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Lst>
  <p:notesMasterIdLst>
    <p:notesMasterId r:id="rId84"/>
  </p:notesMasterIdLst>
  <p:sldIdLst>
    <p:sldId id="1794" r:id="rId5"/>
    <p:sldId id="1795" r:id="rId6"/>
    <p:sldId id="1796" r:id="rId7"/>
    <p:sldId id="1797" r:id="rId8"/>
    <p:sldId id="1798" r:id="rId9"/>
    <p:sldId id="1799" r:id="rId10"/>
    <p:sldId id="1800" r:id="rId11"/>
    <p:sldId id="1801" r:id="rId12"/>
    <p:sldId id="1802" r:id="rId13"/>
    <p:sldId id="1803" r:id="rId14"/>
    <p:sldId id="1804" r:id="rId15"/>
    <p:sldId id="1805" r:id="rId16"/>
    <p:sldId id="1806" r:id="rId17"/>
    <p:sldId id="1807" r:id="rId18"/>
    <p:sldId id="1808" r:id="rId19"/>
    <p:sldId id="1809" r:id="rId20"/>
    <p:sldId id="1810" r:id="rId21"/>
    <p:sldId id="1811" r:id="rId22"/>
    <p:sldId id="1812" r:id="rId23"/>
    <p:sldId id="1813" r:id="rId24"/>
    <p:sldId id="1814" r:id="rId25"/>
    <p:sldId id="1815" r:id="rId26"/>
    <p:sldId id="1816" r:id="rId27"/>
    <p:sldId id="319" r:id="rId28"/>
    <p:sldId id="320" r:id="rId29"/>
    <p:sldId id="321" r:id="rId30"/>
    <p:sldId id="322" r:id="rId31"/>
    <p:sldId id="323" r:id="rId32"/>
    <p:sldId id="324" r:id="rId33"/>
    <p:sldId id="325" r:id="rId34"/>
    <p:sldId id="326" r:id="rId35"/>
    <p:sldId id="327" r:id="rId36"/>
    <p:sldId id="328" r:id="rId37"/>
    <p:sldId id="329" r:id="rId38"/>
    <p:sldId id="333" r:id="rId39"/>
    <p:sldId id="331" r:id="rId40"/>
    <p:sldId id="332" r:id="rId41"/>
    <p:sldId id="396" r:id="rId42"/>
    <p:sldId id="397" r:id="rId43"/>
    <p:sldId id="398" r:id="rId44"/>
    <p:sldId id="399" r:id="rId45"/>
    <p:sldId id="1758" r:id="rId46"/>
    <p:sldId id="1759" r:id="rId47"/>
    <p:sldId id="1760" r:id="rId48"/>
    <p:sldId id="1761" r:id="rId49"/>
    <p:sldId id="1762" r:id="rId50"/>
    <p:sldId id="1763" r:id="rId51"/>
    <p:sldId id="1764" r:id="rId52"/>
    <p:sldId id="1765" r:id="rId53"/>
    <p:sldId id="1766" r:id="rId54"/>
    <p:sldId id="1767" r:id="rId55"/>
    <p:sldId id="1768" r:id="rId56"/>
    <p:sldId id="1769" r:id="rId57"/>
    <p:sldId id="1770" r:id="rId58"/>
    <p:sldId id="1771" r:id="rId59"/>
    <p:sldId id="1772" r:id="rId60"/>
    <p:sldId id="1773" r:id="rId61"/>
    <p:sldId id="1774" r:id="rId62"/>
    <p:sldId id="1775" r:id="rId63"/>
    <p:sldId id="1790" r:id="rId64"/>
    <p:sldId id="1791" r:id="rId65"/>
    <p:sldId id="1792" r:id="rId66"/>
    <p:sldId id="1793" r:id="rId67"/>
    <p:sldId id="1776" r:id="rId68"/>
    <p:sldId id="1777" r:id="rId69"/>
    <p:sldId id="1778" r:id="rId70"/>
    <p:sldId id="1779" r:id="rId71"/>
    <p:sldId id="1780" r:id="rId72"/>
    <p:sldId id="1781" r:id="rId73"/>
    <p:sldId id="1782" r:id="rId74"/>
    <p:sldId id="1783" r:id="rId75"/>
    <p:sldId id="1786" r:id="rId76"/>
    <p:sldId id="1785" r:id="rId77"/>
    <p:sldId id="1784" r:id="rId78"/>
    <p:sldId id="1787" r:id="rId79"/>
    <p:sldId id="1788" r:id="rId80"/>
    <p:sldId id="1789" r:id="rId81"/>
    <p:sldId id="400" r:id="rId82"/>
    <p:sldId id="1875"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D28"/>
    <a:srgbClr val="C8102E"/>
    <a:srgbClr val="00AFCB"/>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3" autoAdjust="0"/>
    <p:restoredTop sz="94660"/>
  </p:normalViewPr>
  <p:slideViewPr>
    <p:cSldViewPr snapToGrid="0" snapToObjects="1">
      <p:cViewPr varScale="1">
        <p:scale>
          <a:sx n="59" d="100"/>
          <a:sy n="59" d="100"/>
        </p:scale>
        <p:origin x="604"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F08A-0A37-4DE6-9A12-E2137651A85D}"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45CF8-F007-4DCC-8D5C-AB22DB3097B8}" type="slidenum">
              <a:rPr lang="en-US" smtClean="0"/>
              <a:t>‹#›</a:t>
            </a:fld>
            <a:endParaRPr lang="en-US"/>
          </a:p>
        </p:txBody>
      </p:sp>
    </p:spTree>
    <p:extLst>
      <p:ext uri="{BB962C8B-B14F-4D97-AF65-F5344CB8AC3E}">
        <p14:creationId xmlns:p14="http://schemas.microsoft.com/office/powerpoint/2010/main" val="350581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a:t>
            </a:fld>
            <a:endParaRPr lang="en-US"/>
          </a:p>
        </p:txBody>
      </p:sp>
    </p:spTree>
    <p:extLst>
      <p:ext uri="{BB962C8B-B14F-4D97-AF65-F5344CB8AC3E}">
        <p14:creationId xmlns:p14="http://schemas.microsoft.com/office/powerpoint/2010/main" val="54456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45</a:t>
            </a:fld>
            <a:endParaRPr lang="en-US"/>
          </a:p>
        </p:txBody>
      </p:sp>
    </p:spTree>
    <p:extLst>
      <p:ext uri="{BB962C8B-B14F-4D97-AF65-F5344CB8AC3E}">
        <p14:creationId xmlns:p14="http://schemas.microsoft.com/office/powerpoint/2010/main" val="379320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47</a:t>
            </a:fld>
            <a:endParaRPr lang="en-US"/>
          </a:p>
        </p:txBody>
      </p:sp>
    </p:spTree>
    <p:extLst>
      <p:ext uri="{BB962C8B-B14F-4D97-AF65-F5344CB8AC3E}">
        <p14:creationId xmlns:p14="http://schemas.microsoft.com/office/powerpoint/2010/main" val="222296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49</a:t>
            </a:fld>
            <a:endParaRPr lang="en-US"/>
          </a:p>
        </p:txBody>
      </p:sp>
    </p:spTree>
    <p:extLst>
      <p:ext uri="{BB962C8B-B14F-4D97-AF65-F5344CB8AC3E}">
        <p14:creationId xmlns:p14="http://schemas.microsoft.com/office/powerpoint/2010/main" val="149209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51</a:t>
            </a:fld>
            <a:endParaRPr lang="en-US"/>
          </a:p>
        </p:txBody>
      </p:sp>
    </p:spTree>
    <p:extLst>
      <p:ext uri="{BB962C8B-B14F-4D97-AF65-F5344CB8AC3E}">
        <p14:creationId xmlns:p14="http://schemas.microsoft.com/office/powerpoint/2010/main" val="12871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53</a:t>
            </a:fld>
            <a:endParaRPr lang="en-US"/>
          </a:p>
        </p:txBody>
      </p:sp>
    </p:spTree>
    <p:extLst>
      <p:ext uri="{BB962C8B-B14F-4D97-AF65-F5344CB8AC3E}">
        <p14:creationId xmlns:p14="http://schemas.microsoft.com/office/powerpoint/2010/main" val="176969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57</a:t>
            </a:fld>
            <a:endParaRPr lang="en-US"/>
          </a:p>
        </p:txBody>
      </p:sp>
    </p:spTree>
    <p:extLst>
      <p:ext uri="{BB962C8B-B14F-4D97-AF65-F5344CB8AC3E}">
        <p14:creationId xmlns:p14="http://schemas.microsoft.com/office/powerpoint/2010/main" val="417018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59</a:t>
            </a:fld>
            <a:endParaRPr lang="en-US"/>
          </a:p>
        </p:txBody>
      </p:sp>
    </p:spTree>
    <p:extLst>
      <p:ext uri="{BB962C8B-B14F-4D97-AF65-F5344CB8AC3E}">
        <p14:creationId xmlns:p14="http://schemas.microsoft.com/office/powerpoint/2010/main" val="1493784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61</a:t>
            </a:fld>
            <a:endParaRPr lang="en-US"/>
          </a:p>
        </p:txBody>
      </p:sp>
    </p:spTree>
    <p:extLst>
      <p:ext uri="{BB962C8B-B14F-4D97-AF65-F5344CB8AC3E}">
        <p14:creationId xmlns:p14="http://schemas.microsoft.com/office/powerpoint/2010/main" val="4090318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63</a:t>
            </a:fld>
            <a:endParaRPr lang="en-US"/>
          </a:p>
        </p:txBody>
      </p:sp>
    </p:spTree>
    <p:extLst>
      <p:ext uri="{BB962C8B-B14F-4D97-AF65-F5344CB8AC3E}">
        <p14:creationId xmlns:p14="http://schemas.microsoft.com/office/powerpoint/2010/main" val="248351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67</a:t>
            </a:fld>
            <a:endParaRPr lang="en-US"/>
          </a:p>
        </p:txBody>
      </p:sp>
    </p:spTree>
    <p:extLst>
      <p:ext uri="{BB962C8B-B14F-4D97-AF65-F5344CB8AC3E}">
        <p14:creationId xmlns:p14="http://schemas.microsoft.com/office/powerpoint/2010/main" val="4085498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13</a:t>
            </a:fld>
            <a:endParaRPr lang="en-US"/>
          </a:p>
        </p:txBody>
      </p:sp>
    </p:spTree>
    <p:extLst>
      <p:ext uri="{BB962C8B-B14F-4D97-AF65-F5344CB8AC3E}">
        <p14:creationId xmlns:p14="http://schemas.microsoft.com/office/powerpoint/2010/main" val="1892269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69</a:t>
            </a:fld>
            <a:endParaRPr lang="en-US"/>
          </a:p>
        </p:txBody>
      </p:sp>
    </p:spTree>
    <p:extLst>
      <p:ext uri="{BB962C8B-B14F-4D97-AF65-F5344CB8AC3E}">
        <p14:creationId xmlns:p14="http://schemas.microsoft.com/office/powerpoint/2010/main" val="136482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71</a:t>
            </a:fld>
            <a:endParaRPr lang="en-US"/>
          </a:p>
        </p:txBody>
      </p:sp>
    </p:spTree>
    <p:extLst>
      <p:ext uri="{BB962C8B-B14F-4D97-AF65-F5344CB8AC3E}">
        <p14:creationId xmlns:p14="http://schemas.microsoft.com/office/powerpoint/2010/main" val="920720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73</a:t>
            </a:fld>
            <a:endParaRPr lang="en-US"/>
          </a:p>
        </p:txBody>
      </p:sp>
    </p:spTree>
    <p:extLst>
      <p:ext uri="{BB962C8B-B14F-4D97-AF65-F5344CB8AC3E}">
        <p14:creationId xmlns:p14="http://schemas.microsoft.com/office/powerpoint/2010/main" val="140438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75</a:t>
            </a:fld>
            <a:endParaRPr lang="en-US"/>
          </a:p>
        </p:txBody>
      </p:sp>
    </p:spTree>
    <p:extLst>
      <p:ext uri="{BB962C8B-B14F-4D97-AF65-F5344CB8AC3E}">
        <p14:creationId xmlns:p14="http://schemas.microsoft.com/office/powerpoint/2010/main" val="74963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27</a:t>
            </a:fld>
            <a:endParaRPr lang="en-US"/>
          </a:p>
        </p:txBody>
      </p:sp>
    </p:spTree>
    <p:extLst>
      <p:ext uri="{BB962C8B-B14F-4D97-AF65-F5344CB8AC3E}">
        <p14:creationId xmlns:p14="http://schemas.microsoft.com/office/powerpoint/2010/main" val="215708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29</a:t>
            </a:fld>
            <a:endParaRPr lang="en-US"/>
          </a:p>
        </p:txBody>
      </p:sp>
    </p:spTree>
    <p:extLst>
      <p:ext uri="{BB962C8B-B14F-4D97-AF65-F5344CB8AC3E}">
        <p14:creationId xmlns:p14="http://schemas.microsoft.com/office/powerpoint/2010/main" val="193383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31</a:t>
            </a:fld>
            <a:endParaRPr lang="en-US"/>
          </a:p>
        </p:txBody>
      </p:sp>
    </p:spTree>
    <p:extLst>
      <p:ext uri="{BB962C8B-B14F-4D97-AF65-F5344CB8AC3E}">
        <p14:creationId xmlns:p14="http://schemas.microsoft.com/office/powerpoint/2010/main" val="319094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33</a:t>
            </a:fld>
            <a:endParaRPr lang="en-US"/>
          </a:p>
        </p:txBody>
      </p:sp>
    </p:spTree>
    <p:extLst>
      <p:ext uri="{BB962C8B-B14F-4D97-AF65-F5344CB8AC3E}">
        <p14:creationId xmlns:p14="http://schemas.microsoft.com/office/powerpoint/2010/main" val="377102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35</a:t>
            </a:fld>
            <a:endParaRPr lang="en-US"/>
          </a:p>
        </p:txBody>
      </p:sp>
    </p:spTree>
    <p:extLst>
      <p:ext uri="{BB962C8B-B14F-4D97-AF65-F5344CB8AC3E}">
        <p14:creationId xmlns:p14="http://schemas.microsoft.com/office/powerpoint/2010/main" val="271414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39</a:t>
            </a:fld>
            <a:endParaRPr lang="en-US"/>
          </a:p>
        </p:txBody>
      </p:sp>
    </p:spTree>
    <p:extLst>
      <p:ext uri="{BB962C8B-B14F-4D97-AF65-F5344CB8AC3E}">
        <p14:creationId xmlns:p14="http://schemas.microsoft.com/office/powerpoint/2010/main" val="249125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745CF8-F007-4DCC-8D5C-AB22DB3097B8}" type="slidenum">
              <a:rPr lang="en-US" smtClean="0"/>
              <a:t>41</a:t>
            </a:fld>
            <a:endParaRPr lang="en-US"/>
          </a:p>
        </p:txBody>
      </p:sp>
    </p:spTree>
    <p:extLst>
      <p:ext uri="{BB962C8B-B14F-4D97-AF65-F5344CB8AC3E}">
        <p14:creationId xmlns:p14="http://schemas.microsoft.com/office/powerpoint/2010/main" val="36278594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5" name="Half Frame 24"/>
          <p:cNvSpPr/>
          <p:nvPr userDrawn="1"/>
        </p:nvSpPr>
        <p:spPr>
          <a:xfrm rot="10800000">
            <a:off x="8052078" y="0"/>
            <a:ext cx="4139922" cy="6858000"/>
          </a:xfrm>
          <a:prstGeom prst="halfFrame">
            <a:avLst>
              <a:gd name="adj1" fmla="val 42799"/>
              <a:gd name="adj2" fmla="val 3333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userDrawn="1"/>
        </p:nvSpPr>
        <p:spPr>
          <a:xfrm>
            <a:off x="-1" y="0"/>
            <a:ext cx="4139922" cy="6858000"/>
          </a:xfrm>
          <a:prstGeom prst="halfFrame">
            <a:avLst>
              <a:gd name="adj1" fmla="val 42799"/>
              <a:gd name="adj2" fmla="val 33333"/>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userDrawn="1"/>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9124988" y="5542372"/>
            <a:ext cx="2818067" cy="889574"/>
          </a:xfrm>
          <a:prstGeom prst="rect">
            <a:avLst/>
          </a:prstGeom>
        </p:spPr>
      </p:pic>
      <p:sp>
        <p:nvSpPr>
          <p:cNvPr id="2" name="Title 1"/>
          <p:cNvSpPr>
            <a:spLocks noGrp="1"/>
          </p:cNvSpPr>
          <p:nvPr>
            <p:ph type="ctrTitle"/>
          </p:nvPr>
        </p:nvSpPr>
        <p:spPr>
          <a:xfrm>
            <a:off x="1375983" y="2221715"/>
            <a:ext cx="9440034" cy="1828801"/>
          </a:xfrm>
        </p:spPr>
        <p:txBody>
          <a:bodyPr anchor="b">
            <a:normAutofit/>
          </a:bodyPr>
          <a:lstStyle>
            <a:lvl1pPr algn="ctr">
              <a:defRPr sz="5400">
                <a:ln>
                  <a:noFill/>
                </a:ln>
                <a:solidFill>
                  <a:schemeClr val="bg1"/>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70687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bg1">
                    <a:lumMod val="65000"/>
                    <a:lumOff val="35000"/>
                  </a:schemeClr>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2"/>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2"/>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w="38100">
            <a:solidFill>
              <a:srgbClr val="C8102E"/>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9993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effectLst/>
        </p:spPr>
        <p:txBody>
          <a:bodyPr anchor="ctr">
            <a:normAutofit/>
          </a:bodyPr>
          <a:lstStyle>
            <a:lvl1pPr>
              <a:defRPr sz="4800">
                <a:ln>
                  <a:noFill/>
                </a:ln>
                <a:solidFill>
                  <a:schemeClr val="tx2"/>
                </a:solidFill>
                <a:effectLst/>
                <a:latin typeface="Arial Black" panose="020B0A04020102020204" pitchFamily="34" charset="0"/>
              </a:defRPr>
            </a:lvl1pPr>
          </a:lstStyle>
          <a:p>
            <a:r>
              <a:rPr lang="en-US"/>
              <a:t>Click to edit Master title style</a:t>
            </a:r>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rgbClr val="FFC000"/>
                </a:solidFill>
                <a:effectLst/>
                <a:latin typeface="Arial Black" panose="020B0A04020102020204" pitchFamily="34" charset="0"/>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rgbClr val="FFC000"/>
                </a:solidFill>
                <a:effectLst/>
                <a:latin typeface="Arial Black" panose="020B0A04020102020204" pitchFamily="34" charset="0"/>
              </a:rPr>
              <a:t>”</a:t>
            </a:r>
          </a:p>
        </p:txBody>
      </p:sp>
      <p:cxnSp>
        <p:nvCxnSpPr>
          <p:cNvPr id="8" name="Elbow Connector 7"/>
          <p:cNvCxnSpPr/>
          <p:nvPr userDrawn="1"/>
        </p:nvCxnSpPr>
        <p:spPr>
          <a:xfrm rot="16200000" flipH="1">
            <a:off x="376812" y="3274927"/>
            <a:ext cx="3265716" cy="2572378"/>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userDrawn="1"/>
        </p:nvCxnSpPr>
        <p:spPr>
          <a:xfrm rot="5400000">
            <a:off x="8474776" y="3197053"/>
            <a:ext cx="3170255" cy="2823586"/>
          </a:xfrm>
          <a:prstGeom prst="bentConnector3">
            <a:avLst/>
          </a:prstGeom>
          <a:ln>
            <a:solidFill>
              <a:srgbClr val="FFC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0"/>
          </p:nvPr>
        </p:nvSpPr>
        <p:spPr>
          <a:xfrm>
            <a:off x="3868738" y="3898900"/>
            <a:ext cx="4210050" cy="2622550"/>
          </a:xfrm>
        </p:spPr>
        <p:txBody>
          <a:bodyPr/>
          <a:lstStyle/>
          <a:p>
            <a:endParaRPr lang="en-US"/>
          </a:p>
        </p:txBody>
      </p:sp>
    </p:spTree>
    <p:extLst>
      <p:ext uri="{BB962C8B-B14F-4D97-AF65-F5344CB8AC3E}">
        <p14:creationId xmlns:p14="http://schemas.microsoft.com/office/powerpoint/2010/main" val="378065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bg>
      <p:bgPr>
        <a:solidFill>
          <a:srgbClr val="C8102E"/>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3697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3 Column">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44305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
    <p:bg>
      <p:bgPr>
        <a:solidFill>
          <a:schemeClr val="bg2">
            <a:lumMod val="10000"/>
            <a:lumOff val="90000"/>
          </a:schemeClr>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a:effectLst/>
        </p:spPr>
        <p:txBody>
          <a:bodyPr/>
          <a:lstStyle>
            <a:lvl1pPr>
              <a:defRPr b="1">
                <a:ln>
                  <a:noFill/>
                </a:ln>
                <a:solidFill>
                  <a:srgbClr val="C8102E"/>
                </a:solidFill>
                <a:effectLst/>
                <a:latin typeface="Arial Black" panose="020B0A0402010202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a:effectLst/>
        </p:spPr>
        <p:txBody>
          <a:bodyPr anchor="b">
            <a:noAutofit/>
          </a:bodyPr>
          <a:lstStyle>
            <a:lvl1pPr marL="0" indent="0" algn="ctr">
              <a:buNone/>
              <a:defRPr sz="2400" b="1">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a:effectLst/>
        </p:spPr>
        <p:txBody>
          <a:bodyPr anchor="t">
            <a:normAutofit/>
          </a:bodyPr>
          <a:lstStyle>
            <a:lvl1pPr marL="0" indent="0" algn="ctr">
              <a:buNone/>
              <a:defRPr sz="1400">
                <a:solidFill>
                  <a:srgbClr val="C8102E"/>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18717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Pr>
        <a:blipFill dpi="0" rotWithShape="1">
          <a:blip r:embed="rId2">
            <a:alphaModFix amt="2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a:effectLst/>
        </p:spPr>
        <p:txBody>
          <a:bodyPr/>
          <a:lstStyle>
            <a:lvl1pPr>
              <a:defRPr b="1">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a:effectLst/>
        </p:spPr>
        <p:txBody>
          <a:bodyPr anchor="b">
            <a:noAutofit/>
          </a:bodyPr>
          <a:lstStyle>
            <a:lvl1pPr marL="0" indent="0" algn="ctr">
              <a:buNone/>
              <a:defRPr sz="2000" b="0">
                <a:solidFill>
                  <a:schemeClr val="bg1"/>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a:effectLst/>
        </p:spPr>
        <p:txBody>
          <a:bodyPr anchor="t">
            <a:normAutofit/>
          </a:bodyPr>
          <a:lstStyle>
            <a:lvl1pPr marL="0" indent="0" algn="ctr">
              <a:buNone/>
              <a:defRPr sz="1400">
                <a:solidFill>
                  <a:schemeClr val="bg1"/>
                </a:solidFill>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661274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607BC4-3E12-4CE5-A399-2DCC2D65BA1B}"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EF2AE-4850-41E6-B4A5-E2B02E76EB87}" type="slidenum">
              <a:rPr lang="en-US" smtClean="0"/>
              <a:t>‹#›</a:t>
            </a:fld>
            <a:endParaRPr lang="en-US"/>
          </a:p>
        </p:txBody>
      </p:sp>
    </p:spTree>
    <p:extLst>
      <p:ext uri="{BB962C8B-B14F-4D97-AF65-F5344CB8AC3E}">
        <p14:creationId xmlns:p14="http://schemas.microsoft.com/office/powerpoint/2010/main" val="420705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49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1" cap="none" spc="0">
                <a:ln>
                  <a:noFill/>
                </a:ln>
                <a:solidFill>
                  <a:schemeClr val="bg1"/>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p:cNvSpPr/>
          <p:nvPr userDrawn="1"/>
        </p:nvSpPr>
        <p:spPr>
          <a:xfrm>
            <a:off x="0" y="0"/>
            <a:ext cx="270991" cy="68580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11987684" y="-4"/>
            <a:ext cx="198992" cy="68580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0"/>
          </p:nvPr>
        </p:nvSpPr>
        <p:spPr>
          <a:xfrm>
            <a:off x="914400" y="1970088"/>
            <a:ext cx="10429875" cy="4059237"/>
          </a:xfrm>
          <a:effectLst/>
        </p:spPr>
        <p:txBody>
          <a:bodyPr/>
          <a:lstStyle>
            <a:lvl1pPr>
              <a:defRPr>
                <a:ln>
                  <a:noFill/>
                </a:ln>
                <a:solidFill>
                  <a:schemeClr val="bg1"/>
                </a:solidFill>
                <a:effectLst/>
                <a:latin typeface="Arial" panose="020B0604020202020204" pitchFamily="34" charset="0"/>
                <a:cs typeface="Arial" panose="020B0604020202020204" pitchFamily="34" charset="0"/>
              </a:defRPr>
            </a:lvl1pPr>
            <a:lvl2pPr>
              <a:defRPr>
                <a:ln>
                  <a:noFill/>
                </a:ln>
                <a:solidFill>
                  <a:schemeClr val="bg1"/>
                </a:solidFill>
                <a:effectLst/>
                <a:latin typeface="Arial" panose="020B0604020202020204" pitchFamily="34" charset="0"/>
                <a:cs typeface="Arial" panose="020B0604020202020204" pitchFamily="34" charset="0"/>
              </a:defRPr>
            </a:lvl2pPr>
            <a:lvl3pPr>
              <a:defRPr>
                <a:ln>
                  <a:noFill/>
                </a:ln>
                <a:solidFill>
                  <a:schemeClr val="bg1"/>
                </a:solidFill>
                <a:effectLst/>
                <a:latin typeface="Arial" panose="020B0604020202020204" pitchFamily="34" charset="0"/>
                <a:cs typeface="Arial" panose="020B0604020202020204" pitchFamily="34" charset="0"/>
              </a:defRPr>
            </a:lvl3pPr>
            <a:lvl4pPr>
              <a:defRPr>
                <a:ln>
                  <a:noFill/>
                </a:ln>
                <a:solidFill>
                  <a:schemeClr val="bg1"/>
                </a:solidFill>
                <a:effectLst/>
                <a:latin typeface="Arial" panose="020B0604020202020204" pitchFamily="34" charset="0"/>
                <a:cs typeface="Arial" panose="020B0604020202020204" pitchFamily="34" charset="0"/>
              </a:defRPr>
            </a:lvl4pPr>
            <a:lvl5pPr>
              <a:defRPr>
                <a:ln>
                  <a:noFill/>
                </a:ln>
                <a:solidFill>
                  <a:schemeClr val="bg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47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477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8" name="Right Triangle 7"/>
          <p:cNvSpPr/>
          <p:nvPr userDrawn="1"/>
        </p:nvSpPr>
        <p:spPr>
          <a:xfrm>
            <a:off x="0" y="6159638"/>
            <a:ext cx="12192000" cy="70840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0"/>
          </p:nvPr>
        </p:nvSpPr>
        <p:spPr>
          <a:xfrm>
            <a:off x="733425" y="2481524"/>
            <a:ext cx="10852150" cy="3457575"/>
          </a:xfrm>
          <a:effectLst/>
        </p:spPr>
        <p:txBody>
          <a:bodyPr/>
          <a:lstStyle>
            <a:lvl1pPr marL="342900" indent="-306000">
              <a:buClrTx/>
              <a:buFont typeface="Wingdings" panose="05000000000000000000" pitchFamily="2" charset="2"/>
              <a:buChar char="§"/>
              <a:defRPr>
                <a:ln>
                  <a:noFill/>
                </a:ln>
                <a:solidFill>
                  <a:schemeClr val="bg1"/>
                </a:solidFill>
                <a:effectLst/>
              </a:defRPr>
            </a:lvl1pPr>
            <a:lvl2pPr marL="720000" indent="-270000">
              <a:buClrTx/>
              <a:buFont typeface="Wingdings" panose="05000000000000000000" pitchFamily="2" charset="2"/>
              <a:buChar char="§"/>
              <a:defRPr>
                <a:ln>
                  <a:noFill/>
                </a:ln>
                <a:solidFill>
                  <a:schemeClr val="bg1"/>
                </a:solidFill>
                <a:effectLst/>
              </a:defRPr>
            </a:lvl2pPr>
            <a:lvl3pPr marL="1026000" indent="-216000">
              <a:buClrTx/>
              <a:buFont typeface="Wingdings" panose="05000000000000000000" pitchFamily="2" charset="2"/>
              <a:buChar char="§"/>
              <a:defRPr>
                <a:ln>
                  <a:noFill/>
                </a:ln>
                <a:solidFill>
                  <a:schemeClr val="bg1"/>
                </a:solidFill>
                <a:effectLst/>
              </a:defRPr>
            </a:lvl3pPr>
            <a:lvl4pPr marL="1386000" indent="-216000">
              <a:buClrTx/>
              <a:buFont typeface="Wingdings" panose="05000000000000000000" pitchFamily="2" charset="2"/>
              <a:buChar char="§"/>
              <a:defRPr>
                <a:ln>
                  <a:noFill/>
                </a:ln>
                <a:solidFill>
                  <a:schemeClr val="bg1"/>
                </a:solidFill>
                <a:effectLst/>
              </a:defRPr>
            </a:lvl4pPr>
            <a:lvl5pPr marL="1674000" indent="-216000">
              <a:buClrTx/>
              <a:buFont typeface="Wingdings" panose="05000000000000000000" pitchFamily="2" charset="2"/>
              <a:buChar char="§"/>
              <a:defRPr>
                <a:ln>
                  <a:noFill/>
                </a:ln>
                <a:solidFill>
                  <a:schemeClr val="bg1"/>
                </a:solidFill>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ight Triangle 10"/>
          <p:cNvSpPr/>
          <p:nvPr userDrawn="1"/>
        </p:nvSpPr>
        <p:spPr>
          <a:xfrm rot="10800000">
            <a:off x="-5324" y="0"/>
            <a:ext cx="12192000" cy="75362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3795" y="813446"/>
            <a:ext cx="10353762" cy="970450"/>
          </a:xfrm>
          <a:effectLst/>
        </p:spPr>
        <p:txBody>
          <a:bodyPr/>
          <a:lstStyle>
            <a:lvl1pPr>
              <a:defRPr>
                <a:ln>
                  <a:noFill/>
                </a:ln>
                <a:solidFill>
                  <a:schemeClr val="bg2"/>
                </a:solidFill>
                <a:effectLst/>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38618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2">
            <a:lumMod val="50000"/>
            <a:lumOff val="50000"/>
          </a:schemeClr>
        </a:solidFill>
        <a:effectLst/>
      </p:bgPr>
    </p:b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48" y="1637881"/>
            <a:ext cx="5193884" cy="4564895"/>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438" y="1637881"/>
            <a:ext cx="5193884" cy="4564895"/>
          </a:xfrm>
          <a:prstGeom prst="rect">
            <a:avLst/>
          </a:prstGeom>
        </p:spPr>
      </p:pic>
      <p:sp>
        <p:nvSpPr>
          <p:cNvPr id="2" name="Title 1"/>
          <p:cNvSpPr>
            <a:spLocks noGrp="1"/>
          </p:cNvSpPr>
          <p:nvPr>
            <p:ph type="title"/>
          </p:nvPr>
        </p:nvSpPr>
        <p:spPr>
          <a:xfrm>
            <a:off x="452176" y="491615"/>
            <a:ext cx="11264202" cy="970450"/>
          </a:xfrm>
          <a:noFill/>
          <a:ln w="19050">
            <a:solidFill>
              <a:schemeClr val="tx1"/>
            </a:solidFill>
          </a:ln>
        </p:spPr>
        <p:txBody>
          <a:bodyPr/>
          <a:lstStyle>
            <a:lvl1pPr>
              <a:defRPr>
                <a:effectLst/>
                <a:latin typeface="Arial Black" panose="020B0A040201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05871" y="1835254"/>
            <a:ext cx="4990541" cy="544884"/>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05872" y="2380137"/>
            <a:ext cx="4974468"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a:effectLst/>
        </p:spPr>
        <p:txBody>
          <a:bodyPr anchor="b">
            <a:noAutofit/>
          </a:bodyPr>
          <a:lstStyle>
            <a:lvl1pPr marL="0" indent="0" algn="ctr">
              <a:buNone/>
              <a:defRPr sz="2400" b="1">
                <a:ln>
                  <a:noFill/>
                </a:ln>
                <a:solidFill>
                  <a:srgbClr val="C8102E"/>
                </a:solidFill>
                <a:effectLst/>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739309"/>
          </a:xfrm>
        </p:spPr>
        <p:txBody>
          <a:bodyPr anchor="t">
            <a:normAutofit/>
          </a:bodyPr>
          <a:lstStyle>
            <a:lvl1pPr>
              <a:defRPr sz="1800">
                <a:solidFill>
                  <a:schemeClr val="tx1"/>
                </a:solidFill>
                <a:effectLst/>
                <a:latin typeface="Arial" panose="020B0604020202020204" pitchFamily="34" charset="0"/>
                <a:cs typeface="Arial" panose="020B0604020202020204" pitchFamily="34" charset="0"/>
              </a:defRPr>
            </a:lvl1pPr>
            <a:lvl2pPr>
              <a:defRPr sz="1600">
                <a:solidFill>
                  <a:schemeClr val="tx1"/>
                </a:solidFill>
                <a:effectLst/>
                <a:latin typeface="Arial" panose="020B0604020202020204" pitchFamily="34" charset="0"/>
                <a:cs typeface="Arial" panose="020B0604020202020204" pitchFamily="34" charset="0"/>
              </a:defRPr>
            </a:lvl2pPr>
            <a:lvl3pPr>
              <a:defRPr sz="1400">
                <a:solidFill>
                  <a:schemeClr val="tx1"/>
                </a:solidFill>
                <a:effectLst/>
                <a:latin typeface="Arial" panose="020B0604020202020204" pitchFamily="34" charset="0"/>
                <a:cs typeface="Arial" panose="020B0604020202020204" pitchFamily="34" charset="0"/>
              </a:defRPr>
            </a:lvl3pPr>
            <a:lvl4pPr>
              <a:defRPr sz="1200">
                <a:solidFill>
                  <a:schemeClr val="tx1"/>
                </a:solidFill>
                <a:effectLst/>
                <a:latin typeface="Arial" panose="020B0604020202020204" pitchFamily="34" charset="0"/>
                <a:cs typeface="Arial" panose="020B0604020202020204" pitchFamily="34" charset="0"/>
              </a:defRPr>
            </a:lvl4pPr>
            <a:lvl5pPr>
              <a:defRPr sz="1200">
                <a:solidFill>
                  <a:schemeClr val="tx1"/>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56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tx1"/>
            </a:gs>
            <a:gs pos="100000">
              <a:schemeClr val="tx2">
                <a:lumMod val="75000"/>
              </a:schemeClr>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77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gradFill>
          <a:gsLst>
            <a:gs pos="0">
              <a:schemeClr val="tx1"/>
            </a:gs>
            <a:gs pos="100000">
              <a:srgbClr val="FFC000"/>
            </a:gs>
          </a:gsLst>
          <a:path path="rect">
            <a:fillToRect t="100000" r="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34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810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611" y="609600"/>
            <a:ext cx="4078073" cy="1821918"/>
          </a:xfrm>
          <a:effectLst/>
        </p:spPr>
        <p:txBody>
          <a:bodyPr anchor="b">
            <a:normAutofit/>
          </a:bodyPr>
          <a:lstStyle>
            <a:lvl1pPr algn="ctr">
              <a:defRPr sz="2400" b="0">
                <a:ln>
                  <a:noFill/>
                </a:ln>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855633" y="609599"/>
            <a:ext cx="6890890" cy="5751007"/>
          </a:xfrm>
          <a:ln>
            <a:solidFill>
              <a:schemeClr val="tx1"/>
            </a:solidFill>
          </a:ln>
          <a:effectLst/>
        </p:spPr>
        <p:txBody>
          <a:bodyPr>
            <a:normAutofit/>
          </a:bodyPr>
          <a:lstStyle>
            <a:lvl1pPr>
              <a:defRPr>
                <a:ln>
                  <a:noFill/>
                </a:ln>
                <a:effectLst/>
              </a:defRPr>
            </a:lvl1pPr>
            <a:lvl2pPr>
              <a:defRPr>
                <a:ln>
                  <a:noFill/>
                </a:ln>
                <a:effectLst/>
              </a:defRPr>
            </a:lvl2pPr>
            <a:lvl3pPr>
              <a:defRPr>
                <a:ln>
                  <a:noFill/>
                </a:ln>
                <a:effectLst/>
              </a:defRPr>
            </a:lvl3pPr>
            <a:lvl4pPr>
              <a:defRPr>
                <a:ln>
                  <a:noFill/>
                </a:ln>
                <a:effectLst/>
              </a:defRPr>
            </a:lvl4pPr>
            <a:lvl5pPr>
              <a:defRPr>
                <a:ln>
                  <a:noFill/>
                </a:ln>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611" y="2431518"/>
            <a:ext cx="4078073" cy="3929088"/>
          </a:xfrm>
          <a:effectLst/>
        </p:spPr>
        <p:txBody>
          <a:bodyPr anchor="t">
            <a:normAutofit/>
          </a:bodyPr>
          <a:lstStyle>
            <a:lvl1pPr marL="0" indent="0" algn="ctr">
              <a:buNone/>
              <a:defRPr sz="1600">
                <a:ln>
                  <a:noFill/>
                </a:ln>
                <a:effectLst/>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233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3336082"/>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83" r:id="rId3"/>
    <p:sldLayoutId id="2147483968" r:id="rId4"/>
    <p:sldLayoutId id="2147483984" r:id="rId5"/>
    <p:sldLayoutId id="2147483969" r:id="rId6"/>
    <p:sldLayoutId id="2147483971" r:id="rId7"/>
    <p:sldLayoutId id="2147483985" r:id="rId8"/>
    <p:sldLayoutId id="2147483972" r:id="rId9"/>
    <p:sldLayoutId id="2147483976" r:id="rId10"/>
    <p:sldLayoutId id="2147483986" r:id="rId11"/>
    <p:sldLayoutId id="2147483978" r:id="rId12"/>
    <p:sldLayoutId id="2147483987" r:id="rId13"/>
    <p:sldLayoutId id="2147483988" r:id="rId14"/>
    <p:sldLayoutId id="2147483979" r:id="rId15"/>
    <p:sldLayoutId id="2147483991" r:id="rId16"/>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bg1"/>
          </a:solidFill>
          <a:effectLst/>
          <a:latin typeface="Arial Black" panose="020B0A040201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noFill/>
          </a:ln>
          <a:solidFill>
            <a:schemeClr val="bg1"/>
          </a:solidFill>
          <a:effectLst/>
          <a:latin typeface="Arial" panose="020B0604020202020204" pitchFamily="34" charset="0"/>
          <a:ea typeface="+mn-ea"/>
          <a:cs typeface="Arial" panose="020B060402020202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noFill/>
          </a:ln>
          <a:solidFill>
            <a:schemeClr val="bg1"/>
          </a:solidFill>
          <a:effectLst/>
          <a:latin typeface="Arial" panose="020B0604020202020204" pitchFamily="34" charset="0"/>
          <a:ea typeface="+mn-ea"/>
          <a:cs typeface="Arial" panose="020B060402020202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noFill/>
          </a:ln>
          <a:solidFill>
            <a:schemeClr val="bg1"/>
          </a:solidFill>
          <a:effectLst/>
          <a:latin typeface="Arial" panose="020B0604020202020204" pitchFamily="34" charset="0"/>
          <a:ea typeface="+mn-ea"/>
          <a:cs typeface="Arial" panose="020B060402020202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noFill/>
          </a:ln>
          <a:solidFill>
            <a:schemeClr val="bg1"/>
          </a:solidFill>
          <a:effectLst/>
          <a:latin typeface="Arial" panose="020B0604020202020204" pitchFamily="34" charset="0"/>
          <a:ea typeface="+mn-ea"/>
          <a:cs typeface="Arial" panose="020B060402020202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nclex.com/next-generation-nclex.pag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maryland.az1.qualtrics.com/jfe/form/SV_3eKszlC4xNo4CJE"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hyperlink" Target="https://www.ncsbn.org/exams/next-generation-nclex/NGN+Resources/clinical-judgment-measurement-model.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umaryland.az1.qualtrics.com/jfe/form/SV_eCCgXepP22LEcHI"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umaryland.az1.qualtrics.com/jfe/form/SV_8xqOoOkDqOiQSgK"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umaryland.az1.qualtrics.com/jfe/form/SV_1ZWLVGzQ7xJNi86"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umaryland.az1.qualtrics.com/jfe/form/SV_8hKflnpqaiatOuy"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umaryland.az1.qualtrics.com/jfe/form/SV_1YA9vfuYdouYWVM"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umaryland.az1.qualtrics.com/jfe/form/SV_1ZYu3gxvlMDziMS"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08" y="2302104"/>
            <a:ext cx="9440034" cy="1938302"/>
          </a:xfrm>
        </p:spPr>
        <p:txBody>
          <a:bodyPr>
            <a:normAutofit fontScale="90000"/>
          </a:bodyPr>
          <a:lstStyle/>
          <a:p>
            <a:r>
              <a:rPr lang="en-US" dirty="0"/>
              <a:t>Maryland NextGen Testbank:</a:t>
            </a:r>
            <a:br>
              <a:rPr lang="en-US" dirty="0"/>
            </a:br>
            <a:r>
              <a:rPr lang="en-US" dirty="0"/>
              <a:t>Mental </a:t>
            </a:r>
            <a:r>
              <a:rPr lang="en-US"/>
              <a:t>Health Mini-Review</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051B47-566D-A67C-24BC-07CEE4DCC45E}"/>
              </a:ext>
            </a:extLst>
          </p:cNvPr>
          <p:cNvSpPr>
            <a:spLocks noGrp="1"/>
          </p:cNvSpPr>
          <p:nvPr>
            <p:ph sz="quarter" idx="10"/>
          </p:nvPr>
        </p:nvSpPr>
        <p:spPr/>
        <p:txBody>
          <a:bodyPr>
            <a:normAutofit lnSpcReduction="10000"/>
          </a:bodyPr>
          <a:lstStyle/>
          <a:p>
            <a:r>
              <a:rPr lang="en-US" sz="2200" dirty="0">
                <a:latin typeface="Calibri" panose="020F0502020204030204" pitchFamily="34" charset="0"/>
                <a:cs typeface="Calibri" panose="020F0502020204030204" pitchFamily="34" charset="0"/>
              </a:rPr>
              <a:t>Your instructor will provide a QR code or link to answer a series of case studies, bowtie items and trends across a lifespan </a:t>
            </a:r>
          </a:p>
          <a:p>
            <a:r>
              <a:rPr lang="en-US" sz="2200" dirty="0">
                <a:latin typeface="Calibri" panose="020F0502020204030204" pitchFamily="34" charset="0"/>
                <a:cs typeface="Calibri" panose="020F0502020204030204" pitchFamily="34" charset="0"/>
              </a:rPr>
              <a:t>While questions throughout the test bank use all 5 new item response, not all specific variations that might be used on NCLEX are not included such as drop-down items formatted as a table.</a:t>
            </a:r>
          </a:p>
          <a:p>
            <a:r>
              <a:rPr lang="en-US" sz="2200" dirty="0">
                <a:latin typeface="Calibri" panose="020F0502020204030204" pitchFamily="34" charset="0"/>
                <a:cs typeface="Calibri" panose="020F0502020204030204" pitchFamily="34" charset="0"/>
              </a:rPr>
              <a:t>Information needed to answer questions will be displayed in a medical record, but the medical record will display differently on the actual NCLEX. </a:t>
            </a:r>
          </a:p>
          <a:p>
            <a:r>
              <a:rPr lang="en-US" sz="2200" dirty="0">
                <a:latin typeface="Calibri" panose="020F0502020204030204" pitchFamily="34" charset="0"/>
                <a:cs typeface="Calibri" panose="020F0502020204030204" pitchFamily="34" charset="0"/>
              </a:rPr>
              <a:t>To see how items will exactly appear on NCLEX see tutorials at </a:t>
            </a:r>
            <a:r>
              <a:rPr lang="en-US" sz="2200" dirty="0">
                <a:latin typeface="Calibri" panose="020F0502020204030204" pitchFamily="34" charset="0"/>
                <a:cs typeface="Calibri" panose="020F0502020204030204" pitchFamily="34" charset="0"/>
                <a:hlinkClick r:id="rId2"/>
              </a:rPr>
              <a:t>https://nclex.com/next-generation-</a:t>
            </a:r>
            <a:r>
              <a:rPr lang="en-US" sz="2200" dirty="0" err="1">
                <a:latin typeface="Calibri" panose="020F0502020204030204" pitchFamily="34" charset="0"/>
                <a:cs typeface="Calibri" panose="020F0502020204030204" pitchFamily="34" charset="0"/>
                <a:hlinkClick r:id="rId2"/>
              </a:rPr>
              <a:t>nclex.page</a:t>
            </a:r>
            <a:endParaRPr lang="en-US" sz="2200" dirty="0">
              <a:latin typeface="Calibri" panose="020F0502020204030204" pitchFamily="34" charset="0"/>
              <a:cs typeface="Calibri" panose="020F0502020204030204" pitchFamily="34" charset="0"/>
            </a:endParaRPr>
          </a:p>
          <a:p>
            <a:endParaRPr lang="en-US" sz="2200" dirty="0"/>
          </a:p>
        </p:txBody>
      </p:sp>
      <p:sp>
        <p:nvSpPr>
          <p:cNvPr id="3" name="Title 2">
            <a:extLst>
              <a:ext uri="{FF2B5EF4-FFF2-40B4-BE49-F238E27FC236}">
                <a16:creationId xmlns:a16="http://schemas.microsoft.com/office/drawing/2014/main" id="{7A100EDD-2C73-E6F0-09D9-C6292A6E77EA}"/>
              </a:ext>
            </a:extLst>
          </p:cNvPr>
          <p:cNvSpPr>
            <a:spLocks noGrp="1"/>
          </p:cNvSpPr>
          <p:nvPr>
            <p:ph type="title"/>
          </p:nvPr>
        </p:nvSpPr>
        <p:spPr/>
        <p:txBody>
          <a:bodyPr/>
          <a:lstStyle/>
          <a:p>
            <a:r>
              <a:rPr lang="en-US" sz="4000" dirty="0"/>
              <a:t>About This Review</a:t>
            </a:r>
            <a:endParaRPr lang="en-US" dirty="0"/>
          </a:p>
        </p:txBody>
      </p:sp>
    </p:spTree>
    <p:extLst>
      <p:ext uri="{BB962C8B-B14F-4D97-AF65-F5344CB8AC3E}">
        <p14:creationId xmlns:p14="http://schemas.microsoft.com/office/powerpoint/2010/main" val="15804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DED4-BBCB-1C56-0E0C-B07A6B085313}"/>
              </a:ext>
            </a:extLst>
          </p:cNvPr>
          <p:cNvSpPr>
            <a:spLocks noGrp="1"/>
          </p:cNvSpPr>
          <p:nvPr>
            <p:ph type="title"/>
          </p:nvPr>
        </p:nvSpPr>
        <p:spPr/>
        <p:txBody>
          <a:bodyPr>
            <a:normAutofit fontScale="90000"/>
          </a:bodyPr>
          <a:lstStyle/>
          <a:p>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The First Screen Provides Instructions </a:t>
            </a:r>
            <a:endParaRPr lang="en-US" dirty="0">
              <a:solidFill>
                <a:schemeClr val="bg2"/>
              </a:solidFill>
              <a:latin typeface="Arial Black" panose="020B0A04020102020204" pitchFamily="34" charset="0"/>
            </a:endParaRPr>
          </a:p>
        </p:txBody>
      </p:sp>
      <p:pic>
        <p:nvPicPr>
          <p:cNvPr id="8" name="Picture 7">
            <a:extLst>
              <a:ext uri="{FF2B5EF4-FFF2-40B4-BE49-F238E27FC236}">
                <a16:creationId xmlns:a16="http://schemas.microsoft.com/office/drawing/2014/main" id="{0AD06F00-A859-6E31-0D0B-344D9C5DC0FC}"/>
              </a:ext>
            </a:extLst>
          </p:cNvPr>
          <p:cNvPicPr>
            <a:picLocks noChangeAspect="1"/>
          </p:cNvPicPr>
          <p:nvPr/>
        </p:nvPicPr>
        <p:blipFill>
          <a:blip r:embed="rId2"/>
          <a:stretch>
            <a:fillRect/>
          </a:stretch>
        </p:blipFill>
        <p:spPr>
          <a:xfrm>
            <a:off x="436338" y="1768777"/>
            <a:ext cx="11308675" cy="5089223"/>
          </a:xfrm>
          <a:prstGeom prst="rect">
            <a:avLst/>
          </a:prstGeom>
        </p:spPr>
      </p:pic>
      <p:sp>
        <p:nvSpPr>
          <p:cNvPr id="13" name="TextBox 12">
            <a:extLst>
              <a:ext uri="{FF2B5EF4-FFF2-40B4-BE49-F238E27FC236}">
                <a16:creationId xmlns:a16="http://schemas.microsoft.com/office/drawing/2014/main" id="{30D0357C-CA81-C3F1-FDDC-1724862BD08B}"/>
              </a:ext>
            </a:extLst>
          </p:cNvPr>
          <p:cNvSpPr txBox="1"/>
          <p:nvPr/>
        </p:nvSpPr>
        <p:spPr>
          <a:xfrm>
            <a:off x="3668486" y="5657671"/>
            <a:ext cx="2579914" cy="1200329"/>
          </a:xfrm>
          <a:prstGeom prst="rect">
            <a:avLst/>
          </a:prstGeom>
          <a:noFill/>
        </p:spPr>
        <p:txBody>
          <a:bodyPr wrap="square" rtlCol="0">
            <a:spAutoFit/>
          </a:bodyPr>
          <a:lstStyle/>
          <a:p>
            <a:r>
              <a:rPr lang="en-US" dirty="0">
                <a:solidFill>
                  <a:srgbClr val="FF0000"/>
                </a:solidFill>
                <a:latin typeface="Calibri" panose="020F0502020204030204" pitchFamily="34" charset="0"/>
                <a:cs typeface="Calibri" panose="020F0502020204030204" pitchFamily="34" charset="0"/>
              </a:rPr>
              <a:t>Use the arrow to advance the screens</a:t>
            </a:r>
          </a:p>
          <a:p>
            <a:r>
              <a:rPr lang="en-US" dirty="0">
                <a:solidFill>
                  <a:srgbClr val="FF0000"/>
                </a:solidFill>
                <a:latin typeface="Calibri" panose="020F0502020204030204" pitchFamily="34" charset="0"/>
                <a:cs typeface="Calibri" panose="020F0502020204030204" pitchFamily="34" charset="0"/>
              </a:rPr>
              <a:t>There is no backtracking</a:t>
            </a:r>
          </a:p>
          <a:p>
            <a:endParaRPr lang="en-US" dirty="0"/>
          </a:p>
        </p:txBody>
      </p:sp>
    </p:spTree>
    <p:extLst>
      <p:ext uri="{BB962C8B-B14F-4D97-AF65-F5344CB8AC3E}">
        <p14:creationId xmlns:p14="http://schemas.microsoft.com/office/powerpoint/2010/main" val="249945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4D37-D0A1-7AF8-2DB7-D1ED4EBE1520}"/>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Answer the Questions </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AC07875F-6B9A-CDC5-C199-A5CDFE5B80D9}"/>
              </a:ext>
            </a:extLst>
          </p:cNvPr>
          <p:cNvSpPr>
            <a:spLocks noGrp="1"/>
          </p:cNvSpPr>
          <p:nvPr>
            <p:ph sz="quarter" idx="10"/>
          </p:nvPr>
        </p:nvSpPr>
        <p:spPr>
          <a:xfrm>
            <a:off x="6781800" y="1970088"/>
            <a:ext cx="4562475" cy="4059237"/>
          </a:xfrm>
        </p:spPr>
        <p:txBody>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Read the instructions carefully.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Sometimes the question tells how many options to pick.</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Other times you select all that apply.</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Some questions will not allow you to advance if they have not answered enough options.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Use the arrow to advance to the next question if doing a case study</a:t>
            </a:r>
            <a:endParaRPr lang="en-US" dirty="0"/>
          </a:p>
        </p:txBody>
      </p:sp>
      <p:pic>
        <p:nvPicPr>
          <p:cNvPr id="4" name="Content Placeholder 3">
            <a:extLst>
              <a:ext uri="{FF2B5EF4-FFF2-40B4-BE49-F238E27FC236}">
                <a16:creationId xmlns:a16="http://schemas.microsoft.com/office/drawing/2014/main" id="{9687782B-A7C9-7C5D-4A0E-661212842B4F}"/>
              </a:ext>
            </a:extLst>
          </p:cNvPr>
          <p:cNvPicPr>
            <a:picLocks noChangeAspect="1"/>
          </p:cNvPicPr>
          <p:nvPr/>
        </p:nvPicPr>
        <p:blipFill>
          <a:blip r:embed="rId2"/>
          <a:stretch>
            <a:fillRect/>
          </a:stretch>
        </p:blipFill>
        <p:spPr>
          <a:xfrm>
            <a:off x="463545" y="1547167"/>
            <a:ext cx="5708655" cy="5244113"/>
          </a:xfrm>
          <a:prstGeom prst="rect">
            <a:avLst/>
          </a:prstGeom>
        </p:spPr>
      </p:pic>
      <p:pic>
        <p:nvPicPr>
          <p:cNvPr id="5" name="Picture 4">
            <a:extLst>
              <a:ext uri="{FF2B5EF4-FFF2-40B4-BE49-F238E27FC236}">
                <a16:creationId xmlns:a16="http://schemas.microsoft.com/office/drawing/2014/main" id="{568367A6-E474-04F9-582B-A9759657F7DC}"/>
              </a:ext>
            </a:extLst>
          </p:cNvPr>
          <p:cNvPicPr>
            <a:picLocks noChangeAspect="1"/>
          </p:cNvPicPr>
          <p:nvPr/>
        </p:nvPicPr>
        <p:blipFill>
          <a:blip r:embed="rId3"/>
          <a:stretch>
            <a:fillRect/>
          </a:stretch>
        </p:blipFill>
        <p:spPr>
          <a:xfrm>
            <a:off x="4987981" y="6417469"/>
            <a:ext cx="571500" cy="352425"/>
          </a:xfrm>
          <a:prstGeom prst="rect">
            <a:avLst/>
          </a:prstGeom>
        </p:spPr>
      </p:pic>
      <p:cxnSp>
        <p:nvCxnSpPr>
          <p:cNvPr id="7" name="Straight Arrow Connector 6">
            <a:extLst>
              <a:ext uri="{FF2B5EF4-FFF2-40B4-BE49-F238E27FC236}">
                <a16:creationId xmlns:a16="http://schemas.microsoft.com/office/drawing/2014/main" id="{E6216D12-3056-B63D-DFE7-611B2D258259}"/>
              </a:ext>
            </a:extLst>
          </p:cNvPr>
          <p:cNvCxnSpPr/>
          <p:nvPr/>
        </p:nvCxnSpPr>
        <p:spPr>
          <a:xfrm flipH="1">
            <a:off x="5559481" y="5573486"/>
            <a:ext cx="1222319" cy="67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04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D47B-3CFF-6FD8-17F6-D90768248C6F}"/>
              </a:ext>
            </a:extLst>
          </p:cNvPr>
          <p:cNvSpPr>
            <a:spLocks noGrp="1"/>
          </p:cNvSpPr>
          <p:nvPr>
            <p:ph type="title"/>
          </p:nvPr>
        </p:nvSpPr>
        <p:spPr/>
        <p:txBody>
          <a:bodyPr>
            <a:normAutofit fontScale="90000"/>
          </a:bodyPr>
          <a:lstStyle/>
          <a:p>
            <a:r>
              <a:rPr lang="en-US" sz="4000" dirty="0">
                <a:latin typeface="Arial Black" panose="020B0A04020102020204" pitchFamily="34" charset="0"/>
              </a:rPr>
              <a:t>In Tables, Follow Instructions for How Many Options May be Selected in a Row.</a:t>
            </a:r>
            <a:endParaRPr lang="en-US" dirty="0">
              <a:latin typeface="Arial Black" panose="020B0A04020102020204" pitchFamily="34" charset="0"/>
            </a:endParaRPr>
          </a:p>
        </p:txBody>
      </p:sp>
      <p:pic>
        <p:nvPicPr>
          <p:cNvPr id="5" name="Content Placeholder 4">
            <a:extLst>
              <a:ext uri="{FF2B5EF4-FFF2-40B4-BE49-F238E27FC236}">
                <a16:creationId xmlns:a16="http://schemas.microsoft.com/office/drawing/2014/main" id="{EC8235F3-3858-E515-8B84-62058F5490EF}"/>
              </a:ext>
            </a:extLst>
          </p:cNvPr>
          <p:cNvPicPr>
            <a:picLocks noGrp="1" noChangeAspect="1"/>
          </p:cNvPicPr>
          <p:nvPr>
            <p:ph sz="quarter" idx="10"/>
          </p:nvPr>
        </p:nvPicPr>
        <p:blipFill>
          <a:blip r:embed="rId3"/>
          <a:stretch>
            <a:fillRect/>
          </a:stretch>
        </p:blipFill>
        <p:spPr>
          <a:xfrm>
            <a:off x="1257300" y="1970088"/>
            <a:ext cx="4343399" cy="4059237"/>
          </a:xfrm>
        </p:spPr>
      </p:pic>
      <p:pic>
        <p:nvPicPr>
          <p:cNvPr id="7" name="Picture 6">
            <a:extLst>
              <a:ext uri="{FF2B5EF4-FFF2-40B4-BE49-F238E27FC236}">
                <a16:creationId xmlns:a16="http://schemas.microsoft.com/office/drawing/2014/main" id="{844919F3-FEFF-7E51-6963-3DDAE2879F80}"/>
              </a:ext>
            </a:extLst>
          </p:cNvPr>
          <p:cNvPicPr>
            <a:picLocks noChangeAspect="1"/>
          </p:cNvPicPr>
          <p:nvPr/>
        </p:nvPicPr>
        <p:blipFill>
          <a:blip r:embed="rId4"/>
          <a:stretch>
            <a:fillRect/>
          </a:stretch>
        </p:blipFill>
        <p:spPr>
          <a:xfrm>
            <a:off x="6220777" y="1844357"/>
            <a:ext cx="5283859" cy="4059237"/>
          </a:xfrm>
          <a:prstGeom prst="rect">
            <a:avLst/>
          </a:prstGeom>
        </p:spPr>
      </p:pic>
    </p:spTree>
    <p:extLst>
      <p:ext uri="{BB962C8B-B14F-4D97-AF65-F5344CB8AC3E}">
        <p14:creationId xmlns:p14="http://schemas.microsoft.com/office/powerpoint/2010/main" val="276393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13866-459B-4EDB-84ED-DB540CA44FAC}"/>
              </a:ext>
            </a:extLst>
          </p:cNvPr>
          <p:cNvSpPr>
            <a:spLocks noGrp="1"/>
          </p:cNvSpPr>
          <p:nvPr>
            <p:ph type="title"/>
          </p:nvPr>
        </p:nvSpPr>
        <p:spPr>
          <a:xfrm>
            <a:off x="913794" y="96350"/>
            <a:ext cx="10353762" cy="970450"/>
          </a:xfrm>
        </p:spPr>
        <p:txBody>
          <a:bodyPr>
            <a:normAutofit fontScale="90000"/>
          </a:bodyPr>
          <a:lstStyle/>
          <a:p>
            <a:br>
              <a:rPr lang="en-US" dirty="0">
                <a:latin typeface="Calibri" panose="020F0502020204030204" pitchFamily="34" charset="0"/>
                <a:cs typeface="Calibri" panose="020F0502020204030204" pitchFamily="34" charset="0"/>
              </a:rPr>
            </a:br>
            <a:r>
              <a:rPr lang="en-US" sz="4000" b="0" dirty="0">
                <a:latin typeface="Arial Black" panose="020B0A04020102020204" pitchFamily="34" charset="0"/>
              </a:rPr>
              <a:t>Highlight Questions</a:t>
            </a:r>
            <a:endParaRPr lang="en-US" b="0" dirty="0">
              <a:latin typeface="Arial Black" panose="020B0A04020102020204" pitchFamily="34" charset="0"/>
            </a:endParaRPr>
          </a:p>
        </p:txBody>
      </p:sp>
      <p:sp>
        <p:nvSpPr>
          <p:cNvPr id="8" name="Text Placeholder 7">
            <a:extLst>
              <a:ext uri="{FF2B5EF4-FFF2-40B4-BE49-F238E27FC236}">
                <a16:creationId xmlns:a16="http://schemas.microsoft.com/office/drawing/2014/main" id="{91EB524C-5242-9D96-9429-F19612CB49CE}"/>
              </a:ext>
            </a:extLst>
          </p:cNvPr>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Questions first show a plain EMR page</a:t>
            </a:r>
            <a:endParaRPr lang="en-US" sz="1800" dirty="0"/>
          </a:p>
        </p:txBody>
      </p:sp>
      <p:sp>
        <p:nvSpPr>
          <p:cNvPr id="11" name="Text Placeholder 10">
            <a:extLst>
              <a:ext uri="{FF2B5EF4-FFF2-40B4-BE49-F238E27FC236}">
                <a16:creationId xmlns:a16="http://schemas.microsoft.com/office/drawing/2014/main" id="{1151EE4E-BB26-91AD-A2E7-B97963F07135}"/>
              </a:ext>
            </a:extLst>
          </p:cNvPr>
          <p:cNvSpPr>
            <a:spLocks noGrp="1"/>
          </p:cNvSpPr>
          <p:nvPr>
            <p:ph type="body" sz="half" idx="15"/>
          </p:nvPr>
        </p:nvSpPr>
        <p:spPr/>
        <p:txBody>
          <a:bodyPr/>
          <a:lstStyle/>
          <a:p>
            <a:endParaRPr lang="en-US"/>
          </a:p>
        </p:txBody>
      </p:sp>
      <p:sp>
        <p:nvSpPr>
          <p:cNvPr id="9" name="Text Placeholder 8">
            <a:extLst>
              <a:ext uri="{FF2B5EF4-FFF2-40B4-BE49-F238E27FC236}">
                <a16:creationId xmlns:a16="http://schemas.microsoft.com/office/drawing/2014/main" id="{D6B52E39-6027-BD0B-F7A6-4998BC56BFE4}"/>
              </a:ext>
            </a:extLst>
          </p:cNvPr>
          <p:cNvSpPr>
            <a:spLocks noGrp="1"/>
          </p:cNvSpPr>
          <p:nvPr>
            <p:ph type="body" sz="quarter" idx="3"/>
          </p:nvPr>
        </p:nvSpPr>
        <p:spPr/>
        <p:txBody>
          <a:bodyPr/>
          <a:lstStyle/>
          <a:p>
            <a:r>
              <a:rPr lang="en-US" sz="1800" dirty="0">
                <a:latin typeface="Calibri" panose="020F0502020204030204" pitchFamily="34" charset="0"/>
                <a:cs typeface="Calibri" panose="020F0502020204030204" pitchFamily="34" charset="0"/>
              </a:rPr>
              <a:t>Hovering curser makes boxes appear around selectable data</a:t>
            </a:r>
            <a:endParaRPr lang="en-US" sz="1800" dirty="0"/>
          </a:p>
        </p:txBody>
      </p:sp>
      <p:sp>
        <p:nvSpPr>
          <p:cNvPr id="12" name="Text Placeholder 11">
            <a:extLst>
              <a:ext uri="{FF2B5EF4-FFF2-40B4-BE49-F238E27FC236}">
                <a16:creationId xmlns:a16="http://schemas.microsoft.com/office/drawing/2014/main" id="{8DEC59A3-27E5-654D-7E46-2B371A91B7ED}"/>
              </a:ext>
            </a:extLst>
          </p:cNvPr>
          <p:cNvSpPr>
            <a:spLocks noGrp="1"/>
          </p:cNvSpPr>
          <p:nvPr>
            <p:ph type="body" sz="half" idx="16"/>
          </p:nvPr>
        </p:nvSpPr>
        <p:spPr/>
        <p:txBody>
          <a:bodyPr/>
          <a:lstStyle/>
          <a:p>
            <a:endParaRPr lang="en-US" dirty="0"/>
          </a:p>
        </p:txBody>
      </p:sp>
      <p:sp>
        <p:nvSpPr>
          <p:cNvPr id="13" name="Text Placeholder 12">
            <a:extLst>
              <a:ext uri="{FF2B5EF4-FFF2-40B4-BE49-F238E27FC236}">
                <a16:creationId xmlns:a16="http://schemas.microsoft.com/office/drawing/2014/main" id="{918173CF-7DE2-C61B-6C5A-32BA5865F604}"/>
              </a:ext>
            </a:extLst>
          </p:cNvPr>
          <p:cNvSpPr>
            <a:spLocks noGrp="1"/>
          </p:cNvSpPr>
          <p:nvPr>
            <p:ph type="body" sz="half" idx="17"/>
          </p:nvPr>
        </p:nvSpPr>
        <p:spPr/>
        <p:txBody>
          <a:bodyPr/>
          <a:lstStyle/>
          <a:p>
            <a:endParaRPr lang="en-US"/>
          </a:p>
        </p:txBody>
      </p:sp>
      <p:sp>
        <p:nvSpPr>
          <p:cNvPr id="15" name="Text Placeholder 14">
            <a:extLst>
              <a:ext uri="{FF2B5EF4-FFF2-40B4-BE49-F238E27FC236}">
                <a16:creationId xmlns:a16="http://schemas.microsoft.com/office/drawing/2014/main" id="{6D1A8666-CE18-7552-CF6D-79ABC954FAFD}"/>
              </a:ext>
            </a:extLst>
          </p:cNvPr>
          <p:cNvSpPr>
            <a:spLocks noGrp="1"/>
          </p:cNvSpPr>
          <p:nvPr>
            <p:ph type="body" sz="quarter" idx="13"/>
          </p:nvPr>
        </p:nvSpPr>
        <p:spPr>
          <a:xfrm>
            <a:off x="7966571" y="1885950"/>
            <a:ext cx="3517857" cy="576262"/>
          </a:xfrm>
        </p:spPr>
        <p:txBody>
          <a:bodyPr/>
          <a:lstStyle/>
          <a:p>
            <a:r>
              <a:rPr lang="en-US" sz="1800" dirty="0">
                <a:latin typeface="Calibri" panose="020F0502020204030204" pitchFamily="34" charset="0"/>
                <a:cs typeface="Calibri" panose="020F0502020204030204" pitchFamily="34" charset="0"/>
              </a:rPr>
              <a:t>Click the box to apply the highlight; A second click removes it.</a:t>
            </a:r>
            <a:endParaRPr lang="en-US" sz="1800" dirty="0"/>
          </a:p>
        </p:txBody>
      </p:sp>
      <p:pic>
        <p:nvPicPr>
          <p:cNvPr id="16" name="Picture 15">
            <a:extLst>
              <a:ext uri="{FF2B5EF4-FFF2-40B4-BE49-F238E27FC236}">
                <a16:creationId xmlns:a16="http://schemas.microsoft.com/office/drawing/2014/main" id="{4DF40EE0-D788-04BA-31FC-C45D55BFBA6B}"/>
              </a:ext>
            </a:extLst>
          </p:cNvPr>
          <p:cNvPicPr>
            <a:picLocks noChangeAspect="1"/>
          </p:cNvPicPr>
          <p:nvPr/>
        </p:nvPicPr>
        <p:blipFill>
          <a:blip r:embed="rId2"/>
          <a:stretch>
            <a:fillRect/>
          </a:stretch>
        </p:blipFill>
        <p:spPr>
          <a:xfrm>
            <a:off x="913795" y="2655280"/>
            <a:ext cx="3300984" cy="2635177"/>
          </a:xfrm>
          <a:prstGeom prst="rect">
            <a:avLst/>
          </a:prstGeom>
        </p:spPr>
      </p:pic>
      <p:pic>
        <p:nvPicPr>
          <p:cNvPr id="17" name="Picture 16">
            <a:extLst>
              <a:ext uri="{FF2B5EF4-FFF2-40B4-BE49-F238E27FC236}">
                <a16:creationId xmlns:a16="http://schemas.microsoft.com/office/drawing/2014/main" id="{54F1FE7D-9066-54F3-835A-53CD00F96D47}"/>
              </a:ext>
            </a:extLst>
          </p:cNvPr>
          <p:cNvPicPr>
            <a:picLocks noChangeAspect="1"/>
          </p:cNvPicPr>
          <p:nvPr/>
        </p:nvPicPr>
        <p:blipFill>
          <a:blip r:embed="rId2"/>
          <a:stretch>
            <a:fillRect/>
          </a:stretch>
        </p:blipFill>
        <p:spPr>
          <a:xfrm>
            <a:off x="4405903" y="2655280"/>
            <a:ext cx="3379200" cy="2635177"/>
          </a:xfrm>
          <a:prstGeom prst="rect">
            <a:avLst/>
          </a:prstGeom>
        </p:spPr>
      </p:pic>
      <p:sp>
        <p:nvSpPr>
          <p:cNvPr id="19" name="TextBox 18">
            <a:extLst>
              <a:ext uri="{FF2B5EF4-FFF2-40B4-BE49-F238E27FC236}">
                <a16:creationId xmlns:a16="http://schemas.microsoft.com/office/drawing/2014/main" id="{9E0B0477-E227-F56E-D34A-849AD8896C8F}"/>
              </a:ext>
            </a:extLst>
          </p:cNvPr>
          <p:cNvSpPr txBox="1"/>
          <p:nvPr/>
        </p:nvSpPr>
        <p:spPr>
          <a:xfrm>
            <a:off x="5410200" y="5086996"/>
            <a:ext cx="1023257" cy="246221"/>
          </a:xfrm>
          <a:prstGeom prst="rect">
            <a:avLst/>
          </a:prstGeom>
          <a:noFill/>
          <a:ln>
            <a:solidFill>
              <a:schemeClr val="bg1"/>
            </a:solidFill>
          </a:ln>
        </p:spPr>
        <p:txBody>
          <a:bodyPr wrap="square" rtlCol="0">
            <a:spAutoFit/>
          </a:bodyPr>
          <a:lstStyle/>
          <a:p>
            <a:endParaRPr lang="en-US" sz="1000" dirty="0"/>
          </a:p>
        </p:txBody>
      </p:sp>
      <p:pic>
        <p:nvPicPr>
          <p:cNvPr id="20" name="Picture 19">
            <a:extLst>
              <a:ext uri="{FF2B5EF4-FFF2-40B4-BE49-F238E27FC236}">
                <a16:creationId xmlns:a16="http://schemas.microsoft.com/office/drawing/2014/main" id="{C69D9D3A-F6BE-F2C0-35F5-73CEAE041289}"/>
              </a:ext>
            </a:extLst>
          </p:cNvPr>
          <p:cNvPicPr>
            <a:picLocks noChangeAspect="1"/>
          </p:cNvPicPr>
          <p:nvPr/>
        </p:nvPicPr>
        <p:blipFill>
          <a:blip r:embed="rId3"/>
          <a:stretch>
            <a:fillRect/>
          </a:stretch>
        </p:blipFill>
        <p:spPr>
          <a:xfrm>
            <a:off x="7977223" y="2571749"/>
            <a:ext cx="3300982" cy="2718708"/>
          </a:xfrm>
          <a:prstGeom prst="rect">
            <a:avLst/>
          </a:prstGeom>
        </p:spPr>
      </p:pic>
    </p:spTree>
    <p:extLst>
      <p:ext uri="{BB962C8B-B14F-4D97-AF65-F5344CB8AC3E}">
        <p14:creationId xmlns:p14="http://schemas.microsoft.com/office/powerpoint/2010/main" val="30824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92F101-AE4B-7436-5D4D-B8E02F395F43}"/>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Submit the Final Question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and Click Download PDF </a:t>
            </a:r>
            <a:br>
              <a:rPr lang="en-US" sz="4000" dirty="0">
                <a:solidFill>
                  <a:schemeClr val="bg2"/>
                </a:solidFill>
                <a:latin typeface="Arial Black" panose="020B0A04020102020204" pitchFamily="34" charset="0"/>
              </a:rPr>
            </a:br>
            <a:r>
              <a:rPr lang="en-US" sz="4000" dirty="0">
                <a:solidFill>
                  <a:schemeClr val="bg2"/>
                </a:solidFill>
                <a:latin typeface="Arial Black" panose="020B0A04020102020204" pitchFamily="34" charset="0"/>
              </a:rPr>
              <a:t>from Thank You Screen</a:t>
            </a:r>
            <a:br>
              <a:rPr lang="en-US" sz="4000" dirty="0">
                <a:solidFill>
                  <a:srgbClr val="C00000"/>
                </a:solidFill>
                <a:latin typeface="+mj-lt"/>
              </a:rPr>
            </a:br>
            <a:endParaRPr lang="en-US" dirty="0"/>
          </a:p>
        </p:txBody>
      </p:sp>
      <p:sp>
        <p:nvSpPr>
          <p:cNvPr id="12" name="Oval 11">
            <a:extLst>
              <a:ext uri="{FF2B5EF4-FFF2-40B4-BE49-F238E27FC236}">
                <a16:creationId xmlns:a16="http://schemas.microsoft.com/office/drawing/2014/main" id="{B7503B3F-650F-3A7A-36E8-69FAF59C82C6}"/>
              </a:ext>
            </a:extLst>
          </p:cNvPr>
          <p:cNvSpPr/>
          <p:nvPr/>
        </p:nvSpPr>
        <p:spPr>
          <a:xfrm>
            <a:off x="6542314" y="3233057"/>
            <a:ext cx="1469572" cy="5987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EA45C4-9CE6-D85F-3BE9-E2C5E552D92F}"/>
              </a:ext>
            </a:extLst>
          </p:cNvPr>
          <p:cNvPicPr>
            <a:picLocks noChangeAspect="1"/>
          </p:cNvPicPr>
          <p:nvPr/>
        </p:nvPicPr>
        <p:blipFill>
          <a:blip r:embed="rId2"/>
          <a:stretch>
            <a:fillRect/>
          </a:stretch>
        </p:blipFill>
        <p:spPr>
          <a:xfrm>
            <a:off x="569824" y="1973295"/>
            <a:ext cx="7850389" cy="4096992"/>
          </a:xfrm>
          <a:prstGeom prst="rect">
            <a:avLst/>
          </a:prstGeom>
        </p:spPr>
      </p:pic>
      <p:cxnSp>
        <p:nvCxnSpPr>
          <p:cNvPr id="15" name="Straight Arrow Connector 14">
            <a:extLst>
              <a:ext uri="{FF2B5EF4-FFF2-40B4-BE49-F238E27FC236}">
                <a16:creationId xmlns:a16="http://schemas.microsoft.com/office/drawing/2014/main" id="{C783591E-93B0-EFAF-6979-669190F9FDFC}"/>
              </a:ext>
            </a:extLst>
          </p:cNvPr>
          <p:cNvCxnSpPr>
            <a:cxnSpLocks/>
          </p:cNvCxnSpPr>
          <p:nvPr/>
        </p:nvCxnSpPr>
        <p:spPr>
          <a:xfrm flipH="1">
            <a:off x="7897585" y="932089"/>
            <a:ext cx="1104901" cy="2496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876DA56B-8F91-C9BB-67DD-16936EC349CC}"/>
              </a:ext>
            </a:extLst>
          </p:cNvPr>
          <p:cNvSpPr txBox="1">
            <a:spLocks noGrp="1"/>
          </p:cNvSpPr>
          <p:nvPr>
            <p:ph sz="quarter" idx="10"/>
          </p:nvPr>
        </p:nvSpPr>
        <p:spPr>
          <a:xfrm>
            <a:off x="8393113" y="1931988"/>
            <a:ext cx="3081337" cy="2089803"/>
          </a:xfrm>
          <a:prstGeom prst="rect">
            <a:avLst/>
          </a:prstGeom>
          <a:noFill/>
        </p:spPr>
        <p:txBody>
          <a:bodyPr wrap="square" rtlCol="0">
            <a:spAutoFit/>
          </a:bodyPr>
          <a:lstStyle/>
          <a:p>
            <a:r>
              <a:rPr lang="en-US" sz="2400" dirty="0">
                <a:solidFill>
                  <a:srgbClr val="FF0000"/>
                </a:solidFill>
              </a:rPr>
              <a:t>It is the only way to save your answers.</a:t>
            </a:r>
          </a:p>
          <a:p>
            <a:r>
              <a:rPr lang="en-US" sz="2400" dirty="0">
                <a:solidFill>
                  <a:srgbClr val="FF0000"/>
                </a:solidFill>
              </a:rPr>
              <a:t>This step is critical!</a:t>
            </a:r>
          </a:p>
        </p:txBody>
      </p:sp>
    </p:spTree>
    <p:extLst>
      <p:ext uri="{BB962C8B-B14F-4D97-AF65-F5344CB8AC3E}">
        <p14:creationId xmlns:p14="http://schemas.microsoft.com/office/powerpoint/2010/main" val="80267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1FE8-5D60-4CD8-A281-1107FFE126F1}"/>
              </a:ext>
            </a:extLst>
          </p:cNvPr>
          <p:cNvSpPr>
            <a:spLocks noGrp="1"/>
          </p:cNvSpPr>
          <p:nvPr>
            <p:ph type="title"/>
          </p:nvPr>
        </p:nvSpPr>
        <p:spPr/>
        <p:txBody>
          <a:bodyPr>
            <a:normAutofit fontScale="90000"/>
          </a:bodyPr>
          <a:lstStyle/>
          <a:p>
            <a:r>
              <a:rPr lang="en-US" sz="4000" dirty="0">
                <a:solidFill>
                  <a:schemeClr val="bg2"/>
                </a:solidFill>
                <a:latin typeface="Arial Black" panose="020B0A04020102020204" pitchFamily="34" charset="0"/>
              </a:rPr>
              <a:t>The Response Summary Shows Your Answers  </a:t>
            </a:r>
            <a:br>
              <a:rPr lang="en-US" sz="4000" dirty="0">
                <a:solidFill>
                  <a:schemeClr val="bg2"/>
                </a:solidFill>
                <a:latin typeface="Arial Black" panose="020B0A04020102020204" pitchFamily="34" charset="0"/>
              </a:rPr>
            </a:b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B85BC97-19EF-DB0F-0905-F0523503B624}"/>
              </a:ext>
            </a:extLst>
          </p:cNvPr>
          <p:cNvSpPr>
            <a:spLocks noGrp="1"/>
          </p:cNvSpPr>
          <p:nvPr>
            <p:ph sz="quarter" idx="10"/>
          </p:nvPr>
        </p:nvSpPr>
        <p:spPr>
          <a:xfrm>
            <a:off x="914401" y="1970088"/>
            <a:ext cx="5627914" cy="4059237"/>
          </a:xfrm>
        </p:spPr>
        <p:txBody>
          <a:bodyPr>
            <a:normAutofit fontScale="92500"/>
          </a:bodyPr>
          <a:lstStyle/>
          <a:p>
            <a:r>
              <a:rPr lang="en-US" sz="2400" dirty="0"/>
              <a:t>Follow your faculty’s instructions for saving the response summary.</a:t>
            </a:r>
          </a:p>
          <a:p>
            <a:r>
              <a:rPr lang="en-US" sz="2400" dirty="0"/>
              <a:t>They may have you print it out, save it to computer, or upload it to a learning management system.</a:t>
            </a:r>
          </a:p>
          <a:p>
            <a:r>
              <a:rPr lang="en-US" sz="2400" b="1" dirty="0"/>
              <a:t>The response summary DOES NOT give you the correct answers. </a:t>
            </a:r>
          </a:p>
          <a:p>
            <a:r>
              <a:rPr lang="en-US" sz="2400" dirty="0"/>
              <a:t>Answers will appear on subsequent slides with information on how to score the item and a rationale for the answer. </a:t>
            </a:r>
            <a:r>
              <a:rPr lang="en-US" sz="2400" dirty="0">
                <a:highlight>
                  <a:srgbClr val="F7F7F7"/>
                </a:highlight>
                <a:latin typeface="Calibri" panose="020F0502020204030204" pitchFamily="34" charset="0"/>
                <a:cs typeface="Calibri" panose="020F0502020204030204" pitchFamily="34" charset="0"/>
              </a:rPr>
              <a:t> </a:t>
            </a:r>
          </a:p>
          <a:p>
            <a:endParaRPr lang="en-US" dirty="0"/>
          </a:p>
        </p:txBody>
      </p:sp>
      <p:pic>
        <p:nvPicPr>
          <p:cNvPr id="6" name="Picture 5">
            <a:extLst>
              <a:ext uri="{FF2B5EF4-FFF2-40B4-BE49-F238E27FC236}">
                <a16:creationId xmlns:a16="http://schemas.microsoft.com/office/drawing/2014/main" id="{F078CE00-422F-E271-6D04-DD68F7F5F6B3}"/>
              </a:ext>
            </a:extLst>
          </p:cNvPr>
          <p:cNvPicPr>
            <a:picLocks noChangeAspect="1"/>
          </p:cNvPicPr>
          <p:nvPr/>
        </p:nvPicPr>
        <p:blipFill>
          <a:blip r:embed="rId2"/>
          <a:stretch>
            <a:fillRect/>
          </a:stretch>
        </p:blipFill>
        <p:spPr>
          <a:xfrm>
            <a:off x="7555231" y="1580050"/>
            <a:ext cx="4057650" cy="5044177"/>
          </a:xfrm>
          <a:prstGeom prst="rect">
            <a:avLst/>
          </a:prstGeom>
        </p:spPr>
      </p:pic>
    </p:spTree>
    <p:extLst>
      <p:ext uri="{BB962C8B-B14F-4D97-AF65-F5344CB8AC3E}">
        <p14:creationId xmlns:p14="http://schemas.microsoft.com/office/powerpoint/2010/main" val="381785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BAC4-C4B4-B4E0-F380-AC6D34591A84}"/>
              </a:ext>
            </a:extLst>
          </p:cNvPr>
          <p:cNvSpPr>
            <a:spLocks noGrp="1"/>
          </p:cNvSpPr>
          <p:nvPr>
            <p:ph type="title"/>
          </p:nvPr>
        </p:nvSpPr>
        <p:spPr/>
        <p:txBody>
          <a:bodyPr/>
          <a:lstStyle/>
          <a:p>
            <a:r>
              <a:rPr lang="en-US" dirty="0"/>
              <a:t>Correct Answers</a:t>
            </a:r>
          </a:p>
        </p:txBody>
      </p:sp>
      <p:sp>
        <p:nvSpPr>
          <p:cNvPr id="3" name="Content Placeholder 2">
            <a:extLst>
              <a:ext uri="{FF2B5EF4-FFF2-40B4-BE49-F238E27FC236}">
                <a16:creationId xmlns:a16="http://schemas.microsoft.com/office/drawing/2014/main" id="{39FCBB51-BB7A-6808-812B-4339AD9EF863}"/>
              </a:ext>
            </a:extLst>
          </p:cNvPr>
          <p:cNvSpPr>
            <a:spLocks noGrp="1"/>
          </p:cNvSpPr>
          <p:nvPr>
            <p:ph sz="quarter" idx="10"/>
          </p:nvPr>
        </p:nvSpPr>
        <p:spPr/>
        <p:txBody>
          <a:bodyPr/>
          <a:lstStyle/>
          <a:p>
            <a:r>
              <a:rPr lang="en-US" dirty="0"/>
              <a:t>Correct answers may be indicated 1 of 4 ways</a:t>
            </a:r>
          </a:p>
          <a:p>
            <a:r>
              <a:rPr lang="en-US" dirty="0"/>
              <a:t>Asterisk appears after correct option*</a:t>
            </a:r>
          </a:p>
          <a:p>
            <a:r>
              <a:rPr lang="en-US" u="sng" dirty="0"/>
              <a:t>Option may be underlined with or without an *</a:t>
            </a:r>
          </a:p>
          <a:p>
            <a:r>
              <a:rPr lang="en-US" dirty="0"/>
              <a:t>Option may appear as an X or * in a table  </a:t>
            </a:r>
          </a:p>
          <a:p>
            <a:endParaRPr lang="en-US" dirty="0"/>
          </a:p>
          <a:p>
            <a:endParaRPr lang="en-US" dirty="0"/>
          </a:p>
          <a:p>
            <a:r>
              <a:rPr lang="en-US" dirty="0"/>
              <a:t>Correct answer may appear as highlight</a:t>
            </a:r>
          </a:p>
          <a:p>
            <a:endParaRPr lang="en-US" dirty="0"/>
          </a:p>
        </p:txBody>
      </p:sp>
      <p:pic>
        <p:nvPicPr>
          <p:cNvPr id="5" name="Picture 4">
            <a:extLst>
              <a:ext uri="{FF2B5EF4-FFF2-40B4-BE49-F238E27FC236}">
                <a16:creationId xmlns:a16="http://schemas.microsoft.com/office/drawing/2014/main" id="{6C869D6D-3727-2F1F-6E6D-921C5D648F23}"/>
              </a:ext>
            </a:extLst>
          </p:cNvPr>
          <p:cNvPicPr>
            <a:picLocks noChangeAspect="1"/>
          </p:cNvPicPr>
          <p:nvPr/>
        </p:nvPicPr>
        <p:blipFill>
          <a:blip r:embed="rId2"/>
          <a:stretch>
            <a:fillRect/>
          </a:stretch>
        </p:blipFill>
        <p:spPr>
          <a:xfrm>
            <a:off x="6322241" y="3259815"/>
            <a:ext cx="5229225" cy="1190625"/>
          </a:xfrm>
          <a:prstGeom prst="rect">
            <a:avLst/>
          </a:prstGeom>
        </p:spPr>
      </p:pic>
      <p:pic>
        <p:nvPicPr>
          <p:cNvPr id="7" name="Picture 6">
            <a:extLst>
              <a:ext uri="{FF2B5EF4-FFF2-40B4-BE49-F238E27FC236}">
                <a16:creationId xmlns:a16="http://schemas.microsoft.com/office/drawing/2014/main" id="{EE1AFBEB-5184-4A4D-B5E8-8BDF5A3999E6}"/>
              </a:ext>
            </a:extLst>
          </p:cNvPr>
          <p:cNvPicPr>
            <a:picLocks noChangeAspect="1"/>
          </p:cNvPicPr>
          <p:nvPr/>
        </p:nvPicPr>
        <p:blipFill>
          <a:blip r:embed="rId3"/>
          <a:stretch>
            <a:fillRect/>
          </a:stretch>
        </p:blipFill>
        <p:spPr>
          <a:xfrm>
            <a:off x="4872990" y="5149215"/>
            <a:ext cx="5943600" cy="1428750"/>
          </a:xfrm>
          <a:prstGeom prst="rect">
            <a:avLst/>
          </a:prstGeom>
        </p:spPr>
      </p:pic>
    </p:spTree>
    <p:extLst>
      <p:ext uri="{BB962C8B-B14F-4D97-AF65-F5344CB8AC3E}">
        <p14:creationId xmlns:p14="http://schemas.microsoft.com/office/powerpoint/2010/main" val="281960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1" y="1970088"/>
            <a:ext cx="5029446" cy="4059237"/>
          </a:xfrm>
        </p:spPr>
        <p:txBody>
          <a:bodyPr>
            <a:normAutofit lnSpcReduction="10000"/>
          </a:bodyPr>
          <a:lstStyle/>
          <a:p>
            <a:r>
              <a:rPr lang="en-US" sz="2000" dirty="0"/>
              <a:t>Used when takers may pick </a:t>
            </a:r>
            <a:r>
              <a:rPr lang="en-US" sz="2000" u="sng" dirty="0"/>
              <a:t>unlimited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Loose 1 point for each incorrect item selected </a:t>
            </a:r>
          </a:p>
          <a:p>
            <a:r>
              <a:rPr lang="en-US" sz="2000" dirty="0"/>
              <a:t>Guessing penalty prevents takers  from gaming system by selecting all</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248155" y="1888009"/>
            <a:ext cx="4641850" cy="4351338"/>
          </a:xfrm>
        </p:spPr>
        <p:txBody>
          <a:bodyPr>
            <a:normAutofit/>
          </a:bodyPr>
          <a:lstStyle/>
          <a:p>
            <a:pPr>
              <a:buFont typeface="Wingdings" panose="05000000000000000000" pitchFamily="2" charset="2"/>
              <a:buChar char="Ø"/>
            </a:pPr>
            <a:r>
              <a:rPr lang="en-US" dirty="0"/>
              <a:t>Which items are viruses? </a:t>
            </a:r>
            <a:r>
              <a:rPr lang="en-US" b="1" dirty="0"/>
              <a:t>Select all that apply. </a:t>
            </a:r>
          </a:p>
          <a:p>
            <a:endParaRPr lang="en-US" b="1" dirty="0"/>
          </a:p>
          <a:p>
            <a:pPr marL="0" indent="0">
              <a:buNone/>
            </a:pPr>
            <a:r>
              <a:rPr lang="en-US" b="1" dirty="0">
                <a:sym typeface="Wingdings" panose="05000000000000000000" pitchFamily="2" charset="2"/>
              </a:rPr>
              <a:t>     </a:t>
            </a:r>
            <a:r>
              <a:rPr lang="en-US" dirty="0">
                <a:sym typeface="Wingdings" panose="05000000000000000000" pitchFamily="2" charset="2"/>
              </a:rPr>
              <a:t>Chlamydia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Pertussis</a:t>
            </a:r>
          </a:p>
          <a:p>
            <a:pPr>
              <a:buFont typeface="Wingdings" panose="05000000000000000000" pitchFamily="2" charset="2"/>
              <a:buChar char="q"/>
            </a:pPr>
            <a:r>
              <a:rPr lang="en-US" dirty="0"/>
              <a:t>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7" y="3083210"/>
            <a:ext cx="1761467" cy="2308324"/>
          </a:xfrm>
          <a:prstGeom prst="rect">
            <a:avLst/>
          </a:prstGeom>
          <a:noFill/>
        </p:spPr>
        <p:txBody>
          <a:bodyPr wrap="square" rtlCol="0">
            <a:spAutoFit/>
          </a:bodyPr>
          <a:lstStyle/>
          <a:p>
            <a:r>
              <a:rPr lang="en-US" dirty="0">
                <a:solidFill>
                  <a:srgbClr val="0068A9"/>
                </a:solidFill>
                <a:latin typeface="Trebuchet MS" panose="020B0603020202020204" pitchFamily="34" charset="0"/>
              </a:rPr>
              <a:t>+/-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-1 incorrect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1 points</a:t>
            </a:r>
          </a:p>
        </p:txBody>
      </p:sp>
    </p:spTree>
    <p:extLst>
      <p:ext uri="{BB962C8B-B14F-4D97-AF65-F5344CB8AC3E}">
        <p14:creationId xmlns:p14="http://schemas.microsoft.com/office/powerpoint/2010/main" val="4294061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3AAD-075B-44B9-87A4-1B7C4D760FD4}"/>
              </a:ext>
            </a:extLst>
          </p:cNvPr>
          <p:cNvSpPr>
            <a:spLocks noGrp="1"/>
          </p:cNvSpPr>
          <p:nvPr>
            <p:ph type="title"/>
          </p:nvPr>
        </p:nvSpPr>
        <p:spPr>
          <a:noFill/>
        </p:spPr>
        <p:txBody>
          <a:bodyPr>
            <a:normAutofit/>
          </a:bodyPr>
          <a:lstStyle/>
          <a:p>
            <a:pPr algn="ctr"/>
            <a:r>
              <a:rPr lang="en-US" sz="3600" dirty="0"/>
              <a:t>New Scoring Rule: 0/1</a:t>
            </a:r>
          </a:p>
        </p:txBody>
      </p:sp>
      <p:sp>
        <p:nvSpPr>
          <p:cNvPr id="4" name="Content Placeholder 3">
            <a:extLst>
              <a:ext uri="{FF2B5EF4-FFF2-40B4-BE49-F238E27FC236}">
                <a16:creationId xmlns:a16="http://schemas.microsoft.com/office/drawing/2014/main" id="{076FAD2D-EF9A-449E-A7A2-202B8E835169}"/>
              </a:ext>
            </a:extLst>
          </p:cNvPr>
          <p:cNvSpPr>
            <a:spLocks noGrp="1"/>
          </p:cNvSpPr>
          <p:nvPr>
            <p:ph sz="quarter" idx="10"/>
          </p:nvPr>
        </p:nvSpPr>
        <p:spPr>
          <a:xfrm>
            <a:off x="914400" y="1970088"/>
            <a:ext cx="5811897" cy="4059237"/>
          </a:xfrm>
        </p:spPr>
        <p:txBody>
          <a:bodyPr>
            <a:normAutofit/>
          </a:bodyPr>
          <a:lstStyle/>
          <a:p>
            <a:r>
              <a:rPr lang="en-US" sz="2000" dirty="0"/>
              <a:t>Used when takers may select </a:t>
            </a:r>
            <a:r>
              <a:rPr lang="en-US" sz="2000" u="sng" dirty="0"/>
              <a:t>limited</a:t>
            </a:r>
            <a:r>
              <a:rPr lang="en-US" sz="2000" dirty="0"/>
              <a:t> options</a:t>
            </a:r>
          </a:p>
          <a:p>
            <a:r>
              <a:rPr lang="en-US" sz="2000" dirty="0"/>
              <a:t>Possible points are number of keyed  correct items</a:t>
            </a:r>
          </a:p>
          <a:p>
            <a:r>
              <a:rPr lang="en-US" sz="2000" dirty="0"/>
              <a:t>Earn 1 point for each correct item selected</a:t>
            </a:r>
          </a:p>
          <a:p>
            <a:r>
              <a:rPr lang="en-US" sz="2000" dirty="0"/>
              <a:t>Earn 0 points for incorrect responses</a:t>
            </a:r>
          </a:p>
          <a:p>
            <a:r>
              <a:rPr lang="en-US" sz="2000" dirty="0"/>
              <a:t>Minimum score 0</a:t>
            </a:r>
          </a:p>
          <a:p>
            <a:endParaRPr lang="en-US" dirty="0"/>
          </a:p>
        </p:txBody>
      </p:sp>
      <p:sp>
        <p:nvSpPr>
          <p:cNvPr id="3" name="Content Placeholder 2">
            <a:extLst>
              <a:ext uri="{FF2B5EF4-FFF2-40B4-BE49-F238E27FC236}">
                <a16:creationId xmlns:a16="http://schemas.microsoft.com/office/drawing/2014/main" id="{EAAF5BB3-66CC-4A90-8B41-26DEEE6436C3}"/>
              </a:ext>
            </a:extLst>
          </p:cNvPr>
          <p:cNvSpPr>
            <a:spLocks noGrp="1"/>
          </p:cNvSpPr>
          <p:nvPr>
            <p:ph sz="half" idx="4294967295"/>
          </p:nvPr>
        </p:nvSpPr>
        <p:spPr>
          <a:xfrm>
            <a:off x="6963789" y="1970088"/>
            <a:ext cx="3886200" cy="4351338"/>
          </a:xfrm>
        </p:spPr>
        <p:txBody>
          <a:bodyPr>
            <a:normAutofit/>
          </a:bodyPr>
          <a:lstStyle/>
          <a:p>
            <a:pPr>
              <a:buFont typeface="Wingdings" panose="05000000000000000000" pitchFamily="2" charset="2"/>
              <a:buChar char="Ø"/>
            </a:pPr>
            <a:r>
              <a:rPr lang="en-US" dirty="0"/>
              <a:t>Which 3 items are viruses?</a:t>
            </a:r>
            <a:r>
              <a:rPr lang="en-US" b="1" dirty="0"/>
              <a:t> </a:t>
            </a:r>
          </a:p>
          <a:p>
            <a:pPr marL="0" indent="0">
              <a:buNone/>
            </a:pPr>
            <a:r>
              <a:rPr lang="en-US" b="1" dirty="0">
                <a:sym typeface="Wingdings" panose="05000000000000000000" pitchFamily="2" charset="2"/>
              </a:rPr>
              <a:t> 	C</a:t>
            </a:r>
            <a:r>
              <a:rPr lang="en-US" dirty="0">
                <a:sym typeface="Wingdings" panose="05000000000000000000" pitchFamily="2" charset="2"/>
              </a:rPr>
              <a:t>hlamydia</a:t>
            </a:r>
            <a:endParaRPr lang="en-US" dirty="0"/>
          </a:p>
          <a:p>
            <a:pPr marL="0" indent="0">
              <a:buNone/>
            </a:pPr>
            <a:r>
              <a:rPr lang="en-US" dirty="0">
                <a:sym typeface="Wingdings" panose="05000000000000000000" pitchFamily="2" charset="2"/>
              </a:rPr>
              <a:t>	</a:t>
            </a:r>
            <a:r>
              <a:rPr lang="en-US" dirty="0"/>
              <a:t>Influenza[</a:t>
            </a:r>
            <a:r>
              <a:rPr lang="en-US" dirty="0">
                <a:sym typeface="Wingdings" panose="05000000000000000000" pitchFamily="2" charset="2"/>
              </a:rPr>
              <a:t>]</a:t>
            </a:r>
            <a:endParaRPr lang="en-US" dirty="0"/>
          </a:p>
          <a:p>
            <a:pPr marL="0" indent="0">
              <a:buNone/>
            </a:pPr>
            <a:r>
              <a:rPr lang="en-US" dirty="0">
                <a:sym typeface="Wingdings" panose="05000000000000000000" pitchFamily="2" charset="2"/>
              </a:rPr>
              <a:t>	</a:t>
            </a:r>
            <a:r>
              <a:rPr lang="en-US" dirty="0"/>
              <a:t>Hepatitis B [</a:t>
            </a:r>
            <a:r>
              <a:rPr lang="en-US" dirty="0">
                <a:sym typeface="Wingdings" panose="05000000000000000000" pitchFamily="2" charset="2"/>
              </a:rPr>
              <a:t>]</a:t>
            </a:r>
            <a:endParaRPr lang="en-US" dirty="0"/>
          </a:p>
          <a:p>
            <a:pPr>
              <a:buFont typeface="Wingdings" panose="05000000000000000000" pitchFamily="2" charset="2"/>
              <a:buChar char="q"/>
            </a:pPr>
            <a:r>
              <a:rPr lang="en-US" dirty="0"/>
              <a:t>  Lyme disease</a:t>
            </a:r>
          </a:p>
          <a:p>
            <a:pPr>
              <a:buFont typeface="Wingdings" panose="05000000000000000000" pitchFamily="2" charset="2"/>
              <a:buChar char="q"/>
            </a:pPr>
            <a:r>
              <a:rPr lang="en-US" dirty="0"/>
              <a:t>  Pertussis</a:t>
            </a:r>
          </a:p>
          <a:p>
            <a:pPr>
              <a:buFont typeface="Wingdings" panose="05000000000000000000" pitchFamily="2" charset="2"/>
              <a:buChar char="q"/>
            </a:pPr>
            <a:r>
              <a:rPr lang="en-US" dirty="0"/>
              <a:t>  Tuberculosis</a:t>
            </a:r>
          </a:p>
          <a:p>
            <a:pPr>
              <a:buFont typeface="Wingdings" panose="05000000000000000000" pitchFamily="2" charset="2"/>
              <a:buChar char="q"/>
            </a:pPr>
            <a:r>
              <a:rPr lang="en-US" dirty="0"/>
              <a:t>  Varicella [</a:t>
            </a:r>
            <a:r>
              <a:rPr lang="en-US" dirty="0">
                <a:sym typeface="Wingdings" panose="05000000000000000000" pitchFamily="2" charset="2"/>
              </a:rPr>
              <a:t>]</a:t>
            </a:r>
            <a:endParaRPr lang="en-US" dirty="0"/>
          </a:p>
          <a:p>
            <a:pPr>
              <a:buFont typeface="Wingdings" panose="05000000000000000000" pitchFamily="2" charset="2"/>
              <a:buChar char="q"/>
            </a:pPr>
            <a:endParaRPr lang="en-US" sz="1200" b="1" dirty="0"/>
          </a:p>
        </p:txBody>
      </p:sp>
      <p:sp>
        <p:nvSpPr>
          <p:cNvPr id="10" name="TextBox 9">
            <a:extLst>
              <a:ext uri="{FF2B5EF4-FFF2-40B4-BE49-F238E27FC236}">
                <a16:creationId xmlns:a16="http://schemas.microsoft.com/office/drawing/2014/main" id="{16708703-40F3-49AD-A147-67801824D138}"/>
              </a:ext>
            </a:extLst>
          </p:cNvPr>
          <p:cNvSpPr txBox="1"/>
          <p:nvPr/>
        </p:nvSpPr>
        <p:spPr>
          <a:xfrm flipH="1">
            <a:off x="7799071" y="3083210"/>
            <a:ext cx="2540810" cy="507831"/>
          </a:xfrm>
          <a:prstGeom prst="rect">
            <a:avLst/>
          </a:prstGeom>
          <a:noFill/>
        </p:spPr>
        <p:txBody>
          <a:bodyPr wrap="square" rtlCol="0">
            <a:spAutoFit/>
          </a:bodyPr>
          <a:lstStyle/>
          <a:p>
            <a:endParaRPr lang="en-US" sz="1350" dirty="0">
              <a:solidFill>
                <a:srgbClr val="0070C0"/>
              </a:solidFill>
              <a:latin typeface="Trebuchet MS" panose="020B0603020202020204" pitchFamily="34" charset="0"/>
            </a:endParaRPr>
          </a:p>
          <a:p>
            <a:endParaRPr lang="en-US" sz="1350" dirty="0">
              <a:solidFill>
                <a:srgbClr val="0070C0"/>
              </a:solidFill>
              <a:latin typeface="Trebuchet MS" panose="020B0603020202020204" pitchFamily="34" charset="0"/>
            </a:endParaRPr>
          </a:p>
        </p:txBody>
      </p:sp>
      <p:sp>
        <p:nvSpPr>
          <p:cNvPr id="7" name="TextBox 6">
            <a:extLst>
              <a:ext uri="{FF2B5EF4-FFF2-40B4-BE49-F238E27FC236}">
                <a16:creationId xmlns:a16="http://schemas.microsoft.com/office/drawing/2014/main" id="{772D567E-8660-41F0-8E31-12E88CC42EC9}"/>
              </a:ext>
            </a:extLst>
          </p:cNvPr>
          <p:cNvSpPr txBox="1"/>
          <p:nvPr/>
        </p:nvSpPr>
        <p:spPr>
          <a:xfrm>
            <a:off x="9459148" y="2786670"/>
            <a:ext cx="1761467" cy="2031325"/>
          </a:xfrm>
          <a:prstGeom prst="rect">
            <a:avLst/>
          </a:prstGeom>
          <a:noFill/>
        </p:spPr>
        <p:txBody>
          <a:bodyPr wrap="square" rtlCol="0">
            <a:spAutoFit/>
          </a:bodyPr>
          <a:lstStyle/>
          <a:p>
            <a:r>
              <a:rPr lang="en-US" dirty="0">
                <a:solidFill>
                  <a:srgbClr val="0068A9"/>
                </a:solidFill>
                <a:latin typeface="Trebuchet MS" panose="020B0603020202020204" pitchFamily="34" charset="0"/>
              </a:rPr>
              <a:t>0/1 Scoring rule</a:t>
            </a:r>
          </a:p>
          <a:p>
            <a:r>
              <a:rPr lang="en-US" dirty="0">
                <a:solidFill>
                  <a:srgbClr val="0068A9"/>
                </a:solidFill>
                <a:latin typeface="Trebuchet MS" panose="020B0603020202020204" pitchFamily="34" charset="0"/>
              </a:rPr>
              <a:t>3 points possible</a:t>
            </a:r>
          </a:p>
          <a:p>
            <a:r>
              <a:rPr lang="en-US" dirty="0">
                <a:solidFill>
                  <a:srgbClr val="0068A9"/>
                </a:solidFill>
                <a:latin typeface="Trebuchet MS" panose="020B0603020202020204" pitchFamily="34" charset="0"/>
              </a:rPr>
              <a:t>+2 correct</a:t>
            </a:r>
          </a:p>
          <a:p>
            <a:r>
              <a:rPr lang="en-US" dirty="0">
                <a:solidFill>
                  <a:srgbClr val="0068A9"/>
                </a:solidFill>
                <a:latin typeface="Trebuchet MS" panose="020B0603020202020204" pitchFamily="34" charset="0"/>
              </a:rPr>
              <a:t>-----------------</a:t>
            </a:r>
          </a:p>
          <a:p>
            <a:r>
              <a:rPr lang="en-US" dirty="0">
                <a:solidFill>
                  <a:srgbClr val="0068A9"/>
                </a:solidFill>
                <a:latin typeface="Trebuchet MS" panose="020B0603020202020204" pitchFamily="34" charset="0"/>
              </a:rPr>
              <a:t>2 points</a:t>
            </a:r>
          </a:p>
        </p:txBody>
      </p:sp>
    </p:spTree>
    <p:extLst>
      <p:ext uri="{BB962C8B-B14F-4D97-AF65-F5344CB8AC3E}">
        <p14:creationId xmlns:p14="http://schemas.microsoft.com/office/powerpoint/2010/main" val="340309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This review uses items in the Maryland NextGen Test Bank accessed with a Qualtrics link or QR Code.</a:t>
            </a:r>
          </a:p>
          <a:p>
            <a:r>
              <a:rPr lang="en-US" sz="2400" dirty="0">
                <a:latin typeface="Calibri" panose="020F0502020204030204" pitchFamily="34" charset="0"/>
                <a:ea typeface="Calibri" panose="020F0502020204030204" pitchFamily="34" charset="0"/>
                <a:cs typeface="Calibri" panose="020F0502020204030204" pitchFamily="34" charset="0"/>
              </a:rPr>
              <a:t>The Maryland Testbank contains peer-reviewed items written by faculty across the State of Maryland that attempt to align with publicly available information about Next Generation NCLEX.</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Times New Roman" panose="02020603050405020304" pitchFamily="18" charset="0"/>
                <a:cs typeface="Calibri" panose="020F0502020204030204" pitchFamily="34" charset="0"/>
              </a:rPr>
              <a:t>The Maryland NextGen Test Bank Project was funded by the Maryland Nursing Workforce Center as part of a grant from the Maryland Higher Education Commission Nurse</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Support Program II # 20-125.</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r>
              <a:rPr lang="en-US" sz="2400" dirty="0">
                <a:effectLst/>
                <a:latin typeface="Calibri" panose="020F0502020204030204" pitchFamily="34" charset="0"/>
                <a:ea typeface="Calibri" panose="020F0502020204030204" pitchFamily="34" charset="0"/>
                <a:cs typeface="Calibri" panose="020F0502020204030204" pitchFamily="34" charset="0"/>
              </a:rPr>
              <a:t>This review will take approximately 1.5 to 2 hours to complete.</a:t>
            </a:r>
            <a:r>
              <a:rPr lang="en-US" sz="2400" dirty="0">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For best result, use a laptop, notebook, or desktop to answer the questions.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p:cNvSpPr>
            <a:spLocks noGrp="1"/>
          </p:cNvSpPr>
          <p:nvPr>
            <p:ph type="title"/>
          </p:nvPr>
        </p:nvSpPr>
        <p:spPr/>
        <p:txBody>
          <a:bodyPr>
            <a:normAutofit fontScale="90000"/>
          </a:bodyPr>
          <a:lstStyle/>
          <a:p>
            <a:br>
              <a:rPr lang="en-US" dirty="0"/>
            </a:br>
            <a:r>
              <a:rPr lang="en-US" dirty="0"/>
              <a:t>NextGen Test Bank</a:t>
            </a:r>
            <a:br>
              <a:rPr lang="en-US" dirty="0"/>
            </a:br>
            <a:r>
              <a:rPr lang="en-US" dirty="0"/>
              <a:t>Disclosures</a:t>
            </a:r>
          </a:p>
        </p:txBody>
      </p:sp>
    </p:spTree>
    <p:extLst>
      <p:ext uri="{BB962C8B-B14F-4D97-AF65-F5344CB8AC3E}">
        <p14:creationId xmlns:p14="http://schemas.microsoft.com/office/powerpoint/2010/main" val="55875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normAutofit/>
          </a:bodyPr>
          <a:lstStyle/>
          <a:p>
            <a:pPr algn="ctr"/>
            <a:r>
              <a:rPr lang="en-US" sz="3600" dirty="0">
                <a:solidFill>
                  <a:schemeClr val="accent1"/>
                </a:solidFill>
              </a:rPr>
              <a:t> </a:t>
            </a:r>
            <a:r>
              <a:rPr lang="en-US" sz="3600" dirty="0"/>
              <a:t>Same Answers: Different Scores</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p:txBody>
          <a:bodyPr>
            <a:normAutofit fontScale="92500" lnSpcReduction="10000"/>
          </a:bodyPr>
          <a:lstStyle/>
          <a:p>
            <a:pPr>
              <a:buFont typeface="Wingdings" panose="05000000000000000000" pitchFamily="2" charset="2"/>
              <a:buChar char="Ø"/>
            </a:pPr>
            <a:r>
              <a:rPr lang="en-US" sz="2300" dirty="0"/>
              <a:t>Which 3 items are viruses?</a:t>
            </a:r>
            <a:r>
              <a:rPr lang="en-US" sz="2300" b="1" dirty="0"/>
              <a:t> </a:t>
            </a:r>
          </a:p>
          <a:p>
            <a:endParaRPr lang="en-US" sz="2300" b="1" dirty="0"/>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           </a:t>
            </a:r>
            <a:endParaRPr lang="en-US" sz="2300" dirty="0"/>
          </a:p>
          <a:p>
            <a:endParaRPr lang="en-US" dirty="0"/>
          </a:p>
        </p:txBody>
      </p:sp>
      <p:sp>
        <p:nvSpPr>
          <p:cNvPr id="8" name="Text Placeholder 7">
            <a:extLst>
              <a:ext uri="{FF2B5EF4-FFF2-40B4-BE49-F238E27FC236}">
                <a16:creationId xmlns:a16="http://schemas.microsoft.com/office/drawing/2014/main" id="{530FEE9C-0F7A-45D4-EFA2-2855E600A882}"/>
              </a:ext>
            </a:extLst>
          </p:cNvPr>
          <p:cNvSpPr>
            <a:spLocks noGrp="1"/>
          </p:cNvSpPr>
          <p:nvPr>
            <p:ph type="body" sz="quarter" idx="4294967295"/>
          </p:nvPr>
        </p:nvSpPr>
        <p:spPr>
          <a:xfrm>
            <a:off x="7296150" y="1835150"/>
            <a:ext cx="4895850" cy="544513"/>
          </a:xfrm>
        </p:spPr>
        <p:txBody>
          <a:bodyPr/>
          <a:lstStyle/>
          <a:p>
            <a:r>
              <a:rPr lang="en-US" dirty="0"/>
              <a:t>Select all that apply</a:t>
            </a:r>
          </a:p>
        </p:txBody>
      </p:sp>
      <p:sp>
        <p:nvSpPr>
          <p:cNvPr id="9" name="Content Placeholder 8">
            <a:extLst>
              <a:ext uri="{FF2B5EF4-FFF2-40B4-BE49-F238E27FC236}">
                <a16:creationId xmlns:a16="http://schemas.microsoft.com/office/drawing/2014/main" id="{53E2F2A7-DBCF-46B9-2894-050FF01DCAE1}"/>
              </a:ext>
            </a:extLst>
          </p:cNvPr>
          <p:cNvSpPr>
            <a:spLocks noGrp="1"/>
          </p:cNvSpPr>
          <p:nvPr>
            <p:ph sz="quarter" idx="4294967295"/>
          </p:nvPr>
        </p:nvSpPr>
        <p:spPr>
          <a:xfrm>
            <a:off x="7100841" y="2634763"/>
            <a:ext cx="4895850" cy="3136900"/>
          </a:xfrm>
        </p:spPr>
        <p:txBody>
          <a:bodyPr>
            <a:normAutofit fontScale="77500" lnSpcReduction="20000"/>
          </a:bodyPr>
          <a:lstStyle/>
          <a:p>
            <a:pPr>
              <a:buFont typeface="Wingdings" panose="05000000000000000000" pitchFamily="2" charset="2"/>
              <a:buChar char="Ø"/>
            </a:pPr>
            <a:r>
              <a:rPr lang="en-US" sz="2300" dirty="0"/>
              <a:t>Which items are viruses?</a:t>
            </a:r>
            <a:r>
              <a:rPr lang="en-US" sz="2300" b="1" dirty="0"/>
              <a:t> Select all that apply </a:t>
            </a:r>
          </a:p>
          <a:p>
            <a:pPr marL="0" indent="0">
              <a:buNone/>
            </a:pPr>
            <a:r>
              <a:rPr lang="en-US" sz="2300" b="1" dirty="0">
                <a:sym typeface="Wingdings" panose="05000000000000000000" pitchFamily="2" charset="2"/>
              </a:rPr>
              <a:t>   C</a:t>
            </a:r>
            <a:r>
              <a:rPr lang="en-US" sz="2300" dirty="0">
                <a:sym typeface="Wingdings" panose="05000000000000000000" pitchFamily="2" charset="2"/>
              </a:rPr>
              <a:t>hlamydia</a:t>
            </a:r>
            <a:endParaRPr lang="en-US" sz="2300" dirty="0"/>
          </a:p>
          <a:p>
            <a:pPr marL="0" indent="0">
              <a:buNone/>
            </a:pPr>
            <a:r>
              <a:rPr lang="en-US" sz="2300" dirty="0">
                <a:sym typeface="Wingdings" panose="05000000000000000000" pitchFamily="2" charset="2"/>
              </a:rPr>
              <a:t>   </a:t>
            </a:r>
            <a:r>
              <a:rPr lang="en-US" sz="2300" dirty="0"/>
              <a:t>Influenza[</a:t>
            </a:r>
            <a:r>
              <a:rPr lang="en-US" sz="2300" dirty="0">
                <a:sym typeface="Wingdings" panose="05000000000000000000" pitchFamily="2" charset="2"/>
              </a:rPr>
              <a:t>]                    </a:t>
            </a:r>
            <a:endParaRPr lang="en-US" sz="2300" dirty="0"/>
          </a:p>
          <a:p>
            <a:pPr marL="0" indent="0">
              <a:buNone/>
            </a:pPr>
            <a:r>
              <a:rPr lang="en-US" sz="2300" dirty="0">
                <a:sym typeface="Wingdings" panose="05000000000000000000" pitchFamily="2" charset="2"/>
              </a:rPr>
              <a:t>   </a:t>
            </a:r>
            <a:r>
              <a:rPr lang="en-US" sz="2300" dirty="0"/>
              <a:t>Hepatitis B [</a:t>
            </a:r>
            <a:r>
              <a:rPr lang="en-US" sz="2300" dirty="0">
                <a:sym typeface="Wingdings" panose="05000000000000000000" pitchFamily="2" charset="2"/>
              </a:rPr>
              <a:t>]</a:t>
            </a:r>
            <a:endParaRPr lang="en-US" sz="2300" dirty="0"/>
          </a:p>
          <a:p>
            <a:pPr>
              <a:buFont typeface="Wingdings" panose="05000000000000000000" pitchFamily="2" charset="2"/>
              <a:buChar char="q"/>
            </a:pPr>
            <a:r>
              <a:rPr lang="en-US" sz="2300" dirty="0"/>
              <a:t>Lyme disease</a:t>
            </a:r>
          </a:p>
          <a:p>
            <a:pPr>
              <a:buFont typeface="Wingdings" panose="05000000000000000000" pitchFamily="2" charset="2"/>
              <a:buChar char="q"/>
            </a:pPr>
            <a:r>
              <a:rPr lang="en-US" sz="2300" dirty="0"/>
              <a:t>Pertussis</a:t>
            </a:r>
          </a:p>
          <a:p>
            <a:pPr>
              <a:buFont typeface="Wingdings" panose="05000000000000000000" pitchFamily="2" charset="2"/>
              <a:buChar char="q"/>
            </a:pPr>
            <a:r>
              <a:rPr lang="en-US" sz="2300" dirty="0"/>
              <a:t>Tuberculosis</a:t>
            </a:r>
          </a:p>
          <a:p>
            <a:pPr>
              <a:buFont typeface="Wingdings" panose="05000000000000000000" pitchFamily="2" charset="2"/>
              <a:buChar char="q"/>
            </a:pPr>
            <a:r>
              <a:rPr lang="en-US" sz="2300" dirty="0"/>
              <a:t>Varicella [</a:t>
            </a:r>
            <a:r>
              <a:rPr lang="en-US" sz="2300" dirty="0">
                <a:sym typeface="Wingdings" panose="05000000000000000000" pitchFamily="2" charset="2"/>
              </a:rPr>
              <a:t>]</a:t>
            </a:r>
            <a:endParaRPr lang="en-US" sz="2300" dirty="0"/>
          </a:p>
          <a:p>
            <a:endParaRPr lang="en-US" dirty="0"/>
          </a:p>
        </p:txBody>
      </p:sp>
      <p:sp>
        <p:nvSpPr>
          <p:cNvPr id="10" name="TextBox 9">
            <a:extLst>
              <a:ext uri="{FF2B5EF4-FFF2-40B4-BE49-F238E27FC236}">
                <a16:creationId xmlns:a16="http://schemas.microsoft.com/office/drawing/2014/main" id="{4C97ACEF-609B-9435-2C4D-7E8FE652870B}"/>
              </a:ext>
            </a:extLst>
          </p:cNvPr>
          <p:cNvSpPr txBox="1"/>
          <p:nvPr/>
        </p:nvSpPr>
        <p:spPr>
          <a:xfrm>
            <a:off x="9632075" y="3678279"/>
            <a:ext cx="1667193" cy="1815882"/>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-1 incorrect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1 point</a:t>
            </a:r>
          </a:p>
        </p:txBody>
      </p:sp>
      <p:sp>
        <p:nvSpPr>
          <p:cNvPr id="11" name="TextBox 10">
            <a:extLst>
              <a:ext uri="{FF2B5EF4-FFF2-40B4-BE49-F238E27FC236}">
                <a16:creationId xmlns:a16="http://schemas.microsoft.com/office/drawing/2014/main" id="{9AB51671-0C8B-C4A7-5B9A-A2574873B5BE}"/>
              </a:ext>
            </a:extLst>
          </p:cNvPr>
          <p:cNvSpPr txBox="1"/>
          <p:nvPr/>
        </p:nvSpPr>
        <p:spPr>
          <a:xfrm>
            <a:off x="4122420" y="3353991"/>
            <a:ext cx="1531620" cy="1846659"/>
          </a:xfrm>
          <a:prstGeom prst="rect">
            <a:avLst/>
          </a:prstGeom>
          <a:noFill/>
        </p:spPr>
        <p:txBody>
          <a:bodyPr wrap="square" rtlCol="0">
            <a:spAutoFit/>
          </a:bodyPr>
          <a:lstStyle/>
          <a:p>
            <a:r>
              <a:rPr lang="en-US" sz="1600" dirty="0">
                <a:solidFill>
                  <a:srgbClr val="0068A9"/>
                </a:solidFill>
                <a:latin typeface="Trebuchet MS" panose="020B0603020202020204" pitchFamily="34" charset="0"/>
              </a:rPr>
              <a:t>0/1  Scoring rule</a:t>
            </a:r>
          </a:p>
          <a:p>
            <a:r>
              <a:rPr lang="en-US" sz="1600" dirty="0">
                <a:solidFill>
                  <a:srgbClr val="0068A9"/>
                </a:solidFill>
                <a:latin typeface="Trebuchet MS" panose="020B0603020202020204" pitchFamily="34" charset="0"/>
              </a:rPr>
              <a:t>3 points possible</a:t>
            </a:r>
          </a:p>
          <a:p>
            <a:r>
              <a:rPr lang="en-US" sz="1600" dirty="0">
                <a:solidFill>
                  <a:srgbClr val="0068A9"/>
                </a:solidFill>
                <a:latin typeface="Trebuchet MS" panose="020B0603020202020204" pitchFamily="34" charset="0"/>
              </a:rPr>
              <a:t>+2 correct</a:t>
            </a:r>
          </a:p>
          <a:p>
            <a:r>
              <a:rPr lang="en-US" sz="1600" dirty="0">
                <a:solidFill>
                  <a:srgbClr val="0068A9"/>
                </a:solidFill>
                <a:latin typeface="Trebuchet MS" panose="020B0603020202020204" pitchFamily="34" charset="0"/>
              </a:rPr>
              <a:t>-----------------</a:t>
            </a:r>
          </a:p>
          <a:p>
            <a:r>
              <a:rPr lang="en-US" sz="1600" dirty="0">
                <a:solidFill>
                  <a:srgbClr val="0068A9"/>
                </a:solidFill>
                <a:latin typeface="Trebuchet MS" panose="020B0603020202020204" pitchFamily="34" charset="0"/>
              </a:rPr>
              <a:t>2 point</a:t>
            </a:r>
            <a:r>
              <a:rPr lang="en-US" dirty="0">
                <a:solidFill>
                  <a:srgbClr val="0068A9"/>
                </a:solidFill>
                <a:latin typeface="Trebuchet MS" panose="020B0603020202020204" pitchFamily="34" charset="0"/>
              </a:rPr>
              <a:t>s</a:t>
            </a:r>
          </a:p>
        </p:txBody>
      </p:sp>
    </p:spTree>
    <p:extLst>
      <p:ext uri="{BB962C8B-B14F-4D97-AF65-F5344CB8AC3E}">
        <p14:creationId xmlns:p14="http://schemas.microsoft.com/office/powerpoint/2010/main" val="117203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FD2F2-F40D-DD12-DDB4-D0BFD9E00BEC}"/>
              </a:ext>
            </a:extLst>
          </p:cNvPr>
          <p:cNvSpPr>
            <a:spLocks noGrp="1"/>
          </p:cNvSpPr>
          <p:nvPr>
            <p:ph type="title"/>
          </p:nvPr>
        </p:nvSpPr>
        <p:spPr>
          <a:noFill/>
        </p:spPr>
        <p:txBody>
          <a:bodyPr/>
          <a:lstStyle/>
          <a:p>
            <a:pPr algn="ctr"/>
            <a:r>
              <a:rPr lang="en-US" sz="3600" dirty="0">
                <a:latin typeface="Trebuchet MS" panose="020B0603020202020204" pitchFamily="34" charset="0"/>
              </a:rPr>
              <a:t>Rationale Scoring Rule</a:t>
            </a:r>
          </a:p>
        </p:txBody>
      </p:sp>
      <p:sp>
        <p:nvSpPr>
          <p:cNvPr id="7" name="Content Placeholder 6">
            <a:extLst>
              <a:ext uri="{FF2B5EF4-FFF2-40B4-BE49-F238E27FC236}">
                <a16:creationId xmlns:a16="http://schemas.microsoft.com/office/drawing/2014/main" id="{9EA53096-00C1-E67D-EC69-0639431A3D07}"/>
              </a:ext>
            </a:extLst>
          </p:cNvPr>
          <p:cNvSpPr>
            <a:spLocks noGrp="1"/>
          </p:cNvSpPr>
          <p:nvPr>
            <p:ph sz="quarter" idx="10"/>
          </p:nvPr>
        </p:nvSpPr>
        <p:spPr>
          <a:xfrm>
            <a:off x="914400" y="1970088"/>
            <a:ext cx="5956917" cy="5025072"/>
          </a:xfrm>
        </p:spPr>
        <p:txBody>
          <a:bodyPr>
            <a:normAutofit fontScale="77500" lnSpcReduction="20000"/>
          </a:bodyPr>
          <a:lstStyle/>
          <a:p>
            <a:pPr>
              <a:buFont typeface="Arial" panose="020B0604020202020204" pitchFamily="34" charset="0"/>
              <a:buChar char="•"/>
            </a:pPr>
            <a:r>
              <a:rPr lang="en-US" sz="2900" dirty="0">
                <a:cs typeface="Calibri" panose="020F0502020204030204" pitchFamily="34" charset="0"/>
              </a:rPr>
              <a:t>Used when question has linked concept and a justification in the same sentence</a:t>
            </a:r>
          </a:p>
          <a:p>
            <a:pPr lvl="1">
              <a:buFont typeface="Arial" panose="020B0604020202020204" pitchFamily="34" charset="0"/>
              <a:buChar char="•"/>
            </a:pPr>
            <a:r>
              <a:rPr lang="en-US" sz="2900" i="1" dirty="0">
                <a:cs typeface="Calibri" panose="020F0502020204030204" pitchFamily="34" charset="0"/>
              </a:rPr>
              <a:t>Example: The client most likely has an asthma exacerbation as evidenced by the breath sounds.</a:t>
            </a:r>
          </a:p>
          <a:p>
            <a:pPr>
              <a:buFont typeface="Arial" panose="020B0604020202020204" pitchFamily="34" charset="0"/>
              <a:buChar char="•"/>
            </a:pPr>
            <a:r>
              <a:rPr lang="en-US" sz="2900" dirty="0">
                <a:cs typeface="Calibri" panose="020F0502020204030204" pitchFamily="34" charset="0"/>
              </a:rPr>
              <a:t>Dyad worth 1 point</a:t>
            </a:r>
          </a:p>
          <a:p>
            <a:pPr lvl="1">
              <a:buFont typeface="Arial" panose="020B0604020202020204" pitchFamily="34" charset="0"/>
              <a:buChar char="•"/>
            </a:pPr>
            <a:r>
              <a:rPr lang="en-US" sz="2900" dirty="0">
                <a:cs typeface="Calibri" panose="020F0502020204030204" pitchFamily="34" charset="0"/>
              </a:rPr>
              <a:t>One cause and one effect</a:t>
            </a:r>
          </a:p>
          <a:p>
            <a:pPr lvl="1">
              <a:buFont typeface="Arial" panose="020B0604020202020204" pitchFamily="34" charset="0"/>
              <a:buChar char="•"/>
            </a:pPr>
            <a:r>
              <a:rPr lang="en-US" sz="2900" dirty="0">
                <a:cs typeface="Calibri" panose="020F0502020204030204" pitchFamily="34" charset="0"/>
              </a:rPr>
              <a:t>Both parts must be correct for credit</a:t>
            </a:r>
          </a:p>
          <a:p>
            <a:pPr>
              <a:buFont typeface="Arial" panose="020B0604020202020204" pitchFamily="34" charset="0"/>
              <a:buChar char="•"/>
            </a:pPr>
            <a:r>
              <a:rPr lang="en-US" sz="2900" dirty="0">
                <a:cs typeface="Calibri" panose="020F0502020204030204" pitchFamily="34" charset="0"/>
              </a:rPr>
              <a:t>Triad worth 2 points </a:t>
            </a:r>
          </a:p>
          <a:p>
            <a:pPr lvl="1">
              <a:buFont typeface="Arial" panose="020B0604020202020204" pitchFamily="34" charset="0"/>
              <a:buChar char="•"/>
            </a:pPr>
            <a:r>
              <a:rPr lang="en-US" sz="2900" dirty="0">
                <a:cs typeface="Calibri" panose="020F0502020204030204" pitchFamily="34" charset="0"/>
              </a:rPr>
              <a:t>One cause 2 effects</a:t>
            </a:r>
          </a:p>
          <a:p>
            <a:pPr lvl="1">
              <a:buFont typeface="Arial" panose="020B0604020202020204" pitchFamily="34" charset="0"/>
              <a:buChar char="•"/>
            </a:pPr>
            <a:r>
              <a:rPr lang="en-US" sz="2900" dirty="0">
                <a:cs typeface="Calibri" panose="020F0502020204030204" pitchFamily="34" charset="0"/>
              </a:rPr>
              <a:t>Cause must be right for any credit</a:t>
            </a:r>
          </a:p>
          <a:p>
            <a:pPr lvl="1">
              <a:buFont typeface="Arial" panose="020B0604020202020204" pitchFamily="34" charset="0"/>
              <a:buChar char="•"/>
            </a:pPr>
            <a:r>
              <a:rPr lang="en-US" sz="2900" dirty="0">
                <a:cs typeface="Calibri" panose="020F0502020204030204" pitchFamily="34" charset="0"/>
              </a:rPr>
              <a:t>Partial credit given (1 point) if only 1 effect is correct </a:t>
            </a:r>
            <a:endParaRPr lang="en-US" sz="2900" dirty="0">
              <a:solidFill>
                <a:srgbClr val="00B050"/>
              </a:solidFill>
              <a:cs typeface="Calibri" panose="020F0502020204030204" pitchFamily="34" charset="0"/>
            </a:endParaRPr>
          </a:p>
          <a:p>
            <a:endParaRPr lang="en-US" dirty="0"/>
          </a:p>
        </p:txBody>
      </p:sp>
      <p:sp>
        <p:nvSpPr>
          <p:cNvPr id="2" name="TextBox 1">
            <a:extLst>
              <a:ext uri="{FF2B5EF4-FFF2-40B4-BE49-F238E27FC236}">
                <a16:creationId xmlns:a16="http://schemas.microsoft.com/office/drawing/2014/main" id="{5193DF67-2DC5-1BF5-F8B5-BF5A5B70B2CA}"/>
              </a:ext>
            </a:extLst>
          </p:cNvPr>
          <p:cNvSpPr txBox="1"/>
          <p:nvPr/>
        </p:nvSpPr>
        <p:spPr>
          <a:xfrm>
            <a:off x="7477760" y="1818640"/>
            <a:ext cx="3931920" cy="3416320"/>
          </a:xfrm>
          <a:prstGeom prst="rect">
            <a:avLst/>
          </a:prstGeom>
          <a:noFill/>
        </p:spPr>
        <p:txBody>
          <a:bodyPr wrap="square" rtlCol="0">
            <a:spAutoFit/>
          </a:bodyPr>
          <a:lstStyle/>
          <a:p>
            <a:pPr>
              <a:buFont typeface="Wingdings" panose="05000000000000000000" pitchFamily="2" charset="2"/>
              <a:buChar char="Ø"/>
            </a:pPr>
            <a:r>
              <a:rPr lang="en-US" dirty="0">
                <a:solidFill>
                  <a:schemeClr val="bg1"/>
                </a:solidFill>
              </a:rPr>
              <a:t>Complete the sentence from list of dropdown options.</a:t>
            </a:r>
          </a:p>
          <a:p>
            <a:pPr marL="0" indent="0">
              <a:buNone/>
            </a:pPr>
            <a:endParaRPr lang="en-US" dirty="0">
              <a:solidFill>
                <a:schemeClr val="bg1"/>
              </a:solidFill>
            </a:endParaRPr>
          </a:p>
          <a:p>
            <a:pPr marL="0" indent="0">
              <a:buNone/>
            </a:pPr>
            <a:r>
              <a:rPr lang="en-US" dirty="0">
                <a:solidFill>
                  <a:schemeClr val="bg1"/>
                </a:solidFill>
              </a:rPr>
              <a:t>To prevent night blindness the nurse would recommend   </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because they are rich in vitamin                                                </a:t>
            </a:r>
          </a:p>
          <a:p>
            <a:endParaRPr lang="en-US" dirty="0"/>
          </a:p>
        </p:txBody>
      </p:sp>
      <p:sp>
        <p:nvSpPr>
          <p:cNvPr id="3" name="Rectangle 2">
            <a:extLst>
              <a:ext uri="{FF2B5EF4-FFF2-40B4-BE49-F238E27FC236}">
                <a16:creationId xmlns:a16="http://schemas.microsoft.com/office/drawing/2014/main" id="{7A5C6063-0215-2B32-6D60-E2C2FEA99745}"/>
              </a:ext>
            </a:extLst>
          </p:cNvPr>
          <p:cNvSpPr/>
          <p:nvPr/>
        </p:nvSpPr>
        <p:spPr>
          <a:xfrm>
            <a:off x="9560560" y="3132792"/>
            <a:ext cx="1463040"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almonds</a:t>
            </a:r>
          </a:p>
          <a:p>
            <a:pPr algn="ctr"/>
            <a:r>
              <a:rPr lang="en-US" u="sng" dirty="0">
                <a:solidFill>
                  <a:sysClr val="windowText" lastClr="000000"/>
                </a:solidFill>
              </a:rPr>
              <a:t>carrots</a:t>
            </a:r>
            <a:r>
              <a:rPr lang="en-US" u="sng" dirty="0">
                <a:solidFill>
                  <a:srgbClr val="00B050"/>
                </a:solidFill>
                <a:sym typeface="Wingdings" panose="05000000000000000000" pitchFamily="2" charset="2"/>
              </a:rPr>
              <a:t></a:t>
            </a:r>
            <a:endParaRPr lang="en-US" u="sng" dirty="0">
              <a:solidFill>
                <a:srgbClr val="00B050"/>
              </a:solidFill>
            </a:endParaRPr>
          </a:p>
          <a:p>
            <a:pPr algn="ctr"/>
            <a:r>
              <a:rPr lang="en-US" dirty="0">
                <a:solidFill>
                  <a:sysClr val="windowText" lastClr="000000"/>
                </a:solidFill>
              </a:rPr>
              <a:t>orange juice</a:t>
            </a:r>
          </a:p>
          <a:p>
            <a:pPr algn="ctr"/>
            <a:endParaRPr lang="en-US" dirty="0"/>
          </a:p>
          <a:p>
            <a:pPr algn="ctr"/>
            <a:endParaRPr lang="en-US" dirty="0"/>
          </a:p>
        </p:txBody>
      </p:sp>
      <p:sp>
        <p:nvSpPr>
          <p:cNvPr id="4" name="Rectangle 3">
            <a:extLst>
              <a:ext uri="{FF2B5EF4-FFF2-40B4-BE49-F238E27FC236}">
                <a16:creationId xmlns:a16="http://schemas.microsoft.com/office/drawing/2014/main" id="{CF401879-A20C-ABFB-F365-A250BDD7E191}"/>
              </a:ext>
            </a:extLst>
          </p:cNvPr>
          <p:cNvSpPr/>
          <p:nvPr/>
        </p:nvSpPr>
        <p:spPr>
          <a:xfrm>
            <a:off x="10766800" y="4611522"/>
            <a:ext cx="1001514" cy="941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endParaRPr lang="en-US" dirty="0"/>
          </a:p>
          <a:p>
            <a:pPr algn="ctr"/>
            <a:r>
              <a:rPr lang="en-US" dirty="0">
                <a:solidFill>
                  <a:sysClr val="windowText" lastClr="000000"/>
                </a:solidFill>
              </a:rPr>
              <a:t>A</a:t>
            </a:r>
          </a:p>
          <a:p>
            <a:pPr algn="ctr"/>
            <a:r>
              <a:rPr lang="en-US" dirty="0">
                <a:solidFill>
                  <a:sysClr val="windowText" lastClr="000000"/>
                </a:solidFill>
              </a:rPr>
              <a:t>B</a:t>
            </a:r>
          </a:p>
          <a:p>
            <a:pPr algn="ctr"/>
            <a:r>
              <a:rPr lang="en-US" u="sng" dirty="0">
                <a:solidFill>
                  <a:sysClr val="windowText" lastClr="000000"/>
                </a:solidFill>
              </a:rPr>
              <a:t>   C</a:t>
            </a:r>
            <a:r>
              <a:rPr lang="en-US" u="sng" dirty="0">
                <a:solidFill>
                  <a:srgbClr val="FF0000"/>
                </a:solidFill>
                <a:sym typeface="Wingdings" panose="05000000000000000000" pitchFamily="2" charset="2"/>
              </a:rPr>
              <a:t></a:t>
            </a:r>
            <a:endParaRPr lang="en-US" dirty="0">
              <a:solidFill>
                <a:srgbClr val="FF0000"/>
              </a:solidFill>
            </a:endParaRPr>
          </a:p>
          <a:p>
            <a:pPr algn="ctr"/>
            <a:endParaRPr lang="en-US" dirty="0"/>
          </a:p>
          <a:p>
            <a:pPr algn="ctr"/>
            <a:endParaRPr lang="en-US" dirty="0"/>
          </a:p>
        </p:txBody>
      </p:sp>
      <p:sp>
        <p:nvSpPr>
          <p:cNvPr id="8" name="TextBox 7">
            <a:extLst>
              <a:ext uri="{FF2B5EF4-FFF2-40B4-BE49-F238E27FC236}">
                <a16:creationId xmlns:a16="http://schemas.microsoft.com/office/drawing/2014/main" id="{1C883C1E-D706-0DFA-28C2-E9452AC1E0E7}"/>
              </a:ext>
            </a:extLst>
          </p:cNvPr>
          <p:cNvSpPr txBox="1"/>
          <p:nvPr/>
        </p:nvSpPr>
        <p:spPr>
          <a:xfrm>
            <a:off x="7152640" y="5685529"/>
            <a:ext cx="4118094" cy="830997"/>
          </a:xfrm>
          <a:prstGeom prst="rect">
            <a:avLst/>
          </a:prstGeom>
          <a:noFill/>
        </p:spPr>
        <p:txBody>
          <a:bodyPr wrap="square">
            <a:spAutoFit/>
          </a:bodyPr>
          <a:lstStyle/>
          <a:p>
            <a:r>
              <a:rPr lang="en-US" sz="2400" dirty="0">
                <a:solidFill>
                  <a:srgbClr val="00B0F0"/>
                </a:solidFill>
                <a:latin typeface="Calibri" panose="020F0502020204030204" pitchFamily="34" charset="0"/>
                <a:cs typeface="Calibri" panose="020F0502020204030204" pitchFamily="34" charset="0"/>
              </a:rPr>
              <a:t>Right condition, </a:t>
            </a:r>
          </a:p>
          <a:p>
            <a:r>
              <a:rPr lang="en-US" sz="2400" dirty="0">
                <a:solidFill>
                  <a:srgbClr val="00B0F0"/>
                </a:solidFill>
                <a:latin typeface="Calibri" panose="020F0502020204030204" pitchFamily="34" charset="0"/>
                <a:cs typeface="Calibri" panose="020F0502020204030204" pitchFamily="34" charset="0"/>
              </a:rPr>
              <a:t>Wrong justification =0 points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42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normAutofit fontScale="90000"/>
          </a:bodyPr>
          <a:lstStyle/>
          <a:p>
            <a:r>
              <a:rPr lang="en-US" dirty="0"/>
              <a:t>Keep track of your score as you move through the review</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1568840083"/>
              </p:ext>
            </p:extLst>
          </p:nvPr>
        </p:nvGraphicFramePr>
        <p:xfrm>
          <a:off x="914400" y="1970087"/>
          <a:ext cx="5486400" cy="407560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938581054"/>
                    </a:ext>
                  </a:extLst>
                </a:gridCol>
                <a:gridCol w="2743200">
                  <a:extLst>
                    <a:ext uri="{9D8B030D-6E8A-4147-A177-3AD203B41FA5}">
                      <a16:colId xmlns:a16="http://schemas.microsoft.com/office/drawing/2014/main" val="1518037486"/>
                    </a:ext>
                  </a:extLst>
                </a:gridCol>
              </a:tblGrid>
              <a:tr h="509451">
                <a:tc>
                  <a:txBody>
                    <a:bodyPr/>
                    <a:lstStyle/>
                    <a:p>
                      <a:r>
                        <a:rPr lang="en-US" dirty="0"/>
                        <a:t>Item</a:t>
                      </a:r>
                    </a:p>
                  </a:txBody>
                  <a:tcPr/>
                </a:tc>
                <a:tc>
                  <a:txBody>
                    <a:bodyPr/>
                    <a:lstStyle/>
                    <a:p>
                      <a:r>
                        <a:rPr lang="en-US" dirty="0"/>
                        <a:t>My score</a:t>
                      </a:r>
                    </a:p>
                  </a:txBody>
                  <a:tcPr/>
                </a:tc>
                <a:extLst>
                  <a:ext uri="{0D108BD9-81ED-4DB2-BD59-A6C34878D82A}">
                    <a16:rowId xmlns:a16="http://schemas.microsoft.com/office/drawing/2014/main" val="25582848"/>
                  </a:ext>
                </a:extLst>
              </a:tr>
              <a:tr h="509451">
                <a:tc>
                  <a:txBody>
                    <a:bodyPr/>
                    <a:lstStyle/>
                    <a:p>
                      <a:r>
                        <a:rPr lang="en-US" dirty="0"/>
                        <a:t>Case study 1 </a:t>
                      </a:r>
                    </a:p>
                  </a:txBody>
                  <a:tcPr/>
                </a:tc>
                <a:tc>
                  <a:txBody>
                    <a:bodyPr/>
                    <a:lstStyle/>
                    <a:p>
                      <a:endParaRPr lang="en-US"/>
                    </a:p>
                  </a:txBody>
                  <a:tcPr/>
                </a:tc>
                <a:extLst>
                  <a:ext uri="{0D108BD9-81ED-4DB2-BD59-A6C34878D82A}">
                    <a16:rowId xmlns:a16="http://schemas.microsoft.com/office/drawing/2014/main" val="3107381097"/>
                  </a:ext>
                </a:extLst>
              </a:tr>
              <a:tr h="5094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Trend 1 </a:t>
                      </a:r>
                    </a:p>
                  </a:txBody>
                  <a:tcPr/>
                </a:tc>
                <a:tc>
                  <a:txBody>
                    <a:bodyPr/>
                    <a:lstStyle/>
                    <a:p>
                      <a:endParaRPr lang="en-US"/>
                    </a:p>
                  </a:txBody>
                  <a:tcPr/>
                </a:tc>
                <a:extLst>
                  <a:ext uri="{0D108BD9-81ED-4DB2-BD59-A6C34878D82A}">
                    <a16:rowId xmlns:a16="http://schemas.microsoft.com/office/drawing/2014/main" val="2316600764"/>
                  </a:ext>
                </a:extLst>
              </a:tr>
              <a:tr h="509451">
                <a:tc>
                  <a:txBody>
                    <a:bodyPr/>
                    <a:lstStyle/>
                    <a:p>
                      <a:r>
                        <a:rPr lang="en-US" dirty="0"/>
                        <a:t>Case study 2</a:t>
                      </a:r>
                    </a:p>
                  </a:txBody>
                  <a:tcPr/>
                </a:tc>
                <a:tc>
                  <a:txBody>
                    <a:bodyPr/>
                    <a:lstStyle/>
                    <a:p>
                      <a:endParaRPr lang="en-US"/>
                    </a:p>
                  </a:txBody>
                  <a:tcPr/>
                </a:tc>
                <a:extLst>
                  <a:ext uri="{0D108BD9-81ED-4DB2-BD59-A6C34878D82A}">
                    <a16:rowId xmlns:a16="http://schemas.microsoft.com/office/drawing/2014/main" val="3234571639"/>
                  </a:ext>
                </a:extLst>
              </a:tr>
              <a:tr h="509451">
                <a:tc>
                  <a:txBody>
                    <a:bodyPr/>
                    <a:lstStyle/>
                    <a:p>
                      <a:r>
                        <a:rPr lang="en-US" dirty="0"/>
                        <a:t>Trend 2</a:t>
                      </a:r>
                    </a:p>
                  </a:txBody>
                  <a:tcPr/>
                </a:tc>
                <a:tc>
                  <a:txBody>
                    <a:bodyPr/>
                    <a:lstStyle/>
                    <a:p>
                      <a:endParaRPr lang="en-US"/>
                    </a:p>
                  </a:txBody>
                  <a:tcPr/>
                </a:tc>
                <a:extLst>
                  <a:ext uri="{0D108BD9-81ED-4DB2-BD59-A6C34878D82A}">
                    <a16:rowId xmlns:a16="http://schemas.microsoft.com/office/drawing/2014/main" val="2210208278"/>
                  </a:ext>
                </a:extLst>
              </a:tr>
              <a:tr h="509451">
                <a:tc>
                  <a:txBody>
                    <a:bodyPr/>
                    <a:lstStyle/>
                    <a:p>
                      <a:r>
                        <a:rPr lang="en-US" dirty="0"/>
                        <a:t>Bowtie 1</a:t>
                      </a:r>
                    </a:p>
                  </a:txBody>
                  <a:tcPr/>
                </a:tc>
                <a:tc>
                  <a:txBody>
                    <a:bodyPr/>
                    <a:lstStyle/>
                    <a:p>
                      <a:endParaRPr lang="en-US"/>
                    </a:p>
                  </a:txBody>
                  <a:tcPr/>
                </a:tc>
                <a:extLst>
                  <a:ext uri="{0D108BD9-81ED-4DB2-BD59-A6C34878D82A}">
                    <a16:rowId xmlns:a16="http://schemas.microsoft.com/office/drawing/2014/main" val="3021649144"/>
                  </a:ext>
                </a:extLst>
              </a:tr>
              <a:tr h="509451">
                <a:tc>
                  <a:txBody>
                    <a:bodyPr/>
                    <a:lstStyle/>
                    <a:p>
                      <a:r>
                        <a:rPr lang="en-US" dirty="0"/>
                        <a:t>Case study 3</a:t>
                      </a:r>
                    </a:p>
                  </a:txBody>
                  <a:tcPr/>
                </a:tc>
                <a:tc>
                  <a:txBody>
                    <a:bodyPr/>
                    <a:lstStyle/>
                    <a:p>
                      <a:endParaRPr lang="en-US" dirty="0"/>
                    </a:p>
                  </a:txBody>
                  <a:tcPr/>
                </a:tc>
                <a:extLst>
                  <a:ext uri="{0D108BD9-81ED-4DB2-BD59-A6C34878D82A}">
                    <a16:rowId xmlns:a16="http://schemas.microsoft.com/office/drawing/2014/main" val="942907047"/>
                  </a:ext>
                </a:extLst>
              </a:tr>
              <a:tr h="509451">
                <a:tc>
                  <a:txBody>
                    <a:bodyPr/>
                    <a:lstStyle/>
                    <a:p>
                      <a:r>
                        <a:rPr lang="en-US" dirty="0"/>
                        <a:t>Total Points</a:t>
                      </a:r>
                    </a:p>
                  </a:txBody>
                  <a:tcPr/>
                </a:tc>
                <a:tc>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249445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1F65-13E4-9164-9FAC-EE3F38F121BF}"/>
              </a:ext>
            </a:extLst>
          </p:cNvPr>
          <p:cNvSpPr>
            <a:spLocks noGrp="1"/>
          </p:cNvSpPr>
          <p:nvPr>
            <p:ph type="title"/>
          </p:nvPr>
        </p:nvSpPr>
        <p:spPr/>
        <p:txBody>
          <a:bodyPr/>
          <a:lstStyle/>
          <a:p>
            <a:r>
              <a:rPr lang="en-US" dirty="0"/>
              <a:t>Final Link</a:t>
            </a:r>
          </a:p>
        </p:txBody>
      </p:sp>
      <p:sp>
        <p:nvSpPr>
          <p:cNvPr id="3" name="Content Placeholder 2">
            <a:extLst>
              <a:ext uri="{FF2B5EF4-FFF2-40B4-BE49-F238E27FC236}">
                <a16:creationId xmlns:a16="http://schemas.microsoft.com/office/drawing/2014/main" id="{DC9FCC7B-C902-9BB3-8CEC-3C965F3AECF7}"/>
              </a:ext>
            </a:extLst>
          </p:cNvPr>
          <p:cNvSpPr>
            <a:spLocks noGrp="1"/>
          </p:cNvSpPr>
          <p:nvPr>
            <p:ph sz="quarter" idx="10"/>
          </p:nvPr>
        </p:nvSpPr>
        <p:spPr/>
        <p:txBody>
          <a:bodyPr>
            <a:normAutofit/>
          </a:bodyPr>
          <a:lstStyle/>
          <a:p>
            <a:r>
              <a:rPr lang="en-US" sz="2800" dirty="0"/>
              <a:t>The final link in the review takes you to the course evaluation. </a:t>
            </a:r>
          </a:p>
          <a:p>
            <a:r>
              <a:rPr lang="en-US" sz="2800" dirty="0"/>
              <a:t>This anonymous information will be used to help us understand how this review is being used and how to improve the experience. </a:t>
            </a:r>
          </a:p>
        </p:txBody>
      </p:sp>
    </p:spTree>
    <p:extLst>
      <p:ext uri="{BB962C8B-B14F-4D97-AF65-F5344CB8AC3E}">
        <p14:creationId xmlns:p14="http://schemas.microsoft.com/office/powerpoint/2010/main" val="91703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/form/SV_3eKszlC4xNo4CJE</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2" name="Content Placeholder 11">
            <a:extLst>
              <a:ext uri="{FF2B5EF4-FFF2-40B4-BE49-F238E27FC236}">
                <a16:creationId xmlns:a16="http://schemas.microsoft.com/office/drawing/2014/main" id="{9F46AB6E-7DA8-1097-A664-4F103523C2D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551738" y="3059113"/>
            <a:ext cx="2381250" cy="2381250"/>
          </a:xfrm>
          <a:prstGeom prst="rect">
            <a:avLst/>
          </a:prstGeom>
          <a:noFill/>
          <a:ln>
            <a:noFill/>
          </a:ln>
        </p:spPr>
      </p:pic>
    </p:spTree>
    <p:extLst>
      <p:ext uri="{BB962C8B-B14F-4D97-AF65-F5344CB8AC3E}">
        <p14:creationId xmlns:p14="http://schemas.microsoft.com/office/powerpoint/2010/main" val="47496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1200329"/>
          </a:xfrm>
          <a:prstGeom prst="rect">
            <a:avLst/>
          </a:prstGeom>
          <a:noFill/>
        </p:spPr>
        <p:txBody>
          <a:bodyPr wrap="square" rtlCol="0">
            <a:spAutoFit/>
          </a:bodyPr>
          <a:lstStyle/>
          <a:p>
            <a:r>
              <a:rPr lang="en-US" dirty="0">
                <a:solidFill>
                  <a:srgbClr val="00B0F0"/>
                </a:solidFill>
              </a:rPr>
              <a:t>+/-. This  question is worth 3 points. Give yourself 1 point for each correct response AND </a:t>
            </a:r>
          </a:p>
          <a:p>
            <a:r>
              <a:rPr lang="en-US" dirty="0">
                <a:solidFill>
                  <a:srgbClr val="00B0F0"/>
                </a:solidFill>
              </a:rPr>
              <a:t>subtract 1 point for every incorrect answer you picked .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sp>
        <p:nvSpPr>
          <p:cNvPr id="4" name="TextBox 3">
            <a:extLst>
              <a:ext uri="{FF2B5EF4-FFF2-40B4-BE49-F238E27FC236}">
                <a16:creationId xmlns:a16="http://schemas.microsoft.com/office/drawing/2014/main" id="{8A97DE3B-EF05-8413-24E5-36A436EECC87}"/>
              </a:ext>
            </a:extLst>
          </p:cNvPr>
          <p:cNvSpPr txBox="1"/>
          <p:nvPr/>
        </p:nvSpPr>
        <p:spPr>
          <a:xfrm>
            <a:off x="560117" y="6424522"/>
            <a:ext cx="5084956" cy="369332"/>
          </a:xfrm>
          <a:prstGeom prst="rect">
            <a:avLst/>
          </a:prstGeom>
          <a:noFill/>
        </p:spPr>
        <p:txBody>
          <a:bodyPr wrap="square" rtlCol="0">
            <a:spAutoFit/>
          </a:bodyPr>
          <a:lstStyle/>
          <a:p>
            <a:r>
              <a:rPr lang="en-US" dirty="0">
                <a:solidFill>
                  <a:schemeClr val="bg1"/>
                </a:solidFill>
              </a:rPr>
              <a:t>6 statements are selectable</a:t>
            </a:r>
          </a:p>
        </p:txBody>
      </p:sp>
      <p:pic>
        <p:nvPicPr>
          <p:cNvPr id="6" name="Picture 5">
            <a:extLst>
              <a:ext uri="{FF2B5EF4-FFF2-40B4-BE49-F238E27FC236}">
                <a16:creationId xmlns:a16="http://schemas.microsoft.com/office/drawing/2014/main" id="{7BA2F6F5-B19A-4057-7322-E87232AF30F5}"/>
              </a:ext>
            </a:extLst>
          </p:cNvPr>
          <p:cNvPicPr>
            <a:picLocks noChangeAspect="1"/>
          </p:cNvPicPr>
          <p:nvPr/>
        </p:nvPicPr>
        <p:blipFill>
          <a:blip r:embed="rId2"/>
          <a:stretch>
            <a:fillRect/>
          </a:stretch>
        </p:blipFill>
        <p:spPr>
          <a:xfrm>
            <a:off x="560116" y="833437"/>
            <a:ext cx="5535883" cy="5191125"/>
          </a:xfrm>
          <a:prstGeom prst="rect">
            <a:avLst/>
          </a:prstGeom>
        </p:spPr>
      </p:pic>
      <p:pic>
        <p:nvPicPr>
          <p:cNvPr id="8" name="Picture 7">
            <a:extLst>
              <a:ext uri="{FF2B5EF4-FFF2-40B4-BE49-F238E27FC236}">
                <a16:creationId xmlns:a16="http://schemas.microsoft.com/office/drawing/2014/main" id="{BF32BEBD-4E2E-48A9-F622-D007DF508CD5}"/>
              </a:ext>
            </a:extLst>
          </p:cNvPr>
          <p:cNvPicPr>
            <a:picLocks noChangeAspect="1"/>
          </p:cNvPicPr>
          <p:nvPr/>
        </p:nvPicPr>
        <p:blipFill>
          <a:blip r:embed="rId3"/>
          <a:stretch>
            <a:fillRect/>
          </a:stretch>
        </p:blipFill>
        <p:spPr>
          <a:xfrm>
            <a:off x="6724184" y="661424"/>
            <a:ext cx="4765289" cy="3397620"/>
          </a:xfrm>
          <a:prstGeom prst="rect">
            <a:avLst/>
          </a:prstGeom>
        </p:spPr>
      </p:pic>
    </p:spTree>
    <p:extLst>
      <p:ext uri="{BB962C8B-B14F-4D97-AF65-F5344CB8AC3E}">
        <p14:creationId xmlns:p14="http://schemas.microsoft.com/office/powerpoint/2010/main" val="437081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The priority concern for this client is safety. The RN should immediately follow up with the brother’s statement about guns being in the house and the client having an active plan to use them to cause harm. The RN should also be concerned about access to the sharps box with her recent suicide attempt and the client’s statement of wanting to end her life.  </a:t>
            </a:r>
          </a:p>
          <a:p>
            <a:endParaRPr lang="en-US" dirty="0"/>
          </a:p>
        </p:txBody>
      </p:sp>
    </p:spTree>
    <p:extLst>
      <p:ext uri="{BB962C8B-B14F-4D97-AF65-F5344CB8AC3E}">
        <p14:creationId xmlns:p14="http://schemas.microsoft.com/office/powerpoint/2010/main" val="1306350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200075" y="4965427"/>
            <a:ext cx="4994389" cy="923330"/>
          </a:xfrm>
          <a:prstGeom prst="rect">
            <a:avLst/>
          </a:prstGeom>
          <a:noFill/>
        </p:spPr>
        <p:txBody>
          <a:bodyPr wrap="square" rtlCol="0">
            <a:spAutoFit/>
          </a:bodyPr>
          <a:lstStyle/>
          <a:p>
            <a:r>
              <a:rPr lang="en-US" dirty="0">
                <a:solidFill>
                  <a:srgbClr val="00B0F0"/>
                </a:solidFill>
              </a:rPr>
              <a:t>0/1. This  question is worth 5 points.</a:t>
            </a:r>
          </a:p>
          <a:p>
            <a:r>
              <a:rPr lang="en-US" dirty="0">
                <a:solidFill>
                  <a:srgbClr val="00B0F0"/>
                </a:solidFill>
              </a:rPr>
              <a:t>Give yourself 1 point for each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3" name="Picture 2">
            <a:extLst>
              <a:ext uri="{FF2B5EF4-FFF2-40B4-BE49-F238E27FC236}">
                <a16:creationId xmlns:a16="http://schemas.microsoft.com/office/drawing/2014/main" id="{A3DBB5A6-4527-306B-C89F-0F2B05B0AF65}"/>
              </a:ext>
            </a:extLst>
          </p:cNvPr>
          <p:cNvPicPr>
            <a:picLocks noChangeAspect="1"/>
          </p:cNvPicPr>
          <p:nvPr/>
        </p:nvPicPr>
        <p:blipFill>
          <a:blip r:embed="rId3"/>
          <a:stretch>
            <a:fillRect/>
          </a:stretch>
        </p:blipFill>
        <p:spPr>
          <a:xfrm>
            <a:off x="560117" y="786005"/>
            <a:ext cx="5155034" cy="5635579"/>
          </a:xfrm>
          <a:prstGeom prst="rect">
            <a:avLst/>
          </a:prstGeom>
        </p:spPr>
      </p:pic>
      <p:pic>
        <p:nvPicPr>
          <p:cNvPr id="5" name="Picture 4">
            <a:extLst>
              <a:ext uri="{FF2B5EF4-FFF2-40B4-BE49-F238E27FC236}">
                <a16:creationId xmlns:a16="http://schemas.microsoft.com/office/drawing/2014/main" id="{3C63CE82-C30B-8345-E72A-E5F2954433B1}"/>
              </a:ext>
            </a:extLst>
          </p:cNvPr>
          <p:cNvPicPr>
            <a:picLocks noChangeAspect="1"/>
          </p:cNvPicPr>
          <p:nvPr/>
        </p:nvPicPr>
        <p:blipFill>
          <a:blip r:embed="rId4"/>
          <a:stretch>
            <a:fillRect/>
          </a:stretch>
        </p:blipFill>
        <p:spPr>
          <a:xfrm>
            <a:off x="5856784" y="786005"/>
            <a:ext cx="5680973" cy="3685509"/>
          </a:xfrm>
          <a:prstGeom prst="rect">
            <a:avLst/>
          </a:prstGeom>
        </p:spPr>
      </p:pic>
    </p:spTree>
    <p:extLst>
      <p:ext uri="{BB962C8B-B14F-4D97-AF65-F5344CB8AC3E}">
        <p14:creationId xmlns:p14="http://schemas.microsoft.com/office/powerpoint/2010/main" val="79516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Per the CDC, risk factors for suicide include previous suicide attempts, mental illness such as depression, substance use disorder, relationship problems such as a loss, etc.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47637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extLst>
              <p:ext uri="{D42A27DB-BD31-4B8C-83A1-F6EECF244321}">
                <p14:modId xmlns:p14="http://schemas.microsoft.com/office/powerpoint/2010/main" val="597818962"/>
              </p:ext>
            </p:extLst>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extLst>
              <p:ext uri="{D42A27DB-BD31-4B8C-83A1-F6EECF244321}">
                <p14:modId xmlns:p14="http://schemas.microsoft.com/office/powerpoint/2010/main" val="1597031343"/>
              </p:ext>
            </p:extLst>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5" name="Picture 4">
            <a:extLst>
              <a:ext uri="{FF2B5EF4-FFF2-40B4-BE49-F238E27FC236}">
                <a16:creationId xmlns:a16="http://schemas.microsoft.com/office/drawing/2014/main" id="{1E850EB3-1367-B96E-1FFB-22AA7FD6BA58}"/>
              </a:ext>
            </a:extLst>
          </p:cNvPr>
          <p:cNvPicPr>
            <a:picLocks noChangeAspect="1"/>
          </p:cNvPicPr>
          <p:nvPr/>
        </p:nvPicPr>
        <p:blipFill>
          <a:blip r:embed="rId3"/>
          <a:stretch>
            <a:fillRect/>
          </a:stretch>
        </p:blipFill>
        <p:spPr>
          <a:xfrm>
            <a:off x="452207" y="802809"/>
            <a:ext cx="5658892" cy="5562600"/>
          </a:xfrm>
          <a:prstGeom prst="rect">
            <a:avLst/>
          </a:prstGeom>
        </p:spPr>
      </p:pic>
      <p:pic>
        <p:nvPicPr>
          <p:cNvPr id="7" name="Picture 6">
            <a:extLst>
              <a:ext uri="{FF2B5EF4-FFF2-40B4-BE49-F238E27FC236}">
                <a16:creationId xmlns:a16="http://schemas.microsoft.com/office/drawing/2014/main" id="{D29646A8-8A80-F8CA-5C14-C00EFE44E410}"/>
              </a:ext>
            </a:extLst>
          </p:cNvPr>
          <p:cNvPicPr>
            <a:picLocks noChangeAspect="1"/>
          </p:cNvPicPr>
          <p:nvPr/>
        </p:nvPicPr>
        <p:blipFill>
          <a:blip r:embed="rId4"/>
          <a:stretch>
            <a:fillRect/>
          </a:stretch>
        </p:blipFill>
        <p:spPr>
          <a:xfrm>
            <a:off x="6305136" y="599246"/>
            <a:ext cx="5012386" cy="3961603"/>
          </a:xfrm>
          <a:prstGeom prst="rect">
            <a:avLst/>
          </a:prstGeom>
        </p:spPr>
      </p:pic>
    </p:spTree>
    <p:extLst>
      <p:ext uri="{BB962C8B-B14F-4D97-AF65-F5344CB8AC3E}">
        <p14:creationId xmlns:p14="http://schemas.microsoft.com/office/powerpoint/2010/main" val="113554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06E4-A285-9FC0-C5E2-EF01697FF61F}"/>
              </a:ext>
            </a:extLst>
          </p:cNvPr>
          <p:cNvSpPr>
            <a:spLocks noGrp="1"/>
          </p:cNvSpPr>
          <p:nvPr>
            <p:ph type="title"/>
          </p:nvPr>
        </p:nvSpPr>
        <p:spPr/>
        <p:txBody>
          <a:bodyPr/>
          <a:lstStyle/>
          <a:p>
            <a:r>
              <a:rPr lang="en-US" sz="4000" dirty="0">
                <a:solidFill>
                  <a:schemeClr val="bg2"/>
                </a:solidFill>
                <a:latin typeface="Arial Black" panose="020B0A04020102020204" pitchFamily="34" charset="0"/>
              </a:rPr>
              <a:t>About The NextGen NCLEX</a:t>
            </a:r>
            <a:endParaRPr lang="en-US" dirty="0">
              <a:solidFill>
                <a:schemeClr val="bg2"/>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C1AFC24-7254-A9E8-C7CD-07E277B00C8B}"/>
              </a:ext>
            </a:extLst>
          </p:cNvPr>
          <p:cNvSpPr>
            <a:spLocks noGrp="1"/>
          </p:cNvSpPr>
          <p:nvPr>
            <p:ph sz="quarter" idx="10"/>
          </p:nvPr>
        </p:nvSpPr>
        <p:spPr/>
        <p:txBody>
          <a:bodyPr/>
          <a:lstStyle/>
          <a:p>
            <a:r>
              <a:rPr lang="en-US" sz="2400" dirty="0">
                <a:latin typeface="Calibri" panose="020F0502020204030204" pitchFamily="34" charset="0"/>
                <a:cs typeface="Calibri" panose="020F0502020204030204" pitchFamily="34" charset="0"/>
              </a:rPr>
              <a:t>Starting April 1, 2023,  graduates will take an updated version of the National Council Licensure Exam referred to as Next Generation NCLEX.</a:t>
            </a:r>
          </a:p>
          <a:p>
            <a:r>
              <a:rPr lang="en-US" sz="2400" dirty="0">
                <a:latin typeface="Calibri" panose="020F0502020204030204" pitchFamily="34" charset="0"/>
                <a:cs typeface="Calibri" panose="020F0502020204030204" pitchFamily="34" charset="0"/>
              </a:rPr>
              <a:t>Next Generation NCLEX (NGN) will continue to test a candidate’s ability to provide safe client care while incorporating new methods to better test clinical judgment.   </a:t>
            </a:r>
          </a:p>
          <a:p>
            <a:r>
              <a:rPr lang="en-US" sz="2400" dirty="0">
                <a:latin typeface="Calibri" panose="020F0502020204030204" pitchFamily="34" charset="0"/>
                <a:cs typeface="Calibri" panose="020F0502020204030204" pitchFamily="34" charset="0"/>
              </a:rPr>
              <a:t>The testing methods will include using new item response types in clinical judgment case studies and stand-alone questions to test the </a:t>
            </a:r>
            <a:r>
              <a:rPr lang="en-US" sz="2400" i="0" dirty="0">
                <a:solidFill>
                  <a:schemeClr val="bg2"/>
                </a:solidFill>
                <a:effectLst/>
                <a:latin typeface="Calibri" panose="020F0502020204030204" pitchFamily="34" charset="0"/>
                <a:cs typeface="Calibri" panose="020F0502020204030204" pitchFamily="34" charset="0"/>
              </a:rPr>
              <a:t>NCSBN Clinical Judgment Measurement Model(NCJMM)</a:t>
            </a:r>
            <a:r>
              <a:rPr lang="en-US" sz="2400" i="0" dirty="0">
                <a:solidFill>
                  <a:srgbClr val="3A5559"/>
                </a:solidFill>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hlinkClick r:id="rId2"/>
              </a:rPr>
              <a:t>https://www.ncsbn.org/exams/next-generation-nclex/NGN+Resources/clinical-judgment-measurement-model.page</a:t>
            </a:r>
            <a:r>
              <a:rPr lang="en-US" sz="2400" dirty="0">
                <a:latin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83060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client is presenting with several safety concerns, and it is crucial to keep them safe. While it is important to continue suicide risk assessments, it is clear the client is presenting with immediate safety needs related to suicidal comments and behaviors and suicide precautions must be implemented.  Hourly suicided assessments are not sufficient. </a:t>
            </a:r>
          </a:p>
          <a:p>
            <a:endParaRPr lang="en-US" dirty="0"/>
          </a:p>
        </p:txBody>
      </p:sp>
    </p:spTree>
    <p:extLst>
      <p:ext uri="{BB962C8B-B14F-4D97-AF65-F5344CB8AC3E}">
        <p14:creationId xmlns:p14="http://schemas.microsoft.com/office/powerpoint/2010/main" val="2992580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726858"/>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7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4" name="Picture 3">
            <a:extLst>
              <a:ext uri="{FF2B5EF4-FFF2-40B4-BE49-F238E27FC236}">
                <a16:creationId xmlns:a16="http://schemas.microsoft.com/office/drawing/2014/main" id="{9E0CF3C6-6F22-5B6F-AA84-34E2C566FC70}"/>
              </a:ext>
            </a:extLst>
          </p:cNvPr>
          <p:cNvPicPr>
            <a:picLocks noChangeAspect="1"/>
          </p:cNvPicPr>
          <p:nvPr/>
        </p:nvPicPr>
        <p:blipFill>
          <a:blip r:embed="rId3"/>
          <a:stretch>
            <a:fillRect/>
          </a:stretch>
        </p:blipFill>
        <p:spPr>
          <a:xfrm>
            <a:off x="393746" y="774080"/>
            <a:ext cx="5480021" cy="5872047"/>
          </a:xfrm>
          <a:prstGeom prst="rect">
            <a:avLst/>
          </a:prstGeom>
        </p:spPr>
      </p:pic>
      <p:pic>
        <p:nvPicPr>
          <p:cNvPr id="7" name="Picture 6">
            <a:extLst>
              <a:ext uri="{FF2B5EF4-FFF2-40B4-BE49-F238E27FC236}">
                <a16:creationId xmlns:a16="http://schemas.microsoft.com/office/drawing/2014/main" id="{0934CDFD-AEE0-14B2-6B9D-E71D48D644F2}"/>
              </a:ext>
            </a:extLst>
          </p:cNvPr>
          <p:cNvPicPr>
            <a:picLocks noChangeAspect="1"/>
          </p:cNvPicPr>
          <p:nvPr/>
        </p:nvPicPr>
        <p:blipFill>
          <a:blip r:embed="rId4"/>
          <a:stretch>
            <a:fillRect/>
          </a:stretch>
        </p:blipFill>
        <p:spPr>
          <a:xfrm>
            <a:off x="5963811" y="476757"/>
            <a:ext cx="5668071" cy="3994882"/>
          </a:xfrm>
          <a:prstGeom prst="rect">
            <a:avLst/>
          </a:prstGeom>
        </p:spPr>
      </p:pic>
    </p:spTree>
    <p:extLst>
      <p:ext uri="{BB962C8B-B14F-4D97-AF65-F5344CB8AC3E}">
        <p14:creationId xmlns:p14="http://schemas.microsoft.com/office/powerpoint/2010/main" val="232320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room should be prepared with limited linen, removal of all sharp objects, and removal of unnecessary cables, cords, and equipment when a client is on suicide precautions. There is not necessarily a restriction on staff or visitors. Visitors should be screened, and a Chaplin can be consulted per the client request. It is important to conduct frequent safety assessments, but vital signs every 5 minutes and restraints are not necessary currently. </a:t>
            </a:r>
          </a:p>
          <a:p>
            <a:endParaRPr lang="en-US" dirty="0"/>
          </a:p>
        </p:txBody>
      </p:sp>
    </p:spTree>
    <p:extLst>
      <p:ext uri="{BB962C8B-B14F-4D97-AF65-F5344CB8AC3E}">
        <p14:creationId xmlns:p14="http://schemas.microsoft.com/office/powerpoint/2010/main" val="419617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923330"/>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3 points. Give yourself 1 point for every correct selection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3" name="Picture 2">
            <a:extLst>
              <a:ext uri="{FF2B5EF4-FFF2-40B4-BE49-F238E27FC236}">
                <a16:creationId xmlns:a16="http://schemas.microsoft.com/office/drawing/2014/main" id="{4189A9EB-59F3-C3E2-5D07-89C517C5E0D2}"/>
              </a:ext>
            </a:extLst>
          </p:cNvPr>
          <p:cNvPicPr>
            <a:picLocks noChangeAspect="1"/>
          </p:cNvPicPr>
          <p:nvPr/>
        </p:nvPicPr>
        <p:blipFill>
          <a:blip r:embed="rId3"/>
          <a:stretch>
            <a:fillRect/>
          </a:stretch>
        </p:blipFill>
        <p:spPr>
          <a:xfrm>
            <a:off x="560117" y="750454"/>
            <a:ext cx="5248274" cy="5927079"/>
          </a:xfrm>
          <a:prstGeom prst="rect">
            <a:avLst/>
          </a:prstGeom>
        </p:spPr>
      </p:pic>
      <p:pic>
        <p:nvPicPr>
          <p:cNvPr id="6" name="Picture 5">
            <a:extLst>
              <a:ext uri="{FF2B5EF4-FFF2-40B4-BE49-F238E27FC236}">
                <a16:creationId xmlns:a16="http://schemas.microsoft.com/office/drawing/2014/main" id="{B6B7DE66-3812-F521-306E-ADA9A16457F5}"/>
              </a:ext>
            </a:extLst>
          </p:cNvPr>
          <p:cNvPicPr>
            <a:picLocks noChangeAspect="1"/>
          </p:cNvPicPr>
          <p:nvPr/>
        </p:nvPicPr>
        <p:blipFill>
          <a:blip r:embed="rId4"/>
          <a:stretch>
            <a:fillRect/>
          </a:stretch>
        </p:blipFill>
        <p:spPr>
          <a:xfrm>
            <a:off x="6029324" y="661424"/>
            <a:ext cx="5314950" cy="4273210"/>
          </a:xfrm>
          <a:prstGeom prst="rect">
            <a:avLst/>
          </a:prstGeom>
        </p:spPr>
      </p:pic>
    </p:spTree>
    <p:extLst>
      <p:ext uri="{BB962C8B-B14F-4D97-AF65-F5344CB8AC3E}">
        <p14:creationId xmlns:p14="http://schemas.microsoft.com/office/powerpoint/2010/main" val="2406026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An involuntary psychiatric admission is granted when a client is a danger to themselves or others and if a client is unwilling to be admitted. The client must be given verbal and written information within 12 hours stating the reason for the involuntary admission, availability of legal services and their right to talk to a lawyer. Clients retain the right to be cared for in the least restrictive environment and the right to refuse to participate in any form of human subject’s research. </a:t>
            </a: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4024406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3" name="Picture 2">
            <a:extLst>
              <a:ext uri="{FF2B5EF4-FFF2-40B4-BE49-F238E27FC236}">
                <a16:creationId xmlns:a16="http://schemas.microsoft.com/office/drawing/2014/main" id="{4189A9EB-59F3-C3E2-5D07-89C517C5E0D2}"/>
              </a:ext>
            </a:extLst>
          </p:cNvPr>
          <p:cNvPicPr>
            <a:picLocks noChangeAspect="1"/>
          </p:cNvPicPr>
          <p:nvPr/>
        </p:nvPicPr>
        <p:blipFill>
          <a:blip r:embed="rId3"/>
          <a:stretch>
            <a:fillRect/>
          </a:stretch>
        </p:blipFill>
        <p:spPr>
          <a:xfrm>
            <a:off x="560117" y="750454"/>
            <a:ext cx="5248274" cy="5927079"/>
          </a:xfrm>
          <a:prstGeom prst="rect">
            <a:avLst/>
          </a:prstGeom>
        </p:spPr>
      </p:pic>
      <p:pic>
        <p:nvPicPr>
          <p:cNvPr id="4" name="Picture 3">
            <a:extLst>
              <a:ext uri="{FF2B5EF4-FFF2-40B4-BE49-F238E27FC236}">
                <a16:creationId xmlns:a16="http://schemas.microsoft.com/office/drawing/2014/main" id="{4D253712-5BCB-2DB4-6D5E-4EF88ABDCD16}"/>
              </a:ext>
            </a:extLst>
          </p:cNvPr>
          <p:cNvPicPr>
            <a:picLocks noChangeAspect="1"/>
          </p:cNvPicPr>
          <p:nvPr/>
        </p:nvPicPr>
        <p:blipFill>
          <a:blip r:embed="rId4"/>
          <a:stretch>
            <a:fillRect/>
          </a:stretch>
        </p:blipFill>
        <p:spPr>
          <a:xfrm>
            <a:off x="6095999" y="604679"/>
            <a:ext cx="5400675" cy="4234949"/>
          </a:xfrm>
          <a:prstGeom prst="rect">
            <a:avLst/>
          </a:prstGeom>
        </p:spPr>
      </p:pic>
    </p:spTree>
    <p:extLst>
      <p:ext uri="{BB962C8B-B14F-4D97-AF65-F5344CB8AC3E}">
        <p14:creationId xmlns:p14="http://schemas.microsoft.com/office/powerpoint/2010/main" val="680061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verbalizes understanding when she states her brother can visit with her, friends and family are not limited to visitation. The client verbalizes understanding that even though she wants to be discharged, legally she will be admitted against her wishes due to her history of depression and suicide attempts.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979034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750843236"/>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3</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5</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7</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25</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87687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dirty="0">
                <a:solidFill>
                  <a:srgbClr val="DE6D28"/>
                </a:solidFill>
                <a:effectLst/>
                <a:hlinkClick r:id="rId2"/>
              </a:rPr>
              <a:t>https://umaryland.az1.qualtrics.com/</a:t>
            </a:r>
            <a:r>
              <a:rPr lang="en-US" sz="3200" dirty="0" err="1">
                <a:solidFill>
                  <a:srgbClr val="DE6D28"/>
                </a:solidFill>
                <a:effectLst/>
                <a:hlinkClick r:id="rId2"/>
              </a:rPr>
              <a:t>jfe</a:t>
            </a:r>
            <a:r>
              <a:rPr lang="en-US" sz="3200" dirty="0">
                <a:solidFill>
                  <a:srgbClr val="DE6D28"/>
                </a:solidFill>
                <a:effectLst/>
                <a:hlinkClick r:id="rId2"/>
              </a:rPr>
              <a:t>/form/SV_eCCgXepP22LEcHI</a:t>
            </a:r>
            <a:endParaRPr lang="en-US" sz="3200" dirty="0">
              <a:solidFill>
                <a:srgbClr val="DE6D28"/>
              </a:solidFill>
              <a:effectLst/>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pic>
        <p:nvPicPr>
          <p:cNvPr id="10" name="Content Placeholder 9" descr="Qr code&#10;&#10;Description automatically generated">
            <a:extLst>
              <a:ext uri="{FF2B5EF4-FFF2-40B4-BE49-F238E27FC236}">
                <a16:creationId xmlns:a16="http://schemas.microsoft.com/office/drawing/2014/main" id="{F3C3470B-A00F-3BF9-C437-7352A45B7218}"/>
              </a:ext>
            </a:extLst>
          </p:cNvPr>
          <p:cNvPicPr>
            <a:picLocks noGrp="1" noChangeAspect="1"/>
          </p:cNvPicPr>
          <p:nvPr>
            <p:ph sz="quarter" idx="4"/>
          </p:nvPr>
        </p:nvPicPr>
        <p:blipFill>
          <a:blip r:embed="rId3"/>
          <a:stretch>
            <a:fillRect/>
          </a:stretch>
        </p:blipFill>
        <p:spPr>
          <a:xfrm>
            <a:off x="6969495" y="2889623"/>
            <a:ext cx="3229823" cy="3229823"/>
          </a:xfrm>
        </p:spPr>
      </p:pic>
    </p:spTree>
    <p:extLst>
      <p:ext uri="{BB962C8B-B14F-4D97-AF65-F5344CB8AC3E}">
        <p14:creationId xmlns:p14="http://schemas.microsoft.com/office/powerpoint/2010/main" val="2571073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pic>
        <p:nvPicPr>
          <p:cNvPr id="3" name="Picture 2">
            <a:extLst>
              <a:ext uri="{FF2B5EF4-FFF2-40B4-BE49-F238E27FC236}">
                <a16:creationId xmlns:a16="http://schemas.microsoft.com/office/drawing/2014/main" id="{AF32F1A6-2578-2527-4685-8C87C348B37E}"/>
              </a:ext>
            </a:extLst>
          </p:cNvPr>
          <p:cNvPicPr>
            <a:picLocks noChangeAspect="1"/>
          </p:cNvPicPr>
          <p:nvPr/>
        </p:nvPicPr>
        <p:blipFill>
          <a:blip r:embed="rId3"/>
          <a:stretch>
            <a:fillRect/>
          </a:stretch>
        </p:blipFill>
        <p:spPr>
          <a:xfrm>
            <a:off x="981074" y="370411"/>
            <a:ext cx="4610100" cy="6276975"/>
          </a:xfrm>
          <a:prstGeom prst="rect">
            <a:avLst/>
          </a:prstGeom>
        </p:spPr>
      </p:pic>
      <p:pic>
        <p:nvPicPr>
          <p:cNvPr id="6" name="Picture 5">
            <a:extLst>
              <a:ext uri="{FF2B5EF4-FFF2-40B4-BE49-F238E27FC236}">
                <a16:creationId xmlns:a16="http://schemas.microsoft.com/office/drawing/2014/main" id="{40FABD78-1A72-06C8-814B-4CCDDF7C9082}"/>
              </a:ext>
            </a:extLst>
          </p:cNvPr>
          <p:cNvPicPr>
            <a:picLocks noChangeAspect="1"/>
          </p:cNvPicPr>
          <p:nvPr/>
        </p:nvPicPr>
        <p:blipFill>
          <a:blip r:embed="rId4"/>
          <a:stretch>
            <a:fillRect/>
          </a:stretch>
        </p:blipFill>
        <p:spPr>
          <a:xfrm>
            <a:off x="5675651" y="755526"/>
            <a:ext cx="5865320" cy="3656676"/>
          </a:xfrm>
          <a:prstGeom prst="rect">
            <a:avLst/>
          </a:prstGeom>
        </p:spPr>
      </p:pic>
      <p:sp>
        <p:nvSpPr>
          <p:cNvPr id="9" name="TextBox 8">
            <a:extLst>
              <a:ext uri="{FF2B5EF4-FFF2-40B4-BE49-F238E27FC236}">
                <a16:creationId xmlns:a16="http://schemas.microsoft.com/office/drawing/2014/main" id="{6DF46DC9-A903-6CC1-AEE5-7CD56FC52F3A}"/>
              </a:ext>
            </a:extLst>
          </p:cNvPr>
          <p:cNvSpPr txBox="1"/>
          <p:nvPr/>
        </p:nvSpPr>
        <p:spPr>
          <a:xfrm>
            <a:off x="5870359" y="4377540"/>
            <a:ext cx="6094520" cy="2461508"/>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This item is worth 10 points. Score each column separately first and then add columns scores together. Score 1 point for each correct response AND subtract 1 point for each incorrect answer. The worst you can score is 0 per column. </a:t>
            </a:r>
          </a:p>
          <a:p>
            <a:pPr marL="0" marR="0">
              <a:lnSpc>
                <a:spcPct val="107000"/>
              </a:lnSpc>
              <a:spcBef>
                <a:spcPts val="0"/>
              </a:spcBef>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Dehydration= 5 points</a:t>
            </a:r>
            <a:endPar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Alzheimer’s disease = 1  point</a:t>
            </a:r>
          </a:p>
          <a:p>
            <a:pPr marL="0" marR="0">
              <a:lnSpc>
                <a:spcPct val="107000"/>
              </a:lnSpc>
              <a:spcBef>
                <a:spcPts val="0"/>
              </a:spcBef>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Delirium= 4 points</a:t>
            </a:r>
            <a:endPar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673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6E8A7E-5672-4283-2ADE-39784CF7D4B5}"/>
              </a:ext>
            </a:extLst>
          </p:cNvPr>
          <p:cNvSpPr>
            <a:spLocks noGrp="1"/>
          </p:cNvSpPr>
          <p:nvPr>
            <p:ph sz="quarter" idx="10"/>
          </p:nvPr>
        </p:nvSpPr>
        <p:spPr/>
        <p:txBody>
          <a:bodyPr>
            <a:normAutofit lnSpcReduction="10000"/>
          </a:bodyPr>
          <a:lstStyle/>
          <a:p>
            <a:pPr>
              <a:lnSpc>
                <a:spcPct val="110000"/>
              </a:lnSpc>
            </a:pPr>
            <a:r>
              <a:rPr lang="en-US" sz="2400" dirty="0">
                <a:latin typeface="Calibri" panose="020F0502020204030204" pitchFamily="34" charset="0"/>
                <a:cs typeface="Calibri" panose="020F0502020204030204" pitchFamily="34" charset="0"/>
              </a:rPr>
              <a:t>Extended multiple response items with increased answer options. </a:t>
            </a:r>
          </a:p>
          <a:p>
            <a:pPr>
              <a:lnSpc>
                <a:spcPct val="110000"/>
              </a:lnSpc>
            </a:pPr>
            <a:r>
              <a:rPr lang="en-US" sz="2400" dirty="0">
                <a:latin typeface="Calibri" panose="020F0502020204030204" pitchFamily="34" charset="0"/>
                <a:cs typeface="Calibri" panose="020F0502020204030204" pitchFamily="34" charset="0"/>
              </a:rPr>
              <a:t>Drag-and-drop items that involve moving options to placeholders.</a:t>
            </a:r>
          </a:p>
          <a:p>
            <a:pPr>
              <a:lnSpc>
                <a:spcPct val="110000"/>
              </a:lnSpc>
            </a:pPr>
            <a:r>
              <a:rPr lang="en-US" sz="2400" dirty="0">
                <a:latin typeface="Calibri" panose="020F0502020204030204" pitchFamily="34" charset="0"/>
                <a:cs typeface="Calibri" panose="020F0502020204030204" pitchFamily="34" charset="0"/>
              </a:rPr>
              <a:t>Drop-down items where candidates select the missing words from sentences, paragraphs, or tables.</a:t>
            </a:r>
          </a:p>
          <a:p>
            <a:pPr>
              <a:lnSpc>
                <a:spcPct val="110000"/>
              </a:lnSpc>
            </a:pPr>
            <a:r>
              <a:rPr lang="en-US" sz="2400" dirty="0">
                <a:latin typeface="Calibri" panose="020F0502020204030204" pitchFamily="34" charset="0"/>
                <a:cs typeface="Calibri" panose="020F0502020204030204" pitchFamily="34" charset="0"/>
              </a:rPr>
              <a:t>Highlight items that require candidates to identify parts of the medical record to answer questions. </a:t>
            </a:r>
          </a:p>
          <a:p>
            <a:pPr>
              <a:lnSpc>
                <a:spcPct val="110000"/>
              </a:lnSpc>
            </a:pPr>
            <a:r>
              <a:rPr lang="en-US" sz="2400" dirty="0">
                <a:latin typeface="Calibri" panose="020F0502020204030204" pitchFamily="34" charset="0"/>
                <a:cs typeface="Calibri" panose="020F0502020204030204" pitchFamily="34" charset="0"/>
              </a:rPr>
              <a:t>Matrix/grid items that involve completing tables of information.</a:t>
            </a:r>
          </a:p>
          <a:p>
            <a:endParaRPr lang="en-US" dirty="0"/>
          </a:p>
        </p:txBody>
      </p:sp>
      <p:sp>
        <p:nvSpPr>
          <p:cNvPr id="4" name="Title 3">
            <a:extLst>
              <a:ext uri="{FF2B5EF4-FFF2-40B4-BE49-F238E27FC236}">
                <a16:creationId xmlns:a16="http://schemas.microsoft.com/office/drawing/2014/main" id="{2E0DD625-4121-3DFD-589B-1969370D2A6F}"/>
              </a:ext>
            </a:extLst>
          </p:cNvPr>
          <p:cNvSpPr>
            <a:spLocks noGrp="1"/>
          </p:cNvSpPr>
          <p:nvPr>
            <p:ph type="title"/>
          </p:nvPr>
        </p:nvSpPr>
        <p:spPr/>
        <p:txBody>
          <a:bodyPr/>
          <a:lstStyle/>
          <a:p>
            <a:r>
              <a:rPr lang="en-US" sz="4000" dirty="0"/>
              <a:t>The Five New Item Response Types</a:t>
            </a:r>
            <a:endParaRPr lang="en-US" dirty="0"/>
          </a:p>
        </p:txBody>
      </p:sp>
    </p:spTree>
    <p:extLst>
      <p:ext uri="{BB962C8B-B14F-4D97-AF65-F5344CB8AC3E}">
        <p14:creationId xmlns:p14="http://schemas.microsoft.com/office/powerpoint/2010/main" val="521218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fontScale="85000"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3200" dirty="0">
                <a:effectLst/>
                <a:latin typeface="Calibri" panose="020F0502020204030204" pitchFamily="34" charset="0"/>
                <a:ea typeface="Calibri" panose="020F0502020204030204" pitchFamily="34" charset="0"/>
                <a:cs typeface="Arial" panose="020B0604020202020204" pitchFamily="34" charset="0"/>
              </a:rPr>
              <a:t>Rising levels of BUN/creatinine and sodium/potassium are linked to both dehydration and consequently, a metabolic trigger for delirium. Decreased urine output is more directly linked to dehydration.  Orthostatic hypotension can be a symptom of dehydration/fluid volume deficit. Chronic confusion is a sign of Alzheimer’s disease/dementia but fluctuating LOC and perceptual disturbances/hallucinations are indicative of delirium.  Persons with dementia are generally in steady state of alertness until very late in the illness, or, if experiencing delirium superimposed on dementia.</a:t>
            </a:r>
            <a:r>
              <a:rPr lang="en-US" sz="32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sz="3200" dirty="0"/>
          </a:p>
        </p:txBody>
      </p:sp>
    </p:spTree>
    <p:extLst>
      <p:ext uri="{BB962C8B-B14F-4D97-AF65-F5344CB8AC3E}">
        <p14:creationId xmlns:p14="http://schemas.microsoft.com/office/powerpoint/2010/main" val="943018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527069934"/>
              </p:ext>
            </p:extLst>
          </p:nvPr>
        </p:nvGraphicFramePr>
        <p:xfrm>
          <a:off x="914400" y="1970088"/>
          <a:ext cx="10429872" cy="107184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10</a:t>
                      </a:r>
                    </a:p>
                  </a:txBody>
                  <a:tcPr/>
                </a:tc>
                <a:tc>
                  <a:txBody>
                    <a:bodyPr/>
                    <a:lstStyle/>
                    <a:p>
                      <a:endParaRPr lang="en-US" sz="2800" dirty="0"/>
                    </a:p>
                  </a:txBody>
                  <a:tcPr/>
                </a:tc>
                <a:extLst>
                  <a:ext uri="{0D108BD9-81ED-4DB2-BD59-A6C34878D82A}">
                    <a16:rowId xmlns:a16="http://schemas.microsoft.com/office/drawing/2014/main" val="3648513413"/>
                  </a:ext>
                </a:extLst>
              </a:tr>
            </a:tbl>
          </a:graphicData>
        </a:graphic>
      </p:graphicFrame>
    </p:spTree>
    <p:extLst>
      <p:ext uri="{BB962C8B-B14F-4D97-AF65-F5344CB8AC3E}">
        <p14:creationId xmlns:p14="http://schemas.microsoft.com/office/powerpoint/2010/main" val="1137151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normAutofit/>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/form/SV_8xqOoOkDqOiQSgK</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0AD67A8D-B894-DAAF-3FFE-C4F267A662CB}"/>
              </a:ext>
            </a:extLst>
          </p:cNvPr>
          <p:cNvSpPr>
            <a:spLocks noGrp="1"/>
          </p:cNvSpPr>
          <p:nvPr>
            <p:ph sz="quarter" idx="4"/>
          </p:nvPr>
        </p:nvSpPr>
        <p:spPr/>
        <p:txBody>
          <a:bodyPr>
            <a:normAutofit/>
          </a:bodyPr>
          <a:lstStyle/>
          <a:p>
            <a:endParaRPr lang="en-US"/>
          </a:p>
        </p:txBody>
      </p:sp>
      <p:pic>
        <p:nvPicPr>
          <p:cNvPr id="8" name="Picture 7">
            <a:extLst>
              <a:ext uri="{FF2B5EF4-FFF2-40B4-BE49-F238E27FC236}">
                <a16:creationId xmlns:a16="http://schemas.microsoft.com/office/drawing/2014/main" id="{42822B93-71A6-392A-076A-4B7757722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1180" y="2380138"/>
            <a:ext cx="3594534" cy="3594534"/>
          </a:xfrm>
          <a:prstGeom prst="rect">
            <a:avLst/>
          </a:prstGeom>
          <a:noFill/>
          <a:ln>
            <a:noFill/>
          </a:ln>
        </p:spPr>
      </p:pic>
    </p:spTree>
    <p:extLst>
      <p:ext uri="{BB962C8B-B14F-4D97-AF65-F5344CB8AC3E}">
        <p14:creationId xmlns:p14="http://schemas.microsoft.com/office/powerpoint/2010/main" val="1149325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0AA28DFF-A514-9CFE-9329-6EE277161EC1}"/>
              </a:ext>
            </a:extLst>
          </p:cNvPr>
          <p:cNvPicPr>
            <a:picLocks noChangeAspect="1"/>
          </p:cNvPicPr>
          <p:nvPr/>
        </p:nvPicPr>
        <p:blipFill>
          <a:blip r:embed="rId2"/>
          <a:stretch>
            <a:fillRect/>
          </a:stretch>
        </p:blipFill>
        <p:spPr>
          <a:xfrm>
            <a:off x="560117" y="661424"/>
            <a:ext cx="5039375" cy="5987026"/>
          </a:xfrm>
          <a:prstGeom prst="rect">
            <a:avLst/>
          </a:prstGeom>
        </p:spPr>
      </p:pic>
      <p:pic>
        <p:nvPicPr>
          <p:cNvPr id="7" name="Picture 6">
            <a:extLst>
              <a:ext uri="{FF2B5EF4-FFF2-40B4-BE49-F238E27FC236}">
                <a16:creationId xmlns:a16="http://schemas.microsoft.com/office/drawing/2014/main" id="{3EEA835D-7589-E9A1-4CD1-3FCD82545B42}"/>
              </a:ext>
            </a:extLst>
          </p:cNvPr>
          <p:cNvPicPr>
            <a:picLocks noChangeAspect="1"/>
          </p:cNvPicPr>
          <p:nvPr/>
        </p:nvPicPr>
        <p:blipFill>
          <a:blip r:embed="rId3"/>
          <a:stretch>
            <a:fillRect/>
          </a:stretch>
        </p:blipFill>
        <p:spPr>
          <a:xfrm>
            <a:off x="5943785" y="661424"/>
            <a:ext cx="5524500" cy="3394604"/>
          </a:xfrm>
          <a:prstGeom prst="rect">
            <a:avLst/>
          </a:prstGeom>
        </p:spPr>
      </p:pic>
    </p:spTree>
    <p:extLst>
      <p:ext uri="{BB962C8B-B14F-4D97-AF65-F5344CB8AC3E}">
        <p14:creationId xmlns:p14="http://schemas.microsoft.com/office/powerpoint/2010/main" val="1875346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Tongue thrusting is an extrapyramidal adverse effect caused by risperidone (Burcham &amp; Rosenthal, 2022).  This is an adverse effect of the second-generation antipsychotic risperidone.   Other metabolic adverse effects include weight gain, hyperlipidemia, and hyperglycemia (Burcham &amp; Rosenthal, 2022).  Other concerning issues include the patient’s inability to sleep.  Sleep disturbance is a core symptom of bipolar disorder (</a:t>
            </a:r>
            <a:r>
              <a:rPr lang="en-US" sz="2400" dirty="0" err="1">
                <a:effectLst/>
                <a:latin typeface="Calibri" panose="020F0502020204030204" pitchFamily="34" charset="0"/>
                <a:ea typeface="Calibri" panose="020F0502020204030204" pitchFamily="34" charset="0"/>
                <a:cs typeface="Calibri" panose="020F0502020204030204" pitchFamily="34" charset="0"/>
              </a:rPr>
              <a:t>Roloff</a:t>
            </a:r>
            <a:r>
              <a:rPr lang="en-US" sz="2400" dirty="0">
                <a:effectLst/>
                <a:latin typeface="Calibri" panose="020F0502020204030204" pitchFamily="34" charset="0"/>
                <a:ea typeface="Calibri" panose="020F0502020204030204" pitchFamily="34" charset="0"/>
                <a:cs typeface="Calibri" panose="020F0502020204030204" pitchFamily="34" charset="0"/>
              </a:rPr>
              <a:t> et al , 2022). A fine hand tremor is concerning since the client is on lithium, but it is a common side effect and not a top priority.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26759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200075" y="4965427"/>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got this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EC922DD3-D59F-BA92-574B-ECE21DA72451}"/>
              </a:ext>
            </a:extLst>
          </p:cNvPr>
          <p:cNvPicPr>
            <a:picLocks noChangeAspect="1"/>
          </p:cNvPicPr>
          <p:nvPr/>
        </p:nvPicPr>
        <p:blipFill>
          <a:blip r:embed="rId3"/>
          <a:stretch>
            <a:fillRect/>
          </a:stretch>
        </p:blipFill>
        <p:spPr>
          <a:xfrm>
            <a:off x="463788" y="632327"/>
            <a:ext cx="4994390" cy="5933581"/>
          </a:xfrm>
          <a:prstGeom prst="rect">
            <a:avLst/>
          </a:prstGeom>
        </p:spPr>
      </p:pic>
      <p:pic>
        <p:nvPicPr>
          <p:cNvPr id="7" name="Picture 6">
            <a:extLst>
              <a:ext uri="{FF2B5EF4-FFF2-40B4-BE49-F238E27FC236}">
                <a16:creationId xmlns:a16="http://schemas.microsoft.com/office/drawing/2014/main" id="{42F82166-28D3-B554-9DFB-7FE20DA62682}"/>
              </a:ext>
            </a:extLst>
          </p:cNvPr>
          <p:cNvPicPr>
            <a:picLocks noChangeAspect="1"/>
          </p:cNvPicPr>
          <p:nvPr/>
        </p:nvPicPr>
        <p:blipFill>
          <a:blip r:embed="rId4"/>
          <a:stretch>
            <a:fillRect/>
          </a:stretch>
        </p:blipFill>
        <p:spPr>
          <a:xfrm>
            <a:off x="5856498" y="661424"/>
            <a:ext cx="4994389" cy="3076075"/>
          </a:xfrm>
          <a:prstGeom prst="rect">
            <a:avLst/>
          </a:prstGeom>
        </p:spPr>
      </p:pic>
    </p:spTree>
    <p:extLst>
      <p:ext uri="{BB962C8B-B14F-4D97-AF65-F5344CB8AC3E}">
        <p14:creationId xmlns:p14="http://schemas.microsoft.com/office/powerpoint/2010/main" val="112618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Some factors require immediate attention – such as tongue thrusting – since it is an adverse effect of risperidone.  This is an extra pyramidal symptom (EPS).  If this symptom is not reported early and managed, it can be irreversible (Burcham &amp; Rosenthal, 2022).  Other factors, like metabolic adverse effects of risperidone (HgbA1C, weight gain) may occur and should be evaluated, but do not require immediate attention (Burcham &amp; Rosenthal, 2022).  Fatigue or difficulty sleeping should be monitored since this could be an indication of depression.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9706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327704" y="5276637"/>
            <a:ext cx="4994389" cy="923330"/>
          </a:xfrm>
          <a:prstGeom prst="rect">
            <a:avLst/>
          </a:prstGeom>
          <a:noFill/>
        </p:spPr>
        <p:txBody>
          <a:bodyPr wrap="square" rtlCol="0">
            <a:spAutoFit/>
          </a:bodyPr>
          <a:lstStyle/>
          <a:p>
            <a:r>
              <a:rPr lang="en-US" dirty="0">
                <a:solidFill>
                  <a:srgbClr val="00B0F0"/>
                </a:solidFill>
              </a:rPr>
              <a:t>Rationale. This  question is worth 1 point.</a:t>
            </a:r>
          </a:p>
          <a:p>
            <a:r>
              <a:rPr lang="en-US" dirty="0">
                <a:solidFill>
                  <a:srgbClr val="00B0F0"/>
                </a:solidFill>
              </a:rPr>
              <a:t>Give yourself 1 point only if you  BOTH parts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3" name="Picture 2">
            <a:extLst>
              <a:ext uri="{FF2B5EF4-FFF2-40B4-BE49-F238E27FC236}">
                <a16:creationId xmlns:a16="http://schemas.microsoft.com/office/drawing/2014/main" id="{B3377647-B4FA-9D33-26B1-EC2428EAD06A}"/>
              </a:ext>
            </a:extLst>
          </p:cNvPr>
          <p:cNvPicPr>
            <a:picLocks noChangeAspect="1"/>
          </p:cNvPicPr>
          <p:nvPr/>
        </p:nvPicPr>
        <p:blipFill>
          <a:blip r:embed="rId3"/>
          <a:stretch>
            <a:fillRect/>
          </a:stretch>
        </p:blipFill>
        <p:spPr>
          <a:xfrm>
            <a:off x="578989" y="864710"/>
            <a:ext cx="4874484" cy="5791126"/>
          </a:xfrm>
          <a:prstGeom prst="rect">
            <a:avLst/>
          </a:prstGeom>
        </p:spPr>
      </p:pic>
      <p:pic>
        <p:nvPicPr>
          <p:cNvPr id="8" name="Picture 7">
            <a:extLst>
              <a:ext uri="{FF2B5EF4-FFF2-40B4-BE49-F238E27FC236}">
                <a16:creationId xmlns:a16="http://schemas.microsoft.com/office/drawing/2014/main" id="{88AC4F0B-BD39-07C3-99D4-405F4FCB8161}"/>
              </a:ext>
            </a:extLst>
          </p:cNvPr>
          <p:cNvPicPr>
            <a:picLocks noChangeAspect="1"/>
          </p:cNvPicPr>
          <p:nvPr/>
        </p:nvPicPr>
        <p:blipFill>
          <a:blip r:embed="rId4"/>
          <a:stretch>
            <a:fillRect/>
          </a:stretch>
        </p:blipFill>
        <p:spPr>
          <a:xfrm>
            <a:off x="5757849" y="396806"/>
            <a:ext cx="6134100" cy="3527124"/>
          </a:xfrm>
          <a:prstGeom prst="rect">
            <a:avLst/>
          </a:prstGeom>
        </p:spPr>
      </p:pic>
    </p:spTree>
    <p:extLst>
      <p:ext uri="{BB962C8B-B14F-4D97-AF65-F5344CB8AC3E}">
        <p14:creationId xmlns:p14="http://schemas.microsoft.com/office/powerpoint/2010/main" val="107688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Tongue thrusting is an extrapyramidal symptom, which can be caused by antipsychotic medications, that can be irreversible if not identified early in therapy. (Burchum &amp; Rosenthal, 2022).  Other EPS symptoms include akathisia, acute dystonia and pseudo-Parkinsonism.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8341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726858"/>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2 points. Give yourself 1 point for every correct option selected.</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7D2920C9-86CB-CB2B-7E7A-90119FD0E5DE}"/>
              </a:ext>
            </a:extLst>
          </p:cNvPr>
          <p:cNvPicPr>
            <a:picLocks noChangeAspect="1"/>
          </p:cNvPicPr>
          <p:nvPr/>
        </p:nvPicPr>
        <p:blipFill>
          <a:blip r:embed="rId3"/>
          <a:stretch>
            <a:fillRect/>
          </a:stretch>
        </p:blipFill>
        <p:spPr>
          <a:xfrm>
            <a:off x="492620" y="816746"/>
            <a:ext cx="4957988" cy="5890334"/>
          </a:xfrm>
          <a:prstGeom prst="rect">
            <a:avLst/>
          </a:prstGeom>
        </p:spPr>
      </p:pic>
      <p:pic>
        <p:nvPicPr>
          <p:cNvPr id="6" name="Picture 5">
            <a:extLst>
              <a:ext uri="{FF2B5EF4-FFF2-40B4-BE49-F238E27FC236}">
                <a16:creationId xmlns:a16="http://schemas.microsoft.com/office/drawing/2014/main" id="{E6EE4084-A693-D3A9-BFBB-BC39E1E3AC4E}"/>
              </a:ext>
            </a:extLst>
          </p:cNvPr>
          <p:cNvPicPr>
            <a:picLocks noChangeAspect="1"/>
          </p:cNvPicPr>
          <p:nvPr/>
        </p:nvPicPr>
        <p:blipFill>
          <a:blip r:embed="rId4"/>
          <a:stretch>
            <a:fillRect/>
          </a:stretch>
        </p:blipFill>
        <p:spPr>
          <a:xfrm>
            <a:off x="5927555" y="865296"/>
            <a:ext cx="5610225" cy="3165166"/>
          </a:xfrm>
          <a:prstGeom prst="rect">
            <a:avLst/>
          </a:prstGeom>
        </p:spPr>
      </p:pic>
    </p:spTree>
    <p:extLst>
      <p:ext uri="{BB962C8B-B14F-4D97-AF65-F5344CB8AC3E}">
        <p14:creationId xmlns:p14="http://schemas.microsoft.com/office/powerpoint/2010/main" val="143345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CCDE4-C801-8C7E-F760-B2A55EAEAA35}"/>
              </a:ext>
            </a:extLst>
          </p:cNvPr>
          <p:cNvSpPr>
            <a:spLocks noGrp="1"/>
          </p:cNvSpPr>
          <p:nvPr>
            <p:ph sz="quarter" idx="10"/>
          </p:nvPr>
        </p:nvSpPr>
        <p:spPr>
          <a:xfrm>
            <a:off x="733425" y="2035210"/>
            <a:ext cx="10852150" cy="4115219"/>
          </a:xfrm>
        </p:spPr>
        <p:txBody>
          <a:bodyPr>
            <a:normAutofit fontScale="47500" lnSpcReduction="20000"/>
          </a:bodyPr>
          <a:lstStyle/>
          <a:p>
            <a:pPr>
              <a:lnSpc>
                <a:spcPct val="110000"/>
              </a:lnSpc>
            </a:pPr>
            <a:r>
              <a:rPr lang="en-US" sz="4200" dirty="0">
                <a:latin typeface="Calibri" panose="020F0502020204030204" pitchFamily="34" charset="0"/>
                <a:cs typeface="Calibri" panose="020F0502020204030204" pitchFamily="34" charset="0"/>
              </a:rPr>
              <a:t>Unfolding case studies use approved NGN item types to answer questions about evolving real-world nursing scenarios.</a:t>
            </a:r>
          </a:p>
          <a:p>
            <a:pPr>
              <a:lnSpc>
                <a:spcPct val="110000"/>
              </a:lnSpc>
            </a:pPr>
            <a:r>
              <a:rPr lang="en-US" sz="4200" dirty="0">
                <a:latin typeface="Calibri" panose="020F0502020204030204" pitchFamily="34" charset="0"/>
                <a:cs typeface="Calibri" panose="020F0502020204030204" pitchFamily="34" charset="0"/>
              </a:rPr>
              <a:t>Case studies present 6 linked questions to test the 6 steps of the </a:t>
            </a:r>
            <a:r>
              <a:rPr lang="en-US" sz="4200" i="0" dirty="0">
                <a:effectLst/>
                <a:latin typeface="Calibri" panose="020F0502020204030204" pitchFamily="34" charset="0"/>
                <a:cs typeface="Calibri" panose="020F0502020204030204" pitchFamily="34" charset="0"/>
              </a:rPr>
              <a:t>NCJMM in order:</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Recognize cues</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Analyze cues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Prioritize hypotheses </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Generate solutions</a:t>
            </a:r>
          </a:p>
          <a:p>
            <a:pPr marL="964350" lvl="1" indent="-514350">
              <a:lnSpc>
                <a:spcPct val="110000"/>
              </a:lnSpc>
              <a:spcBef>
                <a:spcPts val="0"/>
              </a:spcBef>
              <a:buFont typeface="+mj-lt"/>
              <a:buAutoNum type="arabicPeriod"/>
            </a:pPr>
            <a:r>
              <a:rPr lang="en-US" sz="4200" dirty="0">
                <a:latin typeface="Calibri" panose="020F0502020204030204" pitchFamily="34" charset="0"/>
                <a:cs typeface="Calibri" panose="020F0502020204030204" pitchFamily="34" charset="0"/>
              </a:rPr>
              <a:t>Take action</a:t>
            </a:r>
          </a:p>
          <a:p>
            <a:pPr marL="964350" lvl="1" indent="-514350">
              <a:lnSpc>
                <a:spcPct val="110000"/>
              </a:lnSpc>
              <a:spcBef>
                <a:spcPts val="0"/>
              </a:spcBef>
              <a:buFont typeface="+mj-lt"/>
              <a:buAutoNum type="arabicPeriod"/>
            </a:pPr>
            <a:r>
              <a:rPr lang="en-US" sz="4200" i="0" dirty="0">
                <a:effectLst/>
                <a:latin typeface="Calibri" panose="020F0502020204030204" pitchFamily="34" charset="0"/>
                <a:cs typeface="Calibri" panose="020F0502020204030204" pitchFamily="34" charset="0"/>
              </a:rPr>
              <a:t>Evaluate outcomes</a:t>
            </a:r>
          </a:p>
          <a:p>
            <a:pPr>
              <a:lnSpc>
                <a:spcPct val="110000"/>
              </a:lnSpc>
            </a:pPr>
            <a:r>
              <a:rPr lang="en-US" sz="4200" i="0" dirty="0">
                <a:effectLst/>
                <a:latin typeface="Calibri" panose="020F0502020204030204" pitchFamily="34" charset="0"/>
                <a:cs typeface="Calibri" panose="020F0502020204030204" pitchFamily="34" charset="0"/>
              </a:rPr>
              <a:t>Candidates should expect to complete </a:t>
            </a:r>
            <a:r>
              <a:rPr lang="en-US" sz="4200" i="0" u="sng" dirty="0">
                <a:effectLst/>
                <a:latin typeface="Calibri" panose="020F0502020204030204" pitchFamily="34" charset="0"/>
                <a:cs typeface="Calibri" panose="020F0502020204030204" pitchFamily="34" charset="0"/>
              </a:rPr>
              <a:t>3 to 5 case studies i</a:t>
            </a:r>
            <a:r>
              <a:rPr lang="en-US" sz="4200" i="0" dirty="0">
                <a:effectLst/>
                <a:latin typeface="Calibri" panose="020F0502020204030204" pitchFamily="34" charset="0"/>
                <a:cs typeface="Calibri" panose="020F0502020204030204" pitchFamily="34" charset="0"/>
              </a:rPr>
              <a:t>n a minimum length 85 question NCLEX exam. </a:t>
            </a:r>
            <a:endParaRPr lang="en-US" dirty="0"/>
          </a:p>
        </p:txBody>
      </p:sp>
      <p:sp>
        <p:nvSpPr>
          <p:cNvPr id="3" name="Title 2">
            <a:extLst>
              <a:ext uri="{FF2B5EF4-FFF2-40B4-BE49-F238E27FC236}">
                <a16:creationId xmlns:a16="http://schemas.microsoft.com/office/drawing/2014/main" id="{04A559BF-3AF6-01EC-BB13-39C77E6B0C36}"/>
              </a:ext>
            </a:extLst>
          </p:cNvPr>
          <p:cNvSpPr>
            <a:spLocks noGrp="1"/>
          </p:cNvSpPr>
          <p:nvPr>
            <p:ph type="title"/>
          </p:nvPr>
        </p:nvSpPr>
        <p:spPr/>
        <p:txBody>
          <a:bodyPr/>
          <a:lstStyle/>
          <a:p>
            <a:r>
              <a:rPr lang="en-US" sz="4000" dirty="0"/>
              <a:t>Case Studies</a:t>
            </a:r>
            <a:endParaRPr lang="en-US" dirty="0"/>
          </a:p>
        </p:txBody>
      </p:sp>
    </p:spTree>
    <p:extLst>
      <p:ext uri="{BB962C8B-B14F-4D97-AF65-F5344CB8AC3E}">
        <p14:creationId xmlns:p14="http://schemas.microsoft.com/office/powerpoint/2010/main" val="2553338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Due to the serious adverse effects of risperidone, the nurse should expect that the drug be discontinued.  </a:t>
            </a:r>
            <a:r>
              <a:rPr lang="en-US" sz="2400" dirty="0">
                <a:effectLst/>
                <a:latin typeface="Calibri" panose="020F0502020204030204" pitchFamily="34" charset="0"/>
                <a:ea typeface="Calibri" panose="020F0502020204030204" pitchFamily="34" charset="0"/>
                <a:cs typeface="Times New Roman" panose="02020603050405020304" pitchFamily="18" charset="0"/>
              </a:rPr>
              <a:t>This client requires maintenance treatment for bipolar disorder and monotherapy with lithium, a mood stabilizer, is usually sufficient. If the patient experiences a manic episode, a different antipsychotic, besides risperidone, might be prescribed (</a:t>
            </a:r>
            <a:r>
              <a:rPr lang="en-US" sz="2400" dirty="0">
                <a:effectLst/>
                <a:latin typeface="Calibri" panose="020F0502020204030204" pitchFamily="34" charset="0"/>
                <a:ea typeface="Calibri" panose="020F0502020204030204" pitchFamily="34" charset="0"/>
                <a:cs typeface="Calibri" panose="020F0502020204030204" pitchFamily="34" charset="0"/>
              </a:rPr>
              <a:t> Micromedex, 2022). The nurse should monitor for other adverse effects (Burchum &amp; Rosenthal, 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3232468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right.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4" name="Picture 3">
            <a:extLst>
              <a:ext uri="{FF2B5EF4-FFF2-40B4-BE49-F238E27FC236}">
                <a16:creationId xmlns:a16="http://schemas.microsoft.com/office/drawing/2014/main" id="{FA3FE6A8-BC9E-D38F-A3B6-D4F1C059DFD5}"/>
              </a:ext>
            </a:extLst>
          </p:cNvPr>
          <p:cNvPicPr>
            <a:picLocks noChangeAspect="1"/>
          </p:cNvPicPr>
          <p:nvPr/>
        </p:nvPicPr>
        <p:blipFill>
          <a:blip r:embed="rId3"/>
          <a:stretch>
            <a:fillRect/>
          </a:stretch>
        </p:blipFill>
        <p:spPr>
          <a:xfrm>
            <a:off x="487540" y="759965"/>
            <a:ext cx="5132813" cy="6098035"/>
          </a:xfrm>
          <a:prstGeom prst="rect">
            <a:avLst/>
          </a:prstGeom>
        </p:spPr>
      </p:pic>
      <p:pic>
        <p:nvPicPr>
          <p:cNvPr id="7" name="Picture 6">
            <a:extLst>
              <a:ext uri="{FF2B5EF4-FFF2-40B4-BE49-F238E27FC236}">
                <a16:creationId xmlns:a16="http://schemas.microsoft.com/office/drawing/2014/main" id="{9AB2D375-2C83-4985-85FD-2E08A6929C36}"/>
              </a:ext>
            </a:extLst>
          </p:cNvPr>
          <p:cNvPicPr>
            <a:picLocks noChangeAspect="1"/>
          </p:cNvPicPr>
          <p:nvPr/>
        </p:nvPicPr>
        <p:blipFill>
          <a:blip r:embed="rId4"/>
          <a:stretch>
            <a:fillRect/>
          </a:stretch>
        </p:blipFill>
        <p:spPr>
          <a:xfrm>
            <a:off x="5819774" y="1169077"/>
            <a:ext cx="5524500" cy="3651497"/>
          </a:xfrm>
          <a:prstGeom prst="rect">
            <a:avLst/>
          </a:prstGeom>
        </p:spPr>
      </p:pic>
    </p:spTree>
    <p:extLst>
      <p:ext uri="{BB962C8B-B14F-4D97-AF65-F5344CB8AC3E}">
        <p14:creationId xmlns:p14="http://schemas.microsoft.com/office/powerpoint/2010/main" val="2879969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The client has to be monitored for the frequency of tardive dyskinesia (uncontrolled orofacial movements) to see if the tardive dyskinesia is subsiding.  The nurse should also teach the client and family to monitor for bipolar symptoms (e.g., depressive symptoms and or suicidality or symptoms of mania).  Since the client will be maintained on lithium, which has a very narrow therapeutic index,  the client and family must monitor for adverse effects indicative of toxicity.  Hydration status is key to maintaining a stable lithium concentration and changes in sodium or hydration status can lead to therapeutic excess or failure (Burcham &amp; Rosenthal, 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2986702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0/1. This item is worth 6 points. Give yourself 1 point for every row you got right.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7" name="Picture 6">
            <a:extLst>
              <a:ext uri="{FF2B5EF4-FFF2-40B4-BE49-F238E27FC236}">
                <a16:creationId xmlns:a16="http://schemas.microsoft.com/office/drawing/2014/main" id="{6C55DEA6-9972-2B29-4A8C-2D900909A766}"/>
              </a:ext>
            </a:extLst>
          </p:cNvPr>
          <p:cNvPicPr>
            <a:picLocks noChangeAspect="1"/>
          </p:cNvPicPr>
          <p:nvPr/>
        </p:nvPicPr>
        <p:blipFill>
          <a:blip r:embed="rId3"/>
          <a:stretch>
            <a:fillRect/>
          </a:stretch>
        </p:blipFill>
        <p:spPr>
          <a:xfrm>
            <a:off x="407717" y="588679"/>
            <a:ext cx="5296380" cy="6162675"/>
          </a:xfrm>
          <a:prstGeom prst="rect">
            <a:avLst/>
          </a:prstGeom>
        </p:spPr>
      </p:pic>
      <p:pic>
        <p:nvPicPr>
          <p:cNvPr id="9" name="Picture 8">
            <a:extLst>
              <a:ext uri="{FF2B5EF4-FFF2-40B4-BE49-F238E27FC236}">
                <a16:creationId xmlns:a16="http://schemas.microsoft.com/office/drawing/2014/main" id="{B6E46DE3-ADA8-6618-492E-2EC852F80109}"/>
              </a:ext>
            </a:extLst>
          </p:cNvPr>
          <p:cNvPicPr>
            <a:picLocks noChangeAspect="1"/>
          </p:cNvPicPr>
          <p:nvPr/>
        </p:nvPicPr>
        <p:blipFill>
          <a:blip r:embed="rId4"/>
          <a:stretch>
            <a:fillRect/>
          </a:stretch>
        </p:blipFill>
        <p:spPr>
          <a:xfrm>
            <a:off x="6262371" y="831942"/>
            <a:ext cx="5321405" cy="3305052"/>
          </a:xfrm>
          <a:prstGeom prst="rect">
            <a:avLst/>
          </a:prstGeom>
        </p:spPr>
      </p:pic>
    </p:spTree>
    <p:extLst>
      <p:ext uri="{BB962C8B-B14F-4D97-AF65-F5344CB8AC3E}">
        <p14:creationId xmlns:p14="http://schemas.microsoft.com/office/powerpoint/2010/main" val="4184361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In reviewing the client’s status, the patient appears to be improving in some manner (no more tardive dyskinesia) but his appearance and stopping school may indicate that his mental status may have declined.  The nurse should evaluate the client to determine if the findings indicate depression.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p>
        </p:txBody>
      </p:sp>
    </p:spTree>
    <p:extLst>
      <p:ext uri="{BB962C8B-B14F-4D97-AF65-F5344CB8AC3E}">
        <p14:creationId xmlns:p14="http://schemas.microsoft.com/office/powerpoint/2010/main" val="2908863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3912971891"/>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2</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6</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19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2783125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Trend # 2</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/form/SV_1ZWLVGzQ7xJNi86</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4E72E42F-26E9-D056-C87E-C8166614F1DD}"/>
              </a:ext>
            </a:extLst>
          </p:cNvPr>
          <p:cNvSpPr>
            <a:spLocks noGrp="1"/>
          </p:cNvSpPr>
          <p:nvPr>
            <p:ph sz="quarter" idx="4"/>
          </p:nvPr>
        </p:nvSpPr>
        <p:spPr>
          <a:xfrm>
            <a:off x="6294967" y="2391023"/>
            <a:ext cx="4895330" cy="3739309"/>
          </a:xfrm>
        </p:spPr>
        <p:txBody>
          <a:bodyPr/>
          <a:lstStyle/>
          <a:p>
            <a:endParaRPr lang="en-US"/>
          </a:p>
        </p:txBody>
      </p:sp>
      <p:pic>
        <p:nvPicPr>
          <p:cNvPr id="9" name="Picture 8">
            <a:extLst>
              <a:ext uri="{FF2B5EF4-FFF2-40B4-BE49-F238E27FC236}">
                <a16:creationId xmlns:a16="http://schemas.microsoft.com/office/drawing/2014/main" id="{4B14C19C-E06A-29A1-4B1D-10523F153A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3460" y="2484078"/>
            <a:ext cx="3604334" cy="3604334"/>
          </a:xfrm>
          <a:prstGeom prst="rect">
            <a:avLst/>
          </a:prstGeom>
          <a:noFill/>
          <a:ln>
            <a:noFill/>
          </a:ln>
        </p:spPr>
      </p:pic>
    </p:spTree>
    <p:extLst>
      <p:ext uri="{BB962C8B-B14F-4D97-AF65-F5344CB8AC3E}">
        <p14:creationId xmlns:p14="http://schemas.microsoft.com/office/powerpoint/2010/main" val="1977079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This item is worth 1 point. Give yourself 1 point if you got it correct. </a:t>
            </a:r>
          </a:p>
        </p:txBody>
      </p:sp>
      <p:pic>
        <p:nvPicPr>
          <p:cNvPr id="3" name="Picture 2">
            <a:extLst>
              <a:ext uri="{FF2B5EF4-FFF2-40B4-BE49-F238E27FC236}">
                <a16:creationId xmlns:a16="http://schemas.microsoft.com/office/drawing/2014/main" id="{F9E36497-2091-1BC5-558E-D7BC8820ADA2}"/>
              </a:ext>
            </a:extLst>
          </p:cNvPr>
          <p:cNvPicPr>
            <a:picLocks noChangeAspect="1"/>
          </p:cNvPicPr>
          <p:nvPr/>
        </p:nvPicPr>
        <p:blipFill>
          <a:blip r:embed="rId3"/>
          <a:stretch>
            <a:fillRect/>
          </a:stretch>
        </p:blipFill>
        <p:spPr>
          <a:xfrm>
            <a:off x="660645" y="595278"/>
            <a:ext cx="5100116" cy="5667444"/>
          </a:xfrm>
          <a:prstGeom prst="rect">
            <a:avLst/>
          </a:prstGeom>
        </p:spPr>
      </p:pic>
      <p:pic>
        <p:nvPicPr>
          <p:cNvPr id="6" name="Picture 5">
            <a:extLst>
              <a:ext uri="{FF2B5EF4-FFF2-40B4-BE49-F238E27FC236}">
                <a16:creationId xmlns:a16="http://schemas.microsoft.com/office/drawing/2014/main" id="{B7C8F547-2888-3A62-A6B2-489329DEF090}"/>
              </a:ext>
            </a:extLst>
          </p:cNvPr>
          <p:cNvPicPr>
            <a:picLocks noChangeAspect="1"/>
          </p:cNvPicPr>
          <p:nvPr/>
        </p:nvPicPr>
        <p:blipFill>
          <a:blip r:embed="rId4"/>
          <a:stretch>
            <a:fillRect/>
          </a:stretch>
        </p:blipFill>
        <p:spPr>
          <a:xfrm>
            <a:off x="6664170" y="733953"/>
            <a:ext cx="4772025" cy="3269876"/>
          </a:xfrm>
          <a:prstGeom prst="rect">
            <a:avLst/>
          </a:prstGeom>
        </p:spPr>
      </p:pic>
    </p:spTree>
    <p:extLst>
      <p:ext uri="{BB962C8B-B14F-4D97-AF65-F5344CB8AC3E}">
        <p14:creationId xmlns:p14="http://schemas.microsoft.com/office/powerpoint/2010/main" val="1694422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Nausea, confusion, memory loss, and headache are all common side-effects minutes to hours after the ECT procedure. It is important the RN addresses the client’s pain level and ensure the client has pain medications for discharge.  </a:t>
            </a:r>
          </a:p>
          <a:p>
            <a:pPr marL="0" marR="0">
              <a:lnSpc>
                <a:spcPct val="107000"/>
              </a:lnSpc>
              <a:spcBef>
                <a:spcPts val="0"/>
              </a:spcBef>
              <a:spcAft>
                <a:spcPts val="800"/>
              </a:spcAft>
            </a:pPr>
            <a:endParaRPr lang="en-US" sz="2400" dirty="0"/>
          </a:p>
        </p:txBody>
      </p:sp>
    </p:spTree>
    <p:extLst>
      <p:ext uri="{BB962C8B-B14F-4D97-AF65-F5344CB8AC3E}">
        <p14:creationId xmlns:p14="http://schemas.microsoft.com/office/powerpoint/2010/main" val="442918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Trend 2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nvPr>
        </p:nvGraphicFramePr>
        <p:xfrm>
          <a:off x="914400" y="1970088"/>
          <a:ext cx="10429872" cy="1071841"/>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bl>
          </a:graphicData>
        </a:graphic>
      </p:graphicFrame>
    </p:spTree>
    <p:extLst>
      <p:ext uri="{BB962C8B-B14F-4D97-AF65-F5344CB8AC3E}">
        <p14:creationId xmlns:p14="http://schemas.microsoft.com/office/powerpoint/2010/main" val="122977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A99F20-6F8A-E23D-C011-CD4C4FDC116E}"/>
              </a:ext>
            </a:extLst>
          </p:cNvPr>
          <p:cNvSpPr>
            <a:spLocks noGrp="1"/>
          </p:cNvSpPr>
          <p:nvPr>
            <p:ph sz="quarter" idx="10"/>
          </p:nvPr>
        </p:nvSpPr>
        <p:spPr/>
        <p:txBody>
          <a:bodyPr>
            <a:normAutofit/>
          </a:bodyPr>
          <a:lstStyle/>
          <a:p>
            <a:pPr>
              <a:lnSpc>
                <a:spcPct val="110000"/>
              </a:lnSpc>
            </a:pPr>
            <a:r>
              <a:rPr lang="en-US" dirty="0">
                <a:latin typeface="Calibri" panose="020F0502020204030204" pitchFamily="34" charset="0"/>
                <a:cs typeface="Calibri" panose="020F0502020204030204" pitchFamily="34" charset="0"/>
              </a:rPr>
              <a:t>Stand-alone (single) items test either client needs or clinical judgment</a:t>
            </a:r>
          </a:p>
          <a:p>
            <a:pPr lvl="1">
              <a:lnSpc>
                <a:spcPct val="110000"/>
              </a:lnSpc>
            </a:pPr>
            <a:r>
              <a:rPr lang="en-US" sz="2000" dirty="0">
                <a:latin typeface="Calibri" panose="020F0502020204030204" pitchFamily="34" charset="0"/>
                <a:cs typeface="Calibri" panose="020F0502020204030204" pitchFamily="34" charset="0"/>
              </a:rPr>
              <a:t>Client needs items test knowledge of the 8 client needs using traditional or new item types.  </a:t>
            </a:r>
          </a:p>
          <a:p>
            <a:pPr lvl="1">
              <a:lnSpc>
                <a:spcPct val="110000"/>
              </a:lnSpc>
            </a:pPr>
            <a:r>
              <a:rPr lang="en-US" sz="2000" dirty="0">
                <a:latin typeface="Calibri" panose="020F0502020204030204" pitchFamily="34" charset="0"/>
                <a:cs typeface="Calibri" panose="020F0502020204030204" pitchFamily="34" charset="0"/>
              </a:rPr>
              <a:t>Clinical judgment items present information in a clinical scenario specifically targeting one or more NCJMM clinical judgment step.</a:t>
            </a:r>
          </a:p>
          <a:p>
            <a:pPr>
              <a:lnSpc>
                <a:spcPct val="110000"/>
              </a:lnSpc>
            </a:pPr>
            <a:r>
              <a:rPr lang="en-US" dirty="0">
                <a:latin typeface="Calibri" panose="020F0502020204030204" pitchFamily="34" charset="0"/>
                <a:cs typeface="Calibri" panose="020F0502020204030204" pitchFamily="34" charset="0"/>
              </a:rPr>
              <a:t>There are 2 unique types of clinical judgment stand-alone items: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Bowtie </a:t>
            </a:r>
          </a:p>
          <a:p>
            <a:pPr lvl="1">
              <a:lnSpc>
                <a:spcPct val="110000"/>
              </a:lnSpc>
              <a:spcBef>
                <a:spcPts val="0"/>
              </a:spcBef>
              <a:spcAft>
                <a:spcPts val="0"/>
              </a:spcAft>
            </a:pPr>
            <a:r>
              <a:rPr lang="en-US" sz="2000" dirty="0">
                <a:latin typeface="Calibri" panose="020F0502020204030204" pitchFamily="34" charset="0"/>
                <a:cs typeface="Calibri" panose="020F0502020204030204" pitchFamily="34" charset="0"/>
              </a:rPr>
              <a:t>Trend  </a:t>
            </a:r>
          </a:p>
          <a:p>
            <a:pPr>
              <a:lnSpc>
                <a:spcPct val="110000"/>
              </a:lnSpc>
            </a:pPr>
            <a:r>
              <a:rPr lang="en-US" dirty="0">
                <a:latin typeface="Calibri" panose="020F0502020204030204" pitchFamily="34" charset="0"/>
                <a:cs typeface="Calibri" panose="020F0502020204030204" pitchFamily="34" charset="0"/>
              </a:rPr>
              <a:t>Clinical judgment stand-alone items make up approximately 10% of stand-alone items.</a:t>
            </a:r>
          </a:p>
          <a:p>
            <a:endParaRPr lang="en-US" dirty="0"/>
          </a:p>
        </p:txBody>
      </p:sp>
      <p:sp>
        <p:nvSpPr>
          <p:cNvPr id="3" name="Title 2">
            <a:extLst>
              <a:ext uri="{FF2B5EF4-FFF2-40B4-BE49-F238E27FC236}">
                <a16:creationId xmlns:a16="http://schemas.microsoft.com/office/drawing/2014/main" id="{5C9639E6-1458-C76D-C9C4-BAA872846E25}"/>
              </a:ext>
            </a:extLst>
          </p:cNvPr>
          <p:cNvSpPr>
            <a:spLocks noGrp="1"/>
          </p:cNvSpPr>
          <p:nvPr>
            <p:ph type="title"/>
          </p:nvPr>
        </p:nvSpPr>
        <p:spPr/>
        <p:txBody>
          <a:bodyPr/>
          <a:lstStyle/>
          <a:p>
            <a:r>
              <a:rPr lang="en-US" sz="4000" dirty="0"/>
              <a:t>Stand-alone Item Types</a:t>
            </a:r>
            <a:endParaRPr lang="en-US" dirty="0"/>
          </a:p>
        </p:txBody>
      </p:sp>
    </p:spTree>
    <p:extLst>
      <p:ext uri="{BB962C8B-B14F-4D97-AF65-F5344CB8AC3E}">
        <p14:creationId xmlns:p14="http://schemas.microsoft.com/office/powerpoint/2010/main" val="2911436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 Bowtie # 1</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/form/SV_8hKflnpqaiatOuy</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effectLst/>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2-3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4E72E42F-26E9-D056-C87E-C8166614F1DD}"/>
              </a:ext>
            </a:extLst>
          </p:cNvPr>
          <p:cNvSpPr>
            <a:spLocks noGrp="1"/>
          </p:cNvSpPr>
          <p:nvPr>
            <p:ph sz="quarter" idx="4"/>
          </p:nvPr>
        </p:nvSpPr>
        <p:spPr/>
        <p:txBody>
          <a:bodyPr/>
          <a:lstStyle/>
          <a:p>
            <a:endParaRPr lang="en-US"/>
          </a:p>
        </p:txBody>
      </p:sp>
      <p:pic>
        <p:nvPicPr>
          <p:cNvPr id="3" name="Picture 2">
            <a:extLst>
              <a:ext uri="{FF2B5EF4-FFF2-40B4-BE49-F238E27FC236}">
                <a16:creationId xmlns:a16="http://schemas.microsoft.com/office/drawing/2014/main" id="{13BD63C1-DF5D-FB65-6CA0-12022DFDDA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3590" y="2439833"/>
            <a:ext cx="3619916" cy="3619916"/>
          </a:xfrm>
          <a:prstGeom prst="rect">
            <a:avLst/>
          </a:prstGeom>
          <a:noFill/>
          <a:ln>
            <a:noFill/>
          </a:ln>
        </p:spPr>
      </p:pic>
    </p:spTree>
    <p:extLst>
      <p:ext uri="{BB962C8B-B14F-4D97-AF65-F5344CB8AC3E}">
        <p14:creationId xmlns:p14="http://schemas.microsoft.com/office/powerpoint/2010/main" val="2104736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58369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This item is worth 5 points. Give yourself 1 point for every answer you got it correct.</a:t>
            </a:r>
          </a:p>
        </p:txBody>
      </p:sp>
      <p:pic>
        <p:nvPicPr>
          <p:cNvPr id="4" name="Picture 3">
            <a:extLst>
              <a:ext uri="{FF2B5EF4-FFF2-40B4-BE49-F238E27FC236}">
                <a16:creationId xmlns:a16="http://schemas.microsoft.com/office/drawing/2014/main" id="{581F3FEC-C7AF-8043-F44C-9C5FDBD011A7}"/>
              </a:ext>
            </a:extLst>
          </p:cNvPr>
          <p:cNvPicPr>
            <a:picLocks noChangeAspect="1"/>
          </p:cNvPicPr>
          <p:nvPr/>
        </p:nvPicPr>
        <p:blipFill>
          <a:blip r:embed="rId3"/>
          <a:stretch>
            <a:fillRect/>
          </a:stretch>
        </p:blipFill>
        <p:spPr>
          <a:xfrm>
            <a:off x="755805" y="532244"/>
            <a:ext cx="5008772" cy="5424673"/>
          </a:xfrm>
          <a:prstGeom prst="rect">
            <a:avLst/>
          </a:prstGeom>
        </p:spPr>
      </p:pic>
      <p:pic>
        <p:nvPicPr>
          <p:cNvPr id="7" name="Picture 6">
            <a:extLst>
              <a:ext uri="{FF2B5EF4-FFF2-40B4-BE49-F238E27FC236}">
                <a16:creationId xmlns:a16="http://schemas.microsoft.com/office/drawing/2014/main" id="{9552AA12-DDCE-50D8-0525-6E2C994048DC}"/>
              </a:ext>
            </a:extLst>
          </p:cNvPr>
          <p:cNvPicPr>
            <a:picLocks noChangeAspect="1"/>
          </p:cNvPicPr>
          <p:nvPr/>
        </p:nvPicPr>
        <p:blipFill>
          <a:blip r:embed="rId4"/>
          <a:stretch>
            <a:fillRect/>
          </a:stretch>
        </p:blipFill>
        <p:spPr>
          <a:xfrm>
            <a:off x="6497424" y="467623"/>
            <a:ext cx="5201193" cy="4299685"/>
          </a:xfrm>
          <a:prstGeom prst="rect">
            <a:avLst/>
          </a:prstGeom>
        </p:spPr>
      </p:pic>
    </p:spTree>
    <p:extLst>
      <p:ext uri="{BB962C8B-B14F-4D97-AF65-F5344CB8AC3E}">
        <p14:creationId xmlns:p14="http://schemas.microsoft.com/office/powerpoint/2010/main" val="118712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The client is most likely experiencing dehydration. There is no evidence of severe anemia, hypoglycemia or shock at this time. The client needs potassium supplementation and IV fluids to correct the fluid and electrolyte imbalance. The client does not need a blood transfusion at this time, oxygen levels are stable, and no oxygen is needed. Urine output will need to be monitored to assess improved fluid balance. Blood glucose does not need to be checked as the client has no signs of hypoglycemia. Pulse oximetry is not needed as this is stable. The client needs routine electrolyte monitoring but there is no need to monitor hemoglobin and hematocrit as this is stable. </a:t>
            </a:r>
          </a:p>
          <a:p>
            <a:pPr marL="0">
              <a:lnSpc>
                <a:spcPct val="107000"/>
              </a:lnSpc>
              <a:spcBef>
                <a:spcPts val="0"/>
              </a:spcBef>
              <a:spcAft>
                <a:spcPts val="800"/>
              </a:spcAft>
            </a:pPr>
            <a:endParaRPr lang="en-US" sz="2400" dirty="0"/>
          </a:p>
        </p:txBody>
      </p:sp>
    </p:spTree>
    <p:extLst>
      <p:ext uri="{BB962C8B-B14F-4D97-AF65-F5344CB8AC3E}">
        <p14:creationId xmlns:p14="http://schemas.microsoft.com/office/powerpoint/2010/main" val="3794233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Bowtie 1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776820218"/>
              </p:ext>
            </p:extLst>
          </p:nvPr>
        </p:nvGraphicFramePr>
        <p:xfrm>
          <a:off x="914400" y="1970088"/>
          <a:ext cx="10429872" cy="2732884"/>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553681">
                <a:tc>
                  <a:txBody>
                    <a:bodyPr/>
                    <a:lstStyle/>
                    <a:p>
                      <a:r>
                        <a:rPr lang="en-US" sz="2800" dirty="0"/>
                        <a:t>Points</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3648513413"/>
                  </a:ext>
                </a:extLst>
              </a:tr>
              <a:tr h="553681">
                <a:tc>
                  <a:txBody>
                    <a:bodyPr/>
                    <a:lstStyle/>
                    <a:p>
                      <a:r>
                        <a:rPr lang="en-US" sz="2800" dirty="0"/>
                        <a:t>Actions</a:t>
                      </a:r>
                    </a:p>
                  </a:txBody>
                  <a:tcPr/>
                </a:tc>
                <a:tc>
                  <a:txBody>
                    <a:bodyPr/>
                    <a:lstStyle/>
                    <a:p>
                      <a:r>
                        <a:rPr lang="en-US" sz="2800" dirty="0"/>
                        <a:t>2</a:t>
                      </a:r>
                    </a:p>
                  </a:txBody>
                  <a:tcPr/>
                </a:tc>
                <a:tc>
                  <a:txBody>
                    <a:bodyPr/>
                    <a:lstStyle/>
                    <a:p>
                      <a:endParaRPr lang="en-US" sz="2800" dirty="0"/>
                    </a:p>
                  </a:txBody>
                  <a:tcPr/>
                </a:tc>
                <a:extLst>
                  <a:ext uri="{0D108BD9-81ED-4DB2-BD59-A6C34878D82A}">
                    <a16:rowId xmlns:a16="http://schemas.microsoft.com/office/drawing/2014/main" val="1805188994"/>
                  </a:ext>
                </a:extLst>
              </a:tr>
              <a:tr h="553681">
                <a:tc>
                  <a:txBody>
                    <a:bodyPr/>
                    <a:lstStyle/>
                    <a:p>
                      <a:r>
                        <a:rPr lang="en-US" sz="2800" dirty="0"/>
                        <a:t>Parameters</a:t>
                      </a:r>
                    </a:p>
                  </a:txBody>
                  <a:tcPr/>
                </a:tc>
                <a:tc>
                  <a:txBody>
                    <a:bodyPr/>
                    <a:lstStyle/>
                    <a:p>
                      <a:r>
                        <a:rPr lang="en-US" sz="2800" dirty="0"/>
                        <a:t>2</a:t>
                      </a:r>
                    </a:p>
                  </a:txBody>
                  <a:tcPr/>
                </a:tc>
                <a:tc>
                  <a:txBody>
                    <a:bodyPr/>
                    <a:lstStyle/>
                    <a:p>
                      <a:endParaRPr lang="en-US" sz="2800" dirty="0"/>
                    </a:p>
                  </a:txBody>
                  <a:tcPr/>
                </a:tc>
                <a:extLst>
                  <a:ext uri="{0D108BD9-81ED-4DB2-BD59-A6C34878D82A}">
                    <a16:rowId xmlns:a16="http://schemas.microsoft.com/office/drawing/2014/main" val="141846047"/>
                  </a:ext>
                </a:extLst>
              </a:tr>
              <a:tr h="553681">
                <a:tc>
                  <a:txBody>
                    <a:bodyPr/>
                    <a:lstStyle/>
                    <a:p>
                      <a:r>
                        <a:rPr lang="en-US" sz="2800" dirty="0"/>
                        <a:t>Totals</a:t>
                      </a:r>
                    </a:p>
                  </a:txBody>
                  <a:tcPr/>
                </a:tc>
                <a:tc>
                  <a:txBody>
                    <a:bodyPr/>
                    <a:lstStyle/>
                    <a:p>
                      <a:r>
                        <a:rPr lang="en-US" sz="2800" dirty="0"/>
                        <a:t>5</a:t>
                      </a:r>
                    </a:p>
                  </a:txBody>
                  <a:tcPr/>
                </a:tc>
                <a:tc>
                  <a:txBody>
                    <a:bodyPr/>
                    <a:lstStyle/>
                    <a:p>
                      <a:endParaRPr lang="en-US" sz="2800" dirty="0"/>
                    </a:p>
                  </a:txBody>
                  <a:tcPr/>
                </a:tc>
                <a:extLst>
                  <a:ext uri="{0D108BD9-81ED-4DB2-BD59-A6C34878D82A}">
                    <a16:rowId xmlns:a16="http://schemas.microsoft.com/office/drawing/2014/main" val="1139643119"/>
                  </a:ext>
                </a:extLst>
              </a:tr>
            </a:tbl>
          </a:graphicData>
        </a:graphic>
      </p:graphicFrame>
    </p:spTree>
    <p:extLst>
      <p:ext uri="{BB962C8B-B14F-4D97-AF65-F5344CB8AC3E}">
        <p14:creationId xmlns:p14="http://schemas.microsoft.com/office/powerpoint/2010/main" val="4134150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F336-1C58-086E-782A-2644088FF1C4}"/>
              </a:ext>
            </a:extLst>
          </p:cNvPr>
          <p:cNvSpPr>
            <a:spLocks noGrp="1"/>
          </p:cNvSpPr>
          <p:nvPr>
            <p:ph type="title"/>
          </p:nvPr>
        </p:nvSpPr>
        <p:spPr>
          <a:solidFill>
            <a:schemeClr val="tx1"/>
          </a:solidFill>
        </p:spPr>
        <p:txBody>
          <a:bodyPr/>
          <a:lstStyle/>
          <a:p>
            <a:r>
              <a:rPr lang="en-US" dirty="0"/>
              <a:t>Case Study # 3</a:t>
            </a:r>
          </a:p>
        </p:txBody>
      </p:sp>
      <p:sp>
        <p:nvSpPr>
          <p:cNvPr id="5" name="Text Placeholder 4">
            <a:extLst>
              <a:ext uri="{FF2B5EF4-FFF2-40B4-BE49-F238E27FC236}">
                <a16:creationId xmlns:a16="http://schemas.microsoft.com/office/drawing/2014/main" id="{3D6BD531-3077-A049-3D8F-98E1E11D162A}"/>
              </a:ext>
            </a:extLst>
          </p:cNvPr>
          <p:cNvSpPr>
            <a:spLocks noGrp="1"/>
          </p:cNvSpPr>
          <p:nvPr>
            <p:ph type="body" idx="1"/>
          </p:nvPr>
        </p:nvSpPr>
        <p:spPr/>
        <p:txBody>
          <a:bodyPr/>
          <a:lstStyle/>
          <a:p>
            <a:r>
              <a:rPr lang="en-US" dirty="0"/>
              <a:t>URL</a:t>
            </a:r>
          </a:p>
        </p:txBody>
      </p:sp>
      <p:sp>
        <p:nvSpPr>
          <p:cNvPr id="6" name="Content Placeholder 5">
            <a:extLst>
              <a:ext uri="{FF2B5EF4-FFF2-40B4-BE49-F238E27FC236}">
                <a16:creationId xmlns:a16="http://schemas.microsoft.com/office/drawing/2014/main" id="{FC83ED28-E6DD-0246-4D69-666AE54323C7}"/>
              </a:ext>
            </a:extLst>
          </p:cNvPr>
          <p:cNvSpPr>
            <a:spLocks noGrp="1"/>
          </p:cNvSpPr>
          <p:nvPr>
            <p:ph sz="half" idx="2"/>
          </p:nvPr>
        </p:nvSpPr>
        <p:spPr>
          <a:solidFill>
            <a:schemeClr val="tx1"/>
          </a:solidFill>
        </p:spPr>
        <p:txBody>
          <a:bodyPr/>
          <a:lstStyle/>
          <a:p>
            <a:r>
              <a:rPr lang="en-US" sz="2800" u="sng" dirty="0">
                <a:solidFill>
                  <a:srgbClr val="0563C1"/>
                </a:solidFill>
                <a:effectLst/>
                <a:latin typeface="Times New Roman" panose="02020603050405020304" pitchFamily="18" charset="0"/>
                <a:ea typeface="Times New Roman" panose="02020603050405020304" pitchFamily="18" charset="0"/>
                <a:hlinkClick r:id="rId2"/>
              </a:rPr>
              <a:t>https://umaryland.az1.qualtrics.com/</a:t>
            </a:r>
            <a:r>
              <a:rPr lang="en-US" sz="2800" u="sng" dirty="0" err="1">
                <a:solidFill>
                  <a:srgbClr val="0563C1"/>
                </a:solidFill>
                <a:effectLst/>
                <a:latin typeface="Times New Roman" panose="02020603050405020304" pitchFamily="18" charset="0"/>
                <a:ea typeface="Times New Roman" panose="02020603050405020304" pitchFamily="18" charset="0"/>
                <a:hlinkClick r:id="rId2"/>
              </a:rPr>
              <a:t>jfe</a:t>
            </a:r>
            <a:r>
              <a:rPr lang="en-US" sz="2800" u="sng" dirty="0">
                <a:solidFill>
                  <a:srgbClr val="0563C1"/>
                </a:solidFill>
                <a:effectLst/>
                <a:latin typeface="Times New Roman" panose="02020603050405020304" pitchFamily="18" charset="0"/>
                <a:ea typeface="Times New Roman" panose="02020603050405020304" pitchFamily="18" charset="0"/>
                <a:hlinkClick r:id="rId2"/>
              </a:rPr>
              <a:t>/form/SV_1YA9vfuYdouYWVM</a:t>
            </a:r>
            <a:endParaRPr lang="en-US" sz="2800" dirty="0">
              <a:effectLst/>
              <a:latin typeface="Times New Roman" panose="02020603050405020304" pitchFamily="18" charset="0"/>
              <a:ea typeface="Times New Roman" panose="02020603050405020304" pitchFamily="18" charset="0"/>
            </a:endParaRPr>
          </a:p>
          <a:p>
            <a:endParaRPr lang="en-US" sz="3200" u="sng" dirty="0">
              <a:solidFill>
                <a:srgbClr val="0563C1"/>
              </a:solidFill>
              <a:latin typeface="Times New Roman" panose="02020603050405020304" pitchFamily="18" charset="0"/>
              <a:ea typeface="Times New Roman" panose="02020603050405020304" pitchFamily="18" charset="0"/>
            </a:endParaRPr>
          </a:p>
          <a:p>
            <a:r>
              <a:rPr lang="en-US" sz="3200" u="sng" dirty="0">
                <a:solidFill>
                  <a:srgbClr val="0563C1"/>
                </a:solidFill>
                <a:effectLst/>
                <a:latin typeface="Times New Roman" panose="02020603050405020304" pitchFamily="18" charset="0"/>
                <a:ea typeface="Times New Roman" panose="02020603050405020304" pitchFamily="18" charset="0"/>
              </a:rPr>
              <a:t>Take about 10 minutes </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7" name="Text Placeholder 6">
            <a:extLst>
              <a:ext uri="{FF2B5EF4-FFF2-40B4-BE49-F238E27FC236}">
                <a16:creationId xmlns:a16="http://schemas.microsoft.com/office/drawing/2014/main" id="{698E5F09-A610-3BF5-60BE-7B24D1C89401}"/>
              </a:ext>
            </a:extLst>
          </p:cNvPr>
          <p:cNvSpPr>
            <a:spLocks noGrp="1"/>
          </p:cNvSpPr>
          <p:nvPr>
            <p:ph type="body" sz="quarter" idx="3"/>
          </p:nvPr>
        </p:nvSpPr>
        <p:spPr/>
        <p:txBody>
          <a:bodyPr/>
          <a:lstStyle/>
          <a:p>
            <a:r>
              <a:rPr lang="en-US" dirty="0"/>
              <a:t>QR Code</a:t>
            </a:r>
          </a:p>
        </p:txBody>
      </p:sp>
      <p:sp>
        <p:nvSpPr>
          <p:cNvPr id="4" name="Content Placeholder 3">
            <a:extLst>
              <a:ext uri="{FF2B5EF4-FFF2-40B4-BE49-F238E27FC236}">
                <a16:creationId xmlns:a16="http://schemas.microsoft.com/office/drawing/2014/main" id="{0F79480E-18EB-B85C-04BA-DD47E86BC783}"/>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40350B80-5481-0EA3-EA5B-C6AA52E91D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101" y="2380138"/>
            <a:ext cx="3758895" cy="3758895"/>
          </a:xfrm>
          <a:prstGeom prst="rect">
            <a:avLst/>
          </a:prstGeom>
          <a:noFill/>
          <a:ln>
            <a:noFill/>
          </a:ln>
        </p:spPr>
      </p:pic>
    </p:spTree>
    <p:extLst>
      <p:ext uri="{BB962C8B-B14F-4D97-AF65-F5344CB8AC3E}">
        <p14:creationId xmlns:p14="http://schemas.microsoft.com/office/powerpoint/2010/main" val="2682966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724184" y="4428376"/>
            <a:ext cx="4994389" cy="646331"/>
          </a:xfrm>
          <a:prstGeom prst="rect">
            <a:avLst/>
          </a:prstGeom>
          <a:noFill/>
        </p:spPr>
        <p:txBody>
          <a:bodyPr wrap="square" rtlCol="0">
            <a:spAutoFit/>
          </a:bodyPr>
          <a:lstStyle/>
          <a:p>
            <a:r>
              <a:rPr lang="en-US" dirty="0">
                <a:solidFill>
                  <a:srgbClr val="00B0F0"/>
                </a:solidFill>
              </a:rPr>
              <a:t>0/1. This  question is worth 4 points.</a:t>
            </a:r>
          </a:p>
          <a:p>
            <a:r>
              <a:rPr lang="en-US" dirty="0">
                <a:solidFill>
                  <a:srgbClr val="00B0F0"/>
                </a:solidFill>
              </a:rPr>
              <a:t>Give yourself 1 point for each correct response.</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1 of 6</a:t>
            </a:r>
          </a:p>
        </p:txBody>
      </p:sp>
      <p:pic>
        <p:nvPicPr>
          <p:cNvPr id="3" name="Picture 2">
            <a:extLst>
              <a:ext uri="{FF2B5EF4-FFF2-40B4-BE49-F238E27FC236}">
                <a16:creationId xmlns:a16="http://schemas.microsoft.com/office/drawing/2014/main" id="{67E800E9-04EC-0854-125A-9331B7C26FD3}"/>
              </a:ext>
            </a:extLst>
          </p:cNvPr>
          <p:cNvPicPr>
            <a:picLocks noChangeAspect="1"/>
          </p:cNvPicPr>
          <p:nvPr/>
        </p:nvPicPr>
        <p:blipFill>
          <a:blip r:embed="rId2"/>
          <a:stretch>
            <a:fillRect/>
          </a:stretch>
        </p:blipFill>
        <p:spPr>
          <a:xfrm>
            <a:off x="702527" y="895396"/>
            <a:ext cx="5393473" cy="4644270"/>
          </a:xfrm>
          <a:prstGeom prst="rect">
            <a:avLst/>
          </a:prstGeom>
        </p:spPr>
      </p:pic>
      <p:pic>
        <p:nvPicPr>
          <p:cNvPr id="7" name="Picture 6">
            <a:extLst>
              <a:ext uri="{FF2B5EF4-FFF2-40B4-BE49-F238E27FC236}">
                <a16:creationId xmlns:a16="http://schemas.microsoft.com/office/drawing/2014/main" id="{314EE88F-55D1-A6F9-A74A-B24A8E6460B0}"/>
              </a:ext>
            </a:extLst>
          </p:cNvPr>
          <p:cNvPicPr>
            <a:picLocks noChangeAspect="1"/>
          </p:cNvPicPr>
          <p:nvPr/>
        </p:nvPicPr>
        <p:blipFill>
          <a:blip r:embed="rId3"/>
          <a:stretch>
            <a:fillRect/>
          </a:stretch>
        </p:blipFill>
        <p:spPr>
          <a:xfrm>
            <a:off x="6551720" y="292092"/>
            <a:ext cx="5080163" cy="3587450"/>
          </a:xfrm>
          <a:prstGeom prst="rect">
            <a:avLst/>
          </a:prstGeom>
        </p:spPr>
      </p:pic>
    </p:spTree>
    <p:extLst>
      <p:ext uri="{BB962C8B-B14F-4D97-AF65-F5344CB8AC3E}">
        <p14:creationId xmlns:p14="http://schemas.microsoft.com/office/powerpoint/2010/main" val="3022659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is presenting with several serious symptoms. The symptoms which are most significant are the sudden fever, muscle rigidity, delirium, and irregular tachycardic heart rate. The diaphoresis is significant but can be explained by a high fever. The respiratory rate is mildly  elevated but not life threatening. The pulse oximeter is normal.</a:t>
            </a:r>
            <a:r>
              <a:rPr lang="en-US" sz="2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6961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200075" y="4965427"/>
            <a:ext cx="4994389" cy="923330"/>
          </a:xfrm>
          <a:prstGeom prst="rect">
            <a:avLst/>
          </a:prstGeom>
          <a:noFill/>
        </p:spPr>
        <p:txBody>
          <a:bodyPr wrap="square" rtlCol="0">
            <a:spAutoFit/>
          </a:bodyPr>
          <a:lstStyle/>
          <a:p>
            <a:r>
              <a:rPr lang="en-US" dirty="0">
                <a:solidFill>
                  <a:srgbClr val="00B0F0"/>
                </a:solidFill>
              </a:rPr>
              <a:t>0/1. This  question is worth 6 points.</a:t>
            </a:r>
          </a:p>
          <a:p>
            <a:r>
              <a:rPr lang="en-US" dirty="0">
                <a:solidFill>
                  <a:srgbClr val="00B0F0"/>
                </a:solidFill>
              </a:rPr>
              <a:t>Give yourself 1 point for each row you got correct.</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2 of 6</a:t>
            </a:r>
          </a:p>
        </p:txBody>
      </p:sp>
      <p:pic>
        <p:nvPicPr>
          <p:cNvPr id="4" name="Picture 3">
            <a:extLst>
              <a:ext uri="{FF2B5EF4-FFF2-40B4-BE49-F238E27FC236}">
                <a16:creationId xmlns:a16="http://schemas.microsoft.com/office/drawing/2014/main" id="{2D8BD4EB-847B-DD14-4B46-4D24EADC9B0B}"/>
              </a:ext>
            </a:extLst>
          </p:cNvPr>
          <p:cNvPicPr>
            <a:picLocks noChangeAspect="1"/>
          </p:cNvPicPr>
          <p:nvPr/>
        </p:nvPicPr>
        <p:blipFill>
          <a:blip r:embed="rId3"/>
          <a:stretch>
            <a:fillRect/>
          </a:stretch>
        </p:blipFill>
        <p:spPr>
          <a:xfrm>
            <a:off x="560117" y="1179481"/>
            <a:ext cx="4714875" cy="4795191"/>
          </a:xfrm>
          <a:prstGeom prst="rect">
            <a:avLst/>
          </a:prstGeom>
        </p:spPr>
      </p:pic>
      <p:pic>
        <p:nvPicPr>
          <p:cNvPr id="7" name="Picture 6">
            <a:extLst>
              <a:ext uri="{FF2B5EF4-FFF2-40B4-BE49-F238E27FC236}">
                <a16:creationId xmlns:a16="http://schemas.microsoft.com/office/drawing/2014/main" id="{CE2049E2-A5E3-0564-58A3-CCB2EF643FD7}"/>
              </a:ext>
            </a:extLst>
          </p:cNvPr>
          <p:cNvPicPr>
            <a:picLocks noChangeAspect="1"/>
          </p:cNvPicPr>
          <p:nvPr/>
        </p:nvPicPr>
        <p:blipFill>
          <a:blip r:embed="rId4"/>
          <a:stretch>
            <a:fillRect/>
          </a:stretch>
        </p:blipFill>
        <p:spPr>
          <a:xfrm>
            <a:off x="6200075" y="969243"/>
            <a:ext cx="5431808" cy="3398571"/>
          </a:xfrm>
          <a:prstGeom prst="rect">
            <a:avLst/>
          </a:prstGeom>
        </p:spPr>
      </p:pic>
    </p:spTree>
    <p:extLst>
      <p:ext uri="{BB962C8B-B14F-4D97-AF65-F5344CB8AC3E}">
        <p14:creationId xmlns:p14="http://schemas.microsoft.com/office/powerpoint/2010/main" val="3919117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Risk factors for n</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euroleptic malignant syndrome include high dose antipsychotic medications, dehydration, and poor nutrition. Age, obesity, and mild illness are not risk factors would not contribute to neuroleptic malignant syndrome.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680100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5472344" y="150719"/>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576195" y="4904809"/>
            <a:ext cx="4994389" cy="646331"/>
          </a:xfrm>
          <a:prstGeom prst="rect">
            <a:avLst/>
          </a:prstGeom>
          <a:noFill/>
        </p:spPr>
        <p:txBody>
          <a:bodyPr wrap="square" rtlCol="0">
            <a:spAutoFit/>
          </a:bodyPr>
          <a:lstStyle/>
          <a:p>
            <a:r>
              <a:rPr lang="en-US" dirty="0">
                <a:solidFill>
                  <a:srgbClr val="00B0F0"/>
                </a:solidFill>
              </a:rPr>
              <a:t>0/1. This  question is worth 1 point.</a:t>
            </a:r>
          </a:p>
          <a:p>
            <a:r>
              <a:rPr lang="en-US" dirty="0">
                <a:solidFill>
                  <a:srgbClr val="00B0F0"/>
                </a:solidFill>
              </a:rPr>
              <a:t>Give yourself 1 point if you answered correctly.</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3 of 6</a:t>
            </a:r>
          </a:p>
        </p:txBody>
      </p:sp>
      <p:graphicFrame>
        <p:nvGraphicFramePr>
          <p:cNvPr id="4" name="Table 3">
            <a:extLst>
              <a:ext uri="{FF2B5EF4-FFF2-40B4-BE49-F238E27FC236}">
                <a16:creationId xmlns:a16="http://schemas.microsoft.com/office/drawing/2014/main" id="{DF1E16EC-E0A8-0566-B326-A80CA2DC5499}"/>
              </a:ext>
            </a:extLst>
          </p:cNvPr>
          <p:cNvGraphicFramePr>
            <a:graphicFrameLocks noGrp="1"/>
          </p:cNvGraphicFramePr>
          <p:nvPr/>
        </p:nvGraphicFramePr>
        <p:xfrm>
          <a:off x="6576195" y="2076319"/>
          <a:ext cx="4833400" cy="2339564"/>
        </p:xfrm>
        <a:graphic>
          <a:graphicData uri="http://schemas.openxmlformats.org/drawingml/2006/table">
            <a:tbl>
              <a:tblPr firstRow="1" firstCol="1" bandRow="1">
                <a:tableStyleId>{5C22544A-7EE6-4342-B048-85BDC9FD1C3A}</a:tableStyleId>
              </a:tblPr>
              <a:tblGrid>
                <a:gridCol w="2416700">
                  <a:extLst>
                    <a:ext uri="{9D8B030D-6E8A-4147-A177-3AD203B41FA5}">
                      <a16:colId xmlns:a16="http://schemas.microsoft.com/office/drawing/2014/main" val="3306532052"/>
                    </a:ext>
                  </a:extLst>
                </a:gridCol>
                <a:gridCol w="2416700">
                  <a:extLst>
                    <a:ext uri="{9D8B030D-6E8A-4147-A177-3AD203B41FA5}">
                      <a16:colId xmlns:a16="http://schemas.microsoft.com/office/drawing/2014/main" val="2596955132"/>
                    </a:ext>
                  </a:extLst>
                </a:gridCol>
              </a:tblGrid>
              <a:tr h="2339564">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tc>
                  <a:txBody>
                    <a:bodyPr/>
                    <a:lstStyle/>
                    <a:p>
                      <a:pPr marL="0" marR="0">
                        <a:lnSpc>
                          <a:spcPct val="107000"/>
                        </a:lnSpc>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oFill/>
                  </a:tcPr>
                </a:tc>
                <a:extLst>
                  <a:ext uri="{0D108BD9-81ED-4DB2-BD59-A6C34878D82A}">
                    <a16:rowId xmlns:a16="http://schemas.microsoft.com/office/drawing/2014/main" val="3151956510"/>
                  </a:ext>
                </a:extLst>
              </a:tr>
            </a:tbl>
          </a:graphicData>
        </a:graphic>
      </p:graphicFrame>
      <p:pic>
        <p:nvPicPr>
          <p:cNvPr id="3" name="Picture 2">
            <a:extLst>
              <a:ext uri="{FF2B5EF4-FFF2-40B4-BE49-F238E27FC236}">
                <a16:creationId xmlns:a16="http://schemas.microsoft.com/office/drawing/2014/main" id="{517E66BB-D2DC-D47B-F813-52F4C2E91CA8}"/>
              </a:ext>
            </a:extLst>
          </p:cNvPr>
          <p:cNvPicPr>
            <a:picLocks noChangeAspect="1"/>
          </p:cNvPicPr>
          <p:nvPr/>
        </p:nvPicPr>
        <p:blipFill>
          <a:blip r:embed="rId3"/>
          <a:stretch>
            <a:fillRect/>
          </a:stretch>
        </p:blipFill>
        <p:spPr>
          <a:xfrm>
            <a:off x="560117" y="931824"/>
            <a:ext cx="5219246" cy="5273667"/>
          </a:xfrm>
          <a:prstGeom prst="rect">
            <a:avLst/>
          </a:prstGeom>
        </p:spPr>
      </p:pic>
      <p:pic>
        <p:nvPicPr>
          <p:cNvPr id="8" name="Picture 7">
            <a:extLst>
              <a:ext uri="{FF2B5EF4-FFF2-40B4-BE49-F238E27FC236}">
                <a16:creationId xmlns:a16="http://schemas.microsoft.com/office/drawing/2014/main" id="{8B5DF97C-9A80-A71E-4A44-93EC65711B10}"/>
              </a:ext>
            </a:extLst>
          </p:cNvPr>
          <p:cNvPicPr>
            <a:picLocks noChangeAspect="1"/>
          </p:cNvPicPr>
          <p:nvPr/>
        </p:nvPicPr>
        <p:blipFill>
          <a:blip r:embed="rId4"/>
          <a:stretch>
            <a:fillRect/>
          </a:stretch>
        </p:blipFill>
        <p:spPr>
          <a:xfrm>
            <a:off x="6576195" y="605037"/>
            <a:ext cx="4914900" cy="3691755"/>
          </a:xfrm>
          <a:prstGeom prst="rect">
            <a:avLst/>
          </a:prstGeom>
        </p:spPr>
      </p:pic>
    </p:spTree>
    <p:extLst>
      <p:ext uri="{BB962C8B-B14F-4D97-AF65-F5344CB8AC3E}">
        <p14:creationId xmlns:p14="http://schemas.microsoft.com/office/powerpoint/2010/main" val="285065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A53BA-2BE3-E08B-3E3E-332CA6FDBF1A}"/>
              </a:ext>
            </a:extLst>
          </p:cNvPr>
          <p:cNvSpPr>
            <a:spLocks noGrp="1"/>
          </p:cNvSpPr>
          <p:nvPr>
            <p:ph sz="quarter" idx="10"/>
          </p:nvPr>
        </p:nvSpPr>
        <p:spPr>
          <a:xfrm>
            <a:off x="733425" y="2350895"/>
            <a:ext cx="10852150" cy="3457575"/>
          </a:xfrm>
        </p:spPr>
        <p:txBody>
          <a:bodyPr>
            <a:normAutofit fontScale="85000" lnSpcReduction="20000"/>
          </a:bodyPr>
          <a:lstStyle/>
          <a:p>
            <a:pPr>
              <a:lnSpc>
                <a:spcPct val="110000"/>
              </a:lnSpc>
            </a:pPr>
            <a:r>
              <a:rPr lang="en-US" sz="2600" dirty="0">
                <a:latin typeface="Calibri" panose="020F0502020204030204" pitchFamily="34" charset="0"/>
                <a:cs typeface="Calibri" panose="020F0502020204030204" pitchFamily="34" charset="0"/>
              </a:rPr>
              <a:t>A bowtie is a drag-and-drop response item variation.  </a:t>
            </a:r>
          </a:p>
          <a:p>
            <a:pPr>
              <a:lnSpc>
                <a:spcPct val="110000"/>
              </a:lnSpc>
            </a:pPr>
            <a:r>
              <a:rPr lang="en-US" sz="2600" dirty="0">
                <a:latin typeface="Calibri" panose="020F0502020204030204" pitchFamily="34" charset="0"/>
                <a:cs typeface="Calibri" panose="020F0502020204030204" pitchFamily="34" charset="0"/>
              </a:rPr>
              <a:t>After reading a clinical scenario, candidates move response options (tokens) to placeholders (targets).</a:t>
            </a:r>
          </a:p>
          <a:p>
            <a:pPr lvl="1">
              <a:lnSpc>
                <a:spcPct val="110000"/>
              </a:lnSpc>
            </a:pPr>
            <a:r>
              <a:rPr lang="en-US" sz="2600" dirty="0">
                <a:latin typeface="Calibri" panose="020F0502020204030204" pitchFamily="34" charset="0"/>
                <a:cs typeface="Calibri" panose="020F0502020204030204" pitchFamily="34" charset="0"/>
              </a:rPr>
              <a:t>On NCLEX the placeholders are arranged in the shape of a bowtie.</a:t>
            </a:r>
          </a:p>
          <a:p>
            <a:pPr>
              <a:lnSpc>
                <a:spcPct val="110000"/>
              </a:lnSpc>
            </a:pPr>
            <a:r>
              <a:rPr lang="en-US" sz="2600" dirty="0">
                <a:latin typeface="Calibri" panose="020F0502020204030204" pitchFamily="34" charset="0"/>
                <a:cs typeface="Calibri" panose="020F0502020204030204" pitchFamily="34" charset="0"/>
              </a:rPr>
              <a:t>Candidates must select:</a:t>
            </a:r>
          </a:p>
          <a:p>
            <a:pPr lvl="1">
              <a:lnSpc>
                <a:spcPct val="110000"/>
              </a:lnSpc>
            </a:pPr>
            <a:r>
              <a:rPr lang="en-US" sz="2600" dirty="0">
                <a:latin typeface="Calibri" panose="020F0502020204030204" pitchFamily="34" charset="0"/>
                <a:cs typeface="Calibri" panose="020F0502020204030204" pitchFamily="34" charset="0"/>
              </a:rPr>
              <a:t>1 condition the client is most likely experiencing from 4 options.</a:t>
            </a:r>
          </a:p>
          <a:p>
            <a:pPr lvl="1">
              <a:lnSpc>
                <a:spcPct val="110000"/>
              </a:lnSpc>
            </a:pPr>
            <a:r>
              <a:rPr lang="en-US" sz="2600" dirty="0">
                <a:latin typeface="Calibri" panose="020F0502020204030204" pitchFamily="34" charset="0"/>
                <a:cs typeface="Calibri" panose="020F0502020204030204" pitchFamily="34" charset="0"/>
              </a:rPr>
              <a:t>2 actions to take to address the condition from 5 options.</a:t>
            </a:r>
          </a:p>
          <a:p>
            <a:pPr lvl="1">
              <a:lnSpc>
                <a:spcPct val="110000"/>
              </a:lnSpc>
            </a:pPr>
            <a:r>
              <a:rPr lang="en-US" sz="2600" dirty="0">
                <a:latin typeface="Calibri" panose="020F0502020204030204" pitchFamily="34" charset="0"/>
                <a:cs typeface="Calibri" panose="020F0502020204030204" pitchFamily="34" charset="0"/>
              </a:rPr>
              <a:t>2 parameters to monitor the client’s progress from 5 options. </a:t>
            </a:r>
          </a:p>
          <a:p>
            <a:endParaRPr lang="en-US" dirty="0"/>
          </a:p>
        </p:txBody>
      </p:sp>
      <p:sp>
        <p:nvSpPr>
          <p:cNvPr id="3" name="Title 2">
            <a:extLst>
              <a:ext uri="{FF2B5EF4-FFF2-40B4-BE49-F238E27FC236}">
                <a16:creationId xmlns:a16="http://schemas.microsoft.com/office/drawing/2014/main" id="{B8CC0625-A7C5-8C40-FE42-DE852CC146C4}"/>
              </a:ext>
            </a:extLst>
          </p:cNvPr>
          <p:cNvSpPr>
            <a:spLocks noGrp="1"/>
          </p:cNvSpPr>
          <p:nvPr>
            <p:ph type="title"/>
          </p:nvPr>
        </p:nvSpPr>
        <p:spPr/>
        <p:txBody>
          <a:bodyPr>
            <a:normAutofit/>
          </a:bodyPr>
          <a:lstStyle/>
          <a:p>
            <a:r>
              <a:rPr lang="en-US" sz="4000" dirty="0"/>
              <a:t>Stand-alone Item: Bowtie</a:t>
            </a:r>
            <a:endParaRPr lang="en-US" dirty="0"/>
          </a:p>
        </p:txBody>
      </p:sp>
    </p:spTree>
    <p:extLst>
      <p:ext uri="{BB962C8B-B14F-4D97-AF65-F5344CB8AC3E}">
        <p14:creationId xmlns:p14="http://schemas.microsoft.com/office/powerpoint/2010/main" val="2167882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Though rare, neuroleptic malignant syndrome can be fatal. The client vitals and labs indicate that the client is declining rapidly. Tardive dyskinesia is not life-threatening and is characterized by involuntary facial movements. Extra pyramidal symptoms can be fatal and characterized by involuntary movements not hyperthermia. Agranulocytosis is a low white blood cell count. It does not cause muscle rigidity. </a:t>
            </a:r>
            <a:endParaRPr lang="en-US" sz="2800" dirty="0"/>
          </a:p>
        </p:txBody>
      </p:sp>
    </p:spTree>
    <p:extLst>
      <p:ext uri="{BB962C8B-B14F-4D97-AF65-F5344CB8AC3E}">
        <p14:creationId xmlns:p14="http://schemas.microsoft.com/office/powerpoint/2010/main" val="3890292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7" name="TextBox 16">
            <a:extLst>
              <a:ext uri="{FF2B5EF4-FFF2-40B4-BE49-F238E27FC236}">
                <a16:creationId xmlns:a16="http://schemas.microsoft.com/office/drawing/2014/main" id="{2F45B29D-D8BD-DBE4-22A5-AA4B4B7E131D}"/>
              </a:ext>
            </a:extLst>
          </p:cNvPr>
          <p:cNvSpPr txBox="1"/>
          <p:nvPr/>
        </p:nvSpPr>
        <p:spPr>
          <a:xfrm>
            <a:off x="6096000" y="4403692"/>
            <a:ext cx="5744660" cy="2854243"/>
          </a:xfrm>
          <a:prstGeom prst="rect">
            <a:avLst/>
          </a:prstGeom>
          <a:noFill/>
        </p:spPr>
        <p:txBody>
          <a:bodyPr wrap="square" rtlCol="0">
            <a:spAutoFit/>
          </a:bodyPr>
          <a:lstStyle/>
          <a:p>
            <a:pPr marL="0" marR="0">
              <a:lnSpc>
                <a:spcPct val="107000"/>
              </a:lnSpc>
              <a:spcBef>
                <a:spcPts val="0"/>
              </a:spcBef>
              <a:spcAft>
                <a:spcPts val="800"/>
              </a:spcAft>
            </a:pP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This item is worth 4 points- Score each category separately then add scores together. Score 1 point for each correct response AND subtract 1 point for each incorrect answer. The worst you can score is 0 per category. </a:t>
            </a:r>
          </a:p>
          <a:p>
            <a:pPr marL="0" marR="0">
              <a:lnSpc>
                <a:spcPct val="107000"/>
              </a:lnSpc>
              <a:spcBef>
                <a:spcPts val="0"/>
              </a:spcBef>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Transfer= 1 point</a:t>
            </a:r>
            <a:endPar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Fever management= 2  points</a:t>
            </a:r>
          </a:p>
          <a:p>
            <a:pPr marL="0" marR="0">
              <a:lnSpc>
                <a:spcPct val="107000"/>
              </a:lnSpc>
              <a:spcBef>
                <a:spcPts val="0"/>
              </a:spcBef>
              <a:spcAft>
                <a:spcPts val="800"/>
              </a:spcAft>
            </a:pPr>
            <a:r>
              <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rPr>
              <a:t>Medications= 1 point</a:t>
            </a:r>
            <a:endPar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B0F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4 of 6</a:t>
            </a:r>
          </a:p>
        </p:txBody>
      </p:sp>
      <p:pic>
        <p:nvPicPr>
          <p:cNvPr id="3" name="Picture 2">
            <a:extLst>
              <a:ext uri="{FF2B5EF4-FFF2-40B4-BE49-F238E27FC236}">
                <a16:creationId xmlns:a16="http://schemas.microsoft.com/office/drawing/2014/main" id="{6C157E7B-2E68-8C86-FCF5-C4AB22FBACDD}"/>
              </a:ext>
            </a:extLst>
          </p:cNvPr>
          <p:cNvPicPr>
            <a:picLocks noChangeAspect="1"/>
          </p:cNvPicPr>
          <p:nvPr/>
        </p:nvPicPr>
        <p:blipFill>
          <a:blip r:embed="rId3"/>
          <a:stretch>
            <a:fillRect/>
          </a:stretch>
        </p:blipFill>
        <p:spPr>
          <a:xfrm>
            <a:off x="351340" y="1033772"/>
            <a:ext cx="5161693" cy="5532136"/>
          </a:xfrm>
          <a:prstGeom prst="rect">
            <a:avLst/>
          </a:prstGeom>
        </p:spPr>
      </p:pic>
      <p:pic>
        <p:nvPicPr>
          <p:cNvPr id="6" name="Picture 5">
            <a:extLst>
              <a:ext uri="{FF2B5EF4-FFF2-40B4-BE49-F238E27FC236}">
                <a16:creationId xmlns:a16="http://schemas.microsoft.com/office/drawing/2014/main" id="{B10D1110-0F90-E612-9D80-3F1CF9D4B798}"/>
              </a:ext>
            </a:extLst>
          </p:cNvPr>
          <p:cNvPicPr>
            <a:picLocks noChangeAspect="1"/>
          </p:cNvPicPr>
          <p:nvPr/>
        </p:nvPicPr>
        <p:blipFill>
          <a:blip r:embed="rId4"/>
          <a:stretch>
            <a:fillRect/>
          </a:stretch>
        </p:blipFill>
        <p:spPr>
          <a:xfrm>
            <a:off x="6213350" y="570761"/>
            <a:ext cx="5418533" cy="3767093"/>
          </a:xfrm>
          <a:prstGeom prst="rect">
            <a:avLst/>
          </a:prstGeom>
        </p:spPr>
      </p:pic>
    </p:spTree>
    <p:extLst>
      <p:ext uri="{BB962C8B-B14F-4D97-AF65-F5344CB8AC3E}">
        <p14:creationId xmlns:p14="http://schemas.microsoft.com/office/powerpoint/2010/main" val="4178918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a:lnSpc>
                <a:spcPct val="107000"/>
              </a:lnSpc>
              <a:spcBef>
                <a:spcPts val="0"/>
              </a:spcBef>
              <a:spcAft>
                <a:spcPts val="800"/>
              </a:spcAft>
            </a:pPr>
            <a:r>
              <a:rPr lang="en-US" sz="32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client is experiencing a medical emergency. Transfer to ICU, cooling blanket, and frequent vital signs are appropriate. The olanzapine and dehydration likely caused the neuroleptic malignant syndrome. The olanzapine should be stopped, and IV normal saline started.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1118636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1200329"/>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 This item is worth 3 points. Give yourself 1 point for every correct option highlighted AND subtract 1 point for every incorrect item you selected. The worst you can score is 0.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5 of 6</a:t>
            </a:r>
          </a:p>
        </p:txBody>
      </p:sp>
      <p:pic>
        <p:nvPicPr>
          <p:cNvPr id="7" name="Picture 6">
            <a:extLst>
              <a:ext uri="{FF2B5EF4-FFF2-40B4-BE49-F238E27FC236}">
                <a16:creationId xmlns:a16="http://schemas.microsoft.com/office/drawing/2014/main" id="{E58356E1-92E5-54B0-B2F2-F9519773B73C}"/>
              </a:ext>
            </a:extLst>
          </p:cNvPr>
          <p:cNvPicPr>
            <a:picLocks noChangeAspect="1"/>
          </p:cNvPicPr>
          <p:nvPr/>
        </p:nvPicPr>
        <p:blipFill>
          <a:blip r:embed="rId3"/>
          <a:stretch>
            <a:fillRect/>
          </a:stretch>
        </p:blipFill>
        <p:spPr>
          <a:xfrm>
            <a:off x="560117" y="945009"/>
            <a:ext cx="4638675" cy="4896498"/>
          </a:xfrm>
          <a:prstGeom prst="rect">
            <a:avLst/>
          </a:prstGeom>
        </p:spPr>
      </p:pic>
      <p:pic>
        <p:nvPicPr>
          <p:cNvPr id="9" name="Picture 8">
            <a:extLst>
              <a:ext uri="{FF2B5EF4-FFF2-40B4-BE49-F238E27FC236}">
                <a16:creationId xmlns:a16="http://schemas.microsoft.com/office/drawing/2014/main" id="{2A7519EE-AEDE-8EE2-C7D2-EC3D0069783B}"/>
              </a:ext>
            </a:extLst>
          </p:cNvPr>
          <p:cNvPicPr>
            <a:picLocks noChangeAspect="1"/>
          </p:cNvPicPr>
          <p:nvPr/>
        </p:nvPicPr>
        <p:blipFill>
          <a:blip r:embed="rId4"/>
          <a:stretch>
            <a:fillRect/>
          </a:stretch>
        </p:blipFill>
        <p:spPr>
          <a:xfrm>
            <a:off x="6029233" y="481322"/>
            <a:ext cx="5535882" cy="1169926"/>
          </a:xfrm>
          <a:prstGeom prst="rect">
            <a:avLst/>
          </a:prstGeom>
        </p:spPr>
      </p:pic>
      <p:pic>
        <p:nvPicPr>
          <p:cNvPr id="12" name="Picture 11">
            <a:extLst>
              <a:ext uri="{FF2B5EF4-FFF2-40B4-BE49-F238E27FC236}">
                <a16:creationId xmlns:a16="http://schemas.microsoft.com/office/drawing/2014/main" id="{1747EAA7-AF47-1357-E5F9-5E01E19CF33B}"/>
              </a:ext>
            </a:extLst>
          </p:cNvPr>
          <p:cNvPicPr>
            <a:picLocks noChangeAspect="1"/>
          </p:cNvPicPr>
          <p:nvPr/>
        </p:nvPicPr>
        <p:blipFill>
          <a:blip r:embed="rId5"/>
          <a:stretch>
            <a:fillRect/>
          </a:stretch>
        </p:blipFill>
        <p:spPr>
          <a:xfrm>
            <a:off x="6335502" y="1651247"/>
            <a:ext cx="4514850" cy="1535835"/>
          </a:xfrm>
          <a:prstGeom prst="rect">
            <a:avLst/>
          </a:prstGeom>
        </p:spPr>
      </p:pic>
      <p:pic>
        <p:nvPicPr>
          <p:cNvPr id="15" name="Picture 14">
            <a:extLst>
              <a:ext uri="{FF2B5EF4-FFF2-40B4-BE49-F238E27FC236}">
                <a16:creationId xmlns:a16="http://schemas.microsoft.com/office/drawing/2014/main" id="{BA995DB2-8EF8-99EF-DA60-EAC1345CF3D6}"/>
              </a:ext>
            </a:extLst>
          </p:cNvPr>
          <p:cNvPicPr>
            <a:picLocks noChangeAspect="1"/>
          </p:cNvPicPr>
          <p:nvPr/>
        </p:nvPicPr>
        <p:blipFill>
          <a:blip r:embed="rId6"/>
          <a:stretch>
            <a:fillRect/>
          </a:stretch>
        </p:blipFill>
        <p:spPr>
          <a:xfrm>
            <a:off x="6029233" y="3469017"/>
            <a:ext cx="5120474" cy="1628775"/>
          </a:xfrm>
          <a:prstGeom prst="rect">
            <a:avLst/>
          </a:prstGeom>
        </p:spPr>
      </p:pic>
    </p:spTree>
    <p:extLst>
      <p:ext uri="{BB962C8B-B14F-4D97-AF65-F5344CB8AC3E}">
        <p14:creationId xmlns:p14="http://schemas.microsoft.com/office/powerpoint/2010/main" val="2267913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lstStyle/>
          <a:p>
            <a:pPr marL="0">
              <a:lnSpc>
                <a:spcPct val="107000"/>
              </a:lnSpc>
              <a:spcBef>
                <a:spcPts val="0"/>
              </a:spcBef>
              <a:spcAft>
                <a:spcPts val="800"/>
              </a:spcAft>
            </a:pPr>
            <a:r>
              <a:rPr lang="en-US" sz="2400" b="1" u="none" strike="noStrike"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5" name="TextBox 4">
            <a:extLst>
              <a:ext uri="{FF2B5EF4-FFF2-40B4-BE49-F238E27FC236}">
                <a16:creationId xmlns:a16="http://schemas.microsoft.com/office/drawing/2014/main" id="{2DE4C023-564C-8DBB-9C04-D1AB6755A4D5}"/>
              </a:ext>
            </a:extLst>
          </p:cNvPr>
          <p:cNvSpPr txBox="1"/>
          <p:nvPr/>
        </p:nvSpPr>
        <p:spPr>
          <a:xfrm>
            <a:off x="1171852" y="1861559"/>
            <a:ext cx="9809826" cy="4678204"/>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olanzapine must be stopped immediately as this is what caused the neuroleptic malignant syndrome. The hyperthermia must immediately be addressed by the addition of cooling measures. Starting the IV is critical to prevent dehydration from the fever and diaphoresis and to establish access for giving medications. A creatine kinase value will help guide treatment, but obtaining one is not as critical as implementing supportive care. Treating the muscle rigidity is lower priority that treating the high fever and  cannot be done until the IV is started. The urine must be monitored and documented but </a:t>
            </a:r>
            <a:r>
              <a:rPr lang="en-US" sz="2800" dirty="0">
                <a:effectLst/>
                <a:latin typeface="Calibri" panose="020F0502020204030204" pitchFamily="34" charset="0"/>
                <a:ea typeface="Calibri" panose="020F0502020204030204" pitchFamily="34" charset="0"/>
                <a:cs typeface="Times New Roman" panose="02020603050405020304" pitchFamily="18" charset="0"/>
              </a:rPr>
              <a:t>placing the foley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not the highest priority.</a:t>
            </a:r>
            <a:endParaRPr lang="en-US" dirty="0"/>
          </a:p>
        </p:txBody>
      </p:sp>
    </p:spTree>
    <p:extLst>
      <p:ext uri="{BB962C8B-B14F-4D97-AF65-F5344CB8AC3E}">
        <p14:creationId xmlns:p14="http://schemas.microsoft.com/office/powerpoint/2010/main" val="13028506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E4FD1EE-C73D-BB36-F6A1-77B1FD601A57}"/>
              </a:ext>
            </a:extLst>
          </p:cNvPr>
          <p:cNvGraphicFramePr>
            <a:graphicFrameLocks noGrp="1"/>
          </p:cNvGraphicFramePr>
          <p:nvPr>
            <p:ph sz="quarter" idx="10"/>
          </p:nvPr>
        </p:nvGraphicFramePr>
        <p:xfrm>
          <a:off x="6335502" y="292092"/>
          <a:ext cx="5008772" cy="741680"/>
        </p:xfrm>
        <a:graphic>
          <a:graphicData uri="http://schemas.openxmlformats.org/drawingml/2006/table">
            <a:tbl>
              <a:tblPr firstRow="1" bandRow="1">
                <a:tableStyleId>{5C22544A-7EE6-4342-B048-85BDC9FD1C3A}</a:tableStyleId>
              </a:tblPr>
              <a:tblGrid>
                <a:gridCol w="2504386">
                  <a:extLst>
                    <a:ext uri="{9D8B030D-6E8A-4147-A177-3AD203B41FA5}">
                      <a16:colId xmlns:a16="http://schemas.microsoft.com/office/drawing/2014/main" val="2019573425"/>
                    </a:ext>
                  </a:extLst>
                </a:gridCol>
                <a:gridCol w="2504386">
                  <a:extLst>
                    <a:ext uri="{9D8B030D-6E8A-4147-A177-3AD203B41FA5}">
                      <a16:colId xmlns:a16="http://schemas.microsoft.com/office/drawing/2014/main" val="2327740565"/>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50612238"/>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689580469"/>
                  </a:ext>
                </a:extLst>
              </a:tr>
            </a:tbl>
          </a:graphicData>
        </a:graphic>
      </p:graphicFrame>
      <p:sp>
        <p:nvSpPr>
          <p:cNvPr id="14" name="TextBox 13">
            <a:extLst>
              <a:ext uri="{FF2B5EF4-FFF2-40B4-BE49-F238E27FC236}">
                <a16:creationId xmlns:a16="http://schemas.microsoft.com/office/drawing/2014/main" id="{C1FFCA7F-90AE-0F33-E22C-35DD90B61E0D}"/>
              </a:ext>
            </a:extLst>
          </p:cNvPr>
          <p:cNvSpPr txBox="1"/>
          <p:nvPr/>
        </p:nvSpPr>
        <p:spPr>
          <a:xfrm>
            <a:off x="6262371" y="213127"/>
            <a:ext cx="5155034" cy="37555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F45B29D-D8BD-DBE4-22A5-AA4B4B7E131D}"/>
              </a:ext>
            </a:extLst>
          </p:cNvPr>
          <p:cNvSpPr txBox="1"/>
          <p:nvPr/>
        </p:nvSpPr>
        <p:spPr>
          <a:xfrm>
            <a:off x="6096000" y="5379727"/>
            <a:ext cx="5744660" cy="646331"/>
          </a:xfrm>
          <a:prstGeom prst="rect">
            <a:avLst/>
          </a:prstGeom>
          <a:noFill/>
        </p:spPr>
        <p:txBody>
          <a:bodyPr wrap="square" rtlCol="0">
            <a:spAutoFit/>
          </a:bodyPr>
          <a:lstStyle/>
          <a:p>
            <a:r>
              <a:rPr lang="en-US" dirty="0">
                <a:solidFill>
                  <a:srgbClr val="00B0F0"/>
                </a:solidFill>
                <a:latin typeface="Calibri" panose="020F0502020204030204" pitchFamily="34" charset="0"/>
                <a:cs typeface="Calibri" panose="020F0502020204030204" pitchFamily="34" charset="0"/>
              </a:rPr>
              <a:t>Rationale. This item is worth </a:t>
            </a:r>
            <a:r>
              <a:rPr lang="en-US">
                <a:solidFill>
                  <a:srgbClr val="00B0F0"/>
                </a:solidFill>
                <a:latin typeface="Calibri" panose="020F0502020204030204" pitchFamily="34" charset="0"/>
                <a:cs typeface="Calibri" panose="020F0502020204030204" pitchFamily="34" charset="0"/>
              </a:rPr>
              <a:t>1 point. </a:t>
            </a:r>
            <a:r>
              <a:rPr lang="en-US" dirty="0">
                <a:solidFill>
                  <a:srgbClr val="00B0F0"/>
                </a:solidFill>
                <a:latin typeface="Calibri" panose="020F0502020204030204" pitchFamily="34" charset="0"/>
                <a:cs typeface="Calibri" panose="020F0502020204030204" pitchFamily="34" charset="0"/>
              </a:rPr>
              <a:t>Give yourself 1 point only if you got BOTH parts correct. </a:t>
            </a:r>
          </a:p>
        </p:txBody>
      </p:sp>
      <p:sp>
        <p:nvSpPr>
          <p:cNvPr id="20" name="TextBox 19">
            <a:extLst>
              <a:ext uri="{FF2B5EF4-FFF2-40B4-BE49-F238E27FC236}">
                <a16:creationId xmlns:a16="http://schemas.microsoft.com/office/drawing/2014/main" id="{8E21C38D-9703-2A09-A726-340AF28576B3}"/>
              </a:ext>
            </a:extLst>
          </p:cNvPr>
          <p:cNvSpPr txBox="1"/>
          <p:nvPr/>
        </p:nvSpPr>
        <p:spPr>
          <a:xfrm>
            <a:off x="560117" y="292092"/>
            <a:ext cx="5535883" cy="369332"/>
          </a:xfrm>
          <a:prstGeom prst="rect">
            <a:avLst/>
          </a:prstGeom>
          <a:noFill/>
        </p:spPr>
        <p:txBody>
          <a:bodyPr wrap="square" rtlCol="0">
            <a:spAutoFit/>
          </a:bodyPr>
          <a:lstStyle/>
          <a:p>
            <a:r>
              <a:rPr lang="en-US" b="1" dirty="0">
                <a:solidFill>
                  <a:schemeClr val="bg1"/>
                </a:solidFill>
              </a:rPr>
              <a:t>Screen  6 of 6</a:t>
            </a:r>
          </a:p>
        </p:txBody>
      </p:sp>
      <p:pic>
        <p:nvPicPr>
          <p:cNvPr id="5" name="Picture 4">
            <a:extLst>
              <a:ext uri="{FF2B5EF4-FFF2-40B4-BE49-F238E27FC236}">
                <a16:creationId xmlns:a16="http://schemas.microsoft.com/office/drawing/2014/main" id="{BA1A6DBB-B4DD-E4EF-3E18-90F0EFE2A704}"/>
              </a:ext>
            </a:extLst>
          </p:cNvPr>
          <p:cNvPicPr>
            <a:picLocks noChangeAspect="1"/>
          </p:cNvPicPr>
          <p:nvPr/>
        </p:nvPicPr>
        <p:blipFill>
          <a:blip r:embed="rId3"/>
          <a:stretch>
            <a:fillRect/>
          </a:stretch>
        </p:blipFill>
        <p:spPr>
          <a:xfrm>
            <a:off x="560117" y="661424"/>
            <a:ext cx="5130469" cy="6162884"/>
          </a:xfrm>
          <a:prstGeom prst="rect">
            <a:avLst/>
          </a:prstGeom>
        </p:spPr>
      </p:pic>
      <p:pic>
        <p:nvPicPr>
          <p:cNvPr id="7" name="Picture 6">
            <a:extLst>
              <a:ext uri="{FF2B5EF4-FFF2-40B4-BE49-F238E27FC236}">
                <a16:creationId xmlns:a16="http://schemas.microsoft.com/office/drawing/2014/main" id="{123B6B08-5732-E698-FC7F-2D605524A488}"/>
              </a:ext>
            </a:extLst>
          </p:cNvPr>
          <p:cNvPicPr>
            <a:picLocks noChangeAspect="1"/>
          </p:cNvPicPr>
          <p:nvPr/>
        </p:nvPicPr>
        <p:blipFill>
          <a:blip r:embed="rId4"/>
          <a:stretch>
            <a:fillRect/>
          </a:stretch>
        </p:blipFill>
        <p:spPr>
          <a:xfrm>
            <a:off x="6129944" y="588679"/>
            <a:ext cx="5287461" cy="3802279"/>
          </a:xfrm>
          <a:prstGeom prst="rect">
            <a:avLst/>
          </a:prstGeom>
        </p:spPr>
      </p:pic>
    </p:spTree>
    <p:extLst>
      <p:ext uri="{BB962C8B-B14F-4D97-AF65-F5344CB8AC3E}">
        <p14:creationId xmlns:p14="http://schemas.microsoft.com/office/powerpoint/2010/main" val="2398000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ED09-CE34-F7BB-DF0A-08DC54FB8FF6}"/>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9E66DBCB-84A7-804E-01EC-0656A421B276}"/>
              </a:ext>
            </a:extLst>
          </p:cNvPr>
          <p:cNvSpPr>
            <a:spLocks noGrp="1"/>
          </p:cNvSpPr>
          <p:nvPr>
            <p:ph sz="quarter" idx="10"/>
          </p:nvPr>
        </p:nvSpPr>
        <p:spPr/>
        <p:txBody>
          <a:bodyPr>
            <a:normAutofit/>
          </a:bodyPr>
          <a:lstStyle/>
          <a:p>
            <a:pPr marL="0" marR="0">
              <a:lnSpc>
                <a:spcPct val="107000"/>
              </a:lnSpc>
              <a:spcBef>
                <a:spcPts val="0"/>
              </a:spcBef>
              <a:spcAft>
                <a:spcPts val="800"/>
              </a:spcAft>
            </a:pPr>
            <a:r>
              <a:rPr lang="en-US" sz="2800" b="1" u="none" strike="noStrike"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client verbalizes understanding when she states her brother can visit with her, friends and family are not limited to visitation. The client verbalizes understanding that even though she wants to be discharged, legally she will be admitted against her wishes due to her history of depression and suicide attempts.  </a:t>
            </a:r>
          </a:p>
          <a:p>
            <a:pPr marL="0">
              <a:lnSpc>
                <a:spcPct val="107000"/>
              </a:lnSpc>
              <a:spcBef>
                <a:spcPts val="0"/>
              </a:spcBef>
              <a:spcAft>
                <a:spcPts val="800"/>
              </a:spcAft>
            </a:pPr>
            <a:endParaRPr lang="en-US" dirty="0"/>
          </a:p>
        </p:txBody>
      </p:sp>
    </p:spTree>
    <p:extLst>
      <p:ext uri="{BB962C8B-B14F-4D97-AF65-F5344CB8AC3E}">
        <p14:creationId xmlns:p14="http://schemas.microsoft.com/office/powerpoint/2010/main" val="10670454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F225-8C49-EEC5-961F-D949CE9E500E}"/>
              </a:ext>
            </a:extLst>
          </p:cNvPr>
          <p:cNvSpPr>
            <a:spLocks noGrp="1"/>
          </p:cNvSpPr>
          <p:nvPr>
            <p:ph type="title"/>
          </p:nvPr>
        </p:nvSpPr>
        <p:spPr/>
        <p:txBody>
          <a:bodyPr/>
          <a:lstStyle/>
          <a:p>
            <a:r>
              <a:rPr lang="en-US" dirty="0"/>
              <a:t>Case Study 3 Score</a:t>
            </a:r>
          </a:p>
        </p:txBody>
      </p:sp>
      <p:graphicFrame>
        <p:nvGraphicFramePr>
          <p:cNvPr id="5" name="Table 5">
            <a:extLst>
              <a:ext uri="{FF2B5EF4-FFF2-40B4-BE49-F238E27FC236}">
                <a16:creationId xmlns:a16="http://schemas.microsoft.com/office/drawing/2014/main" id="{6CDF6E73-A5E6-1CFE-80A4-E8C1870968AF}"/>
              </a:ext>
            </a:extLst>
          </p:cNvPr>
          <p:cNvGraphicFramePr>
            <a:graphicFrameLocks noGrp="1"/>
          </p:cNvGraphicFramePr>
          <p:nvPr>
            <p:ph sz="quarter" idx="10"/>
            <p:extLst>
              <p:ext uri="{D42A27DB-BD31-4B8C-83A1-F6EECF244321}">
                <p14:modId xmlns:p14="http://schemas.microsoft.com/office/powerpoint/2010/main" val="1058829457"/>
              </p:ext>
            </p:extLst>
          </p:nvPr>
        </p:nvGraphicFramePr>
        <p:xfrm>
          <a:off x="914400" y="1970088"/>
          <a:ext cx="10429872" cy="4145280"/>
        </p:xfrm>
        <a:graphic>
          <a:graphicData uri="http://schemas.openxmlformats.org/drawingml/2006/table">
            <a:tbl>
              <a:tblPr firstRow="1" bandRow="1">
                <a:tableStyleId>{5C22544A-7EE6-4342-B048-85BDC9FD1C3A}</a:tableStyleId>
              </a:tblPr>
              <a:tblGrid>
                <a:gridCol w="3476624">
                  <a:extLst>
                    <a:ext uri="{9D8B030D-6E8A-4147-A177-3AD203B41FA5}">
                      <a16:colId xmlns:a16="http://schemas.microsoft.com/office/drawing/2014/main" val="2021255411"/>
                    </a:ext>
                  </a:extLst>
                </a:gridCol>
                <a:gridCol w="3476624">
                  <a:extLst>
                    <a:ext uri="{9D8B030D-6E8A-4147-A177-3AD203B41FA5}">
                      <a16:colId xmlns:a16="http://schemas.microsoft.com/office/drawing/2014/main" val="3443691882"/>
                    </a:ext>
                  </a:extLst>
                </a:gridCol>
                <a:gridCol w="3476624">
                  <a:extLst>
                    <a:ext uri="{9D8B030D-6E8A-4147-A177-3AD203B41FA5}">
                      <a16:colId xmlns:a16="http://schemas.microsoft.com/office/drawing/2014/main" val="2539395156"/>
                    </a:ext>
                  </a:extLst>
                </a:gridCol>
              </a:tblGrid>
              <a:tr h="370840">
                <a:tc>
                  <a:txBody>
                    <a:bodyPr/>
                    <a:lstStyle/>
                    <a:p>
                      <a:r>
                        <a:rPr lang="en-US" sz="2800" dirty="0"/>
                        <a:t>Question</a:t>
                      </a:r>
                    </a:p>
                  </a:txBody>
                  <a:tcPr/>
                </a:tc>
                <a:tc>
                  <a:txBody>
                    <a:bodyPr/>
                    <a:lstStyle/>
                    <a:p>
                      <a:r>
                        <a:rPr lang="en-US" sz="2800" dirty="0"/>
                        <a:t>Possible</a:t>
                      </a:r>
                    </a:p>
                  </a:txBody>
                  <a:tcPr/>
                </a:tc>
                <a:tc>
                  <a:txBody>
                    <a:bodyPr/>
                    <a:lstStyle/>
                    <a:p>
                      <a:r>
                        <a:rPr lang="en-US" sz="2800" dirty="0"/>
                        <a:t>My score</a:t>
                      </a:r>
                    </a:p>
                  </a:txBody>
                  <a:tcPr/>
                </a:tc>
                <a:extLst>
                  <a:ext uri="{0D108BD9-81ED-4DB2-BD59-A6C34878D82A}">
                    <a16:rowId xmlns:a16="http://schemas.microsoft.com/office/drawing/2014/main" val="1133684427"/>
                  </a:ext>
                </a:extLst>
              </a:tr>
              <a:tr h="370840">
                <a:tc>
                  <a:txBody>
                    <a:bodyPr/>
                    <a:lstStyle/>
                    <a:p>
                      <a:r>
                        <a:rPr lang="en-US" sz="2800" dirty="0"/>
                        <a:t>1</a:t>
                      </a:r>
                    </a:p>
                  </a:txBody>
                  <a:tcPr/>
                </a:tc>
                <a:tc>
                  <a:txBody>
                    <a:bodyPr/>
                    <a:lstStyle/>
                    <a:p>
                      <a:r>
                        <a:rPr lang="en-US" sz="2800" dirty="0"/>
                        <a:t>4</a:t>
                      </a:r>
                    </a:p>
                  </a:txBody>
                  <a:tcPr/>
                </a:tc>
                <a:tc>
                  <a:txBody>
                    <a:bodyPr/>
                    <a:lstStyle/>
                    <a:p>
                      <a:endParaRPr lang="en-US" sz="2800"/>
                    </a:p>
                  </a:txBody>
                  <a:tcPr/>
                </a:tc>
                <a:extLst>
                  <a:ext uri="{0D108BD9-81ED-4DB2-BD59-A6C34878D82A}">
                    <a16:rowId xmlns:a16="http://schemas.microsoft.com/office/drawing/2014/main" val="3648513413"/>
                  </a:ext>
                </a:extLst>
              </a:tr>
              <a:tr h="370840">
                <a:tc>
                  <a:txBody>
                    <a:bodyPr/>
                    <a:lstStyle/>
                    <a:p>
                      <a:r>
                        <a:rPr lang="en-US" sz="2800" dirty="0"/>
                        <a:t>2</a:t>
                      </a:r>
                    </a:p>
                  </a:txBody>
                  <a:tcPr/>
                </a:tc>
                <a:tc>
                  <a:txBody>
                    <a:bodyPr/>
                    <a:lstStyle/>
                    <a:p>
                      <a:r>
                        <a:rPr lang="en-US" sz="2800" dirty="0"/>
                        <a:t>6</a:t>
                      </a:r>
                    </a:p>
                  </a:txBody>
                  <a:tcPr/>
                </a:tc>
                <a:tc>
                  <a:txBody>
                    <a:bodyPr/>
                    <a:lstStyle/>
                    <a:p>
                      <a:endParaRPr lang="en-US" sz="2800"/>
                    </a:p>
                  </a:txBody>
                  <a:tcPr/>
                </a:tc>
                <a:extLst>
                  <a:ext uri="{0D108BD9-81ED-4DB2-BD59-A6C34878D82A}">
                    <a16:rowId xmlns:a16="http://schemas.microsoft.com/office/drawing/2014/main" val="1977316179"/>
                  </a:ext>
                </a:extLst>
              </a:tr>
              <a:tr h="370840">
                <a:tc>
                  <a:txBody>
                    <a:bodyPr/>
                    <a:lstStyle/>
                    <a:p>
                      <a:r>
                        <a:rPr lang="en-US" sz="2800" dirty="0"/>
                        <a:t>3</a:t>
                      </a:r>
                    </a:p>
                  </a:txBody>
                  <a:tcPr/>
                </a:tc>
                <a:tc>
                  <a:txBody>
                    <a:bodyPr/>
                    <a:lstStyle/>
                    <a:p>
                      <a:r>
                        <a:rPr lang="en-US" sz="2800" dirty="0"/>
                        <a:t>1</a:t>
                      </a:r>
                    </a:p>
                  </a:txBody>
                  <a:tcPr/>
                </a:tc>
                <a:tc>
                  <a:txBody>
                    <a:bodyPr/>
                    <a:lstStyle/>
                    <a:p>
                      <a:endParaRPr lang="en-US" sz="2800"/>
                    </a:p>
                  </a:txBody>
                  <a:tcPr/>
                </a:tc>
                <a:extLst>
                  <a:ext uri="{0D108BD9-81ED-4DB2-BD59-A6C34878D82A}">
                    <a16:rowId xmlns:a16="http://schemas.microsoft.com/office/drawing/2014/main" val="3233071543"/>
                  </a:ext>
                </a:extLst>
              </a:tr>
              <a:tr h="370840">
                <a:tc>
                  <a:txBody>
                    <a:bodyPr/>
                    <a:lstStyle/>
                    <a:p>
                      <a:r>
                        <a:rPr lang="en-US" sz="2800" dirty="0"/>
                        <a:t>4</a:t>
                      </a:r>
                    </a:p>
                  </a:txBody>
                  <a:tcPr/>
                </a:tc>
                <a:tc>
                  <a:txBody>
                    <a:bodyPr/>
                    <a:lstStyle/>
                    <a:p>
                      <a:r>
                        <a:rPr lang="en-US" sz="2800" dirty="0"/>
                        <a:t>4</a:t>
                      </a:r>
                    </a:p>
                  </a:txBody>
                  <a:tcPr/>
                </a:tc>
                <a:tc>
                  <a:txBody>
                    <a:bodyPr/>
                    <a:lstStyle/>
                    <a:p>
                      <a:endParaRPr lang="en-US" sz="2800" dirty="0"/>
                    </a:p>
                  </a:txBody>
                  <a:tcPr/>
                </a:tc>
                <a:extLst>
                  <a:ext uri="{0D108BD9-81ED-4DB2-BD59-A6C34878D82A}">
                    <a16:rowId xmlns:a16="http://schemas.microsoft.com/office/drawing/2014/main" val="647565369"/>
                  </a:ext>
                </a:extLst>
              </a:tr>
              <a:tr h="370840">
                <a:tc>
                  <a:txBody>
                    <a:bodyPr/>
                    <a:lstStyle/>
                    <a:p>
                      <a:r>
                        <a:rPr lang="en-US" sz="2800" dirty="0"/>
                        <a:t>5</a:t>
                      </a:r>
                    </a:p>
                  </a:txBody>
                  <a:tcPr/>
                </a:tc>
                <a:tc>
                  <a:txBody>
                    <a:bodyPr/>
                    <a:lstStyle/>
                    <a:p>
                      <a:r>
                        <a:rPr lang="en-US" sz="2800" dirty="0"/>
                        <a:t>3</a:t>
                      </a:r>
                    </a:p>
                  </a:txBody>
                  <a:tcPr/>
                </a:tc>
                <a:tc>
                  <a:txBody>
                    <a:bodyPr/>
                    <a:lstStyle/>
                    <a:p>
                      <a:endParaRPr lang="en-US" sz="2800" dirty="0"/>
                    </a:p>
                  </a:txBody>
                  <a:tcPr/>
                </a:tc>
                <a:extLst>
                  <a:ext uri="{0D108BD9-81ED-4DB2-BD59-A6C34878D82A}">
                    <a16:rowId xmlns:a16="http://schemas.microsoft.com/office/drawing/2014/main" val="1892132419"/>
                  </a:ext>
                </a:extLst>
              </a:tr>
              <a:tr h="370840">
                <a:tc>
                  <a:txBody>
                    <a:bodyPr/>
                    <a:lstStyle/>
                    <a:p>
                      <a:r>
                        <a:rPr lang="en-US" sz="2800" dirty="0"/>
                        <a:t>6</a:t>
                      </a:r>
                    </a:p>
                  </a:txBody>
                  <a:tcPr/>
                </a:tc>
                <a:tc>
                  <a:txBody>
                    <a:bodyPr/>
                    <a:lstStyle/>
                    <a:p>
                      <a:r>
                        <a:rPr lang="en-US" sz="2800" dirty="0"/>
                        <a:t>1</a:t>
                      </a:r>
                    </a:p>
                  </a:txBody>
                  <a:tcPr/>
                </a:tc>
                <a:tc>
                  <a:txBody>
                    <a:bodyPr/>
                    <a:lstStyle/>
                    <a:p>
                      <a:endParaRPr lang="en-US" sz="2800" dirty="0"/>
                    </a:p>
                  </a:txBody>
                  <a:tcPr/>
                </a:tc>
                <a:extLst>
                  <a:ext uri="{0D108BD9-81ED-4DB2-BD59-A6C34878D82A}">
                    <a16:rowId xmlns:a16="http://schemas.microsoft.com/office/drawing/2014/main" val="1211496467"/>
                  </a:ext>
                </a:extLst>
              </a:tr>
              <a:tr h="370840">
                <a:tc>
                  <a:txBody>
                    <a:bodyPr/>
                    <a:lstStyle/>
                    <a:p>
                      <a:r>
                        <a:rPr lang="en-US" sz="2800" dirty="0"/>
                        <a:t>Total</a:t>
                      </a:r>
                    </a:p>
                  </a:txBody>
                  <a:tcPr/>
                </a:tc>
                <a:tc>
                  <a:txBody>
                    <a:bodyPr/>
                    <a:lstStyle/>
                    <a:p>
                      <a:r>
                        <a:rPr lang="en-US" sz="2800" dirty="0"/>
                        <a:t>19</a:t>
                      </a:r>
                    </a:p>
                  </a:txBody>
                  <a:tcPr/>
                </a:tc>
                <a:tc>
                  <a:txBody>
                    <a:bodyPr/>
                    <a:lstStyle/>
                    <a:p>
                      <a:endParaRPr lang="en-US" sz="2800" dirty="0"/>
                    </a:p>
                  </a:txBody>
                  <a:tcPr/>
                </a:tc>
                <a:extLst>
                  <a:ext uri="{0D108BD9-81ED-4DB2-BD59-A6C34878D82A}">
                    <a16:rowId xmlns:a16="http://schemas.microsoft.com/office/drawing/2014/main" val="2402609978"/>
                  </a:ext>
                </a:extLst>
              </a:tr>
            </a:tbl>
          </a:graphicData>
        </a:graphic>
      </p:graphicFrame>
    </p:spTree>
    <p:extLst>
      <p:ext uri="{BB962C8B-B14F-4D97-AF65-F5344CB8AC3E}">
        <p14:creationId xmlns:p14="http://schemas.microsoft.com/office/powerpoint/2010/main" val="1976282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88E3-7871-6F0C-4537-FBF2856944BF}"/>
              </a:ext>
            </a:extLst>
          </p:cNvPr>
          <p:cNvSpPr>
            <a:spLocks noGrp="1"/>
          </p:cNvSpPr>
          <p:nvPr>
            <p:ph type="title"/>
          </p:nvPr>
        </p:nvSpPr>
        <p:spPr/>
        <p:txBody>
          <a:bodyPr/>
          <a:lstStyle/>
          <a:p>
            <a:r>
              <a:rPr lang="en-US" dirty="0"/>
              <a:t>My Total</a:t>
            </a:r>
          </a:p>
        </p:txBody>
      </p:sp>
      <p:graphicFrame>
        <p:nvGraphicFramePr>
          <p:cNvPr id="6" name="Table 6">
            <a:extLst>
              <a:ext uri="{FF2B5EF4-FFF2-40B4-BE49-F238E27FC236}">
                <a16:creationId xmlns:a16="http://schemas.microsoft.com/office/drawing/2014/main" id="{9EFB2890-1CE2-1BC3-947E-0E0944C01498}"/>
              </a:ext>
            </a:extLst>
          </p:cNvPr>
          <p:cNvGraphicFramePr>
            <a:graphicFrameLocks noGrp="1"/>
          </p:cNvGraphicFramePr>
          <p:nvPr>
            <p:ph sz="quarter" idx="10"/>
            <p:extLst>
              <p:ext uri="{D42A27DB-BD31-4B8C-83A1-F6EECF244321}">
                <p14:modId xmlns:p14="http://schemas.microsoft.com/office/powerpoint/2010/main" val="4244123832"/>
              </p:ext>
            </p:extLst>
          </p:nvPr>
        </p:nvGraphicFramePr>
        <p:xfrm>
          <a:off x="914399" y="1970088"/>
          <a:ext cx="6882582" cy="2966720"/>
        </p:xfrm>
        <a:graphic>
          <a:graphicData uri="http://schemas.openxmlformats.org/drawingml/2006/table">
            <a:tbl>
              <a:tblPr firstRow="1" bandRow="1">
                <a:tableStyleId>{5C22544A-7EE6-4342-B048-85BDC9FD1C3A}</a:tableStyleId>
              </a:tblPr>
              <a:tblGrid>
                <a:gridCol w="2294194">
                  <a:extLst>
                    <a:ext uri="{9D8B030D-6E8A-4147-A177-3AD203B41FA5}">
                      <a16:colId xmlns:a16="http://schemas.microsoft.com/office/drawing/2014/main" val="1938581054"/>
                    </a:ext>
                  </a:extLst>
                </a:gridCol>
                <a:gridCol w="2294194">
                  <a:extLst>
                    <a:ext uri="{9D8B030D-6E8A-4147-A177-3AD203B41FA5}">
                      <a16:colId xmlns:a16="http://schemas.microsoft.com/office/drawing/2014/main" val="1403480193"/>
                    </a:ext>
                  </a:extLst>
                </a:gridCol>
                <a:gridCol w="2294194">
                  <a:extLst>
                    <a:ext uri="{9D8B030D-6E8A-4147-A177-3AD203B41FA5}">
                      <a16:colId xmlns:a16="http://schemas.microsoft.com/office/drawing/2014/main" val="1518037486"/>
                    </a:ext>
                  </a:extLst>
                </a:gridCol>
              </a:tblGrid>
              <a:tr h="370840">
                <a:tc>
                  <a:txBody>
                    <a:bodyPr/>
                    <a:lstStyle/>
                    <a:p>
                      <a:r>
                        <a:rPr lang="en-US" dirty="0"/>
                        <a:t>Item</a:t>
                      </a:r>
                    </a:p>
                  </a:txBody>
                  <a:tcPr/>
                </a:tc>
                <a:tc>
                  <a:txBody>
                    <a:bodyPr/>
                    <a:lstStyle/>
                    <a:p>
                      <a:r>
                        <a:rPr lang="en-US" dirty="0"/>
                        <a:t>Possible Points</a:t>
                      </a:r>
                    </a:p>
                  </a:txBody>
                  <a:tcPr/>
                </a:tc>
                <a:tc>
                  <a:txBody>
                    <a:bodyPr/>
                    <a:lstStyle/>
                    <a:p>
                      <a:r>
                        <a:rPr lang="en-US" dirty="0"/>
                        <a:t>My score</a:t>
                      </a:r>
                    </a:p>
                  </a:txBody>
                  <a:tcPr/>
                </a:tc>
                <a:extLst>
                  <a:ext uri="{0D108BD9-81ED-4DB2-BD59-A6C34878D82A}">
                    <a16:rowId xmlns:a16="http://schemas.microsoft.com/office/drawing/2014/main" val="25582848"/>
                  </a:ext>
                </a:extLst>
              </a:tr>
              <a:tr h="370840">
                <a:tc>
                  <a:txBody>
                    <a:bodyPr/>
                    <a:lstStyle/>
                    <a:p>
                      <a:r>
                        <a:rPr lang="en-US" dirty="0"/>
                        <a:t>Case study 1 </a:t>
                      </a:r>
                    </a:p>
                  </a:txBody>
                  <a:tcPr/>
                </a:tc>
                <a:tc>
                  <a:txBody>
                    <a:bodyPr/>
                    <a:lstStyle/>
                    <a:p>
                      <a:r>
                        <a:rPr lang="en-US" dirty="0"/>
                        <a:t>25</a:t>
                      </a:r>
                    </a:p>
                  </a:txBody>
                  <a:tcPr/>
                </a:tc>
                <a:tc>
                  <a:txBody>
                    <a:bodyPr/>
                    <a:lstStyle/>
                    <a:p>
                      <a:endParaRPr lang="en-US" dirty="0"/>
                    </a:p>
                  </a:txBody>
                  <a:tcPr/>
                </a:tc>
                <a:extLst>
                  <a:ext uri="{0D108BD9-81ED-4DB2-BD59-A6C34878D82A}">
                    <a16:rowId xmlns:a16="http://schemas.microsoft.com/office/drawing/2014/main" val="31073810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Trend 1 </a:t>
                      </a:r>
                    </a:p>
                  </a:txBody>
                  <a:tcPr/>
                </a:tc>
                <a:tc>
                  <a:txBody>
                    <a:bodyPr/>
                    <a:lstStyle/>
                    <a:p>
                      <a:r>
                        <a:rPr lang="en-US" dirty="0"/>
                        <a:t>10</a:t>
                      </a:r>
                    </a:p>
                  </a:txBody>
                  <a:tcPr/>
                </a:tc>
                <a:tc>
                  <a:txBody>
                    <a:bodyPr/>
                    <a:lstStyle/>
                    <a:p>
                      <a:endParaRPr lang="en-US" dirty="0"/>
                    </a:p>
                  </a:txBody>
                  <a:tcPr/>
                </a:tc>
                <a:extLst>
                  <a:ext uri="{0D108BD9-81ED-4DB2-BD59-A6C34878D82A}">
                    <a16:rowId xmlns:a16="http://schemas.microsoft.com/office/drawing/2014/main" val="2316600764"/>
                  </a:ext>
                </a:extLst>
              </a:tr>
              <a:tr h="370840">
                <a:tc>
                  <a:txBody>
                    <a:bodyPr/>
                    <a:lstStyle/>
                    <a:p>
                      <a:r>
                        <a:rPr lang="en-US" dirty="0"/>
                        <a:t>Case study 2</a:t>
                      </a:r>
                    </a:p>
                  </a:txBody>
                  <a:tcPr/>
                </a:tc>
                <a:tc>
                  <a:txBody>
                    <a:bodyPr/>
                    <a:lstStyle/>
                    <a:p>
                      <a:r>
                        <a:rPr lang="en-US" dirty="0"/>
                        <a:t>19</a:t>
                      </a:r>
                    </a:p>
                  </a:txBody>
                  <a:tcPr/>
                </a:tc>
                <a:tc>
                  <a:txBody>
                    <a:bodyPr/>
                    <a:lstStyle/>
                    <a:p>
                      <a:endParaRPr lang="en-US" dirty="0"/>
                    </a:p>
                  </a:txBody>
                  <a:tcPr/>
                </a:tc>
                <a:extLst>
                  <a:ext uri="{0D108BD9-81ED-4DB2-BD59-A6C34878D82A}">
                    <a16:rowId xmlns:a16="http://schemas.microsoft.com/office/drawing/2014/main" val="3234571639"/>
                  </a:ext>
                </a:extLst>
              </a:tr>
              <a:tr h="370840">
                <a:tc>
                  <a:txBody>
                    <a:bodyPr/>
                    <a:lstStyle/>
                    <a:p>
                      <a:r>
                        <a:rPr lang="en-US" dirty="0"/>
                        <a:t>Trend 2</a:t>
                      </a:r>
                    </a:p>
                  </a:txBody>
                  <a:tcPr/>
                </a:tc>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2210208278"/>
                  </a:ext>
                </a:extLst>
              </a:tr>
              <a:tr h="370840">
                <a:tc>
                  <a:txBody>
                    <a:bodyPr/>
                    <a:lstStyle/>
                    <a:p>
                      <a:r>
                        <a:rPr lang="en-US" dirty="0"/>
                        <a:t>Bowtie 1</a:t>
                      </a:r>
                    </a:p>
                  </a:txBody>
                  <a:tcPr/>
                </a:tc>
                <a:tc>
                  <a:txBody>
                    <a:bodyPr/>
                    <a:lstStyle/>
                    <a:p>
                      <a:r>
                        <a:rPr lang="en-US" dirty="0"/>
                        <a:t>5</a:t>
                      </a:r>
                    </a:p>
                  </a:txBody>
                  <a:tcPr/>
                </a:tc>
                <a:tc>
                  <a:txBody>
                    <a:bodyPr/>
                    <a:lstStyle/>
                    <a:p>
                      <a:endParaRPr lang="en-US" dirty="0"/>
                    </a:p>
                  </a:txBody>
                  <a:tcPr/>
                </a:tc>
                <a:extLst>
                  <a:ext uri="{0D108BD9-81ED-4DB2-BD59-A6C34878D82A}">
                    <a16:rowId xmlns:a16="http://schemas.microsoft.com/office/drawing/2014/main" val="3021649144"/>
                  </a:ext>
                </a:extLst>
              </a:tr>
              <a:tr h="370840">
                <a:tc>
                  <a:txBody>
                    <a:bodyPr/>
                    <a:lstStyle/>
                    <a:p>
                      <a:r>
                        <a:rPr lang="en-US" dirty="0"/>
                        <a:t>Case study 3</a:t>
                      </a:r>
                    </a:p>
                  </a:txBody>
                  <a:tcPr/>
                </a:tc>
                <a:tc>
                  <a:txBody>
                    <a:bodyPr/>
                    <a:lstStyle/>
                    <a:p>
                      <a:r>
                        <a:rPr lang="en-US" dirty="0"/>
                        <a:t>19</a:t>
                      </a:r>
                    </a:p>
                  </a:txBody>
                  <a:tcPr/>
                </a:tc>
                <a:tc>
                  <a:txBody>
                    <a:bodyPr/>
                    <a:lstStyle/>
                    <a:p>
                      <a:endParaRPr lang="en-US" dirty="0"/>
                    </a:p>
                  </a:txBody>
                  <a:tcPr/>
                </a:tc>
                <a:extLst>
                  <a:ext uri="{0D108BD9-81ED-4DB2-BD59-A6C34878D82A}">
                    <a16:rowId xmlns:a16="http://schemas.microsoft.com/office/drawing/2014/main" val="942907047"/>
                  </a:ext>
                </a:extLst>
              </a:tr>
              <a:tr h="370840">
                <a:tc>
                  <a:txBody>
                    <a:bodyPr/>
                    <a:lstStyle/>
                    <a:p>
                      <a:r>
                        <a:rPr lang="en-US"/>
                        <a:t>My Score</a:t>
                      </a:r>
                      <a:endParaRPr lang="en-US" dirty="0"/>
                    </a:p>
                  </a:txBody>
                  <a:tcPr/>
                </a:tc>
                <a:tc gridSpan="2">
                  <a:txBody>
                    <a:bodyPr/>
                    <a:lstStyle/>
                    <a:p>
                      <a:r>
                        <a:rPr lang="en-US" dirty="0"/>
                        <a:t>79</a:t>
                      </a:r>
                    </a:p>
                  </a:txBody>
                  <a:tcPr/>
                </a:tc>
                <a:tc hMerge="1">
                  <a:txBody>
                    <a:bodyPr/>
                    <a:lstStyle/>
                    <a:p>
                      <a:endParaRPr lang="en-US" dirty="0"/>
                    </a:p>
                  </a:txBody>
                  <a:tcPr/>
                </a:tc>
                <a:extLst>
                  <a:ext uri="{0D108BD9-81ED-4DB2-BD59-A6C34878D82A}">
                    <a16:rowId xmlns:a16="http://schemas.microsoft.com/office/drawing/2014/main" val="1991575141"/>
                  </a:ext>
                </a:extLst>
              </a:tr>
            </a:tbl>
          </a:graphicData>
        </a:graphic>
      </p:graphicFrame>
    </p:spTree>
    <p:extLst>
      <p:ext uri="{BB962C8B-B14F-4D97-AF65-F5344CB8AC3E}">
        <p14:creationId xmlns:p14="http://schemas.microsoft.com/office/powerpoint/2010/main" val="22384624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F405C-61C6-E445-E1F5-C1D3C1B98678}"/>
              </a:ext>
            </a:extLst>
          </p:cNvPr>
          <p:cNvSpPr>
            <a:spLocks noGrp="1"/>
          </p:cNvSpPr>
          <p:nvPr>
            <p:ph type="title"/>
          </p:nvPr>
        </p:nvSpPr>
        <p:spPr/>
        <p:txBody>
          <a:bodyPr/>
          <a:lstStyle/>
          <a:p>
            <a:r>
              <a:rPr lang="en-US" dirty="0"/>
              <a:t>Please Complete the Mini Review Evaluation </a:t>
            </a:r>
          </a:p>
        </p:txBody>
      </p:sp>
      <p:sp>
        <p:nvSpPr>
          <p:cNvPr id="3" name="Content Placeholder 2">
            <a:extLst>
              <a:ext uri="{FF2B5EF4-FFF2-40B4-BE49-F238E27FC236}">
                <a16:creationId xmlns:a16="http://schemas.microsoft.com/office/drawing/2014/main" id="{13DCFD9F-B555-6BE0-A4AE-F194907AD6C0}"/>
              </a:ext>
            </a:extLst>
          </p:cNvPr>
          <p:cNvSpPr>
            <a:spLocks noGrp="1"/>
          </p:cNvSpPr>
          <p:nvPr>
            <p:ph sz="half" idx="1"/>
          </p:nvPr>
        </p:nvSpPr>
        <p:spPr/>
        <p:txBody>
          <a:bodyPr/>
          <a:lstStyle/>
          <a:p>
            <a:pPr marL="36900" indent="0">
              <a:buNone/>
            </a:pPr>
            <a:r>
              <a:rPr lang="en-US" sz="3200" dirty="0">
                <a:hlinkClick r:id="rId2"/>
              </a:rPr>
              <a:t>https://umaryland.az1.qualtrics.com/</a:t>
            </a:r>
            <a:r>
              <a:rPr lang="en-US" sz="3200" dirty="0" err="1">
                <a:hlinkClick r:id="rId2"/>
              </a:rPr>
              <a:t>jfe</a:t>
            </a:r>
            <a:r>
              <a:rPr lang="en-US" sz="3200" dirty="0">
                <a:hlinkClick r:id="rId2"/>
              </a:rPr>
              <a:t>/form/SV_1ZYu3gxvlMDziMS</a:t>
            </a:r>
            <a:endParaRPr lang="en-US" sz="3200" dirty="0"/>
          </a:p>
          <a:p>
            <a:endParaRPr lang="en-US" sz="3200" dirty="0"/>
          </a:p>
          <a:p>
            <a:endParaRPr lang="en-US" dirty="0"/>
          </a:p>
        </p:txBody>
      </p:sp>
      <p:pic>
        <p:nvPicPr>
          <p:cNvPr id="7" name="Content Placeholder 6" descr="Qr code&#10;&#10;Description automatically generated">
            <a:extLst>
              <a:ext uri="{FF2B5EF4-FFF2-40B4-BE49-F238E27FC236}">
                <a16:creationId xmlns:a16="http://schemas.microsoft.com/office/drawing/2014/main" id="{4BBE6236-EB82-1DBD-7B4D-B04F8555C399}"/>
              </a:ext>
            </a:extLst>
          </p:cNvPr>
          <p:cNvPicPr>
            <a:picLocks noGrp="1" noChangeAspect="1"/>
          </p:cNvPicPr>
          <p:nvPr>
            <p:ph sz="half" idx="2"/>
          </p:nvPr>
        </p:nvPicPr>
        <p:blipFill>
          <a:blip r:embed="rId3"/>
          <a:stretch>
            <a:fillRect/>
          </a:stretch>
        </p:blipFill>
        <p:spPr>
          <a:xfrm>
            <a:off x="7864475" y="3038475"/>
            <a:ext cx="2381250" cy="2381250"/>
          </a:xfrm>
        </p:spPr>
      </p:pic>
      <p:sp>
        <p:nvSpPr>
          <p:cNvPr id="8" name="TextBox 7">
            <a:extLst>
              <a:ext uri="{FF2B5EF4-FFF2-40B4-BE49-F238E27FC236}">
                <a16:creationId xmlns:a16="http://schemas.microsoft.com/office/drawing/2014/main" id="{D879D93F-ACBF-4B2C-8BCA-0EF482577BE2}"/>
              </a:ext>
            </a:extLst>
          </p:cNvPr>
          <p:cNvSpPr txBox="1"/>
          <p:nvPr/>
        </p:nvSpPr>
        <p:spPr>
          <a:xfrm>
            <a:off x="769434" y="5791200"/>
            <a:ext cx="7281746"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This evaluation will take approximately less than 2 minutes to complete.</a:t>
            </a:r>
          </a:p>
        </p:txBody>
      </p:sp>
    </p:spTree>
    <p:extLst>
      <p:ext uri="{BB962C8B-B14F-4D97-AF65-F5344CB8AC3E}">
        <p14:creationId xmlns:p14="http://schemas.microsoft.com/office/powerpoint/2010/main" val="85720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68C217-C2A6-E561-0DE2-279F1CA9B1EC}"/>
              </a:ext>
            </a:extLst>
          </p:cNvPr>
          <p:cNvSpPr>
            <a:spLocks noGrp="1"/>
          </p:cNvSpPr>
          <p:nvPr>
            <p:ph type="title"/>
          </p:nvPr>
        </p:nvSpPr>
        <p:spPr>
          <a:xfrm>
            <a:off x="913795" y="609600"/>
            <a:ext cx="4412585" cy="773430"/>
          </a:xfrm>
        </p:spPr>
        <p:txBody>
          <a:bodyPr>
            <a:normAutofit fontScale="90000"/>
          </a:bodyPr>
          <a:lstStyle/>
          <a:p>
            <a:r>
              <a:rPr lang="en-US" dirty="0"/>
              <a:t>Bowties in Qualtrics</a:t>
            </a:r>
          </a:p>
        </p:txBody>
      </p:sp>
      <p:pic>
        <p:nvPicPr>
          <p:cNvPr id="5" name="Content Placeholder 4">
            <a:extLst>
              <a:ext uri="{FF2B5EF4-FFF2-40B4-BE49-F238E27FC236}">
                <a16:creationId xmlns:a16="http://schemas.microsoft.com/office/drawing/2014/main" id="{7DEFD109-D073-6E4A-C859-9C9D3D51ADC2}"/>
              </a:ext>
            </a:extLst>
          </p:cNvPr>
          <p:cNvPicPr>
            <a:picLocks noGrp="1" noChangeAspect="1"/>
          </p:cNvPicPr>
          <p:nvPr>
            <p:ph sz="quarter" idx="10"/>
          </p:nvPr>
        </p:nvPicPr>
        <p:blipFill>
          <a:blip r:embed="rId2"/>
          <a:stretch>
            <a:fillRect/>
          </a:stretch>
        </p:blipFill>
        <p:spPr>
          <a:xfrm>
            <a:off x="6096000" y="609600"/>
            <a:ext cx="5311140" cy="6055296"/>
          </a:xfrm>
        </p:spPr>
      </p:pic>
      <p:pic>
        <p:nvPicPr>
          <p:cNvPr id="8" name="Picture 7">
            <a:extLst>
              <a:ext uri="{FF2B5EF4-FFF2-40B4-BE49-F238E27FC236}">
                <a16:creationId xmlns:a16="http://schemas.microsoft.com/office/drawing/2014/main" id="{0A53F8DC-21B1-38E6-B08F-6368D4A576DA}"/>
              </a:ext>
            </a:extLst>
          </p:cNvPr>
          <p:cNvPicPr>
            <a:picLocks noChangeAspect="1"/>
          </p:cNvPicPr>
          <p:nvPr/>
        </p:nvPicPr>
        <p:blipFill>
          <a:blip r:embed="rId3"/>
          <a:stretch>
            <a:fillRect/>
          </a:stretch>
        </p:blipFill>
        <p:spPr>
          <a:xfrm>
            <a:off x="372124" y="1800224"/>
            <a:ext cx="5311141" cy="3114675"/>
          </a:xfrm>
          <a:prstGeom prst="rect">
            <a:avLst/>
          </a:prstGeom>
        </p:spPr>
      </p:pic>
      <p:sp>
        <p:nvSpPr>
          <p:cNvPr id="10" name="TextBox 9">
            <a:extLst>
              <a:ext uri="{FF2B5EF4-FFF2-40B4-BE49-F238E27FC236}">
                <a16:creationId xmlns:a16="http://schemas.microsoft.com/office/drawing/2014/main" id="{A3BABF7D-CB06-9651-1B55-37EC498AC4CB}"/>
              </a:ext>
            </a:extLst>
          </p:cNvPr>
          <p:cNvSpPr txBox="1"/>
          <p:nvPr/>
        </p:nvSpPr>
        <p:spPr>
          <a:xfrm>
            <a:off x="784860" y="5143500"/>
            <a:ext cx="4898405"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Bowties in Qualtrics are 3 drop and drag question- but they don’t make a “bowtie” shape. </a:t>
            </a:r>
          </a:p>
        </p:txBody>
      </p:sp>
    </p:spTree>
    <p:extLst>
      <p:ext uri="{BB962C8B-B14F-4D97-AF65-F5344CB8AC3E}">
        <p14:creationId xmlns:p14="http://schemas.microsoft.com/office/powerpoint/2010/main" val="176019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3BA598-2B84-54D5-853B-7CDC8C045D71}"/>
              </a:ext>
            </a:extLst>
          </p:cNvPr>
          <p:cNvSpPr>
            <a:spLocks noGrp="1"/>
          </p:cNvSpPr>
          <p:nvPr>
            <p:ph sz="quarter" idx="10"/>
          </p:nvPr>
        </p:nvSpPr>
        <p:spPr/>
        <p:txBody>
          <a:bodyPr/>
          <a:lstStyle/>
          <a:p>
            <a:r>
              <a:rPr lang="en-US" sz="2200" dirty="0">
                <a:latin typeface="Calibri" panose="020F0502020204030204" pitchFamily="34" charset="0"/>
                <a:cs typeface="Calibri" panose="020F0502020204030204" pitchFamily="34" charset="0"/>
              </a:rPr>
              <a:t>Trend items require the candidate to make clinical judgments based on client data presented at different time points.</a:t>
            </a:r>
          </a:p>
          <a:p>
            <a:r>
              <a:rPr lang="en-US" sz="2200" dirty="0">
                <a:latin typeface="Calibri" panose="020F0502020204030204" pitchFamily="34" charset="0"/>
                <a:cs typeface="Calibri" panose="020F0502020204030204" pitchFamily="34" charset="0"/>
              </a:rPr>
              <a:t> Trend items may address one or more clinical judgment steps but do not follow the six-item sequence like case studies do.</a:t>
            </a:r>
          </a:p>
          <a:p>
            <a:r>
              <a:rPr lang="en-US" sz="2200" dirty="0">
                <a:latin typeface="Calibri" panose="020F0502020204030204" pitchFamily="34" charset="0"/>
                <a:cs typeface="Calibri" panose="020F0502020204030204" pitchFamily="34" charset="0"/>
              </a:rPr>
              <a:t> Trend items can feature any item response type except bowtie.</a:t>
            </a:r>
          </a:p>
          <a:p>
            <a:endParaRPr lang="en-US" sz="2400" dirty="0">
              <a:latin typeface="Calibri" panose="020F0502020204030204" pitchFamily="34" charset="0"/>
              <a:cs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7252E43-2A69-6B95-B41E-C4A383CAAAA0}"/>
              </a:ext>
            </a:extLst>
          </p:cNvPr>
          <p:cNvSpPr>
            <a:spLocks noGrp="1"/>
          </p:cNvSpPr>
          <p:nvPr>
            <p:ph type="title"/>
          </p:nvPr>
        </p:nvSpPr>
        <p:spPr/>
        <p:txBody>
          <a:bodyPr/>
          <a:lstStyle/>
          <a:p>
            <a:r>
              <a:rPr lang="en-US" sz="4000" dirty="0"/>
              <a:t>Stand-alone Item: Trends</a:t>
            </a:r>
            <a:endParaRPr lang="en-US" dirty="0"/>
          </a:p>
        </p:txBody>
      </p:sp>
    </p:spTree>
    <p:extLst>
      <p:ext uri="{BB962C8B-B14F-4D97-AF65-F5344CB8AC3E}">
        <p14:creationId xmlns:p14="http://schemas.microsoft.com/office/powerpoint/2010/main" val="1290076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8ECBBE46D5344CA280ED648555FC32" ma:contentTypeVersion="16" ma:contentTypeDescription="Create a new document." ma:contentTypeScope="" ma:versionID="44148c78198fd675865615cca59ac108">
  <xsd:schema xmlns:xsd="http://www.w3.org/2001/XMLSchema" xmlns:xs="http://www.w3.org/2001/XMLSchema" xmlns:p="http://schemas.microsoft.com/office/2006/metadata/properties" xmlns:ns1="http://schemas.microsoft.com/sharepoint/v3" xmlns:ns3="0b1d5d30-e7e6-4040-941f-fae2e7ded6c3" xmlns:ns4="6ddd92d9-49d3-4fda-a06b-ab8d97146b3f" targetNamespace="http://schemas.microsoft.com/office/2006/metadata/properties" ma:root="true" ma:fieldsID="4bd31d563715eb882f22eadf1b0ef43e" ns1:_="" ns3:_="" ns4:_="">
    <xsd:import namespace="http://schemas.microsoft.com/sharepoint/v3"/>
    <xsd:import namespace="0b1d5d30-e7e6-4040-941f-fae2e7ded6c3"/>
    <xsd:import namespace="6ddd92d9-49d3-4fda-a06b-ab8d97146b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1d5d30-e7e6-4040-941f-fae2e7ded6c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dd92d9-49d3-4fda-a06b-ab8d97146b3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09C27BC-492A-472D-AA27-8888524811DE}">
  <ds:schemaRefs>
    <ds:schemaRef ds:uri="http://schemas.microsoft.com/sharepoint/v3/contenttype/forms"/>
  </ds:schemaRefs>
</ds:datastoreItem>
</file>

<file path=customXml/itemProps2.xml><?xml version="1.0" encoding="utf-8"?>
<ds:datastoreItem xmlns:ds="http://schemas.openxmlformats.org/officeDocument/2006/customXml" ds:itemID="{FAFBF6C7-31AC-4E77-867A-BC98D5D1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1d5d30-e7e6-4040-941f-fae2e7ded6c3"/>
    <ds:schemaRef ds:uri="6ddd92d9-49d3-4fda-a06b-ab8d97146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BEAFDB-5157-4D9E-BAFC-77843928759B}">
  <ds:schemaRefs>
    <ds:schemaRef ds:uri="http://purl.org/dc/terms/"/>
    <ds:schemaRef ds:uri="http://schemas.openxmlformats.org/package/2006/metadata/core-properties"/>
    <ds:schemaRef ds:uri="http://purl.org/dc/dcmitype/"/>
    <ds:schemaRef ds:uri="http://schemas.microsoft.com/office/infopath/2007/PartnerControls"/>
    <ds:schemaRef ds:uri="6ddd92d9-49d3-4fda-a06b-ab8d97146b3f"/>
    <ds:schemaRef ds:uri="http://purl.org/dc/elements/1.1/"/>
    <ds:schemaRef ds:uri="http://schemas.microsoft.com/office/2006/metadata/properties"/>
    <ds:schemaRef ds:uri="http://schemas.microsoft.com/office/2006/documentManagement/types"/>
    <ds:schemaRef ds:uri="0b1d5d30-e7e6-4040-941f-fae2e7ded6c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777</TotalTime>
  <Words>3943</Words>
  <Application>Microsoft Office PowerPoint</Application>
  <PresentationFormat>Widescreen</PresentationFormat>
  <Paragraphs>465</Paragraphs>
  <Slides>79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Arial Black</vt:lpstr>
      <vt:lpstr>Calibri</vt:lpstr>
      <vt:lpstr>Calisto MT</vt:lpstr>
      <vt:lpstr>Times New Roman</vt:lpstr>
      <vt:lpstr>Trebuchet MS</vt:lpstr>
      <vt:lpstr>Wingdings</vt:lpstr>
      <vt:lpstr>Wingdings 2</vt:lpstr>
      <vt:lpstr>Slate</vt:lpstr>
      <vt:lpstr>Maryland NextGen Testbank: Mental Health Mini-Review</vt:lpstr>
      <vt:lpstr> NextGen Test Bank Disclosures</vt:lpstr>
      <vt:lpstr>About The NextGen NCLEX</vt:lpstr>
      <vt:lpstr>The Five New Item Response Types</vt:lpstr>
      <vt:lpstr>Case Studies</vt:lpstr>
      <vt:lpstr>Stand-alone Item Types</vt:lpstr>
      <vt:lpstr>Stand-alone Item: Bowtie</vt:lpstr>
      <vt:lpstr>Bowties in Qualtrics</vt:lpstr>
      <vt:lpstr>Stand-alone Item: Trends</vt:lpstr>
      <vt:lpstr>About This Review</vt:lpstr>
      <vt:lpstr> The First Screen Provides Instructions </vt:lpstr>
      <vt:lpstr>Answer the Questions </vt:lpstr>
      <vt:lpstr>In Tables, Follow Instructions for How Many Options May be Selected in a Row.</vt:lpstr>
      <vt:lpstr> Highlight Questions</vt:lpstr>
      <vt:lpstr>Submit the Final Question  and Click Download PDF  from Thank You Screen </vt:lpstr>
      <vt:lpstr>The Response Summary Shows Your Answers   </vt:lpstr>
      <vt:lpstr>Correct Answers</vt:lpstr>
      <vt:lpstr>New Scoring Rule: +/-</vt:lpstr>
      <vt:lpstr>New Scoring Rule: 0/1</vt:lpstr>
      <vt:lpstr> Same Answers: Different Scores</vt:lpstr>
      <vt:lpstr>Rationale Scoring Rule</vt:lpstr>
      <vt:lpstr>Keep track of your score as you move through the review</vt:lpstr>
      <vt:lpstr>Final Link</vt:lpstr>
      <vt:lpstr>Case Study # 1</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1 Score</vt:lpstr>
      <vt:lpstr> Trend # 1</vt:lpstr>
      <vt:lpstr>PowerPoint Presentation</vt:lpstr>
      <vt:lpstr>Rationale</vt:lpstr>
      <vt:lpstr>Trend 1 Score</vt:lpstr>
      <vt:lpstr>Case Study # 2</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2 Score</vt:lpstr>
      <vt:lpstr> Trend # 2</vt:lpstr>
      <vt:lpstr>PowerPoint Presentation</vt:lpstr>
      <vt:lpstr>Rationale</vt:lpstr>
      <vt:lpstr>Trend 2 Score</vt:lpstr>
      <vt:lpstr> Bowtie # 1</vt:lpstr>
      <vt:lpstr>PowerPoint Presentation</vt:lpstr>
      <vt:lpstr>Rationale</vt:lpstr>
      <vt:lpstr>Bowtie 1 Score</vt:lpstr>
      <vt:lpstr>Case Study # 3</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PowerPoint Presentation</vt:lpstr>
      <vt:lpstr>Rationale</vt:lpstr>
      <vt:lpstr>Case Study 3 Score</vt:lpstr>
      <vt:lpstr>My Total</vt:lpstr>
      <vt:lpstr>Please Complete the Mini Review Evaluation </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Desiree Hensel</cp:lastModifiedBy>
  <cp:revision>45</cp:revision>
  <dcterms:created xsi:type="dcterms:W3CDTF">2011-06-24T14:29:15Z</dcterms:created>
  <dcterms:modified xsi:type="dcterms:W3CDTF">2023-06-14T12:14:24Z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0x010100B68ECBBE46D5344CA280ED648555FC32</vt:lpwstr>
  </property>
</Properties>
</file>