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64" r:id="rId4"/>
  </p:sldMasterIdLst>
  <p:notesMasterIdLst>
    <p:notesMasterId r:id="rId83"/>
  </p:notesMasterIdLst>
  <p:sldIdLst>
    <p:sldId id="1794" r:id="rId5"/>
    <p:sldId id="1795" r:id="rId6"/>
    <p:sldId id="1796" r:id="rId7"/>
    <p:sldId id="1797" r:id="rId8"/>
    <p:sldId id="1798" r:id="rId9"/>
    <p:sldId id="1799" r:id="rId10"/>
    <p:sldId id="1800" r:id="rId11"/>
    <p:sldId id="1802" r:id="rId12"/>
    <p:sldId id="1803" r:id="rId13"/>
    <p:sldId id="1804" r:id="rId14"/>
    <p:sldId id="1805" r:id="rId15"/>
    <p:sldId id="1806" r:id="rId16"/>
    <p:sldId id="1807" r:id="rId17"/>
    <p:sldId id="1808" r:id="rId18"/>
    <p:sldId id="1809" r:id="rId19"/>
    <p:sldId id="1810" r:id="rId20"/>
    <p:sldId id="1811" r:id="rId21"/>
    <p:sldId id="1812" r:id="rId22"/>
    <p:sldId id="1813" r:id="rId23"/>
    <p:sldId id="1814" r:id="rId24"/>
    <p:sldId id="1817" r:id="rId25"/>
    <p:sldId id="1816" r:id="rId26"/>
    <p:sldId id="392" r:id="rId27"/>
    <p:sldId id="393" r:id="rId28"/>
    <p:sldId id="394" r:id="rId29"/>
    <p:sldId id="395" r:id="rId30"/>
    <p:sldId id="361" r:id="rId31"/>
    <p:sldId id="362" r:id="rId32"/>
    <p:sldId id="363" r:id="rId33"/>
    <p:sldId id="364" r:id="rId34"/>
    <p:sldId id="365" r:id="rId35"/>
    <p:sldId id="366" r:id="rId36"/>
    <p:sldId id="367" r:id="rId37"/>
    <p:sldId id="368" r:id="rId38"/>
    <p:sldId id="369" r:id="rId39"/>
    <p:sldId id="370" r:id="rId40"/>
    <p:sldId id="371" r:id="rId41"/>
    <p:sldId id="372" r:id="rId42"/>
    <p:sldId id="373" r:id="rId43"/>
    <p:sldId id="374" r:id="rId44"/>
    <p:sldId id="384" r:id="rId45"/>
    <p:sldId id="385" r:id="rId46"/>
    <p:sldId id="386" r:id="rId47"/>
    <p:sldId id="387" r:id="rId48"/>
    <p:sldId id="1729" r:id="rId49"/>
    <p:sldId id="1730" r:id="rId50"/>
    <p:sldId id="1731" r:id="rId51"/>
    <p:sldId id="1732" r:id="rId52"/>
    <p:sldId id="1733" r:id="rId53"/>
    <p:sldId id="1734" r:id="rId54"/>
    <p:sldId id="1735" r:id="rId55"/>
    <p:sldId id="1736" r:id="rId56"/>
    <p:sldId id="1737" r:id="rId57"/>
    <p:sldId id="1738" r:id="rId58"/>
    <p:sldId id="1739" r:id="rId59"/>
    <p:sldId id="1740" r:id="rId60"/>
    <p:sldId id="1741" r:id="rId61"/>
    <p:sldId id="1742" r:id="rId62"/>
    <p:sldId id="396" r:id="rId63"/>
    <p:sldId id="397" r:id="rId64"/>
    <p:sldId id="398" r:id="rId65"/>
    <p:sldId id="399" r:id="rId66"/>
    <p:sldId id="1743" r:id="rId67"/>
    <p:sldId id="1744" r:id="rId68"/>
    <p:sldId id="1745" r:id="rId69"/>
    <p:sldId id="1746" r:id="rId70"/>
    <p:sldId id="1747" r:id="rId71"/>
    <p:sldId id="1748" r:id="rId72"/>
    <p:sldId id="1749" r:id="rId73"/>
    <p:sldId id="1750" r:id="rId74"/>
    <p:sldId id="1751" r:id="rId75"/>
    <p:sldId id="1752" r:id="rId76"/>
    <p:sldId id="1755" r:id="rId77"/>
    <p:sldId id="1754" r:id="rId78"/>
    <p:sldId id="1753" r:id="rId79"/>
    <p:sldId id="1756" r:id="rId80"/>
    <p:sldId id="400" r:id="rId81"/>
    <p:sldId id="1781" r:id="rId8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102E"/>
    <a:srgbClr val="00AFCB"/>
    <a:srgbClr val="25408F"/>
    <a:srgbClr val="DE6D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83" autoAdjust="0"/>
    <p:restoredTop sz="94660"/>
  </p:normalViewPr>
  <p:slideViewPr>
    <p:cSldViewPr snapToGrid="0" snapToObjects="1">
      <p:cViewPr varScale="1">
        <p:scale>
          <a:sx n="59" d="100"/>
          <a:sy n="59" d="100"/>
        </p:scale>
        <p:origin x="604" y="6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42F08A-0A37-4DE6-9A12-E2137651A85D}" type="datetimeFigureOut">
              <a:rPr lang="en-US" smtClean="0"/>
              <a:t>6/14/2023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745CF8-F007-4DCC-8D5C-AB22DB3097B8}" type="slidenum">
              <a:rPr lang="en-US" smtClean="0"/>
              <a:t>‹#›</a:t>
            </a:fld>
            <a:endParaRPr lang="en-US"/>
          </a:p>
        </p:txBody>
      </p:sp>
    </p:spTree>
    <p:extLst>
      <p:ext uri="{BB962C8B-B14F-4D97-AF65-F5344CB8AC3E}">
        <p14:creationId xmlns:p14="http://schemas.microsoft.com/office/powerpoint/2010/main" val="350581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5</a:t>
            </a:fld>
            <a:endParaRPr lang="en-US"/>
          </a:p>
        </p:txBody>
      </p:sp>
    </p:spTree>
    <p:extLst>
      <p:ext uri="{BB962C8B-B14F-4D97-AF65-F5344CB8AC3E}">
        <p14:creationId xmlns:p14="http://schemas.microsoft.com/office/powerpoint/2010/main" val="544569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42</a:t>
            </a:fld>
            <a:endParaRPr lang="en-US"/>
          </a:p>
        </p:txBody>
      </p:sp>
    </p:spTree>
    <p:extLst>
      <p:ext uri="{BB962C8B-B14F-4D97-AF65-F5344CB8AC3E}">
        <p14:creationId xmlns:p14="http://schemas.microsoft.com/office/powerpoint/2010/main" val="41821848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44</a:t>
            </a:fld>
            <a:endParaRPr lang="en-US"/>
          </a:p>
        </p:txBody>
      </p:sp>
    </p:spTree>
    <p:extLst>
      <p:ext uri="{BB962C8B-B14F-4D97-AF65-F5344CB8AC3E}">
        <p14:creationId xmlns:p14="http://schemas.microsoft.com/office/powerpoint/2010/main" val="3606751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48</a:t>
            </a:fld>
            <a:endParaRPr lang="en-US"/>
          </a:p>
        </p:txBody>
      </p:sp>
    </p:spTree>
    <p:extLst>
      <p:ext uri="{BB962C8B-B14F-4D97-AF65-F5344CB8AC3E}">
        <p14:creationId xmlns:p14="http://schemas.microsoft.com/office/powerpoint/2010/main" val="36478980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50</a:t>
            </a:fld>
            <a:endParaRPr lang="en-US"/>
          </a:p>
        </p:txBody>
      </p:sp>
    </p:spTree>
    <p:extLst>
      <p:ext uri="{BB962C8B-B14F-4D97-AF65-F5344CB8AC3E}">
        <p14:creationId xmlns:p14="http://schemas.microsoft.com/office/powerpoint/2010/main" val="31645676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52</a:t>
            </a:fld>
            <a:endParaRPr lang="en-US"/>
          </a:p>
        </p:txBody>
      </p:sp>
    </p:spTree>
    <p:extLst>
      <p:ext uri="{BB962C8B-B14F-4D97-AF65-F5344CB8AC3E}">
        <p14:creationId xmlns:p14="http://schemas.microsoft.com/office/powerpoint/2010/main" val="29086258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54</a:t>
            </a:fld>
            <a:endParaRPr lang="en-US"/>
          </a:p>
        </p:txBody>
      </p:sp>
    </p:spTree>
    <p:extLst>
      <p:ext uri="{BB962C8B-B14F-4D97-AF65-F5344CB8AC3E}">
        <p14:creationId xmlns:p14="http://schemas.microsoft.com/office/powerpoint/2010/main" val="11497540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56</a:t>
            </a:fld>
            <a:endParaRPr lang="en-US"/>
          </a:p>
        </p:txBody>
      </p:sp>
    </p:spTree>
    <p:extLst>
      <p:ext uri="{BB962C8B-B14F-4D97-AF65-F5344CB8AC3E}">
        <p14:creationId xmlns:p14="http://schemas.microsoft.com/office/powerpoint/2010/main" val="22359966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60</a:t>
            </a:fld>
            <a:endParaRPr lang="en-US"/>
          </a:p>
        </p:txBody>
      </p:sp>
    </p:spTree>
    <p:extLst>
      <p:ext uri="{BB962C8B-B14F-4D97-AF65-F5344CB8AC3E}">
        <p14:creationId xmlns:p14="http://schemas.microsoft.com/office/powerpoint/2010/main" val="24912556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62</a:t>
            </a:fld>
            <a:endParaRPr lang="en-US"/>
          </a:p>
        </p:txBody>
      </p:sp>
    </p:spTree>
    <p:extLst>
      <p:ext uri="{BB962C8B-B14F-4D97-AF65-F5344CB8AC3E}">
        <p14:creationId xmlns:p14="http://schemas.microsoft.com/office/powerpoint/2010/main" val="36278594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66</a:t>
            </a:fld>
            <a:endParaRPr lang="en-US"/>
          </a:p>
        </p:txBody>
      </p:sp>
    </p:spTree>
    <p:extLst>
      <p:ext uri="{BB962C8B-B14F-4D97-AF65-F5344CB8AC3E}">
        <p14:creationId xmlns:p14="http://schemas.microsoft.com/office/powerpoint/2010/main" val="127052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12</a:t>
            </a:fld>
            <a:endParaRPr lang="en-US"/>
          </a:p>
        </p:txBody>
      </p:sp>
    </p:spTree>
    <p:extLst>
      <p:ext uri="{BB962C8B-B14F-4D97-AF65-F5344CB8AC3E}">
        <p14:creationId xmlns:p14="http://schemas.microsoft.com/office/powerpoint/2010/main" val="18922697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68</a:t>
            </a:fld>
            <a:endParaRPr lang="en-US"/>
          </a:p>
        </p:txBody>
      </p:sp>
    </p:spTree>
    <p:extLst>
      <p:ext uri="{BB962C8B-B14F-4D97-AF65-F5344CB8AC3E}">
        <p14:creationId xmlns:p14="http://schemas.microsoft.com/office/powerpoint/2010/main" val="10694095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70</a:t>
            </a:fld>
            <a:endParaRPr lang="en-US"/>
          </a:p>
        </p:txBody>
      </p:sp>
    </p:spTree>
    <p:extLst>
      <p:ext uri="{BB962C8B-B14F-4D97-AF65-F5344CB8AC3E}">
        <p14:creationId xmlns:p14="http://schemas.microsoft.com/office/powerpoint/2010/main" val="40588562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72</a:t>
            </a:fld>
            <a:endParaRPr lang="en-US"/>
          </a:p>
        </p:txBody>
      </p:sp>
    </p:spTree>
    <p:extLst>
      <p:ext uri="{BB962C8B-B14F-4D97-AF65-F5344CB8AC3E}">
        <p14:creationId xmlns:p14="http://schemas.microsoft.com/office/powerpoint/2010/main" val="18880592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74</a:t>
            </a:fld>
            <a:endParaRPr lang="en-US"/>
          </a:p>
        </p:txBody>
      </p:sp>
    </p:spTree>
    <p:extLst>
      <p:ext uri="{BB962C8B-B14F-4D97-AF65-F5344CB8AC3E}">
        <p14:creationId xmlns:p14="http://schemas.microsoft.com/office/powerpoint/2010/main" val="1108266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24</a:t>
            </a:fld>
            <a:endParaRPr lang="en-US"/>
          </a:p>
        </p:txBody>
      </p:sp>
    </p:spTree>
    <p:extLst>
      <p:ext uri="{BB962C8B-B14F-4D97-AF65-F5344CB8AC3E}">
        <p14:creationId xmlns:p14="http://schemas.microsoft.com/office/powerpoint/2010/main" val="2740960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26</a:t>
            </a:fld>
            <a:endParaRPr lang="en-US"/>
          </a:p>
        </p:txBody>
      </p:sp>
    </p:spTree>
    <p:extLst>
      <p:ext uri="{BB962C8B-B14F-4D97-AF65-F5344CB8AC3E}">
        <p14:creationId xmlns:p14="http://schemas.microsoft.com/office/powerpoint/2010/main" val="2858908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30</a:t>
            </a:fld>
            <a:endParaRPr lang="en-US"/>
          </a:p>
        </p:txBody>
      </p:sp>
    </p:spTree>
    <p:extLst>
      <p:ext uri="{BB962C8B-B14F-4D97-AF65-F5344CB8AC3E}">
        <p14:creationId xmlns:p14="http://schemas.microsoft.com/office/powerpoint/2010/main" val="2436152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32</a:t>
            </a:fld>
            <a:endParaRPr lang="en-US"/>
          </a:p>
        </p:txBody>
      </p:sp>
    </p:spTree>
    <p:extLst>
      <p:ext uri="{BB962C8B-B14F-4D97-AF65-F5344CB8AC3E}">
        <p14:creationId xmlns:p14="http://schemas.microsoft.com/office/powerpoint/2010/main" val="893683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34</a:t>
            </a:fld>
            <a:endParaRPr lang="en-US"/>
          </a:p>
        </p:txBody>
      </p:sp>
    </p:spTree>
    <p:extLst>
      <p:ext uri="{BB962C8B-B14F-4D97-AF65-F5344CB8AC3E}">
        <p14:creationId xmlns:p14="http://schemas.microsoft.com/office/powerpoint/2010/main" val="3530581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36</a:t>
            </a:fld>
            <a:endParaRPr lang="en-US"/>
          </a:p>
        </p:txBody>
      </p:sp>
    </p:spTree>
    <p:extLst>
      <p:ext uri="{BB962C8B-B14F-4D97-AF65-F5344CB8AC3E}">
        <p14:creationId xmlns:p14="http://schemas.microsoft.com/office/powerpoint/2010/main" val="794446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38</a:t>
            </a:fld>
            <a:endParaRPr lang="en-US"/>
          </a:p>
        </p:txBody>
      </p:sp>
    </p:spTree>
    <p:extLst>
      <p:ext uri="{BB962C8B-B14F-4D97-AF65-F5344CB8AC3E}">
        <p14:creationId xmlns:p14="http://schemas.microsoft.com/office/powerpoint/2010/main" val="216444627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sp>
        <p:nvSpPr>
          <p:cNvPr id="25" name="Half Frame 24"/>
          <p:cNvSpPr/>
          <p:nvPr userDrawn="1"/>
        </p:nvSpPr>
        <p:spPr>
          <a:xfrm rot="10800000">
            <a:off x="8052078" y="0"/>
            <a:ext cx="4139922" cy="6858000"/>
          </a:xfrm>
          <a:prstGeom prst="halfFrame">
            <a:avLst>
              <a:gd name="adj1" fmla="val 42799"/>
              <a:gd name="adj2" fmla="val 3333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Half Frame 13"/>
          <p:cNvSpPr/>
          <p:nvPr userDrawn="1"/>
        </p:nvSpPr>
        <p:spPr>
          <a:xfrm>
            <a:off x="-1" y="0"/>
            <a:ext cx="4139922" cy="6858000"/>
          </a:xfrm>
          <a:prstGeom prst="halfFrame">
            <a:avLst>
              <a:gd name="adj1" fmla="val 42799"/>
              <a:gd name="adj2" fmla="val 33333"/>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 name="Picture 9"/>
          <p:cNvPicPr>
            <a:picLocks noChangeAspect="1"/>
          </p:cNvPicPr>
          <p:nvPr userDrawn="1"/>
        </p:nvPicPr>
        <p:blipFill>
          <a:blip r:embed="rId2">
            <a:duotone>
              <a:prstClr val="black"/>
              <a:schemeClr val="tx1">
                <a:tint val="45000"/>
                <a:satMod val="400000"/>
              </a:schemeClr>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9124988" y="5542372"/>
            <a:ext cx="2818067" cy="889574"/>
          </a:xfrm>
          <a:prstGeom prst="rect">
            <a:avLst/>
          </a:prstGeom>
        </p:spPr>
      </p:pic>
      <p:sp>
        <p:nvSpPr>
          <p:cNvPr id="2" name="Title 1"/>
          <p:cNvSpPr>
            <a:spLocks noGrp="1"/>
          </p:cNvSpPr>
          <p:nvPr>
            <p:ph type="ctrTitle"/>
          </p:nvPr>
        </p:nvSpPr>
        <p:spPr>
          <a:xfrm>
            <a:off x="1375983" y="2221715"/>
            <a:ext cx="9440034" cy="1828801"/>
          </a:xfrm>
        </p:spPr>
        <p:txBody>
          <a:bodyPr anchor="b">
            <a:normAutofit/>
          </a:bodyPr>
          <a:lstStyle>
            <a:lvl1pPr algn="ctr">
              <a:defRPr sz="5400">
                <a:ln>
                  <a:noFill/>
                </a:ln>
                <a:solidFill>
                  <a:schemeClr val="bg1"/>
                </a:solidFill>
                <a:effectLst/>
                <a:latin typeface="Arial Black" panose="020B0A04020102020204" pitchFamily="34" charset="0"/>
              </a:defRPr>
            </a:lvl1pPr>
          </a:lstStyle>
          <a:p>
            <a:r>
              <a:rPr lang="en-US" dirty="0"/>
              <a:t>Click to edit Master title style</a:t>
            </a:r>
          </a:p>
        </p:txBody>
      </p:sp>
    </p:spTree>
    <p:extLst>
      <p:ext uri="{BB962C8B-B14F-4D97-AF65-F5344CB8AC3E}">
        <p14:creationId xmlns:p14="http://schemas.microsoft.com/office/powerpoint/2010/main" val="3706870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with Caption">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a:effectLst/>
        </p:spPr>
        <p:txBody>
          <a:bodyPr anchor="ctr">
            <a:normAutofit/>
          </a:bodyPr>
          <a:lstStyle>
            <a:lvl1pPr>
              <a:defRPr sz="4800">
                <a:ln>
                  <a:noFill/>
                </a:ln>
                <a:solidFill>
                  <a:schemeClr val="bg1">
                    <a:lumMod val="65000"/>
                    <a:lumOff val="35000"/>
                  </a:schemeClr>
                </a:solidFill>
                <a:effectLst/>
                <a:latin typeface="Arial Black" panose="020B0A04020102020204" pitchFamily="34" charset="0"/>
              </a:defRPr>
            </a:lvl1pPr>
          </a:lstStyle>
          <a:p>
            <a:r>
              <a:rPr lang="en-US"/>
              <a:t>Click to edit Master title style</a:t>
            </a:r>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2"/>
                </a:solidFill>
                <a:effectLst/>
                <a:latin typeface="Arial Black" panose="020B0A04020102020204" pitchFamily="34" charset="0"/>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2"/>
                </a:solidFill>
                <a:effectLst/>
                <a:latin typeface="Arial Black" panose="020B0A04020102020204" pitchFamily="34" charset="0"/>
              </a:rPr>
              <a:t>”</a:t>
            </a:r>
          </a:p>
        </p:txBody>
      </p:sp>
      <p:cxnSp>
        <p:nvCxnSpPr>
          <p:cNvPr id="8" name="Elbow Connector 7"/>
          <p:cNvCxnSpPr/>
          <p:nvPr userDrawn="1"/>
        </p:nvCxnSpPr>
        <p:spPr>
          <a:xfrm rot="16200000" flipH="1">
            <a:off x="376812" y="3274927"/>
            <a:ext cx="3265716" cy="2572378"/>
          </a:xfrm>
          <a:prstGeom prst="bentConnector3">
            <a:avLst/>
          </a:prstGeom>
          <a:ln w="38100">
            <a:solidFill>
              <a:srgbClr val="C8102E"/>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Elbow Connector 9"/>
          <p:cNvCxnSpPr/>
          <p:nvPr userDrawn="1"/>
        </p:nvCxnSpPr>
        <p:spPr>
          <a:xfrm rot="5400000">
            <a:off x="8474776" y="3197053"/>
            <a:ext cx="3170255" cy="2823586"/>
          </a:xfrm>
          <a:prstGeom prst="bentConnector3">
            <a:avLst/>
          </a:prstGeom>
          <a:ln w="38100">
            <a:solidFill>
              <a:srgbClr val="C8102E"/>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 name="Picture Placeholder 18"/>
          <p:cNvSpPr>
            <a:spLocks noGrp="1"/>
          </p:cNvSpPr>
          <p:nvPr>
            <p:ph type="pic" sz="quarter" idx="10"/>
          </p:nvPr>
        </p:nvSpPr>
        <p:spPr>
          <a:xfrm>
            <a:off x="3868738" y="3898900"/>
            <a:ext cx="4210050" cy="2622550"/>
          </a:xfrm>
        </p:spPr>
        <p:txBody>
          <a:bodyPr/>
          <a:lstStyle/>
          <a:p>
            <a:endParaRPr lang="en-US"/>
          </a:p>
        </p:txBody>
      </p:sp>
    </p:spTree>
    <p:extLst>
      <p:ext uri="{BB962C8B-B14F-4D97-AF65-F5344CB8AC3E}">
        <p14:creationId xmlns:p14="http://schemas.microsoft.com/office/powerpoint/2010/main" val="3999331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Quot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a:effectLst/>
        </p:spPr>
        <p:txBody>
          <a:bodyPr anchor="ctr">
            <a:normAutofit/>
          </a:bodyPr>
          <a:lstStyle>
            <a:lvl1pPr>
              <a:defRPr sz="4800">
                <a:ln>
                  <a:noFill/>
                </a:ln>
                <a:solidFill>
                  <a:schemeClr val="tx2"/>
                </a:solidFill>
                <a:effectLst/>
                <a:latin typeface="Arial Black" panose="020B0A04020102020204" pitchFamily="34" charset="0"/>
              </a:defRPr>
            </a:lvl1pPr>
          </a:lstStyle>
          <a:p>
            <a:r>
              <a:rPr lang="en-US"/>
              <a:t>Click to edit Master title style</a:t>
            </a:r>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rgbClr val="FFC000"/>
                </a:solidFill>
                <a:effectLst/>
                <a:latin typeface="Arial Black" panose="020B0A04020102020204" pitchFamily="34" charset="0"/>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rgbClr val="FFC000"/>
                </a:solidFill>
                <a:effectLst/>
                <a:latin typeface="Arial Black" panose="020B0A04020102020204" pitchFamily="34" charset="0"/>
              </a:rPr>
              <a:t>”</a:t>
            </a:r>
          </a:p>
        </p:txBody>
      </p:sp>
      <p:cxnSp>
        <p:nvCxnSpPr>
          <p:cNvPr id="8" name="Elbow Connector 7"/>
          <p:cNvCxnSpPr/>
          <p:nvPr userDrawn="1"/>
        </p:nvCxnSpPr>
        <p:spPr>
          <a:xfrm rot="16200000" flipH="1">
            <a:off x="376812" y="3274927"/>
            <a:ext cx="3265716" cy="2572378"/>
          </a:xfrm>
          <a:prstGeom prst="bentConnector3">
            <a:avLst/>
          </a:prstGeom>
          <a:ln>
            <a:solidFill>
              <a:srgbClr val="FFC000"/>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Elbow Connector 9"/>
          <p:cNvCxnSpPr/>
          <p:nvPr userDrawn="1"/>
        </p:nvCxnSpPr>
        <p:spPr>
          <a:xfrm rot="5400000">
            <a:off x="8474776" y="3197053"/>
            <a:ext cx="3170255" cy="2823586"/>
          </a:xfrm>
          <a:prstGeom prst="bentConnector3">
            <a:avLst/>
          </a:prstGeom>
          <a:ln>
            <a:solidFill>
              <a:srgbClr val="FFC000"/>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 name="Picture Placeholder 18"/>
          <p:cNvSpPr>
            <a:spLocks noGrp="1"/>
          </p:cNvSpPr>
          <p:nvPr>
            <p:ph type="pic" sz="quarter" idx="10"/>
          </p:nvPr>
        </p:nvSpPr>
        <p:spPr>
          <a:xfrm>
            <a:off x="3868738" y="3898900"/>
            <a:ext cx="4210050" cy="2622550"/>
          </a:xfrm>
        </p:spPr>
        <p:txBody>
          <a:bodyPr/>
          <a:lstStyle/>
          <a:p>
            <a:endParaRPr lang="en-US"/>
          </a:p>
        </p:txBody>
      </p:sp>
    </p:spTree>
    <p:extLst>
      <p:ext uri="{BB962C8B-B14F-4D97-AF65-F5344CB8AC3E}">
        <p14:creationId xmlns:p14="http://schemas.microsoft.com/office/powerpoint/2010/main" val="3780656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 Column">
    <p:bg>
      <p:bgPr>
        <a:solidFill>
          <a:srgbClr val="C8102E"/>
        </a:solidFill>
        <a:effectLst/>
      </p:bgPr>
    </p:bg>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lvl1pPr>
              <a:defRPr>
                <a:effectLst/>
                <a:latin typeface="Arial Black" panose="020B0A04020102020204" pitchFamily="34" charset="0"/>
              </a:defRPr>
            </a:lvl1p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2036979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3 Column">
    <p:bg>
      <p:bgPr>
        <a:solidFill>
          <a:schemeClr val="bg1"/>
        </a:solidFill>
        <a:effectLst/>
      </p:bgPr>
    </p:bg>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lvl1pPr>
              <a:defRPr>
                <a:effectLst/>
                <a:latin typeface="Arial Black" panose="020B0A04020102020204" pitchFamily="34" charset="0"/>
              </a:defRPr>
            </a:lvl1p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23443055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3 Column">
    <p:bg>
      <p:bgPr>
        <a:solidFill>
          <a:schemeClr val="bg2">
            <a:lumMod val="10000"/>
            <a:lumOff val="90000"/>
          </a:schemeClr>
        </a:solidFill>
        <a:effectLst/>
      </p:bgPr>
    </p:bg>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a:effectLst/>
        </p:spPr>
        <p:txBody>
          <a:bodyPr/>
          <a:lstStyle>
            <a:lvl1pPr>
              <a:defRPr b="1">
                <a:ln>
                  <a:noFill/>
                </a:ln>
                <a:solidFill>
                  <a:srgbClr val="C8102E"/>
                </a:solidFill>
                <a:effectLst/>
                <a:latin typeface="Arial Black" panose="020B0A04020102020204" pitchFamily="34" charset="0"/>
              </a:defRPr>
            </a:lvl1p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a:effectLst/>
        </p:spPr>
        <p:txBody>
          <a:bodyPr anchor="b">
            <a:noAutofit/>
          </a:bodyPr>
          <a:lstStyle>
            <a:lvl1pPr marL="0" indent="0" algn="ctr">
              <a:buNone/>
              <a:defRPr sz="2400" b="1">
                <a:solidFill>
                  <a:schemeClr val="bg1"/>
                </a:solidFill>
                <a:effectLst/>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a:effectLst/>
        </p:spPr>
        <p:txBody>
          <a:bodyPr anchor="t">
            <a:normAutofit/>
          </a:bodyPr>
          <a:lstStyle>
            <a:lvl1pPr marL="0" indent="0" algn="ctr">
              <a:buNone/>
              <a:defRPr sz="1400">
                <a:solidFill>
                  <a:srgbClr val="C8102E"/>
                </a:solidFill>
                <a:effectLst/>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a:effectLst/>
        </p:spPr>
        <p:txBody>
          <a:bodyPr anchor="b">
            <a:noAutofit/>
          </a:bodyPr>
          <a:lstStyle>
            <a:lvl1pPr marL="0" indent="0" algn="ctr">
              <a:buNone/>
              <a:defRPr sz="2400" b="1">
                <a:solidFill>
                  <a:schemeClr val="bg1"/>
                </a:solidFill>
                <a:effectLst/>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a:effectLst/>
        </p:spPr>
        <p:txBody>
          <a:bodyPr anchor="t">
            <a:normAutofit/>
          </a:bodyPr>
          <a:lstStyle>
            <a:lvl1pPr marL="0" indent="0" algn="ctr">
              <a:buNone/>
              <a:defRPr sz="1400">
                <a:solidFill>
                  <a:srgbClr val="C8102E"/>
                </a:solidFill>
                <a:effectLst/>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a:effectLst/>
        </p:spPr>
        <p:txBody>
          <a:bodyPr anchor="b">
            <a:noAutofit/>
          </a:bodyPr>
          <a:lstStyle>
            <a:lvl1pPr marL="0" indent="0" algn="ctr">
              <a:buNone/>
              <a:defRPr sz="2400" b="1">
                <a:solidFill>
                  <a:schemeClr val="bg1"/>
                </a:solidFill>
                <a:effectLst/>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a:effectLst/>
        </p:spPr>
        <p:txBody>
          <a:bodyPr anchor="t">
            <a:normAutofit/>
          </a:bodyPr>
          <a:lstStyle>
            <a:lvl1pPr marL="0" indent="0" algn="ctr">
              <a:buNone/>
              <a:defRPr sz="1400">
                <a:solidFill>
                  <a:srgbClr val="C8102E"/>
                </a:solidFill>
                <a:effectLst/>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12187170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bg>
      <p:bgPr>
        <a:blipFill dpi="0" rotWithShape="1">
          <a:blip r:embed="rId2">
            <a:alphaModFix amt="28000"/>
            <a:duotone>
              <a:schemeClr val="bg2">
                <a:shade val="80000"/>
                <a:lumMod val="80000"/>
              </a:schemeClr>
              <a:schemeClr val="bg2">
                <a:tint val="98000"/>
              </a:schemeClr>
            </a:duotone>
            <a:lum/>
          </a:blip>
          <a:srcRect/>
          <a:stretch>
            <a:fillRect/>
          </a:stretch>
        </a:blipFill>
        <a:effectLst/>
      </p:bgPr>
    </p:bg>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a:effectLst/>
        </p:spPr>
        <p:txBody>
          <a:bodyPr/>
          <a:lstStyle>
            <a:lvl1pPr>
              <a:defRPr b="1">
                <a:solidFill>
                  <a:schemeClr val="bg1"/>
                </a:solidFill>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a:effectLst/>
        </p:spPr>
        <p:txBody>
          <a:bodyPr anchor="b">
            <a:noAutofit/>
          </a:bodyPr>
          <a:lstStyle>
            <a:lvl1pPr marL="0" indent="0" algn="ctr">
              <a:buNone/>
              <a:defRPr sz="2000" b="0">
                <a:solidFill>
                  <a:schemeClr val="bg1"/>
                </a:solidFill>
                <a:effectLst/>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a:effectLst/>
        </p:spPr>
        <p:txBody>
          <a:bodyPr anchor="t">
            <a:normAutofit/>
          </a:bodyPr>
          <a:lstStyle>
            <a:lvl1pPr marL="0" indent="0" algn="ctr">
              <a:buNone/>
              <a:defRPr sz="1400">
                <a:solidFill>
                  <a:schemeClr val="bg1"/>
                </a:solidFill>
                <a:effectLst/>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a:effectLst/>
        </p:spPr>
        <p:txBody>
          <a:bodyPr anchor="b">
            <a:noAutofit/>
          </a:bodyPr>
          <a:lstStyle>
            <a:lvl1pPr marL="0" indent="0" algn="ctr">
              <a:buNone/>
              <a:defRPr sz="2000" b="0">
                <a:solidFill>
                  <a:schemeClr val="bg1"/>
                </a:solidFill>
                <a:effectLst/>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a:effectLst/>
        </p:spPr>
        <p:txBody>
          <a:bodyPr anchor="t">
            <a:normAutofit/>
          </a:bodyPr>
          <a:lstStyle>
            <a:lvl1pPr marL="0" indent="0" algn="ctr">
              <a:buNone/>
              <a:defRPr sz="1400">
                <a:solidFill>
                  <a:schemeClr val="bg1"/>
                </a:solidFill>
                <a:effectLst/>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a:effectLst/>
        </p:spPr>
        <p:txBody>
          <a:bodyPr anchor="b">
            <a:noAutofit/>
          </a:bodyPr>
          <a:lstStyle>
            <a:lvl1pPr marL="0" indent="0" algn="ctr">
              <a:buNone/>
              <a:defRPr sz="2000" b="0">
                <a:solidFill>
                  <a:schemeClr val="bg1"/>
                </a:solidFill>
                <a:effectLst/>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a:effectLst/>
        </p:spPr>
        <p:txBody>
          <a:bodyPr anchor="t">
            <a:normAutofit/>
          </a:bodyPr>
          <a:lstStyle>
            <a:lvl1pPr marL="0" indent="0" algn="ctr">
              <a:buNone/>
              <a:defRPr sz="1400">
                <a:solidFill>
                  <a:schemeClr val="bg1"/>
                </a:solidFill>
                <a:effectLst/>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6612744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C607BC4-3E12-4CE5-A399-2DCC2D65BA1B}" type="datetimeFigureOut">
              <a:rPr lang="en-US" smtClean="0"/>
              <a:t>6/14/2023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0EF2AE-4850-41E6-B4A5-E2B02E76EB87}" type="slidenum">
              <a:rPr lang="en-US" smtClean="0"/>
              <a:t>‹#›</a:t>
            </a:fld>
            <a:endParaRPr lang="en-US"/>
          </a:p>
        </p:txBody>
      </p:sp>
    </p:spTree>
    <p:extLst>
      <p:ext uri="{BB962C8B-B14F-4D97-AF65-F5344CB8AC3E}">
        <p14:creationId xmlns:p14="http://schemas.microsoft.com/office/powerpoint/2010/main" val="4207055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lvl1pPr>
              <a:defRPr b="1" cap="none" spc="0">
                <a:ln>
                  <a:noFill/>
                </a:ln>
                <a:solidFill>
                  <a:schemeClr val="bg1"/>
                </a:solidFill>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7" name="Rectangle 6"/>
          <p:cNvSpPr/>
          <p:nvPr userDrawn="1"/>
        </p:nvSpPr>
        <p:spPr>
          <a:xfrm>
            <a:off x="0" y="0"/>
            <a:ext cx="270991" cy="6858001"/>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flipV="1">
            <a:off x="11987684" y="-4"/>
            <a:ext cx="198992" cy="6858004"/>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11"/>
          <p:cNvSpPr>
            <a:spLocks noGrp="1"/>
          </p:cNvSpPr>
          <p:nvPr>
            <p:ph sz="quarter" idx="10"/>
          </p:nvPr>
        </p:nvSpPr>
        <p:spPr>
          <a:xfrm>
            <a:off x="914400" y="1970088"/>
            <a:ext cx="10429875" cy="4059237"/>
          </a:xfrm>
          <a:effectLst/>
        </p:spPr>
        <p:txBody>
          <a:bodyPr/>
          <a:lstStyle>
            <a:lvl1pPr>
              <a:defRPr>
                <a:ln>
                  <a:noFill/>
                </a:ln>
                <a:solidFill>
                  <a:schemeClr val="bg1"/>
                </a:solidFill>
                <a:effectLst/>
                <a:latin typeface="Arial" panose="020B0604020202020204" pitchFamily="34" charset="0"/>
                <a:cs typeface="Arial" panose="020B0604020202020204" pitchFamily="34" charset="0"/>
              </a:defRPr>
            </a:lvl1pPr>
            <a:lvl2pPr>
              <a:defRPr>
                <a:ln>
                  <a:noFill/>
                </a:ln>
                <a:solidFill>
                  <a:schemeClr val="bg1"/>
                </a:solidFill>
                <a:effectLst/>
                <a:latin typeface="Arial" panose="020B0604020202020204" pitchFamily="34" charset="0"/>
                <a:cs typeface="Arial" panose="020B0604020202020204" pitchFamily="34" charset="0"/>
              </a:defRPr>
            </a:lvl2pPr>
            <a:lvl3pPr>
              <a:defRPr>
                <a:ln>
                  <a:noFill/>
                </a:ln>
                <a:solidFill>
                  <a:schemeClr val="bg1"/>
                </a:solidFill>
                <a:effectLst/>
                <a:latin typeface="Arial" panose="020B0604020202020204" pitchFamily="34" charset="0"/>
                <a:cs typeface="Arial" panose="020B0604020202020204" pitchFamily="34" charset="0"/>
              </a:defRPr>
            </a:lvl3pPr>
            <a:lvl4pPr>
              <a:defRPr>
                <a:ln>
                  <a:noFill/>
                </a:ln>
                <a:solidFill>
                  <a:schemeClr val="bg1"/>
                </a:solidFill>
                <a:effectLst/>
                <a:latin typeface="Arial" panose="020B0604020202020204" pitchFamily="34" charset="0"/>
                <a:cs typeface="Arial" panose="020B0604020202020204" pitchFamily="34" charset="0"/>
              </a:defRPr>
            </a:lvl4pPr>
            <a:lvl5pPr>
              <a:defRPr>
                <a:ln>
                  <a:noFill/>
                </a:ln>
                <a:solidFill>
                  <a:schemeClr val="bg1"/>
                </a:solidFill>
                <a:effectLst/>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7490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lvl1pPr>
              <a:defRPr b="1" cap="none" spc="0">
                <a:ln>
                  <a:noFill/>
                </a:ln>
                <a:solidFill>
                  <a:schemeClr val="bg1"/>
                </a:solidFill>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7" name="Rectangle 6"/>
          <p:cNvSpPr/>
          <p:nvPr userDrawn="1"/>
        </p:nvSpPr>
        <p:spPr>
          <a:xfrm>
            <a:off x="0" y="0"/>
            <a:ext cx="270991" cy="685800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flipV="1">
            <a:off x="11987684" y="-4"/>
            <a:ext cx="198992" cy="685800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11"/>
          <p:cNvSpPr>
            <a:spLocks noGrp="1"/>
          </p:cNvSpPr>
          <p:nvPr>
            <p:ph sz="quarter" idx="10"/>
          </p:nvPr>
        </p:nvSpPr>
        <p:spPr>
          <a:xfrm>
            <a:off x="914400" y="1970088"/>
            <a:ext cx="10429875" cy="4059237"/>
          </a:xfrm>
          <a:effectLst/>
        </p:spPr>
        <p:txBody>
          <a:bodyPr/>
          <a:lstStyle>
            <a:lvl1pPr>
              <a:defRPr>
                <a:ln>
                  <a:noFill/>
                </a:ln>
                <a:solidFill>
                  <a:schemeClr val="bg1"/>
                </a:solidFill>
                <a:effectLst/>
                <a:latin typeface="Arial" panose="020B0604020202020204" pitchFamily="34" charset="0"/>
                <a:cs typeface="Arial" panose="020B0604020202020204" pitchFamily="34" charset="0"/>
              </a:defRPr>
            </a:lvl1pPr>
            <a:lvl2pPr>
              <a:defRPr>
                <a:ln>
                  <a:noFill/>
                </a:ln>
                <a:solidFill>
                  <a:schemeClr val="bg1"/>
                </a:solidFill>
                <a:effectLst/>
                <a:latin typeface="Arial" panose="020B0604020202020204" pitchFamily="34" charset="0"/>
                <a:cs typeface="Arial" panose="020B0604020202020204" pitchFamily="34" charset="0"/>
              </a:defRPr>
            </a:lvl2pPr>
            <a:lvl3pPr>
              <a:defRPr>
                <a:ln>
                  <a:noFill/>
                </a:ln>
                <a:solidFill>
                  <a:schemeClr val="bg1"/>
                </a:solidFill>
                <a:effectLst/>
                <a:latin typeface="Arial" panose="020B0604020202020204" pitchFamily="34" charset="0"/>
                <a:cs typeface="Arial" panose="020B0604020202020204" pitchFamily="34" charset="0"/>
              </a:defRPr>
            </a:lvl3pPr>
            <a:lvl4pPr>
              <a:defRPr>
                <a:ln>
                  <a:noFill/>
                </a:ln>
                <a:solidFill>
                  <a:schemeClr val="bg1"/>
                </a:solidFill>
                <a:effectLst/>
                <a:latin typeface="Arial" panose="020B0604020202020204" pitchFamily="34" charset="0"/>
                <a:cs typeface="Arial" panose="020B0604020202020204" pitchFamily="34" charset="0"/>
              </a:defRPr>
            </a:lvl4pPr>
            <a:lvl5pPr>
              <a:defRPr>
                <a:ln>
                  <a:noFill/>
                </a:ln>
                <a:solidFill>
                  <a:schemeClr val="bg1"/>
                </a:solidFill>
                <a:effectLst/>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7475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tx1"/>
        </a:solidFill>
        <a:effectLst/>
      </p:bgPr>
    </p:bg>
    <p:spTree>
      <p:nvGrpSpPr>
        <p:cNvPr id="1" name=""/>
        <p:cNvGrpSpPr/>
        <p:nvPr/>
      </p:nvGrpSpPr>
      <p:grpSpPr>
        <a:xfrm>
          <a:off x="0" y="0"/>
          <a:ext cx="0" cy="0"/>
          <a:chOff x="0" y="0"/>
          <a:chExt cx="0" cy="0"/>
        </a:xfrm>
      </p:grpSpPr>
      <p:sp>
        <p:nvSpPr>
          <p:cNvPr id="8" name="Right Triangle 7"/>
          <p:cNvSpPr/>
          <p:nvPr userDrawn="1"/>
        </p:nvSpPr>
        <p:spPr>
          <a:xfrm>
            <a:off x="0" y="6159638"/>
            <a:ext cx="12192000" cy="708409"/>
          </a:xfrm>
          <a:prstGeom prst="rtTriangle">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p:cNvSpPr>
            <a:spLocks noGrp="1"/>
          </p:cNvSpPr>
          <p:nvPr>
            <p:ph sz="quarter" idx="10"/>
          </p:nvPr>
        </p:nvSpPr>
        <p:spPr>
          <a:xfrm>
            <a:off x="733425" y="2481524"/>
            <a:ext cx="10852150" cy="3457575"/>
          </a:xfrm>
          <a:effectLst/>
        </p:spPr>
        <p:txBody>
          <a:bodyPr/>
          <a:lstStyle>
            <a:lvl1pPr marL="342900" indent="-306000">
              <a:buClrTx/>
              <a:buFont typeface="Wingdings" panose="05000000000000000000" pitchFamily="2" charset="2"/>
              <a:buChar char="§"/>
              <a:defRPr>
                <a:ln>
                  <a:noFill/>
                </a:ln>
                <a:solidFill>
                  <a:schemeClr val="bg1"/>
                </a:solidFill>
                <a:effectLst/>
              </a:defRPr>
            </a:lvl1pPr>
            <a:lvl2pPr marL="720000" indent="-270000">
              <a:buClrTx/>
              <a:buFont typeface="Wingdings" panose="05000000000000000000" pitchFamily="2" charset="2"/>
              <a:buChar char="§"/>
              <a:defRPr>
                <a:ln>
                  <a:noFill/>
                </a:ln>
                <a:solidFill>
                  <a:schemeClr val="bg1"/>
                </a:solidFill>
                <a:effectLst/>
              </a:defRPr>
            </a:lvl2pPr>
            <a:lvl3pPr marL="1026000" indent="-216000">
              <a:buClrTx/>
              <a:buFont typeface="Wingdings" panose="05000000000000000000" pitchFamily="2" charset="2"/>
              <a:buChar char="§"/>
              <a:defRPr>
                <a:ln>
                  <a:noFill/>
                </a:ln>
                <a:solidFill>
                  <a:schemeClr val="bg1"/>
                </a:solidFill>
                <a:effectLst/>
              </a:defRPr>
            </a:lvl3pPr>
            <a:lvl4pPr marL="1386000" indent="-216000">
              <a:buClrTx/>
              <a:buFont typeface="Wingdings" panose="05000000000000000000" pitchFamily="2" charset="2"/>
              <a:buChar char="§"/>
              <a:defRPr>
                <a:ln>
                  <a:noFill/>
                </a:ln>
                <a:solidFill>
                  <a:schemeClr val="bg1"/>
                </a:solidFill>
                <a:effectLst/>
              </a:defRPr>
            </a:lvl4pPr>
            <a:lvl5pPr marL="1674000" indent="-216000">
              <a:buClrTx/>
              <a:buFont typeface="Wingdings" panose="05000000000000000000" pitchFamily="2" charset="2"/>
              <a:buChar char="§"/>
              <a:defRPr>
                <a:ln>
                  <a:noFill/>
                </a:ln>
                <a:solidFill>
                  <a:schemeClr val="bg1"/>
                </a:solidFill>
                <a:effect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ight Triangle 10"/>
          <p:cNvSpPr/>
          <p:nvPr userDrawn="1"/>
        </p:nvSpPr>
        <p:spPr>
          <a:xfrm rot="10800000">
            <a:off x="-5324" y="0"/>
            <a:ext cx="12192000" cy="753626"/>
          </a:xfrm>
          <a:prstGeom prst="rtTriangle">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13795" y="813446"/>
            <a:ext cx="10353762" cy="970450"/>
          </a:xfrm>
          <a:effectLst/>
        </p:spPr>
        <p:txBody>
          <a:bodyPr/>
          <a:lstStyle>
            <a:lvl1pPr>
              <a:defRPr>
                <a:ln>
                  <a:noFill/>
                </a:ln>
                <a:solidFill>
                  <a:schemeClr val="bg2"/>
                </a:solidFill>
                <a:effectLst/>
                <a:latin typeface="Arial Black" panose="020B0A04020102020204" pitchFamily="34" charset="0"/>
              </a:defRPr>
            </a:lvl1pPr>
          </a:lstStyle>
          <a:p>
            <a:r>
              <a:rPr lang="en-US" dirty="0"/>
              <a:t>Click to edit Master title style</a:t>
            </a:r>
          </a:p>
        </p:txBody>
      </p:sp>
    </p:spTree>
    <p:extLst>
      <p:ext uri="{BB962C8B-B14F-4D97-AF65-F5344CB8AC3E}">
        <p14:creationId xmlns:p14="http://schemas.microsoft.com/office/powerpoint/2010/main" val="347776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bg>
      <p:bgPr>
        <a:solidFill>
          <a:schemeClr val="tx1"/>
        </a:solidFill>
        <a:effectLst/>
      </p:bgPr>
    </p:bg>
    <p:spTree>
      <p:nvGrpSpPr>
        <p:cNvPr id="1" name=""/>
        <p:cNvGrpSpPr/>
        <p:nvPr/>
      </p:nvGrpSpPr>
      <p:grpSpPr>
        <a:xfrm>
          <a:off x="0" y="0"/>
          <a:ext cx="0" cy="0"/>
          <a:chOff x="0" y="0"/>
          <a:chExt cx="0" cy="0"/>
        </a:xfrm>
      </p:grpSpPr>
      <p:sp>
        <p:nvSpPr>
          <p:cNvPr id="8" name="Right Triangle 7"/>
          <p:cNvSpPr/>
          <p:nvPr userDrawn="1"/>
        </p:nvSpPr>
        <p:spPr>
          <a:xfrm>
            <a:off x="0" y="6159638"/>
            <a:ext cx="12192000" cy="708409"/>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p:cNvSpPr>
            <a:spLocks noGrp="1"/>
          </p:cNvSpPr>
          <p:nvPr>
            <p:ph sz="quarter" idx="10"/>
          </p:nvPr>
        </p:nvSpPr>
        <p:spPr>
          <a:xfrm>
            <a:off x="733425" y="2481524"/>
            <a:ext cx="10852150" cy="3457575"/>
          </a:xfrm>
          <a:effectLst/>
        </p:spPr>
        <p:txBody>
          <a:bodyPr/>
          <a:lstStyle>
            <a:lvl1pPr marL="342900" indent="-306000">
              <a:buClrTx/>
              <a:buFont typeface="Wingdings" panose="05000000000000000000" pitchFamily="2" charset="2"/>
              <a:buChar char="§"/>
              <a:defRPr>
                <a:ln>
                  <a:noFill/>
                </a:ln>
                <a:solidFill>
                  <a:schemeClr val="bg1"/>
                </a:solidFill>
                <a:effectLst/>
              </a:defRPr>
            </a:lvl1pPr>
            <a:lvl2pPr marL="720000" indent="-270000">
              <a:buClrTx/>
              <a:buFont typeface="Wingdings" panose="05000000000000000000" pitchFamily="2" charset="2"/>
              <a:buChar char="§"/>
              <a:defRPr>
                <a:ln>
                  <a:noFill/>
                </a:ln>
                <a:solidFill>
                  <a:schemeClr val="bg1"/>
                </a:solidFill>
                <a:effectLst/>
              </a:defRPr>
            </a:lvl2pPr>
            <a:lvl3pPr marL="1026000" indent="-216000">
              <a:buClrTx/>
              <a:buFont typeface="Wingdings" panose="05000000000000000000" pitchFamily="2" charset="2"/>
              <a:buChar char="§"/>
              <a:defRPr>
                <a:ln>
                  <a:noFill/>
                </a:ln>
                <a:solidFill>
                  <a:schemeClr val="bg1"/>
                </a:solidFill>
                <a:effectLst/>
              </a:defRPr>
            </a:lvl3pPr>
            <a:lvl4pPr marL="1386000" indent="-216000">
              <a:buClrTx/>
              <a:buFont typeface="Wingdings" panose="05000000000000000000" pitchFamily="2" charset="2"/>
              <a:buChar char="§"/>
              <a:defRPr>
                <a:ln>
                  <a:noFill/>
                </a:ln>
                <a:solidFill>
                  <a:schemeClr val="bg1"/>
                </a:solidFill>
                <a:effectLst/>
              </a:defRPr>
            </a:lvl4pPr>
            <a:lvl5pPr marL="1674000" indent="-216000">
              <a:buClrTx/>
              <a:buFont typeface="Wingdings" panose="05000000000000000000" pitchFamily="2" charset="2"/>
              <a:buChar char="§"/>
              <a:defRPr>
                <a:ln>
                  <a:noFill/>
                </a:ln>
                <a:solidFill>
                  <a:schemeClr val="bg1"/>
                </a:solidFill>
                <a:effect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ight Triangle 10"/>
          <p:cNvSpPr/>
          <p:nvPr userDrawn="1"/>
        </p:nvSpPr>
        <p:spPr>
          <a:xfrm rot="10800000">
            <a:off x="-5324" y="0"/>
            <a:ext cx="12192000" cy="753626"/>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13795" y="813446"/>
            <a:ext cx="10353762" cy="970450"/>
          </a:xfrm>
          <a:effectLst/>
        </p:spPr>
        <p:txBody>
          <a:bodyPr/>
          <a:lstStyle>
            <a:lvl1pPr>
              <a:defRPr>
                <a:ln>
                  <a:noFill/>
                </a:ln>
                <a:solidFill>
                  <a:schemeClr val="bg2"/>
                </a:solidFill>
                <a:effectLst/>
                <a:latin typeface="Arial Black" panose="020B0A04020102020204" pitchFamily="34" charset="0"/>
              </a:defRPr>
            </a:lvl1pPr>
          </a:lstStyle>
          <a:p>
            <a:r>
              <a:rPr lang="en-US" dirty="0"/>
              <a:t>Click to edit Master title style</a:t>
            </a:r>
          </a:p>
        </p:txBody>
      </p:sp>
    </p:spTree>
    <p:extLst>
      <p:ext uri="{BB962C8B-B14F-4D97-AF65-F5344CB8AC3E}">
        <p14:creationId xmlns:p14="http://schemas.microsoft.com/office/powerpoint/2010/main" val="3861811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2">
            <a:lumMod val="50000"/>
            <a:lumOff val="50000"/>
          </a:schemeClr>
        </a:solidFill>
        <a:effectLst/>
      </p:bgPr>
    </p:bg>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748" y="1637881"/>
            <a:ext cx="5193884" cy="4564895"/>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438" y="1637881"/>
            <a:ext cx="5193884" cy="4564895"/>
          </a:xfrm>
          <a:prstGeom prst="rect">
            <a:avLst/>
          </a:prstGeom>
        </p:spPr>
      </p:pic>
      <p:sp>
        <p:nvSpPr>
          <p:cNvPr id="2" name="Title 1"/>
          <p:cNvSpPr>
            <a:spLocks noGrp="1"/>
          </p:cNvSpPr>
          <p:nvPr>
            <p:ph type="title"/>
          </p:nvPr>
        </p:nvSpPr>
        <p:spPr>
          <a:xfrm>
            <a:off x="452176" y="491615"/>
            <a:ext cx="11264202" cy="970450"/>
          </a:xfrm>
          <a:noFill/>
          <a:ln w="19050">
            <a:solidFill>
              <a:schemeClr val="tx1"/>
            </a:solidFill>
          </a:ln>
        </p:spPr>
        <p:txBody>
          <a:bodyPr/>
          <a:lstStyle>
            <a:lvl1pPr>
              <a:defRPr>
                <a:effectLst/>
                <a:latin typeface="Arial Black" panose="020B0A040201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005871" y="1835254"/>
            <a:ext cx="4990541" cy="544884"/>
          </a:xfrm>
          <a:effectLst/>
        </p:spPr>
        <p:txBody>
          <a:bodyPr anchor="b">
            <a:noAutofit/>
          </a:bodyPr>
          <a:lstStyle>
            <a:lvl1pPr marL="0" indent="0" algn="ctr">
              <a:buNone/>
              <a:defRPr sz="2400" b="1">
                <a:ln>
                  <a:noFill/>
                </a:ln>
                <a:solidFill>
                  <a:srgbClr val="C8102E"/>
                </a:solidFill>
                <a:effectLst/>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005872" y="2380137"/>
            <a:ext cx="4974468" cy="3739309"/>
          </a:xfrm>
        </p:spPr>
        <p:txBody>
          <a:bodyPr anchor="t">
            <a:normAutofit/>
          </a:bodyPr>
          <a:lstStyle>
            <a:lvl1pPr>
              <a:defRPr sz="1800">
                <a:solidFill>
                  <a:schemeClr val="tx1"/>
                </a:solidFill>
                <a:effectLst/>
                <a:latin typeface="Arial" panose="020B0604020202020204" pitchFamily="34" charset="0"/>
                <a:cs typeface="Arial" panose="020B0604020202020204" pitchFamily="34" charset="0"/>
              </a:defRPr>
            </a:lvl1pPr>
            <a:lvl2pPr>
              <a:defRPr sz="1600">
                <a:solidFill>
                  <a:schemeClr val="tx1"/>
                </a:solidFill>
                <a:effectLst/>
                <a:latin typeface="Arial" panose="020B0604020202020204" pitchFamily="34" charset="0"/>
                <a:cs typeface="Arial" panose="020B0604020202020204" pitchFamily="34" charset="0"/>
              </a:defRPr>
            </a:lvl2pPr>
            <a:lvl3pPr>
              <a:defRPr sz="1400">
                <a:solidFill>
                  <a:schemeClr val="tx1"/>
                </a:solidFill>
                <a:effectLst/>
                <a:latin typeface="Arial" panose="020B0604020202020204" pitchFamily="34" charset="0"/>
                <a:cs typeface="Arial" panose="020B0604020202020204" pitchFamily="34" charset="0"/>
              </a:defRPr>
            </a:lvl3pPr>
            <a:lvl4pPr>
              <a:defRPr sz="1200">
                <a:solidFill>
                  <a:schemeClr val="tx1"/>
                </a:solidFill>
                <a:effectLst/>
                <a:latin typeface="Arial" panose="020B0604020202020204" pitchFamily="34" charset="0"/>
                <a:cs typeface="Arial" panose="020B0604020202020204" pitchFamily="34" charset="0"/>
              </a:defRPr>
            </a:lvl4pPr>
            <a:lvl5pPr>
              <a:defRPr sz="1200">
                <a:solidFill>
                  <a:schemeClr val="tx1"/>
                </a:solidFill>
                <a:effectLst/>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a:effectLst/>
        </p:spPr>
        <p:txBody>
          <a:bodyPr anchor="b">
            <a:noAutofit/>
          </a:bodyPr>
          <a:lstStyle>
            <a:lvl1pPr marL="0" indent="0" algn="ctr">
              <a:buNone/>
              <a:defRPr sz="2400" b="1">
                <a:ln>
                  <a:noFill/>
                </a:ln>
                <a:solidFill>
                  <a:srgbClr val="C8102E"/>
                </a:solidFill>
                <a:effectLst/>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739309"/>
          </a:xfrm>
        </p:spPr>
        <p:txBody>
          <a:bodyPr anchor="t">
            <a:normAutofit/>
          </a:bodyPr>
          <a:lstStyle>
            <a:lvl1pPr>
              <a:defRPr sz="1800">
                <a:solidFill>
                  <a:schemeClr val="tx1"/>
                </a:solidFill>
                <a:effectLst/>
                <a:latin typeface="Arial" panose="020B0604020202020204" pitchFamily="34" charset="0"/>
                <a:cs typeface="Arial" panose="020B0604020202020204" pitchFamily="34" charset="0"/>
              </a:defRPr>
            </a:lvl1pPr>
            <a:lvl2pPr>
              <a:defRPr sz="1600">
                <a:solidFill>
                  <a:schemeClr val="tx1"/>
                </a:solidFill>
                <a:effectLst/>
                <a:latin typeface="Arial" panose="020B0604020202020204" pitchFamily="34" charset="0"/>
                <a:cs typeface="Arial" panose="020B0604020202020204" pitchFamily="34" charset="0"/>
              </a:defRPr>
            </a:lvl2pPr>
            <a:lvl3pPr>
              <a:defRPr sz="1400">
                <a:solidFill>
                  <a:schemeClr val="tx1"/>
                </a:solidFill>
                <a:effectLst/>
                <a:latin typeface="Arial" panose="020B0604020202020204" pitchFamily="34" charset="0"/>
                <a:cs typeface="Arial" panose="020B0604020202020204" pitchFamily="34" charset="0"/>
              </a:defRPr>
            </a:lvl3pPr>
            <a:lvl4pPr>
              <a:defRPr sz="1200">
                <a:solidFill>
                  <a:schemeClr val="tx1"/>
                </a:solidFill>
                <a:effectLst/>
                <a:latin typeface="Arial" panose="020B0604020202020204" pitchFamily="34" charset="0"/>
                <a:cs typeface="Arial" panose="020B0604020202020204" pitchFamily="34" charset="0"/>
              </a:defRPr>
            </a:lvl4pPr>
            <a:lvl5pPr>
              <a:defRPr sz="1200">
                <a:solidFill>
                  <a:schemeClr val="tx1"/>
                </a:solidFill>
                <a:effectLst/>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2565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gradFill>
          <a:gsLst>
            <a:gs pos="0">
              <a:schemeClr val="tx1"/>
            </a:gs>
            <a:gs pos="100000">
              <a:schemeClr val="tx2">
                <a:lumMod val="75000"/>
              </a:schemeClr>
            </a:gs>
          </a:gsLst>
          <a:path path="rect">
            <a:fillToRect t="100000" r="100000"/>
          </a:path>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9778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bg>
      <p:bgPr>
        <a:gradFill>
          <a:gsLst>
            <a:gs pos="0">
              <a:schemeClr val="tx1"/>
            </a:gs>
            <a:gs pos="100000">
              <a:srgbClr val="FFC000"/>
            </a:gs>
          </a:gsLst>
          <a:path path="rect">
            <a:fillToRect t="100000" r="100000"/>
          </a:path>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5345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rgbClr val="C8102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2611" y="609600"/>
            <a:ext cx="4078073" cy="1821918"/>
          </a:xfrm>
          <a:effectLst/>
        </p:spPr>
        <p:txBody>
          <a:bodyPr anchor="b">
            <a:normAutofit/>
          </a:bodyPr>
          <a:lstStyle>
            <a:lvl1pPr algn="ctr">
              <a:defRPr sz="2400" b="0">
                <a:ln>
                  <a:noFill/>
                </a:ln>
                <a:effectLst/>
                <a:latin typeface="Arial Black" panose="020B0A04020102020204" pitchFamily="34" charset="0"/>
              </a:defRPr>
            </a:lvl1pPr>
          </a:lstStyle>
          <a:p>
            <a:r>
              <a:rPr lang="en-US" dirty="0"/>
              <a:t>Click to edit Master title style</a:t>
            </a:r>
          </a:p>
        </p:txBody>
      </p:sp>
      <p:sp>
        <p:nvSpPr>
          <p:cNvPr id="3" name="Content Placeholder 2"/>
          <p:cNvSpPr>
            <a:spLocks noGrp="1"/>
          </p:cNvSpPr>
          <p:nvPr>
            <p:ph idx="1"/>
          </p:nvPr>
        </p:nvSpPr>
        <p:spPr>
          <a:xfrm>
            <a:off x="4855633" y="609599"/>
            <a:ext cx="6890890" cy="5751007"/>
          </a:xfrm>
          <a:ln>
            <a:solidFill>
              <a:schemeClr val="tx1"/>
            </a:solidFill>
          </a:ln>
          <a:effectLst/>
        </p:spPr>
        <p:txBody>
          <a:bodyPr>
            <a:normAutofit/>
          </a:bodyPr>
          <a:lstStyle>
            <a:lvl1pPr>
              <a:defRPr>
                <a:ln>
                  <a:noFill/>
                </a:ln>
                <a:effectLst/>
              </a:defRPr>
            </a:lvl1pPr>
            <a:lvl2pPr>
              <a:defRPr>
                <a:ln>
                  <a:noFill/>
                </a:ln>
                <a:effectLst/>
              </a:defRPr>
            </a:lvl2pPr>
            <a:lvl3pPr>
              <a:defRPr>
                <a:ln>
                  <a:noFill/>
                </a:ln>
                <a:effectLst/>
              </a:defRPr>
            </a:lvl3pPr>
            <a:lvl4pPr>
              <a:defRPr>
                <a:ln>
                  <a:noFill/>
                </a:ln>
                <a:effectLst/>
              </a:defRPr>
            </a:lvl4pPr>
            <a:lvl5pPr>
              <a:defRPr>
                <a:ln>
                  <a:noFill/>
                </a:ln>
                <a:effect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2611" y="2431518"/>
            <a:ext cx="4078073" cy="3929088"/>
          </a:xfrm>
          <a:effectLst/>
        </p:spPr>
        <p:txBody>
          <a:bodyPr anchor="t">
            <a:normAutofit/>
          </a:bodyPr>
          <a:lstStyle>
            <a:lvl1pPr marL="0" indent="0" algn="ctr">
              <a:buNone/>
              <a:defRPr sz="1600">
                <a:ln>
                  <a:noFill/>
                </a:ln>
                <a:effectLst/>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1823350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ln>
            <a:noFill/>
          </a:ln>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913795" y="1732449"/>
            <a:ext cx="10353762" cy="4058751"/>
          </a:xfrm>
          <a:prstGeom prst="rect">
            <a:avLst/>
          </a:prstGeom>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53336082"/>
      </p:ext>
    </p:extLst>
  </p:cSld>
  <p:clrMap bg1="dk1" tx1="lt1" bg2="dk2" tx2="lt2" accent1="accent1" accent2="accent2" accent3="accent3" accent4="accent4" accent5="accent5" accent6="accent6" hlink="hlink" folHlink="folHlink"/>
  <p:sldLayoutIdLst>
    <p:sldLayoutId id="2147483965" r:id="rId1"/>
    <p:sldLayoutId id="2147483966" r:id="rId2"/>
    <p:sldLayoutId id="2147483983" r:id="rId3"/>
    <p:sldLayoutId id="2147483968" r:id="rId4"/>
    <p:sldLayoutId id="2147483984" r:id="rId5"/>
    <p:sldLayoutId id="2147483969" r:id="rId6"/>
    <p:sldLayoutId id="2147483971" r:id="rId7"/>
    <p:sldLayoutId id="2147483985" r:id="rId8"/>
    <p:sldLayoutId id="2147483972" r:id="rId9"/>
    <p:sldLayoutId id="2147483976" r:id="rId10"/>
    <p:sldLayoutId id="2147483986" r:id="rId11"/>
    <p:sldLayoutId id="2147483978" r:id="rId12"/>
    <p:sldLayoutId id="2147483987" r:id="rId13"/>
    <p:sldLayoutId id="2147483988" r:id="rId14"/>
    <p:sldLayoutId id="2147483979" r:id="rId15"/>
    <p:sldLayoutId id="2147483991" r:id="rId16"/>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bg1"/>
          </a:solidFill>
          <a:effectLst/>
          <a:latin typeface="Arial Black" panose="020B0A040201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noFill/>
          </a:ln>
          <a:solidFill>
            <a:schemeClr val="bg1"/>
          </a:solidFill>
          <a:effectLst/>
          <a:latin typeface="Arial" panose="020B0604020202020204" pitchFamily="34" charset="0"/>
          <a:ea typeface="+mn-ea"/>
          <a:cs typeface="Arial" panose="020B0604020202020204" pitchFamily="34" charset="0"/>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noFill/>
          </a:ln>
          <a:solidFill>
            <a:schemeClr val="bg1"/>
          </a:solidFill>
          <a:effectLst/>
          <a:latin typeface="Arial" panose="020B0604020202020204" pitchFamily="34" charset="0"/>
          <a:ea typeface="+mn-ea"/>
          <a:cs typeface="Arial" panose="020B0604020202020204" pitchFamily="34" charset="0"/>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noFill/>
          </a:ln>
          <a:solidFill>
            <a:schemeClr val="bg1"/>
          </a:solidFill>
          <a:effectLst/>
          <a:latin typeface="Arial" panose="020B0604020202020204" pitchFamily="34" charset="0"/>
          <a:ea typeface="+mn-ea"/>
          <a:cs typeface="Arial" panose="020B0604020202020204" pitchFamily="34" charset="0"/>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noFill/>
          </a:ln>
          <a:solidFill>
            <a:schemeClr val="bg1"/>
          </a:solidFill>
          <a:effectLst/>
          <a:latin typeface="Arial" panose="020B0604020202020204" pitchFamily="34" charset="0"/>
          <a:ea typeface="+mn-ea"/>
          <a:cs typeface="Arial" panose="020B0604020202020204" pitchFamily="34" charset="0"/>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noFill/>
          </a:ln>
          <a:solidFill>
            <a:schemeClr val="bg1"/>
          </a:solidFill>
          <a:effectLst/>
          <a:latin typeface="Arial" panose="020B0604020202020204" pitchFamily="34" charset="0"/>
          <a:ea typeface="+mn-ea"/>
          <a:cs typeface="Arial" panose="020B0604020202020204" pitchFamily="34" charset="0"/>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umaryland.az1.qualtrics.com/jfe/form/SV_02IHwhHpiblxzb8" TargetMode="Externa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umaryland.az1.qualtrics.com/jfe/form/SV_eyabT2E95Uker4O" TargetMode="Externa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ncsbn.org/exams/next-generation-nclex/NGN+Resources/clinical-judgment-measurement-model.page"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umaryland.az1.qualtrics.com/jfe/form/SV_af3vDHcvZ7SSxtc" TargetMode="Externa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umaryland.az1.qualtrics.com/jfe/form/SV_1OnVNFDIaCXiEjc" TargetMode="Externa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umaryland.az1.qualtrics.com/jfe/form/SV_cYAq5EdHgMIXe6i"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s://umaryland.az1.qualtrics.com/jfe/form/SV_4N2ZNXQa8zerYHA" TargetMode="Externa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hyperlink" Target="https://umaryland.az1.qualtrics.com/jfe/form/SV_1ZYu3gxvlMDziMS" TargetMode="Externa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hyperlink" Target="https://nclex.com/next-generation-nclex.page"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17008" y="2302104"/>
            <a:ext cx="9440034" cy="1938302"/>
          </a:xfrm>
        </p:spPr>
        <p:txBody>
          <a:bodyPr>
            <a:normAutofit fontScale="90000"/>
          </a:bodyPr>
          <a:lstStyle/>
          <a:p>
            <a:r>
              <a:rPr lang="en-US" dirty="0"/>
              <a:t>Maryland NextGen Testbank:</a:t>
            </a:r>
            <a:br>
              <a:rPr lang="en-US" dirty="0"/>
            </a:br>
            <a:r>
              <a:rPr lang="en-US" dirty="0"/>
              <a:t>Maternal Newborn</a:t>
            </a:r>
            <a:br>
              <a:rPr lang="en-US" dirty="0"/>
            </a:br>
            <a:r>
              <a:rPr lang="en-US" dirty="0"/>
              <a:t> Mini-Review</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CDED4-BBCB-1C56-0E0C-B07A6B085313}"/>
              </a:ext>
            </a:extLst>
          </p:cNvPr>
          <p:cNvSpPr>
            <a:spLocks noGrp="1"/>
          </p:cNvSpPr>
          <p:nvPr>
            <p:ph type="title"/>
          </p:nvPr>
        </p:nvSpPr>
        <p:spPr/>
        <p:txBody>
          <a:bodyPr>
            <a:normAutofit fontScale="90000"/>
          </a:bodyPr>
          <a:lstStyle/>
          <a:p>
            <a:br>
              <a:rPr lang="en-US" sz="4000" dirty="0">
                <a:solidFill>
                  <a:schemeClr val="bg2"/>
                </a:solidFill>
                <a:latin typeface="Arial Black" panose="020B0A04020102020204" pitchFamily="34" charset="0"/>
              </a:rPr>
            </a:br>
            <a:r>
              <a:rPr lang="en-US" sz="4000" dirty="0">
                <a:solidFill>
                  <a:schemeClr val="bg2"/>
                </a:solidFill>
                <a:latin typeface="Arial Black" panose="020B0A04020102020204" pitchFamily="34" charset="0"/>
              </a:rPr>
              <a:t>The First Screen Provides Instructions </a:t>
            </a:r>
            <a:endParaRPr lang="en-US" dirty="0">
              <a:solidFill>
                <a:schemeClr val="bg2"/>
              </a:solidFill>
              <a:latin typeface="Arial Black" panose="020B0A04020102020204" pitchFamily="34" charset="0"/>
            </a:endParaRPr>
          </a:p>
        </p:txBody>
      </p:sp>
      <p:pic>
        <p:nvPicPr>
          <p:cNvPr id="8" name="Picture 7">
            <a:extLst>
              <a:ext uri="{FF2B5EF4-FFF2-40B4-BE49-F238E27FC236}">
                <a16:creationId xmlns:a16="http://schemas.microsoft.com/office/drawing/2014/main" id="{0AD06F00-A859-6E31-0D0B-344D9C5DC0FC}"/>
              </a:ext>
            </a:extLst>
          </p:cNvPr>
          <p:cNvPicPr>
            <a:picLocks noChangeAspect="1"/>
          </p:cNvPicPr>
          <p:nvPr/>
        </p:nvPicPr>
        <p:blipFill>
          <a:blip r:embed="rId2"/>
          <a:stretch>
            <a:fillRect/>
          </a:stretch>
        </p:blipFill>
        <p:spPr>
          <a:xfrm>
            <a:off x="436338" y="1768777"/>
            <a:ext cx="11308675" cy="5089223"/>
          </a:xfrm>
          <a:prstGeom prst="rect">
            <a:avLst/>
          </a:prstGeom>
        </p:spPr>
      </p:pic>
      <p:sp>
        <p:nvSpPr>
          <p:cNvPr id="13" name="TextBox 12">
            <a:extLst>
              <a:ext uri="{FF2B5EF4-FFF2-40B4-BE49-F238E27FC236}">
                <a16:creationId xmlns:a16="http://schemas.microsoft.com/office/drawing/2014/main" id="{30D0357C-CA81-C3F1-FDDC-1724862BD08B}"/>
              </a:ext>
            </a:extLst>
          </p:cNvPr>
          <p:cNvSpPr txBox="1"/>
          <p:nvPr/>
        </p:nvSpPr>
        <p:spPr>
          <a:xfrm>
            <a:off x="3668486" y="5657671"/>
            <a:ext cx="2579914" cy="1200329"/>
          </a:xfrm>
          <a:prstGeom prst="rect">
            <a:avLst/>
          </a:prstGeom>
          <a:noFill/>
        </p:spPr>
        <p:txBody>
          <a:bodyPr wrap="square" rtlCol="0">
            <a:spAutoFit/>
          </a:bodyPr>
          <a:lstStyle/>
          <a:p>
            <a:r>
              <a:rPr lang="en-US" dirty="0">
                <a:solidFill>
                  <a:srgbClr val="FF0000"/>
                </a:solidFill>
                <a:latin typeface="Calibri" panose="020F0502020204030204" pitchFamily="34" charset="0"/>
                <a:cs typeface="Calibri" panose="020F0502020204030204" pitchFamily="34" charset="0"/>
              </a:rPr>
              <a:t>Use the arrow to advance the screens</a:t>
            </a:r>
          </a:p>
          <a:p>
            <a:r>
              <a:rPr lang="en-US" dirty="0">
                <a:solidFill>
                  <a:srgbClr val="FF0000"/>
                </a:solidFill>
                <a:latin typeface="Calibri" panose="020F0502020204030204" pitchFamily="34" charset="0"/>
                <a:cs typeface="Calibri" panose="020F0502020204030204" pitchFamily="34" charset="0"/>
              </a:rPr>
              <a:t>There is no backtracking</a:t>
            </a:r>
          </a:p>
          <a:p>
            <a:endParaRPr lang="en-US" dirty="0"/>
          </a:p>
        </p:txBody>
      </p:sp>
    </p:spTree>
    <p:extLst>
      <p:ext uri="{BB962C8B-B14F-4D97-AF65-F5344CB8AC3E}">
        <p14:creationId xmlns:p14="http://schemas.microsoft.com/office/powerpoint/2010/main" val="2499455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B4D37-D0A1-7AF8-2DB7-D1ED4EBE1520}"/>
              </a:ext>
            </a:extLst>
          </p:cNvPr>
          <p:cNvSpPr>
            <a:spLocks noGrp="1"/>
          </p:cNvSpPr>
          <p:nvPr>
            <p:ph type="title"/>
          </p:nvPr>
        </p:nvSpPr>
        <p:spPr/>
        <p:txBody>
          <a:bodyPr/>
          <a:lstStyle/>
          <a:p>
            <a:r>
              <a:rPr lang="en-US" sz="4000" dirty="0">
                <a:solidFill>
                  <a:schemeClr val="bg2"/>
                </a:solidFill>
                <a:latin typeface="Arial Black" panose="020B0A04020102020204" pitchFamily="34" charset="0"/>
              </a:rPr>
              <a:t>Answer the Questions </a:t>
            </a:r>
            <a:endParaRPr lang="en-US" dirty="0">
              <a:solidFill>
                <a:schemeClr val="bg2"/>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AC07875F-6B9A-CDC5-C199-A5CDFE5B80D9}"/>
              </a:ext>
            </a:extLst>
          </p:cNvPr>
          <p:cNvSpPr>
            <a:spLocks noGrp="1"/>
          </p:cNvSpPr>
          <p:nvPr>
            <p:ph sz="quarter" idx="10"/>
          </p:nvPr>
        </p:nvSpPr>
        <p:spPr>
          <a:xfrm>
            <a:off x="6781800" y="1970088"/>
            <a:ext cx="4562475" cy="4059237"/>
          </a:xfrm>
        </p:spPr>
        <p:txBody>
          <a:bodyPr/>
          <a:lstStyle/>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Read the instructions carefully.</a:t>
            </a: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Sometimes the question tells how many options to pick.</a:t>
            </a: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Other times you select all that apply.</a:t>
            </a: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Some questions will not allow you to advance if they have not answered enough options.</a:t>
            </a: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Use the arrow to advance to the next question if doing a case study</a:t>
            </a:r>
            <a:endParaRPr lang="en-US" dirty="0"/>
          </a:p>
        </p:txBody>
      </p:sp>
      <p:pic>
        <p:nvPicPr>
          <p:cNvPr id="4" name="Content Placeholder 3">
            <a:extLst>
              <a:ext uri="{FF2B5EF4-FFF2-40B4-BE49-F238E27FC236}">
                <a16:creationId xmlns:a16="http://schemas.microsoft.com/office/drawing/2014/main" id="{9687782B-A7C9-7C5D-4A0E-661212842B4F}"/>
              </a:ext>
            </a:extLst>
          </p:cNvPr>
          <p:cNvPicPr>
            <a:picLocks noChangeAspect="1"/>
          </p:cNvPicPr>
          <p:nvPr/>
        </p:nvPicPr>
        <p:blipFill>
          <a:blip r:embed="rId2"/>
          <a:stretch>
            <a:fillRect/>
          </a:stretch>
        </p:blipFill>
        <p:spPr>
          <a:xfrm>
            <a:off x="463545" y="1547167"/>
            <a:ext cx="5708655" cy="5244113"/>
          </a:xfrm>
          <a:prstGeom prst="rect">
            <a:avLst/>
          </a:prstGeom>
        </p:spPr>
      </p:pic>
      <p:pic>
        <p:nvPicPr>
          <p:cNvPr id="5" name="Picture 4">
            <a:extLst>
              <a:ext uri="{FF2B5EF4-FFF2-40B4-BE49-F238E27FC236}">
                <a16:creationId xmlns:a16="http://schemas.microsoft.com/office/drawing/2014/main" id="{568367A6-E474-04F9-582B-A9759657F7DC}"/>
              </a:ext>
            </a:extLst>
          </p:cNvPr>
          <p:cNvPicPr>
            <a:picLocks noChangeAspect="1"/>
          </p:cNvPicPr>
          <p:nvPr/>
        </p:nvPicPr>
        <p:blipFill>
          <a:blip r:embed="rId3"/>
          <a:stretch>
            <a:fillRect/>
          </a:stretch>
        </p:blipFill>
        <p:spPr>
          <a:xfrm>
            <a:off x="4987981" y="6417469"/>
            <a:ext cx="571500" cy="352425"/>
          </a:xfrm>
          <a:prstGeom prst="rect">
            <a:avLst/>
          </a:prstGeom>
        </p:spPr>
      </p:pic>
      <p:cxnSp>
        <p:nvCxnSpPr>
          <p:cNvPr id="7" name="Straight Arrow Connector 6">
            <a:extLst>
              <a:ext uri="{FF2B5EF4-FFF2-40B4-BE49-F238E27FC236}">
                <a16:creationId xmlns:a16="http://schemas.microsoft.com/office/drawing/2014/main" id="{E6216D12-3056-B63D-DFE7-611B2D258259}"/>
              </a:ext>
            </a:extLst>
          </p:cNvPr>
          <p:cNvCxnSpPr/>
          <p:nvPr/>
        </p:nvCxnSpPr>
        <p:spPr>
          <a:xfrm flipH="1">
            <a:off x="5559481" y="5573486"/>
            <a:ext cx="1222319" cy="6749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5042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2D47B-3CFF-6FD8-17F6-D90768248C6F}"/>
              </a:ext>
            </a:extLst>
          </p:cNvPr>
          <p:cNvSpPr>
            <a:spLocks noGrp="1"/>
          </p:cNvSpPr>
          <p:nvPr>
            <p:ph type="title"/>
          </p:nvPr>
        </p:nvSpPr>
        <p:spPr/>
        <p:txBody>
          <a:bodyPr>
            <a:normAutofit fontScale="90000"/>
          </a:bodyPr>
          <a:lstStyle/>
          <a:p>
            <a:r>
              <a:rPr lang="en-US" sz="4000" dirty="0">
                <a:latin typeface="Arial Black" panose="020B0A04020102020204" pitchFamily="34" charset="0"/>
              </a:rPr>
              <a:t>In Tables, Follow Instructions for How Many Options May be Selected in a Row.</a:t>
            </a:r>
            <a:endParaRPr lang="en-US" dirty="0">
              <a:latin typeface="Arial Black" panose="020B0A04020102020204" pitchFamily="34" charset="0"/>
            </a:endParaRPr>
          </a:p>
        </p:txBody>
      </p:sp>
      <p:pic>
        <p:nvPicPr>
          <p:cNvPr id="5" name="Content Placeholder 4">
            <a:extLst>
              <a:ext uri="{FF2B5EF4-FFF2-40B4-BE49-F238E27FC236}">
                <a16:creationId xmlns:a16="http://schemas.microsoft.com/office/drawing/2014/main" id="{EC8235F3-3858-E515-8B84-62058F5490EF}"/>
              </a:ext>
            </a:extLst>
          </p:cNvPr>
          <p:cNvPicPr>
            <a:picLocks noGrp="1" noChangeAspect="1"/>
          </p:cNvPicPr>
          <p:nvPr>
            <p:ph sz="quarter" idx="10"/>
          </p:nvPr>
        </p:nvPicPr>
        <p:blipFill>
          <a:blip r:embed="rId3"/>
          <a:stretch>
            <a:fillRect/>
          </a:stretch>
        </p:blipFill>
        <p:spPr>
          <a:xfrm>
            <a:off x="1257300" y="1970088"/>
            <a:ext cx="4343399" cy="4059237"/>
          </a:xfrm>
        </p:spPr>
      </p:pic>
      <p:pic>
        <p:nvPicPr>
          <p:cNvPr id="7" name="Picture 6">
            <a:extLst>
              <a:ext uri="{FF2B5EF4-FFF2-40B4-BE49-F238E27FC236}">
                <a16:creationId xmlns:a16="http://schemas.microsoft.com/office/drawing/2014/main" id="{844919F3-FEFF-7E51-6963-3DDAE2879F80}"/>
              </a:ext>
            </a:extLst>
          </p:cNvPr>
          <p:cNvPicPr>
            <a:picLocks noChangeAspect="1"/>
          </p:cNvPicPr>
          <p:nvPr/>
        </p:nvPicPr>
        <p:blipFill>
          <a:blip r:embed="rId4"/>
          <a:stretch>
            <a:fillRect/>
          </a:stretch>
        </p:blipFill>
        <p:spPr>
          <a:xfrm>
            <a:off x="6220777" y="1844357"/>
            <a:ext cx="5283859" cy="4059237"/>
          </a:xfrm>
          <a:prstGeom prst="rect">
            <a:avLst/>
          </a:prstGeom>
        </p:spPr>
      </p:pic>
    </p:spTree>
    <p:extLst>
      <p:ext uri="{BB962C8B-B14F-4D97-AF65-F5344CB8AC3E}">
        <p14:creationId xmlns:p14="http://schemas.microsoft.com/office/powerpoint/2010/main" val="2763934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13866-459B-4EDB-84ED-DB540CA44FAC}"/>
              </a:ext>
            </a:extLst>
          </p:cNvPr>
          <p:cNvSpPr>
            <a:spLocks noGrp="1"/>
          </p:cNvSpPr>
          <p:nvPr>
            <p:ph type="title"/>
          </p:nvPr>
        </p:nvSpPr>
        <p:spPr>
          <a:xfrm>
            <a:off x="913794" y="96350"/>
            <a:ext cx="10353762" cy="970450"/>
          </a:xfrm>
        </p:spPr>
        <p:txBody>
          <a:bodyPr>
            <a:normAutofit fontScale="90000"/>
          </a:bodyPr>
          <a:lstStyle/>
          <a:p>
            <a:br>
              <a:rPr lang="en-US" dirty="0">
                <a:latin typeface="Calibri" panose="020F0502020204030204" pitchFamily="34" charset="0"/>
                <a:cs typeface="Calibri" panose="020F0502020204030204" pitchFamily="34" charset="0"/>
              </a:rPr>
            </a:br>
            <a:r>
              <a:rPr lang="en-US" sz="4000" b="0" dirty="0">
                <a:latin typeface="Arial Black" panose="020B0A04020102020204" pitchFamily="34" charset="0"/>
              </a:rPr>
              <a:t>Highlight Questions</a:t>
            </a:r>
            <a:endParaRPr lang="en-US" b="0" dirty="0">
              <a:latin typeface="Arial Black" panose="020B0A04020102020204" pitchFamily="34" charset="0"/>
            </a:endParaRPr>
          </a:p>
        </p:txBody>
      </p:sp>
      <p:sp>
        <p:nvSpPr>
          <p:cNvPr id="8" name="Text Placeholder 7">
            <a:extLst>
              <a:ext uri="{FF2B5EF4-FFF2-40B4-BE49-F238E27FC236}">
                <a16:creationId xmlns:a16="http://schemas.microsoft.com/office/drawing/2014/main" id="{91EB524C-5242-9D96-9429-F19612CB49CE}"/>
              </a:ext>
            </a:extLst>
          </p:cNvPr>
          <p:cNvSpPr>
            <a:spLocks noGrp="1"/>
          </p:cNvSpPr>
          <p:nvPr>
            <p:ph type="body" idx="1"/>
          </p:nvPr>
        </p:nvSpPr>
        <p:spPr/>
        <p:txBody>
          <a:bodyPr/>
          <a:lstStyle/>
          <a:p>
            <a:r>
              <a:rPr lang="en-US" sz="1800" dirty="0">
                <a:latin typeface="Calibri" panose="020F0502020204030204" pitchFamily="34" charset="0"/>
                <a:cs typeface="Calibri" panose="020F0502020204030204" pitchFamily="34" charset="0"/>
              </a:rPr>
              <a:t>Questions first show a plain EMR page</a:t>
            </a:r>
            <a:endParaRPr lang="en-US" sz="1800" dirty="0"/>
          </a:p>
        </p:txBody>
      </p:sp>
      <p:sp>
        <p:nvSpPr>
          <p:cNvPr id="11" name="Text Placeholder 10">
            <a:extLst>
              <a:ext uri="{FF2B5EF4-FFF2-40B4-BE49-F238E27FC236}">
                <a16:creationId xmlns:a16="http://schemas.microsoft.com/office/drawing/2014/main" id="{1151EE4E-BB26-91AD-A2E7-B97963F07135}"/>
              </a:ext>
            </a:extLst>
          </p:cNvPr>
          <p:cNvSpPr>
            <a:spLocks noGrp="1"/>
          </p:cNvSpPr>
          <p:nvPr>
            <p:ph type="body" sz="half" idx="15"/>
          </p:nvPr>
        </p:nvSpPr>
        <p:spPr/>
        <p:txBody>
          <a:bodyPr/>
          <a:lstStyle/>
          <a:p>
            <a:endParaRPr lang="en-US"/>
          </a:p>
        </p:txBody>
      </p:sp>
      <p:sp>
        <p:nvSpPr>
          <p:cNvPr id="9" name="Text Placeholder 8">
            <a:extLst>
              <a:ext uri="{FF2B5EF4-FFF2-40B4-BE49-F238E27FC236}">
                <a16:creationId xmlns:a16="http://schemas.microsoft.com/office/drawing/2014/main" id="{D6B52E39-6027-BD0B-F7A6-4998BC56BFE4}"/>
              </a:ext>
            </a:extLst>
          </p:cNvPr>
          <p:cNvSpPr>
            <a:spLocks noGrp="1"/>
          </p:cNvSpPr>
          <p:nvPr>
            <p:ph type="body" sz="quarter" idx="3"/>
          </p:nvPr>
        </p:nvSpPr>
        <p:spPr/>
        <p:txBody>
          <a:bodyPr/>
          <a:lstStyle/>
          <a:p>
            <a:r>
              <a:rPr lang="en-US" sz="1800" dirty="0">
                <a:latin typeface="Calibri" panose="020F0502020204030204" pitchFamily="34" charset="0"/>
                <a:cs typeface="Calibri" panose="020F0502020204030204" pitchFamily="34" charset="0"/>
              </a:rPr>
              <a:t>Hovering curser makes boxes appear around selectable data</a:t>
            </a:r>
            <a:endParaRPr lang="en-US" sz="1800" dirty="0"/>
          </a:p>
        </p:txBody>
      </p:sp>
      <p:sp>
        <p:nvSpPr>
          <p:cNvPr id="12" name="Text Placeholder 11">
            <a:extLst>
              <a:ext uri="{FF2B5EF4-FFF2-40B4-BE49-F238E27FC236}">
                <a16:creationId xmlns:a16="http://schemas.microsoft.com/office/drawing/2014/main" id="{8DEC59A3-27E5-654D-7E46-2B371A91B7ED}"/>
              </a:ext>
            </a:extLst>
          </p:cNvPr>
          <p:cNvSpPr>
            <a:spLocks noGrp="1"/>
          </p:cNvSpPr>
          <p:nvPr>
            <p:ph type="body" sz="half" idx="16"/>
          </p:nvPr>
        </p:nvSpPr>
        <p:spPr/>
        <p:txBody>
          <a:bodyPr/>
          <a:lstStyle/>
          <a:p>
            <a:endParaRPr lang="en-US" dirty="0"/>
          </a:p>
        </p:txBody>
      </p:sp>
      <p:sp>
        <p:nvSpPr>
          <p:cNvPr id="13" name="Text Placeholder 12">
            <a:extLst>
              <a:ext uri="{FF2B5EF4-FFF2-40B4-BE49-F238E27FC236}">
                <a16:creationId xmlns:a16="http://schemas.microsoft.com/office/drawing/2014/main" id="{918173CF-7DE2-C61B-6C5A-32BA5865F604}"/>
              </a:ext>
            </a:extLst>
          </p:cNvPr>
          <p:cNvSpPr>
            <a:spLocks noGrp="1"/>
          </p:cNvSpPr>
          <p:nvPr>
            <p:ph type="body" sz="half" idx="17"/>
          </p:nvPr>
        </p:nvSpPr>
        <p:spPr/>
        <p:txBody>
          <a:bodyPr/>
          <a:lstStyle/>
          <a:p>
            <a:endParaRPr lang="en-US"/>
          </a:p>
        </p:txBody>
      </p:sp>
      <p:sp>
        <p:nvSpPr>
          <p:cNvPr id="15" name="Text Placeholder 14">
            <a:extLst>
              <a:ext uri="{FF2B5EF4-FFF2-40B4-BE49-F238E27FC236}">
                <a16:creationId xmlns:a16="http://schemas.microsoft.com/office/drawing/2014/main" id="{6D1A8666-CE18-7552-CF6D-79ABC954FAFD}"/>
              </a:ext>
            </a:extLst>
          </p:cNvPr>
          <p:cNvSpPr>
            <a:spLocks noGrp="1"/>
          </p:cNvSpPr>
          <p:nvPr>
            <p:ph type="body" sz="quarter" idx="13"/>
          </p:nvPr>
        </p:nvSpPr>
        <p:spPr>
          <a:xfrm>
            <a:off x="7966571" y="1885950"/>
            <a:ext cx="3517857" cy="576262"/>
          </a:xfrm>
        </p:spPr>
        <p:txBody>
          <a:bodyPr/>
          <a:lstStyle/>
          <a:p>
            <a:r>
              <a:rPr lang="en-US" sz="1800" dirty="0">
                <a:latin typeface="Calibri" panose="020F0502020204030204" pitchFamily="34" charset="0"/>
                <a:cs typeface="Calibri" panose="020F0502020204030204" pitchFamily="34" charset="0"/>
              </a:rPr>
              <a:t>Click the box to apply the highlight; A second click removes it.</a:t>
            </a:r>
            <a:endParaRPr lang="en-US" sz="1800" dirty="0"/>
          </a:p>
        </p:txBody>
      </p:sp>
      <p:pic>
        <p:nvPicPr>
          <p:cNvPr id="16" name="Picture 15">
            <a:extLst>
              <a:ext uri="{FF2B5EF4-FFF2-40B4-BE49-F238E27FC236}">
                <a16:creationId xmlns:a16="http://schemas.microsoft.com/office/drawing/2014/main" id="{4DF40EE0-D788-04BA-31FC-C45D55BFBA6B}"/>
              </a:ext>
            </a:extLst>
          </p:cNvPr>
          <p:cNvPicPr>
            <a:picLocks noChangeAspect="1"/>
          </p:cNvPicPr>
          <p:nvPr/>
        </p:nvPicPr>
        <p:blipFill>
          <a:blip r:embed="rId2"/>
          <a:stretch>
            <a:fillRect/>
          </a:stretch>
        </p:blipFill>
        <p:spPr>
          <a:xfrm>
            <a:off x="913795" y="2655280"/>
            <a:ext cx="3300984" cy="2635177"/>
          </a:xfrm>
          <a:prstGeom prst="rect">
            <a:avLst/>
          </a:prstGeom>
        </p:spPr>
      </p:pic>
      <p:pic>
        <p:nvPicPr>
          <p:cNvPr id="17" name="Picture 16">
            <a:extLst>
              <a:ext uri="{FF2B5EF4-FFF2-40B4-BE49-F238E27FC236}">
                <a16:creationId xmlns:a16="http://schemas.microsoft.com/office/drawing/2014/main" id="{54F1FE7D-9066-54F3-835A-53CD00F96D47}"/>
              </a:ext>
            </a:extLst>
          </p:cNvPr>
          <p:cNvPicPr>
            <a:picLocks noChangeAspect="1"/>
          </p:cNvPicPr>
          <p:nvPr/>
        </p:nvPicPr>
        <p:blipFill>
          <a:blip r:embed="rId2"/>
          <a:stretch>
            <a:fillRect/>
          </a:stretch>
        </p:blipFill>
        <p:spPr>
          <a:xfrm>
            <a:off x="4405903" y="2655280"/>
            <a:ext cx="3379200" cy="2635177"/>
          </a:xfrm>
          <a:prstGeom prst="rect">
            <a:avLst/>
          </a:prstGeom>
        </p:spPr>
      </p:pic>
      <p:sp>
        <p:nvSpPr>
          <p:cNvPr id="19" name="TextBox 18">
            <a:extLst>
              <a:ext uri="{FF2B5EF4-FFF2-40B4-BE49-F238E27FC236}">
                <a16:creationId xmlns:a16="http://schemas.microsoft.com/office/drawing/2014/main" id="{9E0B0477-E227-F56E-D34A-849AD8896C8F}"/>
              </a:ext>
            </a:extLst>
          </p:cNvPr>
          <p:cNvSpPr txBox="1"/>
          <p:nvPr/>
        </p:nvSpPr>
        <p:spPr>
          <a:xfrm>
            <a:off x="5410200" y="5086996"/>
            <a:ext cx="1023257" cy="246221"/>
          </a:xfrm>
          <a:prstGeom prst="rect">
            <a:avLst/>
          </a:prstGeom>
          <a:noFill/>
          <a:ln>
            <a:solidFill>
              <a:schemeClr val="bg1"/>
            </a:solidFill>
          </a:ln>
        </p:spPr>
        <p:txBody>
          <a:bodyPr wrap="square" rtlCol="0">
            <a:spAutoFit/>
          </a:bodyPr>
          <a:lstStyle/>
          <a:p>
            <a:endParaRPr lang="en-US" sz="1000" dirty="0"/>
          </a:p>
        </p:txBody>
      </p:sp>
      <p:pic>
        <p:nvPicPr>
          <p:cNvPr id="20" name="Picture 19">
            <a:extLst>
              <a:ext uri="{FF2B5EF4-FFF2-40B4-BE49-F238E27FC236}">
                <a16:creationId xmlns:a16="http://schemas.microsoft.com/office/drawing/2014/main" id="{C69D9D3A-F6BE-F2C0-35F5-73CEAE041289}"/>
              </a:ext>
            </a:extLst>
          </p:cNvPr>
          <p:cNvPicPr>
            <a:picLocks noChangeAspect="1"/>
          </p:cNvPicPr>
          <p:nvPr/>
        </p:nvPicPr>
        <p:blipFill>
          <a:blip r:embed="rId3"/>
          <a:stretch>
            <a:fillRect/>
          </a:stretch>
        </p:blipFill>
        <p:spPr>
          <a:xfrm>
            <a:off x="7977223" y="2571749"/>
            <a:ext cx="3300982" cy="2718708"/>
          </a:xfrm>
          <a:prstGeom prst="rect">
            <a:avLst/>
          </a:prstGeom>
        </p:spPr>
      </p:pic>
    </p:spTree>
    <p:extLst>
      <p:ext uri="{BB962C8B-B14F-4D97-AF65-F5344CB8AC3E}">
        <p14:creationId xmlns:p14="http://schemas.microsoft.com/office/powerpoint/2010/main" val="308245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592F101-AE4B-7436-5D4D-B8E02F395F43}"/>
              </a:ext>
            </a:extLst>
          </p:cNvPr>
          <p:cNvSpPr>
            <a:spLocks noGrp="1"/>
          </p:cNvSpPr>
          <p:nvPr>
            <p:ph type="title"/>
          </p:nvPr>
        </p:nvSpPr>
        <p:spPr/>
        <p:txBody>
          <a:bodyPr>
            <a:normAutofit fontScale="90000"/>
          </a:bodyPr>
          <a:lstStyle/>
          <a:p>
            <a:r>
              <a:rPr lang="en-US" sz="4000" dirty="0">
                <a:solidFill>
                  <a:schemeClr val="bg2"/>
                </a:solidFill>
                <a:latin typeface="Arial Black" panose="020B0A04020102020204" pitchFamily="34" charset="0"/>
              </a:rPr>
              <a:t>Submit the Final Question </a:t>
            </a:r>
            <a:br>
              <a:rPr lang="en-US" sz="4000" dirty="0">
                <a:solidFill>
                  <a:schemeClr val="bg2"/>
                </a:solidFill>
                <a:latin typeface="Arial Black" panose="020B0A04020102020204" pitchFamily="34" charset="0"/>
              </a:rPr>
            </a:br>
            <a:r>
              <a:rPr lang="en-US" sz="4000" dirty="0">
                <a:solidFill>
                  <a:schemeClr val="bg2"/>
                </a:solidFill>
                <a:latin typeface="Arial Black" panose="020B0A04020102020204" pitchFamily="34" charset="0"/>
              </a:rPr>
              <a:t>and Click Download PDF </a:t>
            </a:r>
            <a:br>
              <a:rPr lang="en-US" sz="4000" dirty="0">
                <a:solidFill>
                  <a:schemeClr val="bg2"/>
                </a:solidFill>
                <a:latin typeface="Arial Black" panose="020B0A04020102020204" pitchFamily="34" charset="0"/>
              </a:rPr>
            </a:br>
            <a:r>
              <a:rPr lang="en-US" sz="4000" dirty="0">
                <a:solidFill>
                  <a:schemeClr val="bg2"/>
                </a:solidFill>
                <a:latin typeface="Arial Black" panose="020B0A04020102020204" pitchFamily="34" charset="0"/>
              </a:rPr>
              <a:t>from Thank You Screen</a:t>
            </a:r>
            <a:br>
              <a:rPr lang="en-US" sz="4000" dirty="0">
                <a:solidFill>
                  <a:srgbClr val="C00000"/>
                </a:solidFill>
                <a:latin typeface="+mj-lt"/>
              </a:rPr>
            </a:br>
            <a:endParaRPr lang="en-US" dirty="0"/>
          </a:p>
        </p:txBody>
      </p:sp>
      <p:sp>
        <p:nvSpPr>
          <p:cNvPr id="12" name="Oval 11">
            <a:extLst>
              <a:ext uri="{FF2B5EF4-FFF2-40B4-BE49-F238E27FC236}">
                <a16:creationId xmlns:a16="http://schemas.microsoft.com/office/drawing/2014/main" id="{B7503B3F-650F-3A7A-36E8-69FAF59C82C6}"/>
              </a:ext>
            </a:extLst>
          </p:cNvPr>
          <p:cNvSpPr/>
          <p:nvPr/>
        </p:nvSpPr>
        <p:spPr>
          <a:xfrm>
            <a:off x="6542314" y="3233057"/>
            <a:ext cx="1469572" cy="59871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2EA45C4-9CE6-D85F-3BE9-E2C5E552D92F}"/>
              </a:ext>
            </a:extLst>
          </p:cNvPr>
          <p:cNvPicPr>
            <a:picLocks noChangeAspect="1"/>
          </p:cNvPicPr>
          <p:nvPr/>
        </p:nvPicPr>
        <p:blipFill>
          <a:blip r:embed="rId2"/>
          <a:stretch>
            <a:fillRect/>
          </a:stretch>
        </p:blipFill>
        <p:spPr>
          <a:xfrm>
            <a:off x="569824" y="1973295"/>
            <a:ext cx="7850389" cy="4096992"/>
          </a:xfrm>
          <a:prstGeom prst="rect">
            <a:avLst/>
          </a:prstGeom>
        </p:spPr>
      </p:pic>
      <p:cxnSp>
        <p:nvCxnSpPr>
          <p:cNvPr id="15" name="Straight Arrow Connector 14">
            <a:extLst>
              <a:ext uri="{FF2B5EF4-FFF2-40B4-BE49-F238E27FC236}">
                <a16:creationId xmlns:a16="http://schemas.microsoft.com/office/drawing/2014/main" id="{C783591E-93B0-EFAF-6979-669190F9FDFC}"/>
              </a:ext>
            </a:extLst>
          </p:cNvPr>
          <p:cNvCxnSpPr>
            <a:cxnSpLocks/>
          </p:cNvCxnSpPr>
          <p:nvPr/>
        </p:nvCxnSpPr>
        <p:spPr>
          <a:xfrm flipH="1">
            <a:off x="7897585" y="932089"/>
            <a:ext cx="1104901" cy="24969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Content Placeholder 15">
            <a:extLst>
              <a:ext uri="{FF2B5EF4-FFF2-40B4-BE49-F238E27FC236}">
                <a16:creationId xmlns:a16="http://schemas.microsoft.com/office/drawing/2014/main" id="{876DA56B-8F91-C9BB-67DD-16936EC349CC}"/>
              </a:ext>
            </a:extLst>
          </p:cNvPr>
          <p:cNvSpPr txBox="1">
            <a:spLocks noGrp="1"/>
          </p:cNvSpPr>
          <p:nvPr>
            <p:ph sz="quarter" idx="10"/>
          </p:nvPr>
        </p:nvSpPr>
        <p:spPr>
          <a:xfrm>
            <a:off x="8393113" y="1931988"/>
            <a:ext cx="3081337" cy="2089803"/>
          </a:xfrm>
          <a:prstGeom prst="rect">
            <a:avLst/>
          </a:prstGeom>
          <a:noFill/>
        </p:spPr>
        <p:txBody>
          <a:bodyPr wrap="square" rtlCol="0">
            <a:spAutoFit/>
          </a:bodyPr>
          <a:lstStyle/>
          <a:p>
            <a:r>
              <a:rPr lang="en-US" sz="2400" dirty="0">
                <a:solidFill>
                  <a:srgbClr val="FF0000"/>
                </a:solidFill>
              </a:rPr>
              <a:t>It is the only way to save your answers.</a:t>
            </a:r>
          </a:p>
          <a:p>
            <a:r>
              <a:rPr lang="en-US" sz="2400" dirty="0">
                <a:solidFill>
                  <a:srgbClr val="FF0000"/>
                </a:solidFill>
              </a:rPr>
              <a:t>This step is critical!</a:t>
            </a:r>
          </a:p>
        </p:txBody>
      </p:sp>
    </p:spTree>
    <p:extLst>
      <p:ext uri="{BB962C8B-B14F-4D97-AF65-F5344CB8AC3E}">
        <p14:creationId xmlns:p14="http://schemas.microsoft.com/office/powerpoint/2010/main" val="802671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81FE8-5D60-4CD8-A281-1107FFE126F1}"/>
              </a:ext>
            </a:extLst>
          </p:cNvPr>
          <p:cNvSpPr>
            <a:spLocks noGrp="1"/>
          </p:cNvSpPr>
          <p:nvPr>
            <p:ph type="title"/>
          </p:nvPr>
        </p:nvSpPr>
        <p:spPr/>
        <p:txBody>
          <a:bodyPr>
            <a:normAutofit fontScale="90000"/>
          </a:bodyPr>
          <a:lstStyle/>
          <a:p>
            <a:r>
              <a:rPr lang="en-US" sz="4000" dirty="0">
                <a:solidFill>
                  <a:schemeClr val="bg2"/>
                </a:solidFill>
                <a:latin typeface="Arial Black" panose="020B0A04020102020204" pitchFamily="34" charset="0"/>
              </a:rPr>
              <a:t>The Response Summary Shows Your Answers  </a:t>
            </a:r>
            <a:br>
              <a:rPr lang="en-US" sz="4000" dirty="0">
                <a:solidFill>
                  <a:schemeClr val="bg2"/>
                </a:solidFill>
                <a:latin typeface="Arial Black" panose="020B0A04020102020204" pitchFamily="34" charset="0"/>
              </a:rPr>
            </a:br>
            <a:endParaRPr lang="en-US" dirty="0">
              <a:solidFill>
                <a:schemeClr val="bg2"/>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EB85BC97-19EF-DB0F-0905-F0523503B624}"/>
              </a:ext>
            </a:extLst>
          </p:cNvPr>
          <p:cNvSpPr>
            <a:spLocks noGrp="1"/>
          </p:cNvSpPr>
          <p:nvPr>
            <p:ph sz="quarter" idx="10"/>
          </p:nvPr>
        </p:nvSpPr>
        <p:spPr>
          <a:xfrm>
            <a:off x="914401" y="1970088"/>
            <a:ext cx="5627914" cy="4059237"/>
          </a:xfrm>
        </p:spPr>
        <p:txBody>
          <a:bodyPr>
            <a:normAutofit fontScale="92500"/>
          </a:bodyPr>
          <a:lstStyle/>
          <a:p>
            <a:r>
              <a:rPr lang="en-US" sz="2400" dirty="0"/>
              <a:t>Follow your faculty’s instructions for saving the response summary.</a:t>
            </a:r>
          </a:p>
          <a:p>
            <a:r>
              <a:rPr lang="en-US" sz="2400" dirty="0"/>
              <a:t>They may have you print it out, save it to computer, or upload it to a learning management system.</a:t>
            </a:r>
          </a:p>
          <a:p>
            <a:r>
              <a:rPr lang="en-US" sz="2400" b="1" dirty="0"/>
              <a:t>The response summary DOES NOT give you the correct answers. </a:t>
            </a:r>
          </a:p>
          <a:p>
            <a:r>
              <a:rPr lang="en-US" sz="2400" dirty="0"/>
              <a:t>Answers will appear on subsequent slides with information on how to score the item and a rationale for the answer. </a:t>
            </a:r>
            <a:r>
              <a:rPr lang="en-US" sz="2400" dirty="0">
                <a:highlight>
                  <a:srgbClr val="F7F7F7"/>
                </a:highlight>
                <a:latin typeface="Calibri" panose="020F0502020204030204" pitchFamily="34" charset="0"/>
                <a:cs typeface="Calibri" panose="020F0502020204030204" pitchFamily="34" charset="0"/>
              </a:rPr>
              <a:t> </a:t>
            </a:r>
          </a:p>
          <a:p>
            <a:endParaRPr lang="en-US" dirty="0"/>
          </a:p>
        </p:txBody>
      </p:sp>
      <p:pic>
        <p:nvPicPr>
          <p:cNvPr id="6" name="Picture 5">
            <a:extLst>
              <a:ext uri="{FF2B5EF4-FFF2-40B4-BE49-F238E27FC236}">
                <a16:creationId xmlns:a16="http://schemas.microsoft.com/office/drawing/2014/main" id="{F078CE00-422F-E271-6D04-DD68F7F5F6B3}"/>
              </a:ext>
            </a:extLst>
          </p:cNvPr>
          <p:cNvPicPr>
            <a:picLocks noChangeAspect="1"/>
          </p:cNvPicPr>
          <p:nvPr/>
        </p:nvPicPr>
        <p:blipFill>
          <a:blip r:embed="rId2"/>
          <a:stretch>
            <a:fillRect/>
          </a:stretch>
        </p:blipFill>
        <p:spPr>
          <a:xfrm>
            <a:off x="7555231" y="1580050"/>
            <a:ext cx="4057650" cy="5044177"/>
          </a:xfrm>
          <a:prstGeom prst="rect">
            <a:avLst/>
          </a:prstGeom>
        </p:spPr>
      </p:pic>
    </p:spTree>
    <p:extLst>
      <p:ext uri="{BB962C8B-B14F-4D97-AF65-F5344CB8AC3E}">
        <p14:creationId xmlns:p14="http://schemas.microsoft.com/office/powerpoint/2010/main" val="3817853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2BAC4-C4B4-B4E0-F380-AC6D34591A84}"/>
              </a:ext>
            </a:extLst>
          </p:cNvPr>
          <p:cNvSpPr>
            <a:spLocks noGrp="1"/>
          </p:cNvSpPr>
          <p:nvPr>
            <p:ph type="title"/>
          </p:nvPr>
        </p:nvSpPr>
        <p:spPr/>
        <p:txBody>
          <a:bodyPr/>
          <a:lstStyle/>
          <a:p>
            <a:r>
              <a:rPr lang="en-US" dirty="0"/>
              <a:t>Correct Answers</a:t>
            </a:r>
          </a:p>
        </p:txBody>
      </p:sp>
      <p:sp>
        <p:nvSpPr>
          <p:cNvPr id="3" name="Content Placeholder 2">
            <a:extLst>
              <a:ext uri="{FF2B5EF4-FFF2-40B4-BE49-F238E27FC236}">
                <a16:creationId xmlns:a16="http://schemas.microsoft.com/office/drawing/2014/main" id="{39FCBB51-BB7A-6808-812B-4339AD9EF863}"/>
              </a:ext>
            </a:extLst>
          </p:cNvPr>
          <p:cNvSpPr>
            <a:spLocks noGrp="1"/>
          </p:cNvSpPr>
          <p:nvPr>
            <p:ph sz="quarter" idx="10"/>
          </p:nvPr>
        </p:nvSpPr>
        <p:spPr/>
        <p:txBody>
          <a:bodyPr/>
          <a:lstStyle/>
          <a:p>
            <a:r>
              <a:rPr lang="en-US" dirty="0"/>
              <a:t>Correct answers may be indicated 1 of 4 ways</a:t>
            </a:r>
          </a:p>
          <a:p>
            <a:r>
              <a:rPr lang="en-US" dirty="0"/>
              <a:t>Asterisk appears after correct option*</a:t>
            </a:r>
          </a:p>
          <a:p>
            <a:r>
              <a:rPr lang="en-US" u="sng" dirty="0"/>
              <a:t>Option may be underlined with or without an *</a:t>
            </a:r>
          </a:p>
          <a:p>
            <a:r>
              <a:rPr lang="en-US" dirty="0"/>
              <a:t>Option may appear as an X or * in a table  </a:t>
            </a:r>
          </a:p>
          <a:p>
            <a:endParaRPr lang="en-US" dirty="0"/>
          </a:p>
          <a:p>
            <a:endParaRPr lang="en-US" dirty="0"/>
          </a:p>
          <a:p>
            <a:r>
              <a:rPr lang="en-US" dirty="0"/>
              <a:t>Correct answer may appear as highlight</a:t>
            </a:r>
          </a:p>
          <a:p>
            <a:endParaRPr lang="en-US" dirty="0"/>
          </a:p>
        </p:txBody>
      </p:sp>
      <p:pic>
        <p:nvPicPr>
          <p:cNvPr id="5" name="Picture 4">
            <a:extLst>
              <a:ext uri="{FF2B5EF4-FFF2-40B4-BE49-F238E27FC236}">
                <a16:creationId xmlns:a16="http://schemas.microsoft.com/office/drawing/2014/main" id="{6C869D6D-3727-2F1F-6E6D-921C5D648F23}"/>
              </a:ext>
            </a:extLst>
          </p:cNvPr>
          <p:cNvPicPr>
            <a:picLocks noChangeAspect="1"/>
          </p:cNvPicPr>
          <p:nvPr/>
        </p:nvPicPr>
        <p:blipFill>
          <a:blip r:embed="rId2"/>
          <a:stretch>
            <a:fillRect/>
          </a:stretch>
        </p:blipFill>
        <p:spPr>
          <a:xfrm>
            <a:off x="6322241" y="3259815"/>
            <a:ext cx="5229225" cy="1190625"/>
          </a:xfrm>
          <a:prstGeom prst="rect">
            <a:avLst/>
          </a:prstGeom>
        </p:spPr>
      </p:pic>
      <p:pic>
        <p:nvPicPr>
          <p:cNvPr id="7" name="Picture 6">
            <a:extLst>
              <a:ext uri="{FF2B5EF4-FFF2-40B4-BE49-F238E27FC236}">
                <a16:creationId xmlns:a16="http://schemas.microsoft.com/office/drawing/2014/main" id="{EE1AFBEB-5184-4A4D-B5E8-8BDF5A3999E6}"/>
              </a:ext>
            </a:extLst>
          </p:cNvPr>
          <p:cNvPicPr>
            <a:picLocks noChangeAspect="1"/>
          </p:cNvPicPr>
          <p:nvPr/>
        </p:nvPicPr>
        <p:blipFill>
          <a:blip r:embed="rId3"/>
          <a:stretch>
            <a:fillRect/>
          </a:stretch>
        </p:blipFill>
        <p:spPr>
          <a:xfrm>
            <a:off x="4872990" y="5149215"/>
            <a:ext cx="5943600" cy="1428750"/>
          </a:xfrm>
          <a:prstGeom prst="rect">
            <a:avLst/>
          </a:prstGeom>
        </p:spPr>
      </p:pic>
    </p:spTree>
    <p:extLst>
      <p:ext uri="{BB962C8B-B14F-4D97-AF65-F5344CB8AC3E}">
        <p14:creationId xmlns:p14="http://schemas.microsoft.com/office/powerpoint/2010/main" val="28196057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E3AAD-075B-44B9-87A4-1B7C4D760FD4}"/>
              </a:ext>
            </a:extLst>
          </p:cNvPr>
          <p:cNvSpPr>
            <a:spLocks noGrp="1"/>
          </p:cNvSpPr>
          <p:nvPr>
            <p:ph type="title"/>
          </p:nvPr>
        </p:nvSpPr>
        <p:spPr>
          <a:noFill/>
        </p:spPr>
        <p:txBody>
          <a:bodyPr>
            <a:normAutofit/>
          </a:bodyPr>
          <a:lstStyle/>
          <a:p>
            <a:pPr algn="ctr"/>
            <a:r>
              <a:rPr lang="en-US" sz="3600" dirty="0"/>
              <a:t>New Scoring Rule: +/-</a:t>
            </a:r>
          </a:p>
        </p:txBody>
      </p:sp>
      <p:sp>
        <p:nvSpPr>
          <p:cNvPr id="4" name="Content Placeholder 3">
            <a:extLst>
              <a:ext uri="{FF2B5EF4-FFF2-40B4-BE49-F238E27FC236}">
                <a16:creationId xmlns:a16="http://schemas.microsoft.com/office/drawing/2014/main" id="{076FAD2D-EF9A-449E-A7A2-202B8E835169}"/>
              </a:ext>
            </a:extLst>
          </p:cNvPr>
          <p:cNvSpPr>
            <a:spLocks noGrp="1"/>
          </p:cNvSpPr>
          <p:nvPr>
            <p:ph sz="quarter" idx="10"/>
          </p:nvPr>
        </p:nvSpPr>
        <p:spPr>
          <a:xfrm>
            <a:off x="914401" y="1970088"/>
            <a:ext cx="5029446" cy="4059237"/>
          </a:xfrm>
        </p:spPr>
        <p:txBody>
          <a:bodyPr>
            <a:normAutofit lnSpcReduction="10000"/>
          </a:bodyPr>
          <a:lstStyle/>
          <a:p>
            <a:r>
              <a:rPr lang="en-US" sz="2000" dirty="0"/>
              <a:t>Used when takers may pick </a:t>
            </a:r>
            <a:r>
              <a:rPr lang="en-US" sz="2000" u="sng" dirty="0"/>
              <a:t>unlimited</a:t>
            </a:r>
            <a:r>
              <a:rPr lang="en-US" sz="2000" dirty="0"/>
              <a:t> options</a:t>
            </a:r>
          </a:p>
          <a:p>
            <a:r>
              <a:rPr lang="en-US" sz="2000" dirty="0"/>
              <a:t>Possible points are number of keyed correct items</a:t>
            </a:r>
          </a:p>
          <a:p>
            <a:r>
              <a:rPr lang="en-US" sz="2000" dirty="0"/>
              <a:t>Earn 1 point  for each correct item selected</a:t>
            </a:r>
          </a:p>
          <a:p>
            <a:r>
              <a:rPr lang="en-US" sz="2000" dirty="0"/>
              <a:t>Loose 1 point for each incorrect item selected </a:t>
            </a:r>
          </a:p>
          <a:p>
            <a:r>
              <a:rPr lang="en-US" sz="2000" dirty="0"/>
              <a:t>Guessing penalty prevents takers  from gaming system by selecting all</a:t>
            </a:r>
          </a:p>
          <a:p>
            <a:r>
              <a:rPr lang="en-US" sz="2000" dirty="0"/>
              <a:t>Minimum score =0</a:t>
            </a:r>
          </a:p>
          <a:p>
            <a:endParaRPr lang="en-US" dirty="0"/>
          </a:p>
        </p:txBody>
      </p:sp>
      <p:sp>
        <p:nvSpPr>
          <p:cNvPr id="3" name="Content Placeholder 2">
            <a:extLst>
              <a:ext uri="{FF2B5EF4-FFF2-40B4-BE49-F238E27FC236}">
                <a16:creationId xmlns:a16="http://schemas.microsoft.com/office/drawing/2014/main" id="{EAAF5BB3-66CC-4A90-8B41-26DEEE6436C3}"/>
              </a:ext>
            </a:extLst>
          </p:cNvPr>
          <p:cNvSpPr>
            <a:spLocks noGrp="1"/>
          </p:cNvSpPr>
          <p:nvPr>
            <p:ph sz="half" idx="4294967295"/>
          </p:nvPr>
        </p:nvSpPr>
        <p:spPr>
          <a:xfrm>
            <a:off x="6248155" y="1888009"/>
            <a:ext cx="4641850" cy="4351338"/>
          </a:xfrm>
        </p:spPr>
        <p:txBody>
          <a:bodyPr>
            <a:normAutofit/>
          </a:bodyPr>
          <a:lstStyle/>
          <a:p>
            <a:pPr>
              <a:buFont typeface="Wingdings" panose="05000000000000000000" pitchFamily="2" charset="2"/>
              <a:buChar char="Ø"/>
            </a:pPr>
            <a:r>
              <a:rPr lang="en-US" dirty="0"/>
              <a:t>Which items are viruses? </a:t>
            </a:r>
            <a:r>
              <a:rPr lang="en-US" b="1" dirty="0"/>
              <a:t>Select all that apply. </a:t>
            </a:r>
          </a:p>
          <a:p>
            <a:endParaRPr lang="en-US" b="1" dirty="0"/>
          </a:p>
          <a:p>
            <a:pPr marL="0" indent="0">
              <a:buNone/>
            </a:pPr>
            <a:r>
              <a:rPr lang="en-US" b="1" dirty="0">
                <a:sym typeface="Wingdings" panose="05000000000000000000" pitchFamily="2" charset="2"/>
              </a:rPr>
              <a:t>     </a:t>
            </a:r>
            <a:r>
              <a:rPr lang="en-US" dirty="0">
                <a:sym typeface="Wingdings" panose="05000000000000000000" pitchFamily="2" charset="2"/>
              </a:rPr>
              <a:t>Chlamydia</a:t>
            </a:r>
            <a:endParaRPr lang="en-US" dirty="0"/>
          </a:p>
          <a:p>
            <a:pPr marL="0" indent="0">
              <a:buNone/>
            </a:pPr>
            <a:r>
              <a:rPr lang="en-US" dirty="0">
                <a:sym typeface="Wingdings" panose="05000000000000000000" pitchFamily="2" charset="2"/>
              </a:rPr>
              <a:t>    </a:t>
            </a:r>
            <a:r>
              <a:rPr lang="en-US" dirty="0"/>
              <a:t>Influenza[</a:t>
            </a:r>
            <a:r>
              <a:rPr lang="en-US" dirty="0">
                <a:sym typeface="Wingdings" panose="05000000000000000000" pitchFamily="2" charset="2"/>
              </a:rPr>
              <a:t>]</a:t>
            </a:r>
            <a:endParaRPr lang="en-US" dirty="0"/>
          </a:p>
          <a:p>
            <a:pPr marL="0" indent="0">
              <a:buNone/>
            </a:pPr>
            <a:r>
              <a:rPr lang="en-US" dirty="0">
                <a:sym typeface="Wingdings" panose="05000000000000000000" pitchFamily="2" charset="2"/>
              </a:rPr>
              <a:t>    </a:t>
            </a:r>
            <a:r>
              <a:rPr lang="en-US" dirty="0"/>
              <a:t>Hepatitis B [</a:t>
            </a:r>
            <a:r>
              <a:rPr lang="en-US" dirty="0">
                <a:sym typeface="Wingdings" panose="05000000000000000000" pitchFamily="2" charset="2"/>
              </a:rPr>
              <a:t>]</a:t>
            </a:r>
            <a:endParaRPr lang="en-US" dirty="0"/>
          </a:p>
          <a:p>
            <a:pPr>
              <a:buFont typeface="Wingdings" panose="05000000000000000000" pitchFamily="2" charset="2"/>
              <a:buChar char="q"/>
            </a:pPr>
            <a:r>
              <a:rPr lang="en-US" dirty="0"/>
              <a:t> Lyme disease</a:t>
            </a:r>
          </a:p>
          <a:p>
            <a:pPr>
              <a:buFont typeface="Wingdings" panose="05000000000000000000" pitchFamily="2" charset="2"/>
              <a:buChar char="q"/>
            </a:pPr>
            <a:r>
              <a:rPr lang="en-US" dirty="0"/>
              <a:t>Pertussis</a:t>
            </a:r>
          </a:p>
          <a:p>
            <a:pPr>
              <a:buFont typeface="Wingdings" panose="05000000000000000000" pitchFamily="2" charset="2"/>
              <a:buChar char="q"/>
            </a:pPr>
            <a:r>
              <a:rPr lang="en-US" dirty="0"/>
              <a:t>Tuberculosis</a:t>
            </a:r>
          </a:p>
          <a:p>
            <a:pPr>
              <a:buFont typeface="Wingdings" panose="05000000000000000000" pitchFamily="2" charset="2"/>
              <a:buChar char="q"/>
            </a:pPr>
            <a:r>
              <a:rPr lang="en-US" dirty="0"/>
              <a:t> Varicella [</a:t>
            </a:r>
            <a:r>
              <a:rPr lang="en-US" dirty="0">
                <a:sym typeface="Wingdings" panose="05000000000000000000" pitchFamily="2" charset="2"/>
              </a:rPr>
              <a:t>]</a:t>
            </a:r>
            <a:endParaRPr lang="en-US" dirty="0"/>
          </a:p>
          <a:p>
            <a:pPr>
              <a:buFont typeface="Wingdings" panose="05000000000000000000" pitchFamily="2" charset="2"/>
              <a:buChar char="q"/>
            </a:pPr>
            <a:endParaRPr lang="en-US" sz="1200" b="1" dirty="0"/>
          </a:p>
        </p:txBody>
      </p:sp>
      <p:sp>
        <p:nvSpPr>
          <p:cNvPr id="10" name="TextBox 9">
            <a:extLst>
              <a:ext uri="{FF2B5EF4-FFF2-40B4-BE49-F238E27FC236}">
                <a16:creationId xmlns:a16="http://schemas.microsoft.com/office/drawing/2014/main" id="{16708703-40F3-49AD-A147-67801824D138}"/>
              </a:ext>
            </a:extLst>
          </p:cNvPr>
          <p:cNvSpPr txBox="1"/>
          <p:nvPr/>
        </p:nvSpPr>
        <p:spPr>
          <a:xfrm flipH="1">
            <a:off x="7799071" y="3083210"/>
            <a:ext cx="2540810" cy="507831"/>
          </a:xfrm>
          <a:prstGeom prst="rect">
            <a:avLst/>
          </a:prstGeom>
          <a:noFill/>
        </p:spPr>
        <p:txBody>
          <a:bodyPr wrap="square" rtlCol="0">
            <a:spAutoFit/>
          </a:bodyPr>
          <a:lstStyle/>
          <a:p>
            <a:endParaRPr lang="en-US" sz="1350" dirty="0">
              <a:solidFill>
                <a:srgbClr val="0070C0"/>
              </a:solidFill>
              <a:latin typeface="Trebuchet MS" panose="020B0603020202020204" pitchFamily="34" charset="0"/>
            </a:endParaRPr>
          </a:p>
          <a:p>
            <a:endParaRPr lang="en-US" sz="1350" dirty="0">
              <a:solidFill>
                <a:srgbClr val="0070C0"/>
              </a:solidFill>
              <a:latin typeface="Trebuchet MS" panose="020B0603020202020204" pitchFamily="34" charset="0"/>
            </a:endParaRPr>
          </a:p>
        </p:txBody>
      </p:sp>
      <p:sp>
        <p:nvSpPr>
          <p:cNvPr id="7" name="TextBox 6">
            <a:extLst>
              <a:ext uri="{FF2B5EF4-FFF2-40B4-BE49-F238E27FC236}">
                <a16:creationId xmlns:a16="http://schemas.microsoft.com/office/drawing/2014/main" id="{772D567E-8660-41F0-8E31-12E88CC42EC9}"/>
              </a:ext>
            </a:extLst>
          </p:cNvPr>
          <p:cNvSpPr txBox="1"/>
          <p:nvPr/>
        </p:nvSpPr>
        <p:spPr>
          <a:xfrm>
            <a:off x="9459147" y="3083210"/>
            <a:ext cx="1761467" cy="2308324"/>
          </a:xfrm>
          <a:prstGeom prst="rect">
            <a:avLst/>
          </a:prstGeom>
          <a:noFill/>
        </p:spPr>
        <p:txBody>
          <a:bodyPr wrap="square" rtlCol="0">
            <a:spAutoFit/>
          </a:bodyPr>
          <a:lstStyle/>
          <a:p>
            <a:r>
              <a:rPr lang="en-US" dirty="0">
                <a:solidFill>
                  <a:srgbClr val="0068A9"/>
                </a:solidFill>
                <a:latin typeface="Trebuchet MS" panose="020B0603020202020204" pitchFamily="34" charset="0"/>
              </a:rPr>
              <a:t>+/- Scoring rule</a:t>
            </a:r>
          </a:p>
          <a:p>
            <a:r>
              <a:rPr lang="en-US" dirty="0">
                <a:solidFill>
                  <a:srgbClr val="0068A9"/>
                </a:solidFill>
                <a:latin typeface="Trebuchet MS" panose="020B0603020202020204" pitchFamily="34" charset="0"/>
              </a:rPr>
              <a:t>3 points possible</a:t>
            </a:r>
          </a:p>
          <a:p>
            <a:r>
              <a:rPr lang="en-US" dirty="0">
                <a:solidFill>
                  <a:srgbClr val="0068A9"/>
                </a:solidFill>
                <a:latin typeface="Trebuchet MS" panose="020B0603020202020204" pitchFamily="34" charset="0"/>
              </a:rPr>
              <a:t>+2 correct</a:t>
            </a:r>
          </a:p>
          <a:p>
            <a:r>
              <a:rPr lang="en-US" dirty="0">
                <a:solidFill>
                  <a:srgbClr val="0068A9"/>
                </a:solidFill>
                <a:latin typeface="Trebuchet MS" panose="020B0603020202020204" pitchFamily="34" charset="0"/>
              </a:rPr>
              <a:t>-1 incorrect</a:t>
            </a:r>
          </a:p>
          <a:p>
            <a:r>
              <a:rPr lang="en-US" dirty="0">
                <a:solidFill>
                  <a:srgbClr val="0068A9"/>
                </a:solidFill>
                <a:latin typeface="Trebuchet MS" panose="020B0603020202020204" pitchFamily="34" charset="0"/>
              </a:rPr>
              <a:t>-----------------</a:t>
            </a:r>
          </a:p>
          <a:p>
            <a:r>
              <a:rPr lang="en-US" dirty="0">
                <a:solidFill>
                  <a:srgbClr val="0068A9"/>
                </a:solidFill>
                <a:latin typeface="Trebuchet MS" panose="020B0603020202020204" pitchFamily="34" charset="0"/>
              </a:rPr>
              <a:t>1 points</a:t>
            </a:r>
          </a:p>
        </p:txBody>
      </p:sp>
    </p:spTree>
    <p:extLst>
      <p:ext uri="{BB962C8B-B14F-4D97-AF65-F5344CB8AC3E}">
        <p14:creationId xmlns:p14="http://schemas.microsoft.com/office/powerpoint/2010/main" val="4294061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E3AAD-075B-44B9-87A4-1B7C4D760FD4}"/>
              </a:ext>
            </a:extLst>
          </p:cNvPr>
          <p:cNvSpPr>
            <a:spLocks noGrp="1"/>
          </p:cNvSpPr>
          <p:nvPr>
            <p:ph type="title"/>
          </p:nvPr>
        </p:nvSpPr>
        <p:spPr>
          <a:noFill/>
        </p:spPr>
        <p:txBody>
          <a:bodyPr>
            <a:normAutofit/>
          </a:bodyPr>
          <a:lstStyle/>
          <a:p>
            <a:pPr algn="ctr"/>
            <a:r>
              <a:rPr lang="en-US" sz="3600" dirty="0"/>
              <a:t>New Scoring Rule: 0/1</a:t>
            </a:r>
          </a:p>
        </p:txBody>
      </p:sp>
      <p:sp>
        <p:nvSpPr>
          <p:cNvPr id="4" name="Content Placeholder 3">
            <a:extLst>
              <a:ext uri="{FF2B5EF4-FFF2-40B4-BE49-F238E27FC236}">
                <a16:creationId xmlns:a16="http://schemas.microsoft.com/office/drawing/2014/main" id="{076FAD2D-EF9A-449E-A7A2-202B8E835169}"/>
              </a:ext>
            </a:extLst>
          </p:cNvPr>
          <p:cNvSpPr>
            <a:spLocks noGrp="1"/>
          </p:cNvSpPr>
          <p:nvPr>
            <p:ph sz="quarter" idx="10"/>
          </p:nvPr>
        </p:nvSpPr>
        <p:spPr>
          <a:xfrm>
            <a:off x="914400" y="1970088"/>
            <a:ext cx="5811897" cy="4059237"/>
          </a:xfrm>
        </p:spPr>
        <p:txBody>
          <a:bodyPr>
            <a:normAutofit/>
          </a:bodyPr>
          <a:lstStyle/>
          <a:p>
            <a:r>
              <a:rPr lang="en-US" sz="2000" dirty="0"/>
              <a:t>Used when takers may select </a:t>
            </a:r>
            <a:r>
              <a:rPr lang="en-US" sz="2000" u="sng" dirty="0"/>
              <a:t>limited</a:t>
            </a:r>
            <a:r>
              <a:rPr lang="en-US" sz="2000" dirty="0"/>
              <a:t> options</a:t>
            </a:r>
          </a:p>
          <a:p>
            <a:r>
              <a:rPr lang="en-US" sz="2000" dirty="0"/>
              <a:t>Possible points are number of keyed  correct items</a:t>
            </a:r>
          </a:p>
          <a:p>
            <a:r>
              <a:rPr lang="en-US" sz="2000" dirty="0"/>
              <a:t>Earn 1 point for each correct item selected</a:t>
            </a:r>
          </a:p>
          <a:p>
            <a:r>
              <a:rPr lang="en-US" sz="2000" dirty="0"/>
              <a:t>Earn 0 points for incorrect responses</a:t>
            </a:r>
          </a:p>
          <a:p>
            <a:r>
              <a:rPr lang="en-US" sz="2000" dirty="0"/>
              <a:t>Minimum score 0</a:t>
            </a:r>
          </a:p>
          <a:p>
            <a:endParaRPr lang="en-US" dirty="0"/>
          </a:p>
        </p:txBody>
      </p:sp>
      <p:sp>
        <p:nvSpPr>
          <p:cNvPr id="3" name="Content Placeholder 2">
            <a:extLst>
              <a:ext uri="{FF2B5EF4-FFF2-40B4-BE49-F238E27FC236}">
                <a16:creationId xmlns:a16="http://schemas.microsoft.com/office/drawing/2014/main" id="{EAAF5BB3-66CC-4A90-8B41-26DEEE6436C3}"/>
              </a:ext>
            </a:extLst>
          </p:cNvPr>
          <p:cNvSpPr>
            <a:spLocks noGrp="1"/>
          </p:cNvSpPr>
          <p:nvPr>
            <p:ph sz="half" idx="4294967295"/>
          </p:nvPr>
        </p:nvSpPr>
        <p:spPr>
          <a:xfrm>
            <a:off x="6963789" y="1970088"/>
            <a:ext cx="3886200" cy="4351338"/>
          </a:xfrm>
        </p:spPr>
        <p:txBody>
          <a:bodyPr>
            <a:normAutofit/>
          </a:bodyPr>
          <a:lstStyle/>
          <a:p>
            <a:pPr>
              <a:buFont typeface="Wingdings" panose="05000000000000000000" pitchFamily="2" charset="2"/>
              <a:buChar char="Ø"/>
            </a:pPr>
            <a:r>
              <a:rPr lang="en-US" dirty="0"/>
              <a:t>Which 3 items are viruses?</a:t>
            </a:r>
            <a:r>
              <a:rPr lang="en-US" b="1" dirty="0"/>
              <a:t> </a:t>
            </a:r>
          </a:p>
          <a:p>
            <a:pPr marL="0" indent="0">
              <a:buNone/>
            </a:pPr>
            <a:r>
              <a:rPr lang="en-US" b="1" dirty="0">
                <a:sym typeface="Wingdings" panose="05000000000000000000" pitchFamily="2" charset="2"/>
              </a:rPr>
              <a:t> 	C</a:t>
            </a:r>
            <a:r>
              <a:rPr lang="en-US" dirty="0">
                <a:sym typeface="Wingdings" panose="05000000000000000000" pitchFamily="2" charset="2"/>
              </a:rPr>
              <a:t>hlamydia</a:t>
            </a:r>
            <a:endParaRPr lang="en-US" dirty="0"/>
          </a:p>
          <a:p>
            <a:pPr marL="0" indent="0">
              <a:buNone/>
            </a:pPr>
            <a:r>
              <a:rPr lang="en-US" dirty="0">
                <a:sym typeface="Wingdings" panose="05000000000000000000" pitchFamily="2" charset="2"/>
              </a:rPr>
              <a:t>	</a:t>
            </a:r>
            <a:r>
              <a:rPr lang="en-US" dirty="0"/>
              <a:t>Influenza[</a:t>
            </a:r>
            <a:r>
              <a:rPr lang="en-US" dirty="0">
                <a:sym typeface="Wingdings" panose="05000000000000000000" pitchFamily="2" charset="2"/>
              </a:rPr>
              <a:t>]</a:t>
            </a:r>
            <a:endParaRPr lang="en-US" dirty="0"/>
          </a:p>
          <a:p>
            <a:pPr marL="0" indent="0">
              <a:buNone/>
            </a:pPr>
            <a:r>
              <a:rPr lang="en-US" dirty="0">
                <a:sym typeface="Wingdings" panose="05000000000000000000" pitchFamily="2" charset="2"/>
              </a:rPr>
              <a:t>	</a:t>
            </a:r>
            <a:r>
              <a:rPr lang="en-US" dirty="0"/>
              <a:t>Hepatitis B [</a:t>
            </a:r>
            <a:r>
              <a:rPr lang="en-US" dirty="0">
                <a:sym typeface="Wingdings" panose="05000000000000000000" pitchFamily="2" charset="2"/>
              </a:rPr>
              <a:t>]</a:t>
            </a:r>
            <a:endParaRPr lang="en-US" dirty="0"/>
          </a:p>
          <a:p>
            <a:pPr>
              <a:buFont typeface="Wingdings" panose="05000000000000000000" pitchFamily="2" charset="2"/>
              <a:buChar char="q"/>
            </a:pPr>
            <a:r>
              <a:rPr lang="en-US" dirty="0"/>
              <a:t>  Lyme disease</a:t>
            </a:r>
          </a:p>
          <a:p>
            <a:pPr>
              <a:buFont typeface="Wingdings" panose="05000000000000000000" pitchFamily="2" charset="2"/>
              <a:buChar char="q"/>
            </a:pPr>
            <a:r>
              <a:rPr lang="en-US" dirty="0"/>
              <a:t>  Pertussis</a:t>
            </a:r>
          </a:p>
          <a:p>
            <a:pPr>
              <a:buFont typeface="Wingdings" panose="05000000000000000000" pitchFamily="2" charset="2"/>
              <a:buChar char="q"/>
            </a:pPr>
            <a:r>
              <a:rPr lang="en-US" dirty="0"/>
              <a:t>  Tuberculosis</a:t>
            </a:r>
          </a:p>
          <a:p>
            <a:pPr>
              <a:buFont typeface="Wingdings" panose="05000000000000000000" pitchFamily="2" charset="2"/>
              <a:buChar char="q"/>
            </a:pPr>
            <a:r>
              <a:rPr lang="en-US" dirty="0"/>
              <a:t>  Varicella [</a:t>
            </a:r>
            <a:r>
              <a:rPr lang="en-US" dirty="0">
                <a:sym typeface="Wingdings" panose="05000000000000000000" pitchFamily="2" charset="2"/>
              </a:rPr>
              <a:t>]</a:t>
            </a:r>
            <a:endParaRPr lang="en-US" dirty="0"/>
          </a:p>
          <a:p>
            <a:pPr>
              <a:buFont typeface="Wingdings" panose="05000000000000000000" pitchFamily="2" charset="2"/>
              <a:buChar char="q"/>
            </a:pPr>
            <a:endParaRPr lang="en-US" sz="1200" b="1" dirty="0"/>
          </a:p>
        </p:txBody>
      </p:sp>
      <p:sp>
        <p:nvSpPr>
          <p:cNvPr id="10" name="TextBox 9">
            <a:extLst>
              <a:ext uri="{FF2B5EF4-FFF2-40B4-BE49-F238E27FC236}">
                <a16:creationId xmlns:a16="http://schemas.microsoft.com/office/drawing/2014/main" id="{16708703-40F3-49AD-A147-67801824D138}"/>
              </a:ext>
            </a:extLst>
          </p:cNvPr>
          <p:cNvSpPr txBox="1"/>
          <p:nvPr/>
        </p:nvSpPr>
        <p:spPr>
          <a:xfrm flipH="1">
            <a:off x="7799071" y="3083210"/>
            <a:ext cx="2540810" cy="507831"/>
          </a:xfrm>
          <a:prstGeom prst="rect">
            <a:avLst/>
          </a:prstGeom>
          <a:noFill/>
        </p:spPr>
        <p:txBody>
          <a:bodyPr wrap="square" rtlCol="0">
            <a:spAutoFit/>
          </a:bodyPr>
          <a:lstStyle/>
          <a:p>
            <a:endParaRPr lang="en-US" sz="1350" dirty="0">
              <a:solidFill>
                <a:srgbClr val="0070C0"/>
              </a:solidFill>
              <a:latin typeface="Trebuchet MS" panose="020B0603020202020204" pitchFamily="34" charset="0"/>
            </a:endParaRPr>
          </a:p>
          <a:p>
            <a:endParaRPr lang="en-US" sz="1350" dirty="0">
              <a:solidFill>
                <a:srgbClr val="0070C0"/>
              </a:solidFill>
              <a:latin typeface="Trebuchet MS" panose="020B0603020202020204" pitchFamily="34" charset="0"/>
            </a:endParaRPr>
          </a:p>
        </p:txBody>
      </p:sp>
      <p:sp>
        <p:nvSpPr>
          <p:cNvPr id="7" name="TextBox 6">
            <a:extLst>
              <a:ext uri="{FF2B5EF4-FFF2-40B4-BE49-F238E27FC236}">
                <a16:creationId xmlns:a16="http://schemas.microsoft.com/office/drawing/2014/main" id="{772D567E-8660-41F0-8E31-12E88CC42EC9}"/>
              </a:ext>
            </a:extLst>
          </p:cNvPr>
          <p:cNvSpPr txBox="1"/>
          <p:nvPr/>
        </p:nvSpPr>
        <p:spPr>
          <a:xfrm>
            <a:off x="9459148" y="2786670"/>
            <a:ext cx="1761467" cy="2031325"/>
          </a:xfrm>
          <a:prstGeom prst="rect">
            <a:avLst/>
          </a:prstGeom>
          <a:noFill/>
        </p:spPr>
        <p:txBody>
          <a:bodyPr wrap="square" rtlCol="0">
            <a:spAutoFit/>
          </a:bodyPr>
          <a:lstStyle/>
          <a:p>
            <a:r>
              <a:rPr lang="en-US" dirty="0">
                <a:solidFill>
                  <a:srgbClr val="0068A9"/>
                </a:solidFill>
                <a:latin typeface="Trebuchet MS" panose="020B0603020202020204" pitchFamily="34" charset="0"/>
              </a:rPr>
              <a:t>0/1 Scoring rule</a:t>
            </a:r>
          </a:p>
          <a:p>
            <a:r>
              <a:rPr lang="en-US" dirty="0">
                <a:solidFill>
                  <a:srgbClr val="0068A9"/>
                </a:solidFill>
                <a:latin typeface="Trebuchet MS" panose="020B0603020202020204" pitchFamily="34" charset="0"/>
              </a:rPr>
              <a:t>3 points possible</a:t>
            </a:r>
          </a:p>
          <a:p>
            <a:r>
              <a:rPr lang="en-US" dirty="0">
                <a:solidFill>
                  <a:srgbClr val="0068A9"/>
                </a:solidFill>
                <a:latin typeface="Trebuchet MS" panose="020B0603020202020204" pitchFamily="34" charset="0"/>
              </a:rPr>
              <a:t>+2 correct</a:t>
            </a:r>
          </a:p>
          <a:p>
            <a:r>
              <a:rPr lang="en-US" dirty="0">
                <a:solidFill>
                  <a:srgbClr val="0068A9"/>
                </a:solidFill>
                <a:latin typeface="Trebuchet MS" panose="020B0603020202020204" pitchFamily="34" charset="0"/>
              </a:rPr>
              <a:t>-----------------</a:t>
            </a:r>
          </a:p>
          <a:p>
            <a:r>
              <a:rPr lang="en-US" dirty="0">
                <a:solidFill>
                  <a:srgbClr val="0068A9"/>
                </a:solidFill>
                <a:latin typeface="Trebuchet MS" panose="020B0603020202020204" pitchFamily="34" charset="0"/>
              </a:rPr>
              <a:t>2 points</a:t>
            </a:r>
          </a:p>
        </p:txBody>
      </p:sp>
    </p:spTree>
    <p:extLst>
      <p:ext uri="{BB962C8B-B14F-4D97-AF65-F5344CB8AC3E}">
        <p14:creationId xmlns:p14="http://schemas.microsoft.com/office/powerpoint/2010/main" val="3403099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F0FD2F2-F40D-DD12-DDB4-D0BFD9E00BEC}"/>
              </a:ext>
            </a:extLst>
          </p:cNvPr>
          <p:cNvSpPr>
            <a:spLocks noGrp="1"/>
          </p:cNvSpPr>
          <p:nvPr>
            <p:ph type="title"/>
          </p:nvPr>
        </p:nvSpPr>
        <p:spPr>
          <a:noFill/>
        </p:spPr>
        <p:txBody>
          <a:bodyPr>
            <a:normAutofit/>
          </a:bodyPr>
          <a:lstStyle/>
          <a:p>
            <a:pPr algn="ctr"/>
            <a:r>
              <a:rPr lang="en-US" sz="3600" dirty="0">
                <a:solidFill>
                  <a:schemeClr val="accent1"/>
                </a:solidFill>
              </a:rPr>
              <a:t> </a:t>
            </a:r>
            <a:r>
              <a:rPr lang="en-US" sz="3600" dirty="0"/>
              <a:t>Same Answers: Different Scores</a:t>
            </a:r>
          </a:p>
        </p:txBody>
      </p:sp>
      <p:sp>
        <p:nvSpPr>
          <p:cNvPr id="7" name="Content Placeholder 6">
            <a:extLst>
              <a:ext uri="{FF2B5EF4-FFF2-40B4-BE49-F238E27FC236}">
                <a16:creationId xmlns:a16="http://schemas.microsoft.com/office/drawing/2014/main" id="{9EA53096-00C1-E67D-EC69-0639431A3D07}"/>
              </a:ext>
            </a:extLst>
          </p:cNvPr>
          <p:cNvSpPr>
            <a:spLocks noGrp="1"/>
          </p:cNvSpPr>
          <p:nvPr>
            <p:ph sz="quarter" idx="10"/>
          </p:nvPr>
        </p:nvSpPr>
        <p:spPr/>
        <p:txBody>
          <a:bodyPr>
            <a:normAutofit fontScale="92500" lnSpcReduction="10000"/>
          </a:bodyPr>
          <a:lstStyle/>
          <a:p>
            <a:pPr>
              <a:buFont typeface="Wingdings" panose="05000000000000000000" pitchFamily="2" charset="2"/>
              <a:buChar char="Ø"/>
            </a:pPr>
            <a:r>
              <a:rPr lang="en-US" sz="2300" dirty="0"/>
              <a:t>Which 3 items are viruses?</a:t>
            </a:r>
            <a:r>
              <a:rPr lang="en-US" sz="2300" b="1" dirty="0"/>
              <a:t> </a:t>
            </a:r>
          </a:p>
          <a:p>
            <a:endParaRPr lang="en-US" sz="2300" b="1" dirty="0"/>
          </a:p>
          <a:p>
            <a:pPr marL="0" indent="0">
              <a:buNone/>
            </a:pPr>
            <a:r>
              <a:rPr lang="en-US" sz="2300" b="1" dirty="0">
                <a:sym typeface="Wingdings" panose="05000000000000000000" pitchFamily="2" charset="2"/>
              </a:rPr>
              <a:t> C</a:t>
            </a:r>
            <a:r>
              <a:rPr lang="en-US" sz="2300" dirty="0">
                <a:sym typeface="Wingdings" panose="05000000000000000000" pitchFamily="2" charset="2"/>
              </a:rPr>
              <a:t>hlamydia</a:t>
            </a:r>
            <a:endParaRPr lang="en-US" sz="2300" dirty="0"/>
          </a:p>
          <a:p>
            <a:pPr marL="0" indent="0">
              <a:buNone/>
            </a:pPr>
            <a:r>
              <a:rPr lang="en-US" sz="2300" dirty="0">
                <a:sym typeface="Wingdings" panose="05000000000000000000" pitchFamily="2" charset="2"/>
              </a:rPr>
              <a:t>  </a:t>
            </a:r>
            <a:r>
              <a:rPr lang="en-US" sz="2300" dirty="0"/>
              <a:t>Influenza[</a:t>
            </a:r>
            <a:r>
              <a:rPr lang="en-US" sz="2300" dirty="0">
                <a:sym typeface="Wingdings" panose="05000000000000000000" pitchFamily="2" charset="2"/>
              </a:rPr>
              <a:t>]</a:t>
            </a:r>
            <a:endParaRPr lang="en-US" sz="2300" dirty="0"/>
          </a:p>
          <a:p>
            <a:pPr marL="0" indent="0">
              <a:buNone/>
            </a:pPr>
            <a:r>
              <a:rPr lang="en-US" sz="2300" dirty="0">
                <a:sym typeface="Wingdings" panose="05000000000000000000" pitchFamily="2" charset="2"/>
              </a:rPr>
              <a:t>  </a:t>
            </a:r>
            <a:r>
              <a:rPr lang="en-US" sz="2300" dirty="0"/>
              <a:t>Hepatitis B [</a:t>
            </a:r>
            <a:r>
              <a:rPr lang="en-US" sz="2300" dirty="0">
                <a:sym typeface="Wingdings" panose="05000000000000000000" pitchFamily="2" charset="2"/>
              </a:rPr>
              <a:t>]</a:t>
            </a:r>
            <a:endParaRPr lang="en-US" sz="2300" dirty="0"/>
          </a:p>
          <a:p>
            <a:pPr>
              <a:buFont typeface="Wingdings" panose="05000000000000000000" pitchFamily="2" charset="2"/>
              <a:buChar char="q"/>
            </a:pPr>
            <a:r>
              <a:rPr lang="en-US" sz="2300" dirty="0"/>
              <a:t>Lyme disease</a:t>
            </a:r>
          </a:p>
          <a:p>
            <a:pPr>
              <a:buFont typeface="Wingdings" panose="05000000000000000000" pitchFamily="2" charset="2"/>
              <a:buChar char="q"/>
            </a:pPr>
            <a:r>
              <a:rPr lang="en-US" sz="2300" dirty="0"/>
              <a:t>Pertussis</a:t>
            </a:r>
          </a:p>
          <a:p>
            <a:pPr>
              <a:buFont typeface="Wingdings" panose="05000000000000000000" pitchFamily="2" charset="2"/>
              <a:buChar char="q"/>
            </a:pPr>
            <a:r>
              <a:rPr lang="en-US" sz="2300" dirty="0"/>
              <a:t>Tuberculosis</a:t>
            </a:r>
          </a:p>
          <a:p>
            <a:pPr>
              <a:buFont typeface="Wingdings" panose="05000000000000000000" pitchFamily="2" charset="2"/>
              <a:buChar char="q"/>
            </a:pPr>
            <a:r>
              <a:rPr lang="en-US" sz="2300" dirty="0"/>
              <a:t>Varicella [</a:t>
            </a:r>
            <a:r>
              <a:rPr lang="en-US" sz="2300" dirty="0">
                <a:sym typeface="Wingdings" panose="05000000000000000000" pitchFamily="2" charset="2"/>
              </a:rPr>
              <a:t>]           </a:t>
            </a:r>
            <a:endParaRPr lang="en-US" sz="2300" dirty="0"/>
          </a:p>
          <a:p>
            <a:endParaRPr lang="en-US" dirty="0"/>
          </a:p>
        </p:txBody>
      </p:sp>
      <p:sp>
        <p:nvSpPr>
          <p:cNvPr id="8" name="Text Placeholder 7">
            <a:extLst>
              <a:ext uri="{FF2B5EF4-FFF2-40B4-BE49-F238E27FC236}">
                <a16:creationId xmlns:a16="http://schemas.microsoft.com/office/drawing/2014/main" id="{530FEE9C-0F7A-45D4-EFA2-2855E600A882}"/>
              </a:ext>
            </a:extLst>
          </p:cNvPr>
          <p:cNvSpPr>
            <a:spLocks noGrp="1"/>
          </p:cNvSpPr>
          <p:nvPr>
            <p:ph type="body" sz="quarter" idx="4294967295"/>
          </p:nvPr>
        </p:nvSpPr>
        <p:spPr>
          <a:xfrm>
            <a:off x="7296150" y="1835150"/>
            <a:ext cx="4895850" cy="544513"/>
          </a:xfrm>
        </p:spPr>
        <p:txBody>
          <a:bodyPr/>
          <a:lstStyle/>
          <a:p>
            <a:r>
              <a:rPr lang="en-US" dirty="0"/>
              <a:t>Select all that apply</a:t>
            </a:r>
          </a:p>
        </p:txBody>
      </p:sp>
      <p:sp>
        <p:nvSpPr>
          <p:cNvPr id="9" name="Content Placeholder 8">
            <a:extLst>
              <a:ext uri="{FF2B5EF4-FFF2-40B4-BE49-F238E27FC236}">
                <a16:creationId xmlns:a16="http://schemas.microsoft.com/office/drawing/2014/main" id="{53E2F2A7-DBCF-46B9-2894-050FF01DCAE1}"/>
              </a:ext>
            </a:extLst>
          </p:cNvPr>
          <p:cNvSpPr>
            <a:spLocks noGrp="1"/>
          </p:cNvSpPr>
          <p:nvPr>
            <p:ph sz="quarter" idx="4294967295"/>
          </p:nvPr>
        </p:nvSpPr>
        <p:spPr>
          <a:xfrm>
            <a:off x="7100841" y="2634763"/>
            <a:ext cx="4895850" cy="3136900"/>
          </a:xfrm>
        </p:spPr>
        <p:txBody>
          <a:bodyPr>
            <a:normAutofit fontScale="77500" lnSpcReduction="20000"/>
          </a:bodyPr>
          <a:lstStyle/>
          <a:p>
            <a:pPr>
              <a:buFont typeface="Wingdings" panose="05000000000000000000" pitchFamily="2" charset="2"/>
              <a:buChar char="Ø"/>
            </a:pPr>
            <a:r>
              <a:rPr lang="en-US" sz="2300" dirty="0"/>
              <a:t>Which items are viruses?</a:t>
            </a:r>
            <a:r>
              <a:rPr lang="en-US" sz="2300" b="1" dirty="0"/>
              <a:t> Select all that apply </a:t>
            </a:r>
          </a:p>
          <a:p>
            <a:pPr marL="0" indent="0">
              <a:buNone/>
            </a:pPr>
            <a:r>
              <a:rPr lang="en-US" sz="2300" b="1" dirty="0">
                <a:sym typeface="Wingdings" panose="05000000000000000000" pitchFamily="2" charset="2"/>
              </a:rPr>
              <a:t>   C</a:t>
            </a:r>
            <a:r>
              <a:rPr lang="en-US" sz="2300" dirty="0">
                <a:sym typeface="Wingdings" panose="05000000000000000000" pitchFamily="2" charset="2"/>
              </a:rPr>
              <a:t>hlamydia</a:t>
            </a:r>
            <a:endParaRPr lang="en-US" sz="2300" dirty="0"/>
          </a:p>
          <a:p>
            <a:pPr marL="0" indent="0">
              <a:buNone/>
            </a:pPr>
            <a:r>
              <a:rPr lang="en-US" sz="2300" dirty="0">
                <a:sym typeface="Wingdings" panose="05000000000000000000" pitchFamily="2" charset="2"/>
              </a:rPr>
              <a:t>   </a:t>
            </a:r>
            <a:r>
              <a:rPr lang="en-US" sz="2300" dirty="0"/>
              <a:t>Influenza[</a:t>
            </a:r>
            <a:r>
              <a:rPr lang="en-US" sz="2300" dirty="0">
                <a:sym typeface="Wingdings" panose="05000000000000000000" pitchFamily="2" charset="2"/>
              </a:rPr>
              <a:t>]                    </a:t>
            </a:r>
            <a:endParaRPr lang="en-US" sz="2300" dirty="0"/>
          </a:p>
          <a:p>
            <a:pPr marL="0" indent="0">
              <a:buNone/>
            </a:pPr>
            <a:r>
              <a:rPr lang="en-US" sz="2300" dirty="0">
                <a:sym typeface="Wingdings" panose="05000000000000000000" pitchFamily="2" charset="2"/>
              </a:rPr>
              <a:t>   </a:t>
            </a:r>
            <a:r>
              <a:rPr lang="en-US" sz="2300" dirty="0"/>
              <a:t>Hepatitis B [</a:t>
            </a:r>
            <a:r>
              <a:rPr lang="en-US" sz="2300" dirty="0">
                <a:sym typeface="Wingdings" panose="05000000000000000000" pitchFamily="2" charset="2"/>
              </a:rPr>
              <a:t>]</a:t>
            </a:r>
            <a:endParaRPr lang="en-US" sz="2300" dirty="0"/>
          </a:p>
          <a:p>
            <a:pPr>
              <a:buFont typeface="Wingdings" panose="05000000000000000000" pitchFamily="2" charset="2"/>
              <a:buChar char="q"/>
            </a:pPr>
            <a:r>
              <a:rPr lang="en-US" sz="2300" dirty="0"/>
              <a:t>Lyme disease</a:t>
            </a:r>
          </a:p>
          <a:p>
            <a:pPr>
              <a:buFont typeface="Wingdings" panose="05000000000000000000" pitchFamily="2" charset="2"/>
              <a:buChar char="q"/>
            </a:pPr>
            <a:r>
              <a:rPr lang="en-US" sz="2300" dirty="0"/>
              <a:t>Pertussis</a:t>
            </a:r>
          </a:p>
          <a:p>
            <a:pPr>
              <a:buFont typeface="Wingdings" panose="05000000000000000000" pitchFamily="2" charset="2"/>
              <a:buChar char="q"/>
            </a:pPr>
            <a:r>
              <a:rPr lang="en-US" sz="2300" dirty="0"/>
              <a:t>Tuberculosis</a:t>
            </a:r>
          </a:p>
          <a:p>
            <a:pPr>
              <a:buFont typeface="Wingdings" panose="05000000000000000000" pitchFamily="2" charset="2"/>
              <a:buChar char="q"/>
            </a:pPr>
            <a:r>
              <a:rPr lang="en-US" sz="2300" dirty="0"/>
              <a:t>Varicella [</a:t>
            </a:r>
            <a:r>
              <a:rPr lang="en-US" sz="2300" dirty="0">
                <a:sym typeface="Wingdings" panose="05000000000000000000" pitchFamily="2" charset="2"/>
              </a:rPr>
              <a:t>]</a:t>
            </a:r>
            <a:endParaRPr lang="en-US" sz="2300" dirty="0"/>
          </a:p>
          <a:p>
            <a:endParaRPr lang="en-US" dirty="0"/>
          </a:p>
        </p:txBody>
      </p:sp>
      <p:sp>
        <p:nvSpPr>
          <p:cNvPr id="10" name="TextBox 9">
            <a:extLst>
              <a:ext uri="{FF2B5EF4-FFF2-40B4-BE49-F238E27FC236}">
                <a16:creationId xmlns:a16="http://schemas.microsoft.com/office/drawing/2014/main" id="{4C97ACEF-609B-9435-2C4D-7E8FE652870B}"/>
              </a:ext>
            </a:extLst>
          </p:cNvPr>
          <p:cNvSpPr txBox="1"/>
          <p:nvPr/>
        </p:nvSpPr>
        <p:spPr>
          <a:xfrm>
            <a:off x="9632075" y="3678279"/>
            <a:ext cx="1667193" cy="1815882"/>
          </a:xfrm>
          <a:prstGeom prst="rect">
            <a:avLst/>
          </a:prstGeom>
          <a:noFill/>
        </p:spPr>
        <p:txBody>
          <a:bodyPr wrap="square" rtlCol="0">
            <a:spAutoFit/>
          </a:bodyPr>
          <a:lstStyle/>
          <a:p>
            <a:r>
              <a:rPr lang="en-US" sz="1600" dirty="0">
                <a:solidFill>
                  <a:srgbClr val="0068A9"/>
                </a:solidFill>
                <a:latin typeface="Trebuchet MS" panose="020B0603020202020204" pitchFamily="34" charset="0"/>
              </a:rPr>
              <a:t>+/- Scoring rule</a:t>
            </a:r>
          </a:p>
          <a:p>
            <a:r>
              <a:rPr lang="en-US" sz="1600" dirty="0">
                <a:solidFill>
                  <a:srgbClr val="0068A9"/>
                </a:solidFill>
                <a:latin typeface="Trebuchet MS" panose="020B0603020202020204" pitchFamily="34" charset="0"/>
              </a:rPr>
              <a:t>3 points possible</a:t>
            </a:r>
          </a:p>
          <a:p>
            <a:r>
              <a:rPr lang="en-US" sz="1600" dirty="0">
                <a:solidFill>
                  <a:srgbClr val="0068A9"/>
                </a:solidFill>
                <a:latin typeface="Trebuchet MS" panose="020B0603020202020204" pitchFamily="34" charset="0"/>
              </a:rPr>
              <a:t>+2 correct</a:t>
            </a:r>
          </a:p>
          <a:p>
            <a:r>
              <a:rPr lang="en-US" sz="1600" dirty="0">
                <a:solidFill>
                  <a:srgbClr val="0068A9"/>
                </a:solidFill>
                <a:latin typeface="Trebuchet MS" panose="020B0603020202020204" pitchFamily="34" charset="0"/>
              </a:rPr>
              <a:t>-1 incorrect</a:t>
            </a:r>
          </a:p>
          <a:p>
            <a:r>
              <a:rPr lang="en-US" sz="1600" dirty="0">
                <a:solidFill>
                  <a:srgbClr val="0068A9"/>
                </a:solidFill>
                <a:latin typeface="Trebuchet MS" panose="020B0603020202020204" pitchFamily="34" charset="0"/>
              </a:rPr>
              <a:t>-----------------</a:t>
            </a:r>
          </a:p>
          <a:p>
            <a:r>
              <a:rPr lang="en-US" sz="1600" dirty="0">
                <a:solidFill>
                  <a:srgbClr val="0068A9"/>
                </a:solidFill>
                <a:latin typeface="Trebuchet MS" panose="020B0603020202020204" pitchFamily="34" charset="0"/>
              </a:rPr>
              <a:t>1 point</a:t>
            </a:r>
          </a:p>
        </p:txBody>
      </p:sp>
      <p:sp>
        <p:nvSpPr>
          <p:cNvPr id="11" name="TextBox 10">
            <a:extLst>
              <a:ext uri="{FF2B5EF4-FFF2-40B4-BE49-F238E27FC236}">
                <a16:creationId xmlns:a16="http://schemas.microsoft.com/office/drawing/2014/main" id="{9AB51671-0C8B-C4A7-5B9A-A2574873B5BE}"/>
              </a:ext>
            </a:extLst>
          </p:cNvPr>
          <p:cNvSpPr txBox="1"/>
          <p:nvPr/>
        </p:nvSpPr>
        <p:spPr>
          <a:xfrm>
            <a:off x="4122420" y="3353991"/>
            <a:ext cx="1531620" cy="1846659"/>
          </a:xfrm>
          <a:prstGeom prst="rect">
            <a:avLst/>
          </a:prstGeom>
          <a:noFill/>
        </p:spPr>
        <p:txBody>
          <a:bodyPr wrap="square" rtlCol="0">
            <a:spAutoFit/>
          </a:bodyPr>
          <a:lstStyle/>
          <a:p>
            <a:r>
              <a:rPr lang="en-US" sz="1600" dirty="0">
                <a:solidFill>
                  <a:srgbClr val="0068A9"/>
                </a:solidFill>
                <a:latin typeface="Trebuchet MS" panose="020B0603020202020204" pitchFamily="34" charset="0"/>
              </a:rPr>
              <a:t>0/1  Scoring rule</a:t>
            </a:r>
          </a:p>
          <a:p>
            <a:r>
              <a:rPr lang="en-US" sz="1600" dirty="0">
                <a:solidFill>
                  <a:srgbClr val="0068A9"/>
                </a:solidFill>
                <a:latin typeface="Trebuchet MS" panose="020B0603020202020204" pitchFamily="34" charset="0"/>
              </a:rPr>
              <a:t>3 points possible</a:t>
            </a:r>
          </a:p>
          <a:p>
            <a:r>
              <a:rPr lang="en-US" sz="1600" dirty="0">
                <a:solidFill>
                  <a:srgbClr val="0068A9"/>
                </a:solidFill>
                <a:latin typeface="Trebuchet MS" panose="020B0603020202020204" pitchFamily="34" charset="0"/>
              </a:rPr>
              <a:t>+2 correct</a:t>
            </a:r>
          </a:p>
          <a:p>
            <a:r>
              <a:rPr lang="en-US" sz="1600" dirty="0">
                <a:solidFill>
                  <a:srgbClr val="0068A9"/>
                </a:solidFill>
                <a:latin typeface="Trebuchet MS" panose="020B0603020202020204" pitchFamily="34" charset="0"/>
              </a:rPr>
              <a:t>-----------------</a:t>
            </a:r>
          </a:p>
          <a:p>
            <a:r>
              <a:rPr lang="en-US" sz="1600" dirty="0">
                <a:solidFill>
                  <a:srgbClr val="0068A9"/>
                </a:solidFill>
                <a:latin typeface="Trebuchet MS" panose="020B0603020202020204" pitchFamily="34" charset="0"/>
              </a:rPr>
              <a:t>2 point</a:t>
            </a:r>
            <a:r>
              <a:rPr lang="en-US" dirty="0">
                <a:solidFill>
                  <a:srgbClr val="0068A9"/>
                </a:solidFill>
                <a:latin typeface="Trebuchet MS" panose="020B0603020202020204" pitchFamily="34" charset="0"/>
              </a:rPr>
              <a:t>s</a:t>
            </a:r>
          </a:p>
        </p:txBody>
      </p:sp>
    </p:spTree>
    <p:extLst>
      <p:ext uri="{BB962C8B-B14F-4D97-AF65-F5344CB8AC3E}">
        <p14:creationId xmlns:p14="http://schemas.microsoft.com/office/powerpoint/2010/main" val="1172033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normAutofit fontScale="92500" lnSpcReduction="20000"/>
          </a:bodyPr>
          <a:lstStyle/>
          <a:p>
            <a:r>
              <a:rPr lang="en-US" sz="2400" dirty="0">
                <a:effectLst/>
                <a:latin typeface="Calibri" panose="020F0502020204030204" pitchFamily="34" charset="0"/>
                <a:ea typeface="Calibri" panose="020F0502020204030204" pitchFamily="34" charset="0"/>
                <a:cs typeface="Calibri" panose="020F0502020204030204" pitchFamily="34" charset="0"/>
              </a:rPr>
              <a:t>This review uses items in the Maryland NextGen Test Bank accessed with a Qualtrics link or QR Code.</a:t>
            </a:r>
          </a:p>
          <a:p>
            <a:r>
              <a:rPr lang="en-US" sz="2400" dirty="0">
                <a:latin typeface="Calibri" panose="020F0502020204030204" pitchFamily="34" charset="0"/>
                <a:ea typeface="Calibri" panose="020F0502020204030204" pitchFamily="34" charset="0"/>
                <a:cs typeface="Calibri" panose="020F0502020204030204" pitchFamily="34" charset="0"/>
              </a:rPr>
              <a:t>The Maryland Testbank contains peer-reviewed items written by faculty across the State of Maryland that attempt to align with publicly available information about Next Generation NCLEX.</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r>
              <a:rPr lang="en-US" sz="2400" dirty="0">
                <a:effectLst/>
                <a:latin typeface="Calibri" panose="020F0502020204030204" pitchFamily="34" charset="0"/>
                <a:ea typeface="Times New Roman" panose="02020603050405020304" pitchFamily="18" charset="0"/>
                <a:cs typeface="Calibri" panose="020F0502020204030204" pitchFamily="34" charset="0"/>
              </a:rPr>
              <a:t>The Maryland NextGen Test Bank Project was funded by the Maryland Nursing Workforce Center as part of a grant from the Maryland Higher Education Commission Nurse</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Support Program II # 20-125.</a:t>
            </a:r>
            <a:r>
              <a:rPr lang="en-US" sz="2400" dirty="0">
                <a:effectLst/>
                <a:latin typeface="Calibri" panose="020F0502020204030204" pitchFamily="34" charset="0"/>
                <a:ea typeface="Calibri" panose="020F0502020204030204" pitchFamily="34" charset="0"/>
                <a:cs typeface="Calibri" panose="020F0502020204030204" pitchFamily="34" charset="0"/>
              </a:rPr>
              <a:t> </a:t>
            </a:r>
          </a:p>
          <a:p>
            <a:r>
              <a:rPr lang="en-US" sz="2400" dirty="0">
                <a:effectLst/>
                <a:latin typeface="Calibri" panose="020F0502020204030204" pitchFamily="34" charset="0"/>
                <a:ea typeface="Calibri" panose="020F0502020204030204" pitchFamily="34" charset="0"/>
                <a:cs typeface="Calibri" panose="020F0502020204030204" pitchFamily="34" charset="0"/>
              </a:rPr>
              <a:t>This review will take approximately 1.5 to 2 hours to complete.</a:t>
            </a:r>
          </a:p>
          <a:p>
            <a:r>
              <a:rPr lang="en-US" sz="2400" dirty="0">
                <a:latin typeface="Calibri" panose="020F0502020204030204" pitchFamily="34" charset="0"/>
                <a:cs typeface="Calibri" panose="020F0502020204030204" pitchFamily="34" charset="0"/>
              </a:rPr>
              <a:t>For best result, use a laptop, notebook, or desktop to answer the questions.</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a:p>
            <a:endParaRPr lang="en-US" dirty="0"/>
          </a:p>
        </p:txBody>
      </p:sp>
      <p:sp>
        <p:nvSpPr>
          <p:cNvPr id="3" name="Title 2"/>
          <p:cNvSpPr>
            <a:spLocks noGrp="1"/>
          </p:cNvSpPr>
          <p:nvPr>
            <p:ph type="title"/>
          </p:nvPr>
        </p:nvSpPr>
        <p:spPr/>
        <p:txBody>
          <a:bodyPr>
            <a:normAutofit fontScale="90000"/>
          </a:bodyPr>
          <a:lstStyle/>
          <a:p>
            <a:br>
              <a:rPr lang="en-US" dirty="0"/>
            </a:br>
            <a:r>
              <a:rPr lang="en-US" dirty="0"/>
              <a:t>NextGen Test Bank</a:t>
            </a:r>
            <a:br>
              <a:rPr lang="en-US" dirty="0"/>
            </a:br>
            <a:r>
              <a:rPr lang="en-US" dirty="0"/>
              <a:t>Disclosures</a:t>
            </a:r>
          </a:p>
        </p:txBody>
      </p:sp>
    </p:spTree>
    <p:extLst>
      <p:ext uri="{BB962C8B-B14F-4D97-AF65-F5344CB8AC3E}">
        <p14:creationId xmlns:p14="http://schemas.microsoft.com/office/powerpoint/2010/main" val="558753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F0FD2F2-F40D-DD12-DDB4-D0BFD9E00BEC}"/>
              </a:ext>
            </a:extLst>
          </p:cNvPr>
          <p:cNvSpPr>
            <a:spLocks noGrp="1"/>
          </p:cNvSpPr>
          <p:nvPr>
            <p:ph type="title"/>
          </p:nvPr>
        </p:nvSpPr>
        <p:spPr>
          <a:noFill/>
        </p:spPr>
        <p:txBody>
          <a:bodyPr/>
          <a:lstStyle/>
          <a:p>
            <a:pPr algn="ctr"/>
            <a:r>
              <a:rPr lang="en-US" sz="3600" dirty="0">
                <a:latin typeface="Trebuchet MS" panose="020B0603020202020204" pitchFamily="34" charset="0"/>
              </a:rPr>
              <a:t>Rationale Scoring Rule</a:t>
            </a:r>
          </a:p>
        </p:txBody>
      </p:sp>
      <p:sp>
        <p:nvSpPr>
          <p:cNvPr id="7" name="Content Placeholder 6">
            <a:extLst>
              <a:ext uri="{FF2B5EF4-FFF2-40B4-BE49-F238E27FC236}">
                <a16:creationId xmlns:a16="http://schemas.microsoft.com/office/drawing/2014/main" id="{9EA53096-00C1-E67D-EC69-0639431A3D07}"/>
              </a:ext>
            </a:extLst>
          </p:cNvPr>
          <p:cNvSpPr>
            <a:spLocks noGrp="1"/>
          </p:cNvSpPr>
          <p:nvPr>
            <p:ph sz="quarter" idx="10"/>
          </p:nvPr>
        </p:nvSpPr>
        <p:spPr>
          <a:xfrm>
            <a:off x="914400" y="1970088"/>
            <a:ext cx="5956917" cy="5025072"/>
          </a:xfrm>
        </p:spPr>
        <p:txBody>
          <a:bodyPr>
            <a:normAutofit fontScale="77500" lnSpcReduction="20000"/>
          </a:bodyPr>
          <a:lstStyle/>
          <a:p>
            <a:pPr>
              <a:buFont typeface="Arial" panose="020B0604020202020204" pitchFamily="34" charset="0"/>
              <a:buChar char="•"/>
            </a:pPr>
            <a:r>
              <a:rPr lang="en-US" sz="2900" dirty="0">
                <a:cs typeface="Calibri" panose="020F0502020204030204" pitchFamily="34" charset="0"/>
              </a:rPr>
              <a:t>Used when question has linked concept and a justification in the same sentence</a:t>
            </a:r>
          </a:p>
          <a:p>
            <a:pPr lvl="1">
              <a:buFont typeface="Arial" panose="020B0604020202020204" pitchFamily="34" charset="0"/>
              <a:buChar char="•"/>
            </a:pPr>
            <a:r>
              <a:rPr lang="en-US" sz="2900" i="1" dirty="0">
                <a:cs typeface="Calibri" panose="020F0502020204030204" pitchFamily="34" charset="0"/>
              </a:rPr>
              <a:t>Example: The client most likely has an asthma exacerbation as evidenced by the breath sounds.</a:t>
            </a:r>
          </a:p>
          <a:p>
            <a:pPr>
              <a:buFont typeface="Arial" panose="020B0604020202020204" pitchFamily="34" charset="0"/>
              <a:buChar char="•"/>
            </a:pPr>
            <a:r>
              <a:rPr lang="en-US" sz="2900" dirty="0">
                <a:cs typeface="Calibri" panose="020F0502020204030204" pitchFamily="34" charset="0"/>
              </a:rPr>
              <a:t>Dyad worth 1 point</a:t>
            </a:r>
          </a:p>
          <a:p>
            <a:pPr lvl="1">
              <a:buFont typeface="Arial" panose="020B0604020202020204" pitchFamily="34" charset="0"/>
              <a:buChar char="•"/>
            </a:pPr>
            <a:r>
              <a:rPr lang="en-US" sz="2900" dirty="0">
                <a:cs typeface="Calibri" panose="020F0502020204030204" pitchFamily="34" charset="0"/>
              </a:rPr>
              <a:t>One cause and one effect</a:t>
            </a:r>
          </a:p>
          <a:p>
            <a:pPr lvl="1">
              <a:buFont typeface="Arial" panose="020B0604020202020204" pitchFamily="34" charset="0"/>
              <a:buChar char="•"/>
            </a:pPr>
            <a:r>
              <a:rPr lang="en-US" sz="2900" dirty="0">
                <a:cs typeface="Calibri" panose="020F0502020204030204" pitchFamily="34" charset="0"/>
              </a:rPr>
              <a:t>Both parts must be correct for credit</a:t>
            </a:r>
          </a:p>
          <a:p>
            <a:pPr>
              <a:buFont typeface="Arial" panose="020B0604020202020204" pitchFamily="34" charset="0"/>
              <a:buChar char="•"/>
            </a:pPr>
            <a:r>
              <a:rPr lang="en-US" sz="2900" dirty="0">
                <a:cs typeface="Calibri" panose="020F0502020204030204" pitchFamily="34" charset="0"/>
              </a:rPr>
              <a:t>Triad worth 2 points </a:t>
            </a:r>
          </a:p>
          <a:p>
            <a:pPr lvl="1">
              <a:buFont typeface="Arial" panose="020B0604020202020204" pitchFamily="34" charset="0"/>
              <a:buChar char="•"/>
            </a:pPr>
            <a:r>
              <a:rPr lang="en-US" sz="2900" dirty="0">
                <a:cs typeface="Calibri" panose="020F0502020204030204" pitchFamily="34" charset="0"/>
              </a:rPr>
              <a:t>One cause 2 effects</a:t>
            </a:r>
          </a:p>
          <a:p>
            <a:pPr lvl="1">
              <a:buFont typeface="Arial" panose="020B0604020202020204" pitchFamily="34" charset="0"/>
              <a:buChar char="•"/>
            </a:pPr>
            <a:r>
              <a:rPr lang="en-US" sz="2900" dirty="0">
                <a:cs typeface="Calibri" panose="020F0502020204030204" pitchFamily="34" charset="0"/>
              </a:rPr>
              <a:t>Cause must be right for any credit</a:t>
            </a:r>
          </a:p>
          <a:p>
            <a:pPr lvl="1">
              <a:buFont typeface="Arial" panose="020B0604020202020204" pitchFamily="34" charset="0"/>
              <a:buChar char="•"/>
            </a:pPr>
            <a:r>
              <a:rPr lang="en-US" sz="2900" dirty="0">
                <a:cs typeface="Calibri" panose="020F0502020204030204" pitchFamily="34" charset="0"/>
              </a:rPr>
              <a:t>Partial credit given (1 point) if only 1 effect is correct </a:t>
            </a:r>
            <a:endParaRPr lang="en-US" sz="2900" dirty="0">
              <a:solidFill>
                <a:srgbClr val="00B050"/>
              </a:solidFill>
              <a:cs typeface="Calibri" panose="020F0502020204030204" pitchFamily="34" charset="0"/>
            </a:endParaRPr>
          </a:p>
          <a:p>
            <a:endParaRPr lang="en-US" dirty="0"/>
          </a:p>
        </p:txBody>
      </p:sp>
      <p:sp>
        <p:nvSpPr>
          <p:cNvPr id="2" name="TextBox 1">
            <a:extLst>
              <a:ext uri="{FF2B5EF4-FFF2-40B4-BE49-F238E27FC236}">
                <a16:creationId xmlns:a16="http://schemas.microsoft.com/office/drawing/2014/main" id="{5193DF67-2DC5-1BF5-F8B5-BF5A5B70B2CA}"/>
              </a:ext>
            </a:extLst>
          </p:cNvPr>
          <p:cNvSpPr txBox="1"/>
          <p:nvPr/>
        </p:nvSpPr>
        <p:spPr>
          <a:xfrm>
            <a:off x="7477760" y="1818640"/>
            <a:ext cx="3931920" cy="3416320"/>
          </a:xfrm>
          <a:prstGeom prst="rect">
            <a:avLst/>
          </a:prstGeom>
          <a:noFill/>
        </p:spPr>
        <p:txBody>
          <a:bodyPr wrap="square" rtlCol="0">
            <a:spAutoFit/>
          </a:bodyPr>
          <a:lstStyle/>
          <a:p>
            <a:pPr>
              <a:buFont typeface="Wingdings" panose="05000000000000000000" pitchFamily="2" charset="2"/>
              <a:buChar char="Ø"/>
            </a:pPr>
            <a:r>
              <a:rPr lang="en-US" dirty="0">
                <a:solidFill>
                  <a:schemeClr val="bg1"/>
                </a:solidFill>
              </a:rPr>
              <a:t>Complete the sentence from list of dropdown options.</a:t>
            </a:r>
          </a:p>
          <a:p>
            <a:pPr marL="0" indent="0">
              <a:buNone/>
            </a:pPr>
            <a:endParaRPr lang="en-US" dirty="0">
              <a:solidFill>
                <a:schemeClr val="bg1"/>
              </a:solidFill>
            </a:endParaRPr>
          </a:p>
          <a:p>
            <a:pPr marL="0" indent="0">
              <a:buNone/>
            </a:pPr>
            <a:r>
              <a:rPr lang="en-US" dirty="0">
                <a:solidFill>
                  <a:schemeClr val="bg1"/>
                </a:solidFill>
              </a:rPr>
              <a:t>To prevent night blindness the nurse would recommend   </a:t>
            </a:r>
          </a:p>
          <a:p>
            <a:pPr marL="0" indent="0">
              <a:buNone/>
            </a:pPr>
            <a:endParaRPr lang="en-US" dirty="0">
              <a:solidFill>
                <a:schemeClr val="bg1"/>
              </a:solidFill>
            </a:endParaRPr>
          </a:p>
          <a:p>
            <a:pPr marL="0" indent="0">
              <a:buNone/>
            </a:pPr>
            <a:endParaRPr lang="en-US" dirty="0">
              <a:solidFill>
                <a:schemeClr val="bg1"/>
              </a:solidFill>
            </a:endParaRPr>
          </a:p>
          <a:p>
            <a:pPr marL="0" indent="0">
              <a:buNone/>
            </a:pPr>
            <a:endParaRPr lang="en-US" dirty="0">
              <a:solidFill>
                <a:schemeClr val="bg1"/>
              </a:solidFill>
            </a:endParaRPr>
          </a:p>
          <a:p>
            <a:pPr marL="0" indent="0">
              <a:buNone/>
            </a:pPr>
            <a:endParaRPr lang="en-US" dirty="0">
              <a:solidFill>
                <a:schemeClr val="bg1"/>
              </a:solidFill>
            </a:endParaRPr>
          </a:p>
          <a:p>
            <a:pPr marL="0" indent="0">
              <a:buNone/>
            </a:pPr>
            <a:endParaRPr lang="en-US" dirty="0">
              <a:solidFill>
                <a:schemeClr val="bg1"/>
              </a:solidFill>
            </a:endParaRPr>
          </a:p>
          <a:p>
            <a:pPr marL="0" indent="0">
              <a:buNone/>
            </a:pPr>
            <a:r>
              <a:rPr lang="en-US" dirty="0">
                <a:solidFill>
                  <a:schemeClr val="bg1"/>
                </a:solidFill>
              </a:rPr>
              <a:t>because they are rich in vitamin                                                </a:t>
            </a:r>
          </a:p>
          <a:p>
            <a:endParaRPr lang="en-US" dirty="0"/>
          </a:p>
        </p:txBody>
      </p:sp>
      <p:sp>
        <p:nvSpPr>
          <p:cNvPr id="3" name="Rectangle 2">
            <a:extLst>
              <a:ext uri="{FF2B5EF4-FFF2-40B4-BE49-F238E27FC236}">
                <a16:creationId xmlns:a16="http://schemas.microsoft.com/office/drawing/2014/main" id="{7A5C6063-0215-2B32-6D60-E2C2FEA99745}"/>
              </a:ext>
            </a:extLst>
          </p:cNvPr>
          <p:cNvSpPr/>
          <p:nvPr/>
        </p:nvSpPr>
        <p:spPr>
          <a:xfrm>
            <a:off x="9560560" y="3132792"/>
            <a:ext cx="1463040" cy="94136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a:p>
            <a:pPr algn="ctr"/>
            <a:endParaRPr lang="en-US" dirty="0"/>
          </a:p>
          <a:p>
            <a:pPr algn="ctr"/>
            <a:r>
              <a:rPr lang="en-US" dirty="0">
                <a:solidFill>
                  <a:sysClr val="windowText" lastClr="000000"/>
                </a:solidFill>
              </a:rPr>
              <a:t>almonds</a:t>
            </a:r>
          </a:p>
          <a:p>
            <a:pPr algn="ctr"/>
            <a:r>
              <a:rPr lang="en-US" u="sng" dirty="0">
                <a:solidFill>
                  <a:sysClr val="windowText" lastClr="000000"/>
                </a:solidFill>
              </a:rPr>
              <a:t>carrots</a:t>
            </a:r>
            <a:r>
              <a:rPr lang="en-US" u="sng" dirty="0">
                <a:solidFill>
                  <a:srgbClr val="00B050"/>
                </a:solidFill>
                <a:sym typeface="Wingdings" panose="05000000000000000000" pitchFamily="2" charset="2"/>
              </a:rPr>
              <a:t></a:t>
            </a:r>
            <a:endParaRPr lang="en-US" u="sng" dirty="0">
              <a:solidFill>
                <a:srgbClr val="00B050"/>
              </a:solidFill>
            </a:endParaRPr>
          </a:p>
          <a:p>
            <a:pPr algn="ctr"/>
            <a:r>
              <a:rPr lang="en-US" dirty="0">
                <a:solidFill>
                  <a:sysClr val="windowText" lastClr="000000"/>
                </a:solidFill>
              </a:rPr>
              <a:t>orange juice</a:t>
            </a:r>
          </a:p>
          <a:p>
            <a:pPr algn="ctr"/>
            <a:endParaRPr lang="en-US" dirty="0"/>
          </a:p>
          <a:p>
            <a:pPr algn="ctr"/>
            <a:endParaRPr lang="en-US" dirty="0"/>
          </a:p>
        </p:txBody>
      </p:sp>
      <p:sp>
        <p:nvSpPr>
          <p:cNvPr id="4" name="Rectangle 3">
            <a:extLst>
              <a:ext uri="{FF2B5EF4-FFF2-40B4-BE49-F238E27FC236}">
                <a16:creationId xmlns:a16="http://schemas.microsoft.com/office/drawing/2014/main" id="{CF401879-A20C-ABFB-F365-A250BDD7E191}"/>
              </a:ext>
            </a:extLst>
          </p:cNvPr>
          <p:cNvSpPr/>
          <p:nvPr/>
        </p:nvSpPr>
        <p:spPr>
          <a:xfrm>
            <a:off x="10766800" y="4611522"/>
            <a:ext cx="1001514" cy="94136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a:p>
            <a:pPr algn="ctr"/>
            <a:endParaRPr lang="en-US" dirty="0"/>
          </a:p>
          <a:p>
            <a:pPr algn="ctr"/>
            <a:r>
              <a:rPr lang="en-US" dirty="0">
                <a:solidFill>
                  <a:sysClr val="windowText" lastClr="000000"/>
                </a:solidFill>
              </a:rPr>
              <a:t>A</a:t>
            </a:r>
          </a:p>
          <a:p>
            <a:pPr algn="ctr"/>
            <a:r>
              <a:rPr lang="en-US" dirty="0">
                <a:solidFill>
                  <a:sysClr val="windowText" lastClr="000000"/>
                </a:solidFill>
              </a:rPr>
              <a:t>B</a:t>
            </a:r>
          </a:p>
          <a:p>
            <a:pPr algn="ctr"/>
            <a:r>
              <a:rPr lang="en-US" u="sng" dirty="0">
                <a:solidFill>
                  <a:sysClr val="windowText" lastClr="000000"/>
                </a:solidFill>
              </a:rPr>
              <a:t>   C</a:t>
            </a:r>
            <a:r>
              <a:rPr lang="en-US" u="sng" dirty="0">
                <a:solidFill>
                  <a:srgbClr val="FF0000"/>
                </a:solidFill>
                <a:sym typeface="Wingdings" panose="05000000000000000000" pitchFamily="2" charset="2"/>
              </a:rPr>
              <a:t></a:t>
            </a:r>
            <a:endParaRPr lang="en-US" dirty="0">
              <a:solidFill>
                <a:srgbClr val="FF0000"/>
              </a:solidFill>
            </a:endParaRPr>
          </a:p>
          <a:p>
            <a:pPr algn="ctr"/>
            <a:endParaRPr lang="en-US" dirty="0"/>
          </a:p>
          <a:p>
            <a:pPr algn="ctr"/>
            <a:endParaRPr lang="en-US" dirty="0"/>
          </a:p>
        </p:txBody>
      </p:sp>
      <p:sp>
        <p:nvSpPr>
          <p:cNvPr id="8" name="TextBox 7">
            <a:extLst>
              <a:ext uri="{FF2B5EF4-FFF2-40B4-BE49-F238E27FC236}">
                <a16:creationId xmlns:a16="http://schemas.microsoft.com/office/drawing/2014/main" id="{1C883C1E-D706-0DFA-28C2-E9452AC1E0E7}"/>
              </a:ext>
            </a:extLst>
          </p:cNvPr>
          <p:cNvSpPr txBox="1"/>
          <p:nvPr/>
        </p:nvSpPr>
        <p:spPr>
          <a:xfrm>
            <a:off x="7152640" y="5685529"/>
            <a:ext cx="4118094" cy="830997"/>
          </a:xfrm>
          <a:prstGeom prst="rect">
            <a:avLst/>
          </a:prstGeom>
          <a:noFill/>
        </p:spPr>
        <p:txBody>
          <a:bodyPr wrap="square">
            <a:spAutoFit/>
          </a:bodyPr>
          <a:lstStyle/>
          <a:p>
            <a:r>
              <a:rPr lang="en-US" sz="2400" dirty="0">
                <a:solidFill>
                  <a:srgbClr val="00B0F0"/>
                </a:solidFill>
                <a:latin typeface="Calibri" panose="020F0502020204030204" pitchFamily="34" charset="0"/>
                <a:cs typeface="Calibri" panose="020F0502020204030204" pitchFamily="34" charset="0"/>
              </a:rPr>
              <a:t>Right condition, </a:t>
            </a:r>
          </a:p>
          <a:p>
            <a:r>
              <a:rPr lang="en-US" sz="2400" dirty="0">
                <a:solidFill>
                  <a:srgbClr val="00B0F0"/>
                </a:solidFill>
                <a:latin typeface="Calibri" panose="020F0502020204030204" pitchFamily="34" charset="0"/>
                <a:cs typeface="Calibri" panose="020F0502020204030204" pitchFamily="34" charset="0"/>
              </a:rPr>
              <a:t>Wrong justification =0 points</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914283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B88E3-7871-6F0C-4537-FBF2856944BF}"/>
              </a:ext>
            </a:extLst>
          </p:cNvPr>
          <p:cNvSpPr>
            <a:spLocks noGrp="1"/>
          </p:cNvSpPr>
          <p:nvPr>
            <p:ph type="title"/>
          </p:nvPr>
        </p:nvSpPr>
        <p:spPr/>
        <p:txBody>
          <a:bodyPr>
            <a:normAutofit fontScale="90000"/>
          </a:bodyPr>
          <a:lstStyle/>
          <a:p>
            <a:r>
              <a:rPr lang="en-US" dirty="0"/>
              <a:t>Keep track of your score as you move through the review</a:t>
            </a:r>
          </a:p>
        </p:txBody>
      </p:sp>
      <p:graphicFrame>
        <p:nvGraphicFramePr>
          <p:cNvPr id="6" name="Table 6">
            <a:extLst>
              <a:ext uri="{FF2B5EF4-FFF2-40B4-BE49-F238E27FC236}">
                <a16:creationId xmlns:a16="http://schemas.microsoft.com/office/drawing/2014/main" id="{9EFB2890-1CE2-1BC3-947E-0E0944C01498}"/>
              </a:ext>
            </a:extLst>
          </p:cNvPr>
          <p:cNvGraphicFramePr>
            <a:graphicFrameLocks noGrp="1"/>
          </p:cNvGraphicFramePr>
          <p:nvPr>
            <p:ph sz="quarter" idx="10"/>
            <p:extLst>
              <p:ext uri="{D42A27DB-BD31-4B8C-83A1-F6EECF244321}">
                <p14:modId xmlns:p14="http://schemas.microsoft.com/office/powerpoint/2010/main" val="345254212"/>
              </p:ext>
            </p:extLst>
          </p:nvPr>
        </p:nvGraphicFramePr>
        <p:xfrm>
          <a:off x="914400" y="1970088"/>
          <a:ext cx="3476624" cy="2966720"/>
        </p:xfrm>
        <a:graphic>
          <a:graphicData uri="http://schemas.openxmlformats.org/drawingml/2006/table">
            <a:tbl>
              <a:tblPr firstRow="1" bandRow="1">
                <a:tableStyleId>{5C22544A-7EE6-4342-B048-85BDC9FD1C3A}</a:tableStyleId>
              </a:tblPr>
              <a:tblGrid>
                <a:gridCol w="1738312">
                  <a:extLst>
                    <a:ext uri="{9D8B030D-6E8A-4147-A177-3AD203B41FA5}">
                      <a16:colId xmlns:a16="http://schemas.microsoft.com/office/drawing/2014/main" val="1938581054"/>
                    </a:ext>
                  </a:extLst>
                </a:gridCol>
                <a:gridCol w="1738312">
                  <a:extLst>
                    <a:ext uri="{9D8B030D-6E8A-4147-A177-3AD203B41FA5}">
                      <a16:colId xmlns:a16="http://schemas.microsoft.com/office/drawing/2014/main" val="1518037486"/>
                    </a:ext>
                  </a:extLst>
                </a:gridCol>
              </a:tblGrid>
              <a:tr h="370840">
                <a:tc>
                  <a:txBody>
                    <a:bodyPr/>
                    <a:lstStyle/>
                    <a:p>
                      <a:r>
                        <a:rPr lang="en-US" dirty="0"/>
                        <a:t>Item</a:t>
                      </a:r>
                    </a:p>
                  </a:txBody>
                  <a:tcPr/>
                </a:tc>
                <a:tc>
                  <a:txBody>
                    <a:bodyPr/>
                    <a:lstStyle/>
                    <a:p>
                      <a:r>
                        <a:rPr lang="en-US" dirty="0"/>
                        <a:t>My score</a:t>
                      </a:r>
                    </a:p>
                  </a:txBody>
                  <a:tcPr/>
                </a:tc>
                <a:extLst>
                  <a:ext uri="{0D108BD9-81ED-4DB2-BD59-A6C34878D82A}">
                    <a16:rowId xmlns:a16="http://schemas.microsoft.com/office/drawing/2014/main" val="25582848"/>
                  </a:ext>
                </a:extLst>
              </a:tr>
              <a:tr h="370840">
                <a:tc>
                  <a:txBody>
                    <a:bodyPr/>
                    <a:lstStyle/>
                    <a:p>
                      <a:r>
                        <a:rPr lang="en-US" dirty="0"/>
                        <a:t>Trend 1 </a:t>
                      </a:r>
                    </a:p>
                  </a:txBody>
                  <a:tcPr/>
                </a:tc>
                <a:tc>
                  <a:txBody>
                    <a:bodyPr/>
                    <a:lstStyle/>
                    <a:p>
                      <a:endParaRPr lang="en-US"/>
                    </a:p>
                  </a:txBody>
                  <a:tcPr/>
                </a:tc>
                <a:extLst>
                  <a:ext uri="{0D108BD9-81ED-4DB2-BD59-A6C34878D82A}">
                    <a16:rowId xmlns:a16="http://schemas.microsoft.com/office/drawing/2014/main" val="3107381097"/>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Case study 1 </a:t>
                      </a:r>
                    </a:p>
                  </a:txBody>
                  <a:tcPr/>
                </a:tc>
                <a:tc>
                  <a:txBody>
                    <a:bodyPr/>
                    <a:lstStyle/>
                    <a:p>
                      <a:endParaRPr lang="en-US"/>
                    </a:p>
                  </a:txBody>
                  <a:tcPr/>
                </a:tc>
                <a:extLst>
                  <a:ext uri="{0D108BD9-81ED-4DB2-BD59-A6C34878D82A}">
                    <a16:rowId xmlns:a16="http://schemas.microsoft.com/office/drawing/2014/main" val="2316600764"/>
                  </a:ext>
                </a:extLst>
              </a:tr>
              <a:tr h="370840">
                <a:tc>
                  <a:txBody>
                    <a:bodyPr/>
                    <a:lstStyle/>
                    <a:p>
                      <a:r>
                        <a:rPr lang="en-US" dirty="0"/>
                        <a:t>Bowtie 1</a:t>
                      </a:r>
                    </a:p>
                  </a:txBody>
                  <a:tcPr/>
                </a:tc>
                <a:tc>
                  <a:txBody>
                    <a:bodyPr/>
                    <a:lstStyle/>
                    <a:p>
                      <a:endParaRPr lang="en-US"/>
                    </a:p>
                  </a:txBody>
                  <a:tcPr/>
                </a:tc>
                <a:extLst>
                  <a:ext uri="{0D108BD9-81ED-4DB2-BD59-A6C34878D82A}">
                    <a16:rowId xmlns:a16="http://schemas.microsoft.com/office/drawing/2014/main" val="3234571639"/>
                  </a:ext>
                </a:extLst>
              </a:tr>
              <a:tr h="370840">
                <a:tc>
                  <a:txBody>
                    <a:bodyPr/>
                    <a:lstStyle/>
                    <a:p>
                      <a:r>
                        <a:rPr lang="en-US" dirty="0"/>
                        <a:t>Case study 2</a:t>
                      </a:r>
                    </a:p>
                  </a:txBody>
                  <a:tcPr/>
                </a:tc>
                <a:tc>
                  <a:txBody>
                    <a:bodyPr/>
                    <a:lstStyle/>
                    <a:p>
                      <a:endParaRPr lang="en-US"/>
                    </a:p>
                  </a:txBody>
                  <a:tcPr/>
                </a:tc>
                <a:extLst>
                  <a:ext uri="{0D108BD9-81ED-4DB2-BD59-A6C34878D82A}">
                    <a16:rowId xmlns:a16="http://schemas.microsoft.com/office/drawing/2014/main" val="2210208278"/>
                  </a:ext>
                </a:extLst>
              </a:tr>
              <a:tr h="370840">
                <a:tc>
                  <a:txBody>
                    <a:bodyPr/>
                    <a:lstStyle/>
                    <a:p>
                      <a:r>
                        <a:rPr lang="en-US" dirty="0"/>
                        <a:t>Trend 2</a:t>
                      </a:r>
                    </a:p>
                  </a:txBody>
                  <a:tcPr/>
                </a:tc>
                <a:tc>
                  <a:txBody>
                    <a:bodyPr/>
                    <a:lstStyle/>
                    <a:p>
                      <a:endParaRPr lang="en-US"/>
                    </a:p>
                  </a:txBody>
                  <a:tcPr/>
                </a:tc>
                <a:extLst>
                  <a:ext uri="{0D108BD9-81ED-4DB2-BD59-A6C34878D82A}">
                    <a16:rowId xmlns:a16="http://schemas.microsoft.com/office/drawing/2014/main" val="3021649144"/>
                  </a:ext>
                </a:extLst>
              </a:tr>
              <a:tr h="370840">
                <a:tc>
                  <a:txBody>
                    <a:bodyPr/>
                    <a:lstStyle/>
                    <a:p>
                      <a:r>
                        <a:rPr lang="en-US" dirty="0"/>
                        <a:t>Case study 3</a:t>
                      </a:r>
                    </a:p>
                  </a:txBody>
                  <a:tcPr/>
                </a:tc>
                <a:tc>
                  <a:txBody>
                    <a:bodyPr/>
                    <a:lstStyle/>
                    <a:p>
                      <a:endParaRPr lang="en-US" dirty="0"/>
                    </a:p>
                  </a:txBody>
                  <a:tcPr/>
                </a:tc>
                <a:extLst>
                  <a:ext uri="{0D108BD9-81ED-4DB2-BD59-A6C34878D82A}">
                    <a16:rowId xmlns:a16="http://schemas.microsoft.com/office/drawing/2014/main" val="942907047"/>
                  </a:ext>
                </a:extLst>
              </a:tr>
              <a:tr h="370840">
                <a:tc>
                  <a:txBody>
                    <a:bodyPr/>
                    <a:lstStyle/>
                    <a:p>
                      <a:r>
                        <a:rPr lang="en-US" dirty="0"/>
                        <a:t>Total</a:t>
                      </a:r>
                    </a:p>
                  </a:txBody>
                  <a:tcPr/>
                </a:tc>
                <a:tc>
                  <a:txBody>
                    <a:bodyPr/>
                    <a:lstStyle/>
                    <a:p>
                      <a:endParaRPr lang="en-US" dirty="0"/>
                    </a:p>
                  </a:txBody>
                  <a:tcPr/>
                </a:tc>
                <a:extLst>
                  <a:ext uri="{0D108BD9-81ED-4DB2-BD59-A6C34878D82A}">
                    <a16:rowId xmlns:a16="http://schemas.microsoft.com/office/drawing/2014/main" val="1810459071"/>
                  </a:ext>
                </a:extLst>
              </a:tr>
            </a:tbl>
          </a:graphicData>
        </a:graphic>
      </p:graphicFrame>
    </p:spTree>
    <p:extLst>
      <p:ext uri="{BB962C8B-B14F-4D97-AF65-F5344CB8AC3E}">
        <p14:creationId xmlns:p14="http://schemas.microsoft.com/office/powerpoint/2010/main" val="39898369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21F65-13E4-9164-9FAC-EE3F38F121BF}"/>
              </a:ext>
            </a:extLst>
          </p:cNvPr>
          <p:cNvSpPr>
            <a:spLocks noGrp="1"/>
          </p:cNvSpPr>
          <p:nvPr>
            <p:ph type="title"/>
          </p:nvPr>
        </p:nvSpPr>
        <p:spPr/>
        <p:txBody>
          <a:bodyPr/>
          <a:lstStyle/>
          <a:p>
            <a:r>
              <a:rPr lang="en-US" dirty="0"/>
              <a:t>Final Link</a:t>
            </a:r>
          </a:p>
        </p:txBody>
      </p:sp>
      <p:sp>
        <p:nvSpPr>
          <p:cNvPr id="3" name="Content Placeholder 2">
            <a:extLst>
              <a:ext uri="{FF2B5EF4-FFF2-40B4-BE49-F238E27FC236}">
                <a16:creationId xmlns:a16="http://schemas.microsoft.com/office/drawing/2014/main" id="{DC9FCC7B-C902-9BB3-8CEC-3C965F3AECF7}"/>
              </a:ext>
            </a:extLst>
          </p:cNvPr>
          <p:cNvSpPr>
            <a:spLocks noGrp="1"/>
          </p:cNvSpPr>
          <p:nvPr>
            <p:ph sz="quarter" idx="10"/>
          </p:nvPr>
        </p:nvSpPr>
        <p:spPr/>
        <p:txBody>
          <a:bodyPr>
            <a:normAutofit/>
          </a:bodyPr>
          <a:lstStyle/>
          <a:p>
            <a:r>
              <a:rPr lang="en-US" sz="2800" dirty="0"/>
              <a:t>The final link in the review takes you to the course evaluation. </a:t>
            </a:r>
          </a:p>
          <a:p>
            <a:r>
              <a:rPr lang="en-US" sz="2800" dirty="0"/>
              <a:t>This anonymous information will be used to help us understand how this review is being used and how to improve the experience. </a:t>
            </a:r>
          </a:p>
        </p:txBody>
      </p:sp>
    </p:spTree>
    <p:extLst>
      <p:ext uri="{BB962C8B-B14F-4D97-AF65-F5344CB8AC3E}">
        <p14:creationId xmlns:p14="http://schemas.microsoft.com/office/powerpoint/2010/main" val="9170383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AF336-1C58-086E-782A-2644088FF1C4}"/>
              </a:ext>
            </a:extLst>
          </p:cNvPr>
          <p:cNvSpPr>
            <a:spLocks noGrp="1"/>
          </p:cNvSpPr>
          <p:nvPr>
            <p:ph type="title"/>
          </p:nvPr>
        </p:nvSpPr>
        <p:spPr>
          <a:solidFill>
            <a:schemeClr val="tx1"/>
          </a:solidFill>
        </p:spPr>
        <p:txBody>
          <a:bodyPr/>
          <a:lstStyle/>
          <a:p>
            <a:r>
              <a:rPr lang="en-US" dirty="0"/>
              <a:t> Trend # 1</a:t>
            </a:r>
          </a:p>
        </p:txBody>
      </p:sp>
      <p:sp>
        <p:nvSpPr>
          <p:cNvPr id="5" name="Text Placeholder 4">
            <a:extLst>
              <a:ext uri="{FF2B5EF4-FFF2-40B4-BE49-F238E27FC236}">
                <a16:creationId xmlns:a16="http://schemas.microsoft.com/office/drawing/2014/main" id="{3D6BD531-3077-A049-3D8F-98E1E11D162A}"/>
              </a:ext>
            </a:extLst>
          </p:cNvPr>
          <p:cNvSpPr>
            <a:spLocks noGrp="1"/>
          </p:cNvSpPr>
          <p:nvPr>
            <p:ph type="body" idx="1"/>
          </p:nvPr>
        </p:nvSpPr>
        <p:spPr/>
        <p:txBody>
          <a:bodyPr/>
          <a:lstStyle/>
          <a:p>
            <a:r>
              <a:rPr lang="en-US" dirty="0"/>
              <a:t>URL</a:t>
            </a:r>
          </a:p>
        </p:txBody>
      </p:sp>
      <p:sp>
        <p:nvSpPr>
          <p:cNvPr id="6" name="Content Placeholder 5">
            <a:extLst>
              <a:ext uri="{FF2B5EF4-FFF2-40B4-BE49-F238E27FC236}">
                <a16:creationId xmlns:a16="http://schemas.microsoft.com/office/drawing/2014/main" id="{FC83ED28-E6DD-0246-4D69-666AE54323C7}"/>
              </a:ext>
            </a:extLst>
          </p:cNvPr>
          <p:cNvSpPr>
            <a:spLocks noGrp="1"/>
          </p:cNvSpPr>
          <p:nvPr>
            <p:ph sz="half" idx="2"/>
          </p:nvPr>
        </p:nvSpPr>
        <p:spPr>
          <a:solidFill>
            <a:schemeClr val="tx1"/>
          </a:solidFill>
        </p:spPr>
        <p:txBody>
          <a:bodyPr/>
          <a:lstStyle/>
          <a:p>
            <a:r>
              <a:rPr lang="en-US" sz="2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https://umaryland.az1.qualtrics.com/</a:t>
            </a:r>
            <a:r>
              <a:rPr lang="en-US" sz="2800" u="sng"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jfe</a:t>
            </a:r>
            <a:r>
              <a:rPr lang="en-US" sz="2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/form/SV_02IHwhHpiblxzb8</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3200" u="sng" dirty="0">
              <a:solidFill>
                <a:srgbClr val="0563C1"/>
              </a:solidFill>
              <a:latin typeface="Times New Roman" panose="02020603050405020304" pitchFamily="18" charset="0"/>
              <a:ea typeface="Times New Roman" panose="02020603050405020304" pitchFamily="18" charset="0"/>
            </a:endParaRPr>
          </a:p>
          <a:p>
            <a:r>
              <a:rPr lang="en-US" sz="3200" u="sng" dirty="0">
                <a:solidFill>
                  <a:srgbClr val="0563C1"/>
                </a:solidFill>
                <a:effectLst/>
                <a:latin typeface="Times New Roman" panose="02020603050405020304" pitchFamily="18" charset="0"/>
                <a:ea typeface="Times New Roman" panose="02020603050405020304" pitchFamily="18" charset="0"/>
              </a:rPr>
              <a:t>Take 2-3 minutes </a:t>
            </a:r>
            <a:endParaRPr lang="en-US" sz="3200" dirty="0">
              <a:effectLst/>
              <a:latin typeface="Times New Roman" panose="02020603050405020304" pitchFamily="18" charset="0"/>
              <a:ea typeface="Times New Roman" panose="02020603050405020304" pitchFamily="18" charset="0"/>
            </a:endParaRPr>
          </a:p>
          <a:p>
            <a:endParaRPr lang="en-US" dirty="0"/>
          </a:p>
        </p:txBody>
      </p:sp>
      <p:sp>
        <p:nvSpPr>
          <p:cNvPr id="7" name="Text Placeholder 6">
            <a:extLst>
              <a:ext uri="{FF2B5EF4-FFF2-40B4-BE49-F238E27FC236}">
                <a16:creationId xmlns:a16="http://schemas.microsoft.com/office/drawing/2014/main" id="{698E5F09-A610-3BF5-60BE-7B24D1C89401}"/>
              </a:ext>
            </a:extLst>
          </p:cNvPr>
          <p:cNvSpPr>
            <a:spLocks noGrp="1"/>
          </p:cNvSpPr>
          <p:nvPr>
            <p:ph type="body" sz="quarter" idx="3"/>
          </p:nvPr>
        </p:nvSpPr>
        <p:spPr/>
        <p:txBody>
          <a:bodyPr/>
          <a:lstStyle/>
          <a:p>
            <a:r>
              <a:rPr lang="en-US" dirty="0"/>
              <a:t>QR Code</a:t>
            </a:r>
          </a:p>
        </p:txBody>
      </p:sp>
      <p:pic>
        <p:nvPicPr>
          <p:cNvPr id="11" name="Content Placeholder 10">
            <a:extLst>
              <a:ext uri="{FF2B5EF4-FFF2-40B4-BE49-F238E27FC236}">
                <a16:creationId xmlns:a16="http://schemas.microsoft.com/office/drawing/2014/main" id="{BEA6F065-8A10-F600-31C3-3E4639D224AB}"/>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7058272" y="2565647"/>
            <a:ext cx="2874716" cy="2874716"/>
          </a:xfrm>
          <a:prstGeom prst="rect">
            <a:avLst/>
          </a:prstGeom>
          <a:noFill/>
          <a:ln>
            <a:noFill/>
          </a:ln>
        </p:spPr>
      </p:pic>
    </p:spTree>
    <p:extLst>
      <p:ext uri="{BB962C8B-B14F-4D97-AF65-F5344CB8AC3E}">
        <p14:creationId xmlns:p14="http://schemas.microsoft.com/office/powerpoint/2010/main" val="8426533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7" name="TextBox 16">
            <a:extLst>
              <a:ext uri="{FF2B5EF4-FFF2-40B4-BE49-F238E27FC236}">
                <a16:creationId xmlns:a16="http://schemas.microsoft.com/office/drawing/2014/main" id="{2F45B29D-D8BD-DBE4-22A5-AA4B4B7E131D}"/>
              </a:ext>
            </a:extLst>
          </p:cNvPr>
          <p:cNvSpPr txBox="1"/>
          <p:nvPr/>
        </p:nvSpPr>
        <p:spPr>
          <a:xfrm>
            <a:off x="6335502" y="4794188"/>
            <a:ext cx="5744660" cy="646331"/>
          </a:xfrm>
          <a:prstGeom prst="rect">
            <a:avLst/>
          </a:prstGeom>
          <a:noFill/>
        </p:spPr>
        <p:txBody>
          <a:bodyPr wrap="square" rtlCol="0">
            <a:spAutoFit/>
          </a:bodyPr>
          <a:lstStyle/>
          <a:p>
            <a:r>
              <a:rPr lang="en-US" dirty="0">
                <a:solidFill>
                  <a:srgbClr val="00B0F0"/>
                </a:solidFill>
                <a:latin typeface="Calibri" panose="020F0502020204030204" pitchFamily="34" charset="0"/>
                <a:cs typeface="Calibri" panose="020F0502020204030204" pitchFamily="34" charset="0"/>
              </a:rPr>
              <a:t>0/1. This item is worth 7 points. Give yourself 1 point for every row you got correct .</a:t>
            </a:r>
          </a:p>
        </p:txBody>
      </p:sp>
      <p:pic>
        <p:nvPicPr>
          <p:cNvPr id="3" name="Picture 2">
            <a:extLst>
              <a:ext uri="{FF2B5EF4-FFF2-40B4-BE49-F238E27FC236}">
                <a16:creationId xmlns:a16="http://schemas.microsoft.com/office/drawing/2014/main" id="{231DE0B0-D570-0215-5217-36DAED7014D0}"/>
              </a:ext>
            </a:extLst>
          </p:cNvPr>
          <p:cNvPicPr>
            <a:picLocks noChangeAspect="1"/>
          </p:cNvPicPr>
          <p:nvPr/>
        </p:nvPicPr>
        <p:blipFill>
          <a:blip r:embed="rId3"/>
          <a:stretch>
            <a:fillRect/>
          </a:stretch>
        </p:blipFill>
        <p:spPr>
          <a:xfrm>
            <a:off x="462796" y="597246"/>
            <a:ext cx="5553075" cy="4794587"/>
          </a:xfrm>
          <a:prstGeom prst="rect">
            <a:avLst/>
          </a:prstGeom>
        </p:spPr>
      </p:pic>
      <p:pic>
        <p:nvPicPr>
          <p:cNvPr id="6" name="Picture 5">
            <a:extLst>
              <a:ext uri="{FF2B5EF4-FFF2-40B4-BE49-F238E27FC236}">
                <a16:creationId xmlns:a16="http://schemas.microsoft.com/office/drawing/2014/main" id="{99207174-B44B-B9DA-FB64-FE481CA1C339}"/>
              </a:ext>
            </a:extLst>
          </p:cNvPr>
          <p:cNvPicPr>
            <a:picLocks noChangeAspect="1"/>
          </p:cNvPicPr>
          <p:nvPr/>
        </p:nvPicPr>
        <p:blipFill>
          <a:blip r:embed="rId4"/>
          <a:stretch>
            <a:fillRect/>
          </a:stretch>
        </p:blipFill>
        <p:spPr>
          <a:xfrm>
            <a:off x="6291805" y="829599"/>
            <a:ext cx="5353050" cy="3777911"/>
          </a:xfrm>
          <a:prstGeom prst="rect">
            <a:avLst/>
          </a:prstGeom>
        </p:spPr>
      </p:pic>
    </p:spTree>
    <p:extLst>
      <p:ext uri="{BB962C8B-B14F-4D97-AF65-F5344CB8AC3E}">
        <p14:creationId xmlns:p14="http://schemas.microsoft.com/office/powerpoint/2010/main" val="7614286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normAutofit/>
          </a:bodyPr>
          <a:lstStyle/>
          <a:p>
            <a:pPr marL="0" marR="0">
              <a:lnSpc>
                <a:spcPct val="107000"/>
              </a:lnSpc>
              <a:spcBef>
                <a:spcPts val="0"/>
              </a:spcBef>
              <a:spcAft>
                <a:spcPts val="800"/>
              </a:spcAft>
            </a:pPr>
            <a:r>
              <a:rPr lang="en-US" sz="2400" b="1" u="none" strike="noStrike" dirty="0">
                <a:effectLst/>
                <a:latin typeface="Calibri" panose="020F0502020204030204" pitchFamily="34" charset="0"/>
                <a:ea typeface="Calibri" panose="020F0502020204030204" pitchFamily="34" charset="0"/>
                <a:cs typeface="Arial" panose="020B0604020202020204" pitchFamily="34" charset="0"/>
              </a:rPr>
              <a:t> </a:t>
            </a:r>
            <a:r>
              <a:rPr lang="en-US" sz="2800" dirty="0">
                <a:effectLst/>
                <a:latin typeface="Calibri" panose="020F0502020204030204" pitchFamily="34" charset="0"/>
                <a:ea typeface="Calibri" panose="020F0502020204030204" pitchFamily="34" charset="0"/>
                <a:cs typeface="Times New Roman" panose="02020603050405020304" pitchFamily="18" charset="0"/>
              </a:rPr>
              <a:t>The trends in the vital signs, firm fundus, and cessation of bleeding indicate the client is improving. The level of consciousness has declined from dizzy to groggy due to the blood loss. The correct action is to continue to monitor the patient. </a:t>
            </a:r>
          </a:p>
          <a:p>
            <a:pPr marL="0">
              <a:lnSpc>
                <a:spcPct val="107000"/>
              </a:lnSpc>
              <a:spcBef>
                <a:spcPts val="0"/>
              </a:spcBef>
              <a:spcAft>
                <a:spcPts val="800"/>
              </a:spcAft>
            </a:pPr>
            <a:endParaRPr lang="en-US" dirty="0"/>
          </a:p>
        </p:txBody>
      </p:sp>
    </p:spTree>
    <p:extLst>
      <p:ext uri="{BB962C8B-B14F-4D97-AF65-F5344CB8AC3E}">
        <p14:creationId xmlns:p14="http://schemas.microsoft.com/office/powerpoint/2010/main" val="25068729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4F225-8C49-EEC5-961F-D949CE9E500E}"/>
              </a:ext>
            </a:extLst>
          </p:cNvPr>
          <p:cNvSpPr>
            <a:spLocks noGrp="1"/>
          </p:cNvSpPr>
          <p:nvPr>
            <p:ph type="title"/>
          </p:nvPr>
        </p:nvSpPr>
        <p:spPr/>
        <p:txBody>
          <a:bodyPr/>
          <a:lstStyle/>
          <a:p>
            <a:r>
              <a:rPr lang="en-US" dirty="0"/>
              <a:t>Trend 1 Score</a:t>
            </a:r>
          </a:p>
        </p:txBody>
      </p:sp>
      <p:graphicFrame>
        <p:nvGraphicFramePr>
          <p:cNvPr id="5" name="Table 5">
            <a:extLst>
              <a:ext uri="{FF2B5EF4-FFF2-40B4-BE49-F238E27FC236}">
                <a16:creationId xmlns:a16="http://schemas.microsoft.com/office/drawing/2014/main" id="{6CDF6E73-A5E6-1CFE-80A4-E8C1870968AF}"/>
              </a:ext>
            </a:extLst>
          </p:cNvPr>
          <p:cNvGraphicFramePr>
            <a:graphicFrameLocks noGrp="1"/>
          </p:cNvGraphicFramePr>
          <p:nvPr>
            <p:ph sz="quarter" idx="10"/>
            <p:extLst>
              <p:ext uri="{D42A27DB-BD31-4B8C-83A1-F6EECF244321}">
                <p14:modId xmlns:p14="http://schemas.microsoft.com/office/powerpoint/2010/main" val="969179662"/>
              </p:ext>
            </p:extLst>
          </p:nvPr>
        </p:nvGraphicFramePr>
        <p:xfrm>
          <a:off x="914400" y="1970088"/>
          <a:ext cx="10429872" cy="1590001"/>
        </p:xfrm>
        <a:graphic>
          <a:graphicData uri="http://schemas.openxmlformats.org/drawingml/2006/table">
            <a:tbl>
              <a:tblPr firstRow="1" bandRow="1">
                <a:tableStyleId>{5C22544A-7EE6-4342-B048-85BDC9FD1C3A}</a:tableStyleId>
              </a:tblPr>
              <a:tblGrid>
                <a:gridCol w="3476624">
                  <a:extLst>
                    <a:ext uri="{9D8B030D-6E8A-4147-A177-3AD203B41FA5}">
                      <a16:colId xmlns:a16="http://schemas.microsoft.com/office/drawing/2014/main" val="2021255411"/>
                    </a:ext>
                  </a:extLst>
                </a:gridCol>
                <a:gridCol w="3476624">
                  <a:extLst>
                    <a:ext uri="{9D8B030D-6E8A-4147-A177-3AD203B41FA5}">
                      <a16:colId xmlns:a16="http://schemas.microsoft.com/office/drawing/2014/main" val="3443691882"/>
                    </a:ext>
                  </a:extLst>
                </a:gridCol>
                <a:gridCol w="3476624">
                  <a:extLst>
                    <a:ext uri="{9D8B030D-6E8A-4147-A177-3AD203B41FA5}">
                      <a16:colId xmlns:a16="http://schemas.microsoft.com/office/drawing/2014/main" val="2539395156"/>
                    </a:ext>
                  </a:extLst>
                </a:gridCol>
              </a:tblGrid>
              <a:tr h="370840">
                <a:tc>
                  <a:txBody>
                    <a:bodyPr/>
                    <a:lstStyle/>
                    <a:p>
                      <a:endParaRPr lang="en-US" sz="2800" dirty="0"/>
                    </a:p>
                  </a:txBody>
                  <a:tcPr/>
                </a:tc>
                <a:tc>
                  <a:txBody>
                    <a:bodyPr/>
                    <a:lstStyle/>
                    <a:p>
                      <a:r>
                        <a:rPr lang="en-US" sz="2800" dirty="0"/>
                        <a:t>Possible</a:t>
                      </a:r>
                    </a:p>
                  </a:txBody>
                  <a:tcPr/>
                </a:tc>
                <a:tc>
                  <a:txBody>
                    <a:bodyPr/>
                    <a:lstStyle/>
                    <a:p>
                      <a:r>
                        <a:rPr lang="en-US" sz="2800" dirty="0"/>
                        <a:t>My score</a:t>
                      </a:r>
                    </a:p>
                  </a:txBody>
                  <a:tcPr/>
                </a:tc>
                <a:extLst>
                  <a:ext uri="{0D108BD9-81ED-4DB2-BD59-A6C34878D82A}">
                    <a16:rowId xmlns:a16="http://schemas.microsoft.com/office/drawing/2014/main" val="1133684427"/>
                  </a:ext>
                </a:extLst>
              </a:tr>
              <a:tr h="553681">
                <a:tc>
                  <a:txBody>
                    <a:bodyPr/>
                    <a:lstStyle/>
                    <a:p>
                      <a:r>
                        <a:rPr lang="en-US" sz="2800" dirty="0"/>
                        <a:t>Points</a:t>
                      </a:r>
                    </a:p>
                  </a:txBody>
                  <a:tcPr/>
                </a:tc>
                <a:tc>
                  <a:txBody>
                    <a:bodyPr/>
                    <a:lstStyle/>
                    <a:p>
                      <a:r>
                        <a:rPr lang="en-US" sz="2800" dirty="0"/>
                        <a:t>7</a:t>
                      </a:r>
                    </a:p>
                  </a:txBody>
                  <a:tcPr/>
                </a:tc>
                <a:tc>
                  <a:txBody>
                    <a:bodyPr/>
                    <a:lstStyle/>
                    <a:p>
                      <a:endParaRPr lang="en-US" sz="2800" dirty="0"/>
                    </a:p>
                  </a:txBody>
                  <a:tcPr/>
                </a:tc>
                <a:extLst>
                  <a:ext uri="{0D108BD9-81ED-4DB2-BD59-A6C34878D82A}">
                    <a16:rowId xmlns:a16="http://schemas.microsoft.com/office/drawing/2014/main" val="3648513413"/>
                  </a:ext>
                </a:extLst>
              </a:tr>
              <a:tr h="370840">
                <a:tc>
                  <a:txBody>
                    <a:bodyPr/>
                    <a:lstStyle/>
                    <a:p>
                      <a:r>
                        <a:rPr lang="en-US" sz="2800" dirty="0"/>
                        <a:t>Total</a:t>
                      </a:r>
                    </a:p>
                  </a:txBody>
                  <a:tcPr/>
                </a:tc>
                <a:tc>
                  <a:txBody>
                    <a:bodyPr/>
                    <a:lstStyle/>
                    <a:p>
                      <a:r>
                        <a:rPr lang="en-US" sz="2800" dirty="0"/>
                        <a:t>7</a:t>
                      </a:r>
                    </a:p>
                  </a:txBody>
                  <a:tcPr/>
                </a:tc>
                <a:tc>
                  <a:txBody>
                    <a:bodyPr/>
                    <a:lstStyle/>
                    <a:p>
                      <a:endParaRPr lang="en-US" sz="2800" dirty="0"/>
                    </a:p>
                  </a:txBody>
                  <a:tcPr/>
                </a:tc>
                <a:extLst>
                  <a:ext uri="{0D108BD9-81ED-4DB2-BD59-A6C34878D82A}">
                    <a16:rowId xmlns:a16="http://schemas.microsoft.com/office/drawing/2014/main" val="2402609978"/>
                  </a:ext>
                </a:extLst>
              </a:tr>
            </a:tbl>
          </a:graphicData>
        </a:graphic>
      </p:graphicFrame>
    </p:spTree>
    <p:extLst>
      <p:ext uri="{BB962C8B-B14F-4D97-AF65-F5344CB8AC3E}">
        <p14:creationId xmlns:p14="http://schemas.microsoft.com/office/powerpoint/2010/main" val="42181202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AF336-1C58-086E-782A-2644088FF1C4}"/>
              </a:ext>
            </a:extLst>
          </p:cNvPr>
          <p:cNvSpPr>
            <a:spLocks noGrp="1"/>
          </p:cNvSpPr>
          <p:nvPr>
            <p:ph type="title"/>
          </p:nvPr>
        </p:nvSpPr>
        <p:spPr>
          <a:solidFill>
            <a:schemeClr val="tx1"/>
          </a:solidFill>
        </p:spPr>
        <p:txBody>
          <a:bodyPr/>
          <a:lstStyle/>
          <a:p>
            <a:r>
              <a:rPr lang="en-US" dirty="0"/>
              <a:t>Case Study # 1</a:t>
            </a:r>
          </a:p>
        </p:txBody>
      </p:sp>
      <p:sp>
        <p:nvSpPr>
          <p:cNvPr id="5" name="Text Placeholder 4">
            <a:extLst>
              <a:ext uri="{FF2B5EF4-FFF2-40B4-BE49-F238E27FC236}">
                <a16:creationId xmlns:a16="http://schemas.microsoft.com/office/drawing/2014/main" id="{3D6BD531-3077-A049-3D8F-98E1E11D162A}"/>
              </a:ext>
            </a:extLst>
          </p:cNvPr>
          <p:cNvSpPr>
            <a:spLocks noGrp="1"/>
          </p:cNvSpPr>
          <p:nvPr>
            <p:ph type="body" idx="1"/>
          </p:nvPr>
        </p:nvSpPr>
        <p:spPr/>
        <p:txBody>
          <a:bodyPr/>
          <a:lstStyle/>
          <a:p>
            <a:r>
              <a:rPr lang="en-US" dirty="0"/>
              <a:t>URL</a:t>
            </a:r>
          </a:p>
        </p:txBody>
      </p:sp>
      <p:sp>
        <p:nvSpPr>
          <p:cNvPr id="6" name="Content Placeholder 5">
            <a:extLst>
              <a:ext uri="{FF2B5EF4-FFF2-40B4-BE49-F238E27FC236}">
                <a16:creationId xmlns:a16="http://schemas.microsoft.com/office/drawing/2014/main" id="{FC83ED28-E6DD-0246-4D69-666AE54323C7}"/>
              </a:ext>
            </a:extLst>
          </p:cNvPr>
          <p:cNvSpPr>
            <a:spLocks noGrp="1"/>
          </p:cNvSpPr>
          <p:nvPr>
            <p:ph sz="half" idx="2"/>
          </p:nvPr>
        </p:nvSpPr>
        <p:spPr>
          <a:solidFill>
            <a:schemeClr val="tx1"/>
          </a:solidFill>
        </p:spPr>
        <p:txBody>
          <a:bodyPr/>
          <a:lstStyle/>
          <a:p>
            <a:r>
              <a:rPr lang="en-US" sz="2400" u="sng" dirty="0">
                <a:solidFill>
                  <a:srgbClr val="0563C1"/>
                </a:solidFill>
                <a:effectLst/>
                <a:latin typeface="Times New Roman" panose="02020603050405020304" pitchFamily="18" charset="0"/>
                <a:ea typeface="Times New Roman" panose="02020603050405020304" pitchFamily="18" charset="0"/>
                <a:hlinkClick r:id="rId2"/>
              </a:rPr>
              <a:t>https://umaryland.az1.qualtrics.com/</a:t>
            </a:r>
            <a:r>
              <a:rPr lang="en-US" sz="2400" u="sng" dirty="0" err="1">
                <a:solidFill>
                  <a:srgbClr val="0563C1"/>
                </a:solidFill>
                <a:effectLst/>
                <a:latin typeface="Times New Roman" panose="02020603050405020304" pitchFamily="18" charset="0"/>
                <a:ea typeface="Times New Roman" panose="02020603050405020304" pitchFamily="18" charset="0"/>
                <a:hlinkClick r:id="rId2"/>
              </a:rPr>
              <a:t>jfe</a:t>
            </a:r>
            <a:r>
              <a:rPr lang="en-US" sz="2400" u="sng" dirty="0">
                <a:solidFill>
                  <a:srgbClr val="0563C1"/>
                </a:solidFill>
                <a:effectLst/>
                <a:latin typeface="Times New Roman" panose="02020603050405020304" pitchFamily="18" charset="0"/>
                <a:ea typeface="Times New Roman" panose="02020603050405020304" pitchFamily="18" charset="0"/>
                <a:hlinkClick r:id="rId2"/>
              </a:rPr>
              <a:t>/form/SV_eyabT2E95Uker4O</a:t>
            </a:r>
            <a:endParaRPr lang="en-US" sz="2400" dirty="0">
              <a:effectLst/>
              <a:latin typeface="Times New Roman" panose="02020603050405020304" pitchFamily="18" charset="0"/>
              <a:ea typeface="Times New Roman" panose="02020603050405020304" pitchFamily="18" charset="0"/>
            </a:endParaRPr>
          </a:p>
          <a:p>
            <a:endParaRPr lang="en-US" sz="3200" u="sng" dirty="0">
              <a:solidFill>
                <a:srgbClr val="0563C1"/>
              </a:solidFill>
              <a:effectLst/>
              <a:latin typeface="Times New Roman" panose="02020603050405020304" pitchFamily="18" charset="0"/>
              <a:ea typeface="Times New Roman" panose="02020603050405020304" pitchFamily="18" charset="0"/>
            </a:endParaRPr>
          </a:p>
          <a:p>
            <a:r>
              <a:rPr lang="en-US" sz="3200" u="sng" dirty="0">
                <a:solidFill>
                  <a:srgbClr val="0563C1"/>
                </a:solidFill>
                <a:effectLst/>
                <a:latin typeface="Times New Roman" panose="02020603050405020304" pitchFamily="18" charset="0"/>
                <a:ea typeface="Times New Roman" panose="02020603050405020304" pitchFamily="18" charset="0"/>
              </a:rPr>
              <a:t>Take about 10 minutes </a:t>
            </a:r>
            <a:endParaRPr lang="en-US" sz="3200" dirty="0">
              <a:effectLst/>
              <a:latin typeface="Times New Roman" panose="02020603050405020304" pitchFamily="18" charset="0"/>
              <a:ea typeface="Times New Roman" panose="02020603050405020304" pitchFamily="18" charset="0"/>
            </a:endParaRPr>
          </a:p>
          <a:p>
            <a:endParaRPr lang="en-US" dirty="0"/>
          </a:p>
        </p:txBody>
      </p:sp>
      <p:sp>
        <p:nvSpPr>
          <p:cNvPr id="7" name="Text Placeholder 6">
            <a:extLst>
              <a:ext uri="{FF2B5EF4-FFF2-40B4-BE49-F238E27FC236}">
                <a16:creationId xmlns:a16="http://schemas.microsoft.com/office/drawing/2014/main" id="{698E5F09-A610-3BF5-60BE-7B24D1C89401}"/>
              </a:ext>
            </a:extLst>
          </p:cNvPr>
          <p:cNvSpPr>
            <a:spLocks noGrp="1"/>
          </p:cNvSpPr>
          <p:nvPr>
            <p:ph type="body" sz="quarter" idx="3"/>
          </p:nvPr>
        </p:nvSpPr>
        <p:spPr/>
        <p:txBody>
          <a:bodyPr/>
          <a:lstStyle/>
          <a:p>
            <a:r>
              <a:rPr lang="en-US" dirty="0"/>
              <a:t>QR Code</a:t>
            </a:r>
          </a:p>
        </p:txBody>
      </p:sp>
      <p:pic>
        <p:nvPicPr>
          <p:cNvPr id="9" name="Content Placeholder 8">
            <a:extLst>
              <a:ext uri="{FF2B5EF4-FFF2-40B4-BE49-F238E27FC236}">
                <a16:creationId xmlns:a16="http://schemas.microsoft.com/office/drawing/2014/main" id="{5070C742-7C3D-1A3D-A8AC-A31658EDD095}"/>
              </a:ext>
            </a:extLst>
          </p:cNvPr>
          <p:cNvPicPr>
            <a:picLocks noGrp="1" noChangeAspect="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a:off x="7125629" y="2633004"/>
            <a:ext cx="2807359" cy="2807359"/>
          </a:xfrm>
          <a:prstGeom prst="rect">
            <a:avLst/>
          </a:prstGeom>
          <a:noFill/>
          <a:ln>
            <a:noFill/>
          </a:ln>
        </p:spPr>
      </p:pic>
    </p:spTree>
    <p:extLst>
      <p:ext uri="{BB962C8B-B14F-4D97-AF65-F5344CB8AC3E}">
        <p14:creationId xmlns:p14="http://schemas.microsoft.com/office/powerpoint/2010/main" val="282613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7" name="TextBox 16">
            <a:extLst>
              <a:ext uri="{FF2B5EF4-FFF2-40B4-BE49-F238E27FC236}">
                <a16:creationId xmlns:a16="http://schemas.microsoft.com/office/drawing/2014/main" id="{2F45B29D-D8BD-DBE4-22A5-AA4B4B7E131D}"/>
              </a:ext>
            </a:extLst>
          </p:cNvPr>
          <p:cNvSpPr txBox="1"/>
          <p:nvPr/>
        </p:nvSpPr>
        <p:spPr>
          <a:xfrm>
            <a:off x="6724184" y="4428376"/>
            <a:ext cx="4994389" cy="1200329"/>
          </a:xfrm>
          <a:prstGeom prst="rect">
            <a:avLst/>
          </a:prstGeom>
          <a:noFill/>
        </p:spPr>
        <p:txBody>
          <a:bodyPr wrap="square" rtlCol="0">
            <a:spAutoFit/>
          </a:bodyPr>
          <a:lstStyle/>
          <a:p>
            <a:r>
              <a:rPr lang="en-US" dirty="0">
                <a:solidFill>
                  <a:srgbClr val="00B0F0"/>
                </a:solidFill>
              </a:rPr>
              <a:t>+/-. This  question is worth 4 points.</a:t>
            </a:r>
          </a:p>
          <a:p>
            <a:r>
              <a:rPr lang="en-US" dirty="0">
                <a:solidFill>
                  <a:srgbClr val="00B0F0"/>
                </a:solidFill>
              </a:rPr>
              <a:t>Give yourself 1 point for each correct response AND subtract 1 point for every incorrect answer you picked. The worst you can score is 0. </a:t>
            </a: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1 of 6</a:t>
            </a:r>
          </a:p>
        </p:txBody>
      </p:sp>
      <p:pic>
        <p:nvPicPr>
          <p:cNvPr id="3" name="Picture 2">
            <a:extLst>
              <a:ext uri="{FF2B5EF4-FFF2-40B4-BE49-F238E27FC236}">
                <a16:creationId xmlns:a16="http://schemas.microsoft.com/office/drawing/2014/main" id="{6AD1A025-F5E2-0CCF-F12B-06763DBB0EAD}"/>
              </a:ext>
            </a:extLst>
          </p:cNvPr>
          <p:cNvPicPr>
            <a:picLocks noChangeAspect="1"/>
          </p:cNvPicPr>
          <p:nvPr/>
        </p:nvPicPr>
        <p:blipFill>
          <a:blip r:embed="rId2"/>
          <a:stretch>
            <a:fillRect/>
          </a:stretch>
        </p:blipFill>
        <p:spPr>
          <a:xfrm>
            <a:off x="613433" y="942405"/>
            <a:ext cx="5429250" cy="5413790"/>
          </a:xfrm>
          <a:prstGeom prst="rect">
            <a:avLst/>
          </a:prstGeom>
        </p:spPr>
      </p:pic>
      <p:pic>
        <p:nvPicPr>
          <p:cNvPr id="6" name="Picture 5">
            <a:extLst>
              <a:ext uri="{FF2B5EF4-FFF2-40B4-BE49-F238E27FC236}">
                <a16:creationId xmlns:a16="http://schemas.microsoft.com/office/drawing/2014/main" id="{78BC0E89-B521-DDB7-D459-165DDB5F5058}"/>
              </a:ext>
            </a:extLst>
          </p:cNvPr>
          <p:cNvPicPr>
            <a:picLocks noChangeAspect="1"/>
          </p:cNvPicPr>
          <p:nvPr/>
        </p:nvPicPr>
        <p:blipFill>
          <a:blip r:embed="rId3"/>
          <a:stretch>
            <a:fillRect/>
          </a:stretch>
        </p:blipFill>
        <p:spPr>
          <a:xfrm>
            <a:off x="6422637" y="770944"/>
            <a:ext cx="4610100" cy="3299251"/>
          </a:xfrm>
          <a:prstGeom prst="rect">
            <a:avLst/>
          </a:prstGeom>
        </p:spPr>
      </p:pic>
    </p:spTree>
    <p:extLst>
      <p:ext uri="{BB962C8B-B14F-4D97-AF65-F5344CB8AC3E}">
        <p14:creationId xmlns:p14="http://schemas.microsoft.com/office/powerpoint/2010/main" val="41132577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5" name="Content Placeholder 4">
            <a:extLst>
              <a:ext uri="{FF2B5EF4-FFF2-40B4-BE49-F238E27FC236}">
                <a16:creationId xmlns:a16="http://schemas.microsoft.com/office/drawing/2014/main" id="{09979F71-9046-B8D3-7F55-21C85C445DD3}"/>
              </a:ext>
            </a:extLst>
          </p:cNvPr>
          <p:cNvSpPr>
            <a:spLocks noGrp="1"/>
          </p:cNvSpPr>
          <p:nvPr>
            <p:ph sz="quarter" idx="10"/>
          </p:nvPr>
        </p:nvSpPr>
        <p:spPr/>
        <p:txBody>
          <a:bodyPr>
            <a:normAutofit/>
          </a:bodyPr>
          <a:lstStyle/>
          <a:p>
            <a:r>
              <a:rPr lang="en-US" sz="2400" dirty="0">
                <a:effectLst/>
                <a:latin typeface="Calibri" panose="020F0502020204030204" pitchFamily="34" charset="0"/>
                <a:ea typeface="Calibri" panose="020F0502020204030204" pitchFamily="34" charset="0"/>
                <a:cs typeface="Times New Roman" panose="02020603050405020304" pitchFamily="18" charset="0"/>
              </a:rPr>
              <a:t>Magnesium toxicity is characterized by respiratory depression, decreased urinary output, and loss of deep tendon reflexes. Cutaneous flushing and sweating are expected side effects of magnesium administration and are not concerning. Blood pressure at 0900 is expected since the client has severe preeclampsia. Magnesium infusion can cause hypotension.</a:t>
            </a:r>
          </a:p>
          <a:p>
            <a:endParaRPr lang="en-US" dirty="0"/>
          </a:p>
        </p:txBody>
      </p:sp>
    </p:spTree>
    <p:extLst>
      <p:ext uri="{BB962C8B-B14F-4D97-AF65-F5344CB8AC3E}">
        <p14:creationId xmlns:p14="http://schemas.microsoft.com/office/powerpoint/2010/main" val="4100408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506E4-A285-9FC0-C5E2-EF01697FF61F}"/>
              </a:ext>
            </a:extLst>
          </p:cNvPr>
          <p:cNvSpPr>
            <a:spLocks noGrp="1"/>
          </p:cNvSpPr>
          <p:nvPr>
            <p:ph type="title"/>
          </p:nvPr>
        </p:nvSpPr>
        <p:spPr/>
        <p:txBody>
          <a:bodyPr/>
          <a:lstStyle/>
          <a:p>
            <a:r>
              <a:rPr lang="en-US" sz="4000" dirty="0">
                <a:solidFill>
                  <a:schemeClr val="bg2"/>
                </a:solidFill>
                <a:latin typeface="Arial Black" panose="020B0A04020102020204" pitchFamily="34" charset="0"/>
              </a:rPr>
              <a:t>About The NextGen NCLEX</a:t>
            </a:r>
            <a:endParaRPr lang="en-US" dirty="0">
              <a:solidFill>
                <a:schemeClr val="bg2"/>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0C1AFC24-7254-A9E8-C7CD-07E277B00C8B}"/>
              </a:ext>
            </a:extLst>
          </p:cNvPr>
          <p:cNvSpPr>
            <a:spLocks noGrp="1"/>
          </p:cNvSpPr>
          <p:nvPr>
            <p:ph sz="quarter" idx="10"/>
          </p:nvPr>
        </p:nvSpPr>
        <p:spPr/>
        <p:txBody>
          <a:bodyPr/>
          <a:lstStyle/>
          <a:p>
            <a:r>
              <a:rPr lang="en-US" sz="2400" dirty="0">
                <a:latin typeface="Calibri" panose="020F0502020204030204" pitchFamily="34" charset="0"/>
                <a:cs typeface="Calibri" panose="020F0502020204030204" pitchFamily="34" charset="0"/>
              </a:rPr>
              <a:t>Starting April 1, 2023,  graduates will take an updated version of the National Council Licensure Exam referred to as Next Generation NCLEX.</a:t>
            </a:r>
          </a:p>
          <a:p>
            <a:r>
              <a:rPr lang="en-US" sz="2400" dirty="0">
                <a:latin typeface="Calibri" panose="020F0502020204030204" pitchFamily="34" charset="0"/>
                <a:cs typeface="Calibri" panose="020F0502020204030204" pitchFamily="34" charset="0"/>
              </a:rPr>
              <a:t>Next Generation NCLEX (NGN) will continue to test a candidate’s ability to provide safe client care while incorporating new methods to better test clinical judgment.   </a:t>
            </a:r>
          </a:p>
          <a:p>
            <a:r>
              <a:rPr lang="en-US" sz="2400" dirty="0">
                <a:latin typeface="Calibri" panose="020F0502020204030204" pitchFamily="34" charset="0"/>
                <a:cs typeface="Calibri" panose="020F0502020204030204" pitchFamily="34" charset="0"/>
              </a:rPr>
              <a:t>The testing methods will include using new item response types in clinical judgment case studies and stand-alone questions to test the </a:t>
            </a:r>
            <a:r>
              <a:rPr lang="en-US" sz="2400" i="0" dirty="0">
                <a:solidFill>
                  <a:schemeClr val="bg2"/>
                </a:solidFill>
                <a:effectLst/>
                <a:latin typeface="Calibri" panose="020F0502020204030204" pitchFamily="34" charset="0"/>
                <a:cs typeface="Calibri" panose="020F0502020204030204" pitchFamily="34" charset="0"/>
              </a:rPr>
              <a:t>NCSBN Clinical Judgment Measurement Model(NCJMM)</a:t>
            </a:r>
            <a:r>
              <a:rPr lang="en-US" sz="2400" i="0" dirty="0">
                <a:solidFill>
                  <a:srgbClr val="3A5559"/>
                </a:solidFill>
                <a:effectLst/>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hlinkClick r:id="rId2"/>
              </a:rPr>
              <a:t>https://www.ncsbn.org/exams/next-generation-nclex/NGN+Resources/clinical-judgment-measurement-model.page</a:t>
            </a:r>
            <a:r>
              <a:rPr lang="en-US" sz="2400" dirty="0">
                <a:latin typeface="Calibri" panose="020F0502020204030204" pitchFamily="34" charset="0"/>
                <a:cs typeface="Calibri" panose="020F0502020204030204" pitchFamily="34" charset="0"/>
              </a:rPr>
              <a:t>)</a:t>
            </a:r>
          </a:p>
          <a:p>
            <a:endParaRPr lang="en-US" dirty="0"/>
          </a:p>
        </p:txBody>
      </p:sp>
    </p:spTree>
    <p:extLst>
      <p:ext uri="{BB962C8B-B14F-4D97-AF65-F5344CB8AC3E}">
        <p14:creationId xmlns:p14="http://schemas.microsoft.com/office/powerpoint/2010/main" val="18306049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7" name="TextBox 16">
            <a:extLst>
              <a:ext uri="{FF2B5EF4-FFF2-40B4-BE49-F238E27FC236}">
                <a16:creationId xmlns:a16="http://schemas.microsoft.com/office/drawing/2014/main" id="{2F45B29D-D8BD-DBE4-22A5-AA4B4B7E131D}"/>
              </a:ext>
            </a:extLst>
          </p:cNvPr>
          <p:cNvSpPr txBox="1"/>
          <p:nvPr/>
        </p:nvSpPr>
        <p:spPr>
          <a:xfrm>
            <a:off x="6335502" y="4261174"/>
            <a:ext cx="5217161" cy="1477328"/>
          </a:xfrm>
          <a:prstGeom prst="rect">
            <a:avLst/>
          </a:prstGeom>
          <a:noFill/>
        </p:spPr>
        <p:txBody>
          <a:bodyPr wrap="square" rtlCol="0">
            <a:spAutoFit/>
          </a:bodyPr>
          <a:lstStyle/>
          <a:p>
            <a:r>
              <a:rPr lang="en-US" dirty="0">
                <a:solidFill>
                  <a:srgbClr val="00B0F0"/>
                </a:solidFill>
              </a:rPr>
              <a:t>+/-. This  question is worth 3 points.</a:t>
            </a:r>
          </a:p>
          <a:p>
            <a:r>
              <a:rPr lang="en-US" dirty="0">
                <a:solidFill>
                  <a:srgbClr val="00B0F0"/>
                </a:solidFill>
              </a:rPr>
              <a:t>Give yourself 1 point for each correct response AND subtract 1 point for every incorrect answer you picked. The worst you can score is 0. </a:t>
            </a:r>
          </a:p>
          <a:p>
            <a:endParaRPr lang="en-US" dirty="0">
              <a:solidFill>
                <a:srgbClr val="00B0F0"/>
              </a:solidFill>
            </a:endParaRP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2 of 6</a:t>
            </a:r>
          </a:p>
        </p:txBody>
      </p:sp>
      <p:pic>
        <p:nvPicPr>
          <p:cNvPr id="4" name="Picture 3">
            <a:extLst>
              <a:ext uri="{FF2B5EF4-FFF2-40B4-BE49-F238E27FC236}">
                <a16:creationId xmlns:a16="http://schemas.microsoft.com/office/drawing/2014/main" id="{2D570CFB-6EF1-D139-7431-53466098E195}"/>
              </a:ext>
            </a:extLst>
          </p:cNvPr>
          <p:cNvPicPr>
            <a:picLocks noChangeAspect="1"/>
          </p:cNvPicPr>
          <p:nvPr/>
        </p:nvPicPr>
        <p:blipFill>
          <a:blip r:embed="rId3"/>
          <a:stretch>
            <a:fillRect/>
          </a:stretch>
        </p:blipFill>
        <p:spPr>
          <a:xfrm>
            <a:off x="360574" y="776404"/>
            <a:ext cx="5495925" cy="5789504"/>
          </a:xfrm>
          <a:prstGeom prst="rect">
            <a:avLst/>
          </a:prstGeom>
        </p:spPr>
      </p:pic>
      <p:pic>
        <p:nvPicPr>
          <p:cNvPr id="7" name="Picture 6">
            <a:extLst>
              <a:ext uri="{FF2B5EF4-FFF2-40B4-BE49-F238E27FC236}">
                <a16:creationId xmlns:a16="http://schemas.microsoft.com/office/drawing/2014/main" id="{CFDCFD07-DCCB-F304-74F4-15E28628CB48}"/>
              </a:ext>
            </a:extLst>
          </p:cNvPr>
          <p:cNvPicPr>
            <a:picLocks noChangeAspect="1"/>
          </p:cNvPicPr>
          <p:nvPr/>
        </p:nvPicPr>
        <p:blipFill>
          <a:blip r:embed="rId4"/>
          <a:stretch>
            <a:fillRect/>
          </a:stretch>
        </p:blipFill>
        <p:spPr>
          <a:xfrm>
            <a:off x="6400799" y="1009611"/>
            <a:ext cx="4943475" cy="2971374"/>
          </a:xfrm>
          <a:prstGeom prst="rect">
            <a:avLst/>
          </a:prstGeom>
        </p:spPr>
      </p:pic>
    </p:spTree>
    <p:extLst>
      <p:ext uri="{BB962C8B-B14F-4D97-AF65-F5344CB8AC3E}">
        <p14:creationId xmlns:p14="http://schemas.microsoft.com/office/powerpoint/2010/main" val="4330766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normAutofit/>
          </a:bodyPr>
          <a:lstStyle/>
          <a:p>
            <a:pPr marL="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a:effectLst/>
                <a:latin typeface="Calibri" panose="020F0502020204030204" pitchFamily="34" charset="0"/>
                <a:ea typeface="Calibri" panose="020F0502020204030204" pitchFamily="34" charset="0"/>
                <a:cs typeface="Times New Roman" panose="02020603050405020304" pitchFamily="18" charset="0"/>
              </a:rPr>
              <a:t>Any time the client is experiencing a complication the fetus should be assessed. Patients with preeclampsia and magnesium toxicity can experience pulmonary edema and changes in LOC, which would provide the nurse with additional assessment data.</a:t>
            </a:r>
          </a:p>
          <a:p>
            <a:pPr marL="0">
              <a:lnSpc>
                <a:spcPct val="107000"/>
              </a:lnSpc>
              <a:spcBef>
                <a:spcPts val="0"/>
              </a:spcBef>
              <a:spcAft>
                <a:spcPts val="800"/>
              </a:spcAft>
            </a:pPr>
            <a:endParaRPr lang="en-US" dirty="0"/>
          </a:p>
        </p:txBody>
      </p:sp>
    </p:spTree>
    <p:extLst>
      <p:ext uri="{BB962C8B-B14F-4D97-AF65-F5344CB8AC3E}">
        <p14:creationId xmlns:p14="http://schemas.microsoft.com/office/powerpoint/2010/main" val="23337549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5472344" y="150719"/>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7" name="TextBox 16">
            <a:extLst>
              <a:ext uri="{FF2B5EF4-FFF2-40B4-BE49-F238E27FC236}">
                <a16:creationId xmlns:a16="http://schemas.microsoft.com/office/drawing/2014/main" id="{2F45B29D-D8BD-DBE4-22A5-AA4B4B7E131D}"/>
              </a:ext>
            </a:extLst>
          </p:cNvPr>
          <p:cNvSpPr txBox="1"/>
          <p:nvPr/>
        </p:nvSpPr>
        <p:spPr>
          <a:xfrm>
            <a:off x="6576195" y="4904809"/>
            <a:ext cx="4994389" cy="646331"/>
          </a:xfrm>
          <a:prstGeom prst="rect">
            <a:avLst/>
          </a:prstGeom>
          <a:noFill/>
        </p:spPr>
        <p:txBody>
          <a:bodyPr wrap="square" rtlCol="0">
            <a:spAutoFit/>
          </a:bodyPr>
          <a:lstStyle/>
          <a:p>
            <a:r>
              <a:rPr lang="en-US" dirty="0">
                <a:solidFill>
                  <a:srgbClr val="00B0F0"/>
                </a:solidFill>
              </a:rPr>
              <a:t>0/1. This  question is worth 1 point.</a:t>
            </a:r>
          </a:p>
          <a:p>
            <a:r>
              <a:rPr lang="en-US" dirty="0">
                <a:solidFill>
                  <a:srgbClr val="00B0F0"/>
                </a:solidFill>
              </a:rPr>
              <a:t>Give yourself 1 point if you answered correctly.</a:t>
            </a: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3 of 6</a:t>
            </a:r>
          </a:p>
        </p:txBody>
      </p:sp>
      <p:graphicFrame>
        <p:nvGraphicFramePr>
          <p:cNvPr id="4" name="Table 3">
            <a:extLst>
              <a:ext uri="{FF2B5EF4-FFF2-40B4-BE49-F238E27FC236}">
                <a16:creationId xmlns:a16="http://schemas.microsoft.com/office/drawing/2014/main" id="{DF1E16EC-E0A8-0566-B326-A80CA2DC5499}"/>
              </a:ext>
            </a:extLst>
          </p:cNvPr>
          <p:cNvGraphicFramePr>
            <a:graphicFrameLocks noGrp="1"/>
          </p:cNvGraphicFramePr>
          <p:nvPr/>
        </p:nvGraphicFramePr>
        <p:xfrm>
          <a:off x="6576195" y="2076319"/>
          <a:ext cx="4833400" cy="2339564"/>
        </p:xfrm>
        <a:graphic>
          <a:graphicData uri="http://schemas.openxmlformats.org/drawingml/2006/table">
            <a:tbl>
              <a:tblPr firstRow="1" firstCol="1" bandRow="1">
                <a:tableStyleId>{5C22544A-7EE6-4342-B048-85BDC9FD1C3A}</a:tableStyleId>
              </a:tblPr>
              <a:tblGrid>
                <a:gridCol w="2416700">
                  <a:extLst>
                    <a:ext uri="{9D8B030D-6E8A-4147-A177-3AD203B41FA5}">
                      <a16:colId xmlns:a16="http://schemas.microsoft.com/office/drawing/2014/main" val="3306532052"/>
                    </a:ext>
                  </a:extLst>
                </a:gridCol>
                <a:gridCol w="2416700">
                  <a:extLst>
                    <a:ext uri="{9D8B030D-6E8A-4147-A177-3AD203B41FA5}">
                      <a16:colId xmlns:a16="http://schemas.microsoft.com/office/drawing/2014/main" val="2596955132"/>
                    </a:ext>
                  </a:extLst>
                </a:gridCol>
              </a:tblGrid>
              <a:tr h="2339564">
                <a:tc>
                  <a:txBody>
                    <a:bodyPr/>
                    <a:lstStyle/>
                    <a:p>
                      <a:pPr marL="0" marR="0">
                        <a:lnSpc>
                          <a:spcPct val="107000"/>
                        </a:lnSpc>
                        <a:spcBef>
                          <a:spcPts val="0"/>
                        </a:spcBef>
                        <a:spcAft>
                          <a:spcPts val="0"/>
                        </a:spcAft>
                      </a:pPr>
                      <a:endPar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oFill/>
                  </a:tcPr>
                </a:tc>
                <a:tc>
                  <a:txBody>
                    <a:bodyPr/>
                    <a:lstStyle/>
                    <a:p>
                      <a:pPr marL="0" marR="0">
                        <a:lnSpc>
                          <a:spcPct val="107000"/>
                        </a:lnSpc>
                        <a:spcBef>
                          <a:spcPts val="0"/>
                        </a:spcBef>
                        <a:spcAft>
                          <a:spcPts val="0"/>
                        </a:spcAft>
                      </a:pPr>
                      <a:endPar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oFill/>
                  </a:tcPr>
                </a:tc>
                <a:extLst>
                  <a:ext uri="{0D108BD9-81ED-4DB2-BD59-A6C34878D82A}">
                    <a16:rowId xmlns:a16="http://schemas.microsoft.com/office/drawing/2014/main" val="3151956510"/>
                  </a:ext>
                </a:extLst>
              </a:tr>
            </a:tbl>
          </a:graphicData>
        </a:graphic>
      </p:graphicFrame>
      <p:pic>
        <p:nvPicPr>
          <p:cNvPr id="5" name="Picture 4">
            <a:extLst>
              <a:ext uri="{FF2B5EF4-FFF2-40B4-BE49-F238E27FC236}">
                <a16:creationId xmlns:a16="http://schemas.microsoft.com/office/drawing/2014/main" id="{1D75D9F6-D59A-CD02-2ECB-5341B316B747}"/>
              </a:ext>
            </a:extLst>
          </p:cNvPr>
          <p:cNvPicPr>
            <a:picLocks noChangeAspect="1"/>
          </p:cNvPicPr>
          <p:nvPr/>
        </p:nvPicPr>
        <p:blipFill>
          <a:blip r:embed="rId3"/>
          <a:stretch>
            <a:fillRect/>
          </a:stretch>
        </p:blipFill>
        <p:spPr>
          <a:xfrm>
            <a:off x="426418" y="908774"/>
            <a:ext cx="5495925" cy="5657134"/>
          </a:xfrm>
          <a:prstGeom prst="rect">
            <a:avLst/>
          </a:prstGeom>
        </p:spPr>
      </p:pic>
      <p:pic>
        <p:nvPicPr>
          <p:cNvPr id="8" name="Picture 7">
            <a:extLst>
              <a:ext uri="{FF2B5EF4-FFF2-40B4-BE49-F238E27FC236}">
                <a16:creationId xmlns:a16="http://schemas.microsoft.com/office/drawing/2014/main" id="{866ABB95-29E6-0F5C-3AA9-A90292237B18}"/>
              </a:ext>
            </a:extLst>
          </p:cNvPr>
          <p:cNvPicPr>
            <a:picLocks noChangeAspect="1"/>
          </p:cNvPicPr>
          <p:nvPr/>
        </p:nvPicPr>
        <p:blipFill>
          <a:blip r:embed="rId4"/>
          <a:stretch>
            <a:fillRect/>
          </a:stretch>
        </p:blipFill>
        <p:spPr>
          <a:xfrm>
            <a:off x="6298704" y="1181665"/>
            <a:ext cx="5621950" cy="3356881"/>
          </a:xfrm>
          <a:prstGeom prst="rect">
            <a:avLst/>
          </a:prstGeom>
        </p:spPr>
      </p:pic>
    </p:spTree>
    <p:extLst>
      <p:ext uri="{BB962C8B-B14F-4D97-AF65-F5344CB8AC3E}">
        <p14:creationId xmlns:p14="http://schemas.microsoft.com/office/powerpoint/2010/main" val="38279941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lstStyle/>
          <a:p>
            <a:r>
              <a:rPr lang="en-US" sz="2800" dirty="0">
                <a:effectLst/>
                <a:latin typeface="Calibri" panose="020F0502020204030204" pitchFamily="34" charset="0"/>
                <a:ea typeface="Calibri" panose="020F0502020204030204" pitchFamily="34" charset="0"/>
                <a:cs typeface="Times New Roman" panose="02020603050405020304" pitchFamily="18" charset="0"/>
              </a:rPr>
              <a:t>Trends are consistent with magnesium toxicity.  Abruption would be accompanied by abdominal pain, uterine tenderness, potentially vaginal bleeding, and fetal distress. Seizures are required for eclampsia. Pulmonary embolism would be accompanied by chest pain.</a:t>
            </a:r>
          </a:p>
          <a:p>
            <a:endParaRPr lang="en-US" dirty="0"/>
          </a:p>
        </p:txBody>
      </p:sp>
    </p:spTree>
    <p:extLst>
      <p:ext uri="{BB962C8B-B14F-4D97-AF65-F5344CB8AC3E}">
        <p14:creationId xmlns:p14="http://schemas.microsoft.com/office/powerpoint/2010/main" val="19585928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7" name="TextBox 16">
            <a:extLst>
              <a:ext uri="{FF2B5EF4-FFF2-40B4-BE49-F238E27FC236}">
                <a16:creationId xmlns:a16="http://schemas.microsoft.com/office/drawing/2014/main" id="{2F45B29D-D8BD-DBE4-22A5-AA4B4B7E131D}"/>
              </a:ext>
            </a:extLst>
          </p:cNvPr>
          <p:cNvSpPr txBox="1"/>
          <p:nvPr/>
        </p:nvSpPr>
        <p:spPr>
          <a:xfrm>
            <a:off x="6096000" y="5258879"/>
            <a:ext cx="5744660" cy="646331"/>
          </a:xfrm>
          <a:prstGeom prst="rect">
            <a:avLst/>
          </a:prstGeom>
          <a:noFill/>
        </p:spPr>
        <p:txBody>
          <a:bodyPr wrap="square" rtlCol="0">
            <a:spAutoFit/>
          </a:bodyPr>
          <a:lstStyle/>
          <a:p>
            <a:r>
              <a:rPr lang="en-US" dirty="0">
                <a:solidFill>
                  <a:srgbClr val="00B0F0"/>
                </a:solidFill>
              </a:rPr>
              <a:t>0/1. This  question is worth 10 points. Give yourself 1 point for each row you got correct.</a:t>
            </a: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4 of 6</a:t>
            </a:r>
          </a:p>
        </p:txBody>
      </p:sp>
      <p:pic>
        <p:nvPicPr>
          <p:cNvPr id="3" name="Picture 2">
            <a:extLst>
              <a:ext uri="{FF2B5EF4-FFF2-40B4-BE49-F238E27FC236}">
                <a16:creationId xmlns:a16="http://schemas.microsoft.com/office/drawing/2014/main" id="{1C14F824-B3A9-7CC2-4D44-C60775811C48}"/>
              </a:ext>
            </a:extLst>
          </p:cNvPr>
          <p:cNvPicPr>
            <a:picLocks noChangeAspect="1"/>
          </p:cNvPicPr>
          <p:nvPr/>
        </p:nvPicPr>
        <p:blipFill>
          <a:blip r:embed="rId3"/>
          <a:stretch>
            <a:fillRect/>
          </a:stretch>
        </p:blipFill>
        <p:spPr>
          <a:xfrm>
            <a:off x="351340" y="962682"/>
            <a:ext cx="5495925" cy="5603225"/>
          </a:xfrm>
          <a:prstGeom prst="rect">
            <a:avLst/>
          </a:prstGeom>
        </p:spPr>
      </p:pic>
      <p:pic>
        <p:nvPicPr>
          <p:cNvPr id="6" name="Picture 5">
            <a:extLst>
              <a:ext uri="{FF2B5EF4-FFF2-40B4-BE49-F238E27FC236}">
                <a16:creationId xmlns:a16="http://schemas.microsoft.com/office/drawing/2014/main" id="{35D07924-5FDA-5E2F-805A-F1078DE6758F}"/>
              </a:ext>
            </a:extLst>
          </p:cNvPr>
          <p:cNvPicPr>
            <a:picLocks noChangeAspect="1"/>
          </p:cNvPicPr>
          <p:nvPr/>
        </p:nvPicPr>
        <p:blipFill>
          <a:blip r:embed="rId4"/>
          <a:stretch>
            <a:fillRect/>
          </a:stretch>
        </p:blipFill>
        <p:spPr>
          <a:xfrm>
            <a:off x="6335501" y="962682"/>
            <a:ext cx="5744659" cy="4010762"/>
          </a:xfrm>
          <a:prstGeom prst="rect">
            <a:avLst/>
          </a:prstGeom>
        </p:spPr>
      </p:pic>
    </p:spTree>
    <p:extLst>
      <p:ext uri="{BB962C8B-B14F-4D97-AF65-F5344CB8AC3E}">
        <p14:creationId xmlns:p14="http://schemas.microsoft.com/office/powerpoint/2010/main" val="13618440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normAutofit lnSpcReduction="10000"/>
          </a:bodyPr>
          <a:lstStyle/>
          <a:p>
            <a:r>
              <a:rPr lang="en-US" sz="2800" dirty="0">
                <a:effectLst/>
                <a:latin typeface="Calibri" panose="020F0502020204030204" pitchFamily="34" charset="0"/>
                <a:ea typeface="Calibri" panose="020F0502020204030204" pitchFamily="34" charset="0"/>
                <a:cs typeface="Times New Roman" panose="02020603050405020304" pitchFamily="18" charset="0"/>
              </a:rPr>
              <a:t>When magnesium toxicity is suspected the infusion should be stopped, a rapid response activated, and calcium gluconate administered.  The patient should receive oxygen because of respiratory depression. The fetus should be assessed any time there is a complication with the mother. Serum magnesium would confirm toxicity. Checking for medication error is necessary after medication-related complications. Supine position could make shortness of breath worse. Anti-seizure medication would be necessary for eclampsia, which this client does not have.  Elevation of extremities is unrelated to magnesium toxicity.</a:t>
            </a:r>
          </a:p>
          <a:p>
            <a:endParaRPr lang="en-US" dirty="0"/>
          </a:p>
        </p:txBody>
      </p:sp>
    </p:spTree>
    <p:extLst>
      <p:ext uri="{BB962C8B-B14F-4D97-AF65-F5344CB8AC3E}">
        <p14:creationId xmlns:p14="http://schemas.microsoft.com/office/powerpoint/2010/main" val="26100194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4" name="TextBox 13">
            <a:extLst>
              <a:ext uri="{FF2B5EF4-FFF2-40B4-BE49-F238E27FC236}">
                <a16:creationId xmlns:a16="http://schemas.microsoft.com/office/drawing/2014/main" id="{C1FFCA7F-90AE-0F33-E22C-35DD90B61E0D}"/>
              </a:ext>
            </a:extLst>
          </p:cNvPr>
          <p:cNvSpPr txBox="1"/>
          <p:nvPr/>
        </p:nvSpPr>
        <p:spPr>
          <a:xfrm>
            <a:off x="6262371" y="213127"/>
            <a:ext cx="5155034" cy="375552"/>
          </a:xfrm>
          <a:prstGeom prst="rect">
            <a:avLst/>
          </a:prstGeom>
          <a:noFill/>
        </p:spPr>
        <p:txBody>
          <a:bodyPr wrap="square">
            <a:sp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The</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2F45B29D-D8BD-DBE4-22A5-AA4B4B7E131D}"/>
              </a:ext>
            </a:extLst>
          </p:cNvPr>
          <p:cNvSpPr txBox="1"/>
          <p:nvPr/>
        </p:nvSpPr>
        <p:spPr>
          <a:xfrm>
            <a:off x="6335502" y="4555103"/>
            <a:ext cx="5744660" cy="646331"/>
          </a:xfrm>
          <a:prstGeom prst="rect">
            <a:avLst/>
          </a:prstGeom>
          <a:noFill/>
        </p:spPr>
        <p:txBody>
          <a:bodyPr wrap="square" rtlCol="0">
            <a:spAutoFit/>
          </a:bodyPr>
          <a:lstStyle/>
          <a:p>
            <a:r>
              <a:rPr lang="en-US" dirty="0">
                <a:solidFill>
                  <a:srgbClr val="00B0F0"/>
                </a:solidFill>
                <a:latin typeface="Calibri" panose="020F0502020204030204" pitchFamily="34" charset="0"/>
                <a:cs typeface="Calibri" panose="020F0502020204030204" pitchFamily="34" charset="0"/>
              </a:rPr>
              <a:t>0/1. This item is worth 3 points. Give yourself 1 point for every correct option selected. </a:t>
            </a: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5 of 6</a:t>
            </a:r>
          </a:p>
        </p:txBody>
      </p:sp>
      <p:pic>
        <p:nvPicPr>
          <p:cNvPr id="3" name="Picture 2">
            <a:extLst>
              <a:ext uri="{FF2B5EF4-FFF2-40B4-BE49-F238E27FC236}">
                <a16:creationId xmlns:a16="http://schemas.microsoft.com/office/drawing/2014/main" id="{2DA8C863-AE6D-C0E3-F9D5-0D5F9EF204FD}"/>
              </a:ext>
            </a:extLst>
          </p:cNvPr>
          <p:cNvPicPr>
            <a:picLocks noChangeAspect="1"/>
          </p:cNvPicPr>
          <p:nvPr/>
        </p:nvPicPr>
        <p:blipFill>
          <a:blip r:embed="rId3"/>
          <a:stretch>
            <a:fillRect/>
          </a:stretch>
        </p:blipFill>
        <p:spPr>
          <a:xfrm>
            <a:off x="600074" y="832285"/>
            <a:ext cx="5495925" cy="5613119"/>
          </a:xfrm>
          <a:prstGeom prst="rect">
            <a:avLst/>
          </a:prstGeom>
        </p:spPr>
      </p:pic>
      <p:pic>
        <p:nvPicPr>
          <p:cNvPr id="6" name="Picture 5">
            <a:extLst>
              <a:ext uri="{FF2B5EF4-FFF2-40B4-BE49-F238E27FC236}">
                <a16:creationId xmlns:a16="http://schemas.microsoft.com/office/drawing/2014/main" id="{C99833D7-131B-37C6-356E-0E519403A1F6}"/>
              </a:ext>
            </a:extLst>
          </p:cNvPr>
          <p:cNvPicPr>
            <a:picLocks noChangeAspect="1"/>
          </p:cNvPicPr>
          <p:nvPr/>
        </p:nvPicPr>
        <p:blipFill>
          <a:blip r:embed="rId4"/>
          <a:stretch>
            <a:fillRect/>
          </a:stretch>
        </p:blipFill>
        <p:spPr>
          <a:xfrm>
            <a:off x="6744023" y="832285"/>
            <a:ext cx="4600251" cy="2808937"/>
          </a:xfrm>
          <a:prstGeom prst="rect">
            <a:avLst/>
          </a:prstGeom>
        </p:spPr>
      </p:pic>
    </p:spTree>
    <p:extLst>
      <p:ext uri="{BB962C8B-B14F-4D97-AF65-F5344CB8AC3E}">
        <p14:creationId xmlns:p14="http://schemas.microsoft.com/office/powerpoint/2010/main" val="7307269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normAutofit/>
          </a:bodyPr>
          <a:lstStyle/>
          <a:p>
            <a:pPr marL="0">
              <a:lnSpc>
                <a:spcPct val="107000"/>
              </a:lnSpc>
              <a:spcBef>
                <a:spcPts val="0"/>
              </a:spcBef>
              <a:spcAft>
                <a:spcPts val="800"/>
              </a:spcAft>
            </a:pPr>
            <a:r>
              <a:rPr lang="en-US" sz="3600" b="1" u="none" strike="noStrike" dirty="0">
                <a:effectLst/>
                <a:latin typeface="Calibri" panose="020F0502020204030204" pitchFamily="34" charset="0"/>
                <a:ea typeface="Calibri" panose="020F0502020204030204" pitchFamily="34" charset="0"/>
                <a:cs typeface="Arial" panose="020B0604020202020204" pitchFamily="34" charset="0"/>
              </a:rPr>
              <a:t> </a:t>
            </a:r>
            <a:r>
              <a:rPr lang="en-US" sz="3600" dirty="0">
                <a:effectLst/>
                <a:latin typeface="Calibri" panose="020F0502020204030204" pitchFamily="34" charset="0"/>
                <a:ea typeface="Calibri" panose="020F0502020204030204" pitchFamily="34" charset="0"/>
                <a:cs typeface="Times New Roman" panose="02020603050405020304" pitchFamily="18" charset="0"/>
              </a:rPr>
              <a:t>Priority actions are to get help, stop the infusion, and administer the antidote calcium gluconate.  The other interventions are warranted but not the immediate priority.</a:t>
            </a:r>
          </a:p>
          <a:p>
            <a:pPr marL="0">
              <a:lnSpc>
                <a:spcPct val="107000"/>
              </a:lnSpc>
              <a:spcBef>
                <a:spcPts val="0"/>
              </a:spcBef>
              <a:spcAft>
                <a:spcPts val="800"/>
              </a:spcAft>
            </a:pPr>
            <a:endParaRPr lang="en-US" dirty="0"/>
          </a:p>
        </p:txBody>
      </p:sp>
    </p:spTree>
    <p:extLst>
      <p:ext uri="{BB962C8B-B14F-4D97-AF65-F5344CB8AC3E}">
        <p14:creationId xmlns:p14="http://schemas.microsoft.com/office/powerpoint/2010/main" val="25767679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4" name="TextBox 13">
            <a:extLst>
              <a:ext uri="{FF2B5EF4-FFF2-40B4-BE49-F238E27FC236}">
                <a16:creationId xmlns:a16="http://schemas.microsoft.com/office/drawing/2014/main" id="{C1FFCA7F-90AE-0F33-E22C-35DD90B61E0D}"/>
              </a:ext>
            </a:extLst>
          </p:cNvPr>
          <p:cNvSpPr txBox="1"/>
          <p:nvPr/>
        </p:nvSpPr>
        <p:spPr>
          <a:xfrm>
            <a:off x="6262371" y="213127"/>
            <a:ext cx="5155034" cy="375552"/>
          </a:xfrm>
          <a:prstGeom prst="rect">
            <a:avLst/>
          </a:prstGeom>
          <a:noFill/>
        </p:spPr>
        <p:txBody>
          <a:bodyPr wrap="square">
            <a:sp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The</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2F45B29D-D8BD-DBE4-22A5-AA4B4B7E131D}"/>
              </a:ext>
            </a:extLst>
          </p:cNvPr>
          <p:cNvSpPr txBox="1"/>
          <p:nvPr/>
        </p:nvSpPr>
        <p:spPr>
          <a:xfrm>
            <a:off x="6096000" y="4844469"/>
            <a:ext cx="5744660" cy="646331"/>
          </a:xfrm>
          <a:prstGeom prst="rect">
            <a:avLst/>
          </a:prstGeom>
          <a:noFill/>
        </p:spPr>
        <p:txBody>
          <a:bodyPr wrap="square" rtlCol="0">
            <a:spAutoFit/>
          </a:bodyPr>
          <a:lstStyle/>
          <a:p>
            <a:r>
              <a:rPr lang="en-US" dirty="0">
                <a:solidFill>
                  <a:srgbClr val="00B0F0"/>
                </a:solidFill>
                <a:latin typeface="Calibri" panose="020F0502020204030204" pitchFamily="34" charset="0"/>
                <a:cs typeface="Calibri" panose="020F0502020204030204" pitchFamily="34" charset="0"/>
              </a:rPr>
              <a:t>0/1. This item is worth 2 points. Give yourself 1 point for each correct response. </a:t>
            </a: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6 of 6</a:t>
            </a:r>
          </a:p>
        </p:txBody>
      </p:sp>
      <p:pic>
        <p:nvPicPr>
          <p:cNvPr id="4" name="Picture 3">
            <a:extLst>
              <a:ext uri="{FF2B5EF4-FFF2-40B4-BE49-F238E27FC236}">
                <a16:creationId xmlns:a16="http://schemas.microsoft.com/office/drawing/2014/main" id="{5FF39A9E-ACBA-1FE9-173C-08A356EF6661}"/>
              </a:ext>
            </a:extLst>
          </p:cNvPr>
          <p:cNvPicPr>
            <a:picLocks noChangeAspect="1"/>
          </p:cNvPicPr>
          <p:nvPr/>
        </p:nvPicPr>
        <p:blipFill>
          <a:blip r:embed="rId3"/>
          <a:stretch>
            <a:fillRect/>
          </a:stretch>
        </p:blipFill>
        <p:spPr>
          <a:xfrm>
            <a:off x="393023" y="790169"/>
            <a:ext cx="5432027" cy="5775739"/>
          </a:xfrm>
          <a:prstGeom prst="rect">
            <a:avLst/>
          </a:prstGeom>
        </p:spPr>
      </p:pic>
      <p:pic>
        <p:nvPicPr>
          <p:cNvPr id="7" name="Picture 6">
            <a:extLst>
              <a:ext uri="{FF2B5EF4-FFF2-40B4-BE49-F238E27FC236}">
                <a16:creationId xmlns:a16="http://schemas.microsoft.com/office/drawing/2014/main" id="{70BC827B-F2AB-AC42-4278-EC99638C33B7}"/>
              </a:ext>
            </a:extLst>
          </p:cNvPr>
          <p:cNvPicPr>
            <a:picLocks noChangeAspect="1"/>
          </p:cNvPicPr>
          <p:nvPr/>
        </p:nvPicPr>
        <p:blipFill>
          <a:blip r:embed="rId4"/>
          <a:stretch>
            <a:fillRect/>
          </a:stretch>
        </p:blipFill>
        <p:spPr>
          <a:xfrm>
            <a:off x="6215750" y="712852"/>
            <a:ext cx="5248275" cy="3686524"/>
          </a:xfrm>
          <a:prstGeom prst="rect">
            <a:avLst/>
          </a:prstGeom>
        </p:spPr>
      </p:pic>
    </p:spTree>
    <p:extLst>
      <p:ext uri="{BB962C8B-B14F-4D97-AF65-F5344CB8AC3E}">
        <p14:creationId xmlns:p14="http://schemas.microsoft.com/office/powerpoint/2010/main" val="12671286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normAutofit/>
          </a:bodyPr>
          <a:lstStyle/>
          <a:p>
            <a:pPr marL="0" marR="0">
              <a:lnSpc>
                <a:spcPct val="107000"/>
              </a:lnSpc>
              <a:spcBef>
                <a:spcPts val="0"/>
              </a:spcBef>
              <a:spcAft>
                <a:spcPts val="8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Calcium gluconate is the antidote for magnesium toxicity and can be administered more than once if there is no improvement in client condition. Client has not improved, and magnesium sulfate infusion would be contraindicated. ICU is not warranted at this time.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dirty="0"/>
          </a:p>
        </p:txBody>
      </p:sp>
    </p:spTree>
    <p:extLst>
      <p:ext uri="{BB962C8B-B14F-4D97-AF65-F5344CB8AC3E}">
        <p14:creationId xmlns:p14="http://schemas.microsoft.com/office/powerpoint/2010/main" val="16773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A6E8A7E-5672-4283-2ADE-39784CF7D4B5}"/>
              </a:ext>
            </a:extLst>
          </p:cNvPr>
          <p:cNvSpPr>
            <a:spLocks noGrp="1"/>
          </p:cNvSpPr>
          <p:nvPr>
            <p:ph sz="quarter" idx="10"/>
          </p:nvPr>
        </p:nvSpPr>
        <p:spPr/>
        <p:txBody>
          <a:bodyPr>
            <a:normAutofit lnSpcReduction="10000"/>
          </a:bodyPr>
          <a:lstStyle/>
          <a:p>
            <a:pPr>
              <a:lnSpc>
                <a:spcPct val="110000"/>
              </a:lnSpc>
            </a:pPr>
            <a:r>
              <a:rPr lang="en-US" sz="2400" dirty="0">
                <a:latin typeface="Calibri" panose="020F0502020204030204" pitchFamily="34" charset="0"/>
                <a:cs typeface="Calibri" panose="020F0502020204030204" pitchFamily="34" charset="0"/>
              </a:rPr>
              <a:t>Extended multiple response items with increased answer options. </a:t>
            </a:r>
          </a:p>
          <a:p>
            <a:pPr>
              <a:lnSpc>
                <a:spcPct val="110000"/>
              </a:lnSpc>
            </a:pPr>
            <a:r>
              <a:rPr lang="en-US" sz="2400" dirty="0">
                <a:latin typeface="Calibri" panose="020F0502020204030204" pitchFamily="34" charset="0"/>
                <a:cs typeface="Calibri" panose="020F0502020204030204" pitchFamily="34" charset="0"/>
              </a:rPr>
              <a:t>Drag-and-drop items that involve moving options to placeholders.</a:t>
            </a:r>
          </a:p>
          <a:p>
            <a:pPr>
              <a:lnSpc>
                <a:spcPct val="110000"/>
              </a:lnSpc>
            </a:pPr>
            <a:r>
              <a:rPr lang="en-US" sz="2400" dirty="0">
                <a:latin typeface="Calibri" panose="020F0502020204030204" pitchFamily="34" charset="0"/>
                <a:cs typeface="Calibri" panose="020F0502020204030204" pitchFamily="34" charset="0"/>
              </a:rPr>
              <a:t>Drop-down items where candidates select the missing words from sentences, paragraphs, or tables.</a:t>
            </a:r>
          </a:p>
          <a:p>
            <a:pPr>
              <a:lnSpc>
                <a:spcPct val="110000"/>
              </a:lnSpc>
            </a:pPr>
            <a:r>
              <a:rPr lang="en-US" sz="2400" dirty="0">
                <a:latin typeface="Calibri" panose="020F0502020204030204" pitchFamily="34" charset="0"/>
                <a:cs typeface="Calibri" panose="020F0502020204030204" pitchFamily="34" charset="0"/>
              </a:rPr>
              <a:t>Highlight items that require candidates to identify parts of the medical record to answer questions. </a:t>
            </a:r>
          </a:p>
          <a:p>
            <a:pPr>
              <a:lnSpc>
                <a:spcPct val="110000"/>
              </a:lnSpc>
            </a:pPr>
            <a:r>
              <a:rPr lang="en-US" sz="2400" dirty="0">
                <a:latin typeface="Calibri" panose="020F0502020204030204" pitchFamily="34" charset="0"/>
                <a:cs typeface="Calibri" panose="020F0502020204030204" pitchFamily="34" charset="0"/>
              </a:rPr>
              <a:t>Matrix/grid items that involve completing tables of information.</a:t>
            </a:r>
          </a:p>
          <a:p>
            <a:endParaRPr lang="en-US" dirty="0"/>
          </a:p>
        </p:txBody>
      </p:sp>
      <p:sp>
        <p:nvSpPr>
          <p:cNvPr id="4" name="Title 3">
            <a:extLst>
              <a:ext uri="{FF2B5EF4-FFF2-40B4-BE49-F238E27FC236}">
                <a16:creationId xmlns:a16="http://schemas.microsoft.com/office/drawing/2014/main" id="{2E0DD625-4121-3DFD-589B-1969370D2A6F}"/>
              </a:ext>
            </a:extLst>
          </p:cNvPr>
          <p:cNvSpPr>
            <a:spLocks noGrp="1"/>
          </p:cNvSpPr>
          <p:nvPr>
            <p:ph type="title"/>
          </p:nvPr>
        </p:nvSpPr>
        <p:spPr/>
        <p:txBody>
          <a:bodyPr/>
          <a:lstStyle/>
          <a:p>
            <a:r>
              <a:rPr lang="en-US" sz="4000" dirty="0"/>
              <a:t>The Five New Item Response Types</a:t>
            </a:r>
            <a:endParaRPr lang="en-US" dirty="0"/>
          </a:p>
        </p:txBody>
      </p:sp>
    </p:spTree>
    <p:extLst>
      <p:ext uri="{BB962C8B-B14F-4D97-AF65-F5344CB8AC3E}">
        <p14:creationId xmlns:p14="http://schemas.microsoft.com/office/powerpoint/2010/main" val="5212186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4F225-8C49-EEC5-961F-D949CE9E500E}"/>
              </a:ext>
            </a:extLst>
          </p:cNvPr>
          <p:cNvSpPr>
            <a:spLocks noGrp="1"/>
          </p:cNvSpPr>
          <p:nvPr>
            <p:ph type="title"/>
          </p:nvPr>
        </p:nvSpPr>
        <p:spPr/>
        <p:txBody>
          <a:bodyPr/>
          <a:lstStyle/>
          <a:p>
            <a:r>
              <a:rPr lang="en-US" dirty="0"/>
              <a:t>Case Study 1 Score</a:t>
            </a:r>
          </a:p>
        </p:txBody>
      </p:sp>
      <p:graphicFrame>
        <p:nvGraphicFramePr>
          <p:cNvPr id="5" name="Table 5">
            <a:extLst>
              <a:ext uri="{FF2B5EF4-FFF2-40B4-BE49-F238E27FC236}">
                <a16:creationId xmlns:a16="http://schemas.microsoft.com/office/drawing/2014/main" id="{6CDF6E73-A5E6-1CFE-80A4-E8C1870968AF}"/>
              </a:ext>
            </a:extLst>
          </p:cNvPr>
          <p:cNvGraphicFramePr>
            <a:graphicFrameLocks noGrp="1"/>
          </p:cNvGraphicFramePr>
          <p:nvPr>
            <p:ph sz="quarter" idx="10"/>
            <p:extLst>
              <p:ext uri="{D42A27DB-BD31-4B8C-83A1-F6EECF244321}">
                <p14:modId xmlns:p14="http://schemas.microsoft.com/office/powerpoint/2010/main" val="2162538798"/>
              </p:ext>
            </p:extLst>
          </p:nvPr>
        </p:nvGraphicFramePr>
        <p:xfrm>
          <a:off x="914400" y="1970088"/>
          <a:ext cx="10429872" cy="4145280"/>
        </p:xfrm>
        <a:graphic>
          <a:graphicData uri="http://schemas.openxmlformats.org/drawingml/2006/table">
            <a:tbl>
              <a:tblPr firstRow="1" bandRow="1">
                <a:tableStyleId>{5C22544A-7EE6-4342-B048-85BDC9FD1C3A}</a:tableStyleId>
              </a:tblPr>
              <a:tblGrid>
                <a:gridCol w="3476624">
                  <a:extLst>
                    <a:ext uri="{9D8B030D-6E8A-4147-A177-3AD203B41FA5}">
                      <a16:colId xmlns:a16="http://schemas.microsoft.com/office/drawing/2014/main" val="2021255411"/>
                    </a:ext>
                  </a:extLst>
                </a:gridCol>
                <a:gridCol w="3476624">
                  <a:extLst>
                    <a:ext uri="{9D8B030D-6E8A-4147-A177-3AD203B41FA5}">
                      <a16:colId xmlns:a16="http://schemas.microsoft.com/office/drawing/2014/main" val="3443691882"/>
                    </a:ext>
                  </a:extLst>
                </a:gridCol>
                <a:gridCol w="3476624">
                  <a:extLst>
                    <a:ext uri="{9D8B030D-6E8A-4147-A177-3AD203B41FA5}">
                      <a16:colId xmlns:a16="http://schemas.microsoft.com/office/drawing/2014/main" val="2539395156"/>
                    </a:ext>
                  </a:extLst>
                </a:gridCol>
              </a:tblGrid>
              <a:tr h="370840">
                <a:tc>
                  <a:txBody>
                    <a:bodyPr/>
                    <a:lstStyle/>
                    <a:p>
                      <a:r>
                        <a:rPr lang="en-US" sz="2800" dirty="0"/>
                        <a:t>Question</a:t>
                      </a:r>
                    </a:p>
                  </a:txBody>
                  <a:tcPr/>
                </a:tc>
                <a:tc>
                  <a:txBody>
                    <a:bodyPr/>
                    <a:lstStyle/>
                    <a:p>
                      <a:r>
                        <a:rPr lang="en-US" sz="2800" dirty="0"/>
                        <a:t>Possible</a:t>
                      </a:r>
                    </a:p>
                  </a:txBody>
                  <a:tcPr/>
                </a:tc>
                <a:tc>
                  <a:txBody>
                    <a:bodyPr/>
                    <a:lstStyle/>
                    <a:p>
                      <a:r>
                        <a:rPr lang="en-US" sz="2800" dirty="0"/>
                        <a:t>My score</a:t>
                      </a:r>
                    </a:p>
                  </a:txBody>
                  <a:tcPr/>
                </a:tc>
                <a:extLst>
                  <a:ext uri="{0D108BD9-81ED-4DB2-BD59-A6C34878D82A}">
                    <a16:rowId xmlns:a16="http://schemas.microsoft.com/office/drawing/2014/main" val="1133684427"/>
                  </a:ext>
                </a:extLst>
              </a:tr>
              <a:tr h="370840">
                <a:tc>
                  <a:txBody>
                    <a:bodyPr/>
                    <a:lstStyle/>
                    <a:p>
                      <a:r>
                        <a:rPr lang="en-US" sz="2800" dirty="0"/>
                        <a:t>1</a:t>
                      </a:r>
                    </a:p>
                  </a:txBody>
                  <a:tcPr/>
                </a:tc>
                <a:tc>
                  <a:txBody>
                    <a:bodyPr/>
                    <a:lstStyle/>
                    <a:p>
                      <a:r>
                        <a:rPr lang="en-US" sz="2800" dirty="0"/>
                        <a:t>4</a:t>
                      </a:r>
                    </a:p>
                  </a:txBody>
                  <a:tcPr/>
                </a:tc>
                <a:tc>
                  <a:txBody>
                    <a:bodyPr/>
                    <a:lstStyle/>
                    <a:p>
                      <a:endParaRPr lang="en-US" sz="2800"/>
                    </a:p>
                  </a:txBody>
                  <a:tcPr/>
                </a:tc>
                <a:extLst>
                  <a:ext uri="{0D108BD9-81ED-4DB2-BD59-A6C34878D82A}">
                    <a16:rowId xmlns:a16="http://schemas.microsoft.com/office/drawing/2014/main" val="3648513413"/>
                  </a:ext>
                </a:extLst>
              </a:tr>
              <a:tr h="370840">
                <a:tc>
                  <a:txBody>
                    <a:bodyPr/>
                    <a:lstStyle/>
                    <a:p>
                      <a:r>
                        <a:rPr lang="en-US" sz="2800" dirty="0"/>
                        <a:t>2</a:t>
                      </a:r>
                    </a:p>
                  </a:txBody>
                  <a:tcPr/>
                </a:tc>
                <a:tc>
                  <a:txBody>
                    <a:bodyPr/>
                    <a:lstStyle/>
                    <a:p>
                      <a:r>
                        <a:rPr lang="en-US" sz="2800" dirty="0"/>
                        <a:t>3</a:t>
                      </a:r>
                    </a:p>
                  </a:txBody>
                  <a:tcPr/>
                </a:tc>
                <a:tc>
                  <a:txBody>
                    <a:bodyPr/>
                    <a:lstStyle/>
                    <a:p>
                      <a:endParaRPr lang="en-US" sz="2800"/>
                    </a:p>
                  </a:txBody>
                  <a:tcPr/>
                </a:tc>
                <a:extLst>
                  <a:ext uri="{0D108BD9-81ED-4DB2-BD59-A6C34878D82A}">
                    <a16:rowId xmlns:a16="http://schemas.microsoft.com/office/drawing/2014/main" val="1977316179"/>
                  </a:ext>
                </a:extLst>
              </a:tr>
              <a:tr h="370840">
                <a:tc>
                  <a:txBody>
                    <a:bodyPr/>
                    <a:lstStyle/>
                    <a:p>
                      <a:r>
                        <a:rPr lang="en-US" sz="2800" dirty="0"/>
                        <a:t>3</a:t>
                      </a:r>
                    </a:p>
                  </a:txBody>
                  <a:tcPr/>
                </a:tc>
                <a:tc>
                  <a:txBody>
                    <a:bodyPr/>
                    <a:lstStyle/>
                    <a:p>
                      <a:r>
                        <a:rPr lang="en-US" sz="2800" dirty="0"/>
                        <a:t>1</a:t>
                      </a:r>
                    </a:p>
                  </a:txBody>
                  <a:tcPr/>
                </a:tc>
                <a:tc>
                  <a:txBody>
                    <a:bodyPr/>
                    <a:lstStyle/>
                    <a:p>
                      <a:endParaRPr lang="en-US" sz="2800"/>
                    </a:p>
                  </a:txBody>
                  <a:tcPr/>
                </a:tc>
                <a:extLst>
                  <a:ext uri="{0D108BD9-81ED-4DB2-BD59-A6C34878D82A}">
                    <a16:rowId xmlns:a16="http://schemas.microsoft.com/office/drawing/2014/main" val="3233071543"/>
                  </a:ext>
                </a:extLst>
              </a:tr>
              <a:tr h="370840">
                <a:tc>
                  <a:txBody>
                    <a:bodyPr/>
                    <a:lstStyle/>
                    <a:p>
                      <a:r>
                        <a:rPr lang="en-US" sz="2800" dirty="0"/>
                        <a:t>4</a:t>
                      </a:r>
                    </a:p>
                  </a:txBody>
                  <a:tcPr/>
                </a:tc>
                <a:tc>
                  <a:txBody>
                    <a:bodyPr/>
                    <a:lstStyle/>
                    <a:p>
                      <a:r>
                        <a:rPr lang="en-US" sz="2800" dirty="0"/>
                        <a:t>10</a:t>
                      </a:r>
                    </a:p>
                  </a:txBody>
                  <a:tcPr/>
                </a:tc>
                <a:tc>
                  <a:txBody>
                    <a:bodyPr/>
                    <a:lstStyle/>
                    <a:p>
                      <a:endParaRPr lang="en-US" sz="2800" dirty="0"/>
                    </a:p>
                  </a:txBody>
                  <a:tcPr/>
                </a:tc>
                <a:extLst>
                  <a:ext uri="{0D108BD9-81ED-4DB2-BD59-A6C34878D82A}">
                    <a16:rowId xmlns:a16="http://schemas.microsoft.com/office/drawing/2014/main" val="647565369"/>
                  </a:ext>
                </a:extLst>
              </a:tr>
              <a:tr h="370840">
                <a:tc>
                  <a:txBody>
                    <a:bodyPr/>
                    <a:lstStyle/>
                    <a:p>
                      <a:r>
                        <a:rPr lang="en-US" sz="2800" dirty="0"/>
                        <a:t>5</a:t>
                      </a:r>
                    </a:p>
                  </a:txBody>
                  <a:tcPr/>
                </a:tc>
                <a:tc>
                  <a:txBody>
                    <a:bodyPr/>
                    <a:lstStyle/>
                    <a:p>
                      <a:r>
                        <a:rPr lang="en-US" sz="2800" dirty="0"/>
                        <a:t>3</a:t>
                      </a:r>
                    </a:p>
                  </a:txBody>
                  <a:tcPr/>
                </a:tc>
                <a:tc>
                  <a:txBody>
                    <a:bodyPr/>
                    <a:lstStyle/>
                    <a:p>
                      <a:endParaRPr lang="en-US" sz="2800" dirty="0"/>
                    </a:p>
                  </a:txBody>
                  <a:tcPr/>
                </a:tc>
                <a:extLst>
                  <a:ext uri="{0D108BD9-81ED-4DB2-BD59-A6C34878D82A}">
                    <a16:rowId xmlns:a16="http://schemas.microsoft.com/office/drawing/2014/main" val="1892132419"/>
                  </a:ext>
                </a:extLst>
              </a:tr>
              <a:tr h="370840">
                <a:tc>
                  <a:txBody>
                    <a:bodyPr/>
                    <a:lstStyle/>
                    <a:p>
                      <a:r>
                        <a:rPr lang="en-US" sz="2800" dirty="0"/>
                        <a:t>6</a:t>
                      </a:r>
                    </a:p>
                  </a:txBody>
                  <a:tcPr/>
                </a:tc>
                <a:tc>
                  <a:txBody>
                    <a:bodyPr/>
                    <a:lstStyle/>
                    <a:p>
                      <a:r>
                        <a:rPr lang="en-US" sz="2800" dirty="0"/>
                        <a:t>2</a:t>
                      </a:r>
                    </a:p>
                  </a:txBody>
                  <a:tcPr/>
                </a:tc>
                <a:tc>
                  <a:txBody>
                    <a:bodyPr/>
                    <a:lstStyle/>
                    <a:p>
                      <a:endParaRPr lang="en-US" sz="2800" dirty="0"/>
                    </a:p>
                  </a:txBody>
                  <a:tcPr/>
                </a:tc>
                <a:extLst>
                  <a:ext uri="{0D108BD9-81ED-4DB2-BD59-A6C34878D82A}">
                    <a16:rowId xmlns:a16="http://schemas.microsoft.com/office/drawing/2014/main" val="1211496467"/>
                  </a:ext>
                </a:extLst>
              </a:tr>
              <a:tr h="370840">
                <a:tc>
                  <a:txBody>
                    <a:bodyPr/>
                    <a:lstStyle/>
                    <a:p>
                      <a:r>
                        <a:rPr lang="en-US" sz="2800" dirty="0"/>
                        <a:t>Total</a:t>
                      </a:r>
                    </a:p>
                  </a:txBody>
                  <a:tcPr/>
                </a:tc>
                <a:tc>
                  <a:txBody>
                    <a:bodyPr/>
                    <a:lstStyle/>
                    <a:p>
                      <a:r>
                        <a:rPr lang="en-US" sz="2800" dirty="0"/>
                        <a:t>23</a:t>
                      </a:r>
                    </a:p>
                  </a:txBody>
                  <a:tcPr/>
                </a:tc>
                <a:tc>
                  <a:txBody>
                    <a:bodyPr/>
                    <a:lstStyle/>
                    <a:p>
                      <a:endParaRPr lang="en-US" sz="2800" dirty="0"/>
                    </a:p>
                  </a:txBody>
                  <a:tcPr/>
                </a:tc>
                <a:extLst>
                  <a:ext uri="{0D108BD9-81ED-4DB2-BD59-A6C34878D82A}">
                    <a16:rowId xmlns:a16="http://schemas.microsoft.com/office/drawing/2014/main" val="2402609978"/>
                  </a:ext>
                </a:extLst>
              </a:tr>
            </a:tbl>
          </a:graphicData>
        </a:graphic>
      </p:graphicFrame>
    </p:spTree>
    <p:extLst>
      <p:ext uri="{BB962C8B-B14F-4D97-AF65-F5344CB8AC3E}">
        <p14:creationId xmlns:p14="http://schemas.microsoft.com/office/powerpoint/2010/main" val="12951663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AF336-1C58-086E-782A-2644088FF1C4}"/>
              </a:ext>
            </a:extLst>
          </p:cNvPr>
          <p:cNvSpPr>
            <a:spLocks noGrp="1"/>
          </p:cNvSpPr>
          <p:nvPr>
            <p:ph type="title"/>
          </p:nvPr>
        </p:nvSpPr>
        <p:spPr>
          <a:solidFill>
            <a:schemeClr val="tx1"/>
          </a:solidFill>
        </p:spPr>
        <p:txBody>
          <a:bodyPr/>
          <a:lstStyle/>
          <a:p>
            <a:r>
              <a:rPr lang="en-US" dirty="0"/>
              <a:t> Bowtie # 1</a:t>
            </a:r>
          </a:p>
        </p:txBody>
      </p:sp>
      <p:sp>
        <p:nvSpPr>
          <p:cNvPr id="5" name="Text Placeholder 4">
            <a:extLst>
              <a:ext uri="{FF2B5EF4-FFF2-40B4-BE49-F238E27FC236}">
                <a16:creationId xmlns:a16="http://schemas.microsoft.com/office/drawing/2014/main" id="{3D6BD531-3077-A049-3D8F-98E1E11D162A}"/>
              </a:ext>
            </a:extLst>
          </p:cNvPr>
          <p:cNvSpPr>
            <a:spLocks noGrp="1"/>
          </p:cNvSpPr>
          <p:nvPr>
            <p:ph type="body" idx="1"/>
          </p:nvPr>
        </p:nvSpPr>
        <p:spPr/>
        <p:txBody>
          <a:bodyPr/>
          <a:lstStyle/>
          <a:p>
            <a:r>
              <a:rPr lang="en-US" dirty="0"/>
              <a:t>URL</a:t>
            </a:r>
          </a:p>
        </p:txBody>
      </p:sp>
      <p:sp>
        <p:nvSpPr>
          <p:cNvPr id="6" name="Content Placeholder 5">
            <a:extLst>
              <a:ext uri="{FF2B5EF4-FFF2-40B4-BE49-F238E27FC236}">
                <a16:creationId xmlns:a16="http://schemas.microsoft.com/office/drawing/2014/main" id="{FC83ED28-E6DD-0246-4D69-666AE54323C7}"/>
              </a:ext>
            </a:extLst>
          </p:cNvPr>
          <p:cNvSpPr>
            <a:spLocks noGrp="1"/>
          </p:cNvSpPr>
          <p:nvPr>
            <p:ph sz="half" idx="2"/>
          </p:nvPr>
        </p:nvSpPr>
        <p:spPr>
          <a:solidFill>
            <a:schemeClr val="tx1"/>
          </a:solidFill>
        </p:spPr>
        <p:txBody>
          <a:bodyPr/>
          <a:lstStyle/>
          <a:p>
            <a:r>
              <a:rPr lang="en-US" sz="2800" u="sng"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https://umaryland.az1.qualtrics.com/</a:t>
            </a:r>
            <a:r>
              <a:rPr lang="en-US" sz="2800" u="sng"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jfe</a:t>
            </a:r>
            <a:r>
              <a:rPr lang="en-US" sz="2800" u="sng"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/form/SV_af3vDHcvZ7SSxtc</a:t>
            </a:r>
            <a:endParaRPr lang="en-US" sz="2800" u="sng"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3200" u="sng" dirty="0">
                <a:solidFill>
                  <a:srgbClr val="0563C1"/>
                </a:solidFill>
                <a:effectLst/>
                <a:latin typeface="Times New Roman" panose="02020603050405020304" pitchFamily="18" charset="0"/>
                <a:ea typeface="Times New Roman" panose="02020603050405020304" pitchFamily="18" charset="0"/>
              </a:rPr>
              <a:t>Take 2-3 minutes </a:t>
            </a:r>
            <a:endParaRPr lang="en-US" sz="3200" dirty="0">
              <a:effectLst/>
              <a:latin typeface="Times New Roman" panose="02020603050405020304" pitchFamily="18" charset="0"/>
              <a:ea typeface="Times New Roman" panose="02020603050405020304" pitchFamily="18" charset="0"/>
            </a:endParaRPr>
          </a:p>
          <a:p>
            <a:endParaRPr lang="en-US" dirty="0"/>
          </a:p>
        </p:txBody>
      </p:sp>
      <p:sp>
        <p:nvSpPr>
          <p:cNvPr id="7" name="Text Placeholder 6">
            <a:extLst>
              <a:ext uri="{FF2B5EF4-FFF2-40B4-BE49-F238E27FC236}">
                <a16:creationId xmlns:a16="http://schemas.microsoft.com/office/drawing/2014/main" id="{698E5F09-A610-3BF5-60BE-7B24D1C89401}"/>
              </a:ext>
            </a:extLst>
          </p:cNvPr>
          <p:cNvSpPr>
            <a:spLocks noGrp="1"/>
          </p:cNvSpPr>
          <p:nvPr>
            <p:ph type="body" sz="quarter" idx="3"/>
          </p:nvPr>
        </p:nvSpPr>
        <p:spPr/>
        <p:txBody>
          <a:bodyPr/>
          <a:lstStyle/>
          <a:p>
            <a:r>
              <a:rPr lang="en-US" dirty="0"/>
              <a:t>QR Code</a:t>
            </a:r>
          </a:p>
        </p:txBody>
      </p:sp>
      <p:sp>
        <p:nvSpPr>
          <p:cNvPr id="4" name="Content Placeholder 3">
            <a:extLst>
              <a:ext uri="{FF2B5EF4-FFF2-40B4-BE49-F238E27FC236}">
                <a16:creationId xmlns:a16="http://schemas.microsoft.com/office/drawing/2014/main" id="{D3A2048C-CB97-A073-B6B4-36B0D44EDFC7}"/>
              </a:ext>
            </a:extLst>
          </p:cNvPr>
          <p:cNvSpPr>
            <a:spLocks noGrp="1"/>
          </p:cNvSpPr>
          <p:nvPr>
            <p:ph sz="quarter" idx="4"/>
          </p:nvPr>
        </p:nvSpPr>
        <p:spPr/>
        <p:txBody>
          <a:bodyPr/>
          <a:lstStyle/>
          <a:p>
            <a:endParaRPr lang="en-US"/>
          </a:p>
        </p:txBody>
      </p:sp>
      <p:pic>
        <p:nvPicPr>
          <p:cNvPr id="8" name="Picture 7">
            <a:extLst>
              <a:ext uri="{FF2B5EF4-FFF2-40B4-BE49-F238E27FC236}">
                <a16:creationId xmlns:a16="http://schemas.microsoft.com/office/drawing/2014/main" id="{28024718-0837-955F-8138-5B4FA739BD3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233367" y="2663253"/>
            <a:ext cx="3018530" cy="3018530"/>
          </a:xfrm>
          <a:prstGeom prst="rect">
            <a:avLst/>
          </a:prstGeom>
          <a:noFill/>
          <a:ln>
            <a:noFill/>
          </a:ln>
        </p:spPr>
      </p:pic>
    </p:spTree>
    <p:extLst>
      <p:ext uri="{BB962C8B-B14F-4D97-AF65-F5344CB8AC3E}">
        <p14:creationId xmlns:p14="http://schemas.microsoft.com/office/powerpoint/2010/main" val="24284752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7" name="TextBox 16">
            <a:extLst>
              <a:ext uri="{FF2B5EF4-FFF2-40B4-BE49-F238E27FC236}">
                <a16:creationId xmlns:a16="http://schemas.microsoft.com/office/drawing/2014/main" id="{2F45B29D-D8BD-DBE4-22A5-AA4B4B7E131D}"/>
              </a:ext>
            </a:extLst>
          </p:cNvPr>
          <p:cNvSpPr txBox="1"/>
          <p:nvPr/>
        </p:nvSpPr>
        <p:spPr>
          <a:xfrm>
            <a:off x="6096000" y="5836927"/>
            <a:ext cx="5744660" cy="646331"/>
          </a:xfrm>
          <a:prstGeom prst="rect">
            <a:avLst/>
          </a:prstGeom>
          <a:noFill/>
        </p:spPr>
        <p:txBody>
          <a:bodyPr wrap="square" rtlCol="0">
            <a:spAutoFit/>
          </a:bodyPr>
          <a:lstStyle/>
          <a:p>
            <a:r>
              <a:rPr lang="en-US" dirty="0">
                <a:solidFill>
                  <a:srgbClr val="00B0F0"/>
                </a:solidFill>
                <a:latin typeface="Calibri" panose="020F0502020204030204" pitchFamily="34" charset="0"/>
                <a:cs typeface="Calibri" panose="020F0502020204030204" pitchFamily="34" charset="0"/>
              </a:rPr>
              <a:t>0/1. This item is worth 5 points. Give yourself 1 point for every correct selection. </a:t>
            </a:r>
          </a:p>
        </p:txBody>
      </p:sp>
      <p:pic>
        <p:nvPicPr>
          <p:cNvPr id="4" name="Picture 3">
            <a:extLst>
              <a:ext uri="{FF2B5EF4-FFF2-40B4-BE49-F238E27FC236}">
                <a16:creationId xmlns:a16="http://schemas.microsoft.com/office/drawing/2014/main" id="{293C39D5-C997-0642-69AD-5B84B5CA29EA}"/>
              </a:ext>
            </a:extLst>
          </p:cNvPr>
          <p:cNvPicPr>
            <a:picLocks noChangeAspect="1"/>
          </p:cNvPicPr>
          <p:nvPr/>
        </p:nvPicPr>
        <p:blipFill>
          <a:blip r:embed="rId3"/>
          <a:stretch>
            <a:fillRect/>
          </a:stretch>
        </p:blipFill>
        <p:spPr>
          <a:xfrm>
            <a:off x="1017233" y="292092"/>
            <a:ext cx="5078767" cy="6094520"/>
          </a:xfrm>
          <a:prstGeom prst="rect">
            <a:avLst/>
          </a:prstGeom>
        </p:spPr>
      </p:pic>
      <p:pic>
        <p:nvPicPr>
          <p:cNvPr id="9" name="Picture 8">
            <a:extLst>
              <a:ext uri="{FF2B5EF4-FFF2-40B4-BE49-F238E27FC236}">
                <a16:creationId xmlns:a16="http://schemas.microsoft.com/office/drawing/2014/main" id="{8E6C3C88-3061-C775-A43D-961FE330D0D9}"/>
              </a:ext>
            </a:extLst>
          </p:cNvPr>
          <p:cNvPicPr>
            <a:picLocks noChangeAspect="1"/>
          </p:cNvPicPr>
          <p:nvPr/>
        </p:nvPicPr>
        <p:blipFill>
          <a:blip r:embed="rId4"/>
          <a:stretch>
            <a:fillRect/>
          </a:stretch>
        </p:blipFill>
        <p:spPr>
          <a:xfrm>
            <a:off x="6324668" y="834640"/>
            <a:ext cx="5515992" cy="4274414"/>
          </a:xfrm>
          <a:prstGeom prst="rect">
            <a:avLst/>
          </a:prstGeom>
        </p:spPr>
      </p:pic>
    </p:spTree>
    <p:extLst>
      <p:ext uri="{BB962C8B-B14F-4D97-AF65-F5344CB8AC3E}">
        <p14:creationId xmlns:p14="http://schemas.microsoft.com/office/powerpoint/2010/main" val="21223104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normAutofit/>
          </a:bodyPr>
          <a:lstStyle/>
          <a:p>
            <a:pPr marL="0" marR="0">
              <a:lnSpc>
                <a:spcPct val="107000"/>
              </a:lnSpc>
              <a:spcBef>
                <a:spcPts val="0"/>
              </a:spcBef>
              <a:spcAft>
                <a:spcPts val="800"/>
              </a:spcAft>
            </a:pPr>
            <a:r>
              <a:rPr lang="en-US" sz="2400" b="1" u="none" strike="noStrike" dirty="0">
                <a:effectLst/>
                <a:latin typeface="Calibri" panose="020F0502020204030204" pitchFamily="34" charset="0"/>
                <a:ea typeface="Calibri" panose="020F0502020204030204" pitchFamily="34" charset="0"/>
                <a:cs typeface="Arial" panose="020B0604020202020204" pitchFamily="34" charset="0"/>
              </a:rPr>
              <a:t> </a:t>
            </a:r>
            <a:r>
              <a:rPr lang="en-US" sz="3200" dirty="0">
                <a:effectLst/>
                <a:latin typeface="Calibri" panose="020F0502020204030204" pitchFamily="34" charset="0"/>
                <a:ea typeface="Calibri" panose="020F0502020204030204" pitchFamily="34" charset="0"/>
                <a:cs typeface="Times New Roman" panose="02020603050405020304" pitchFamily="18" charset="0"/>
              </a:rPr>
              <a:t>The newborn has respiratory distress syndrome. The priority action is to assist with intubation and administer surfactant. The assessments to monitoring for evidence of effectiveness of care are oxygenation saturation and ABGs.</a:t>
            </a:r>
            <a:endParaRPr lang="en-US" sz="3200" dirty="0"/>
          </a:p>
        </p:txBody>
      </p:sp>
    </p:spTree>
    <p:extLst>
      <p:ext uri="{BB962C8B-B14F-4D97-AF65-F5344CB8AC3E}">
        <p14:creationId xmlns:p14="http://schemas.microsoft.com/office/powerpoint/2010/main" val="41571841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4F225-8C49-EEC5-961F-D949CE9E500E}"/>
              </a:ext>
            </a:extLst>
          </p:cNvPr>
          <p:cNvSpPr>
            <a:spLocks noGrp="1"/>
          </p:cNvSpPr>
          <p:nvPr>
            <p:ph type="title"/>
          </p:nvPr>
        </p:nvSpPr>
        <p:spPr/>
        <p:txBody>
          <a:bodyPr/>
          <a:lstStyle/>
          <a:p>
            <a:r>
              <a:rPr lang="en-US" dirty="0"/>
              <a:t>Bowtie 1 Score</a:t>
            </a:r>
          </a:p>
        </p:txBody>
      </p:sp>
      <p:graphicFrame>
        <p:nvGraphicFramePr>
          <p:cNvPr id="5" name="Table 5">
            <a:extLst>
              <a:ext uri="{FF2B5EF4-FFF2-40B4-BE49-F238E27FC236}">
                <a16:creationId xmlns:a16="http://schemas.microsoft.com/office/drawing/2014/main" id="{6CDF6E73-A5E6-1CFE-80A4-E8C1870968AF}"/>
              </a:ext>
            </a:extLst>
          </p:cNvPr>
          <p:cNvGraphicFramePr>
            <a:graphicFrameLocks noGrp="1"/>
          </p:cNvGraphicFramePr>
          <p:nvPr>
            <p:ph sz="quarter" idx="10"/>
          </p:nvPr>
        </p:nvGraphicFramePr>
        <p:xfrm>
          <a:off x="914400" y="1970088"/>
          <a:ext cx="10429872" cy="2626321"/>
        </p:xfrm>
        <a:graphic>
          <a:graphicData uri="http://schemas.openxmlformats.org/drawingml/2006/table">
            <a:tbl>
              <a:tblPr firstRow="1" bandRow="1">
                <a:tableStyleId>{5C22544A-7EE6-4342-B048-85BDC9FD1C3A}</a:tableStyleId>
              </a:tblPr>
              <a:tblGrid>
                <a:gridCol w="3476624">
                  <a:extLst>
                    <a:ext uri="{9D8B030D-6E8A-4147-A177-3AD203B41FA5}">
                      <a16:colId xmlns:a16="http://schemas.microsoft.com/office/drawing/2014/main" val="2021255411"/>
                    </a:ext>
                  </a:extLst>
                </a:gridCol>
                <a:gridCol w="3476624">
                  <a:extLst>
                    <a:ext uri="{9D8B030D-6E8A-4147-A177-3AD203B41FA5}">
                      <a16:colId xmlns:a16="http://schemas.microsoft.com/office/drawing/2014/main" val="3443691882"/>
                    </a:ext>
                  </a:extLst>
                </a:gridCol>
                <a:gridCol w="3476624">
                  <a:extLst>
                    <a:ext uri="{9D8B030D-6E8A-4147-A177-3AD203B41FA5}">
                      <a16:colId xmlns:a16="http://schemas.microsoft.com/office/drawing/2014/main" val="2539395156"/>
                    </a:ext>
                  </a:extLst>
                </a:gridCol>
              </a:tblGrid>
              <a:tr h="370840">
                <a:tc>
                  <a:txBody>
                    <a:bodyPr/>
                    <a:lstStyle/>
                    <a:p>
                      <a:r>
                        <a:rPr lang="en-US" sz="2800" dirty="0"/>
                        <a:t>Question</a:t>
                      </a:r>
                    </a:p>
                  </a:txBody>
                  <a:tcPr/>
                </a:tc>
                <a:tc>
                  <a:txBody>
                    <a:bodyPr/>
                    <a:lstStyle/>
                    <a:p>
                      <a:r>
                        <a:rPr lang="en-US" sz="2800" dirty="0"/>
                        <a:t>Possible</a:t>
                      </a:r>
                    </a:p>
                  </a:txBody>
                  <a:tcPr/>
                </a:tc>
                <a:tc>
                  <a:txBody>
                    <a:bodyPr/>
                    <a:lstStyle/>
                    <a:p>
                      <a:r>
                        <a:rPr lang="en-US" sz="2800" dirty="0"/>
                        <a:t>My score</a:t>
                      </a:r>
                    </a:p>
                  </a:txBody>
                  <a:tcPr/>
                </a:tc>
                <a:extLst>
                  <a:ext uri="{0D108BD9-81ED-4DB2-BD59-A6C34878D82A}">
                    <a16:rowId xmlns:a16="http://schemas.microsoft.com/office/drawing/2014/main" val="1133684427"/>
                  </a:ext>
                </a:extLst>
              </a:tr>
              <a:tr h="553681">
                <a:tc>
                  <a:txBody>
                    <a:bodyPr/>
                    <a:lstStyle/>
                    <a:p>
                      <a:r>
                        <a:rPr lang="en-US" sz="2800" dirty="0"/>
                        <a:t>Conditions</a:t>
                      </a:r>
                    </a:p>
                  </a:txBody>
                  <a:tcPr/>
                </a:tc>
                <a:tc>
                  <a:txBody>
                    <a:bodyPr/>
                    <a:lstStyle/>
                    <a:p>
                      <a:r>
                        <a:rPr lang="en-US" sz="2800" dirty="0"/>
                        <a:t>1</a:t>
                      </a:r>
                    </a:p>
                  </a:txBody>
                  <a:tcPr/>
                </a:tc>
                <a:tc>
                  <a:txBody>
                    <a:bodyPr/>
                    <a:lstStyle/>
                    <a:p>
                      <a:endParaRPr lang="en-US" sz="2800" dirty="0"/>
                    </a:p>
                  </a:txBody>
                  <a:tcPr/>
                </a:tc>
                <a:extLst>
                  <a:ext uri="{0D108BD9-81ED-4DB2-BD59-A6C34878D82A}">
                    <a16:rowId xmlns:a16="http://schemas.microsoft.com/office/drawing/2014/main" val="3648513413"/>
                  </a:ext>
                </a:extLst>
              </a:tr>
              <a:tr h="370840">
                <a:tc>
                  <a:txBody>
                    <a:bodyPr/>
                    <a:lstStyle/>
                    <a:p>
                      <a:r>
                        <a:rPr lang="en-US" sz="2800" dirty="0"/>
                        <a:t>Actions</a:t>
                      </a:r>
                    </a:p>
                  </a:txBody>
                  <a:tcPr/>
                </a:tc>
                <a:tc>
                  <a:txBody>
                    <a:bodyPr/>
                    <a:lstStyle/>
                    <a:p>
                      <a:r>
                        <a:rPr lang="en-US" sz="2800" dirty="0"/>
                        <a:t>2</a:t>
                      </a:r>
                    </a:p>
                  </a:txBody>
                  <a:tcPr/>
                </a:tc>
                <a:tc>
                  <a:txBody>
                    <a:bodyPr/>
                    <a:lstStyle/>
                    <a:p>
                      <a:endParaRPr lang="en-US" sz="2800"/>
                    </a:p>
                  </a:txBody>
                  <a:tcPr/>
                </a:tc>
                <a:extLst>
                  <a:ext uri="{0D108BD9-81ED-4DB2-BD59-A6C34878D82A}">
                    <a16:rowId xmlns:a16="http://schemas.microsoft.com/office/drawing/2014/main" val="1977316179"/>
                  </a:ext>
                </a:extLst>
              </a:tr>
              <a:tr h="370840">
                <a:tc>
                  <a:txBody>
                    <a:bodyPr/>
                    <a:lstStyle/>
                    <a:p>
                      <a:r>
                        <a:rPr lang="en-US" sz="2800" dirty="0"/>
                        <a:t>Parameters</a:t>
                      </a:r>
                    </a:p>
                  </a:txBody>
                  <a:tcPr/>
                </a:tc>
                <a:tc>
                  <a:txBody>
                    <a:bodyPr/>
                    <a:lstStyle/>
                    <a:p>
                      <a:r>
                        <a:rPr lang="en-US" sz="2800" dirty="0"/>
                        <a:t>2</a:t>
                      </a:r>
                    </a:p>
                  </a:txBody>
                  <a:tcPr/>
                </a:tc>
                <a:tc>
                  <a:txBody>
                    <a:bodyPr/>
                    <a:lstStyle/>
                    <a:p>
                      <a:endParaRPr lang="en-US" sz="2800"/>
                    </a:p>
                  </a:txBody>
                  <a:tcPr/>
                </a:tc>
                <a:extLst>
                  <a:ext uri="{0D108BD9-81ED-4DB2-BD59-A6C34878D82A}">
                    <a16:rowId xmlns:a16="http://schemas.microsoft.com/office/drawing/2014/main" val="3233071543"/>
                  </a:ext>
                </a:extLst>
              </a:tr>
              <a:tr h="370840">
                <a:tc>
                  <a:txBody>
                    <a:bodyPr/>
                    <a:lstStyle/>
                    <a:p>
                      <a:r>
                        <a:rPr lang="en-US" sz="2800" dirty="0"/>
                        <a:t>Total</a:t>
                      </a:r>
                    </a:p>
                  </a:txBody>
                  <a:tcPr/>
                </a:tc>
                <a:tc>
                  <a:txBody>
                    <a:bodyPr/>
                    <a:lstStyle/>
                    <a:p>
                      <a:r>
                        <a:rPr lang="en-US" sz="2800" dirty="0"/>
                        <a:t>5</a:t>
                      </a:r>
                    </a:p>
                  </a:txBody>
                  <a:tcPr/>
                </a:tc>
                <a:tc>
                  <a:txBody>
                    <a:bodyPr/>
                    <a:lstStyle/>
                    <a:p>
                      <a:endParaRPr lang="en-US" sz="2800" dirty="0"/>
                    </a:p>
                  </a:txBody>
                  <a:tcPr/>
                </a:tc>
                <a:extLst>
                  <a:ext uri="{0D108BD9-81ED-4DB2-BD59-A6C34878D82A}">
                    <a16:rowId xmlns:a16="http://schemas.microsoft.com/office/drawing/2014/main" val="2402609978"/>
                  </a:ext>
                </a:extLst>
              </a:tr>
            </a:tbl>
          </a:graphicData>
        </a:graphic>
      </p:graphicFrame>
    </p:spTree>
    <p:extLst>
      <p:ext uri="{BB962C8B-B14F-4D97-AF65-F5344CB8AC3E}">
        <p14:creationId xmlns:p14="http://schemas.microsoft.com/office/powerpoint/2010/main" val="23369113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AF336-1C58-086E-782A-2644088FF1C4}"/>
              </a:ext>
            </a:extLst>
          </p:cNvPr>
          <p:cNvSpPr>
            <a:spLocks noGrp="1"/>
          </p:cNvSpPr>
          <p:nvPr>
            <p:ph type="title"/>
          </p:nvPr>
        </p:nvSpPr>
        <p:spPr>
          <a:solidFill>
            <a:schemeClr val="tx1"/>
          </a:solidFill>
        </p:spPr>
        <p:txBody>
          <a:bodyPr/>
          <a:lstStyle/>
          <a:p>
            <a:r>
              <a:rPr lang="en-US" dirty="0"/>
              <a:t>Case Study # 2</a:t>
            </a:r>
          </a:p>
        </p:txBody>
      </p:sp>
      <p:sp>
        <p:nvSpPr>
          <p:cNvPr id="5" name="Text Placeholder 4">
            <a:extLst>
              <a:ext uri="{FF2B5EF4-FFF2-40B4-BE49-F238E27FC236}">
                <a16:creationId xmlns:a16="http://schemas.microsoft.com/office/drawing/2014/main" id="{3D6BD531-3077-A049-3D8F-98E1E11D162A}"/>
              </a:ext>
            </a:extLst>
          </p:cNvPr>
          <p:cNvSpPr>
            <a:spLocks noGrp="1"/>
          </p:cNvSpPr>
          <p:nvPr>
            <p:ph type="body" idx="1"/>
          </p:nvPr>
        </p:nvSpPr>
        <p:spPr/>
        <p:txBody>
          <a:bodyPr/>
          <a:lstStyle/>
          <a:p>
            <a:r>
              <a:rPr lang="en-US" dirty="0"/>
              <a:t>URL</a:t>
            </a:r>
          </a:p>
        </p:txBody>
      </p:sp>
      <p:sp>
        <p:nvSpPr>
          <p:cNvPr id="6" name="Content Placeholder 5">
            <a:extLst>
              <a:ext uri="{FF2B5EF4-FFF2-40B4-BE49-F238E27FC236}">
                <a16:creationId xmlns:a16="http://schemas.microsoft.com/office/drawing/2014/main" id="{FC83ED28-E6DD-0246-4D69-666AE54323C7}"/>
              </a:ext>
            </a:extLst>
          </p:cNvPr>
          <p:cNvSpPr>
            <a:spLocks noGrp="1"/>
          </p:cNvSpPr>
          <p:nvPr>
            <p:ph sz="half" idx="2"/>
          </p:nvPr>
        </p:nvSpPr>
        <p:spPr>
          <a:solidFill>
            <a:schemeClr val="tx1"/>
          </a:solidFill>
        </p:spPr>
        <p:txBody>
          <a:bodyPr/>
          <a:lstStyle/>
          <a:p>
            <a:r>
              <a:rPr lang="en-US" sz="2800" u="sng" dirty="0">
                <a:solidFill>
                  <a:srgbClr val="0563C1"/>
                </a:solidFill>
                <a:effectLst/>
                <a:latin typeface="Times New Roman" panose="02020603050405020304" pitchFamily="18" charset="0"/>
                <a:ea typeface="Times New Roman" panose="02020603050405020304" pitchFamily="18" charset="0"/>
                <a:hlinkClick r:id="rId2"/>
              </a:rPr>
              <a:t>https://umaryland.az1.qualtrics.com/</a:t>
            </a:r>
            <a:r>
              <a:rPr lang="en-US" sz="2800" u="sng" dirty="0" err="1">
                <a:solidFill>
                  <a:srgbClr val="0563C1"/>
                </a:solidFill>
                <a:effectLst/>
                <a:latin typeface="Times New Roman" panose="02020603050405020304" pitchFamily="18" charset="0"/>
                <a:ea typeface="Times New Roman" panose="02020603050405020304" pitchFamily="18" charset="0"/>
                <a:hlinkClick r:id="rId2"/>
              </a:rPr>
              <a:t>jfe</a:t>
            </a:r>
            <a:r>
              <a:rPr lang="en-US" sz="2800" u="sng" dirty="0">
                <a:solidFill>
                  <a:srgbClr val="0563C1"/>
                </a:solidFill>
                <a:effectLst/>
                <a:latin typeface="Times New Roman" panose="02020603050405020304" pitchFamily="18" charset="0"/>
                <a:ea typeface="Times New Roman" panose="02020603050405020304" pitchFamily="18" charset="0"/>
                <a:hlinkClick r:id="rId2"/>
              </a:rPr>
              <a:t>/form/SV_1OnVNFDIaCXiEjc</a:t>
            </a:r>
            <a:endParaRPr lang="en-US" sz="2800" dirty="0">
              <a:effectLst/>
              <a:latin typeface="Times New Roman" panose="02020603050405020304" pitchFamily="18" charset="0"/>
              <a:ea typeface="Times New Roman" panose="02020603050405020304" pitchFamily="18" charset="0"/>
            </a:endParaRPr>
          </a:p>
          <a:p>
            <a:endParaRPr lang="en-US" sz="3200" u="sng" dirty="0">
              <a:solidFill>
                <a:srgbClr val="0563C1"/>
              </a:solidFill>
              <a:effectLst/>
              <a:latin typeface="Times New Roman" panose="02020603050405020304" pitchFamily="18" charset="0"/>
              <a:ea typeface="Times New Roman" panose="02020603050405020304" pitchFamily="18" charset="0"/>
            </a:endParaRPr>
          </a:p>
          <a:p>
            <a:r>
              <a:rPr lang="en-US" sz="3200" u="sng" dirty="0">
                <a:solidFill>
                  <a:srgbClr val="0563C1"/>
                </a:solidFill>
                <a:effectLst/>
                <a:latin typeface="Times New Roman" panose="02020603050405020304" pitchFamily="18" charset="0"/>
                <a:ea typeface="Times New Roman" panose="02020603050405020304" pitchFamily="18" charset="0"/>
              </a:rPr>
              <a:t>Take about 10 minutes </a:t>
            </a:r>
            <a:endParaRPr lang="en-US" sz="3200" dirty="0">
              <a:effectLst/>
              <a:latin typeface="Times New Roman" panose="02020603050405020304" pitchFamily="18" charset="0"/>
              <a:ea typeface="Times New Roman" panose="02020603050405020304" pitchFamily="18" charset="0"/>
            </a:endParaRPr>
          </a:p>
          <a:p>
            <a:endParaRPr lang="en-US" dirty="0"/>
          </a:p>
        </p:txBody>
      </p:sp>
      <p:sp>
        <p:nvSpPr>
          <p:cNvPr id="7" name="Text Placeholder 6">
            <a:extLst>
              <a:ext uri="{FF2B5EF4-FFF2-40B4-BE49-F238E27FC236}">
                <a16:creationId xmlns:a16="http://schemas.microsoft.com/office/drawing/2014/main" id="{698E5F09-A610-3BF5-60BE-7B24D1C89401}"/>
              </a:ext>
            </a:extLst>
          </p:cNvPr>
          <p:cNvSpPr>
            <a:spLocks noGrp="1"/>
          </p:cNvSpPr>
          <p:nvPr>
            <p:ph type="body" sz="quarter" idx="3"/>
          </p:nvPr>
        </p:nvSpPr>
        <p:spPr/>
        <p:txBody>
          <a:bodyPr/>
          <a:lstStyle/>
          <a:p>
            <a:r>
              <a:rPr lang="en-US" dirty="0"/>
              <a:t>QR Code</a:t>
            </a:r>
          </a:p>
        </p:txBody>
      </p:sp>
      <p:sp>
        <p:nvSpPr>
          <p:cNvPr id="4" name="Content Placeholder 3">
            <a:extLst>
              <a:ext uri="{FF2B5EF4-FFF2-40B4-BE49-F238E27FC236}">
                <a16:creationId xmlns:a16="http://schemas.microsoft.com/office/drawing/2014/main" id="{B244674F-729F-4874-AA2D-7A8ACDE9B7B0}"/>
              </a:ext>
            </a:extLst>
          </p:cNvPr>
          <p:cNvSpPr>
            <a:spLocks noGrp="1"/>
          </p:cNvSpPr>
          <p:nvPr>
            <p:ph sz="quarter" idx="4"/>
          </p:nvPr>
        </p:nvSpPr>
        <p:spPr/>
        <p:txBody>
          <a:bodyPr/>
          <a:lstStyle/>
          <a:p>
            <a:endParaRPr lang="en-US"/>
          </a:p>
        </p:txBody>
      </p:sp>
      <p:pic>
        <p:nvPicPr>
          <p:cNvPr id="8" name="Picture 7">
            <a:extLst>
              <a:ext uri="{FF2B5EF4-FFF2-40B4-BE49-F238E27FC236}">
                <a16:creationId xmlns:a16="http://schemas.microsoft.com/office/drawing/2014/main" id="{F45B3E34-6227-00F7-5F8C-714F57D79AE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7370185" y="2483767"/>
            <a:ext cx="3318529" cy="3318529"/>
          </a:xfrm>
          <a:prstGeom prst="rect">
            <a:avLst/>
          </a:prstGeom>
          <a:noFill/>
          <a:ln>
            <a:noFill/>
          </a:ln>
        </p:spPr>
      </p:pic>
    </p:spTree>
    <p:extLst>
      <p:ext uri="{BB962C8B-B14F-4D97-AF65-F5344CB8AC3E}">
        <p14:creationId xmlns:p14="http://schemas.microsoft.com/office/powerpoint/2010/main" val="28408926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7" name="TextBox 16">
            <a:extLst>
              <a:ext uri="{FF2B5EF4-FFF2-40B4-BE49-F238E27FC236}">
                <a16:creationId xmlns:a16="http://schemas.microsoft.com/office/drawing/2014/main" id="{2F45B29D-D8BD-DBE4-22A5-AA4B4B7E131D}"/>
              </a:ext>
            </a:extLst>
          </p:cNvPr>
          <p:cNvSpPr txBox="1"/>
          <p:nvPr/>
        </p:nvSpPr>
        <p:spPr>
          <a:xfrm>
            <a:off x="6724184" y="4428376"/>
            <a:ext cx="4994389" cy="646331"/>
          </a:xfrm>
          <a:prstGeom prst="rect">
            <a:avLst/>
          </a:prstGeom>
          <a:noFill/>
        </p:spPr>
        <p:txBody>
          <a:bodyPr wrap="square" rtlCol="0">
            <a:spAutoFit/>
          </a:bodyPr>
          <a:lstStyle/>
          <a:p>
            <a:r>
              <a:rPr lang="en-US" dirty="0">
                <a:solidFill>
                  <a:srgbClr val="00B0F0"/>
                </a:solidFill>
              </a:rPr>
              <a:t>0/1. This  question is worth 4 points.</a:t>
            </a:r>
          </a:p>
          <a:p>
            <a:r>
              <a:rPr lang="en-US" dirty="0">
                <a:solidFill>
                  <a:srgbClr val="00B0F0"/>
                </a:solidFill>
              </a:rPr>
              <a:t>Give yourself 1 point for each correct response.</a:t>
            </a: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1 of 6</a:t>
            </a:r>
          </a:p>
        </p:txBody>
      </p:sp>
      <p:pic>
        <p:nvPicPr>
          <p:cNvPr id="4" name="Picture 3">
            <a:extLst>
              <a:ext uri="{FF2B5EF4-FFF2-40B4-BE49-F238E27FC236}">
                <a16:creationId xmlns:a16="http://schemas.microsoft.com/office/drawing/2014/main" id="{9D83491B-83B4-BB7A-B5D5-E93260F20F1D}"/>
              </a:ext>
            </a:extLst>
          </p:cNvPr>
          <p:cNvPicPr>
            <a:picLocks noChangeAspect="1"/>
          </p:cNvPicPr>
          <p:nvPr/>
        </p:nvPicPr>
        <p:blipFill>
          <a:blip r:embed="rId2"/>
          <a:stretch>
            <a:fillRect/>
          </a:stretch>
        </p:blipFill>
        <p:spPr>
          <a:xfrm>
            <a:off x="560117" y="1122331"/>
            <a:ext cx="5648325" cy="4168760"/>
          </a:xfrm>
          <a:prstGeom prst="rect">
            <a:avLst/>
          </a:prstGeom>
        </p:spPr>
      </p:pic>
      <p:pic>
        <p:nvPicPr>
          <p:cNvPr id="7" name="Picture 6">
            <a:extLst>
              <a:ext uri="{FF2B5EF4-FFF2-40B4-BE49-F238E27FC236}">
                <a16:creationId xmlns:a16="http://schemas.microsoft.com/office/drawing/2014/main" id="{D70D97ED-C8AE-9FC9-6208-6FED22F020CD}"/>
              </a:ext>
            </a:extLst>
          </p:cNvPr>
          <p:cNvPicPr>
            <a:picLocks noChangeAspect="1"/>
          </p:cNvPicPr>
          <p:nvPr/>
        </p:nvPicPr>
        <p:blipFill>
          <a:blip r:embed="rId3"/>
          <a:stretch>
            <a:fillRect/>
          </a:stretch>
        </p:blipFill>
        <p:spPr>
          <a:xfrm>
            <a:off x="6724184" y="661424"/>
            <a:ext cx="4173326" cy="3147226"/>
          </a:xfrm>
          <a:prstGeom prst="rect">
            <a:avLst/>
          </a:prstGeom>
        </p:spPr>
      </p:pic>
    </p:spTree>
    <p:extLst>
      <p:ext uri="{BB962C8B-B14F-4D97-AF65-F5344CB8AC3E}">
        <p14:creationId xmlns:p14="http://schemas.microsoft.com/office/powerpoint/2010/main" val="13760789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5" name="Content Placeholder 4">
            <a:extLst>
              <a:ext uri="{FF2B5EF4-FFF2-40B4-BE49-F238E27FC236}">
                <a16:creationId xmlns:a16="http://schemas.microsoft.com/office/drawing/2014/main" id="{09979F71-9046-B8D3-7F55-21C85C445DD3}"/>
              </a:ext>
            </a:extLst>
          </p:cNvPr>
          <p:cNvSpPr>
            <a:spLocks noGrp="1"/>
          </p:cNvSpPr>
          <p:nvPr>
            <p:ph sz="quarter" idx="10"/>
          </p:nvPr>
        </p:nvSpPr>
        <p:spPr/>
        <p:txBody>
          <a:bodyPr>
            <a:normAutofit/>
          </a:bodyPr>
          <a:lstStyle/>
          <a:p>
            <a:r>
              <a:rPr lang="en-US" sz="2800" dirty="0">
                <a:effectLst/>
                <a:latin typeface="Calibri" panose="020F0502020204030204" pitchFamily="34" charset="0"/>
                <a:ea typeface="Calibri" panose="020F0502020204030204" pitchFamily="34" charset="0"/>
                <a:cs typeface="Times New Roman" panose="02020603050405020304" pitchFamily="18" charset="0"/>
              </a:rPr>
              <a:t>The client’s vital signs are trending towards hypovolemic shock. The nurse should recognize the new symptoms of paler and diaphoretic.</a:t>
            </a:r>
          </a:p>
          <a:p>
            <a:endParaRPr lang="en-US" dirty="0"/>
          </a:p>
        </p:txBody>
      </p:sp>
    </p:spTree>
    <p:extLst>
      <p:ext uri="{BB962C8B-B14F-4D97-AF65-F5344CB8AC3E}">
        <p14:creationId xmlns:p14="http://schemas.microsoft.com/office/powerpoint/2010/main" val="33663444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7" name="TextBox 16">
            <a:extLst>
              <a:ext uri="{FF2B5EF4-FFF2-40B4-BE49-F238E27FC236}">
                <a16:creationId xmlns:a16="http://schemas.microsoft.com/office/drawing/2014/main" id="{2F45B29D-D8BD-DBE4-22A5-AA4B4B7E131D}"/>
              </a:ext>
            </a:extLst>
          </p:cNvPr>
          <p:cNvSpPr txBox="1"/>
          <p:nvPr/>
        </p:nvSpPr>
        <p:spPr>
          <a:xfrm>
            <a:off x="6335502" y="4261174"/>
            <a:ext cx="5217161" cy="2862322"/>
          </a:xfrm>
          <a:prstGeom prst="rect">
            <a:avLst/>
          </a:prstGeom>
          <a:noFill/>
        </p:spPr>
        <p:txBody>
          <a:bodyPr wrap="square" rtlCol="0">
            <a:spAutoFit/>
          </a:bodyPr>
          <a:lstStyle/>
          <a:p>
            <a:r>
              <a:rPr lang="en-US" dirty="0">
                <a:solidFill>
                  <a:srgbClr val="00B0F0"/>
                </a:solidFill>
              </a:rPr>
              <a:t>+/-. This  question is worth 11 points. Score each column separately first then add scores together.  Earn 1 point each correct item selected AND subtract 1 point for each incorrect option you select. The worst you can score is 0  per column</a:t>
            </a:r>
          </a:p>
          <a:p>
            <a:r>
              <a:rPr lang="en-US" dirty="0">
                <a:solidFill>
                  <a:srgbClr val="00B0F0"/>
                </a:solidFill>
              </a:rPr>
              <a:t>Column 1- 3 points </a:t>
            </a:r>
          </a:p>
          <a:p>
            <a:r>
              <a:rPr lang="en-US" dirty="0">
                <a:solidFill>
                  <a:srgbClr val="00B0F0"/>
                </a:solidFill>
              </a:rPr>
              <a:t>Column 2 -2 points</a:t>
            </a:r>
          </a:p>
          <a:p>
            <a:r>
              <a:rPr lang="en-US" dirty="0">
                <a:solidFill>
                  <a:srgbClr val="00B0F0"/>
                </a:solidFill>
              </a:rPr>
              <a:t>Column 3 -4 points</a:t>
            </a:r>
          </a:p>
          <a:p>
            <a:r>
              <a:rPr lang="en-US" dirty="0">
                <a:solidFill>
                  <a:srgbClr val="00B0F0"/>
                </a:solidFill>
              </a:rPr>
              <a:t>Column 4 -2 points</a:t>
            </a:r>
          </a:p>
          <a:p>
            <a:endParaRPr lang="en-US" dirty="0">
              <a:solidFill>
                <a:srgbClr val="00B0F0"/>
              </a:solidFill>
            </a:endParaRP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2 of 6</a:t>
            </a:r>
          </a:p>
        </p:txBody>
      </p:sp>
      <p:pic>
        <p:nvPicPr>
          <p:cNvPr id="3" name="Picture 2">
            <a:extLst>
              <a:ext uri="{FF2B5EF4-FFF2-40B4-BE49-F238E27FC236}">
                <a16:creationId xmlns:a16="http://schemas.microsoft.com/office/drawing/2014/main" id="{CDA094A6-AB7C-7A9E-AB45-21BE0992C923}"/>
              </a:ext>
            </a:extLst>
          </p:cNvPr>
          <p:cNvPicPr>
            <a:picLocks noChangeAspect="1"/>
          </p:cNvPicPr>
          <p:nvPr/>
        </p:nvPicPr>
        <p:blipFill>
          <a:blip r:embed="rId3"/>
          <a:stretch>
            <a:fillRect/>
          </a:stretch>
        </p:blipFill>
        <p:spPr>
          <a:xfrm>
            <a:off x="687177" y="1119498"/>
            <a:ext cx="5408823" cy="4065061"/>
          </a:xfrm>
          <a:prstGeom prst="rect">
            <a:avLst/>
          </a:prstGeom>
        </p:spPr>
      </p:pic>
      <p:pic>
        <p:nvPicPr>
          <p:cNvPr id="6" name="Picture 5">
            <a:extLst>
              <a:ext uri="{FF2B5EF4-FFF2-40B4-BE49-F238E27FC236}">
                <a16:creationId xmlns:a16="http://schemas.microsoft.com/office/drawing/2014/main" id="{7A076EE0-8182-5357-31BC-E5699C5FD5D1}"/>
              </a:ext>
            </a:extLst>
          </p:cNvPr>
          <p:cNvPicPr>
            <a:picLocks noChangeAspect="1"/>
          </p:cNvPicPr>
          <p:nvPr/>
        </p:nvPicPr>
        <p:blipFill>
          <a:blip r:embed="rId4"/>
          <a:stretch>
            <a:fillRect/>
          </a:stretch>
        </p:blipFill>
        <p:spPr>
          <a:xfrm>
            <a:off x="6015464" y="397091"/>
            <a:ext cx="5489359" cy="3615616"/>
          </a:xfrm>
          <a:prstGeom prst="rect">
            <a:avLst/>
          </a:prstGeom>
        </p:spPr>
      </p:pic>
    </p:spTree>
    <p:extLst>
      <p:ext uri="{BB962C8B-B14F-4D97-AF65-F5344CB8AC3E}">
        <p14:creationId xmlns:p14="http://schemas.microsoft.com/office/powerpoint/2010/main" val="9059638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normAutofit/>
          </a:bodyPr>
          <a:lstStyle/>
          <a:p>
            <a:pPr marL="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a:effectLst/>
                <a:latin typeface="Calibri" panose="020F0502020204030204" pitchFamily="34" charset="0"/>
                <a:ea typeface="Calibri" panose="020F0502020204030204" pitchFamily="34" charset="0"/>
                <a:cs typeface="Times New Roman" panose="02020603050405020304" pitchFamily="18" charset="0"/>
              </a:rPr>
              <a:t>Amenorrhea, abdominal pain and vaginal bleeding are the classical clinical triad of symptoms for an ectopic pregnancy. Spontaneous abortion cramping, bleeding, should not produce hypotension unless there is excessive bleeding. Appendicitis would not produce vaginal bleeding. Irritable bowel syndrome has abdominal pain, but no vaginal bleeding.</a:t>
            </a:r>
            <a:endParaRPr lang="en-US" sz="2800" dirty="0"/>
          </a:p>
        </p:txBody>
      </p:sp>
    </p:spTree>
    <p:extLst>
      <p:ext uri="{BB962C8B-B14F-4D97-AF65-F5344CB8AC3E}">
        <p14:creationId xmlns:p14="http://schemas.microsoft.com/office/powerpoint/2010/main" val="624417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98CCDE4-C801-8C7E-F760-B2A55EAEAA35}"/>
              </a:ext>
            </a:extLst>
          </p:cNvPr>
          <p:cNvSpPr>
            <a:spLocks noGrp="1"/>
          </p:cNvSpPr>
          <p:nvPr>
            <p:ph sz="quarter" idx="10"/>
          </p:nvPr>
        </p:nvSpPr>
        <p:spPr>
          <a:xfrm>
            <a:off x="733425" y="2035210"/>
            <a:ext cx="10852150" cy="4115219"/>
          </a:xfrm>
        </p:spPr>
        <p:txBody>
          <a:bodyPr>
            <a:normAutofit fontScale="47500" lnSpcReduction="20000"/>
          </a:bodyPr>
          <a:lstStyle/>
          <a:p>
            <a:pPr>
              <a:lnSpc>
                <a:spcPct val="110000"/>
              </a:lnSpc>
            </a:pPr>
            <a:r>
              <a:rPr lang="en-US" sz="4200" dirty="0">
                <a:latin typeface="Calibri" panose="020F0502020204030204" pitchFamily="34" charset="0"/>
                <a:cs typeface="Calibri" panose="020F0502020204030204" pitchFamily="34" charset="0"/>
              </a:rPr>
              <a:t>Unfolding case studies use approved NGN item types to answer questions about evolving real-world nursing scenarios.</a:t>
            </a:r>
          </a:p>
          <a:p>
            <a:pPr>
              <a:lnSpc>
                <a:spcPct val="110000"/>
              </a:lnSpc>
            </a:pPr>
            <a:r>
              <a:rPr lang="en-US" sz="4200" dirty="0">
                <a:latin typeface="Calibri" panose="020F0502020204030204" pitchFamily="34" charset="0"/>
                <a:cs typeface="Calibri" panose="020F0502020204030204" pitchFamily="34" charset="0"/>
              </a:rPr>
              <a:t>Case studies present 6 linked questions to test the 6 steps of the </a:t>
            </a:r>
            <a:r>
              <a:rPr lang="en-US" sz="4200" i="0" dirty="0">
                <a:effectLst/>
                <a:latin typeface="Calibri" panose="020F0502020204030204" pitchFamily="34" charset="0"/>
                <a:cs typeface="Calibri" panose="020F0502020204030204" pitchFamily="34" charset="0"/>
              </a:rPr>
              <a:t>NCJMM in order:</a:t>
            </a:r>
          </a:p>
          <a:p>
            <a:pPr marL="964350" lvl="1" indent="-514350">
              <a:lnSpc>
                <a:spcPct val="110000"/>
              </a:lnSpc>
              <a:spcBef>
                <a:spcPts val="0"/>
              </a:spcBef>
              <a:buFont typeface="+mj-lt"/>
              <a:buAutoNum type="arabicPeriod"/>
            </a:pPr>
            <a:r>
              <a:rPr lang="en-US" sz="4200" dirty="0">
                <a:latin typeface="Calibri" panose="020F0502020204030204" pitchFamily="34" charset="0"/>
                <a:cs typeface="Calibri" panose="020F0502020204030204" pitchFamily="34" charset="0"/>
              </a:rPr>
              <a:t>Recognize cues</a:t>
            </a:r>
          </a:p>
          <a:p>
            <a:pPr marL="964350" lvl="1" indent="-514350">
              <a:lnSpc>
                <a:spcPct val="110000"/>
              </a:lnSpc>
              <a:spcBef>
                <a:spcPts val="0"/>
              </a:spcBef>
              <a:buFont typeface="+mj-lt"/>
              <a:buAutoNum type="arabicPeriod"/>
            </a:pPr>
            <a:r>
              <a:rPr lang="en-US" sz="4200" i="0" dirty="0">
                <a:effectLst/>
                <a:latin typeface="Calibri" panose="020F0502020204030204" pitchFamily="34" charset="0"/>
                <a:cs typeface="Calibri" panose="020F0502020204030204" pitchFamily="34" charset="0"/>
              </a:rPr>
              <a:t>Analyze cues</a:t>
            </a:r>
          </a:p>
          <a:p>
            <a:pPr marL="964350" lvl="1" indent="-514350">
              <a:lnSpc>
                <a:spcPct val="110000"/>
              </a:lnSpc>
              <a:spcBef>
                <a:spcPts val="0"/>
              </a:spcBef>
              <a:buFont typeface="+mj-lt"/>
              <a:buAutoNum type="arabicPeriod"/>
            </a:pPr>
            <a:r>
              <a:rPr lang="en-US" sz="4200" dirty="0">
                <a:latin typeface="Calibri" panose="020F0502020204030204" pitchFamily="34" charset="0"/>
                <a:cs typeface="Calibri" panose="020F0502020204030204" pitchFamily="34" charset="0"/>
              </a:rPr>
              <a:t>Prioritize hypotheses </a:t>
            </a:r>
          </a:p>
          <a:p>
            <a:pPr marL="964350" lvl="1" indent="-514350">
              <a:lnSpc>
                <a:spcPct val="110000"/>
              </a:lnSpc>
              <a:spcBef>
                <a:spcPts val="0"/>
              </a:spcBef>
              <a:buFont typeface="+mj-lt"/>
              <a:buAutoNum type="arabicPeriod"/>
            </a:pPr>
            <a:r>
              <a:rPr lang="en-US" sz="4200" i="0" dirty="0">
                <a:effectLst/>
                <a:latin typeface="Calibri" panose="020F0502020204030204" pitchFamily="34" charset="0"/>
                <a:cs typeface="Calibri" panose="020F0502020204030204" pitchFamily="34" charset="0"/>
              </a:rPr>
              <a:t>Generate solutions</a:t>
            </a:r>
          </a:p>
          <a:p>
            <a:pPr marL="964350" lvl="1" indent="-514350">
              <a:lnSpc>
                <a:spcPct val="110000"/>
              </a:lnSpc>
              <a:spcBef>
                <a:spcPts val="0"/>
              </a:spcBef>
              <a:buFont typeface="+mj-lt"/>
              <a:buAutoNum type="arabicPeriod"/>
            </a:pPr>
            <a:r>
              <a:rPr lang="en-US" sz="4200" dirty="0">
                <a:latin typeface="Calibri" panose="020F0502020204030204" pitchFamily="34" charset="0"/>
                <a:cs typeface="Calibri" panose="020F0502020204030204" pitchFamily="34" charset="0"/>
              </a:rPr>
              <a:t>Take action</a:t>
            </a:r>
          </a:p>
          <a:p>
            <a:pPr marL="964350" lvl="1" indent="-514350">
              <a:lnSpc>
                <a:spcPct val="110000"/>
              </a:lnSpc>
              <a:spcBef>
                <a:spcPts val="0"/>
              </a:spcBef>
              <a:buFont typeface="+mj-lt"/>
              <a:buAutoNum type="arabicPeriod"/>
            </a:pPr>
            <a:r>
              <a:rPr lang="en-US" sz="4200" i="0" dirty="0">
                <a:effectLst/>
                <a:latin typeface="Calibri" panose="020F0502020204030204" pitchFamily="34" charset="0"/>
                <a:cs typeface="Calibri" panose="020F0502020204030204" pitchFamily="34" charset="0"/>
              </a:rPr>
              <a:t>Evaluate outcomes</a:t>
            </a:r>
          </a:p>
          <a:p>
            <a:pPr>
              <a:lnSpc>
                <a:spcPct val="110000"/>
              </a:lnSpc>
            </a:pPr>
            <a:r>
              <a:rPr lang="en-US" sz="4200" i="0" dirty="0">
                <a:effectLst/>
                <a:latin typeface="Calibri" panose="020F0502020204030204" pitchFamily="34" charset="0"/>
                <a:cs typeface="Calibri" panose="020F0502020204030204" pitchFamily="34" charset="0"/>
              </a:rPr>
              <a:t>Candidates should expect to complete </a:t>
            </a:r>
            <a:r>
              <a:rPr lang="en-US" sz="4200" i="0" u="sng" dirty="0">
                <a:effectLst/>
                <a:latin typeface="Calibri" panose="020F0502020204030204" pitchFamily="34" charset="0"/>
                <a:cs typeface="Calibri" panose="020F0502020204030204" pitchFamily="34" charset="0"/>
              </a:rPr>
              <a:t>3 to 5 case studies i</a:t>
            </a:r>
            <a:r>
              <a:rPr lang="en-US" sz="4200" i="0" dirty="0">
                <a:effectLst/>
                <a:latin typeface="Calibri" panose="020F0502020204030204" pitchFamily="34" charset="0"/>
                <a:cs typeface="Calibri" panose="020F0502020204030204" pitchFamily="34" charset="0"/>
              </a:rPr>
              <a:t>n a minimum length 85 question NCLEX exam. </a:t>
            </a:r>
            <a:endParaRPr lang="en-US" dirty="0"/>
          </a:p>
        </p:txBody>
      </p:sp>
      <p:sp>
        <p:nvSpPr>
          <p:cNvPr id="3" name="Title 2">
            <a:extLst>
              <a:ext uri="{FF2B5EF4-FFF2-40B4-BE49-F238E27FC236}">
                <a16:creationId xmlns:a16="http://schemas.microsoft.com/office/drawing/2014/main" id="{04A559BF-3AF6-01EC-BB13-39C77E6B0C36}"/>
              </a:ext>
            </a:extLst>
          </p:cNvPr>
          <p:cNvSpPr>
            <a:spLocks noGrp="1"/>
          </p:cNvSpPr>
          <p:nvPr>
            <p:ph type="title"/>
          </p:nvPr>
        </p:nvSpPr>
        <p:spPr/>
        <p:txBody>
          <a:bodyPr/>
          <a:lstStyle/>
          <a:p>
            <a:r>
              <a:rPr lang="en-US" sz="4000" dirty="0"/>
              <a:t>Case Studies</a:t>
            </a:r>
            <a:endParaRPr lang="en-US" dirty="0"/>
          </a:p>
        </p:txBody>
      </p:sp>
    </p:spTree>
    <p:extLst>
      <p:ext uri="{BB962C8B-B14F-4D97-AF65-F5344CB8AC3E}">
        <p14:creationId xmlns:p14="http://schemas.microsoft.com/office/powerpoint/2010/main" val="25533389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5472344" y="150719"/>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7" name="TextBox 16">
            <a:extLst>
              <a:ext uri="{FF2B5EF4-FFF2-40B4-BE49-F238E27FC236}">
                <a16:creationId xmlns:a16="http://schemas.microsoft.com/office/drawing/2014/main" id="{2F45B29D-D8BD-DBE4-22A5-AA4B4B7E131D}"/>
              </a:ext>
            </a:extLst>
          </p:cNvPr>
          <p:cNvSpPr txBox="1"/>
          <p:nvPr/>
        </p:nvSpPr>
        <p:spPr>
          <a:xfrm>
            <a:off x="6475714" y="4194595"/>
            <a:ext cx="4994389" cy="646331"/>
          </a:xfrm>
          <a:prstGeom prst="rect">
            <a:avLst/>
          </a:prstGeom>
          <a:noFill/>
        </p:spPr>
        <p:txBody>
          <a:bodyPr wrap="square" rtlCol="0">
            <a:spAutoFit/>
          </a:bodyPr>
          <a:lstStyle/>
          <a:p>
            <a:r>
              <a:rPr lang="en-US" dirty="0">
                <a:solidFill>
                  <a:srgbClr val="00B0F0"/>
                </a:solidFill>
              </a:rPr>
              <a:t>0/1. This  question is worth 1 point.</a:t>
            </a:r>
          </a:p>
          <a:p>
            <a:r>
              <a:rPr lang="en-US" dirty="0">
                <a:solidFill>
                  <a:srgbClr val="00B0F0"/>
                </a:solidFill>
              </a:rPr>
              <a:t>Give yourself 1 point if you answered correctly.</a:t>
            </a: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3 of 6</a:t>
            </a:r>
          </a:p>
        </p:txBody>
      </p:sp>
      <p:pic>
        <p:nvPicPr>
          <p:cNvPr id="3" name="Picture 2">
            <a:extLst>
              <a:ext uri="{FF2B5EF4-FFF2-40B4-BE49-F238E27FC236}">
                <a16:creationId xmlns:a16="http://schemas.microsoft.com/office/drawing/2014/main" id="{EA39A539-7557-1118-CB0B-69C05585EC82}"/>
              </a:ext>
            </a:extLst>
          </p:cNvPr>
          <p:cNvPicPr>
            <a:picLocks noChangeAspect="1"/>
          </p:cNvPicPr>
          <p:nvPr/>
        </p:nvPicPr>
        <p:blipFill>
          <a:blip r:embed="rId3"/>
          <a:stretch>
            <a:fillRect/>
          </a:stretch>
        </p:blipFill>
        <p:spPr>
          <a:xfrm>
            <a:off x="560117" y="802796"/>
            <a:ext cx="5271387" cy="5764127"/>
          </a:xfrm>
          <a:prstGeom prst="rect">
            <a:avLst/>
          </a:prstGeom>
        </p:spPr>
      </p:pic>
      <p:pic>
        <p:nvPicPr>
          <p:cNvPr id="7" name="Picture 6">
            <a:extLst>
              <a:ext uri="{FF2B5EF4-FFF2-40B4-BE49-F238E27FC236}">
                <a16:creationId xmlns:a16="http://schemas.microsoft.com/office/drawing/2014/main" id="{23212F46-7C22-76EE-0B9B-CE06D701D5CF}"/>
              </a:ext>
            </a:extLst>
          </p:cNvPr>
          <p:cNvPicPr>
            <a:picLocks noChangeAspect="1"/>
          </p:cNvPicPr>
          <p:nvPr/>
        </p:nvPicPr>
        <p:blipFill>
          <a:blip r:embed="rId4"/>
          <a:stretch>
            <a:fillRect/>
          </a:stretch>
        </p:blipFill>
        <p:spPr>
          <a:xfrm>
            <a:off x="6337216" y="594804"/>
            <a:ext cx="5271387" cy="3000651"/>
          </a:xfrm>
          <a:prstGeom prst="rect">
            <a:avLst/>
          </a:prstGeom>
        </p:spPr>
      </p:pic>
    </p:spTree>
    <p:extLst>
      <p:ext uri="{BB962C8B-B14F-4D97-AF65-F5344CB8AC3E}">
        <p14:creationId xmlns:p14="http://schemas.microsoft.com/office/powerpoint/2010/main" val="16564068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lstStyle/>
          <a:p>
            <a:r>
              <a:rPr lang="en-US" sz="2400" dirty="0">
                <a:effectLst/>
                <a:latin typeface="Calibri" panose="020F0502020204030204" pitchFamily="34" charset="0"/>
                <a:ea typeface="Calibri" panose="020F0502020204030204" pitchFamily="34" charset="0"/>
                <a:cs typeface="Times New Roman" panose="02020603050405020304" pitchFamily="18" charset="0"/>
              </a:rPr>
              <a:t>The b</a:t>
            </a:r>
            <a:r>
              <a:rPr lang="en-US" sz="2400" dirty="0">
                <a:effectLst/>
                <a:latin typeface="Calibri" panose="020F0502020204030204" pitchFamily="34" charset="0"/>
                <a:ea typeface="Calibri" panose="020F0502020204030204" pitchFamily="34" charset="0"/>
                <a:cs typeface="Calibri" panose="020F0502020204030204" pitchFamily="34" charset="0"/>
              </a:rPr>
              <a:t>eta h</a:t>
            </a:r>
            <a:r>
              <a:rPr lang="en-US" sz="2400" dirty="0">
                <a:solidFill>
                  <a:srgbClr val="444444"/>
                </a:solidFill>
                <a:effectLst/>
                <a:latin typeface="Calibri" panose="020F0502020204030204" pitchFamily="34" charset="0"/>
                <a:ea typeface="Calibri" panose="020F0502020204030204" pitchFamily="34" charset="0"/>
                <a:cs typeface="Calibri" panose="020F0502020204030204" pitchFamily="34" charset="0"/>
              </a:rPr>
              <a:t>uman chorionic gonadotropin levels indicate the client is pregnant. </a:t>
            </a:r>
            <a:r>
              <a:rPr lang="en-US" sz="2400" dirty="0">
                <a:effectLst/>
                <a:latin typeface="Calibri" panose="020F0502020204030204" pitchFamily="34" charset="0"/>
                <a:ea typeface="Calibri" panose="020F0502020204030204" pitchFamily="34" charset="0"/>
                <a:cs typeface="Times New Roman" panose="02020603050405020304" pitchFamily="18" charset="0"/>
              </a:rPr>
              <a:t> Amenorrhea, abdominal pain and vaginal bleeding are the classical clinical triad of symptoms for an ectopic pregnancy.</a:t>
            </a:r>
            <a:r>
              <a:rPr lang="en-US" sz="2400" dirty="0">
                <a:effectLst/>
                <a:latin typeface="Calibri" panose="020F0502020204030204" pitchFamily="34" charset="0"/>
                <a:ea typeface="Calibri" panose="020F0502020204030204" pitchFamily="34" charset="0"/>
                <a:cs typeface="Calibri" panose="020F0502020204030204" pitchFamily="34"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Spontaneous abortion cramping, bleeding, should not produce hypotension unless there is excessive bleeding. Appendicitis would not produce vaginal bleeding. Irritable bowel syndrome has abdominal pain, but no vaginal bleeding.</a:t>
            </a:r>
          </a:p>
          <a:p>
            <a:endParaRPr lang="en-US" dirty="0"/>
          </a:p>
        </p:txBody>
      </p:sp>
    </p:spTree>
    <p:extLst>
      <p:ext uri="{BB962C8B-B14F-4D97-AF65-F5344CB8AC3E}">
        <p14:creationId xmlns:p14="http://schemas.microsoft.com/office/powerpoint/2010/main" val="27924764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7" name="TextBox 16">
            <a:extLst>
              <a:ext uri="{FF2B5EF4-FFF2-40B4-BE49-F238E27FC236}">
                <a16:creationId xmlns:a16="http://schemas.microsoft.com/office/drawing/2014/main" id="{2F45B29D-D8BD-DBE4-22A5-AA4B4B7E131D}"/>
              </a:ext>
            </a:extLst>
          </p:cNvPr>
          <p:cNvSpPr txBox="1"/>
          <p:nvPr/>
        </p:nvSpPr>
        <p:spPr>
          <a:xfrm>
            <a:off x="6096000" y="5258879"/>
            <a:ext cx="5744660" cy="646331"/>
          </a:xfrm>
          <a:prstGeom prst="rect">
            <a:avLst/>
          </a:prstGeom>
          <a:noFill/>
        </p:spPr>
        <p:txBody>
          <a:bodyPr wrap="square" rtlCol="0">
            <a:spAutoFit/>
          </a:bodyPr>
          <a:lstStyle/>
          <a:p>
            <a:r>
              <a:rPr lang="en-US" dirty="0">
                <a:solidFill>
                  <a:srgbClr val="00B0F0"/>
                </a:solidFill>
              </a:rPr>
              <a:t>0/1. This  question is worth 10 points. Give yourself 1 point for each row you got correct. </a:t>
            </a: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4 of 6</a:t>
            </a:r>
          </a:p>
        </p:txBody>
      </p:sp>
      <p:pic>
        <p:nvPicPr>
          <p:cNvPr id="4" name="Picture 3">
            <a:extLst>
              <a:ext uri="{FF2B5EF4-FFF2-40B4-BE49-F238E27FC236}">
                <a16:creationId xmlns:a16="http://schemas.microsoft.com/office/drawing/2014/main" id="{E0533E3E-79DB-A2A6-D8AB-3F3D84716BC6}"/>
              </a:ext>
            </a:extLst>
          </p:cNvPr>
          <p:cNvPicPr>
            <a:picLocks noChangeAspect="1"/>
          </p:cNvPicPr>
          <p:nvPr/>
        </p:nvPicPr>
        <p:blipFill>
          <a:blip r:embed="rId3"/>
          <a:stretch>
            <a:fillRect/>
          </a:stretch>
        </p:blipFill>
        <p:spPr>
          <a:xfrm>
            <a:off x="560117" y="688517"/>
            <a:ext cx="5139347" cy="6078700"/>
          </a:xfrm>
          <a:prstGeom prst="rect">
            <a:avLst/>
          </a:prstGeom>
        </p:spPr>
      </p:pic>
      <p:pic>
        <p:nvPicPr>
          <p:cNvPr id="7" name="Picture 6">
            <a:extLst>
              <a:ext uri="{FF2B5EF4-FFF2-40B4-BE49-F238E27FC236}">
                <a16:creationId xmlns:a16="http://schemas.microsoft.com/office/drawing/2014/main" id="{6310B26D-540D-6E95-0BD8-C423A8276C6C}"/>
              </a:ext>
            </a:extLst>
          </p:cNvPr>
          <p:cNvPicPr>
            <a:picLocks noChangeAspect="1"/>
          </p:cNvPicPr>
          <p:nvPr/>
        </p:nvPicPr>
        <p:blipFill>
          <a:blip r:embed="rId4"/>
          <a:stretch>
            <a:fillRect/>
          </a:stretch>
        </p:blipFill>
        <p:spPr>
          <a:xfrm>
            <a:off x="6182267" y="622815"/>
            <a:ext cx="5572125" cy="4322047"/>
          </a:xfrm>
          <a:prstGeom prst="rect">
            <a:avLst/>
          </a:prstGeom>
        </p:spPr>
      </p:pic>
    </p:spTree>
    <p:extLst>
      <p:ext uri="{BB962C8B-B14F-4D97-AF65-F5344CB8AC3E}">
        <p14:creationId xmlns:p14="http://schemas.microsoft.com/office/powerpoint/2010/main" val="427668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normAutofit/>
          </a:bodyPr>
          <a:lstStyle/>
          <a:p>
            <a:r>
              <a:rPr lang="en-US" sz="2400" dirty="0">
                <a:effectLst/>
                <a:latin typeface="Calibri" panose="020F0502020204030204" pitchFamily="34" charset="0"/>
                <a:ea typeface="Calibri" panose="020F0502020204030204" pitchFamily="34" charset="0"/>
                <a:cs typeface="Times New Roman" panose="02020603050405020304" pitchFamily="18" charset="0"/>
              </a:rPr>
              <a:t>The nurse should address the client’s pain needs once the diagnosis made. Prepping the client for surgery could include an IV fluids bolus, foley catheter, and prophylactic antibiotic. The nurse should provide oxygen if the client’s pulse oximeter readings decrease. No, bowel prep is indicated and it may delay time to the surgical suite.  Blood cultures are not appropriate there is no evidence of infection. Pubic hair removal is not the standard of care. Shaving can increase infection risk. Incentive spirometer is post- operative management.</a:t>
            </a:r>
          </a:p>
          <a:p>
            <a:endParaRPr lang="en-US" dirty="0"/>
          </a:p>
        </p:txBody>
      </p:sp>
    </p:spTree>
    <p:extLst>
      <p:ext uri="{BB962C8B-B14F-4D97-AF65-F5344CB8AC3E}">
        <p14:creationId xmlns:p14="http://schemas.microsoft.com/office/powerpoint/2010/main" val="17142402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4" name="TextBox 13">
            <a:extLst>
              <a:ext uri="{FF2B5EF4-FFF2-40B4-BE49-F238E27FC236}">
                <a16:creationId xmlns:a16="http://schemas.microsoft.com/office/drawing/2014/main" id="{C1FFCA7F-90AE-0F33-E22C-35DD90B61E0D}"/>
              </a:ext>
            </a:extLst>
          </p:cNvPr>
          <p:cNvSpPr txBox="1"/>
          <p:nvPr/>
        </p:nvSpPr>
        <p:spPr>
          <a:xfrm>
            <a:off x="6262371" y="213127"/>
            <a:ext cx="5155034" cy="375552"/>
          </a:xfrm>
          <a:prstGeom prst="rect">
            <a:avLst/>
          </a:prstGeom>
          <a:noFill/>
        </p:spPr>
        <p:txBody>
          <a:bodyPr wrap="square">
            <a:sp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The</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2F45B29D-D8BD-DBE4-22A5-AA4B4B7E131D}"/>
              </a:ext>
            </a:extLst>
          </p:cNvPr>
          <p:cNvSpPr txBox="1"/>
          <p:nvPr/>
        </p:nvSpPr>
        <p:spPr>
          <a:xfrm>
            <a:off x="6335502" y="4555103"/>
            <a:ext cx="5744660" cy="646331"/>
          </a:xfrm>
          <a:prstGeom prst="rect">
            <a:avLst/>
          </a:prstGeom>
          <a:noFill/>
        </p:spPr>
        <p:txBody>
          <a:bodyPr wrap="square" rtlCol="0">
            <a:spAutoFit/>
          </a:bodyPr>
          <a:lstStyle/>
          <a:p>
            <a:r>
              <a:rPr lang="en-US" dirty="0">
                <a:solidFill>
                  <a:srgbClr val="00B0F0"/>
                </a:solidFill>
                <a:latin typeface="Calibri" panose="020F0502020204030204" pitchFamily="34" charset="0"/>
                <a:cs typeface="Calibri" panose="020F0502020204030204" pitchFamily="34" charset="0"/>
              </a:rPr>
              <a:t>0/1. This item is worth 3 points. Give yourself 1 point for every correct option selected. </a:t>
            </a: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5 of 6</a:t>
            </a:r>
          </a:p>
        </p:txBody>
      </p:sp>
      <p:pic>
        <p:nvPicPr>
          <p:cNvPr id="2" name="Picture 1">
            <a:extLst>
              <a:ext uri="{FF2B5EF4-FFF2-40B4-BE49-F238E27FC236}">
                <a16:creationId xmlns:a16="http://schemas.microsoft.com/office/drawing/2014/main" id="{CF3DF3B2-5572-620A-94D4-78899DF62E4D}"/>
              </a:ext>
            </a:extLst>
          </p:cNvPr>
          <p:cNvPicPr>
            <a:picLocks noChangeAspect="1"/>
          </p:cNvPicPr>
          <p:nvPr/>
        </p:nvPicPr>
        <p:blipFill>
          <a:blip r:embed="rId3"/>
          <a:stretch>
            <a:fillRect/>
          </a:stretch>
        </p:blipFill>
        <p:spPr>
          <a:xfrm>
            <a:off x="560117" y="688517"/>
            <a:ext cx="5139347" cy="6078700"/>
          </a:xfrm>
          <a:prstGeom prst="rect">
            <a:avLst/>
          </a:prstGeom>
        </p:spPr>
      </p:pic>
      <p:pic>
        <p:nvPicPr>
          <p:cNvPr id="5" name="Picture 4">
            <a:extLst>
              <a:ext uri="{FF2B5EF4-FFF2-40B4-BE49-F238E27FC236}">
                <a16:creationId xmlns:a16="http://schemas.microsoft.com/office/drawing/2014/main" id="{9FD62556-747A-7324-AFAC-1482E034FF95}"/>
              </a:ext>
            </a:extLst>
          </p:cNvPr>
          <p:cNvPicPr>
            <a:picLocks noChangeAspect="1"/>
          </p:cNvPicPr>
          <p:nvPr/>
        </p:nvPicPr>
        <p:blipFill>
          <a:blip r:embed="rId4"/>
          <a:stretch>
            <a:fillRect/>
          </a:stretch>
        </p:blipFill>
        <p:spPr>
          <a:xfrm>
            <a:off x="6335502" y="1060886"/>
            <a:ext cx="5081903" cy="3298049"/>
          </a:xfrm>
          <a:prstGeom prst="rect">
            <a:avLst/>
          </a:prstGeom>
        </p:spPr>
      </p:pic>
    </p:spTree>
    <p:extLst>
      <p:ext uri="{BB962C8B-B14F-4D97-AF65-F5344CB8AC3E}">
        <p14:creationId xmlns:p14="http://schemas.microsoft.com/office/powerpoint/2010/main" val="29549391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normAutofit/>
          </a:bodyPr>
          <a:lstStyle/>
          <a:p>
            <a:pPr marL="0">
              <a:lnSpc>
                <a:spcPct val="107000"/>
              </a:lnSpc>
              <a:spcBef>
                <a:spcPts val="0"/>
              </a:spcBef>
              <a:spcAft>
                <a:spcPts val="800"/>
              </a:spcAft>
            </a:pPr>
            <a:r>
              <a:rPr lang="en-US" sz="3600" b="1" u="none" strike="noStrike" dirty="0">
                <a:effectLst/>
                <a:latin typeface="Calibri" panose="020F0502020204030204" pitchFamily="34" charset="0"/>
                <a:ea typeface="Calibri" panose="020F0502020204030204" pitchFamily="34" charset="0"/>
                <a:cs typeface="Arial" panose="020B0604020202020204" pitchFamily="34" charset="0"/>
              </a:rPr>
              <a:t> </a:t>
            </a:r>
            <a:r>
              <a:rPr lang="en-US" sz="2800" dirty="0">
                <a:effectLst/>
                <a:latin typeface="Calibri" panose="020F0502020204030204" pitchFamily="34" charset="0"/>
                <a:ea typeface="Calibri" panose="020F0502020204030204" pitchFamily="34" charset="0"/>
                <a:cs typeface="Times New Roman" panose="02020603050405020304" pitchFamily="18" charset="0"/>
              </a:rPr>
              <a:t>The client needs emergency surgery. Her immediate needs are to maintain perfusion. The client requires a fluid bolus and a type and cross match for blood. She also requires management of her severe pain. Oxygen orders are implemented if saturations drop. Antibiotics can be started at any time before surgery.  A foley catheter can be inserted when the client is more comfortable and able to cooperate, or it can be inserted in the surgical suite. </a:t>
            </a:r>
          </a:p>
          <a:p>
            <a:pPr marL="0">
              <a:lnSpc>
                <a:spcPct val="107000"/>
              </a:lnSpc>
              <a:spcBef>
                <a:spcPts val="0"/>
              </a:spcBef>
              <a:spcAft>
                <a:spcPts val="800"/>
              </a:spcAft>
            </a:pPr>
            <a:endParaRPr lang="en-US" dirty="0"/>
          </a:p>
        </p:txBody>
      </p:sp>
    </p:spTree>
    <p:extLst>
      <p:ext uri="{BB962C8B-B14F-4D97-AF65-F5344CB8AC3E}">
        <p14:creationId xmlns:p14="http://schemas.microsoft.com/office/powerpoint/2010/main" val="28403600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4" name="TextBox 13">
            <a:extLst>
              <a:ext uri="{FF2B5EF4-FFF2-40B4-BE49-F238E27FC236}">
                <a16:creationId xmlns:a16="http://schemas.microsoft.com/office/drawing/2014/main" id="{C1FFCA7F-90AE-0F33-E22C-35DD90B61E0D}"/>
              </a:ext>
            </a:extLst>
          </p:cNvPr>
          <p:cNvSpPr txBox="1"/>
          <p:nvPr/>
        </p:nvSpPr>
        <p:spPr>
          <a:xfrm>
            <a:off x="6262371" y="213127"/>
            <a:ext cx="5155034" cy="375552"/>
          </a:xfrm>
          <a:prstGeom prst="rect">
            <a:avLst/>
          </a:prstGeom>
          <a:noFill/>
        </p:spPr>
        <p:txBody>
          <a:bodyPr wrap="square">
            <a:sp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The</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2F45B29D-D8BD-DBE4-22A5-AA4B4B7E131D}"/>
              </a:ext>
            </a:extLst>
          </p:cNvPr>
          <p:cNvSpPr txBox="1"/>
          <p:nvPr/>
        </p:nvSpPr>
        <p:spPr>
          <a:xfrm>
            <a:off x="6096000" y="4844469"/>
            <a:ext cx="5744660" cy="646331"/>
          </a:xfrm>
          <a:prstGeom prst="rect">
            <a:avLst/>
          </a:prstGeom>
          <a:noFill/>
        </p:spPr>
        <p:txBody>
          <a:bodyPr wrap="square" rtlCol="0">
            <a:spAutoFit/>
          </a:bodyPr>
          <a:lstStyle/>
          <a:p>
            <a:r>
              <a:rPr lang="en-US" dirty="0">
                <a:solidFill>
                  <a:srgbClr val="00B0F0"/>
                </a:solidFill>
                <a:latin typeface="Calibri" panose="020F0502020204030204" pitchFamily="34" charset="0"/>
                <a:cs typeface="Calibri" panose="020F0502020204030204" pitchFamily="34" charset="0"/>
              </a:rPr>
              <a:t>Rationale. This item is worth 1 points. Give yourself 1 point only if you got BOTH answers correct.  </a:t>
            </a: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6 of 6</a:t>
            </a:r>
          </a:p>
        </p:txBody>
      </p:sp>
      <p:pic>
        <p:nvPicPr>
          <p:cNvPr id="3" name="Picture 2">
            <a:extLst>
              <a:ext uri="{FF2B5EF4-FFF2-40B4-BE49-F238E27FC236}">
                <a16:creationId xmlns:a16="http://schemas.microsoft.com/office/drawing/2014/main" id="{75871695-CAB6-1592-D99D-42625B930351}"/>
              </a:ext>
            </a:extLst>
          </p:cNvPr>
          <p:cNvPicPr>
            <a:picLocks noChangeAspect="1"/>
          </p:cNvPicPr>
          <p:nvPr/>
        </p:nvPicPr>
        <p:blipFill>
          <a:blip r:embed="rId3"/>
          <a:stretch>
            <a:fillRect/>
          </a:stretch>
        </p:blipFill>
        <p:spPr>
          <a:xfrm>
            <a:off x="560117" y="750733"/>
            <a:ext cx="5031188" cy="6067279"/>
          </a:xfrm>
          <a:prstGeom prst="rect">
            <a:avLst/>
          </a:prstGeom>
        </p:spPr>
      </p:pic>
      <p:pic>
        <p:nvPicPr>
          <p:cNvPr id="6" name="Picture 5">
            <a:extLst>
              <a:ext uri="{FF2B5EF4-FFF2-40B4-BE49-F238E27FC236}">
                <a16:creationId xmlns:a16="http://schemas.microsoft.com/office/drawing/2014/main" id="{281D51DC-E275-668D-7709-C3518BC842DC}"/>
              </a:ext>
            </a:extLst>
          </p:cNvPr>
          <p:cNvPicPr>
            <a:picLocks noChangeAspect="1"/>
          </p:cNvPicPr>
          <p:nvPr/>
        </p:nvPicPr>
        <p:blipFill>
          <a:blip r:embed="rId4"/>
          <a:stretch>
            <a:fillRect/>
          </a:stretch>
        </p:blipFill>
        <p:spPr>
          <a:xfrm>
            <a:off x="5781674" y="588679"/>
            <a:ext cx="5562600" cy="3326373"/>
          </a:xfrm>
          <a:prstGeom prst="rect">
            <a:avLst/>
          </a:prstGeom>
        </p:spPr>
      </p:pic>
    </p:spTree>
    <p:extLst>
      <p:ext uri="{BB962C8B-B14F-4D97-AF65-F5344CB8AC3E}">
        <p14:creationId xmlns:p14="http://schemas.microsoft.com/office/powerpoint/2010/main" val="15981914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normAutofit/>
          </a:bodyPr>
          <a:lstStyle/>
          <a:p>
            <a:pPr marL="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Client’s vital signs are trending towards hypovolemic shock as evidenced by the heart rate is trending upward, and the decreasing  B/P and oxygenation saturation. </a:t>
            </a:r>
          </a:p>
          <a:p>
            <a:pPr marL="0" marR="0">
              <a:lnSpc>
                <a:spcPct val="107000"/>
              </a:lnSpc>
              <a:spcBef>
                <a:spcPts val="0"/>
              </a:spcBef>
              <a:spcAft>
                <a:spcPts val="800"/>
              </a:spcAft>
            </a:pPr>
            <a:endParaRPr lang="en-US" dirty="0"/>
          </a:p>
        </p:txBody>
      </p:sp>
    </p:spTree>
    <p:extLst>
      <p:ext uri="{BB962C8B-B14F-4D97-AF65-F5344CB8AC3E}">
        <p14:creationId xmlns:p14="http://schemas.microsoft.com/office/powerpoint/2010/main" val="18846869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4F225-8C49-EEC5-961F-D949CE9E500E}"/>
              </a:ext>
            </a:extLst>
          </p:cNvPr>
          <p:cNvSpPr>
            <a:spLocks noGrp="1"/>
          </p:cNvSpPr>
          <p:nvPr>
            <p:ph type="title"/>
          </p:nvPr>
        </p:nvSpPr>
        <p:spPr/>
        <p:txBody>
          <a:bodyPr/>
          <a:lstStyle/>
          <a:p>
            <a:r>
              <a:rPr lang="en-US" dirty="0"/>
              <a:t>Case Study 2 Score</a:t>
            </a:r>
          </a:p>
        </p:txBody>
      </p:sp>
      <p:graphicFrame>
        <p:nvGraphicFramePr>
          <p:cNvPr id="5" name="Table 5">
            <a:extLst>
              <a:ext uri="{FF2B5EF4-FFF2-40B4-BE49-F238E27FC236}">
                <a16:creationId xmlns:a16="http://schemas.microsoft.com/office/drawing/2014/main" id="{6CDF6E73-A5E6-1CFE-80A4-E8C1870968AF}"/>
              </a:ext>
            </a:extLst>
          </p:cNvPr>
          <p:cNvGraphicFramePr>
            <a:graphicFrameLocks noGrp="1"/>
          </p:cNvGraphicFramePr>
          <p:nvPr>
            <p:ph sz="quarter" idx="10"/>
            <p:extLst>
              <p:ext uri="{D42A27DB-BD31-4B8C-83A1-F6EECF244321}">
                <p14:modId xmlns:p14="http://schemas.microsoft.com/office/powerpoint/2010/main" val="2485081577"/>
              </p:ext>
            </p:extLst>
          </p:nvPr>
        </p:nvGraphicFramePr>
        <p:xfrm>
          <a:off x="914400" y="1970088"/>
          <a:ext cx="10429872" cy="4145280"/>
        </p:xfrm>
        <a:graphic>
          <a:graphicData uri="http://schemas.openxmlformats.org/drawingml/2006/table">
            <a:tbl>
              <a:tblPr firstRow="1" bandRow="1">
                <a:tableStyleId>{5C22544A-7EE6-4342-B048-85BDC9FD1C3A}</a:tableStyleId>
              </a:tblPr>
              <a:tblGrid>
                <a:gridCol w="3476624">
                  <a:extLst>
                    <a:ext uri="{9D8B030D-6E8A-4147-A177-3AD203B41FA5}">
                      <a16:colId xmlns:a16="http://schemas.microsoft.com/office/drawing/2014/main" val="2021255411"/>
                    </a:ext>
                  </a:extLst>
                </a:gridCol>
                <a:gridCol w="3476624">
                  <a:extLst>
                    <a:ext uri="{9D8B030D-6E8A-4147-A177-3AD203B41FA5}">
                      <a16:colId xmlns:a16="http://schemas.microsoft.com/office/drawing/2014/main" val="3443691882"/>
                    </a:ext>
                  </a:extLst>
                </a:gridCol>
                <a:gridCol w="3476624">
                  <a:extLst>
                    <a:ext uri="{9D8B030D-6E8A-4147-A177-3AD203B41FA5}">
                      <a16:colId xmlns:a16="http://schemas.microsoft.com/office/drawing/2014/main" val="2539395156"/>
                    </a:ext>
                  </a:extLst>
                </a:gridCol>
              </a:tblGrid>
              <a:tr h="370840">
                <a:tc>
                  <a:txBody>
                    <a:bodyPr/>
                    <a:lstStyle/>
                    <a:p>
                      <a:r>
                        <a:rPr lang="en-US" sz="2800" dirty="0"/>
                        <a:t>Question</a:t>
                      </a:r>
                    </a:p>
                  </a:txBody>
                  <a:tcPr/>
                </a:tc>
                <a:tc>
                  <a:txBody>
                    <a:bodyPr/>
                    <a:lstStyle/>
                    <a:p>
                      <a:r>
                        <a:rPr lang="en-US" sz="2800" dirty="0"/>
                        <a:t>Possible</a:t>
                      </a:r>
                    </a:p>
                  </a:txBody>
                  <a:tcPr/>
                </a:tc>
                <a:tc>
                  <a:txBody>
                    <a:bodyPr/>
                    <a:lstStyle/>
                    <a:p>
                      <a:r>
                        <a:rPr lang="en-US" sz="2800" dirty="0"/>
                        <a:t>My score</a:t>
                      </a:r>
                    </a:p>
                  </a:txBody>
                  <a:tcPr/>
                </a:tc>
                <a:extLst>
                  <a:ext uri="{0D108BD9-81ED-4DB2-BD59-A6C34878D82A}">
                    <a16:rowId xmlns:a16="http://schemas.microsoft.com/office/drawing/2014/main" val="1133684427"/>
                  </a:ext>
                </a:extLst>
              </a:tr>
              <a:tr h="370840">
                <a:tc>
                  <a:txBody>
                    <a:bodyPr/>
                    <a:lstStyle/>
                    <a:p>
                      <a:r>
                        <a:rPr lang="en-US" sz="2800" dirty="0"/>
                        <a:t>1</a:t>
                      </a:r>
                    </a:p>
                  </a:txBody>
                  <a:tcPr/>
                </a:tc>
                <a:tc>
                  <a:txBody>
                    <a:bodyPr/>
                    <a:lstStyle/>
                    <a:p>
                      <a:r>
                        <a:rPr lang="en-US" sz="2800" dirty="0"/>
                        <a:t>4</a:t>
                      </a:r>
                    </a:p>
                  </a:txBody>
                  <a:tcPr/>
                </a:tc>
                <a:tc>
                  <a:txBody>
                    <a:bodyPr/>
                    <a:lstStyle/>
                    <a:p>
                      <a:endParaRPr lang="en-US" sz="2800"/>
                    </a:p>
                  </a:txBody>
                  <a:tcPr/>
                </a:tc>
                <a:extLst>
                  <a:ext uri="{0D108BD9-81ED-4DB2-BD59-A6C34878D82A}">
                    <a16:rowId xmlns:a16="http://schemas.microsoft.com/office/drawing/2014/main" val="3648513413"/>
                  </a:ext>
                </a:extLst>
              </a:tr>
              <a:tr h="370840">
                <a:tc>
                  <a:txBody>
                    <a:bodyPr/>
                    <a:lstStyle/>
                    <a:p>
                      <a:r>
                        <a:rPr lang="en-US" sz="2800" dirty="0"/>
                        <a:t>2</a:t>
                      </a:r>
                    </a:p>
                  </a:txBody>
                  <a:tcPr/>
                </a:tc>
                <a:tc>
                  <a:txBody>
                    <a:bodyPr/>
                    <a:lstStyle/>
                    <a:p>
                      <a:r>
                        <a:rPr lang="en-US" sz="2800" dirty="0"/>
                        <a:t>11</a:t>
                      </a:r>
                    </a:p>
                  </a:txBody>
                  <a:tcPr/>
                </a:tc>
                <a:tc>
                  <a:txBody>
                    <a:bodyPr/>
                    <a:lstStyle/>
                    <a:p>
                      <a:endParaRPr lang="en-US" sz="2800"/>
                    </a:p>
                  </a:txBody>
                  <a:tcPr/>
                </a:tc>
                <a:extLst>
                  <a:ext uri="{0D108BD9-81ED-4DB2-BD59-A6C34878D82A}">
                    <a16:rowId xmlns:a16="http://schemas.microsoft.com/office/drawing/2014/main" val="1977316179"/>
                  </a:ext>
                </a:extLst>
              </a:tr>
              <a:tr h="370840">
                <a:tc>
                  <a:txBody>
                    <a:bodyPr/>
                    <a:lstStyle/>
                    <a:p>
                      <a:r>
                        <a:rPr lang="en-US" sz="2800" dirty="0"/>
                        <a:t>3</a:t>
                      </a:r>
                    </a:p>
                  </a:txBody>
                  <a:tcPr/>
                </a:tc>
                <a:tc>
                  <a:txBody>
                    <a:bodyPr/>
                    <a:lstStyle/>
                    <a:p>
                      <a:r>
                        <a:rPr lang="en-US" sz="2800" dirty="0"/>
                        <a:t>1</a:t>
                      </a:r>
                    </a:p>
                  </a:txBody>
                  <a:tcPr/>
                </a:tc>
                <a:tc>
                  <a:txBody>
                    <a:bodyPr/>
                    <a:lstStyle/>
                    <a:p>
                      <a:endParaRPr lang="en-US" sz="2800"/>
                    </a:p>
                  </a:txBody>
                  <a:tcPr/>
                </a:tc>
                <a:extLst>
                  <a:ext uri="{0D108BD9-81ED-4DB2-BD59-A6C34878D82A}">
                    <a16:rowId xmlns:a16="http://schemas.microsoft.com/office/drawing/2014/main" val="3233071543"/>
                  </a:ext>
                </a:extLst>
              </a:tr>
              <a:tr h="370840">
                <a:tc>
                  <a:txBody>
                    <a:bodyPr/>
                    <a:lstStyle/>
                    <a:p>
                      <a:r>
                        <a:rPr lang="en-US" sz="2800" dirty="0"/>
                        <a:t>4</a:t>
                      </a:r>
                    </a:p>
                  </a:txBody>
                  <a:tcPr/>
                </a:tc>
                <a:tc>
                  <a:txBody>
                    <a:bodyPr/>
                    <a:lstStyle/>
                    <a:p>
                      <a:r>
                        <a:rPr lang="en-US" sz="2800" dirty="0"/>
                        <a:t>10</a:t>
                      </a:r>
                    </a:p>
                  </a:txBody>
                  <a:tcPr/>
                </a:tc>
                <a:tc>
                  <a:txBody>
                    <a:bodyPr/>
                    <a:lstStyle/>
                    <a:p>
                      <a:endParaRPr lang="en-US" sz="2800" dirty="0"/>
                    </a:p>
                  </a:txBody>
                  <a:tcPr/>
                </a:tc>
                <a:extLst>
                  <a:ext uri="{0D108BD9-81ED-4DB2-BD59-A6C34878D82A}">
                    <a16:rowId xmlns:a16="http://schemas.microsoft.com/office/drawing/2014/main" val="647565369"/>
                  </a:ext>
                </a:extLst>
              </a:tr>
              <a:tr h="370840">
                <a:tc>
                  <a:txBody>
                    <a:bodyPr/>
                    <a:lstStyle/>
                    <a:p>
                      <a:r>
                        <a:rPr lang="en-US" sz="2800" dirty="0"/>
                        <a:t>5</a:t>
                      </a:r>
                    </a:p>
                  </a:txBody>
                  <a:tcPr/>
                </a:tc>
                <a:tc>
                  <a:txBody>
                    <a:bodyPr/>
                    <a:lstStyle/>
                    <a:p>
                      <a:r>
                        <a:rPr lang="en-US" sz="2800" dirty="0"/>
                        <a:t>3</a:t>
                      </a:r>
                    </a:p>
                  </a:txBody>
                  <a:tcPr/>
                </a:tc>
                <a:tc>
                  <a:txBody>
                    <a:bodyPr/>
                    <a:lstStyle/>
                    <a:p>
                      <a:endParaRPr lang="en-US" sz="2800" dirty="0"/>
                    </a:p>
                  </a:txBody>
                  <a:tcPr/>
                </a:tc>
                <a:extLst>
                  <a:ext uri="{0D108BD9-81ED-4DB2-BD59-A6C34878D82A}">
                    <a16:rowId xmlns:a16="http://schemas.microsoft.com/office/drawing/2014/main" val="1892132419"/>
                  </a:ext>
                </a:extLst>
              </a:tr>
              <a:tr h="370840">
                <a:tc>
                  <a:txBody>
                    <a:bodyPr/>
                    <a:lstStyle/>
                    <a:p>
                      <a:r>
                        <a:rPr lang="en-US" sz="2800" dirty="0"/>
                        <a:t>6</a:t>
                      </a:r>
                    </a:p>
                  </a:txBody>
                  <a:tcPr/>
                </a:tc>
                <a:tc>
                  <a:txBody>
                    <a:bodyPr/>
                    <a:lstStyle/>
                    <a:p>
                      <a:r>
                        <a:rPr lang="en-US" sz="2800" dirty="0"/>
                        <a:t>1</a:t>
                      </a:r>
                    </a:p>
                  </a:txBody>
                  <a:tcPr/>
                </a:tc>
                <a:tc>
                  <a:txBody>
                    <a:bodyPr/>
                    <a:lstStyle/>
                    <a:p>
                      <a:endParaRPr lang="en-US" sz="2800" dirty="0"/>
                    </a:p>
                  </a:txBody>
                  <a:tcPr/>
                </a:tc>
                <a:extLst>
                  <a:ext uri="{0D108BD9-81ED-4DB2-BD59-A6C34878D82A}">
                    <a16:rowId xmlns:a16="http://schemas.microsoft.com/office/drawing/2014/main" val="1211496467"/>
                  </a:ext>
                </a:extLst>
              </a:tr>
              <a:tr h="370840">
                <a:tc>
                  <a:txBody>
                    <a:bodyPr/>
                    <a:lstStyle/>
                    <a:p>
                      <a:r>
                        <a:rPr lang="en-US" sz="2800" dirty="0"/>
                        <a:t>Total</a:t>
                      </a:r>
                    </a:p>
                  </a:txBody>
                  <a:tcPr/>
                </a:tc>
                <a:tc>
                  <a:txBody>
                    <a:bodyPr/>
                    <a:lstStyle/>
                    <a:p>
                      <a:r>
                        <a:rPr lang="en-US" sz="2800" dirty="0"/>
                        <a:t>30</a:t>
                      </a:r>
                    </a:p>
                  </a:txBody>
                  <a:tcPr/>
                </a:tc>
                <a:tc>
                  <a:txBody>
                    <a:bodyPr/>
                    <a:lstStyle/>
                    <a:p>
                      <a:endParaRPr lang="en-US" sz="2800" dirty="0"/>
                    </a:p>
                  </a:txBody>
                  <a:tcPr/>
                </a:tc>
                <a:extLst>
                  <a:ext uri="{0D108BD9-81ED-4DB2-BD59-A6C34878D82A}">
                    <a16:rowId xmlns:a16="http://schemas.microsoft.com/office/drawing/2014/main" val="2402609978"/>
                  </a:ext>
                </a:extLst>
              </a:tr>
            </a:tbl>
          </a:graphicData>
        </a:graphic>
      </p:graphicFrame>
    </p:spTree>
    <p:extLst>
      <p:ext uri="{BB962C8B-B14F-4D97-AF65-F5344CB8AC3E}">
        <p14:creationId xmlns:p14="http://schemas.microsoft.com/office/powerpoint/2010/main" val="34104716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AF336-1C58-086E-782A-2644088FF1C4}"/>
              </a:ext>
            </a:extLst>
          </p:cNvPr>
          <p:cNvSpPr>
            <a:spLocks noGrp="1"/>
          </p:cNvSpPr>
          <p:nvPr>
            <p:ph type="title"/>
          </p:nvPr>
        </p:nvSpPr>
        <p:spPr>
          <a:solidFill>
            <a:schemeClr val="tx1"/>
          </a:solidFill>
        </p:spPr>
        <p:txBody>
          <a:bodyPr/>
          <a:lstStyle/>
          <a:p>
            <a:r>
              <a:rPr lang="en-US" dirty="0"/>
              <a:t> Trend # 2</a:t>
            </a:r>
          </a:p>
        </p:txBody>
      </p:sp>
      <p:sp>
        <p:nvSpPr>
          <p:cNvPr id="5" name="Text Placeholder 4">
            <a:extLst>
              <a:ext uri="{FF2B5EF4-FFF2-40B4-BE49-F238E27FC236}">
                <a16:creationId xmlns:a16="http://schemas.microsoft.com/office/drawing/2014/main" id="{3D6BD531-3077-A049-3D8F-98E1E11D162A}"/>
              </a:ext>
            </a:extLst>
          </p:cNvPr>
          <p:cNvSpPr>
            <a:spLocks noGrp="1"/>
          </p:cNvSpPr>
          <p:nvPr>
            <p:ph type="body" idx="1"/>
          </p:nvPr>
        </p:nvSpPr>
        <p:spPr/>
        <p:txBody>
          <a:bodyPr/>
          <a:lstStyle/>
          <a:p>
            <a:r>
              <a:rPr lang="en-US" dirty="0"/>
              <a:t>URL</a:t>
            </a:r>
          </a:p>
        </p:txBody>
      </p:sp>
      <p:sp>
        <p:nvSpPr>
          <p:cNvPr id="6" name="Content Placeholder 5">
            <a:extLst>
              <a:ext uri="{FF2B5EF4-FFF2-40B4-BE49-F238E27FC236}">
                <a16:creationId xmlns:a16="http://schemas.microsoft.com/office/drawing/2014/main" id="{FC83ED28-E6DD-0246-4D69-666AE54323C7}"/>
              </a:ext>
            </a:extLst>
          </p:cNvPr>
          <p:cNvSpPr>
            <a:spLocks noGrp="1"/>
          </p:cNvSpPr>
          <p:nvPr>
            <p:ph sz="half" idx="2"/>
          </p:nvPr>
        </p:nvSpPr>
        <p:spPr>
          <a:solidFill>
            <a:schemeClr val="tx1"/>
          </a:solidFill>
        </p:spPr>
        <p:txBody>
          <a:bodyPr/>
          <a:lstStyle/>
          <a:p>
            <a:r>
              <a:rPr lang="en-US" sz="1800" u="sng" dirty="0">
                <a:solidFill>
                  <a:srgbClr val="0563C1"/>
                </a:solidFill>
                <a:effectLst/>
                <a:latin typeface="Times New Roman" panose="02020603050405020304" pitchFamily="18" charset="0"/>
                <a:ea typeface="Times New Roman" panose="02020603050405020304" pitchFamily="18" charset="0"/>
                <a:hlinkClick r:id="rId2"/>
              </a:rPr>
              <a:t>https://umaryland.az1.qualtrics.com/</a:t>
            </a:r>
            <a:r>
              <a:rPr lang="en-US" sz="1800" u="sng" dirty="0" err="1">
                <a:solidFill>
                  <a:srgbClr val="0563C1"/>
                </a:solidFill>
                <a:effectLst/>
                <a:latin typeface="Times New Roman" panose="02020603050405020304" pitchFamily="18" charset="0"/>
                <a:ea typeface="Times New Roman" panose="02020603050405020304" pitchFamily="18" charset="0"/>
                <a:hlinkClick r:id="rId2"/>
              </a:rPr>
              <a:t>jfe</a:t>
            </a:r>
            <a:r>
              <a:rPr lang="en-US" sz="1800" u="sng" dirty="0">
                <a:solidFill>
                  <a:srgbClr val="0563C1"/>
                </a:solidFill>
                <a:effectLst/>
                <a:latin typeface="Times New Roman" panose="02020603050405020304" pitchFamily="18" charset="0"/>
                <a:ea typeface="Times New Roman" panose="02020603050405020304" pitchFamily="18" charset="0"/>
                <a:hlinkClick r:id="rId2"/>
              </a:rPr>
              <a:t>/form/SV_cYAq5EdHgMIXe6i</a:t>
            </a:r>
            <a:endParaRPr lang="en-US" sz="3200" u="sng" dirty="0">
              <a:solidFill>
                <a:srgbClr val="0563C1"/>
              </a:solidFill>
              <a:effectLst/>
              <a:latin typeface="Times New Roman" panose="02020603050405020304" pitchFamily="18" charset="0"/>
              <a:ea typeface="Times New Roman" panose="02020603050405020304" pitchFamily="18" charset="0"/>
            </a:endParaRPr>
          </a:p>
          <a:p>
            <a:r>
              <a:rPr lang="en-US" sz="3200" u="sng" dirty="0">
                <a:solidFill>
                  <a:srgbClr val="0563C1"/>
                </a:solidFill>
                <a:effectLst/>
                <a:latin typeface="Times New Roman" panose="02020603050405020304" pitchFamily="18" charset="0"/>
                <a:ea typeface="Times New Roman" panose="02020603050405020304" pitchFamily="18" charset="0"/>
              </a:rPr>
              <a:t>Take 2-3 minutes </a:t>
            </a:r>
            <a:endParaRPr lang="en-US" sz="3200" dirty="0">
              <a:effectLst/>
              <a:latin typeface="Times New Roman" panose="02020603050405020304" pitchFamily="18" charset="0"/>
              <a:ea typeface="Times New Roman" panose="02020603050405020304" pitchFamily="18" charset="0"/>
            </a:endParaRPr>
          </a:p>
          <a:p>
            <a:endParaRPr lang="en-US" dirty="0"/>
          </a:p>
        </p:txBody>
      </p:sp>
      <p:sp>
        <p:nvSpPr>
          <p:cNvPr id="7" name="Text Placeholder 6">
            <a:extLst>
              <a:ext uri="{FF2B5EF4-FFF2-40B4-BE49-F238E27FC236}">
                <a16:creationId xmlns:a16="http://schemas.microsoft.com/office/drawing/2014/main" id="{698E5F09-A610-3BF5-60BE-7B24D1C89401}"/>
              </a:ext>
            </a:extLst>
          </p:cNvPr>
          <p:cNvSpPr>
            <a:spLocks noGrp="1"/>
          </p:cNvSpPr>
          <p:nvPr>
            <p:ph type="body" sz="quarter" idx="3"/>
          </p:nvPr>
        </p:nvSpPr>
        <p:spPr/>
        <p:txBody>
          <a:bodyPr/>
          <a:lstStyle/>
          <a:p>
            <a:r>
              <a:rPr lang="en-US" dirty="0"/>
              <a:t>QR Code</a:t>
            </a:r>
          </a:p>
        </p:txBody>
      </p:sp>
      <p:pic>
        <p:nvPicPr>
          <p:cNvPr id="3" name="Picture 2">
            <a:extLst>
              <a:ext uri="{FF2B5EF4-FFF2-40B4-BE49-F238E27FC236}">
                <a16:creationId xmlns:a16="http://schemas.microsoft.com/office/drawing/2014/main" id="{C0253057-326B-56C7-71E0-788CDD592CB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10288" y="2683669"/>
            <a:ext cx="3402713" cy="3402713"/>
          </a:xfrm>
          <a:prstGeom prst="rect">
            <a:avLst/>
          </a:prstGeom>
          <a:noFill/>
          <a:ln>
            <a:noFill/>
          </a:ln>
        </p:spPr>
      </p:pic>
    </p:spTree>
    <p:extLst>
      <p:ext uri="{BB962C8B-B14F-4D97-AF65-F5344CB8AC3E}">
        <p14:creationId xmlns:p14="http://schemas.microsoft.com/office/powerpoint/2010/main" val="2571073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A99F20-6F8A-E23D-C011-CD4C4FDC116E}"/>
              </a:ext>
            </a:extLst>
          </p:cNvPr>
          <p:cNvSpPr>
            <a:spLocks noGrp="1"/>
          </p:cNvSpPr>
          <p:nvPr>
            <p:ph sz="quarter" idx="10"/>
          </p:nvPr>
        </p:nvSpPr>
        <p:spPr/>
        <p:txBody>
          <a:bodyPr>
            <a:normAutofit/>
          </a:bodyPr>
          <a:lstStyle/>
          <a:p>
            <a:pPr>
              <a:lnSpc>
                <a:spcPct val="110000"/>
              </a:lnSpc>
            </a:pPr>
            <a:r>
              <a:rPr lang="en-US" dirty="0">
                <a:latin typeface="Calibri" panose="020F0502020204030204" pitchFamily="34" charset="0"/>
                <a:cs typeface="Calibri" panose="020F0502020204030204" pitchFamily="34" charset="0"/>
              </a:rPr>
              <a:t>Stand-alone (single) items test either client needs or clinical judgment</a:t>
            </a:r>
          </a:p>
          <a:p>
            <a:pPr lvl="1">
              <a:lnSpc>
                <a:spcPct val="110000"/>
              </a:lnSpc>
            </a:pPr>
            <a:r>
              <a:rPr lang="en-US" sz="2000" dirty="0">
                <a:latin typeface="Calibri" panose="020F0502020204030204" pitchFamily="34" charset="0"/>
                <a:cs typeface="Calibri" panose="020F0502020204030204" pitchFamily="34" charset="0"/>
              </a:rPr>
              <a:t>Client needs items test knowledge of the 8 client needs using traditional or new item types.  </a:t>
            </a:r>
          </a:p>
          <a:p>
            <a:pPr lvl="1">
              <a:lnSpc>
                <a:spcPct val="110000"/>
              </a:lnSpc>
            </a:pPr>
            <a:r>
              <a:rPr lang="en-US" sz="2000" dirty="0">
                <a:latin typeface="Calibri" panose="020F0502020204030204" pitchFamily="34" charset="0"/>
                <a:cs typeface="Calibri" panose="020F0502020204030204" pitchFamily="34" charset="0"/>
              </a:rPr>
              <a:t>Clinical judgment items present information in a clinical scenario specifically targeting one or more NCJMM clinical judgment step.</a:t>
            </a:r>
          </a:p>
          <a:p>
            <a:pPr>
              <a:lnSpc>
                <a:spcPct val="110000"/>
              </a:lnSpc>
            </a:pPr>
            <a:r>
              <a:rPr lang="en-US" dirty="0">
                <a:latin typeface="Calibri" panose="020F0502020204030204" pitchFamily="34" charset="0"/>
                <a:cs typeface="Calibri" panose="020F0502020204030204" pitchFamily="34" charset="0"/>
              </a:rPr>
              <a:t>There are 2 unique types of clinical judgment stand-alone items: </a:t>
            </a:r>
          </a:p>
          <a:p>
            <a:pPr lvl="1">
              <a:lnSpc>
                <a:spcPct val="110000"/>
              </a:lnSpc>
              <a:spcBef>
                <a:spcPts val="0"/>
              </a:spcBef>
              <a:spcAft>
                <a:spcPts val="0"/>
              </a:spcAft>
            </a:pPr>
            <a:r>
              <a:rPr lang="en-US" sz="2000" dirty="0">
                <a:latin typeface="Calibri" panose="020F0502020204030204" pitchFamily="34" charset="0"/>
                <a:cs typeface="Calibri" panose="020F0502020204030204" pitchFamily="34" charset="0"/>
              </a:rPr>
              <a:t>Bowtie </a:t>
            </a:r>
          </a:p>
          <a:p>
            <a:pPr lvl="1">
              <a:lnSpc>
                <a:spcPct val="110000"/>
              </a:lnSpc>
              <a:spcBef>
                <a:spcPts val="0"/>
              </a:spcBef>
              <a:spcAft>
                <a:spcPts val="0"/>
              </a:spcAft>
            </a:pPr>
            <a:r>
              <a:rPr lang="en-US" sz="2000" dirty="0">
                <a:latin typeface="Calibri" panose="020F0502020204030204" pitchFamily="34" charset="0"/>
                <a:cs typeface="Calibri" panose="020F0502020204030204" pitchFamily="34" charset="0"/>
              </a:rPr>
              <a:t>Trend  </a:t>
            </a:r>
          </a:p>
          <a:p>
            <a:pPr>
              <a:lnSpc>
                <a:spcPct val="110000"/>
              </a:lnSpc>
            </a:pPr>
            <a:r>
              <a:rPr lang="en-US" dirty="0">
                <a:latin typeface="Calibri" panose="020F0502020204030204" pitchFamily="34" charset="0"/>
                <a:cs typeface="Calibri" panose="020F0502020204030204" pitchFamily="34" charset="0"/>
              </a:rPr>
              <a:t>Clinical judgment stand-alone items make up approximately 10% of stand-alone items.</a:t>
            </a:r>
          </a:p>
          <a:p>
            <a:endParaRPr lang="en-US" dirty="0"/>
          </a:p>
        </p:txBody>
      </p:sp>
      <p:sp>
        <p:nvSpPr>
          <p:cNvPr id="3" name="Title 2">
            <a:extLst>
              <a:ext uri="{FF2B5EF4-FFF2-40B4-BE49-F238E27FC236}">
                <a16:creationId xmlns:a16="http://schemas.microsoft.com/office/drawing/2014/main" id="{5C9639E6-1458-C76D-C9C4-BAA872846E25}"/>
              </a:ext>
            </a:extLst>
          </p:cNvPr>
          <p:cNvSpPr>
            <a:spLocks noGrp="1"/>
          </p:cNvSpPr>
          <p:nvPr>
            <p:ph type="title"/>
          </p:nvPr>
        </p:nvSpPr>
        <p:spPr/>
        <p:txBody>
          <a:bodyPr/>
          <a:lstStyle/>
          <a:p>
            <a:r>
              <a:rPr lang="en-US" sz="4000" dirty="0"/>
              <a:t>Stand-alone Item Types</a:t>
            </a:r>
            <a:endParaRPr lang="en-US" dirty="0"/>
          </a:p>
        </p:txBody>
      </p:sp>
    </p:spTree>
    <p:extLst>
      <p:ext uri="{BB962C8B-B14F-4D97-AF65-F5344CB8AC3E}">
        <p14:creationId xmlns:p14="http://schemas.microsoft.com/office/powerpoint/2010/main" val="29114360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7" name="TextBox 16">
            <a:extLst>
              <a:ext uri="{FF2B5EF4-FFF2-40B4-BE49-F238E27FC236}">
                <a16:creationId xmlns:a16="http://schemas.microsoft.com/office/drawing/2014/main" id="{2F45B29D-D8BD-DBE4-22A5-AA4B4B7E131D}"/>
              </a:ext>
            </a:extLst>
          </p:cNvPr>
          <p:cNvSpPr txBox="1"/>
          <p:nvPr/>
        </p:nvSpPr>
        <p:spPr>
          <a:xfrm>
            <a:off x="5938315" y="5190596"/>
            <a:ext cx="5744660" cy="1200329"/>
          </a:xfrm>
          <a:prstGeom prst="rect">
            <a:avLst/>
          </a:prstGeom>
          <a:noFill/>
        </p:spPr>
        <p:txBody>
          <a:bodyPr wrap="square" rtlCol="0">
            <a:spAutoFit/>
          </a:bodyPr>
          <a:lstStyle/>
          <a:p>
            <a:r>
              <a:rPr lang="en-US" dirty="0">
                <a:solidFill>
                  <a:srgbClr val="00B0F0"/>
                </a:solidFill>
                <a:latin typeface="Calibri" panose="020F0502020204030204" pitchFamily="34" charset="0"/>
                <a:cs typeface="Calibri" panose="020F0502020204030204" pitchFamily="34" charset="0"/>
              </a:rPr>
              <a:t>+/-. This item is worth 2 points.  </a:t>
            </a:r>
            <a:r>
              <a:rPr lang="en-US"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Give yourself 1 point for correct option selected . Subtract 1 point for each incorrect option selected. The worst you can score is 0. </a:t>
            </a:r>
          </a:p>
          <a:p>
            <a:endParaRPr lang="en-US" dirty="0">
              <a:solidFill>
                <a:srgbClr val="00B0F0"/>
              </a:solidFill>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2349005D-02E5-8FC7-D2E3-8A1375529782}"/>
              </a:ext>
            </a:extLst>
          </p:cNvPr>
          <p:cNvPicPr>
            <a:picLocks noChangeAspect="1"/>
          </p:cNvPicPr>
          <p:nvPr/>
        </p:nvPicPr>
        <p:blipFill>
          <a:blip r:embed="rId3"/>
          <a:stretch>
            <a:fillRect/>
          </a:stretch>
        </p:blipFill>
        <p:spPr>
          <a:xfrm>
            <a:off x="488410" y="324827"/>
            <a:ext cx="5449905" cy="5197083"/>
          </a:xfrm>
          <a:prstGeom prst="rect">
            <a:avLst/>
          </a:prstGeom>
        </p:spPr>
      </p:pic>
      <p:pic>
        <p:nvPicPr>
          <p:cNvPr id="6" name="Picture 5">
            <a:extLst>
              <a:ext uri="{FF2B5EF4-FFF2-40B4-BE49-F238E27FC236}">
                <a16:creationId xmlns:a16="http://schemas.microsoft.com/office/drawing/2014/main" id="{07262C4B-CDDA-733B-4261-D561D3B1B018}"/>
              </a:ext>
            </a:extLst>
          </p:cNvPr>
          <p:cNvPicPr>
            <a:picLocks noChangeAspect="1"/>
          </p:cNvPicPr>
          <p:nvPr/>
        </p:nvPicPr>
        <p:blipFill>
          <a:blip r:embed="rId4"/>
          <a:stretch>
            <a:fillRect/>
          </a:stretch>
        </p:blipFill>
        <p:spPr>
          <a:xfrm>
            <a:off x="6096000" y="1237443"/>
            <a:ext cx="5838825" cy="3245780"/>
          </a:xfrm>
          <a:prstGeom prst="rect">
            <a:avLst/>
          </a:prstGeom>
        </p:spPr>
      </p:pic>
    </p:spTree>
    <p:extLst>
      <p:ext uri="{BB962C8B-B14F-4D97-AF65-F5344CB8AC3E}">
        <p14:creationId xmlns:p14="http://schemas.microsoft.com/office/powerpoint/2010/main" val="39567356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normAutofit/>
          </a:bodyPr>
          <a:lstStyle/>
          <a:p>
            <a:pPr marL="0" marR="0">
              <a:spcBef>
                <a:spcPts val="0"/>
              </a:spcBef>
              <a:spcAft>
                <a:spcPts val="0"/>
              </a:spcAft>
            </a:pPr>
            <a:r>
              <a:rPr lang="en-US" sz="2400" b="1" u="none" strike="noStrike" dirty="0">
                <a:effectLst/>
                <a:latin typeface="Calibri" panose="020F0502020204030204" pitchFamily="34" charset="0"/>
                <a:ea typeface="Calibri" panose="020F0502020204030204" pitchFamily="34" charset="0"/>
                <a:cs typeface="Arial" panose="020B0604020202020204" pitchFamily="34" charset="0"/>
              </a:rPr>
              <a:t> </a:t>
            </a:r>
            <a:r>
              <a:rPr lang="en-US" sz="2400" dirty="0">
                <a:solidFill>
                  <a:srgbClr val="000000"/>
                </a:solidFill>
                <a:effectLst/>
                <a:latin typeface="Calibri" panose="020F0502020204030204" pitchFamily="34" charset="0"/>
                <a:ea typeface="Times New Roman" panose="02020603050405020304" pitchFamily="18" charset="0"/>
              </a:rPr>
              <a:t>The client had elevated serum  glucose  presence of glucose in urine at 26 weeks gestation.  All other factors were normal. The serum glucose is now acceptable and there is no glucose in the urine.</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dirty="0">
                <a:solidFill>
                  <a:srgbClr val="000000"/>
                </a:solidFill>
                <a:effectLst/>
                <a:latin typeface="Calibri" panose="020F0502020204030204" pitchFamily="34"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dirty="0">
                <a:effectLst/>
                <a:latin typeface="Calibri" panose="020F0502020204030204" pitchFamily="34"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800"/>
              </a:spcAft>
            </a:pPr>
            <a:endParaRPr lang="en-US" sz="2400" dirty="0"/>
          </a:p>
        </p:txBody>
      </p:sp>
    </p:spTree>
    <p:extLst>
      <p:ext uri="{BB962C8B-B14F-4D97-AF65-F5344CB8AC3E}">
        <p14:creationId xmlns:p14="http://schemas.microsoft.com/office/powerpoint/2010/main" val="9430186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4F225-8C49-EEC5-961F-D949CE9E500E}"/>
              </a:ext>
            </a:extLst>
          </p:cNvPr>
          <p:cNvSpPr>
            <a:spLocks noGrp="1"/>
          </p:cNvSpPr>
          <p:nvPr>
            <p:ph type="title"/>
          </p:nvPr>
        </p:nvSpPr>
        <p:spPr/>
        <p:txBody>
          <a:bodyPr/>
          <a:lstStyle/>
          <a:p>
            <a:r>
              <a:rPr lang="en-US" dirty="0"/>
              <a:t>Trend 2 Score</a:t>
            </a:r>
          </a:p>
        </p:txBody>
      </p:sp>
      <p:graphicFrame>
        <p:nvGraphicFramePr>
          <p:cNvPr id="5" name="Table 5">
            <a:extLst>
              <a:ext uri="{FF2B5EF4-FFF2-40B4-BE49-F238E27FC236}">
                <a16:creationId xmlns:a16="http://schemas.microsoft.com/office/drawing/2014/main" id="{6CDF6E73-A5E6-1CFE-80A4-E8C1870968AF}"/>
              </a:ext>
            </a:extLst>
          </p:cNvPr>
          <p:cNvGraphicFramePr>
            <a:graphicFrameLocks noGrp="1"/>
          </p:cNvGraphicFramePr>
          <p:nvPr>
            <p:ph sz="quarter" idx="10"/>
            <p:extLst>
              <p:ext uri="{D42A27DB-BD31-4B8C-83A1-F6EECF244321}">
                <p14:modId xmlns:p14="http://schemas.microsoft.com/office/powerpoint/2010/main" val="2682508838"/>
              </p:ext>
            </p:extLst>
          </p:nvPr>
        </p:nvGraphicFramePr>
        <p:xfrm>
          <a:off x="914400" y="1970088"/>
          <a:ext cx="10429872" cy="1071841"/>
        </p:xfrm>
        <a:graphic>
          <a:graphicData uri="http://schemas.openxmlformats.org/drawingml/2006/table">
            <a:tbl>
              <a:tblPr firstRow="1" bandRow="1">
                <a:tableStyleId>{5C22544A-7EE6-4342-B048-85BDC9FD1C3A}</a:tableStyleId>
              </a:tblPr>
              <a:tblGrid>
                <a:gridCol w="3476624">
                  <a:extLst>
                    <a:ext uri="{9D8B030D-6E8A-4147-A177-3AD203B41FA5}">
                      <a16:colId xmlns:a16="http://schemas.microsoft.com/office/drawing/2014/main" val="2021255411"/>
                    </a:ext>
                  </a:extLst>
                </a:gridCol>
                <a:gridCol w="3476624">
                  <a:extLst>
                    <a:ext uri="{9D8B030D-6E8A-4147-A177-3AD203B41FA5}">
                      <a16:colId xmlns:a16="http://schemas.microsoft.com/office/drawing/2014/main" val="3443691882"/>
                    </a:ext>
                  </a:extLst>
                </a:gridCol>
                <a:gridCol w="3476624">
                  <a:extLst>
                    <a:ext uri="{9D8B030D-6E8A-4147-A177-3AD203B41FA5}">
                      <a16:colId xmlns:a16="http://schemas.microsoft.com/office/drawing/2014/main" val="2539395156"/>
                    </a:ext>
                  </a:extLst>
                </a:gridCol>
              </a:tblGrid>
              <a:tr h="370840">
                <a:tc>
                  <a:txBody>
                    <a:bodyPr/>
                    <a:lstStyle/>
                    <a:p>
                      <a:r>
                        <a:rPr lang="en-US" sz="2800" dirty="0"/>
                        <a:t>Question</a:t>
                      </a:r>
                    </a:p>
                  </a:txBody>
                  <a:tcPr/>
                </a:tc>
                <a:tc>
                  <a:txBody>
                    <a:bodyPr/>
                    <a:lstStyle/>
                    <a:p>
                      <a:r>
                        <a:rPr lang="en-US" sz="2800" dirty="0"/>
                        <a:t>Possible</a:t>
                      </a:r>
                    </a:p>
                  </a:txBody>
                  <a:tcPr/>
                </a:tc>
                <a:tc>
                  <a:txBody>
                    <a:bodyPr/>
                    <a:lstStyle/>
                    <a:p>
                      <a:r>
                        <a:rPr lang="en-US" sz="2800" dirty="0"/>
                        <a:t>My score</a:t>
                      </a:r>
                    </a:p>
                  </a:txBody>
                  <a:tcPr/>
                </a:tc>
                <a:extLst>
                  <a:ext uri="{0D108BD9-81ED-4DB2-BD59-A6C34878D82A}">
                    <a16:rowId xmlns:a16="http://schemas.microsoft.com/office/drawing/2014/main" val="1133684427"/>
                  </a:ext>
                </a:extLst>
              </a:tr>
              <a:tr h="553681">
                <a:tc>
                  <a:txBody>
                    <a:bodyPr/>
                    <a:lstStyle/>
                    <a:p>
                      <a:r>
                        <a:rPr lang="en-US" sz="2800" dirty="0"/>
                        <a:t>Points</a:t>
                      </a:r>
                    </a:p>
                  </a:txBody>
                  <a:tcPr/>
                </a:tc>
                <a:tc>
                  <a:txBody>
                    <a:bodyPr/>
                    <a:lstStyle/>
                    <a:p>
                      <a:r>
                        <a:rPr lang="en-US" sz="2800" dirty="0"/>
                        <a:t>2</a:t>
                      </a:r>
                    </a:p>
                  </a:txBody>
                  <a:tcPr/>
                </a:tc>
                <a:tc>
                  <a:txBody>
                    <a:bodyPr/>
                    <a:lstStyle/>
                    <a:p>
                      <a:endParaRPr lang="en-US" sz="2800" dirty="0"/>
                    </a:p>
                  </a:txBody>
                  <a:tcPr/>
                </a:tc>
                <a:extLst>
                  <a:ext uri="{0D108BD9-81ED-4DB2-BD59-A6C34878D82A}">
                    <a16:rowId xmlns:a16="http://schemas.microsoft.com/office/drawing/2014/main" val="3648513413"/>
                  </a:ext>
                </a:extLst>
              </a:tr>
            </a:tbl>
          </a:graphicData>
        </a:graphic>
      </p:graphicFrame>
    </p:spTree>
    <p:extLst>
      <p:ext uri="{BB962C8B-B14F-4D97-AF65-F5344CB8AC3E}">
        <p14:creationId xmlns:p14="http://schemas.microsoft.com/office/powerpoint/2010/main" val="11371519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AF336-1C58-086E-782A-2644088FF1C4}"/>
              </a:ext>
            </a:extLst>
          </p:cNvPr>
          <p:cNvSpPr>
            <a:spLocks noGrp="1"/>
          </p:cNvSpPr>
          <p:nvPr>
            <p:ph type="title"/>
          </p:nvPr>
        </p:nvSpPr>
        <p:spPr>
          <a:solidFill>
            <a:schemeClr val="tx1"/>
          </a:solidFill>
        </p:spPr>
        <p:txBody>
          <a:bodyPr/>
          <a:lstStyle/>
          <a:p>
            <a:r>
              <a:rPr lang="en-US" dirty="0"/>
              <a:t>Case Study # 3</a:t>
            </a:r>
          </a:p>
        </p:txBody>
      </p:sp>
      <p:sp>
        <p:nvSpPr>
          <p:cNvPr id="5" name="Text Placeholder 4">
            <a:extLst>
              <a:ext uri="{FF2B5EF4-FFF2-40B4-BE49-F238E27FC236}">
                <a16:creationId xmlns:a16="http://schemas.microsoft.com/office/drawing/2014/main" id="{3D6BD531-3077-A049-3D8F-98E1E11D162A}"/>
              </a:ext>
            </a:extLst>
          </p:cNvPr>
          <p:cNvSpPr>
            <a:spLocks noGrp="1"/>
          </p:cNvSpPr>
          <p:nvPr>
            <p:ph type="body" idx="1"/>
          </p:nvPr>
        </p:nvSpPr>
        <p:spPr/>
        <p:txBody>
          <a:bodyPr/>
          <a:lstStyle/>
          <a:p>
            <a:r>
              <a:rPr lang="en-US" dirty="0"/>
              <a:t>URL</a:t>
            </a:r>
          </a:p>
        </p:txBody>
      </p:sp>
      <p:sp>
        <p:nvSpPr>
          <p:cNvPr id="6" name="Content Placeholder 5">
            <a:extLst>
              <a:ext uri="{FF2B5EF4-FFF2-40B4-BE49-F238E27FC236}">
                <a16:creationId xmlns:a16="http://schemas.microsoft.com/office/drawing/2014/main" id="{FC83ED28-E6DD-0246-4D69-666AE54323C7}"/>
              </a:ext>
            </a:extLst>
          </p:cNvPr>
          <p:cNvSpPr>
            <a:spLocks noGrp="1"/>
          </p:cNvSpPr>
          <p:nvPr>
            <p:ph sz="half" idx="2"/>
          </p:nvPr>
        </p:nvSpPr>
        <p:spPr>
          <a:solidFill>
            <a:schemeClr val="tx1"/>
          </a:solidFill>
        </p:spPr>
        <p:txBody>
          <a:bodyPr/>
          <a:lstStyle/>
          <a:p>
            <a:r>
              <a:rPr lang="en-US" sz="2400" u="sng"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https://umaryland.az1.qualtrics.com/</a:t>
            </a:r>
            <a:r>
              <a:rPr lang="en-US" sz="2400" u="sng"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jfe</a:t>
            </a:r>
            <a:r>
              <a:rPr lang="en-US" sz="2400" u="sng"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/form/SV_4N2ZNXQa8zerYHA</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3200" u="sng" dirty="0">
              <a:solidFill>
                <a:srgbClr val="0563C1"/>
              </a:solidFill>
              <a:effectLst/>
              <a:latin typeface="Times New Roman" panose="02020603050405020304" pitchFamily="18" charset="0"/>
              <a:ea typeface="Times New Roman" panose="02020603050405020304" pitchFamily="18" charset="0"/>
            </a:endParaRPr>
          </a:p>
          <a:p>
            <a:r>
              <a:rPr lang="en-US" sz="3200" u="sng" dirty="0">
                <a:solidFill>
                  <a:srgbClr val="0563C1"/>
                </a:solidFill>
                <a:effectLst/>
                <a:latin typeface="Times New Roman" panose="02020603050405020304" pitchFamily="18" charset="0"/>
                <a:ea typeface="Times New Roman" panose="02020603050405020304" pitchFamily="18" charset="0"/>
              </a:rPr>
              <a:t>Take about 10 minutes </a:t>
            </a:r>
            <a:endParaRPr lang="en-US" sz="3200" dirty="0">
              <a:effectLst/>
              <a:latin typeface="Times New Roman" panose="02020603050405020304" pitchFamily="18" charset="0"/>
              <a:ea typeface="Times New Roman" panose="02020603050405020304" pitchFamily="18" charset="0"/>
            </a:endParaRPr>
          </a:p>
          <a:p>
            <a:endParaRPr lang="en-US" dirty="0"/>
          </a:p>
        </p:txBody>
      </p:sp>
      <p:sp>
        <p:nvSpPr>
          <p:cNvPr id="7" name="Text Placeholder 6">
            <a:extLst>
              <a:ext uri="{FF2B5EF4-FFF2-40B4-BE49-F238E27FC236}">
                <a16:creationId xmlns:a16="http://schemas.microsoft.com/office/drawing/2014/main" id="{698E5F09-A610-3BF5-60BE-7B24D1C89401}"/>
              </a:ext>
            </a:extLst>
          </p:cNvPr>
          <p:cNvSpPr>
            <a:spLocks noGrp="1"/>
          </p:cNvSpPr>
          <p:nvPr>
            <p:ph type="body" sz="quarter" idx="3"/>
          </p:nvPr>
        </p:nvSpPr>
        <p:spPr/>
        <p:txBody>
          <a:bodyPr/>
          <a:lstStyle/>
          <a:p>
            <a:r>
              <a:rPr lang="en-US" dirty="0"/>
              <a:t>QR Code</a:t>
            </a:r>
          </a:p>
        </p:txBody>
      </p:sp>
      <p:sp>
        <p:nvSpPr>
          <p:cNvPr id="4" name="Content Placeholder 3">
            <a:extLst>
              <a:ext uri="{FF2B5EF4-FFF2-40B4-BE49-F238E27FC236}">
                <a16:creationId xmlns:a16="http://schemas.microsoft.com/office/drawing/2014/main" id="{5B3B8C3A-E526-CFE0-BB56-CDC61BD4DB11}"/>
              </a:ext>
            </a:extLst>
          </p:cNvPr>
          <p:cNvSpPr>
            <a:spLocks noGrp="1"/>
          </p:cNvSpPr>
          <p:nvPr>
            <p:ph sz="quarter" idx="4"/>
          </p:nvPr>
        </p:nvSpPr>
        <p:spPr/>
        <p:txBody>
          <a:bodyPr/>
          <a:lstStyle/>
          <a:p>
            <a:endParaRPr lang="en-US"/>
          </a:p>
        </p:txBody>
      </p:sp>
      <p:pic>
        <p:nvPicPr>
          <p:cNvPr id="8" name="Picture 7">
            <a:extLst>
              <a:ext uri="{FF2B5EF4-FFF2-40B4-BE49-F238E27FC236}">
                <a16:creationId xmlns:a16="http://schemas.microsoft.com/office/drawing/2014/main" id="{6277554D-D866-0C5B-5CD7-ECDC5BAB0CC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99179" y="2708321"/>
            <a:ext cx="3249837" cy="3249837"/>
          </a:xfrm>
          <a:prstGeom prst="rect">
            <a:avLst/>
          </a:prstGeom>
          <a:noFill/>
          <a:ln>
            <a:noFill/>
          </a:ln>
        </p:spPr>
      </p:pic>
    </p:spTree>
    <p:extLst>
      <p:ext uri="{BB962C8B-B14F-4D97-AF65-F5344CB8AC3E}">
        <p14:creationId xmlns:p14="http://schemas.microsoft.com/office/powerpoint/2010/main" val="2284068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7" name="TextBox 16">
            <a:extLst>
              <a:ext uri="{FF2B5EF4-FFF2-40B4-BE49-F238E27FC236}">
                <a16:creationId xmlns:a16="http://schemas.microsoft.com/office/drawing/2014/main" id="{2F45B29D-D8BD-DBE4-22A5-AA4B4B7E131D}"/>
              </a:ext>
            </a:extLst>
          </p:cNvPr>
          <p:cNvSpPr txBox="1"/>
          <p:nvPr/>
        </p:nvSpPr>
        <p:spPr>
          <a:xfrm>
            <a:off x="6724184" y="4428376"/>
            <a:ext cx="4994389" cy="646331"/>
          </a:xfrm>
          <a:prstGeom prst="rect">
            <a:avLst/>
          </a:prstGeom>
          <a:noFill/>
        </p:spPr>
        <p:txBody>
          <a:bodyPr wrap="square" rtlCol="0">
            <a:spAutoFit/>
          </a:bodyPr>
          <a:lstStyle/>
          <a:p>
            <a:r>
              <a:rPr lang="en-US" dirty="0">
                <a:solidFill>
                  <a:srgbClr val="00B0F0"/>
                </a:solidFill>
              </a:rPr>
              <a:t>0/1. This  question is worth 5 points.</a:t>
            </a:r>
          </a:p>
          <a:p>
            <a:r>
              <a:rPr lang="en-US" dirty="0">
                <a:solidFill>
                  <a:srgbClr val="00B0F0"/>
                </a:solidFill>
              </a:rPr>
              <a:t>Give yourself 1 point for each correct response.</a:t>
            </a: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1 of 6</a:t>
            </a:r>
          </a:p>
        </p:txBody>
      </p:sp>
      <p:pic>
        <p:nvPicPr>
          <p:cNvPr id="4" name="Picture 3">
            <a:extLst>
              <a:ext uri="{FF2B5EF4-FFF2-40B4-BE49-F238E27FC236}">
                <a16:creationId xmlns:a16="http://schemas.microsoft.com/office/drawing/2014/main" id="{329C50A1-61FA-892B-826A-9FA751FB6E52}"/>
              </a:ext>
            </a:extLst>
          </p:cNvPr>
          <p:cNvPicPr>
            <a:picLocks noChangeAspect="1"/>
          </p:cNvPicPr>
          <p:nvPr/>
        </p:nvPicPr>
        <p:blipFill>
          <a:blip r:embed="rId2"/>
          <a:stretch>
            <a:fillRect/>
          </a:stretch>
        </p:blipFill>
        <p:spPr>
          <a:xfrm>
            <a:off x="473427" y="1152654"/>
            <a:ext cx="5591175" cy="4333746"/>
          </a:xfrm>
          <a:prstGeom prst="rect">
            <a:avLst/>
          </a:prstGeom>
        </p:spPr>
      </p:pic>
      <p:pic>
        <p:nvPicPr>
          <p:cNvPr id="5" name="Picture 4">
            <a:extLst>
              <a:ext uri="{FF2B5EF4-FFF2-40B4-BE49-F238E27FC236}">
                <a16:creationId xmlns:a16="http://schemas.microsoft.com/office/drawing/2014/main" id="{B30B24E9-6EC3-02CB-B3DB-6AD6C4621187}"/>
              </a:ext>
            </a:extLst>
          </p:cNvPr>
          <p:cNvPicPr>
            <a:picLocks noChangeAspect="1"/>
          </p:cNvPicPr>
          <p:nvPr/>
        </p:nvPicPr>
        <p:blipFill>
          <a:blip r:embed="rId3"/>
          <a:stretch>
            <a:fillRect/>
          </a:stretch>
        </p:blipFill>
        <p:spPr>
          <a:xfrm>
            <a:off x="6390795" y="589071"/>
            <a:ext cx="5192982" cy="3299348"/>
          </a:xfrm>
          <a:prstGeom prst="rect">
            <a:avLst/>
          </a:prstGeom>
        </p:spPr>
      </p:pic>
    </p:spTree>
    <p:extLst>
      <p:ext uri="{BB962C8B-B14F-4D97-AF65-F5344CB8AC3E}">
        <p14:creationId xmlns:p14="http://schemas.microsoft.com/office/powerpoint/2010/main" val="45945607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5" name="Content Placeholder 4">
            <a:extLst>
              <a:ext uri="{FF2B5EF4-FFF2-40B4-BE49-F238E27FC236}">
                <a16:creationId xmlns:a16="http://schemas.microsoft.com/office/drawing/2014/main" id="{09979F71-9046-B8D3-7F55-21C85C445DD3}"/>
              </a:ext>
            </a:extLst>
          </p:cNvPr>
          <p:cNvSpPr>
            <a:spLocks noGrp="1"/>
          </p:cNvSpPr>
          <p:nvPr>
            <p:ph sz="quarter" idx="10"/>
          </p:nvPr>
        </p:nvSpPr>
        <p:spPr/>
        <p:txBody>
          <a:bodyPr>
            <a:normAutofit/>
          </a:bodyPr>
          <a:lstStyle/>
          <a:p>
            <a:r>
              <a:rPr lang="en-US" sz="2400" dirty="0">
                <a:solidFill>
                  <a:srgbClr val="09142A"/>
                </a:solidFill>
                <a:effectLst/>
                <a:latin typeface="Calibri" panose="020F0502020204030204" pitchFamily="34" charset="0"/>
                <a:ea typeface="Calibri" panose="020F0502020204030204" pitchFamily="34" charset="0"/>
                <a:cs typeface="Calibri" panose="020F0502020204030204" pitchFamily="34" charset="0"/>
              </a:rPr>
              <a:t>Bilirubin is produced by the breakdown of hemoglobin.  A build-up of bilirubin in the body causes a yellow skin color called jaundice.  </a:t>
            </a:r>
            <a:r>
              <a:rPr lang="en-US" sz="2400" dirty="0">
                <a:effectLst/>
                <a:latin typeface="Calibri" panose="020F0502020204030204" pitchFamily="34" charset="0"/>
                <a:ea typeface="Calibri" panose="020F0502020204030204" pitchFamily="34" charset="0"/>
                <a:cs typeface="Times New Roman" panose="02020603050405020304" pitchFamily="18" charset="0"/>
              </a:rPr>
              <a:t>Jaundice and yellow sclera are signs of hyperbilirubinemia. This is urgent as high bilirubin can cause brain damage and death.  This combined with the dry mucous membranes, and slightly depressed fontanelle may indicate the newborn is developing hypovolemia.</a:t>
            </a:r>
            <a:r>
              <a:rPr lang="en-US" sz="2400" dirty="0">
                <a:effectLst/>
                <a:latin typeface="Calibri" panose="020F0502020204030204" pitchFamily="34" charset="0"/>
                <a:ea typeface="Calibri" panose="020F0502020204030204" pitchFamily="34" charset="0"/>
                <a:cs typeface="Calibri" panose="020F0502020204030204" pitchFamily="34" charset="0"/>
              </a:rPr>
              <a:t> Both hypovolemia and hyperbilirubinemia can cause lethargy. Epstein pearls are very small keratin cysts that appear in the mouths of more than 50% of newborns. Epstein pearls are benign and disappear after a few weeks. A clamped umbilicus is normal. Passing 1 stool and voiding once on day  1 are typical findings/ The vital signs are within normal limits for a newborn.</a:t>
            </a:r>
            <a:endParaRPr lang="en-US" dirty="0"/>
          </a:p>
        </p:txBody>
      </p:sp>
    </p:spTree>
    <p:extLst>
      <p:ext uri="{BB962C8B-B14F-4D97-AF65-F5344CB8AC3E}">
        <p14:creationId xmlns:p14="http://schemas.microsoft.com/office/powerpoint/2010/main" val="5764028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7" name="TextBox 16">
            <a:extLst>
              <a:ext uri="{FF2B5EF4-FFF2-40B4-BE49-F238E27FC236}">
                <a16:creationId xmlns:a16="http://schemas.microsoft.com/office/drawing/2014/main" id="{2F45B29D-D8BD-DBE4-22A5-AA4B4B7E131D}"/>
              </a:ext>
            </a:extLst>
          </p:cNvPr>
          <p:cNvSpPr txBox="1"/>
          <p:nvPr/>
        </p:nvSpPr>
        <p:spPr>
          <a:xfrm>
            <a:off x="6335502" y="4261174"/>
            <a:ext cx="5217161" cy="646331"/>
          </a:xfrm>
          <a:prstGeom prst="rect">
            <a:avLst/>
          </a:prstGeom>
          <a:noFill/>
        </p:spPr>
        <p:txBody>
          <a:bodyPr wrap="square" rtlCol="0">
            <a:spAutoFit/>
          </a:bodyPr>
          <a:lstStyle/>
          <a:p>
            <a:r>
              <a:rPr lang="en-US" dirty="0">
                <a:solidFill>
                  <a:srgbClr val="00B0F0"/>
                </a:solidFill>
              </a:rPr>
              <a:t>0/1. This  question is worth 6 points</a:t>
            </a:r>
          </a:p>
          <a:p>
            <a:r>
              <a:rPr lang="en-US" dirty="0">
                <a:solidFill>
                  <a:srgbClr val="00B0F0"/>
                </a:solidFill>
              </a:rPr>
              <a:t>Give yourself 1 point for each row you get correct. </a:t>
            </a: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2 of 6</a:t>
            </a:r>
          </a:p>
        </p:txBody>
      </p:sp>
      <p:pic>
        <p:nvPicPr>
          <p:cNvPr id="3" name="Picture 2">
            <a:extLst>
              <a:ext uri="{FF2B5EF4-FFF2-40B4-BE49-F238E27FC236}">
                <a16:creationId xmlns:a16="http://schemas.microsoft.com/office/drawing/2014/main" id="{A1EB57CC-9A00-8585-2A97-05140DA78269}"/>
              </a:ext>
            </a:extLst>
          </p:cNvPr>
          <p:cNvPicPr>
            <a:picLocks noChangeAspect="1"/>
          </p:cNvPicPr>
          <p:nvPr/>
        </p:nvPicPr>
        <p:blipFill>
          <a:blip r:embed="rId3"/>
          <a:stretch>
            <a:fillRect/>
          </a:stretch>
        </p:blipFill>
        <p:spPr>
          <a:xfrm>
            <a:off x="560117" y="975049"/>
            <a:ext cx="5591175" cy="4644516"/>
          </a:xfrm>
          <a:prstGeom prst="rect">
            <a:avLst/>
          </a:prstGeom>
        </p:spPr>
      </p:pic>
      <p:pic>
        <p:nvPicPr>
          <p:cNvPr id="8" name="Picture 7">
            <a:extLst>
              <a:ext uri="{FF2B5EF4-FFF2-40B4-BE49-F238E27FC236}">
                <a16:creationId xmlns:a16="http://schemas.microsoft.com/office/drawing/2014/main" id="{3E3087BF-B144-00F5-53EA-B18897336C40}"/>
              </a:ext>
            </a:extLst>
          </p:cNvPr>
          <p:cNvPicPr>
            <a:picLocks noChangeAspect="1"/>
          </p:cNvPicPr>
          <p:nvPr/>
        </p:nvPicPr>
        <p:blipFill>
          <a:blip r:embed="rId4"/>
          <a:stretch>
            <a:fillRect/>
          </a:stretch>
        </p:blipFill>
        <p:spPr>
          <a:xfrm>
            <a:off x="6020488" y="798990"/>
            <a:ext cx="5638800" cy="3195961"/>
          </a:xfrm>
          <a:prstGeom prst="rect">
            <a:avLst/>
          </a:prstGeom>
        </p:spPr>
      </p:pic>
    </p:spTree>
    <p:extLst>
      <p:ext uri="{BB962C8B-B14F-4D97-AF65-F5344CB8AC3E}">
        <p14:creationId xmlns:p14="http://schemas.microsoft.com/office/powerpoint/2010/main" val="8674337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normAutofit/>
          </a:bodyPr>
          <a:lstStyle/>
          <a:p>
            <a:pPr marL="0">
              <a:lnSpc>
                <a:spcPct val="107000"/>
              </a:lnSpc>
              <a:spcBef>
                <a:spcPts val="0"/>
              </a:spcBef>
              <a:spcAft>
                <a:spcPts val="800"/>
              </a:spcAft>
            </a:pPr>
            <a:r>
              <a:rPr lang="en-US" sz="1800" dirty="0">
                <a:effectLst/>
                <a:latin typeface="Calibri" panose="020F0502020204030204" pitchFamily="34" charset="0"/>
                <a:ea typeface="Times New Roman" panose="02020603050405020304" pitchFamily="18" charset="0"/>
              </a:rPr>
              <a:t>Hyperbilirubinemia can come from increased bilirubin production and or delayed excretion. The majority of bilirubin is produced from the breakdown of hemoglobin into unconjugated bilirubin. Unconjugated bilirubin binds to albumin in the blood for transport to the liver, where it is taken up by hepatocytes and conjugated to make it water-soluble so it can be excreted in stool and urine. Breastfeeding problems that lead to inadequate intake, and poor hydration, evidenced by the dry mucous membranes and depressed fontanelles, can result in decreased excretion of bilirubin. Rh incompatibility occurs when a mother who is type Rh - gives birth to an infant who is Rh+ and develops anti-Rh antibodies in her serum. The antibodies attack the infant’s blood cells, causing the cells to lyse and producing a hemolytic anemia. The development of antibodies typically happens during the birthing process, so antibodies are present in subsequent pregnancies. Passing 1 stool in the first day of life is an expected finding and would not be considered a risk factor. The length of rupture of membranes was typical and would not be considered a risk factor. </a:t>
            </a:r>
            <a:endParaRPr lang="en-US" sz="1800" dirty="0">
              <a:effectLst/>
              <a:latin typeface="Times New Roman" panose="02020603050405020304" pitchFamily="18" charset="0"/>
              <a:ea typeface="Times New Roman" panose="02020603050405020304" pitchFamily="18" charset="0"/>
            </a:endParaRPr>
          </a:p>
          <a:p>
            <a:pPr marL="0">
              <a:lnSpc>
                <a:spcPct val="107000"/>
              </a:lnSpc>
              <a:spcBef>
                <a:spcPts val="0"/>
              </a:spcBef>
              <a:spcAft>
                <a:spcPts val="800"/>
              </a:spcAft>
            </a:pPr>
            <a:endParaRPr lang="en-US" dirty="0"/>
          </a:p>
        </p:txBody>
      </p:sp>
    </p:spTree>
    <p:extLst>
      <p:ext uri="{BB962C8B-B14F-4D97-AF65-F5344CB8AC3E}">
        <p14:creationId xmlns:p14="http://schemas.microsoft.com/office/powerpoint/2010/main" val="223733557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5472344" y="150719"/>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7" name="TextBox 16">
            <a:extLst>
              <a:ext uri="{FF2B5EF4-FFF2-40B4-BE49-F238E27FC236}">
                <a16:creationId xmlns:a16="http://schemas.microsoft.com/office/drawing/2014/main" id="{2F45B29D-D8BD-DBE4-22A5-AA4B4B7E131D}"/>
              </a:ext>
            </a:extLst>
          </p:cNvPr>
          <p:cNvSpPr txBox="1"/>
          <p:nvPr/>
        </p:nvSpPr>
        <p:spPr>
          <a:xfrm>
            <a:off x="6576195" y="4904809"/>
            <a:ext cx="4994389" cy="923330"/>
          </a:xfrm>
          <a:prstGeom prst="rect">
            <a:avLst/>
          </a:prstGeom>
          <a:noFill/>
        </p:spPr>
        <p:txBody>
          <a:bodyPr wrap="square" rtlCol="0">
            <a:spAutoFit/>
          </a:bodyPr>
          <a:lstStyle/>
          <a:p>
            <a:r>
              <a:rPr lang="en-US" dirty="0">
                <a:solidFill>
                  <a:srgbClr val="00B0F0"/>
                </a:solidFill>
              </a:rPr>
              <a:t>Rationale. This  question is worth 1 point.</a:t>
            </a:r>
          </a:p>
          <a:p>
            <a:r>
              <a:rPr lang="en-US" dirty="0">
                <a:solidFill>
                  <a:srgbClr val="00B0F0"/>
                </a:solidFill>
              </a:rPr>
              <a:t>Give yourself 1 point only if you answered BOTH parts correctly.</a:t>
            </a: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3 of 6</a:t>
            </a:r>
          </a:p>
        </p:txBody>
      </p:sp>
      <p:graphicFrame>
        <p:nvGraphicFramePr>
          <p:cNvPr id="4" name="Table 3">
            <a:extLst>
              <a:ext uri="{FF2B5EF4-FFF2-40B4-BE49-F238E27FC236}">
                <a16:creationId xmlns:a16="http://schemas.microsoft.com/office/drawing/2014/main" id="{DF1E16EC-E0A8-0566-B326-A80CA2DC5499}"/>
              </a:ext>
            </a:extLst>
          </p:cNvPr>
          <p:cNvGraphicFramePr>
            <a:graphicFrameLocks noGrp="1"/>
          </p:cNvGraphicFramePr>
          <p:nvPr/>
        </p:nvGraphicFramePr>
        <p:xfrm>
          <a:off x="6576195" y="2076319"/>
          <a:ext cx="4833400" cy="2339564"/>
        </p:xfrm>
        <a:graphic>
          <a:graphicData uri="http://schemas.openxmlformats.org/drawingml/2006/table">
            <a:tbl>
              <a:tblPr firstRow="1" firstCol="1" bandRow="1">
                <a:tableStyleId>{5C22544A-7EE6-4342-B048-85BDC9FD1C3A}</a:tableStyleId>
              </a:tblPr>
              <a:tblGrid>
                <a:gridCol w="2416700">
                  <a:extLst>
                    <a:ext uri="{9D8B030D-6E8A-4147-A177-3AD203B41FA5}">
                      <a16:colId xmlns:a16="http://schemas.microsoft.com/office/drawing/2014/main" val="3306532052"/>
                    </a:ext>
                  </a:extLst>
                </a:gridCol>
                <a:gridCol w="2416700">
                  <a:extLst>
                    <a:ext uri="{9D8B030D-6E8A-4147-A177-3AD203B41FA5}">
                      <a16:colId xmlns:a16="http://schemas.microsoft.com/office/drawing/2014/main" val="2596955132"/>
                    </a:ext>
                  </a:extLst>
                </a:gridCol>
              </a:tblGrid>
              <a:tr h="2339564">
                <a:tc>
                  <a:txBody>
                    <a:bodyPr/>
                    <a:lstStyle/>
                    <a:p>
                      <a:pPr marL="0" marR="0">
                        <a:lnSpc>
                          <a:spcPct val="107000"/>
                        </a:lnSpc>
                        <a:spcBef>
                          <a:spcPts val="0"/>
                        </a:spcBef>
                        <a:spcAft>
                          <a:spcPts val="0"/>
                        </a:spcAft>
                      </a:pPr>
                      <a:endPar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oFill/>
                  </a:tcPr>
                </a:tc>
                <a:tc>
                  <a:txBody>
                    <a:bodyPr/>
                    <a:lstStyle/>
                    <a:p>
                      <a:pPr marL="0" marR="0">
                        <a:lnSpc>
                          <a:spcPct val="107000"/>
                        </a:lnSpc>
                        <a:spcBef>
                          <a:spcPts val="0"/>
                        </a:spcBef>
                        <a:spcAft>
                          <a:spcPts val="0"/>
                        </a:spcAft>
                      </a:pPr>
                      <a:endPar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oFill/>
                  </a:tcPr>
                </a:tc>
                <a:extLst>
                  <a:ext uri="{0D108BD9-81ED-4DB2-BD59-A6C34878D82A}">
                    <a16:rowId xmlns:a16="http://schemas.microsoft.com/office/drawing/2014/main" val="3151956510"/>
                  </a:ext>
                </a:extLst>
              </a:tr>
            </a:tbl>
          </a:graphicData>
        </a:graphic>
      </p:graphicFrame>
      <p:pic>
        <p:nvPicPr>
          <p:cNvPr id="7" name="Picture 6">
            <a:extLst>
              <a:ext uri="{FF2B5EF4-FFF2-40B4-BE49-F238E27FC236}">
                <a16:creationId xmlns:a16="http://schemas.microsoft.com/office/drawing/2014/main" id="{3E2A426D-4C75-3550-B0DC-EBF7B5373A47}"/>
              </a:ext>
            </a:extLst>
          </p:cNvPr>
          <p:cNvPicPr>
            <a:picLocks noChangeAspect="1"/>
          </p:cNvPicPr>
          <p:nvPr/>
        </p:nvPicPr>
        <p:blipFill>
          <a:blip r:embed="rId3"/>
          <a:stretch>
            <a:fillRect/>
          </a:stretch>
        </p:blipFill>
        <p:spPr>
          <a:xfrm>
            <a:off x="621416" y="1033771"/>
            <a:ext cx="5695950" cy="4807735"/>
          </a:xfrm>
          <a:prstGeom prst="rect">
            <a:avLst/>
          </a:prstGeom>
        </p:spPr>
      </p:pic>
      <p:pic>
        <p:nvPicPr>
          <p:cNvPr id="11" name="Picture 10">
            <a:extLst>
              <a:ext uri="{FF2B5EF4-FFF2-40B4-BE49-F238E27FC236}">
                <a16:creationId xmlns:a16="http://schemas.microsoft.com/office/drawing/2014/main" id="{7EB04C30-D826-B6E1-6D2C-E5DD966D041D}"/>
              </a:ext>
            </a:extLst>
          </p:cNvPr>
          <p:cNvPicPr>
            <a:picLocks noChangeAspect="1"/>
          </p:cNvPicPr>
          <p:nvPr/>
        </p:nvPicPr>
        <p:blipFill>
          <a:blip r:embed="rId4"/>
          <a:stretch>
            <a:fillRect/>
          </a:stretch>
        </p:blipFill>
        <p:spPr>
          <a:xfrm>
            <a:off x="6317366" y="1086416"/>
            <a:ext cx="5543201" cy="2846392"/>
          </a:xfrm>
          <a:prstGeom prst="rect">
            <a:avLst/>
          </a:prstGeom>
        </p:spPr>
      </p:pic>
    </p:spTree>
    <p:extLst>
      <p:ext uri="{BB962C8B-B14F-4D97-AF65-F5344CB8AC3E}">
        <p14:creationId xmlns:p14="http://schemas.microsoft.com/office/powerpoint/2010/main" val="123246627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lstStyle/>
          <a:p>
            <a:r>
              <a:rPr lang="en-US" sz="2400" dirty="0">
                <a:effectLst/>
                <a:latin typeface="Calibri" panose="020F0502020204030204" pitchFamily="34" charset="0"/>
                <a:ea typeface="Calibri" panose="020F0502020204030204" pitchFamily="34" charset="0"/>
                <a:cs typeface="Times New Roman" panose="02020603050405020304" pitchFamily="18" charset="0"/>
              </a:rPr>
              <a:t>Visible jaundice on the first day of life and the high bilirubin level rising more than 5mg/dL a day indicate pathological jaundice. The direct antiglobulin test shows that there are maternal Rh antibodies adhering to the infant’s Rh+ red blood cells lysing the cells. Untreated, this will lead to a hemolytic anemia and possible kernicterus. Poor intake an excretion can complicate the problem but are not the underlying cause of the pathological jaundice. </a:t>
            </a:r>
          </a:p>
          <a:p>
            <a:endParaRPr lang="en-US" dirty="0"/>
          </a:p>
        </p:txBody>
      </p:sp>
    </p:spTree>
    <p:extLst>
      <p:ext uri="{BB962C8B-B14F-4D97-AF65-F5344CB8AC3E}">
        <p14:creationId xmlns:p14="http://schemas.microsoft.com/office/powerpoint/2010/main" val="3207392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ACA53BA-2BE3-E08B-3E3E-332CA6FDBF1A}"/>
              </a:ext>
            </a:extLst>
          </p:cNvPr>
          <p:cNvSpPr>
            <a:spLocks noGrp="1"/>
          </p:cNvSpPr>
          <p:nvPr>
            <p:ph sz="quarter" idx="10"/>
          </p:nvPr>
        </p:nvSpPr>
        <p:spPr>
          <a:xfrm>
            <a:off x="733425" y="2350895"/>
            <a:ext cx="10852150" cy="3457575"/>
          </a:xfrm>
        </p:spPr>
        <p:txBody>
          <a:bodyPr>
            <a:normAutofit fontScale="85000" lnSpcReduction="20000"/>
          </a:bodyPr>
          <a:lstStyle/>
          <a:p>
            <a:pPr>
              <a:lnSpc>
                <a:spcPct val="110000"/>
              </a:lnSpc>
            </a:pPr>
            <a:r>
              <a:rPr lang="en-US" sz="2600" dirty="0">
                <a:latin typeface="Calibri" panose="020F0502020204030204" pitchFamily="34" charset="0"/>
                <a:cs typeface="Calibri" panose="020F0502020204030204" pitchFamily="34" charset="0"/>
              </a:rPr>
              <a:t>A bowtie is a drag-and-drop response item variation.  </a:t>
            </a:r>
          </a:p>
          <a:p>
            <a:pPr>
              <a:lnSpc>
                <a:spcPct val="110000"/>
              </a:lnSpc>
            </a:pPr>
            <a:r>
              <a:rPr lang="en-US" sz="2600" dirty="0">
                <a:latin typeface="Calibri" panose="020F0502020204030204" pitchFamily="34" charset="0"/>
                <a:cs typeface="Calibri" panose="020F0502020204030204" pitchFamily="34" charset="0"/>
              </a:rPr>
              <a:t>After reading a clinical scenario, candidates move response options (tokens) to placeholders (targets).</a:t>
            </a:r>
          </a:p>
          <a:p>
            <a:pPr lvl="1">
              <a:lnSpc>
                <a:spcPct val="110000"/>
              </a:lnSpc>
            </a:pPr>
            <a:r>
              <a:rPr lang="en-US" sz="2600" dirty="0">
                <a:latin typeface="Calibri" panose="020F0502020204030204" pitchFamily="34" charset="0"/>
                <a:cs typeface="Calibri" panose="020F0502020204030204" pitchFamily="34" charset="0"/>
              </a:rPr>
              <a:t>On NCLEX the placeholders are arranged in the shape of a bowtie.</a:t>
            </a:r>
          </a:p>
          <a:p>
            <a:pPr>
              <a:lnSpc>
                <a:spcPct val="110000"/>
              </a:lnSpc>
            </a:pPr>
            <a:r>
              <a:rPr lang="en-US" sz="2600" dirty="0">
                <a:latin typeface="Calibri" panose="020F0502020204030204" pitchFamily="34" charset="0"/>
                <a:cs typeface="Calibri" panose="020F0502020204030204" pitchFamily="34" charset="0"/>
              </a:rPr>
              <a:t>Candidates must select:</a:t>
            </a:r>
          </a:p>
          <a:p>
            <a:pPr lvl="1">
              <a:lnSpc>
                <a:spcPct val="110000"/>
              </a:lnSpc>
            </a:pPr>
            <a:r>
              <a:rPr lang="en-US" sz="2600" dirty="0">
                <a:latin typeface="Calibri" panose="020F0502020204030204" pitchFamily="34" charset="0"/>
                <a:cs typeface="Calibri" panose="020F0502020204030204" pitchFamily="34" charset="0"/>
              </a:rPr>
              <a:t>1 condition the client is most likely experiencing from 4 options.</a:t>
            </a:r>
          </a:p>
          <a:p>
            <a:pPr lvl="1">
              <a:lnSpc>
                <a:spcPct val="110000"/>
              </a:lnSpc>
            </a:pPr>
            <a:r>
              <a:rPr lang="en-US" sz="2600" dirty="0">
                <a:latin typeface="Calibri" panose="020F0502020204030204" pitchFamily="34" charset="0"/>
                <a:cs typeface="Calibri" panose="020F0502020204030204" pitchFamily="34" charset="0"/>
              </a:rPr>
              <a:t>2 actions to take to address the condition from 5 options.</a:t>
            </a:r>
          </a:p>
          <a:p>
            <a:pPr lvl="1">
              <a:lnSpc>
                <a:spcPct val="110000"/>
              </a:lnSpc>
            </a:pPr>
            <a:r>
              <a:rPr lang="en-US" sz="2600" dirty="0">
                <a:latin typeface="Calibri" panose="020F0502020204030204" pitchFamily="34" charset="0"/>
                <a:cs typeface="Calibri" panose="020F0502020204030204" pitchFamily="34" charset="0"/>
              </a:rPr>
              <a:t>2 parameters to monitor the client’s progress from 5 options. </a:t>
            </a:r>
          </a:p>
          <a:p>
            <a:endParaRPr lang="en-US" dirty="0"/>
          </a:p>
        </p:txBody>
      </p:sp>
      <p:sp>
        <p:nvSpPr>
          <p:cNvPr id="3" name="Title 2">
            <a:extLst>
              <a:ext uri="{FF2B5EF4-FFF2-40B4-BE49-F238E27FC236}">
                <a16:creationId xmlns:a16="http://schemas.microsoft.com/office/drawing/2014/main" id="{B8CC0625-A7C5-8C40-FE42-DE852CC146C4}"/>
              </a:ext>
            </a:extLst>
          </p:cNvPr>
          <p:cNvSpPr>
            <a:spLocks noGrp="1"/>
          </p:cNvSpPr>
          <p:nvPr>
            <p:ph type="title"/>
          </p:nvPr>
        </p:nvSpPr>
        <p:spPr/>
        <p:txBody>
          <a:bodyPr>
            <a:normAutofit/>
          </a:bodyPr>
          <a:lstStyle/>
          <a:p>
            <a:r>
              <a:rPr lang="en-US" sz="4000" dirty="0"/>
              <a:t>Stand-alone Item: Bowtie</a:t>
            </a:r>
            <a:endParaRPr lang="en-US" dirty="0"/>
          </a:p>
        </p:txBody>
      </p:sp>
    </p:spTree>
    <p:extLst>
      <p:ext uri="{BB962C8B-B14F-4D97-AF65-F5344CB8AC3E}">
        <p14:creationId xmlns:p14="http://schemas.microsoft.com/office/powerpoint/2010/main" val="216788284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7" name="TextBox 16">
            <a:extLst>
              <a:ext uri="{FF2B5EF4-FFF2-40B4-BE49-F238E27FC236}">
                <a16:creationId xmlns:a16="http://schemas.microsoft.com/office/drawing/2014/main" id="{2F45B29D-D8BD-DBE4-22A5-AA4B4B7E131D}"/>
              </a:ext>
            </a:extLst>
          </p:cNvPr>
          <p:cNvSpPr txBox="1"/>
          <p:nvPr/>
        </p:nvSpPr>
        <p:spPr>
          <a:xfrm>
            <a:off x="6179761" y="4459276"/>
            <a:ext cx="5744660" cy="2455288"/>
          </a:xfrm>
          <a:prstGeom prst="rect">
            <a:avLst/>
          </a:prstGeom>
          <a:noFill/>
        </p:spPr>
        <p:txBody>
          <a:bodyPr wrap="square" rtlCol="0">
            <a:spAutoFit/>
          </a:bodyPr>
          <a:lstStyle/>
          <a:p>
            <a:pPr marL="0" marR="0">
              <a:lnSpc>
                <a:spcPct val="107000"/>
              </a:lnSpc>
              <a:spcBef>
                <a:spcPts val="0"/>
              </a:spcBef>
              <a:spcAft>
                <a:spcPts val="800"/>
              </a:spcAft>
            </a:pPr>
            <a:r>
              <a:rPr lang="en-US"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This item is worth 5 points. Score each category separately, then add scores together. Score 1 point for each correct response AND subtract 1 point for each incorrect answer. The worst you can score is 0 per category.</a:t>
            </a:r>
          </a:p>
          <a:p>
            <a:pPr marL="0" marR="0">
              <a:lnSpc>
                <a:spcPct val="107000"/>
              </a:lnSpc>
              <a:spcBef>
                <a:spcPts val="0"/>
              </a:spcBef>
              <a:spcAft>
                <a:spcPts val="800"/>
              </a:spcAft>
            </a:pPr>
            <a:r>
              <a:rPr lang="en-US" dirty="0">
                <a:solidFill>
                  <a:srgbClr val="00B0F0"/>
                </a:solidFill>
                <a:latin typeface="Calibri" panose="020F0502020204030204" pitchFamily="34" charset="0"/>
                <a:ea typeface="Calibri" panose="020F0502020204030204" pitchFamily="34" charset="0"/>
                <a:cs typeface="Times New Roman" panose="02020603050405020304" pitchFamily="18" charset="0"/>
              </a:rPr>
              <a:t>Phototherapy= 3 points</a:t>
            </a:r>
            <a:endParaRPr lang="en-US"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Nursing= 2  points</a:t>
            </a:r>
          </a:p>
          <a:p>
            <a:endParaRPr lang="en-US" dirty="0">
              <a:solidFill>
                <a:srgbClr val="00B0F0"/>
              </a:solidFill>
            </a:endParaRP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4 of 6</a:t>
            </a:r>
          </a:p>
        </p:txBody>
      </p:sp>
      <p:pic>
        <p:nvPicPr>
          <p:cNvPr id="4" name="Picture 3">
            <a:extLst>
              <a:ext uri="{FF2B5EF4-FFF2-40B4-BE49-F238E27FC236}">
                <a16:creationId xmlns:a16="http://schemas.microsoft.com/office/drawing/2014/main" id="{813A6FE5-5732-B717-F566-865DD91E16CF}"/>
              </a:ext>
            </a:extLst>
          </p:cNvPr>
          <p:cNvPicPr>
            <a:picLocks noChangeAspect="1"/>
          </p:cNvPicPr>
          <p:nvPr/>
        </p:nvPicPr>
        <p:blipFill>
          <a:blip r:embed="rId3"/>
          <a:stretch>
            <a:fillRect/>
          </a:stretch>
        </p:blipFill>
        <p:spPr>
          <a:xfrm>
            <a:off x="400050" y="942892"/>
            <a:ext cx="5695950" cy="4962318"/>
          </a:xfrm>
          <a:prstGeom prst="rect">
            <a:avLst/>
          </a:prstGeom>
        </p:spPr>
      </p:pic>
      <p:pic>
        <p:nvPicPr>
          <p:cNvPr id="7" name="Picture 6">
            <a:extLst>
              <a:ext uri="{FF2B5EF4-FFF2-40B4-BE49-F238E27FC236}">
                <a16:creationId xmlns:a16="http://schemas.microsoft.com/office/drawing/2014/main" id="{67DF3DFA-D0AA-B377-A8AB-7BD8CE659947}"/>
              </a:ext>
            </a:extLst>
          </p:cNvPr>
          <p:cNvPicPr>
            <a:picLocks noChangeAspect="1"/>
          </p:cNvPicPr>
          <p:nvPr/>
        </p:nvPicPr>
        <p:blipFill>
          <a:blip r:embed="rId4"/>
          <a:stretch>
            <a:fillRect/>
          </a:stretch>
        </p:blipFill>
        <p:spPr>
          <a:xfrm>
            <a:off x="6335502" y="928501"/>
            <a:ext cx="5433178" cy="3448190"/>
          </a:xfrm>
          <a:prstGeom prst="rect">
            <a:avLst/>
          </a:prstGeom>
        </p:spPr>
      </p:pic>
    </p:spTree>
    <p:extLst>
      <p:ext uri="{BB962C8B-B14F-4D97-AF65-F5344CB8AC3E}">
        <p14:creationId xmlns:p14="http://schemas.microsoft.com/office/powerpoint/2010/main" val="360097977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normAutofit fontScale="92500" lnSpcReduction="10000"/>
          </a:bodyPr>
          <a:lstStyle/>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Phototherapy lights can cause retinal damage, hyperthermia, and bronzed baby syndrome. The nurse must plan interventions to decrease the risk of these adverse effects of therapy. Dehydration is another potential complication of phototherapy. Phototherapy increases insensible water losses. To maximize time under the lights, it is recommended that the baby not be removed from under the phototherapy lights for more than 20 minutes every 3-4 hours. This can interfere with feeding. A lactation consultant can help the breastfeeding parent maximize the efficiency of the time breastfeeding. The nurse should monitor the neonate’s hydration status by weighing the diapers. Although this neonate is struggling to breastfeed, supplementing feedings with formula are not the first choice as they may interfere with establishing breastfeeding. </a:t>
            </a:r>
          </a:p>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174029287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4" name="TextBox 13">
            <a:extLst>
              <a:ext uri="{FF2B5EF4-FFF2-40B4-BE49-F238E27FC236}">
                <a16:creationId xmlns:a16="http://schemas.microsoft.com/office/drawing/2014/main" id="{C1FFCA7F-90AE-0F33-E22C-35DD90B61E0D}"/>
              </a:ext>
            </a:extLst>
          </p:cNvPr>
          <p:cNvSpPr txBox="1"/>
          <p:nvPr/>
        </p:nvSpPr>
        <p:spPr>
          <a:xfrm>
            <a:off x="6262371" y="213127"/>
            <a:ext cx="5155034" cy="375552"/>
          </a:xfrm>
          <a:prstGeom prst="rect">
            <a:avLst/>
          </a:prstGeom>
          <a:noFill/>
        </p:spPr>
        <p:txBody>
          <a:bodyPr wrap="square">
            <a:sp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The</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2F45B29D-D8BD-DBE4-22A5-AA4B4B7E131D}"/>
              </a:ext>
            </a:extLst>
          </p:cNvPr>
          <p:cNvSpPr txBox="1"/>
          <p:nvPr/>
        </p:nvSpPr>
        <p:spPr>
          <a:xfrm>
            <a:off x="6555660" y="4555103"/>
            <a:ext cx="5524501" cy="646331"/>
          </a:xfrm>
          <a:prstGeom prst="rect">
            <a:avLst/>
          </a:prstGeom>
          <a:noFill/>
        </p:spPr>
        <p:txBody>
          <a:bodyPr wrap="square" rtlCol="0">
            <a:spAutoFit/>
          </a:bodyPr>
          <a:lstStyle/>
          <a:p>
            <a:r>
              <a:rPr lang="en-US" dirty="0">
                <a:solidFill>
                  <a:srgbClr val="00B0F0"/>
                </a:solidFill>
                <a:latin typeface="Calibri" panose="020F0502020204030204" pitchFamily="34" charset="0"/>
                <a:cs typeface="Calibri" panose="020F0502020204030204" pitchFamily="34" charset="0"/>
              </a:rPr>
              <a:t>0/1. This item is worth 6 points. Give yourself 1 point for every row you got correct. </a:t>
            </a: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5 of 6</a:t>
            </a:r>
          </a:p>
        </p:txBody>
      </p:sp>
      <p:pic>
        <p:nvPicPr>
          <p:cNvPr id="4" name="Picture 3">
            <a:extLst>
              <a:ext uri="{FF2B5EF4-FFF2-40B4-BE49-F238E27FC236}">
                <a16:creationId xmlns:a16="http://schemas.microsoft.com/office/drawing/2014/main" id="{D435A176-51B9-20F9-3CD4-871CFFA0812C}"/>
              </a:ext>
            </a:extLst>
          </p:cNvPr>
          <p:cNvPicPr>
            <a:picLocks noChangeAspect="1"/>
          </p:cNvPicPr>
          <p:nvPr/>
        </p:nvPicPr>
        <p:blipFill>
          <a:blip r:embed="rId3"/>
          <a:stretch>
            <a:fillRect/>
          </a:stretch>
        </p:blipFill>
        <p:spPr>
          <a:xfrm>
            <a:off x="691251" y="832285"/>
            <a:ext cx="5524500" cy="5438775"/>
          </a:xfrm>
          <a:prstGeom prst="rect">
            <a:avLst/>
          </a:prstGeom>
        </p:spPr>
      </p:pic>
      <p:pic>
        <p:nvPicPr>
          <p:cNvPr id="7" name="Picture 6">
            <a:extLst>
              <a:ext uri="{FF2B5EF4-FFF2-40B4-BE49-F238E27FC236}">
                <a16:creationId xmlns:a16="http://schemas.microsoft.com/office/drawing/2014/main" id="{6863D0AF-6005-14F2-0155-ADA1BDD4324B}"/>
              </a:ext>
            </a:extLst>
          </p:cNvPr>
          <p:cNvPicPr>
            <a:picLocks noChangeAspect="1"/>
          </p:cNvPicPr>
          <p:nvPr/>
        </p:nvPicPr>
        <p:blipFill>
          <a:blip r:embed="rId4"/>
          <a:stretch>
            <a:fillRect/>
          </a:stretch>
        </p:blipFill>
        <p:spPr>
          <a:xfrm>
            <a:off x="6635937" y="588679"/>
            <a:ext cx="5375550" cy="3583826"/>
          </a:xfrm>
          <a:prstGeom prst="rect">
            <a:avLst/>
          </a:prstGeom>
        </p:spPr>
      </p:pic>
    </p:spTree>
    <p:extLst>
      <p:ext uri="{BB962C8B-B14F-4D97-AF65-F5344CB8AC3E}">
        <p14:creationId xmlns:p14="http://schemas.microsoft.com/office/powerpoint/2010/main" val="279946582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normAutofit lnSpcReduction="10000"/>
          </a:bodyPr>
          <a:lstStyle/>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Immediately – Based on the total serum bilirubin level phototherapy should be initiated. </a:t>
            </a:r>
          </a:p>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Before end of shift –A lactation consultation is needed to improve breast feeding to help prevent dehydration and increase stooling to help excrete bilirubin. Parents will need to know how to interact with their infant while they are receiving phototherapy. Parents will need to understand the disease process as a rationale for the therapy needed and adherence to recommendations for time spent under phototherapy. </a:t>
            </a:r>
          </a:p>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By discharge – Once the baby is discharged, follow-up total serum bilirubin levels may be needed to assess for rebound hyperbilirubinemia.</a:t>
            </a:r>
            <a:r>
              <a:rPr lang="en-US" sz="24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dirty="0"/>
          </a:p>
        </p:txBody>
      </p:sp>
    </p:spTree>
    <p:extLst>
      <p:ext uri="{BB962C8B-B14F-4D97-AF65-F5344CB8AC3E}">
        <p14:creationId xmlns:p14="http://schemas.microsoft.com/office/powerpoint/2010/main" val="277690323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4" name="TextBox 13">
            <a:extLst>
              <a:ext uri="{FF2B5EF4-FFF2-40B4-BE49-F238E27FC236}">
                <a16:creationId xmlns:a16="http://schemas.microsoft.com/office/drawing/2014/main" id="{C1FFCA7F-90AE-0F33-E22C-35DD90B61E0D}"/>
              </a:ext>
            </a:extLst>
          </p:cNvPr>
          <p:cNvSpPr txBox="1"/>
          <p:nvPr/>
        </p:nvSpPr>
        <p:spPr>
          <a:xfrm>
            <a:off x="6262371" y="213127"/>
            <a:ext cx="5155034" cy="375552"/>
          </a:xfrm>
          <a:prstGeom prst="rect">
            <a:avLst/>
          </a:prstGeom>
          <a:noFill/>
        </p:spPr>
        <p:txBody>
          <a:bodyPr wrap="square">
            <a:sp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The</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2F45B29D-D8BD-DBE4-22A5-AA4B4B7E131D}"/>
              </a:ext>
            </a:extLst>
          </p:cNvPr>
          <p:cNvSpPr txBox="1"/>
          <p:nvPr/>
        </p:nvSpPr>
        <p:spPr>
          <a:xfrm>
            <a:off x="6096000" y="4844469"/>
            <a:ext cx="5744660" cy="646331"/>
          </a:xfrm>
          <a:prstGeom prst="rect">
            <a:avLst/>
          </a:prstGeom>
          <a:noFill/>
        </p:spPr>
        <p:txBody>
          <a:bodyPr wrap="square" rtlCol="0">
            <a:spAutoFit/>
          </a:bodyPr>
          <a:lstStyle/>
          <a:p>
            <a:r>
              <a:rPr lang="en-US" dirty="0">
                <a:solidFill>
                  <a:srgbClr val="00B0F0"/>
                </a:solidFill>
                <a:latin typeface="Calibri" panose="020F0502020204030204" pitchFamily="34" charset="0"/>
                <a:cs typeface="Calibri" panose="020F0502020204030204" pitchFamily="34" charset="0"/>
              </a:rPr>
              <a:t>0/1. This item is worth 4 points. Give yourself 1 point for row you got correct. </a:t>
            </a: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6 of 6</a:t>
            </a:r>
          </a:p>
        </p:txBody>
      </p:sp>
      <p:pic>
        <p:nvPicPr>
          <p:cNvPr id="3" name="Picture 2">
            <a:extLst>
              <a:ext uri="{FF2B5EF4-FFF2-40B4-BE49-F238E27FC236}">
                <a16:creationId xmlns:a16="http://schemas.microsoft.com/office/drawing/2014/main" id="{2762D6B7-6681-9010-979D-A2BB7A9EF90E}"/>
              </a:ext>
            </a:extLst>
          </p:cNvPr>
          <p:cNvPicPr>
            <a:picLocks noChangeAspect="1"/>
          </p:cNvPicPr>
          <p:nvPr/>
        </p:nvPicPr>
        <p:blipFill>
          <a:blip r:embed="rId3"/>
          <a:stretch>
            <a:fillRect/>
          </a:stretch>
        </p:blipFill>
        <p:spPr>
          <a:xfrm>
            <a:off x="637990" y="861134"/>
            <a:ext cx="5248275" cy="5825416"/>
          </a:xfrm>
          <a:prstGeom prst="rect">
            <a:avLst/>
          </a:prstGeom>
        </p:spPr>
      </p:pic>
      <p:pic>
        <p:nvPicPr>
          <p:cNvPr id="6" name="Picture 5">
            <a:extLst>
              <a:ext uri="{FF2B5EF4-FFF2-40B4-BE49-F238E27FC236}">
                <a16:creationId xmlns:a16="http://schemas.microsoft.com/office/drawing/2014/main" id="{117B0D85-11F1-992F-620F-99EF5E6F0A53}"/>
              </a:ext>
            </a:extLst>
          </p:cNvPr>
          <p:cNvPicPr>
            <a:picLocks noChangeAspect="1"/>
          </p:cNvPicPr>
          <p:nvPr/>
        </p:nvPicPr>
        <p:blipFill>
          <a:blip r:embed="rId4"/>
          <a:stretch>
            <a:fillRect/>
          </a:stretch>
        </p:blipFill>
        <p:spPr>
          <a:xfrm>
            <a:off x="6027936" y="822648"/>
            <a:ext cx="5812723" cy="3323224"/>
          </a:xfrm>
          <a:prstGeom prst="rect">
            <a:avLst/>
          </a:prstGeom>
        </p:spPr>
      </p:pic>
    </p:spTree>
    <p:extLst>
      <p:ext uri="{BB962C8B-B14F-4D97-AF65-F5344CB8AC3E}">
        <p14:creationId xmlns:p14="http://schemas.microsoft.com/office/powerpoint/2010/main" val="61530450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normAutofit/>
          </a:bodyPr>
          <a:lstStyle/>
          <a:p>
            <a:pPr marL="0" marR="0">
              <a:lnSpc>
                <a:spcPct val="107000"/>
              </a:lnSpc>
              <a:spcBef>
                <a:spcPts val="0"/>
              </a:spcBef>
              <a:spcAft>
                <a:spcPts val="800"/>
              </a:spcAft>
            </a:pPr>
            <a:r>
              <a:rPr lang="en-US" sz="3600" b="1" u="none" strike="noStrike" dirty="0">
                <a:effectLst/>
                <a:latin typeface="Calibri" panose="020F0502020204030204" pitchFamily="34" charset="0"/>
                <a:ea typeface="Calibri" panose="020F0502020204030204" pitchFamily="34" charset="0"/>
                <a:cs typeface="Arial" panose="020B0604020202020204" pitchFamily="34"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Breastfeeding has improved because the baby is able to latch now and has voided and stooled. The increased bilirubin levels after phototherapy shows a decline. The development of backward arching may indicate opisthotonos which develops as increased levels of unconjugated bilirubin cross the blood brain barrier and the bilirubin adheres to the neural cells in the brain. Opisthotonos is a sign of severe neurological damage. The sclera was yellow prior to beginning phototherapy and remains unchanged.</a:t>
            </a:r>
            <a:r>
              <a:rPr lang="en-US" sz="24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spcAft>
                <a:spcPts val="800"/>
              </a:spcAft>
            </a:pPr>
            <a:endParaRPr lang="en-US" dirty="0"/>
          </a:p>
        </p:txBody>
      </p:sp>
    </p:spTree>
    <p:extLst>
      <p:ext uri="{BB962C8B-B14F-4D97-AF65-F5344CB8AC3E}">
        <p14:creationId xmlns:p14="http://schemas.microsoft.com/office/powerpoint/2010/main" val="179308294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4F225-8C49-EEC5-961F-D949CE9E500E}"/>
              </a:ext>
            </a:extLst>
          </p:cNvPr>
          <p:cNvSpPr>
            <a:spLocks noGrp="1"/>
          </p:cNvSpPr>
          <p:nvPr>
            <p:ph type="title"/>
          </p:nvPr>
        </p:nvSpPr>
        <p:spPr/>
        <p:txBody>
          <a:bodyPr/>
          <a:lstStyle/>
          <a:p>
            <a:r>
              <a:rPr lang="en-US" dirty="0"/>
              <a:t>Case Study 3 Score</a:t>
            </a:r>
          </a:p>
        </p:txBody>
      </p:sp>
      <p:graphicFrame>
        <p:nvGraphicFramePr>
          <p:cNvPr id="5" name="Table 5">
            <a:extLst>
              <a:ext uri="{FF2B5EF4-FFF2-40B4-BE49-F238E27FC236}">
                <a16:creationId xmlns:a16="http://schemas.microsoft.com/office/drawing/2014/main" id="{6CDF6E73-A5E6-1CFE-80A4-E8C1870968AF}"/>
              </a:ext>
            </a:extLst>
          </p:cNvPr>
          <p:cNvGraphicFramePr>
            <a:graphicFrameLocks noGrp="1"/>
          </p:cNvGraphicFramePr>
          <p:nvPr>
            <p:ph sz="quarter" idx="10"/>
            <p:extLst>
              <p:ext uri="{D42A27DB-BD31-4B8C-83A1-F6EECF244321}">
                <p14:modId xmlns:p14="http://schemas.microsoft.com/office/powerpoint/2010/main" val="3539694176"/>
              </p:ext>
            </p:extLst>
          </p:nvPr>
        </p:nvGraphicFramePr>
        <p:xfrm>
          <a:off x="914400" y="1970088"/>
          <a:ext cx="10429872" cy="4145280"/>
        </p:xfrm>
        <a:graphic>
          <a:graphicData uri="http://schemas.openxmlformats.org/drawingml/2006/table">
            <a:tbl>
              <a:tblPr firstRow="1" bandRow="1">
                <a:tableStyleId>{5C22544A-7EE6-4342-B048-85BDC9FD1C3A}</a:tableStyleId>
              </a:tblPr>
              <a:tblGrid>
                <a:gridCol w="3476624">
                  <a:extLst>
                    <a:ext uri="{9D8B030D-6E8A-4147-A177-3AD203B41FA5}">
                      <a16:colId xmlns:a16="http://schemas.microsoft.com/office/drawing/2014/main" val="2021255411"/>
                    </a:ext>
                  </a:extLst>
                </a:gridCol>
                <a:gridCol w="3476624">
                  <a:extLst>
                    <a:ext uri="{9D8B030D-6E8A-4147-A177-3AD203B41FA5}">
                      <a16:colId xmlns:a16="http://schemas.microsoft.com/office/drawing/2014/main" val="3443691882"/>
                    </a:ext>
                  </a:extLst>
                </a:gridCol>
                <a:gridCol w="3476624">
                  <a:extLst>
                    <a:ext uri="{9D8B030D-6E8A-4147-A177-3AD203B41FA5}">
                      <a16:colId xmlns:a16="http://schemas.microsoft.com/office/drawing/2014/main" val="2539395156"/>
                    </a:ext>
                  </a:extLst>
                </a:gridCol>
              </a:tblGrid>
              <a:tr h="370840">
                <a:tc>
                  <a:txBody>
                    <a:bodyPr/>
                    <a:lstStyle/>
                    <a:p>
                      <a:r>
                        <a:rPr lang="en-US" sz="2800" dirty="0"/>
                        <a:t>Question</a:t>
                      </a:r>
                    </a:p>
                  </a:txBody>
                  <a:tcPr/>
                </a:tc>
                <a:tc>
                  <a:txBody>
                    <a:bodyPr/>
                    <a:lstStyle/>
                    <a:p>
                      <a:r>
                        <a:rPr lang="en-US" sz="2800" dirty="0"/>
                        <a:t>Possible</a:t>
                      </a:r>
                    </a:p>
                  </a:txBody>
                  <a:tcPr/>
                </a:tc>
                <a:tc>
                  <a:txBody>
                    <a:bodyPr/>
                    <a:lstStyle/>
                    <a:p>
                      <a:r>
                        <a:rPr lang="en-US" sz="2800" dirty="0"/>
                        <a:t>My score</a:t>
                      </a:r>
                    </a:p>
                  </a:txBody>
                  <a:tcPr/>
                </a:tc>
                <a:extLst>
                  <a:ext uri="{0D108BD9-81ED-4DB2-BD59-A6C34878D82A}">
                    <a16:rowId xmlns:a16="http://schemas.microsoft.com/office/drawing/2014/main" val="1133684427"/>
                  </a:ext>
                </a:extLst>
              </a:tr>
              <a:tr h="370840">
                <a:tc>
                  <a:txBody>
                    <a:bodyPr/>
                    <a:lstStyle/>
                    <a:p>
                      <a:r>
                        <a:rPr lang="en-US" sz="2800" dirty="0"/>
                        <a:t>1</a:t>
                      </a:r>
                    </a:p>
                  </a:txBody>
                  <a:tcPr/>
                </a:tc>
                <a:tc>
                  <a:txBody>
                    <a:bodyPr/>
                    <a:lstStyle/>
                    <a:p>
                      <a:r>
                        <a:rPr lang="en-US" sz="2800" dirty="0"/>
                        <a:t>5</a:t>
                      </a:r>
                    </a:p>
                  </a:txBody>
                  <a:tcPr/>
                </a:tc>
                <a:tc>
                  <a:txBody>
                    <a:bodyPr/>
                    <a:lstStyle/>
                    <a:p>
                      <a:endParaRPr lang="en-US" sz="2800"/>
                    </a:p>
                  </a:txBody>
                  <a:tcPr/>
                </a:tc>
                <a:extLst>
                  <a:ext uri="{0D108BD9-81ED-4DB2-BD59-A6C34878D82A}">
                    <a16:rowId xmlns:a16="http://schemas.microsoft.com/office/drawing/2014/main" val="3648513413"/>
                  </a:ext>
                </a:extLst>
              </a:tr>
              <a:tr h="370840">
                <a:tc>
                  <a:txBody>
                    <a:bodyPr/>
                    <a:lstStyle/>
                    <a:p>
                      <a:r>
                        <a:rPr lang="en-US" sz="2800" dirty="0"/>
                        <a:t>2</a:t>
                      </a:r>
                    </a:p>
                  </a:txBody>
                  <a:tcPr/>
                </a:tc>
                <a:tc>
                  <a:txBody>
                    <a:bodyPr/>
                    <a:lstStyle/>
                    <a:p>
                      <a:r>
                        <a:rPr lang="en-US" sz="2800" dirty="0"/>
                        <a:t>6</a:t>
                      </a:r>
                    </a:p>
                  </a:txBody>
                  <a:tcPr/>
                </a:tc>
                <a:tc>
                  <a:txBody>
                    <a:bodyPr/>
                    <a:lstStyle/>
                    <a:p>
                      <a:endParaRPr lang="en-US" sz="2800"/>
                    </a:p>
                  </a:txBody>
                  <a:tcPr/>
                </a:tc>
                <a:extLst>
                  <a:ext uri="{0D108BD9-81ED-4DB2-BD59-A6C34878D82A}">
                    <a16:rowId xmlns:a16="http://schemas.microsoft.com/office/drawing/2014/main" val="1977316179"/>
                  </a:ext>
                </a:extLst>
              </a:tr>
              <a:tr h="370840">
                <a:tc>
                  <a:txBody>
                    <a:bodyPr/>
                    <a:lstStyle/>
                    <a:p>
                      <a:r>
                        <a:rPr lang="en-US" sz="2800" dirty="0"/>
                        <a:t>3</a:t>
                      </a:r>
                    </a:p>
                  </a:txBody>
                  <a:tcPr/>
                </a:tc>
                <a:tc>
                  <a:txBody>
                    <a:bodyPr/>
                    <a:lstStyle/>
                    <a:p>
                      <a:r>
                        <a:rPr lang="en-US" sz="2800" dirty="0"/>
                        <a:t>1</a:t>
                      </a:r>
                    </a:p>
                  </a:txBody>
                  <a:tcPr/>
                </a:tc>
                <a:tc>
                  <a:txBody>
                    <a:bodyPr/>
                    <a:lstStyle/>
                    <a:p>
                      <a:endParaRPr lang="en-US" sz="2800"/>
                    </a:p>
                  </a:txBody>
                  <a:tcPr/>
                </a:tc>
                <a:extLst>
                  <a:ext uri="{0D108BD9-81ED-4DB2-BD59-A6C34878D82A}">
                    <a16:rowId xmlns:a16="http://schemas.microsoft.com/office/drawing/2014/main" val="3233071543"/>
                  </a:ext>
                </a:extLst>
              </a:tr>
              <a:tr h="370840">
                <a:tc>
                  <a:txBody>
                    <a:bodyPr/>
                    <a:lstStyle/>
                    <a:p>
                      <a:r>
                        <a:rPr lang="en-US" sz="2800" dirty="0"/>
                        <a:t>4</a:t>
                      </a:r>
                    </a:p>
                  </a:txBody>
                  <a:tcPr/>
                </a:tc>
                <a:tc>
                  <a:txBody>
                    <a:bodyPr/>
                    <a:lstStyle/>
                    <a:p>
                      <a:r>
                        <a:rPr lang="en-US" sz="2800" dirty="0"/>
                        <a:t>5</a:t>
                      </a:r>
                    </a:p>
                  </a:txBody>
                  <a:tcPr/>
                </a:tc>
                <a:tc>
                  <a:txBody>
                    <a:bodyPr/>
                    <a:lstStyle/>
                    <a:p>
                      <a:endParaRPr lang="en-US" sz="2800" dirty="0"/>
                    </a:p>
                  </a:txBody>
                  <a:tcPr/>
                </a:tc>
                <a:extLst>
                  <a:ext uri="{0D108BD9-81ED-4DB2-BD59-A6C34878D82A}">
                    <a16:rowId xmlns:a16="http://schemas.microsoft.com/office/drawing/2014/main" val="647565369"/>
                  </a:ext>
                </a:extLst>
              </a:tr>
              <a:tr h="370840">
                <a:tc>
                  <a:txBody>
                    <a:bodyPr/>
                    <a:lstStyle/>
                    <a:p>
                      <a:r>
                        <a:rPr lang="en-US" sz="2800" dirty="0"/>
                        <a:t>5</a:t>
                      </a:r>
                    </a:p>
                  </a:txBody>
                  <a:tcPr/>
                </a:tc>
                <a:tc>
                  <a:txBody>
                    <a:bodyPr/>
                    <a:lstStyle/>
                    <a:p>
                      <a:r>
                        <a:rPr lang="en-US" sz="2800" dirty="0"/>
                        <a:t>6</a:t>
                      </a:r>
                    </a:p>
                  </a:txBody>
                  <a:tcPr/>
                </a:tc>
                <a:tc>
                  <a:txBody>
                    <a:bodyPr/>
                    <a:lstStyle/>
                    <a:p>
                      <a:endParaRPr lang="en-US" sz="2800" dirty="0"/>
                    </a:p>
                  </a:txBody>
                  <a:tcPr/>
                </a:tc>
                <a:extLst>
                  <a:ext uri="{0D108BD9-81ED-4DB2-BD59-A6C34878D82A}">
                    <a16:rowId xmlns:a16="http://schemas.microsoft.com/office/drawing/2014/main" val="1892132419"/>
                  </a:ext>
                </a:extLst>
              </a:tr>
              <a:tr h="370840">
                <a:tc>
                  <a:txBody>
                    <a:bodyPr/>
                    <a:lstStyle/>
                    <a:p>
                      <a:r>
                        <a:rPr lang="en-US" sz="2800" dirty="0"/>
                        <a:t>6</a:t>
                      </a:r>
                    </a:p>
                  </a:txBody>
                  <a:tcPr/>
                </a:tc>
                <a:tc>
                  <a:txBody>
                    <a:bodyPr/>
                    <a:lstStyle/>
                    <a:p>
                      <a:r>
                        <a:rPr lang="en-US" sz="2800" dirty="0"/>
                        <a:t>4</a:t>
                      </a:r>
                    </a:p>
                  </a:txBody>
                  <a:tcPr/>
                </a:tc>
                <a:tc>
                  <a:txBody>
                    <a:bodyPr/>
                    <a:lstStyle/>
                    <a:p>
                      <a:endParaRPr lang="en-US" sz="2800" dirty="0"/>
                    </a:p>
                  </a:txBody>
                  <a:tcPr/>
                </a:tc>
                <a:extLst>
                  <a:ext uri="{0D108BD9-81ED-4DB2-BD59-A6C34878D82A}">
                    <a16:rowId xmlns:a16="http://schemas.microsoft.com/office/drawing/2014/main" val="1211496467"/>
                  </a:ext>
                </a:extLst>
              </a:tr>
              <a:tr h="370840">
                <a:tc>
                  <a:txBody>
                    <a:bodyPr/>
                    <a:lstStyle/>
                    <a:p>
                      <a:r>
                        <a:rPr lang="en-US" sz="2800" dirty="0"/>
                        <a:t>Total</a:t>
                      </a:r>
                    </a:p>
                  </a:txBody>
                  <a:tcPr/>
                </a:tc>
                <a:tc>
                  <a:txBody>
                    <a:bodyPr/>
                    <a:lstStyle/>
                    <a:p>
                      <a:r>
                        <a:rPr lang="en-US" sz="2800" dirty="0"/>
                        <a:t>27</a:t>
                      </a:r>
                    </a:p>
                  </a:txBody>
                  <a:tcPr/>
                </a:tc>
                <a:tc>
                  <a:txBody>
                    <a:bodyPr/>
                    <a:lstStyle/>
                    <a:p>
                      <a:endParaRPr lang="en-US" sz="2800" dirty="0"/>
                    </a:p>
                  </a:txBody>
                  <a:tcPr/>
                </a:tc>
                <a:extLst>
                  <a:ext uri="{0D108BD9-81ED-4DB2-BD59-A6C34878D82A}">
                    <a16:rowId xmlns:a16="http://schemas.microsoft.com/office/drawing/2014/main" val="2402609978"/>
                  </a:ext>
                </a:extLst>
              </a:tr>
            </a:tbl>
          </a:graphicData>
        </a:graphic>
      </p:graphicFrame>
    </p:spTree>
    <p:extLst>
      <p:ext uri="{BB962C8B-B14F-4D97-AF65-F5344CB8AC3E}">
        <p14:creationId xmlns:p14="http://schemas.microsoft.com/office/powerpoint/2010/main" val="372535596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B88E3-7871-6F0C-4537-FBF2856944BF}"/>
              </a:ext>
            </a:extLst>
          </p:cNvPr>
          <p:cNvSpPr>
            <a:spLocks noGrp="1"/>
          </p:cNvSpPr>
          <p:nvPr>
            <p:ph type="title"/>
          </p:nvPr>
        </p:nvSpPr>
        <p:spPr/>
        <p:txBody>
          <a:bodyPr/>
          <a:lstStyle/>
          <a:p>
            <a:r>
              <a:rPr lang="en-US" dirty="0"/>
              <a:t>My Total</a:t>
            </a:r>
          </a:p>
        </p:txBody>
      </p:sp>
      <p:graphicFrame>
        <p:nvGraphicFramePr>
          <p:cNvPr id="6" name="Table 6">
            <a:extLst>
              <a:ext uri="{FF2B5EF4-FFF2-40B4-BE49-F238E27FC236}">
                <a16:creationId xmlns:a16="http://schemas.microsoft.com/office/drawing/2014/main" id="{9EFB2890-1CE2-1BC3-947E-0E0944C01498}"/>
              </a:ext>
            </a:extLst>
          </p:cNvPr>
          <p:cNvGraphicFramePr>
            <a:graphicFrameLocks noGrp="1"/>
          </p:cNvGraphicFramePr>
          <p:nvPr>
            <p:ph sz="quarter" idx="10"/>
            <p:extLst>
              <p:ext uri="{D42A27DB-BD31-4B8C-83A1-F6EECF244321}">
                <p14:modId xmlns:p14="http://schemas.microsoft.com/office/powerpoint/2010/main" val="2755411878"/>
              </p:ext>
            </p:extLst>
          </p:nvPr>
        </p:nvGraphicFramePr>
        <p:xfrm>
          <a:off x="914400" y="1970088"/>
          <a:ext cx="5214936" cy="2966720"/>
        </p:xfrm>
        <a:graphic>
          <a:graphicData uri="http://schemas.openxmlformats.org/drawingml/2006/table">
            <a:tbl>
              <a:tblPr firstRow="1" bandRow="1">
                <a:tableStyleId>{5C22544A-7EE6-4342-B048-85BDC9FD1C3A}</a:tableStyleId>
              </a:tblPr>
              <a:tblGrid>
                <a:gridCol w="1738312">
                  <a:extLst>
                    <a:ext uri="{9D8B030D-6E8A-4147-A177-3AD203B41FA5}">
                      <a16:colId xmlns:a16="http://schemas.microsoft.com/office/drawing/2014/main" val="1938581054"/>
                    </a:ext>
                  </a:extLst>
                </a:gridCol>
                <a:gridCol w="1738312">
                  <a:extLst>
                    <a:ext uri="{9D8B030D-6E8A-4147-A177-3AD203B41FA5}">
                      <a16:colId xmlns:a16="http://schemas.microsoft.com/office/drawing/2014/main" val="1403480193"/>
                    </a:ext>
                  </a:extLst>
                </a:gridCol>
                <a:gridCol w="1738312">
                  <a:extLst>
                    <a:ext uri="{9D8B030D-6E8A-4147-A177-3AD203B41FA5}">
                      <a16:colId xmlns:a16="http://schemas.microsoft.com/office/drawing/2014/main" val="1518037486"/>
                    </a:ext>
                  </a:extLst>
                </a:gridCol>
              </a:tblGrid>
              <a:tr h="370840">
                <a:tc>
                  <a:txBody>
                    <a:bodyPr/>
                    <a:lstStyle/>
                    <a:p>
                      <a:r>
                        <a:rPr lang="en-US" dirty="0"/>
                        <a:t>Items</a:t>
                      </a:r>
                    </a:p>
                  </a:txBody>
                  <a:tcPr/>
                </a:tc>
                <a:tc>
                  <a:txBody>
                    <a:bodyPr/>
                    <a:lstStyle/>
                    <a:p>
                      <a:r>
                        <a:rPr lang="en-US" dirty="0"/>
                        <a:t>Points Possible</a:t>
                      </a:r>
                    </a:p>
                  </a:txBody>
                  <a:tcPr/>
                </a:tc>
                <a:tc>
                  <a:txBody>
                    <a:bodyPr/>
                    <a:lstStyle/>
                    <a:p>
                      <a:r>
                        <a:rPr lang="en-US" dirty="0"/>
                        <a:t>My score</a:t>
                      </a:r>
                    </a:p>
                  </a:txBody>
                  <a:tcPr/>
                </a:tc>
                <a:extLst>
                  <a:ext uri="{0D108BD9-81ED-4DB2-BD59-A6C34878D82A}">
                    <a16:rowId xmlns:a16="http://schemas.microsoft.com/office/drawing/2014/main" val="25582848"/>
                  </a:ext>
                </a:extLst>
              </a:tr>
              <a:tr h="370840">
                <a:tc>
                  <a:txBody>
                    <a:bodyPr/>
                    <a:lstStyle/>
                    <a:p>
                      <a:r>
                        <a:rPr lang="en-US" dirty="0"/>
                        <a:t>Trend 1 </a:t>
                      </a:r>
                    </a:p>
                  </a:txBody>
                  <a:tcPr/>
                </a:tc>
                <a:tc>
                  <a:txBody>
                    <a:bodyPr/>
                    <a:lstStyle/>
                    <a:p>
                      <a:r>
                        <a:rPr lang="en-US" dirty="0"/>
                        <a:t>7</a:t>
                      </a:r>
                    </a:p>
                  </a:txBody>
                  <a:tcPr/>
                </a:tc>
                <a:tc>
                  <a:txBody>
                    <a:bodyPr/>
                    <a:lstStyle/>
                    <a:p>
                      <a:endParaRPr lang="en-US"/>
                    </a:p>
                  </a:txBody>
                  <a:tcPr/>
                </a:tc>
                <a:extLst>
                  <a:ext uri="{0D108BD9-81ED-4DB2-BD59-A6C34878D82A}">
                    <a16:rowId xmlns:a16="http://schemas.microsoft.com/office/drawing/2014/main" val="3107381097"/>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Case study 1 </a:t>
                      </a:r>
                    </a:p>
                  </a:txBody>
                  <a:tcPr/>
                </a:tc>
                <a:tc>
                  <a:txBody>
                    <a:bodyPr/>
                    <a:lstStyle/>
                    <a:p>
                      <a:r>
                        <a:rPr lang="en-US" dirty="0"/>
                        <a:t>23</a:t>
                      </a:r>
                    </a:p>
                  </a:txBody>
                  <a:tcPr/>
                </a:tc>
                <a:tc>
                  <a:txBody>
                    <a:bodyPr/>
                    <a:lstStyle/>
                    <a:p>
                      <a:endParaRPr lang="en-US"/>
                    </a:p>
                  </a:txBody>
                  <a:tcPr/>
                </a:tc>
                <a:extLst>
                  <a:ext uri="{0D108BD9-81ED-4DB2-BD59-A6C34878D82A}">
                    <a16:rowId xmlns:a16="http://schemas.microsoft.com/office/drawing/2014/main" val="2316600764"/>
                  </a:ext>
                </a:extLst>
              </a:tr>
              <a:tr h="370840">
                <a:tc>
                  <a:txBody>
                    <a:bodyPr/>
                    <a:lstStyle/>
                    <a:p>
                      <a:r>
                        <a:rPr lang="en-US" dirty="0"/>
                        <a:t>Bowtie 1</a:t>
                      </a:r>
                    </a:p>
                  </a:txBody>
                  <a:tcPr/>
                </a:tc>
                <a:tc>
                  <a:txBody>
                    <a:bodyPr/>
                    <a:lstStyle/>
                    <a:p>
                      <a:r>
                        <a:rPr lang="en-US" dirty="0"/>
                        <a:t>5</a:t>
                      </a:r>
                    </a:p>
                  </a:txBody>
                  <a:tcPr/>
                </a:tc>
                <a:tc>
                  <a:txBody>
                    <a:bodyPr/>
                    <a:lstStyle/>
                    <a:p>
                      <a:endParaRPr lang="en-US"/>
                    </a:p>
                  </a:txBody>
                  <a:tcPr/>
                </a:tc>
                <a:extLst>
                  <a:ext uri="{0D108BD9-81ED-4DB2-BD59-A6C34878D82A}">
                    <a16:rowId xmlns:a16="http://schemas.microsoft.com/office/drawing/2014/main" val="3234571639"/>
                  </a:ext>
                </a:extLst>
              </a:tr>
              <a:tr h="370840">
                <a:tc>
                  <a:txBody>
                    <a:bodyPr/>
                    <a:lstStyle/>
                    <a:p>
                      <a:r>
                        <a:rPr lang="en-US" dirty="0"/>
                        <a:t>Case study 2</a:t>
                      </a:r>
                    </a:p>
                  </a:txBody>
                  <a:tcPr/>
                </a:tc>
                <a:tc>
                  <a:txBody>
                    <a:bodyPr/>
                    <a:lstStyle/>
                    <a:p>
                      <a:r>
                        <a:rPr lang="en-US" dirty="0"/>
                        <a:t>30</a:t>
                      </a:r>
                    </a:p>
                  </a:txBody>
                  <a:tcPr/>
                </a:tc>
                <a:tc>
                  <a:txBody>
                    <a:bodyPr/>
                    <a:lstStyle/>
                    <a:p>
                      <a:endParaRPr lang="en-US"/>
                    </a:p>
                  </a:txBody>
                  <a:tcPr/>
                </a:tc>
                <a:extLst>
                  <a:ext uri="{0D108BD9-81ED-4DB2-BD59-A6C34878D82A}">
                    <a16:rowId xmlns:a16="http://schemas.microsoft.com/office/drawing/2014/main" val="2210208278"/>
                  </a:ext>
                </a:extLst>
              </a:tr>
              <a:tr h="370840">
                <a:tc>
                  <a:txBody>
                    <a:bodyPr/>
                    <a:lstStyle/>
                    <a:p>
                      <a:r>
                        <a:rPr lang="en-US" dirty="0"/>
                        <a:t>Trend 2</a:t>
                      </a:r>
                    </a:p>
                  </a:txBody>
                  <a:tcPr/>
                </a:tc>
                <a:tc>
                  <a:txBody>
                    <a:bodyPr/>
                    <a:lstStyle/>
                    <a:p>
                      <a:r>
                        <a:rPr lang="en-US" dirty="0"/>
                        <a:t>2</a:t>
                      </a:r>
                    </a:p>
                  </a:txBody>
                  <a:tcPr/>
                </a:tc>
                <a:tc>
                  <a:txBody>
                    <a:bodyPr/>
                    <a:lstStyle/>
                    <a:p>
                      <a:endParaRPr lang="en-US"/>
                    </a:p>
                  </a:txBody>
                  <a:tcPr/>
                </a:tc>
                <a:extLst>
                  <a:ext uri="{0D108BD9-81ED-4DB2-BD59-A6C34878D82A}">
                    <a16:rowId xmlns:a16="http://schemas.microsoft.com/office/drawing/2014/main" val="3021649144"/>
                  </a:ext>
                </a:extLst>
              </a:tr>
              <a:tr h="370840">
                <a:tc>
                  <a:txBody>
                    <a:bodyPr/>
                    <a:lstStyle/>
                    <a:p>
                      <a:r>
                        <a:rPr lang="en-US" dirty="0"/>
                        <a:t>Case study 3</a:t>
                      </a:r>
                    </a:p>
                  </a:txBody>
                  <a:tcPr/>
                </a:tc>
                <a:tc>
                  <a:txBody>
                    <a:bodyPr/>
                    <a:lstStyle/>
                    <a:p>
                      <a:r>
                        <a:rPr lang="en-US" dirty="0"/>
                        <a:t>27</a:t>
                      </a:r>
                    </a:p>
                  </a:txBody>
                  <a:tcPr/>
                </a:tc>
                <a:tc>
                  <a:txBody>
                    <a:bodyPr/>
                    <a:lstStyle/>
                    <a:p>
                      <a:endParaRPr lang="en-US" dirty="0"/>
                    </a:p>
                  </a:txBody>
                  <a:tcPr/>
                </a:tc>
                <a:extLst>
                  <a:ext uri="{0D108BD9-81ED-4DB2-BD59-A6C34878D82A}">
                    <a16:rowId xmlns:a16="http://schemas.microsoft.com/office/drawing/2014/main" val="942907047"/>
                  </a:ext>
                </a:extLst>
              </a:tr>
              <a:tr h="370840">
                <a:tc>
                  <a:txBody>
                    <a:bodyPr/>
                    <a:lstStyle/>
                    <a:p>
                      <a:r>
                        <a:rPr lang="en-US" dirty="0"/>
                        <a:t>Total</a:t>
                      </a:r>
                    </a:p>
                  </a:txBody>
                  <a:tcPr/>
                </a:tc>
                <a:tc>
                  <a:txBody>
                    <a:bodyPr/>
                    <a:lstStyle/>
                    <a:p>
                      <a:r>
                        <a:rPr lang="en-US"/>
                        <a:t>94</a:t>
                      </a:r>
                      <a:endParaRPr lang="en-US" dirty="0"/>
                    </a:p>
                  </a:txBody>
                  <a:tcPr/>
                </a:tc>
                <a:tc>
                  <a:txBody>
                    <a:bodyPr/>
                    <a:lstStyle/>
                    <a:p>
                      <a:endParaRPr lang="en-US" dirty="0"/>
                    </a:p>
                  </a:txBody>
                  <a:tcPr/>
                </a:tc>
                <a:extLst>
                  <a:ext uri="{0D108BD9-81ED-4DB2-BD59-A6C34878D82A}">
                    <a16:rowId xmlns:a16="http://schemas.microsoft.com/office/drawing/2014/main" val="1810459071"/>
                  </a:ext>
                </a:extLst>
              </a:tr>
            </a:tbl>
          </a:graphicData>
        </a:graphic>
      </p:graphicFrame>
    </p:spTree>
    <p:extLst>
      <p:ext uri="{BB962C8B-B14F-4D97-AF65-F5344CB8AC3E}">
        <p14:creationId xmlns:p14="http://schemas.microsoft.com/office/powerpoint/2010/main" val="223846240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38F405C-61C6-E445-E1F5-C1D3C1B98678}"/>
              </a:ext>
            </a:extLst>
          </p:cNvPr>
          <p:cNvSpPr>
            <a:spLocks noGrp="1"/>
          </p:cNvSpPr>
          <p:nvPr>
            <p:ph type="title"/>
          </p:nvPr>
        </p:nvSpPr>
        <p:spPr/>
        <p:txBody>
          <a:bodyPr/>
          <a:lstStyle/>
          <a:p>
            <a:r>
              <a:rPr lang="en-US" dirty="0"/>
              <a:t>Please Complete the Mini Review Evaluation </a:t>
            </a:r>
          </a:p>
        </p:txBody>
      </p:sp>
      <p:sp>
        <p:nvSpPr>
          <p:cNvPr id="3" name="Content Placeholder 2">
            <a:extLst>
              <a:ext uri="{FF2B5EF4-FFF2-40B4-BE49-F238E27FC236}">
                <a16:creationId xmlns:a16="http://schemas.microsoft.com/office/drawing/2014/main" id="{13DCFD9F-B555-6BE0-A4AE-F194907AD6C0}"/>
              </a:ext>
            </a:extLst>
          </p:cNvPr>
          <p:cNvSpPr>
            <a:spLocks noGrp="1"/>
          </p:cNvSpPr>
          <p:nvPr>
            <p:ph sz="half" idx="1"/>
          </p:nvPr>
        </p:nvSpPr>
        <p:spPr/>
        <p:txBody>
          <a:bodyPr/>
          <a:lstStyle/>
          <a:p>
            <a:pPr marL="36900" indent="0">
              <a:buNone/>
            </a:pPr>
            <a:r>
              <a:rPr lang="en-US" sz="3200" dirty="0">
                <a:hlinkClick r:id="rId2"/>
              </a:rPr>
              <a:t>https://umaryland.az1.qualtrics.com/</a:t>
            </a:r>
            <a:r>
              <a:rPr lang="en-US" sz="3200" dirty="0" err="1">
                <a:hlinkClick r:id="rId2"/>
              </a:rPr>
              <a:t>jfe</a:t>
            </a:r>
            <a:r>
              <a:rPr lang="en-US" sz="3200" dirty="0">
                <a:hlinkClick r:id="rId2"/>
              </a:rPr>
              <a:t>/form/SV_1ZYu3gxvlMDziMS</a:t>
            </a:r>
            <a:endParaRPr lang="en-US" sz="3200" dirty="0"/>
          </a:p>
          <a:p>
            <a:endParaRPr lang="en-US" sz="3200" dirty="0"/>
          </a:p>
          <a:p>
            <a:endParaRPr lang="en-US" dirty="0"/>
          </a:p>
        </p:txBody>
      </p:sp>
      <p:pic>
        <p:nvPicPr>
          <p:cNvPr id="7" name="Content Placeholder 6" descr="Qr code&#10;&#10;Description automatically generated">
            <a:extLst>
              <a:ext uri="{FF2B5EF4-FFF2-40B4-BE49-F238E27FC236}">
                <a16:creationId xmlns:a16="http://schemas.microsoft.com/office/drawing/2014/main" id="{4BBE6236-EB82-1DBD-7B4D-B04F8555C399}"/>
              </a:ext>
            </a:extLst>
          </p:cNvPr>
          <p:cNvPicPr>
            <a:picLocks noGrp="1" noChangeAspect="1"/>
          </p:cNvPicPr>
          <p:nvPr>
            <p:ph sz="half" idx="2"/>
          </p:nvPr>
        </p:nvPicPr>
        <p:blipFill>
          <a:blip r:embed="rId3"/>
          <a:stretch>
            <a:fillRect/>
          </a:stretch>
        </p:blipFill>
        <p:spPr>
          <a:xfrm>
            <a:off x="7864475" y="3038475"/>
            <a:ext cx="2381250" cy="2381250"/>
          </a:xfrm>
        </p:spPr>
      </p:pic>
      <p:sp>
        <p:nvSpPr>
          <p:cNvPr id="8" name="TextBox 7">
            <a:extLst>
              <a:ext uri="{FF2B5EF4-FFF2-40B4-BE49-F238E27FC236}">
                <a16:creationId xmlns:a16="http://schemas.microsoft.com/office/drawing/2014/main" id="{D879D93F-ACBF-4B2C-8BCA-0EF482577BE2}"/>
              </a:ext>
            </a:extLst>
          </p:cNvPr>
          <p:cNvSpPr txBox="1"/>
          <p:nvPr/>
        </p:nvSpPr>
        <p:spPr>
          <a:xfrm>
            <a:off x="769434" y="5791200"/>
            <a:ext cx="7281746" cy="369332"/>
          </a:xfrm>
          <a:prstGeom prst="rect">
            <a:avLst/>
          </a:prstGeom>
          <a:noFill/>
        </p:spPr>
        <p:txBody>
          <a:bodyPr wrap="square" rtlCol="0">
            <a:spAutoFit/>
          </a:bodyPr>
          <a:lstStyle/>
          <a:p>
            <a:r>
              <a:rPr lang="en-US" dirty="0">
                <a:solidFill>
                  <a:schemeClr val="bg1"/>
                </a:solidFill>
                <a:latin typeface="Calibri" panose="020F0502020204030204" pitchFamily="34" charset="0"/>
                <a:cs typeface="Calibri" panose="020F0502020204030204" pitchFamily="34" charset="0"/>
              </a:rPr>
              <a:t>This evaluation will take approximately less than 2 minutes to complete.</a:t>
            </a:r>
          </a:p>
        </p:txBody>
      </p:sp>
    </p:spTree>
    <p:extLst>
      <p:ext uri="{BB962C8B-B14F-4D97-AF65-F5344CB8AC3E}">
        <p14:creationId xmlns:p14="http://schemas.microsoft.com/office/powerpoint/2010/main" val="857209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A3BA598-2B84-54D5-853B-7CDC8C045D71}"/>
              </a:ext>
            </a:extLst>
          </p:cNvPr>
          <p:cNvSpPr>
            <a:spLocks noGrp="1"/>
          </p:cNvSpPr>
          <p:nvPr>
            <p:ph sz="quarter" idx="10"/>
          </p:nvPr>
        </p:nvSpPr>
        <p:spPr/>
        <p:txBody>
          <a:bodyPr/>
          <a:lstStyle/>
          <a:p>
            <a:r>
              <a:rPr lang="en-US" sz="2200" dirty="0">
                <a:latin typeface="Calibri" panose="020F0502020204030204" pitchFamily="34" charset="0"/>
                <a:cs typeface="Calibri" panose="020F0502020204030204" pitchFamily="34" charset="0"/>
              </a:rPr>
              <a:t>Trend items require the candidate to make clinical judgments based on client data presented at different time points.</a:t>
            </a:r>
          </a:p>
          <a:p>
            <a:r>
              <a:rPr lang="en-US" sz="2200" dirty="0">
                <a:latin typeface="Calibri" panose="020F0502020204030204" pitchFamily="34" charset="0"/>
                <a:cs typeface="Calibri" panose="020F0502020204030204" pitchFamily="34" charset="0"/>
              </a:rPr>
              <a:t> Trend items may address one or more clinical judgment steps but do not follow the six-item sequence like case studies do.</a:t>
            </a:r>
          </a:p>
          <a:p>
            <a:r>
              <a:rPr lang="en-US" sz="2200" dirty="0">
                <a:latin typeface="Calibri" panose="020F0502020204030204" pitchFamily="34" charset="0"/>
                <a:cs typeface="Calibri" panose="020F0502020204030204" pitchFamily="34" charset="0"/>
              </a:rPr>
              <a:t> Trend items can feature any item response type except bowtie.</a:t>
            </a:r>
          </a:p>
          <a:p>
            <a:endParaRPr lang="en-US" sz="2400" dirty="0">
              <a:latin typeface="Calibri" panose="020F0502020204030204" pitchFamily="34" charset="0"/>
              <a:cs typeface="Calibri" panose="020F0502020204030204" pitchFamily="34" charset="0"/>
            </a:endParaRPr>
          </a:p>
          <a:p>
            <a:endParaRPr lang="en-US" dirty="0"/>
          </a:p>
        </p:txBody>
      </p:sp>
      <p:sp>
        <p:nvSpPr>
          <p:cNvPr id="3" name="Title 2">
            <a:extLst>
              <a:ext uri="{FF2B5EF4-FFF2-40B4-BE49-F238E27FC236}">
                <a16:creationId xmlns:a16="http://schemas.microsoft.com/office/drawing/2014/main" id="{E7252E43-2A69-6B95-B41E-C4A383CAAAA0}"/>
              </a:ext>
            </a:extLst>
          </p:cNvPr>
          <p:cNvSpPr>
            <a:spLocks noGrp="1"/>
          </p:cNvSpPr>
          <p:nvPr>
            <p:ph type="title"/>
          </p:nvPr>
        </p:nvSpPr>
        <p:spPr/>
        <p:txBody>
          <a:bodyPr/>
          <a:lstStyle/>
          <a:p>
            <a:r>
              <a:rPr lang="en-US" sz="4000" dirty="0"/>
              <a:t>Stand-alone Item: Trends</a:t>
            </a:r>
            <a:endParaRPr lang="en-US" dirty="0"/>
          </a:p>
        </p:txBody>
      </p:sp>
    </p:spTree>
    <p:extLst>
      <p:ext uri="{BB962C8B-B14F-4D97-AF65-F5344CB8AC3E}">
        <p14:creationId xmlns:p14="http://schemas.microsoft.com/office/powerpoint/2010/main" val="1290076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0051B47-566D-A67C-24BC-07CEE4DCC45E}"/>
              </a:ext>
            </a:extLst>
          </p:cNvPr>
          <p:cNvSpPr>
            <a:spLocks noGrp="1"/>
          </p:cNvSpPr>
          <p:nvPr>
            <p:ph sz="quarter" idx="10"/>
          </p:nvPr>
        </p:nvSpPr>
        <p:spPr/>
        <p:txBody>
          <a:bodyPr>
            <a:normAutofit lnSpcReduction="10000"/>
          </a:bodyPr>
          <a:lstStyle/>
          <a:p>
            <a:r>
              <a:rPr lang="en-US" sz="2200" dirty="0">
                <a:latin typeface="Calibri" panose="020F0502020204030204" pitchFamily="34" charset="0"/>
                <a:cs typeface="Calibri" panose="020F0502020204030204" pitchFamily="34" charset="0"/>
              </a:rPr>
              <a:t>Your instructor will provide a QR code or link to answer a series of case studies, bowtie items and trends across a lifespan </a:t>
            </a:r>
          </a:p>
          <a:p>
            <a:r>
              <a:rPr lang="en-US" sz="2200" dirty="0">
                <a:latin typeface="Calibri" panose="020F0502020204030204" pitchFamily="34" charset="0"/>
                <a:cs typeface="Calibri" panose="020F0502020204030204" pitchFamily="34" charset="0"/>
              </a:rPr>
              <a:t>While questions throughout the test bank use all 5 new item response, not all specific variations that might be used on NCLEX are not included such as drop-down items formatted as a table.</a:t>
            </a:r>
          </a:p>
          <a:p>
            <a:r>
              <a:rPr lang="en-US" sz="2200" dirty="0">
                <a:latin typeface="Calibri" panose="020F0502020204030204" pitchFamily="34" charset="0"/>
                <a:cs typeface="Calibri" panose="020F0502020204030204" pitchFamily="34" charset="0"/>
              </a:rPr>
              <a:t>Information needed to answer questions will be displayed in a medical record, but the medical record will display differently on the actual NCLEX. </a:t>
            </a:r>
          </a:p>
          <a:p>
            <a:r>
              <a:rPr lang="en-US" sz="2200" dirty="0">
                <a:latin typeface="Calibri" panose="020F0502020204030204" pitchFamily="34" charset="0"/>
                <a:cs typeface="Calibri" panose="020F0502020204030204" pitchFamily="34" charset="0"/>
              </a:rPr>
              <a:t>To see how items will exactly appear on NCLEX see tutorials at </a:t>
            </a:r>
            <a:r>
              <a:rPr lang="en-US" sz="2200" dirty="0">
                <a:latin typeface="Calibri" panose="020F0502020204030204" pitchFamily="34" charset="0"/>
                <a:cs typeface="Calibri" panose="020F0502020204030204" pitchFamily="34" charset="0"/>
                <a:hlinkClick r:id="rId2"/>
              </a:rPr>
              <a:t>https://nclex.com/next-generation-</a:t>
            </a:r>
            <a:r>
              <a:rPr lang="en-US" sz="2200" dirty="0" err="1">
                <a:latin typeface="Calibri" panose="020F0502020204030204" pitchFamily="34" charset="0"/>
                <a:cs typeface="Calibri" panose="020F0502020204030204" pitchFamily="34" charset="0"/>
                <a:hlinkClick r:id="rId2"/>
              </a:rPr>
              <a:t>nclex.page</a:t>
            </a:r>
            <a:endParaRPr lang="en-US" sz="2200" dirty="0">
              <a:latin typeface="Calibri" panose="020F0502020204030204" pitchFamily="34" charset="0"/>
              <a:cs typeface="Calibri" panose="020F0502020204030204" pitchFamily="34" charset="0"/>
            </a:endParaRPr>
          </a:p>
          <a:p>
            <a:endParaRPr lang="en-US" sz="2200" dirty="0"/>
          </a:p>
        </p:txBody>
      </p:sp>
      <p:sp>
        <p:nvSpPr>
          <p:cNvPr id="3" name="Title 2">
            <a:extLst>
              <a:ext uri="{FF2B5EF4-FFF2-40B4-BE49-F238E27FC236}">
                <a16:creationId xmlns:a16="http://schemas.microsoft.com/office/drawing/2014/main" id="{7A100EDD-2C73-E6F0-09D9-C6292A6E77EA}"/>
              </a:ext>
            </a:extLst>
          </p:cNvPr>
          <p:cNvSpPr>
            <a:spLocks noGrp="1"/>
          </p:cNvSpPr>
          <p:nvPr>
            <p:ph type="title"/>
          </p:nvPr>
        </p:nvSpPr>
        <p:spPr/>
        <p:txBody>
          <a:bodyPr/>
          <a:lstStyle/>
          <a:p>
            <a:r>
              <a:rPr lang="en-US" sz="4000" dirty="0"/>
              <a:t>About This Review</a:t>
            </a:r>
            <a:endParaRPr lang="en-US" dirty="0"/>
          </a:p>
        </p:txBody>
      </p:sp>
    </p:spTree>
    <p:extLst>
      <p:ext uri="{BB962C8B-B14F-4D97-AF65-F5344CB8AC3E}">
        <p14:creationId xmlns:p14="http://schemas.microsoft.com/office/powerpoint/2010/main" val="15804841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68ECBBE46D5344CA280ED648555FC32" ma:contentTypeVersion="16" ma:contentTypeDescription="Create a new document." ma:contentTypeScope="" ma:versionID="44148c78198fd675865615cca59ac108">
  <xsd:schema xmlns:xsd="http://www.w3.org/2001/XMLSchema" xmlns:xs="http://www.w3.org/2001/XMLSchema" xmlns:p="http://schemas.microsoft.com/office/2006/metadata/properties" xmlns:ns1="http://schemas.microsoft.com/sharepoint/v3" xmlns:ns3="0b1d5d30-e7e6-4040-941f-fae2e7ded6c3" xmlns:ns4="6ddd92d9-49d3-4fda-a06b-ab8d97146b3f" targetNamespace="http://schemas.microsoft.com/office/2006/metadata/properties" ma:root="true" ma:fieldsID="4bd31d563715eb882f22eadf1b0ef43e" ns1:_="" ns3:_="" ns4:_="">
    <xsd:import namespace="http://schemas.microsoft.com/sharepoint/v3"/>
    <xsd:import namespace="0b1d5d30-e7e6-4040-941f-fae2e7ded6c3"/>
    <xsd:import namespace="6ddd92d9-49d3-4fda-a06b-ab8d97146b3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1:_ip_UnifiedCompliancePolicyProperties" minOccurs="0"/>
                <xsd:element ref="ns1:_ip_UnifiedCompliancePolicyUIAction" minOccurs="0"/>
                <xsd:element ref="ns3:MediaServiceAutoTags" minOccurs="0"/>
                <xsd:element ref="ns3:MediaServiceDateTake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description="" ma:hidden="true" ma:internalName="_ip_UnifiedCompliancePolicyProperties">
      <xsd:simpleType>
        <xsd:restriction base="dms:Note"/>
      </xsd:simpleType>
    </xsd:element>
    <xsd:element name="_ip_UnifiedCompliancePolicyUIAction" ma:index="14"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b1d5d30-e7e6-4040-941f-fae2e7ded6c3"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5" nillable="true" ma:displayName="MediaServiceAutoTags" ma:description="" ma:internalName="MediaServiceAutoTags" ma:readOnly="true">
      <xsd:simpleType>
        <xsd:restriction base="dms:Text"/>
      </xsd:simpleType>
    </xsd:element>
    <xsd:element name="MediaServiceDateTaken" ma:index="16" nillable="true" ma:displayName="MediaServiceDateTaken" ma:description="" ma:hidden="true" ma:internalName="MediaServiceDateTake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dd92d9-49d3-4fda-a06b-ab8d97146b3f"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FBF6C7-31AC-4E77-867A-BC98D5D14C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b1d5d30-e7e6-4040-941f-fae2e7ded6c3"/>
    <ds:schemaRef ds:uri="6ddd92d9-49d3-4fda-a06b-ab8d97146b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0BEAFDB-5157-4D9E-BAFC-77843928759B}">
  <ds:schemaRefs>
    <ds:schemaRef ds:uri="http://purl.org/dc/terms/"/>
    <ds:schemaRef ds:uri="http://schemas.openxmlformats.org/package/2006/metadata/core-properties"/>
    <ds:schemaRef ds:uri="http://purl.org/dc/dcmitype/"/>
    <ds:schemaRef ds:uri="http://schemas.microsoft.com/office/infopath/2007/PartnerControls"/>
    <ds:schemaRef ds:uri="6ddd92d9-49d3-4fda-a06b-ab8d97146b3f"/>
    <ds:schemaRef ds:uri="http://purl.org/dc/elements/1.1/"/>
    <ds:schemaRef ds:uri="http://schemas.microsoft.com/office/2006/metadata/properties"/>
    <ds:schemaRef ds:uri="http://schemas.microsoft.com/office/2006/documentManagement/types"/>
    <ds:schemaRef ds:uri="0b1d5d30-e7e6-4040-941f-fae2e7ded6c3"/>
    <ds:schemaRef ds:uri="http://schemas.microsoft.com/sharepoint/v3"/>
    <ds:schemaRef ds:uri="http://www.w3.org/XML/1998/namespace"/>
  </ds:schemaRefs>
</ds:datastoreItem>
</file>

<file path=customXml/itemProps3.xml><?xml version="1.0" encoding="utf-8"?>
<ds:datastoreItem xmlns:ds="http://schemas.openxmlformats.org/officeDocument/2006/customXml" ds:itemID="{F09C27BC-492A-472D-AA27-8888524811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755</TotalTime>
  <Words>3913</Words>
  <Application>Microsoft Office PowerPoint</Application>
  <PresentationFormat>Widescreen</PresentationFormat>
  <Paragraphs>461</Paragraphs>
  <Slides>78</Slides>
  <Notes>23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78</vt:i4>
      </vt:variant>
    </vt:vector>
  </HeadingPairs>
  <TitlesOfParts>
    <vt:vector size="87" baseType="lpstr">
      <vt:lpstr>Arial</vt:lpstr>
      <vt:lpstr>Arial Black</vt:lpstr>
      <vt:lpstr>Calibri</vt:lpstr>
      <vt:lpstr>Calisto MT</vt:lpstr>
      <vt:lpstr>Times New Roman</vt:lpstr>
      <vt:lpstr>Trebuchet MS</vt:lpstr>
      <vt:lpstr>Wingdings</vt:lpstr>
      <vt:lpstr>Wingdings 2</vt:lpstr>
      <vt:lpstr>Slate</vt:lpstr>
      <vt:lpstr>Maryland NextGen Testbank: Maternal Newborn  Mini-Review</vt:lpstr>
      <vt:lpstr> NextGen Test Bank Disclosures</vt:lpstr>
      <vt:lpstr>About The NextGen NCLEX</vt:lpstr>
      <vt:lpstr>The Five New Item Response Types</vt:lpstr>
      <vt:lpstr>Case Studies</vt:lpstr>
      <vt:lpstr>Stand-alone Item Types</vt:lpstr>
      <vt:lpstr>Stand-alone Item: Bowtie</vt:lpstr>
      <vt:lpstr>Stand-alone Item: Trends</vt:lpstr>
      <vt:lpstr>About This Review</vt:lpstr>
      <vt:lpstr> The First Screen Provides Instructions </vt:lpstr>
      <vt:lpstr>Answer the Questions </vt:lpstr>
      <vt:lpstr>In Tables, Follow Instructions for How Many Options May be Selected in a Row.</vt:lpstr>
      <vt:lpstr> Highlight Questions</vt:lpstr>
      <vt:lpstr>Submit the Final Question  and Click Download PDF  from Thank You Screen </vt:lpstr>
      <vt:lpstr>The Response Summary Shows Your Answers   </vt:lpstr>
      <vt:lpstr>Correct Answers</vt:lpstr>
      <vt:lpstr>New Scoring Rule: +/-</vt:lpstr>
      <vt:lpstr>New Scoring Rule: 0/1</vt:lpstr>
      <vt:lpstr> Same Answers: Different Scores</vt:lpstr>
      <vt:lpstr>Rationale Scoring Rule</vt:lpstr>
      <vt:lpstr>Keep track of your score as you move through the review</vt:lpstr>
      <vt:lpstr>Final Link</vt:lpstr>
      <vt:lpstr> Trend # 1</vt:lpstr>
      <vt:lpstr>PowerPoint Presentation</vt:lpstr>
      <vt:lpstr>Rationale</vt:lpstr>
      <vt:lpstr>Trend 1 Score</vt:lpstr>
      <vt:lpstr>Case Study # 1</vt:lpstr>
      <vt:lpstr>PowerPoint Presentation</vt:lpstr>
      <vt:lpstr>Rationale</vt:lpstr>
      <vt:lpstr>PowerPoint Presentation</vt:lpstr>
      <vt:lpstr>Rationale</vt:lpstr>
      <vt:lpstr>PowerPoint Presentation</vt:lpstr>
      <vt:lpstr>Rationale</vt:lpstr>
      <vt:lpstr>PowerPoint Presentation</vt:lpstr>
      <vt:lpstr>Rationale</vt:lpstr>
      <vt:lpstr>PowerPoint Presentation</vt:lpstr>
      <vt:lpstr>Rationale</vt:lpstr>
      <vt:lpstr>PowerPoint Presentation</vt:lpstr>
      <vt:lpstr>Rationale</vt:lpstr>
      <vt:lpstr>Case Study 1 Score</vt:lpstr>
      <vt:lpstr> Bowtie # 1</vt:lpstr>
      <vt:lpstr>PowerPoint Presentation</vt:lpstr>
      <vt:lpstr>Rationale</vt:lpstr>
      <vt:lpstr>Bowtie 1 Score</vt:lpstr>
      <vt:lpstr>Case Study # 2</vt:lpstr>
      <vt:lpstr>PowerPoint Presentation</vt:lpstr>
      <vt:lpstr>Rationale</vt:lpstr>
      <vt:lpstr>PowerPoint Presentation</vt:lpstr>
      <vt:lpstr>Rationale</vt:lpstr>
      <vt:lpstr>PowerPoint Presentation</vt:lpstr>
      <vt:lpstr>Rationale</vt:lpstr>
      <vt:lpstr>PowerPoint Presentation</vt:lpstr>
      <vt:lpstr>Rationale</vt:lpstr>
      <vt:lpstr>PowerPoint Presentation</vt:lpstr>
      <vt:lpstr>Rationale</vt:lpstr>
      <vt:lpstr>PowerPoint Presentation</vt:lpstr>
      <vt:lpstr>Rationale</vt:lpstr>
      <vt:lpstr>Case Study 2 Score</vt:lpstr>
      <vt:lpstr> Trend # 2</vt:lpstr>
      <vt:lpstr>PowerPoint Presentation</vt:lpstr>
      <vt:lpstr>Rationale</vt:lpstr>
      <vt:lpstr>Trend 2 Score</vt:lpstr>
      <vt:lpstr>Case Study # 3</vt:lpstr>
      <vt:lpstr>PowerPoint Presentation</vt:lpstr>
      <vt:lpstr>Rationale</vt:lpstr>
      <vt:lpstr>PowerPoint Presentation</vt:lpstr>
      <vt:lpstr>Rationale</vt:lpstr>
      <vt:lpstr>PowerPoint Presentation</vt:lpstr>
      <vt:lpstr>Rationale</vt:lpstr>
      <vt:lpstr>PowerPoint Presentation</vt:lpstr>
      <vt:lpstr>Rationale</vt:lpstr>
      <vt:lpstr>PowerPoint Presentation</vt:lpstr>
      <vt:lpstr>Rationale</vt:lpstr>
      <vt:lpstr>PowerPoint Presentation</vt:lpstr>
      <vt:lpstr>Rationale</vt:lpstr>
      <vt:lpstr>Case Study 3 Score</vt:lpstr>
      <vt:lpstr>My Total</vt:lpstr>
      <vt:lpstr>Please Complete the Mini Review Evaluation </vt:lpstr>
    </vt:vector>
  </TitlesOfParts>
  <Company>Univ of Maryland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Jenna Meol</dc:creator>
  <cp:lastModifiedBy>Desiree Hensel</cp:lastModifiedBy>
  <cp:revision>45</cp:revision>
  <dcterms:created xsi:type="dcterms:W3CDTF">2011-06-24T14:29:15Z</dcterms:created>
  <dcterms:modified xsi:type="dcterms:W3CDTF">2023-06-14T12:11:56Z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0x010100B68ECBBE46D5344CA280ED648555FC32</vt:lpwstr>
  </property>
</Properties>
</file>