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2.xml" ContentType="application/vnd.openxmlformats-officedocument.presentationml.tags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660" r:id="rId5"/>
    <p:sldMasterId id="2147483665" r:id="rId6"/>
  </p:sldMasterIdLst>
  <p:handoutMasterIdLst>
    <p:handoutMasterId r:id="rId75"/>
  </p:handoutMasterIdLst>
  <p:sldIdLst>
    <p:sldId id="256" r:id="rId7"/>
    <p:sldId id="261" r:id="rId8"/>
    <p:sldId id="262" r:id="rId9"/>
    <p:sldId id="327" r:id="rId10"/>
    <p:sldId id="265" r:id="rId11"/>
    <p:sldId id="344" r:id="rId12"/>
    <p:sldId id="345" r:id="rId13"/>
    <p:sldId id="257" r:id="rId14"/>
    <p:sldId id="275" r:id="rId15"/>
    <p:sldId id="276" r:id="rId16"/>
    <p:sldId id="277" r:id="rId17"/>
    <p:sldId id="278" r:id="rId18"/>
    <p:sldId id="279" r:id="rId19"/>
    <p:sldId id="280" r:id="rId20"/>
    <p:sldId id="281" r:id="rId21"/>
    <p:sldId id="282" r:id="rId22"/>
    <p:sldId id="283" r:id="rId23"/>
    <p:sldId id="284" r:id="rId24"/>
    <p:sldId id="285" r:id="rId25"/>
    <p:sldId id="290" r:id="rId26"/>
    <p:sldId id="333" r:id="rId27"/>
    <p:sldId id="334" r:id="rId28"/>
    <p:sldId id="336" r:id="rId29"/>
    <p:sldId id="270" r:id="rId30"/>
    <p:sldId id="271" r:id="rId31"/>
    <p:sldId id="272" r:id="rId32"/>
    <p:sldId id="335" r:id="rId33"/>
    <p:sldId id="287" r:id="rId34"/>
    <p:sldId id="328" r:id="rId35"/>
    <p:sldId id="295" r:id="rId36"/>
    <p:sldId id="294" r:id="rId37"/>
    <p:sldId id="298" r:id="rId38"/>
    <p:sldId id="297" r:id="rId39"/>
    <p:sldId id="329" r:id="rId40"/>
    <p:sldId id="299" r:id="rId41"/>
    <p:sldId id="300" r:id="rId42"/>
    <p:sldId id="301" r:id="rId43"/>
    <p:sldId id="302" r:id="rId44"/>
    <p:sldId id="303" r:id="rId45"/>
    <p:sldId id="304" r:id="rId46"/>
    <p:sldId id="305" r:id="rId47"/>
    <p:sldId id="346" r:id="rId48"/>
    <p:sldId id="308" r:id="rId49"/>
    <p:sldId id="306" r:id="rId50"/>
    <p:sldId id="337" r:id="rId51"/>
    <p:sldId id="341" r:id="rId52"/>
    <p:sldId id="310" r:id="rId53"/>
    <p:sldId id="343" r:id="rId54"/>
    <p:sldId id="311" r:id="rId55"/>
    <p:sldId id="312" r:id="rId56"/>
    <p:sldId id="313" r:id="rId57"/>
    <p:sldId id="314" r:id="rId58"/>
    <p:sldId id="315" r:id="rId59"/>
    <p:sldId id="316" r:id="rId60"/>
    <p:sldId id="318" r:id="rId61"/>
    <p:sldId id="319" r:id="rId62"/>
    <p:sldId id="321" r:id="rId63"/>
    <p:sldId id="320" r:id="rId64"/>
    <p:sldId id="340" r:id="rId65"/>
    <p:sldId id="325" r:id="rId66"/>
    <p:sldId id="323" r:id="rId67"/>
    <p:sldId id="332" r:id="rId68"/>
    <p:sldId id="330" r:id="rId69"/>
    <p:sldId id="331" r:id="rId70"/>
    <p:sldId id="326" r:id="rId71"/>
    <p:sldId id="258" r:id="rId72"/>
    <p:sldId id="342" r:id="rId73"/>
    <p:sldId id="259" r:id="rId74"/>
  </p:sldIdLst>
  <p:sldSz cx="12192000" cy="6858000"/>
  <p:notesSz cx="7026275" cy="9312275"/>
  <p:custDataLst>
    <p:tags r:id="rId76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97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117" autoAdjust="0"/>
    <p:restoredTop sz="94660"/>
  </p:normalViewPr>
  <p:slideViewPr>
    <p:cSldViewPr snapToGrid="0">
      <p:cViewPr>
        <p:scale>
          <a:sx n="70" d="100"/>
          <a:sy n="70" d="100"/>
        </p:scale>
        <p:origin x="-114" y="876"/>
      </p:cViewPr>
      <p:guideLst>
        <p:guide orient="horz" pos="2160"/>
        <p:guide pos="3976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54" d="100"/>
        <a:sy n="54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9" Type="http://schemas.openxmlformats.org/officeDocument/2006/relationships/slide" Target="slides/slide33.xml"/><Relationship Id="rId21" Type="http://schemas.openxmlformats.org/officeDocument/2006/relationships/slide" Target="slides/slide15.xml"/><Relationship Id="rId34" Type="http://schemas.openxmlformats.org/officeDocument/2006/relationships/slide" Target="slides/slide28.xml"/><Relationship Id="rId42" Type="http://schemas.openxmlformats.org/officeDocument/2006/relationships/slide" Target="slides/slide36.xml"/><Relationship Id="rId47" Type="http://schemas.openxmlformats.org/officeDocument/2006/relationships/slide" Target="slides/slide41.xml"/><Relationship Id="rId50" Type="http://schemas.openxmlformats.org/officeDocument/2006/relationships/slide" Target="slides/slide44.xml"/><Relationship Id="rId55" Type="http://schemas.openxmlformats.org/officeDocument/2006/relationships/slide" Target="slides/slide49.xml"/><Relationship Id="rId63" Type="http://schemas.openxmlformats.org/officeDocument/2006/relationships/slide" Target="slides/slide57.xml"/><Relationship Id="rId68" Type="http://schemas.openxmlformats.org/officeDocument/2006/relationships/slide" Target="slides/slide62.xml"/><Relationship Id="rId76" Type="http://schemas.openxmlformats.org/officeDocument/2006/relationships/tags" Target="tags/tag1.xml"/><Relationship Id="rId7" Type="http://schemas.openxmlformats.org/officeDocument/2006/relationships/slide" Target="slides/slide1.xml"/><Relationship Id="rId71" Type="http://schemas.openxmlformats.org/officeDocument/2006/relationships/slide" Target="slides/slide65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9" Type="http://schemas.openxmlformats.org/officeDocument/2006/relationships/slide" Target="slides/slide23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slide" Target="slides/slide26.xml"/><Relationship Id="rId37" Type="http://schemas.openxmlformats.org/officeDocument/2006/relationships/slide" Target="slides/slide31.xml"/><Relationship Id="rId40" Type="http://schemas.openxmlformats.org/officeDocument/2006/relationships/slide" Target="slides/slide34.xml"/><Relationship Id="rId45" Type="http://schemas.openxmlformats.org/officeDocument/2006/relationships/slide" Target="slides/slide39.xml"/><Relationship Id="rId53" Type="http://schemas.openxmlformats.org/officeDocument/2006/relationships/slide" Target="slides/slide47.xml"/><Relationship Id="rId58" Type="http://schemas.openxmlformats.org/officeDocument/2006/relationships/slide" Target="slides/slide52.xml"/><Relationship Id="rId66" Type="http://schemas.openxmlformats.org/officeDocument/2006/relationships/slide" Target="slides/slide60.xml"/><Relationship Id="rId74" Type="http://schemas.openxmlformats.org/officeDocument/2006/relationships/slide" Target="slides/slide68.xml"/><Relationship Id="rId79" Type="http://schemas.openxmlformats.org/officeDocument/2006/relationships/theme" Target="theme/theme1.xml"/><Relationship Id="rId5" Type="http://schemas.openxmlformats.org/officeDocument/2006/relationships/slideMaster" Target="slideMasters/slideMaster2.xml"/><Relationship Id="rId61" Type="http://schemas.openxmlformats.org/officeDocument/2006/relationships/slide" Target="slides/slide55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slide" Target="slides/slide25.xml"/><Relationship Id="rId44" Type="http://schemas.openxmlformats.org/officeDocument/2006/relationships/slide" Target="slides/slide38.xml"/><Relationship Id="rId52" Type="http://schemas.openxmlformats.org/officeDocument/2006/relationships/slide" Target="slides/slide46.xml"/><Relationship Id="rId60" Type="http://schemas.openxmlformats.org/officeDocument/2006/relationships/slide" Target="slides/slide54.xml"/><Relationship Id="rId65" Type="http://schemas.openxmlformats.org/officeDocument/2006/relationships/slide" Target="slides/slide59.xml"/><Relationship Id="rId73" Type="http://schemas.openxmlformats.org/officeDocument/2006/relationships/slide" Target="slides/slide67.xml"/><Relationship Id="rId78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slide" Target="slides/slide29.xml"/><Relationship Id="rId43" Type="http://schemas.openxmlformats.org/officeDocument/2006/relationships/slide" Target="slides/slide37.xml"/><Relationship Id="rId48" Type="http://schemas.openxmlformats.org/officeDocument/2006/relationships/slide" Target="slides/slide42.xml"/><Relationship Id="rId56" Type="http://schemas.openxmlformats.org/officeDocument/2006/relationships/slide" Target="slides/slide50.xml"/><Relationship Id="rId64" Type="http://schemas.openxmlformats.org/officeDocument/2006/relationships/slide" Target="slides/slide58.xml"/><Relationship Id="rId69" Type="http://schemas.openxmlformats.org/officeDocument/2006/relationships/slide" Target="slides/slide63.xml"/><Relationship Id="rId77" Type="http://schemas.openxmlformats.org/officeDocument/2006/relationships/presProps" Target="presProps.xml"/><Relationship Id="rId8" Type="http://schemas.openxmlformats.org/officeDocument/2006/relationships/slide" Target="slides/slide2.xml"/><Relationship Id="rId51" Type="http://schemas.openxmlformats.org/officeDocument/2006/relationships/slide" Target="slides/slide45.xml"/><Relationship Id="rId72" Type="http://schemas.openxmlformats.org/officeDocument/2006/relationships/slide" Target="slides/slide66.xml"/><Relationship Id="rId80" Type="http://schemas.openxmlformats.org/officeDocument/2006/relationships/tableStyles" Target="tableStyles.xml"/><Relationship Id="rId3" Type="http://schemas.openxmlformats.org/officeDocument/2006/relationships/customXml" Target="../customXml/item3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slide" Target="slides/slide27.xml"/><Relationship Id="rId38" Type="http://schemas.openxmlformats.org/officeDocument/2006/relationships/slide" Target="slides/slide32.xml"/><Relationship Id="rId46" Type="http://schemas.openxmlformats.org/officeDocument/2006/relationships/slide" Target="slides/slide40.xml"/><Relationship Id="rId59" Type="http://schemas.openxmlformats.org/officeDocument/2006/relationships/slide" Target="slides/slide53.xml"/><Relationship Id="rId67" Type="http://schemas.openxmlformats.org/officeDocument/2006/relationships/slide" Target="slides/slide61.xml"/><Relationship Id="rId20" Type="http://schemas.openxmlformats.org/officeDocument/2006/relationships/slide" Target="slides/slide14.xml"/><Relationship Id="rId41" Type="http://schemas.openxmlformats.org/officeDocument/2006/relationships/slide" Target="slides/slide35.xml"/><Relationship Id="rId54" Type="http://schemas.openxmlformats.org/officeDocument/2006/relationships/slide" Target="slides/slide48.xml"/><Relationship Id="rId62" Type="http://schemas.openxmlformats.org/officeDocument/2006/relationships/slide" Target="slides/slide56.xml"/><Relationship Id="rId70" Type="http://schemas.openxmlformats.org/officeDocument/2006/relationships/slide" Target="slides/slide64.xml"/><Relationship Id="rId75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slide" Target="slides/slide30.xml"/><Relationship Id="rId49" Type="http://schemas.openxmlformats.org/officeDocument/2006/relationships/slide" Target="slides/slide43.xml"/><Relationship Id="rId57" Type="http://schemas.openxmlformats.org/officeDocument/2006/relationships/slide" Target="slides/slide5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4719" cy="467231"/>
          </a:xfrm>
          <a:prstGeom prst="rect">
            <a:avLst/>
          </a:prstGeom>
        </p:spPr>
        <p:txBody>
          <a:bodyPr vert="horz" lIns="93360" tIns="46680" rIns="93360" bIns="4668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9930" y="0"/>
            <a:ext cx="3044719" cy="467231"/>
          </a:xfrm>
          <a:prstGeom prst="rect">
            <a:avLst/>
          </a:prstGeom>
        </p:spPr>
        <p:txBody>
          <a:bodyPr vert="horz" lIns="93360" tIns="46680" rIns="93360" bIns="46680" rtlCol="0"/>
          <a:lstStyle>
            <a:lvl1pPr algn="r">
              <a:defRPr sz="1200"/>
            </a:lvl1pPr>
          </a:lstStyle>
          <a:p>
            <a:fld id="{D19B35B2-1677-4109-AE22-61729AD7ED69}" type="datetimeFigureOut">
              <a:rPr lang="en-US" smtClean="0"/>
              <a:pPr/>
              <a:t>7/16/2019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45046"/>
            <a:ext cx="3044719" cy="467230"/>
          </a:xfrm>
          <a:prstGeom prst="rect">
            <a:avLst/>
          </a:prstGeom>
        </p:spPr>
        <p:txBody>
          <a:bodyPr vert="horz" lIns="93360" tIns="46680" rIns="93360" bIns="4668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9930" y="8845046"/>
            <a:ext cx="3044719" cy="467230"/>
          </a:xfrm>
          <a:prstGeom prst="rect">
            <a:avLst/>
          </a:prstGeom>
        </p:spPr>
        <p:txBody>
          <a:bodyPr vert="horz" lIns="93360" tIns="46680" rIns="93360" bIns="46680" rtlCol="0" anchor="b"/>
          <a:lstStyle>
            <a:lvl1pPr algn="r">
              <a:defRPr sz="1200"/>
            </a:lvl1pPr>
          </a:lstStyle>
          <a:p>
            <a:fld id="{824442C2-83C5-410E-A903-8CD25A596C0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74431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3.xml"/><Relationship Id="rId4" Type="http://schemas.openxmlformats.org/officeDocument/2006/relationships/image" Target="../media/image3.jpe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4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001FE5-D904-4C4C-AC77-FFC47A7231D8}" type="datetimeFigureOut">
              <a:rPr lang="en-US" smtClean="0"/>
              <a:pPr/>
              <a:t>7/16/2019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94299B-7F57-4E3D-BA91-5B6E5B0ABCE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48153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001FE5-D904-4C4C-AC77-FFC47A7231D8}" type="datetimeFigureOut">
              <a:rPr lang="en-US" smtClean="0"/>
              <a:pPr/>
              <a:t>7/16/2019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94299B-7F57-4E3D-BA91-5B6E5B0ABCE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62030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001FE5-D904-4C4C-AC77-FFC47A7231D8}" type="datetimeFigureOut">
              <a:rPr lang="en-US" smtClean="0"/>
              <a:pPr/>
              <a:t>7/16/2019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94299B-7F57-4E3D-BA91-5B6E5B0ABCE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463414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8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97235395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blipFill dpi="0" rotWithShape="1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00560" y="6277658"/>
            <a:ext cx="2512625" cy="49499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887592"/>
            <a:ext cx="10972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2030595"/>
            <a:ext cx="10972800" cy="409557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2253114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9567" y="3466624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9567" y="1966437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25465" y="5958482"/>
            <a:ext cx="2512625" cy="494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886786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BCFB92-F454-40DD-A68F-D14E21F3047A}" type="datetimeFigureOut">
              <a:rPr lang="en-US" smtClean="0"/>
              <a:pPr/>
              <a:t>7/16/2019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278CDE-48DC-4205-B182-A11F274ECD8D}" type="slidenum">
              <a:rPr lang="en-US" smtClean="0"/>
              <a:pPr/>
              <a:t>‹#›</a:t>
            </a:fld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2613989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C60C4D-5E20-41A3-8F12-43BC0A7E0988}" type="datetimeFigureOut">
              <a:rPr lang="en-US" smtClean="0"/>
              <a:t>7/22/2019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0D27BD-0A85-44F5-A906-D99B6D3DF3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106387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C60C4D-5E20-41A3-8F12-43BC0A7E0988}" type="datetimeFigureOut">
              <a:rPr lang="en-US" smtClean="0"/>
              <a:t>7/22/2019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0D27BD-0A85-44F5-A906-D99B6D3DF3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704883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C60C4D-5E20-41A3-8F12-43BC0A7E0988}" type="datetimeFigureOut">
              <a:rPr lang="en-US" smtClean="0"/>
              <a:t>7/22/2019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0D27BD-0A85-44F5-A906-D99B6D3DF3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227258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BCFB92-F454-40DD-A68F-D14E21F3047A}" type="datetimeFigureOut">
              <a:rPr lang="en-US" smtClean="0"/>
              <a:pPr/>
              <a:t>7/22/2019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278CDE-48DC-4205-B182-A11F274ECD8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77913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001FE5-D904-4C4C-AC77-FFC47A7231D8}" type="datetimeFigureOut">
              <a:rPr lang="en-US" smtClean="0"/>
              <a:pPr/>
              <a:t>7/16/2019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94299B-7F57-4E3D-BA91-5B6E5B0ABCE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323408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19382D-C057-4147-A25D-F8E4C2F5F78E}" type="datetimeFigureOut">
              <a:rPr lang="en-US" smtClean="0"/>
              <a:t>7/22/2019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C5C88E-DD74-3749-A6CB-A855C5DAE8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34981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19382D-C057-4147-A25D-F8E4C2F5F78E}" type="datetimeFigureOut">
              <a:rPr lang="en-US" smtClean="0"/>
              <a:t>7/22/2019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C5C88E-DD74-3749-A6CB-A855C5DAE8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729878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19382D-C057-4147-A25D-F8E4C2F5F78E}" type="datetimeFigureOut">
              <a:rPr lang="en-US" smtClean="0"/>
              <a:t>7/22/2019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C5C88E-DD74-3749-A6CB-A855C5DAE8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061002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19382D-C057-4147-A25D-F8E4C2F5F78E}" type="datetimeFigureOut">
              <a:rPr lang="en-US" smtClean="0"/>
              <a:t>7/22/2019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C5C88E-DD74-3749-A6CB-A855C5DAE8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430509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19382D-C057-4147-A25D-F8E4C2F5F78E}" type="datetimeFigureOut">
              <a:rPr lang="en-US" smtClean="0"/>
              <a:t>7/22/2019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C5C88E-DD74-3749-A6CB-A855C5DAE8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317954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19382D-C057-4147-A25D-F8E4C2F5F78E}" type="datetimeFigureOut">
              <a:rPr lang="en-US" smtClean="0"/>
              <a:t>7/22/2019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C5C88E-DD74-3749-A6CB-A855C5DAE8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314642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19382D-C057-4147-A25D-F8E4C2F5F78E}" type="datetimeFigureOut">
              <a:rPr lang="en-US" smtClean="0"/>
              <a:t>7/22/2019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C5C88E-DD74-3749-A6CB-A855C5DAE8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21716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001FE5-D904-4C4C-AC77-FFC47A7231D8}" type="datetimeFigureOut">
              <a:rPr lang="en-US" smtClean="0"/>
              <a:pPr/>
              <a:t>7/16/2019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94299B-7F57-4E3D-BA91-5B6E5B0ABCE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37523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001FE5-D904-4C4C-AC77-FFC47A7231D8}" type="datetimeFigureOut">
              <a:rPr lang="en-US" smtClean="0"/>
              <a:pPr/>
              <a:t>7/16/2019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94299B-7F57-4E3D-BA91-5B6E5B0ABCE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40518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001FE5-D904-4C4C-AC77-FFC47A7231D8}" type="datetimeFigureOut">
              <a:rPr lang="en-US" smtClean="0"/>
              <a:pPr/>
              <a:t>7/16/2019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94299B-7F57-4E3D-BA91-5B6E5B0ABCE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37730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001FE5-D904-4C4C-AC77-FFC47A7231D8}" type="datetimeFigureOut">
              <a:rPr lang="en-US" smtClean="0"/>
              <a:pPr/>
              <a:t>7/16/2019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94299B-7F57-4E3D-BA91-5B6E5B0ABCE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94593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001FE5-D904-4C4C-AC77-FFC47A7231D8}" type="datetimeFigureOut">
              <a:rPr lang="en-US" smtClean="0"/>
              <a:pPr/>
              <a:t>7/16/2019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94299B-7F57-4E3D-BA91-5B6E5B0ABCE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4128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001FE5-D904-4C4C-AC77-FFC47A7231D8}" type="datetimeFigureOut">
              <a:rPr lang="en-US" smtClean="0"/>
              <a:pPr/>
              <a:t>7/16/2019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94299B-7F57-4E3D-BA91-5B6E5B0ABCE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63096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001FE5-D904-4C4C-AC77-FFC47A7231D8}" type="datetimeFigureOut">
              <a:rPr lang="en-US" smtClean="0"/>
              <a:pPr/>
              <a:t>7/16/2019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94299B-7F57-4E3D-BA91-5B6E5B0ABCE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23529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ags" Target="../tags/tag2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.jpeg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1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5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001FE5-D904-4C4C-AC77-FFC47A7231D8}" type="datetimeFigureOut">
              <a:rPr lang="en-US" smtClean="0"/>
              <a:pPr/>
              <a:t>7/16/2019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94299B-7F57-4E3D-BA91-5B6E5B0ABCE9}" type="slidenum">
              <a:rPr lang="en-US" smtClean="0"/>
              <a:pPr/>
              <a:t>‹#›</a:t>
            </a:fld>
            <a:endParaRPr lang="en-US"/>
          </a:p>
        </p:txBody>
      </p:sp>
    </p:spTree>
    <p:custDataLst>
      <p:tags r:id="rId13"/>
    </p:custDataLst>
    <p:extLst>
      <p:ext uri="{BB962C8B-B14F-4D97-AF65-F5344CB8AC3E}">
        <p14:creationId xmlns:p14="http://schemas.microsoft.com/office/powerpoint/2010/main" val="16666815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6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3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19382D-C057-4147-A25D-F8E4C2F5F78E}" type="datetimeFigureOut">
              <a:rPr lang="en-US" smtClean="0"/>
              <a:pPr/>
              <a:t>7/16/2019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C5C88E-DD74-3749-A6CB-A855C5DAE8D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18585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19382D-C057-4147-A25D-F8E4C2F5F78E}" type="datetimeFigureOut">
              <a:rPr lang="en-US" smtClean="0"/>
              <a:t>7/22/2019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C5C88E-DD74-3749-A6CB-A855C5DAE8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23706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8" r:id="rId3"/>
    <p:sldLayoutId id="2147483669" r:id="rId4"/>
    <p:sldLayoutId id="2147483670" r:id="rId5"/>
    <p:sldLayoutId id="2147483671" r:id="rId6"/>
    <p:sldLayoutId id="2147483672" r:id="rId7"/>
    <p:sldLayoutId id="2147483673" r:id="rId8"/>
    <p:sldLayoutId id="2147483674" r:id="rId9"/>
    <p:sldLayoutId id="2147483675" r:id="rId10"/>
    <p:sldLayoutId id="2147483676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tags" Target="../tags/tag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14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15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1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17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7" Type="http://schemas.openxmlformats.org/officeDocument/2006/relationships/image" Target="../media/image27.png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18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19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20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2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2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2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tags" Target="../tags/tag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24.xml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25.xml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tags" Target="../tags/tag2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tags" Target="../tags/tag2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tags" Target="../tags/tag28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tags" Target="../tags/tag29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tags" Target="../tags/tag30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3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s://prod-ui.examsoft.io/login?institutioncode=maryland" TargetMode="External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32.xml"/><Relationship Id="rId4" Type="http://schemas.openxmlformats.org/officeDocument/2006/relationships/hyperlink" Target="http://www.nursing.umaryland.edu/technology/" TargetMode="Externa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4.xml"/><Relationship Id="rId1" Type="http://schemas.openxmlformats.org/officeDocument/2006/relationships/tags" Target="../tags/tag3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tags" Target="../tags/tag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tags" Target="../tags/tag34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emf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35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tags" Target="../tags/tag36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3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38.xml"/><Relationship Id="rId4" Type="http://schemas.openxmlformats.org/officeDocument/2006/relationships/image" Target="../media/image43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39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40.xml"/><Relationship Id="rId4" Type="http://schemas.openxmlformats.org/officeDocument/2006/relationships/image" Target="../media/image40.emf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41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42.xml"/><Relationship Id="rId4" Type="http://schemas.openxmlformats.org/officeDocument/2006/relationships/image" Target="../media/image48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4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tags" Target="../tags/tag8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44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4.xml"/><Relationship Id="rId1" Type="http://schemas.openxmlformats.org/officeDocument/2006/relationships/tags" Target="../tags/tag45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slideLayout" Target="../slideLayouts/slideLayout17.xml"/><Relationship Id="rId1" Type="http://schemas.openxmlformats.org/officeDocument/2006/relationships/tags" Target="../tags/tag46.xml"/><Relationship Id="rId4" Type="http://schemas.openxmlformats.org/officeDocument/2006/relationships/image" Target="../media/image52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47.xml"/><Relationship Id="rId4" Type="http://schemas.openxmlformats.org/officeDocument/2006/relationships/image" Target="../media/image48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48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49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50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51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5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5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tags" Target="../tags/tag9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4.xml"/><Relationship Id="rId1" Type="http://schemas.openxmlformats.org/officeDocument/2006/relationships/tags" Target="../tags/tag54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55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56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57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58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59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60.xml"/><Relationship Id="rId4" Type="http://schemas.openxmlformats.org/officeDocument/2006/relationships/image" Target="../media/image65.png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4.xml"/><Relationship Id="rId1" Type="http://schemas.openxmlformats.org/officeDocument/2006/relationships/tags" Target="../tags/tag61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6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6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tags" Target="../tags/tag10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64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65.xml"/><Relationship Id="rId4" Type="http://schemas.openxmlformats.org/officeDocument/2006/relationships/image" Target="../media/image70.png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66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67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5.xml"/><Relationship Id="rId1" Type="http://schemas.openxmlformats.org/officeDocument/2006/relationships/tags" Target="../tags/tag68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hyperlink" Target="mailto:support@examsoft.com" TargetMode="External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69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tags" Target="../tags/tag70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tags" Target="../tags/tag71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tags" Target="../tags/tag7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tags" Target="../tags/tag1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2.xml"/><Relationship Id="rId6" Type="http://schemas.openxmlformats.org/officeDocument/2006/relationships/image" Target="../media/image7.png"/><Relationship Id="rId5" Type="http://schemas.openxmlformats.org/officeDocument/2006/relationships/hyperlink" Target="https://www.nursing.umaryland.edu/technology/learning-technology/examsoft/%23d.en.352084" TargetMode="External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6000" dirty="0" err="1" smtClean="0"/>
              <a:t>ExamSoft</a:t>
            </a:r>
            <a:endParaRPr lang="en-US" sz="6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Presented by The Department of Learning Technologies</a:t>
            </a: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805808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376317"/>
            <a:ext cx="8686800" cy="980537"/>
          </a:xfrm>
        </p:spPr>
        <p:txBody>
          <a:bodyPr>
            <a:normAutofit/>
          </a:bodyPr>
          <a:lstStyle/>
          <a:p>
            <a:r>
              <a:rPr lang="en-US" dirty="0" smtClean="0"/>
              <a:t>Scoring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82994" y="1351473"/>
            <a:ext cx="3283213" cy="197099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69378" y="3466349"/>
            <a:ext cx="3351937" cy="168406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48313" y="3466350"/>
            <a:ext cx="3314499" cy="168406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3911797" y="5294294"/>
            <a:ext cx="482560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US" b="1" dirty="0">
                <a:solidFill>
                  <a:srgbClr val="C00000"/>
                </a:solidFill>
                <a:latin typeface="Calibri"/>
              </a:rPr>
              <a:t>NOTE</a:t>
            </a:r>
            <a:r>
              <a:rPr lang="en-US" dirty="0">
                <a:solidFill>
                  <a:srgbClr val="C00000"/>
                </a:solidFill>
                <a:latin typeface="Calibri"/>
              </a:rPr>
              <a:t>: Display Scores on Exit is an option. </a:t>
            </a:r>
            <a:br>
              <a:rPr lang="en-US" dirty="0">
                <a:solidFill>
                  <a:srgbClr val="C00000"/>
                </a:solidFill>
                <a:latin typeface="Calibri"/>
              </a:rPr>
            </a:br>
            <a:r>
              <a:rPr lang="en-US" dirty="0">
                <a:solidFill>
                  <a:srgbClr val="C00000"/>
                </a:solidFill>
                <a:latin typeface="Calibri"/>
              </a:rPr>
              <a:t>If neither Percentage and or Raw Score is chosen, </a:t>
            </a:r>
          </a:p>
          <a:p>
            <a:pPr defTabSz="457200"/>
            <a:r>
              <a:rPr lang="en-US" dirty="0">
                <a:solidFill>
                  <a:srgbClr val="C00000"/>
                </a:solidFill>
                <a:latin typeface="Calibri"/>
              </a:rPr>
              <a:t>the students will </a:t>
            </a:r>
            <a:r>
              <a:rPr lang="en-US" b="1" dirty="0">
                <a:solidFill>
                  <a:srgbClr val="C00000"/>
                </a:solidFill>
                <a:latin typeface="Calibri"/>
              </a:rPr>
              <a:t>not</a:t>
            </a:r>
            <a:r>
              <a:rPr lang="en-US" dirty="0">
                <a:solidFill>
                  <a:srgbClr val="C00000"/>
                </a:solidFill>
                <a:latin typeface="Calibri"/>
              </a:rPr>
              <a:t> see any results.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373348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376317"/>
            <a:ext cx="8686800" cy="980537"/>
          </a:xfrm>
        </p:spPr>
        <p:txBody>
          <a:bodyPr>
            <a:normAutofit/>
          </a:bodyPr>
          <a:lstStyle/>
          <a:p>
            <a:r>
              <a:rPr lang="en-US" dirty="0" smtClean="0"/>
              <a:t>Options to Enable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27315" y="1378784"/>
            <a:ext cx="3190260" cy="124995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27315" y="3167265"/>
            <a:ext cx="3312024" cy="146577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27317" y="5078623"/>
            <a:ext cx="4944471" cy="98065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59668" y="1411977"/>
            <a:ext cx="4187467" cy="87397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57453" y="2613818"/>
            <a:ext cx="3991897" cy="85391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124959" y="3993287"/>
            <a:ext cx="4114800" cy="66746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584905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376317"/>
            <a:ext cx="8686800" cy="980537"/>
          </a:xfrm>
        </p:spPr>
        <p:txBody>
          <a:bodyPr>
            <a:normAutofit/>
          </a:bodyPr>
          <a:lstStyle/>
          <a:p>
            <a:r>
              <a:rPr lang="en-US" dirty="0" smtClean="0"/>
              <a:t>Pre-Assessment Notices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05226" y="4234392"/>
            <a:ext cx="4781551" cy="194346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8" name="TextBox 7"/>
          <p:cNvSpPr txBox="1"/>
          <p:nvPr/>
        </p:nvSpPr>
        <p:spPr>
          <a:xfrm>
            <a:off x="2405407" y="1469588"/>
            <a:ext cx="7381187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US" sz="2400" dirty="0">
                <a:solidFill>
                  <a:prstClr val="black"/>
                </a:solidFill>
                <a:latin typeface="Calibri"/>
              </a:rPr>
              <a:t>This </a:t>
            </a:r>
            <a:r>
              <a:rPr lang="en-US" sz="2400" dirty="0" smtClean="0">
                <a:solidFill>
                  <a:prstClr val="black"/>
                </a:solidFill>
                <a:latin typeface="Calibri"/>
              </a:rPr>
              <a:t>area will contain the Academic Integrity Notification and will </a:t>
            </a:r>
            <a:r>
              <a:rPr lang="en-US" sz="2400" dirty="0">
                <a:solidFill>
                  <a:prstClr val="black"/>
                </a:solidFill>
                <a:latin typeface="Calibri"/>
              </a:rPr>
              <a:t>be seen by students and agreed to before the exam will be visible to them. </a:t>
            </a:r>
          </a:p>
          <a:p>
            <a:pPr defTabSz="457200"/>
            <a:endParaRPr lang="en-US" sz="2400" dirty="0">
              <a:solidFill>
                <a:prstClr val="black"/>
              </a:solidFill>
              <a:latin typeface="Calibri"/>
            </a:endParaRPr>
          </a:p>
          <a:p>
            <a:pPr defTabSz="457200"/>
            <a:r>
              <a:rPr lang="en-US" sz="2400" dirty="0">
                <a:solidFill>
                  <a:prstClr val="black"/>
                </a:solidFill>
                <a:latin typeface="Calibri"/>
              </a:rPr>
              <a:t>Here you </a:t>
            </a:r>
            <a:r>
              <a:rPr lang="en-US" sz="2400" dirty="0" smtClean="0">
                <a:solidFill>
                  <a:prstClr val="black"/>
                </a:solidFill>
                <a:latin typeface="Calibri"/>
              </a:rPr>
              <a:t>can also add exam instructions or other information about the exam you want your students to know. </a:t>
            </a:r>
            <a:endParaRPr lang="en-US" sz="2400" dirty="0">
              <a:solidFill>
                <a:prstClr val="black"/>
              </a:solidFill>
              <a:latin typeface="Calibri"/>
            </a:endParaRPr>
          </a:p>
          <a:p>
            <a:pPr defTabSz="457200"/>
            <a:endParaRPr lang="en-US" sz="2400" dirty="0">
              <a:solidFill>
                <a:prstClr val="black"/>
              </a:solidFill>
              <a:latin typeface="Calibri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91061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8471" y="341755"/>
            <a:ext cx="8686800" cy="897594"/>
          </a:xfrm>
        </p:spPr>
        <p:txBody>
          <a:bodyPr/>
          <a:lstStyle/>
          <a:p>
            <a:r>
              <a:rPr lang="en-US" dirty="0" smtClean="0"/>
              <a:t>Security Options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l="5827" t="-222347" r="-61310" b="191568"/>
          <a:stretch/>
        </p:blipFill>
        <p:spPr>
          <a:xfrm>
            <a:off x="3902641" y="4021397"/>
            <a:ext cx="3914775" cy="648929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00425" y="1362807"/>
            <a:ext cx="4982895" cy="121768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00426" y="2827409"/>
            <a:ext cx="4982895" cy="119398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00425" y="4331980"/>
            <a:ext cx="4982895" cy="98895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500425" y="5594558"/>
            <a:ext cx="4932407" cy="97700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536949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1" y="356650"/>
            <a:ext cx="8686800" cy="897594"/>
          </a:xfrm>
        </p:spPr>
        <p:txBody>
          <a:bodyPr/>
          <a:lstStyle/>
          <a:p>
            <a:r>
              <a:rPr lang="en-US" dirty="0" smtClean="0"/>
              <a:t>Security Options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l="5827" t="-222347" r="-61310" b="191568"/>
          <a:stretch/>
        </p:blipFill>
        <p:spPr>
          <a:xfrm>
            <a:off x="3902641" y="4021397"/>
            <a:ext cx="3914775" cy="64892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75178" y="1473182"/>
            <a:ext cx="5251921" cy="77585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75178" y="2470129"/>
            <a:ext cx="5251921" cy="64558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675178" y="3556013"/>
            <a:ext cx="5251921" cy="56453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3" name="TextBox 12"/>
          <p:cNvSpPr txBox="1"/>
          <p:nvPr/>
        </p:nvSpPr>
        <p:spPr>
          <a:xfrm>
            <a:off x="3492346" y="5300402"/>
            <a:ext cx="561860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US" b="1" dirty="0">
                <a:solidFill>
                  <a:srgbClr val="C00000"/>
                </a:solidFill>
                <a:latin typeface="Calibri"/>
              </a:rPr>
              <a:t>Note:</a:t>
            </a:r>
            <a:r>
              <a:rPr lang="en-US" dirty="0">
                <a:solidFill>
                  <a:srgbClr val="C00000"/>
                </a:solidFill>
                <a:latin typeface="Calibri"/>
              </a:rPr>
              <a:t> Universal Resume Code is NOT </a:t>
            </a:r>
            <a:r>
              <a:rPr lang="en-US" dirty="0" smtClean="0">
                <a:solidFill>
                  <a:srgbClr val="C00000"/>
                </a:solidFill>
                <a:latin typeface="Calibri"/>
              </a:rPr>
              <a:t>to be released </a:t>
            </a:r>
            <a:r>
              <a:rPr lang="en-US" dirty="0">
                <a:solidFill>
                  <a:srgbClr val="C00000"/>
                </a:solidFill>
                <a:latin typeface="Calibri"/>
              </a:rPr>
              <a:t>unless an event occurs, </a:t>
            </a:r>
            <a:r>
              <a:rPr lang="en-US" dirty="0" smtClean="0">
                <a:solidFill>
                  <a:srgbClr val="C00000"/>
                </a:solidFill>
                <a:latin typeface="Calibri"/>
              </a:rPr>
              <a:t>such </a:t>
            </a:r>
            <a:r>
              <a:rPr lang="en-US" dirty="0">
                <a:solidFill>
                  <a:srgbClr val="C00000"/>
                </a:solidFill>
                <a:latin typeface="Calibri"/>
              </a:rPr>
              <a:t>as a fire drill.</a:t>
            </a: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675178" y="4362264"/>
            <a:ext cx="5352431" cy="72753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503060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0185" y="355347"/>
            <a:ext cx="8697817" cy="1143000"/>
          </a:xfrm>
        </p:spPr>
        <p:txBody>
          <a:bodyPr/>
          <a:lstStyle/>
          <a:p>
            <a:r>
              <a:rPr lang="en-US" dirty="0" smtClean="0"/>
              <a:t>Post </a:t>
            </a:r>
            <a:r>
              <a:rPr lang="en-US" dirty="0"/>
              <a:t>Assessment Settings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00289" y="1601020"/>
            <a:ext cx="6455857" cy="448645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959094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344330"/>
            <a:ext cx="8686800" cy="1143000"/>
          </a:xfrm>
        </p:spPr>
        <p:txBody>
          <a:bodyPr/>
          <a:lstStyle/>
          <a:p>
            <a:r>
              <a:rPr lang="en-US" dirty="0" smtClean="0"/>
              <a:t>Assessment Password 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52789" y="1487333"/>
            <a:ext cx="6143625" cy="151447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1839817" y="3354583"/>
            <a:ext cx="922111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US" dirty="0">
                <a:solidFill>
                  <a:prstClr val="black"/>
                </a:solidFill>
                <a:latin typeface="Calibri"/>
              </a:rPr>
              <a:t>You may randomly generate a password for your course or you may create a password yourself. </a:t>
            </a:r>
          </a:p>
          <a:p>
            <a:pPr defTabSz="457200"/>
            <a:endParaRPr lang="en-US" dirty="0">
              <a:solidFill>
                <a:prstClr val="black"/>
              </a:solidFill>
              <a:latin typeface="Calibri"/>
            </a:endParaRPr>
          </a:p>
          <a:p>
            <a:pPr defTabSz="457200"/>
            <a:r>
              <a:rPr lang="en-US" dirty="0">
                <a:solidFill>
                  <a:prstClr val="black"/>
                </a:solidFill>
                <a:latin typeface="Calibri"/>
              </a:rPr>
              <a:t>To create a password you must:</a:t>
            </a:r>
          </a:p>
          <a:p>
            <a:pPr marL="742950" lvl="1" indent="-285750" defTabSz="45720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prstClr val="black"/>
                </a:solidFill>
                <a:latin typeface="Calibri"/>
              </a:rPr>
              <a:t>6 </a:t>
            </a:r>
            <a:r>
              <a:rPr lang="en-US" dirty="0">
                <a:solidFill>
                  <a:prstClr val="black"/>
                </a:solidFill>
                <a:latin typeface="Calibri"/>
              </a:rPr>
              <a:t>to 60 alphanumeric characters</a:t>
            </a:r>
          </a:p>
          <a:p>
            <a:pPr marL="742950" lvl="1" indent="-285750" defTabSz="457200">
              <a:buFont typeface="Arial" panose="020B0604020202020204" pitchFamily="34" charset="0"/>
              <a:buChar char="•"/>
            </a:pPr>
            <a:r>
              <a:rPr lang="en-US" dirty="0">
                <a:solidFill>
                  <a:prstClr val="black"/>
                </a:solidFill>
                <a:latin typeface="Calibri"/>
              </a:rPr>
              <a:t>At least 1 – letter</a:t>
            </a:r>
          </a:p>
          <a:p>
            <a:pPr marL="742950" lvl="1" indent="-285750" defTabSz="457200">
              <a:buFont typeface="Arial" panose="020B0604020202020204" pitchFamily="34" charset="0"/>
              <a:buChar char="•"/>
            </a:pPr>
            <a:r>
              <a:rPr lang="en-US" dirty="0">
                <a:solidFill>
                  <a:prstClr val="black"/>
                </a:solidFill>
                <a:latin typeface="Calibri"/>
              </a:rPr>
              <a:t>At least – number</a:t>
            </a:r>
          </a:p>
          <a:p>
            <a:pPr marL="285750" indent="-285750" defTabSz="457200">
              <a:buFont typeface="Arial" panose="020B0604020202020204" pitchFamily="34" charset="0"/>
              <a:buChar char="•"/>
            </a:pPr>
            <a:endParaRPr lang="en-US" dirty="0">
              <a:solidFill>
                <a:prstClr val="black"/>
              </a:solidFill>
              <a:latin typeface="Calibri"/>
            </a:endParaRPr>
          </a:p>
          <a:p>
            <a:pPr defTabSz="457200"/>
            <a:r>
              <a:rPr lang="en-US" b="1" dirty="0">
                <a:solidFill>
                  <a:srgbClr val="C00000"/>
                </a:solidFill>
                <a:latin typeface="Calibri"/>
              </a:rPr>
              <a:t>NOTE: </a:t>
            </a:r>
            <a:r>
              <a:rPr lang="en-US" dirty="0">
                <a:solidFill>
                  <a:srgbClr val="C00000"/>
                </a:solidFill>
                <a:latin typeface="Calibri"/>
              </a:rPr>
              <a:t>Password is case sensitive</a:t>
            </a:r>
          </a:p>
          <a:p>
            <a:pPr defTabSz="457200"/>
            <a:endParaRPr lang="en-US" dirty="0">
              <a:solidFill>
                <a:prstClr val="black"/>
              </a:solidFill>
              <a:latin typeface="Calibri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925098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344330"/>
            <a:ext cx="8686800" cy="1143000"/>
          </a:xfrm>
        </p:spPr>
        <p:txBody>
          <a:bodyPr/>
          <a:lstStyle/>
          <a:p>
            <a:r>
              <a:rPr lang="en-US" dirty="0" smtClean="0"/>
              <a:t>Download/Upload Exam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402595" y="3255428"/>
            <a:ext cx="74033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34271" y="1288547"/>
            <a:ext cx="7246168" cy="208853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930069" y="1574951"/>
            <a:ext cx="3305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US" b="1" dirty="0">
                <a:solidFill>
                  <a:srgbClr val="C00000"/>
                </a:solidFill>
                <a:latin typeface="Calibri"/>
              </a:rPr>
              <a:t>A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936480" y="2239701"/>
            <a:ext cx="3140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r>
              <a:rPr lang="en-US" b="1" dirty="0">
                <a:solidFill>
                  <a:srgbClr val="C00000"/>
                </a:solidFill>
                <a:latin typeface="Calibri"/>
              </a:rPr>
              <a:t>B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837279" y="2239701"/>
            <a:ext cx="2529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US" b="1" dirty="0">
                <a:solidFill>
                  <a:srgbClr val="C00000"/>
                </a:solidFill>
                <a:latin typeface="Calibri"/>
              </a:rPr>
              <a:t>C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834270" y="2897927"/>
            <a:ext cx="3301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r>
              <a:rPr lang="en-US" b="1" dirty="0">
                <a:solidFill>
                  <a:srgbClr val="C00000"/>
                </a:solidFill>
                <a:latin typeface="Calibri"/>
              </a:rPr>
              <a:t>D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204597" y="3420889"/>
            <a:ext cx="78120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r>
              <a:rPr lang="en-US" b="1" dirty="0">
                <a:solidFill>
                  <a:srgbClr val="C00000"/>
                </a:solidFill>
                <a:latin typeface="Calibri"/>
              </a:rPr>
              <a:t>A </a:t>
            </a:r>
            <a:r>
              <a:rPr lang="en-US" dirty="0">
                <a:solidFill>
                  <a:prstClr val="black"/>
                </a:solidFill>
                <a:latin typeface="Calibri"/>
              </a:rPr>
              <a:t>- Schedule Date – When you plan to open your exam to students (date of exam) 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204598" y="3834031"/>
            <a:ext cx="7823902" cy="8925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r>
              <a:rPr lang="en-US" b="1" dirty="0">
                <a:solidFill>
                  <a:srgbClr val="C00000"/>
                </a:solidFill>
                <a:latin typeface="Calibri"/>
              </a:rPr>
              <a:t>B</a:t>
            </a:r>
            <a:r>
              <a:rPr lang="en-US" dirty="0">
                <a:solidFill>
                  <a:srgbClr val="C00000"/>
                </a:solidFill>
                <a:latin typeface="Calibri"/>
              </a:rPr>
              <a:t> </a:t>
            </a:r>
            <a:r>
              <a:rPr lang="en-US" dirty="0">
                <a:solidFill>
                  <a:prstClr val="black"/>
                </a:solidFill>
                <a:latin typeface="Calibri"/>
              </a:rPr>
              <a:t>- Download Start – When you want the students to start downloading the </a:t>
            </a:r>
            <a:r>
              <a:rPr lang="en-US" dirty="0" smtClean="0">
                <a:solidFill>
                  <a:prstClr val="black"/>
                </a:solidFill>
                <a:latin typeface="Calibri"/>
              </a:rPr>
              <a:t>exam</a:t>
            </a:r>
            <a:endParaRPr lang="en-US" dirty="0">
              <a:solidFill>
                <a:prstClr val="black"/>
              </a:solidFill>
              <a:latin typeface="Calibri"/>
            </a:endParaRPr>
          </a:p>
          <a:p>
            <a:pPr defTabSz="457200"/>
            <a:r>
              <a:rPr lang="en-US" dirty="0">
                <a:solidFill>
                  <a:prstClr val="black"/>
                </a:solidFill>
                <a:latin typeface="Calibri"/>
              </a:rPr>
              <a:t>      </a:t>
            </a:r>
            <a:r>
              <a:rPr lang="en-US" sz="1600" b="1" dirty="0">
                <a:solidFill>
                  <a:srgbClr val="C00000"/>
                </a:solidFill>
                <a:latin typeface="Calibri"/>
              </a:rPr>
              <a:t>NOTE</a:t>
            </a:r>
            <a:r>
              <a:rPr lang="en-US" sz="1600" dirty="0">
                <a:solidFill>
                  <a:srgbClr val="C00000"/>
                </a:solidFill>
                <a:latin typeface="Calibri"/>
              </a:rPr>
              <a:t>: Recommendation</a:t>
            </a:r>
            <a:r>
              <a:rPr lang="en-US" sz="1600" dirty="0" smtClean="0">
                <a:solidFill>
                  <a:srgbClr val="C00000"/>
                </a:solidFill>
                <a:latin typeface="Calibri"/>
              </a:rPr>
              <a:t> 48 -72 </a:t>
            </a:r>
            <a:r>
              <a:rPr lang="en-US" sz="1600" dirty="0">
                <a:solidFill>
                  <a:srgbClr val="C00000"/>
                </a:solidFill>
                <a:latin typeface="Calibri"/>
              </a:rPr>
              <a:t>hours prior to exam opening, if the student will be using </a:t>
            </a:r>
          </a:p>
          <a:p>
            <a:pPr defTabSz="457200"/>
            <a:r>
              <a:rPr lang="en-US" sz="1600" dirty="0">
                <a:solidFill>
                  <a:srgbClr val="C00000"/>
                </a:solidFill>
                <a:latin typeface="Calibri"/>
              </a:rPr>
              <a:t>                    their own computer..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204599" y="4770394"/>
            <a:ext cx="80006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US" b="1" dirty="0">
                <a:solidFill>
                  <a:srgbClr val="C00000"/>
                </a:solidFill>
                <a:latin typeface="Calibri"/>
              </a:rPr>
              <a:t>C </a:t>
            </a:r>
            <a:r>
              <a:rPr lang="en-US" dirty="0">
                <a:solidFill>
                  <a:prstClr val="black"/>
                </a:solidFill>
                <a:latin typeface="Calibri"/>
              </a:rPr>
              <a:t>- Download End – When you want to stop the ability to download exam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204600" y="5183538"/>
            <a:ext cx="746242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r>
              <a:rPr lang="en-US" b="1" dirty="0">
                <a:solidFill>
                  <a:srgbClr val="C00000"/>
                </a:solidFill>
                <a:latin typeface="Calibri"/>
              </a:rPr>
              <a:t>D</a:t>
            </a:r>
            <a:r>
              <a:rPr lang="en-US" b="1" dirty="0">
                <a:solidFill>
                  <a:prstClr val="black"/>
                </a:solidFill>
                <a:latin typeface="Calibri"/>
              </a:rPr>
              <a:t> </a:t>
            </a:r>
            <a:r>
              <a:rPr lang="en-US" dirty="0">
                <a:solidFill>
                  <a:prstClr val="black"/>
                </a:solidFill>
                <a:latin typeface="Calibri"/>
              </a:rPr>
              <a:t>– Upload Deadline - When the student must upload the exam</a:t>
            </a:r>
          </a:p>
          <a:p>
            <a:pPr defTabSz="457200"/>
            <a:endParaRPr lang="en-US" dirty="0">
              <a:solidFill>
                <a:prstClr val="black"/>
              </a:solidFill>
              <a:latin typeface="Calibri"/>
            </a:endParaRPr>
          </a:p>
          <a:p>
            <a:pPr defTabSz="457200"/>
            <a:r>
              <a:rPr lang="en-US" b="1" dirty="0">
                <a:solidFill>
                  <a:srgbClr val="C00000"/>
                </a:solidFill>
                <a:latin typeface="Calibri"/>
              </a:rPr>
              <a:t>NOTE:  </a:t>
            </a:r>
            <a:r>
              <a:rPr lang="en-US" dirty="0">
                <a:solidFill>
                  <a:srgbClr val="C00000"/>
                </a:solidFill>
                <a:latin typeface="Calibri"/>
              </a:rPr>
              <a:t>If deadline passes the student will not be able to upload exam without </a:t>
            </a:r>
          </a:p>
          <a:p>
            <a:pPr defTabSz="457200"/>
            <a:r>
              <a:rPr lang="en-US" dirty="0">
                <a:solidFill>
                  <a:srgbClr val="C00000"/>
                </a:solidFill>
                <a:latin typeface="Calibri"/>
              </a:rPr>
              <a:t>             changing the date and time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634324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344330"/>
            <a:ext cx="8686800" cy="1143000"/>
          </a:xfrm>
        </p:spPr>
        <p:txBody>
          <a:bodyPr/>
          <a:lstStyle/>
          <a:p>
            <a:r>
              <a:rPr lang="en-US" dirty="0" smtClean="0"/>
              <a:t>Remote Deletion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718631" y="3366606"/>
            <a:ext cx="958467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US" dirty="0">
                <a:solidFill>
                  <a:prstClr val="black"/>
                </a:solidFill>
                <a:latin typeface="Calibri"/>
              </a:rPr>
              <a:t>Time and date of which a downloaded assessment will be </a:t>
            </a:r>
            <a:r>
              <a:rPr lang="en-US" b="1" dirty="0" smtClean="0">
                <a:solidFill>
                  <a:prstClr val="black"/>
                </a:solidFill>
                <a:latin typeface="Calibri"/>
              </a:rPr>
              <a:t>removed</a:t>
            </a:r>
            <a:r>
              <a:rPr lang="en-US" dirty="0" smtClean="0">
                <a:solidFill>
                  <a:prstClr val="black"/>
                </a:solidFill>
                <a:latin typeface="Calibri"/>
              </a:rPr>
              <a:t> </a:t>
            </a:r>
            <a:r>
              <a:rPr lang="en-US" dirty="0">
                <a:solidFill>
                  <a:prstClr val="black"/>
                </a:solidFill>
                <a:latin typeface="Calibri"/>
              </a:rPr>
              <a:t>from student’s computer</a:t>
            </a:r>
          </a:p>
          <a:p>
            <a:pPr defTabSz="457200"/>
            <a:endParaRPr lang="en-US" dirty="0" smtClean="0">
              <a:solidFill>
                <a:prstClr val="black"/>
              </a:solidFill>
              <a:latin typeface="Calibri"/>
            </a:endParaRPr>
          </a:p>
          <a:p>
            <a:pPr defTabSz="457200"/>
            <a:endParaRPr lang="en-US" dirty="0">
              <a:solidFill>
                <a:prstClr val="black"/>
              </a:solidFill>
              <a:latin typeface="Calibri"/>
            </a:endParaRPr>
          </a:p>
          <a:p>
            <a:pPr defTabSz="457200"/>
            <a:r>
              <a:rPr lang="en-US" b="1" dirty="0">
                <a:solidFill>
                  <a:srgbClr val="C00000"/>
                </a:solidFill>
                <a:latin typeface="Calibri"/>
              </a:rPr>
              <a:t>NOTE: </a:t>
            </a:r>
            <a:r>
              <a:rPr lang="en-US" dirty="0">
                <a:solidFill>
                  <a:srgbClr val="C00000"/>
                </a:solidFill>
                <a:latin typeface="Calibri"/>
              </a:rPr>
              <a:t>Remote Deletion must occur after the Scheduled Date, </a:t>
            </a:r>
            <a:r>
              <a:rPr lang="en-US" dirty="0" smtClean="0">
                <a:solidFill>
                  <a:srgbClr val="C00000"/>
                </a:solidFill>
                <a:latin typeface="Calibri"/>
              </a:rPr>
              <a:t> </a:t>
            </a:r>
            <a:r>
              <a:rPr lang="en-US" dirty="0">
                <a:solidFill>
                  <a:srgbClr val="C00000"/>
                </a:solidFill>
                <a:latin typeface="Calibri"/>
              </a:rPr>
              <a:t>Download End, and Upload Deadline</a:t>
            </a:r>
          </a:p>
          <a:p>
            <a:pPr defTabSz="457200"/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4867" y="1882882"/>
            <a:ext cx="5434595" cy="113674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659808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344330"/>
            <a:ext cx="8686800" cy="1143000"/>
          </a:xfrm>
        </p:spPr>
        <p:txBody>
          <a:bodyPr/>
          <a:lstStyle/>
          <a:p>
            <a:r>
              <a:rPr lang="en-US" dirty="0" smtClean="0"/>
              <a:t>Email Reminders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30801" y="1816254"/>
            <a:ext cx="7783047" cy="76362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2194807" y="2109264"/>
            <a:ext cx="3257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r>
              <a:rPr lang="en-US" b="1" dirty="0">
                <a:solidFill>
                  <a:srgbClr val="C00000"/>
                </a:solidFill>
                <a:latin typeface="Calibri"/>
              </a:rPr>
              <a:t>A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333339" y="2120281"/>
            <a:ext cx="3140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r>
              <a:rPr lang="en-US" b="1" dirty="0">
                <a:solidFill>
                  <a:srgbClr val="C00000"/>
                </a:solidFill>
                <a:latin typeface="Calibri"/>
              </a:rPr>
              <a:t>B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091921" y="3310720"/>
            <a:ext cx="71758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r>
              <a:rPr lang="en-US" b="1" dirty="0">
                <a:solidFill>
                  <a:srgbClr val="C00000"/>
                </a:solidFill>
                <a:latin typeface="Calibri"/>
              </a:rPr>
              <a:t>A </a:t>
            </a:r>
            <a:r>
              <a:rPr lang="en-US" dirty="0">
                <a:solidFill>
                  <a:prstClr val="black"/>
                </a:solidFill>
                <a:latin typeface="Calibri"/>
              </a:rPr>
              <a:t>– Email alert to students that the ability to </a:t>
            </a:r>
            <a:r>
              <a:rPr lang="en-US" b="1" dirty="0" smtClean="0">
                <a:solidFill>
                  <a:prstClr val="black"/>
                </a:solidFill>
                <a:latin typeface="Calibri"/>
              </a:rPr>
              <a:t>Download </a:t>
            </a:r>
            <a:r>
              <a:rPr lang="en-US" dirty="0" smtClean="0">
                <a:solidFill>
                  <a:prstClr val="black"/>
                </a:solidFill>
                <a:latin typeface="Calibri"/>
              </a:rPr>
              <a:t>the exam </a:t>
            </a:r>
            <a:r>
              <a:rPr lang="en-US" dirty="0">
                <a:solidFill>
                  <a:prstClr val="black"/>
                </a:solidFill>
                <a:latin typeface="Calibri"/>
              </a:rPr>
              <a:t>is ending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091923" y="3898269"/>
            <a:ext cx="68748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r>
              <a:rPr lang="en-US" b="1" dirty="0">
                <a:solidFill>
                  <a:srgbClr val="C00000"/>
                </a:solidFill>
                <a:latin typeface="Calibri"/>
              </a:rPr>
              <a:t>B</a:t>
            </a:r>
            <a:r>
              <a:rPr lang="en-US" dirty="0">
                <a:solidFill>
                  <a:srgbClr val="C00000"/>
                </a:solidFill>
                <a:latin typeface="Calibri"/>
              </a:rPr>
              <a:t> </a:t>
            </a:r>
            <a:r>
              <a:rPr lang="en-US" dirty="0">
                <a:solidFill>
                  <a:prstClr val="black"/>
                </a:solidFill>
                <a:latin typeface="Calibri"/>
              </a:rPr>
              <a:t>– Email alert to students that the ability to </a:t>
            </a:r>
            <a:r>
              <a:rPr lang="en-US" b="1" dirty="0">
                <a:solidFill>
                  <a:prstClr val="black"/>
                </a:solidFill>
                <a:latin typeface="Calibri"/>
              </a:rPr>
              <a:t>Upload</a:t>
            </a:r>
            <a:r>
              <a:rPr lang="en-US" dirty="0">
                <a:solidFill>
                  <a:prstClr val="black"/>
                </a:solidFill>
                <a:latin typeface="Calibri"/>
              </a:rPr>
              <a:t> </a:t>
            </a:r>
            <a:r>
              <a:rPr lang="en-US" dirty="0" smtClean="0">
                <a:solidFill>
                  <a:prstClr val="black"/>
                </a:solidFill>
                <a:latin typeface="Calibri"/>
              </a:rPr>
              <a:t>the exam is </a:t>
            </a:r>
            <a:r>
              <a:rPr lang="en-US" dirty="0">
                <a:solidFill>
                  <a:prstClr val="black"/>
                </a:solidFill>
                <a:latin typeface="Calibri"/>
              </a:rPr>
              <a:t>ending 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92904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360516"/>
            <a:ext cx="10972800" cy="1143000"/>
          </a:xfrm>
        </p:spPr>
        <p:txBody>
          <a:bodyPr/>
          <a:lstStyle/>
          <a:p>
            <a:r>
              <a:rPr lang="en-US" dirty="0" smtClean="0"/>
              <a:t>What is </a:t>
            </a:r>
            <a:r>
              <a:rPr lang="en-US" dirty="0" err="1" smtClean="0"/>
              <a:t>ExamSoft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1083" y="1831135"/>
            <a:ext cx="10515600" cy="5032375"/>
          </a:xfrm>
        </p:spPr>
        <p:txBody>
          <a:bodyPr>
            <a:noAutofit/>
          </a:bodyPr>
          <a:lstStyle/>
          <a:p>
            <a:r>
              <a:rPr lang="en-US" dirty="0" err="1" smtClean="0"/>
              <a:t>ExamSoft</a:t>
            </a:r>
            <a:r>
              <a:rPr lang="en-US" dirty="0" smtClean="0"/>
              <a:t> is a cloud-based solution to create, deliver, and analyze integrated assessments using a single format. </a:t>
            </a:r>
          </a:p>
          <a:p>
            <a:r>
              <a:rPr lang="en-US" dirty="0" smtClean="0"/>
              <a:t>Create questions or import questions into a question bank.</a:t>
            </a:r>
          </a:p>
          <a:p>
            <a:r>
              <a:rPr lang="en-US" dirty="0" smtClean="0"/>
              <a:t>Tag items to a course and program objectives. </a:t>
            </a:r>
          </a:p>
          <a:p>
            <a:r>
              <a:rPr lang="en-US" dirty="0" smtClean="0"/>
              <a:t>Secure testing environment.</a:t>
            </a:r>
          </a:p>
          <a:p>
            <a:r>
              <a:rPr lang="en-US" dirty="0" smtClean="0"/>
              <a:t>Encrypted exam files that are downloadable to students. </a:t>
            </a:r>
          </a:p>
          <a:p>
            <a:r>
              <a:rPr lang="en-US" dirty="0" smtClean="0"/>
              <a:t>Immediate grading, analyzed results and feedback are available</a:t>
            </a:r>
          </a:p>
          <a:p>
            <a:pPr marL="0" indent="0">
              <a:buNone/>
            </a:pPr>
            <a:endParaRPr lang="en-US" sz="3200" dirty="0" smtClean="0"/>
          </a:p>
          <a:p>
            <a:pPr marL="0" indent="0">
              <a:buNone/>
            </a:pPr>
            <a:endParaRPr lang="en-US" sz="3200" dirty="0" smtClean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31366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1182" y="489156"/>
            <a:ext cx="10160055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Email Reminders</a:t>
            </a:r>
            <a:br>
              <a:rPr lang="en-US" dirty="0" smtClean="0"/>
            </a:br>
            <a:r>
              <a:rPr lang="en-US" dirty="0" smtClean="0"/>
              <a:t>Status of a Student Invite in </a:t>
            </a:r>
            <a:r>
              <a:rPr lang="en-US" dirty="0" err="1" smtClean="0"/>
              <a:t>ExamSoft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40729" y="1929679"/>
            <a:ext cx="5095875" cy="1419225"/>
          </a:xfrm>
          <a:prstGeom prst="rect">
            <a:avLst/>
          </a:prstGeom>
        </p:spPr>
      </p:pic>
      <p:grpSp>
        <p:nvGrpSpPr>
          <p:cNvPr id="7" name="Group 6"/>
          <p:cNvGrpSpPr/>
          <p:nvPr/>
        </p:nvGrpSpPr>
        <p:grpSpPr>
          <a:xfrm>
            <a:off x="4132775" y="3550684"/>
            <a:ext cx="4927024" cy="2712986"/>
            <a:chOff x="5711951" y="3643747"/>
            <a:chExt cx="4668422" cy="2493817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 rotWithShape="1">
            <a:blip r:embed="rId4"/>
            <a:srcRect t="54665"/>
            <a:stretch/>
          </p:blipFill>
          <p:spPr>
            <a:xfrm>
              <a:off x="5711951" y="3643747"/>
              <a:ext cx="4668422" cy="2369127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/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234550" y="5755699"/>
              <a:ext cx="3269673" cy="381865"/>
            </a:xfrm>
            <a:prstGeom prst="rect">
              <a:avLst/>
            </a:prstGeom>
          </p:spPr>
        </p:pic>
      </p:grpSp>
    </p:spTree>
    <p:custDataLst>
      <p:tags r:id="rId1"/>
    </p:custDataLst>
    <p:extLst>
      <p:ext uri="{BB962C8B-B14F-4D97-AF65-F5344CB8AC3E}">
        <p14:creationId xmlns:p14="http://schemas.microsoft.com/office/powerpoint/2010/main" val="864213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Assessment Review Settings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80780" y="1754977"/>
            <a:ext cx="2555783" cy="99455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grpSp>
        <p:nvGrpSpPr>
          <p:cNvPr id="12" name="Group 11"/>
          <p:cNvGrpSpPr/>
          <p:nvPr/>
        </p:nvGrpSpPr>
        <p:grpSpPr>
          <a:xfrm>
            <a:off x="852561" y="3086874"/>
            <a:ext cx="5776419" cy="3161526"/>
            <a:chOff x="921837" y="3086874"/>
            <a:chExt cx="5776418" cy="3161526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 rotWithShape="1">
            <a:blip r:embed="rId4"/>
            <a:srcRect l="351" t="30784"/>
            <a:stretch/>
          </p:blipFill>
          <p:spPr>
            <a:xfrm>
              <a:off x="942109" y="3555100"/>
              <a:ext cx="5756146" cy="2693300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921837" y="3086874"/>
              <a:ext cx="5776416" cy="1049211"/>
            </a:xfrm>
            <a:prstGeom prst="rect">
              <a:avLst/>
            </a:prstGeom>
            <a:ln>
              <a:noFill/>
            </a:ln>
            <a:effectLst/>
          </p:spPr>
        </p:pic>
      </p:grpSp>
      <p:sp>
        <p:nvSpPr>
          <p:cNvPr id="9" name="TextBox 8"/>
          <p:cNvSpPr txBox="1"/>
          <p:nvPr/>
        </p:nvSpPr>
        <p:spPr>
          <a:xfrm>
            <a:off x="6628981" y="1492457"/>
            <a:ext cx="5493745" cy="17543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US" b="1" dirty="0" smtClean="0">
                <a:solidFill>
                  <a:srgbClr val="C00000"/>
                </a:solidFill>
                <a:latin typeface="Calibri"/>
              </a:rPr>
              <a:t>Immediate </a:t>
            </a:r>
            <a:r>
              <a:rPr lang="en-US" b="1" dirty="0">
                <a:solidFill>
                  <a:srgbClr val="C00000"/>
                </a:solidFill>
                <a:latin typeface="Calibri"/>
              </a:rPr>
              <a:t>Review </a:t>
            </a:r>
            <a:r>
              <a:rPr lang="en-US" dirty="0">
                <a:solidFill>
                  <a:prstClr val="black"/>
                </a:solidFill>
                <a:latin typeface="Calibri"/>
              </a:rPr>
              <a:t>(Assessment Review Password is Required):</a:t>
            </a:r>
          </a:p>
          <a:p>
            <a:pPr marL="285750" indent="-285750" defTabSz="457200">
              <a:buFont typeface="Arial" panose="020B0604020202020204" pitchFamily="34" charset="0"/>
              <a:buChar char="•"/>
            </a:pPr>
            <a:r>
              <a:rPr lang="en-US" dirty="0">
                <a:solidFill>
                  <a:prstClr val="black"/>
                </a:solidFill>
                <a:latin typeface="Calibri"/>
              </a:rPr>
              <a:t>Generate a review password – 4 word password </a:t>
            </a:r>
          </a:p>
          <a:p>
            <a:pPr marL="285750" indent="-285750" defTabSz="457200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prstClr val="black"/>
                </a:solidFill>
                <a:latin typeface="Calibri"/>
              </a:rPr>
              <a:t>Time Limit </a:t>
            </a:r>
            <a:r>
              <a:rPr lang="en-US" dirty="0">
                <a:solidFill>
                  <a:prstClr val="black"/>
                </a:solidFill>
                <a:latin typeface="Calibri"/>
              </a:rPr>
              <a:t>– dictates how long students can spend on a review</a:t>
            </a:r>
          </a:p>
          <a:p>
            <a:pPr marL="285750" indent="-285750" defTabSz="457200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prstClr val="black"/>
                </a:solidFill>
                <a:latin typeface="Calibri"/>
              </a:rPr>
              <a:t>Incorrect Answers </a:t>
            </a:r>
            <a:r>
              <a:rPr lang="en-US" dirty="0">
                <a:solidFill>
                  <a:prstClr val="black"/>
                </a:solidFill>
                <a:latin typeface="Calibri"/>
              </a:rPr>
              <a:t>and </a:t>
            </a:r>
            <a:r>
              <a:rPr lang="en-US" b="1" dirty="0">
                <a:solidFill>
                  <a:prstClr val="black"/>
                </a:solidFill>
                <a:latin typeface="Calibri"/>
              </a:rPr>
              <a:t>Rational</a:t>
            </a:r>
            <a:r>
              <a:rPr lang="en-US" dirty="0">
                <a:solidFill>
                  <a:prstClr val="black"/>
                </a:solidFill>
                <a:latin typeface="Calibri"/>
              </a:rPr>
              <a:t> are options as well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628981" y="3356083"/>
            <a:ext cx="5433207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US" b="1" dirty="0">
                <a:solidFill>
                  <a:srgbClr val="C00000"/>
                </a:solidFill>
                <a:latin typeface="Calibri"/>
              </a:rPr>
              <a:t>Delayed Review </a:t>
            </a:r>
            <a:r>
              <a:rPr lang="en-US" dirty="0">
                <a:solidFill>
                  <a:prstClr val="black"/>
                </a:solidFill>
                <a:latin typeface="Calibri"/>
              </a:rPr>
              <a:t>(Assessment Review Password is Required):</a:t>
            </a:r>
          </a:p>
          <a:p>
            <a:pPr marL="285750" indent="-285750" defTabSz="457200">
              <a:buFont typeface="Arial" panose="020B0604020202020204" pitchFamily="34" charset="0"/>
              <a:buChar char="•"/>
            </a:pPr>
            <a:r>
              <a:rPr lang="en-US" dirty="0">
                <a:solidFill>
                  <a:prstClr val="black"/>
                </a:solidFill>
                <a:latin typeface="Calibri"/>
              </a:rPr>
              <a:t>Review Start Time and End Date </a:t>
            </a:r>
            <a:br>
              <a:rPr lang="en-US" dirty="0">
                <a:solidFill>
                  <a:prstClr val="black"/>
                </a:solidFill>
                <a:latin typeface="Calibri"/>
              </a:rPr>
            </a:br>
            <a:r>
              <a:rPr lang="en-US" dirty="0">
                <a:solidFill>
                  <a:prstClr val="black"/>
                </a:solidFill>
                <a:latin typeface="Calibri"/>
              </a:rPr>
              <a:t>(Must be after Download End Date and Upload End Time)</a:t>
            </a:r>
          </a:p>
          <a:p>
            <a:pPr marL="285750" indent="-285750" defTabSz="457200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prstClr val="black"/>
                </a:solidFill>
                <a:latin typeface="Calibri"/>
              </a:rPr>
              <a:t>Time Limit </a:t>
            </a:r>
            <a:r>
              <a:rPr lang="en-US" dirty="0">
                <a:solidFill>
                  <a:prstClr val="black"/>
                </a:solidFill>
                <a:latin typeface="Calibri"/>
              </a:rPr>
              <a:t>– dictates how long students can spend on a review</a:t>
            </a:r>
          </a:p>
          <a:p>
            <a:pPr marL="285750" indent="-285750" defTabSz="457200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prstClr val="black"/>
                </a:solidFill>
                <a:latin typeface="Calibri"/>
              </a:rPr>
              <a:t>Incorrect Answers </a:t>
            </a:r>
            <a:r>
              <a:rPr lang="en-US" dirty="0">
                <a:solidFill>
                  <a:prstClr val="black"/>
                </a:solidFill>
                <a:latin typeface="Calibri"/>
              </a:rPr>
              <a:t>and </a:t>
            </a:r>
            <a:r>
              <a:rPr lang="en-US" b="1" dirty="0">
                <a:solidFill>
                  <a:prstClr val="black"/>
                </a:solidFill>
                <a:latin typeface="Calibri"/>
              </a:rPr>
              <a:t>Rational</a:t>
            </a:r>
            <a:r>
              <a:rPr lang="en-US" dirty="0">
                <a:solidFill>
                  <a:prstClr val="black"/>
                </a:solidFill>
                <a:latin typeface="Calibri"/>
              </a:rPr>
              <a:t> are options as well</a:t>
            </a:r>
          </a:p>
          <a:p>
            <a:pPr defTabSz="457200"/>
            <a:endParaRPr lang="en-US" dirty="0">
              <a:solidFill>
                <a:prstClr val="black"/>
              </a:solidFill>
              <a:latin typeface="Calibri"/>
            </a:endParaRPr>
          </a:p>
          <a:p>
            <a:pPr defTabSz="457200"/>
            <a:r>
              <a:rPr lang="en-US" b="1" dirty="0">
                <a:solidFill>
                  <a:srgbClr val="C00000"/>
                </a:solidFill>
                <a:latin typeface="Calibri"/>
              </a:rPr>
              <a:t>Note</a:t>
            </a:r>
            <a:r>
              <a:rPr lang="en-US" dirty="0">
                <a:solidFill>
                  <a:srgbClr val="C00000"/>
                </a:solidFill>
                <a:latin typeface="Calibri"/>
              </a:rPr>
              <a:t>: Students must have internet connection to review</a:t>
            </a:r>
          </a:p>
          <a:p>
            <a:pPr marL="285750" indent="-285750" defTabSz="457200">
              <a:buFont typeface="Arial" panose="020B0604020202020204" pitchFamily="34" charset="0"/>
              <a:buChar char="•"/>
            </a:pPr>
            <a:endParaRPr lang="en-US" dirty="0">
              <a:solidFill>
                <a:prstClr val="black"/>
              </a:solidFill>
              <a:latin typeface="Calibri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397013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5500" y="336557"/>
            <a:ext cx="10972800" cy="1143000"/>
          </a:xfrm>
        </p:spPr>
        <p:txBody>
          <a:bodyPr/>
          <a:lstStyle/>
          <a:p>
            <a:r>
              <a:rPr lang="en-US" dirty="0" smtClean="0"/>
              <a:t>Other Information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0657" y="1743098"/>
            <a:ext cx="10887644" cy="4095571"/>
          </a:xfrm>
        </p:spPr>
        <p:txBody>
          <a:bodyPr/>
          <a:lstStyle/>
          <a:p>
            <a:r>
              <a:rPr lang="en-US" dirty="0" smtClean="0"/>
              <a:t>Unexpected Outages</a:t>
            </a:r>
          </a:p>
          <a:p>
            <a:r>
              <a:rPr lang="en-US" dirty="0" smtClean="0"/>
              <a:t>Resume Codes</a:t>
            </a:r>
          </a:p>
          <a:p>
            <a:r>
              <a:rPr lang="en-US" dirty="0" smtClean="0"/>
              <a:t>Make-Up/Missed Assessments</a:t>
            </a:r>
          </a:p>
          <a:p>
            <a:pPr lvl="1"/>
            <a:r>
              <a:rPr lang="en-US" dirty="0" smtClean="0"/>
              <a:t>Linked </a:t>
            </a:r>
            <a:r>
              <a:rPr lang="en-US" dirty="0" err="1" smtClean="0"/>
              <a:t>vs</a:t>
            </a:r>
            <a:r>
              <a:rPr lang="en-US" dirty="0" smtClean="0"/>
              <a:t> Unlinked</a:t>
            </a:r>
          </a:p>
          <a:p>
            <a:r>
              <a:rPr lang="en-US" dirty="0" smtClean="0"/>
              <a:t>Testing Accommodations for Proctor</a:t>
            </a:r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337561"/>
            <a:ext cx="11582400" cy="978584"/>
          </a:xfrm>
        </p:spPr>
        <p:txBody>
          <a:bodyPr>
            <a:normAutofit/>
          </a:bodyPr>
          <a:lstStyle/>
          <a:p>
            <a:r>
              <a:rPr lang="en-US" dirty="0" smtClean="0"/>
              <a:t>Unexpected Outages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187603"/>
            <a:ext cx="10972800" cy="5486399"/>
          </a:xfrm>
        </p:spPr>
        <p:txBody>
          <a:bodyPr>
            <a:normAutofit lnSpcReduction="10000"/>
          </a:bodyPr>
          <a:lstStyle/>
          <a:p>
            <a:r>
              <a:rPr lang="en-US" sz="3027" dirty="0" smtClean="0"/>
              <a:t>Internet Outages</a:t>
            </a:r>
          </a:p>
          <a:p>
            <a:pPr lvl="1"/>
            <a:r>
              <a:rPr lang="en-US" sz="2000" dirty="0" smtClean="0"/>
              <a:t>Download exams prior to arrival to class</a:t>
            </a:r>
          </a:p>
          <a:p>
            <a:pPr lvl="1"/>
            <a:r>
              <a:rPr lang="en-US" sz="2000" dirty="0" smtClean="0"/>
              <a:t>You will be able to enter and complete exam</a:t>
            </a:r>
          </a:p>
          <a:p>
            <a:pPr lvl="1"/>
            <a:r>
              <a:rPr lang="en-US" sz="2000" dirty="0" smtClean="0"/>
              <a:t>Answers will be safe and secure until able to reconnect to the internet</a:t>
            </a:r>
          </a:p>
          <a:p>
            <a:r>
              <a:rPr lang="en-US" sz="3027" dirty="0" smtClean="0"/>
              <a:t>Power Outages</a:t>
            </a:r>
          </a:p>
          <a:p>
            <a:pPr lvl="1"/>
            <a:r>
              <a:rPr lang="en-US" sz="2000" dirty="0" smtClean="0"/>
              <a:t>Students need to fully charge devises prior to exam</a:t>
            </a:r>
          </a:p>
          <a:p>
            <a:pPr lvl="1"/>
            <a:r>
              <a:rPr lang="en-US" sz="2000" dirty="0" smtClean="0"/>
              <a:t>If there is enough battery life, upload once connected to the internet</a:t>
            </a:r>
          </a:p>
          <a:p>
            <a:pPr lvl="1"/>
            <a:r>
              <a:rPr lang="en-US" sz="2000" dirty="0" smtClean="0"/>
              <a:t>If your instructor chooses to postpone the exam, </a:t>
            </a:r>
            <a:r>
              <a:rPr lang="en-US" sz="2000" dirty="0" smtClean="0">
                <a:solidFill>
                  <a:srgbClr val="C00000"/>
                </a:solidFill>
              </a:rPr>
              <a:t>COMPLETELY SHUT DOWN </a:t>
            </a:r>
            <a:r>
              <a:rPr lang="en-US" sz="2000" dirty="0" smtClean="0"/>
              <a:t>devices to stop the timer until power is restored</a:t>
            </a:r>
          </a:p>
          <a:p>
            <a:r>
              <a:rPr lang="en-US" sz="3027" dirty="0" smtClean="0"/>
              <a:t>Mid-Exam Evacuation (</a:t>
            </a:r>
            <a:r>
              <a:rPr lang="en-US" sz="3027" dirty="0" err="1" smtClean="0"/>
              <a:t>ie</a:t>
            </a:r>
            <a:r>
              <a:rPr lang="en-US" sz="3027" dirty="0" smtClean="0"/>
              <a:t> Fire Drill)</a:t>
            </a:r>
          </a:p>
          <a:p>
            <a:pPr lvl="1">
              <a:spcBef>
                <a:spcPts val="400"/>
              </a:spcBef>
            </a:pPr>
            <a:r>
              <a:rPr lang="en-US" sz="2162" dirty="0" smtClean="0">
                <a:solidFill>
                  <a:srgbClr val="C00000"/>
                </a:solidFill>
              </a:rPr>
              <a:t>COMPLETELY SHUT DOWN </a:t>
            </a:r>
            <a:r>
              <a:rPr lang="en-US" sz="2000" dirty="0" smtClean="0"/>
              <a:t>devices to stop timer</a:t>
            </a:r>
          </a:p>
          <a:p>
            <a:pPr lvl="1">
              <a:spcBef>
                <a:spcPts val="400"/>
              </a:spcBef>
            </a:pPr>
            <a:r>
              <a:rPr lang="en-US" sz="2162" dirty="0" smtClean="0">
                <a:solidFill>
                  <a:srgbClr val="C00000"/>
                </a:solidFill>
              </a:rPr>
              <a:t>DO NOT SUBMIT</a:t>
            </a:r>
            <a:r>
              <a:rPr lang="en-US" sz="2162" dirty="0" smtClean="0"/>
              <a:t> </a:t>
            </a:r>
            <a:r>
              <a:rPr lang="en-US" sz="2000" dirty="0" smtClean="0"/>
              <a:t>the exam</a:t>
            </a:r>
          </a:p>
          <a:p>
            <a:pPr lvl="1">
              <a:spcBef>
                <a:spcPts val="400"/>
              </a:spcBef>
            </a:pPr>
            <a:r>
              <a:rPr lang="en-US" sz="2162" dirty="0" smtClean="0">
                <a:solidFill>
                  <a:srgbClr val="C00000"/>
                </a:solidFill>
              </a:rPr>
              <a:t>DO NOT </a:t>
            </a:r>
            <a:r>
              <a:rPr lang="en-US" sz="2000" dirty="0" smtClean="0"/>
              <a:t>close the laptop </a:t>
            </a:r>
          </a:p>
          <a:p>
            <a:pPr lvl="2">
              <a:spcBef>
                <a:spcPts val="0"/>
              </a:spcBef>
            </a:pPr>
            <a:r>
              <a:rPr lang="en-US" sz="2000" dirty="0" smtClean="0"/>
              <a:t>Closing will put the computer to sleep but </a:t>
            </a:r>
            <a:r>
              <a:rPr lang="en-US" sz="2000" b="1" dirty="0" smtClean="0">
                <a:solidFill>
                  <a:srgbClr val="C00000"/>
                </a:solidFill>
              </a:rPr>
              <a:t>WILL NOT</a:t>
            </a:r>
            <a:r>
              <a:rPr lang="en-US" sz="2000" dirty="0" smtClean="0"/>
              <a:t> stop the timer</a:t>
            </a:r>
            <a:endParaRPr lang="en-US" sz="2400" dirty="0" smtClean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6153593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468951"/>
            <a:ext cx="10972800" cy="1143000"/>
          </a:xfrm>
        </p:spPr>
        <p:txBody>
          <a:bodyPr/>
          <a:lstStyle/>
          <a:p>
            <a:r>
              <a:rPr lang="en-US" dirty="0" smtClean="0"/>
              <a:t>Resume Codes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0301" y="1700089"/>
            <a:ext cx="10592361" cy="4095571"/>
          </a:xfrm>
        </p:spPr>
        <p:txBody>
          <a:bodyPr>
            <a:normAutofit/>
          </a:bodyPr>
          <a:lstStyle/>
          <a:p>
            <a:r>
              <a:rPr lang="en-US" dirty="0" smtClean="0"/>
              <a:t>A </a:t>
            </a:r>
            <a:r>
              <a:rPr lang="en-US" dirty="0"/>
              <a:t>number that needs to be entered into Examplify in the event when a computer is turned off mid-exam</a:t>
            </a:r>
            <a:r>
              <a:rPr lang="en-US" dirty="0" smtClean="0"/>
              <a:t>.</a:t>
            </a:r>
          </a:p>
          <a:p>
            <a:r>
              <a:rPr lang="en-US" dirty="0" smtClean="0"/>
              <a:t>Two types of Resume Codes</a:t>
            </a:r>
          </a:p>
          <a:p>
            <a:pPr lvl="1"/>
            <a:r>
              <a:rPr lang="en-US" dirty="0" smtClean="0"/>
              <a:t>Individual Continuation Code only to be </a:t>
            </a:r>
            <a:r>
              <a:rPr lang="en-US" dirty="0"/>
              <a:t>used by </a:t>
            </a:r>
            <a:r>
              <a:rPr lang="en-US" dirty="0" smtClean="0"/>
              <a:t>one </a:t>
            </a:r>
            <a:r>
              <a:rPr lang="en-US" dirty="0"/>
              <a:t>individual student </a:t>
            </a:r>
            <a:endParaRPr lang="en-US" dirty="0" smtClean="0"/>
          </a:p>
          <a:p>
            <a:pPr lvl="1"/>
            <a:r>
              <a:rPr lang="en-US" dirty="0" smtClean="0"/>
              <a:t>Universal </a:t>
            </a:r>
            <a:r>
              <a:rPr lang="en-US" dirty="0"/>
              <a:t>Resume Code which can be used by all students for that </a:t>
            </a:r>
            <a:r>
              <a:rPr lang="en-US" dirty="0" smtClean="0"/>
              <a:t>assessment</a:t>
            </a: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279147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287498"/>
            <a:ext cx="8229600" cy="1534493"/>
          </a:xfrm>
        </p:spPr>
        <p:txBody>
          <a:bodyPr>
            <a:normAutofit fontScale="90000"/>
          </a:bodyPr>
          <a:lstStyle/>
          <a:p>
            <a:r>
              <a:rPr lang="en-US" dirty="0"/>
              <a:t>Make-Up/Missed </a:t>
            </a:r>
            <a:r>
              <a:rPr lang="en-US" dirty="0" smtClean="0"/>
              <a:t>Assessments</a:t>
            </a:r>
            <a:br>
              <a:rPr lang="en-US" dirty="0" smtClean="0"/>
            </a:br>
            <a:r>
              <a:rPr lang="en-US" dirty="0" smtClean="0"/>
              <a:t>“Method I: Linked” 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71489" y="1907067"/>
            <a:ext cx="10280822" cy="4449532"/>
          </a:xfrm>
        </p:spPr>
        <p:txBody>
          <a:bodyPr>
            <a:normAutofit fontScale="92500" lnSpcReduction="20000"/>
          </a:bodyPr>
          <a:lstStyle/>
          <a:p>
            <a:r>
              <a:rPr lang="en-US" sz="3351" dirty="0" smtClean="0"/>
              <a:t>Step 1: Remove Missing Students</a:t>
            </a:r>
          </a:p>
          <a:p>
            <a:r>
              <a:rPr lang="en-US" sz="3351" dirty="0" smtClean="0"/>
              <a:t>Step 2: Create </a:t>
            </a:r>
            <a:r>
              <a:rPr lang="en-US" sz="3351" dirty="0"/>
              <a:t>a </a:t>
            </a:r>
            <a:r>
              <a:rPr lang="en-US" sz="3351" dirty="0">
                <a:solidFill>
                  <a:srgbClr val="FF0000"/>
                </a:solidFill>
              </a:rPr>
              <a:t>Linked</a:t>
            </a:r>
            <a:r>
              <a:rPr lang="en-US" sz="3351" dirty="0"/>
              <a:t> </a:t>
            </a:r>
            <a:r>
              <a:rPr lang="en-US" sz="3351" dirty="0" smtClean="0"/>
              <a:t>Assessment</a:t>
            </a:r>
          </a:p>
          <a:p>
            <a:pPr lvl="2"/>
            <a:r>
              <a:rPr lang="en-US" sz="2588" dirty="0"/>
              <a:t>Set up new assessment </a:t>
            </a:r>
            <a:r>
              <a:rPr lang="en-US" sz="2588" dirty="0" smtClean="0"/>
              <a:t>password</a:t>
            </a:r>
          </a:p>
          <a:p>
            <a:pPr lvl="2"/>
            <a:r>
              <a:rPr lang="en-US" sz="2588" dirty="0" smtClean="0"/>
              <a:t>Select </a:t>
            </a:r>
            <a:r>
              <a:rPr lang="en-US" sz="2588" dirty="0"/>
              <a:t>the </a:t>
            </a:r>
            <a:r>
              <a:rPr lang="en-US" sz="2588" dirty="0" smtClean="0"/>
              <a:t>students</a:t>
            </a:r>
          </a:p>
          <a:p>
            <a:pPr lvl="2"/>
            <a:r>
              <a:rPr lang="en-US" sz="2588" dirty="0" smtClean="0"/>
              <a:t>Strict </a:t>
            </a:r>
            <a:r>
              <a:rPr lang="en-US" sz="2588" dirty="0"/>
              <a:t>download start and end times for </a:t>
            </a:r>
            <a:r>
              <a:rPr lang="en-US" sz="2588" dirty="0" smtClean="0"/>
              <a:t>make-up exam</a:t>
            </a:r>
          </a:p>
          <a:p>
            <a:pPr lvl="3"/>
            <a:r>
              <a:rPr lang="en-US" sz="2235" dirty="0"/>
              <a:t>Post </a:t>
            </a:r>
            <a:r>
              <a:rPr lang="en-US" sz="2235" dirty="0" smtClean="0"/>
              <a:t>assessment </a:t>
            </a:r>
          </a:p>
          <a:p>
            <a:pPr lvl="3"/>
            <a:r>
              <a:rPr lang="en-US" sz="2235" dirty="0" smtClean="0"/>
              <a:t>Notify </a:t>
            </a:r>
            <a:r>
              <a:rPr lang="en-US" sz="2235" dirty="0"/>
              <a:t>the students that need to </a:t>
            </a:r>
            <a:r>
              <a:rPr lang="en-US" sz="2235" dirty="0" smtClean="0"/>
              <a:t>make-up </a:t>
            </a:r>
            <a:r>
              <a:rPr lang="en-US" sz="2235" dirty="0"/>
              <a:t>exam </a:t>
            </a:r>
            <a:endParaRPr lang="en-US" sz="2235" dirty="0" smtClean="0"/>
          </a:p>
          <a:p>
            <a:pPr lvl="3"/>
            <a:r>
              <a:rPr lang="en-US" sz="2235" dirty="0" smtClean="0">
                <a:solidFill>
                  <a:srgbClr val="FF0000"/>
                </a:solidFill>
              </a:rPr>
              <a:t>New </a:t>
            </a:r>
            <a:r>
              <a:rPr lang="en-US" sz="2235" dirty="0">
                <a:solidFill>
                  <a:srgbClr val="FF0000"/>
                </a:solidFill>
              </a:rPr>
              <a:t>posting and assessment </a:t>
            </a:r>
            <a:r>
              <a:rPr lang="en-US" sz="2235" dirty="0" smtClean="0">
                <a:solidFill>
                  <a:srgbClr val="FF0000"/>
                </a:solidFill>
              </a:rPr>
              <a:t>password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 smtClean="0"/>
          </a:p>
          <a:p>
            <a:pPr marL="0" indent="0">
              <a:buNone/>
            </a:pPr>
            <a:r>
              <a:rPr lang="en-US" dirty="0">
                <a:solidFill>
                  <a:srgbClr val="FF0000"/>
                </a:solidFill>
              </a:rPr>
              <a:t>NOTE</a:t>
            </a:r>
            <a:r>
              <a:rPr lang="en-US" dirty="0"/>
              <a:t>: this method will allow you to run a </a:t>
            </a:r>
            <a:r>
              <a:rPr lang="en-US" dirty="0">
                <a:solidFill>
                  <a:srgbClr val="FF0000"/>
                </a:solidFill>
              </a:rPr>
              <a:t>Combined</a:t>
            </a:r>
            <a:r>
              <a:rPr lang="en-US" dirty="0"/>
              <a:t> report with the original posting and the </a:t>
            </a:r>
            <a:r>
              <a:rPr lang="en-US" dirty="0">
                <a:solidFill>
                  <a:srgbClr val="FF0000"/>
                </a:solidFill>
              </a:rPr>
              <a:t>Linked</a:t>
            </a:r>
            <a:r>
              <a:rPr lang="en-US" dirty="0"/>
              <a:t> assessment.</a:t>
            </a:r>
          </a:p>
          <a:p>
            <a:pPr marL="0" indent="0">
              <a:buNone/>
            </a:pP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87808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0299" y="1916646"/>
            <a:ext cx="9825494" cy="3785002"/>
          </a:xfrm>
        </p:spPr>
        <p:txBody>
          <a:bodyPr>
            <a:normAutofit fontScale="92500" lnSpcReduction="10000"/>
          </a:bodyPr>
          <a:lstStyle/>
          <a:p>
            <a:pPr>
              <a:spcBef>
                <a:spcPts val="576"/>
              </a:spcBef>
            </a:pPr>
            <a:r>
              <a:rPr lang="en-US" sz="3351" dirty="0" smtClean="0"/>
              <a:t>Step 1:</a:t>
            </a:r>
            <a:r>
              <a:rPr lang="en-US" sz="335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351" dirty="0" smtClean="0"/>
              <a:t>Remove Missing Students</a:t>
            </a:r>
          </a:p>
          <a:p>
            <a:pPr>
              <a:spcBef>
                <a:spcPts val="576"/>
              </a:spcBef>
            </a:pPr>
            <a:r>
              <a:rPr lang="en-US" sz="3351" dirty="0" smtClean="0"/>
              <a:t>Step 2: Create </a:t>
            </a:r>
            <a:r>
              <a:rPr lang="en-US" sz="3351" dirty="0"/>
              <a:t>an </a:t>
            </a:r>
            <a:r>
              <a:rPr lang="en-US" sz="3351" dirty="0">
                <a:solidFill>
                  <a:srgbClr val="FF0000"/>
                </a:solidFill>
              </a:rPr>
              <a:t>Unlinked</a:t>
            </a:r>
            <a:r>
              <a:rPr lang="en-US" sz="3351" dirty="0"/>
              <a:t> Assessment</a:t>
            </a:r>
          </a:p>
          <a:p>
            <a:pPr lvl="2">
              <a:spcBef>
                <a:spcPts val="576"/>
              </a:spcBef>
            </a:pPr>
            <a:r>
              <a:rPr lang="en-US" sz="2595" dirty="0" smtClean="0"/>
              <a:t>Create new </a:t>
            </a:r>
            <a:r>
              <a:rPr lang="en-US" sz="2595" dirty="0"/>
              <a:t>assessment </a:t>
            </a:r>
            <a:r>
              <a:rPr lang="en-US" sz="2595" dirty="0" smtClean="0"/>
              <a:t>password</a:t>
            </a:r>
          </a:p>
          <a:p>
            <a:pPr lvl="2">
              <a:spcBef>
                <a:spcPts val="576"/>
              </a:spcBef>
            </a:pPr>
            <a:r>
              <a:rPr lang="en-US" sz="2595" dirty="0" smtClean="0"/>
              <a:t>Select </a:t>
            </a:r>
            <a:r>
              <a:rPr lang="en-US" sz="2595" dirty="0"/>
              <a:t>the </a:t>
            </a:r>
            <a:r>
              <a:rPr lang="en-US" sz="2595" dirty="0" smtClean="0"/>
              <a:t>students</a:t>
            </a:r>
          </a:p>
          <a:p>
            <a:pPr lvl="2">
              <a:spcBef>
                <a:spcPts val="576"/>
              </a:spcBef>
            </a:pPr>
            <a:r>
              <a:rPr lang="en-US" sz="2595" dirty="0" smtClean="0"/>
              <a:t>Strict </a:t>
            </a:r>
            <a:r>
              <a:rPr lang="en-US" sz="2595" dirty="0"/>
              <a:t>download start and end times for </a:t>
            </a:r>
            <a:r>
              <a:rPr lang="en-US" sz="2595" dirty="0" smtClean="0"/>
              <a:t>make-up exam</a:t>
            </a:r>
          </a:p>
          <a:p>
            <a:pPr lvl="3">
              <a:spcBef>
                <a:spcPts val="576"/>
              </a:spcBef>
            </a:pPr>
            <a:r>
              <a:rPr lang="en-US" sz="2270" dirty="0"/>
              <a:t>Post </a:t>
            </a:r>
            <a:r>
              <a:rPr lang="en-US" sz="2270" dirty="0" smtClean="0"/>
              <a:t>assessment </a:t>
            </a:r>
          </a:p>
          <a:p>
            <a:pPr lvl="3">
              <a:spcBef>
                <a:spcPts val="576"/>
              </a:spcBef>
            </a:pPr>
            <a:r>
              <a:rPr lang="en-US" sz="2270" dirty="0" smtClean="0"/>
              <a:t>Notify </a:t>
            </a:r>
            <a:r>
              <a:rPr lang="en-US" sz="2270" dirty="0"/>
              <a:t>the students that need to </a:t>
            </a:r>
            <a:r>
              <a:rPr lang="en-US" sz="2270" dirty="0" smtClean="0"/>
              <a:t>make-up </a:t>
            </a:r>
            <a:r>
              <a:rPr lang="en-US" sz="2270" dirty="0"/>
              <a:t>exam </a:t>
            </a:r>
          </a:p>
          <a:p>
            <a:pPr lvl="2"/>
            <a:r>
              <a:rPr lang="en-US" dirty="0">
                <a:solidFill>
                  <a:srgbClr val="FF0000"/>
                </a:solidFill>
              </a:rPr>
              <a:t>You will be able to edit all of the assessment options, content, and post </a:t>
            </a:r>
            <a:r>
              <a:rPr lang="en-US" dirty="0" smtClean="0">
                <a:solidFill>
                  <a:srgbClr val="FF0000"/>
                </a:solidFill>
              </a:rPr>
              <a:t>settings</a:t>
            </a: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981420" y="479161"/>
            <a:ext cx="8229600" cy="1120084"/>
          </a:xfrm>
        </p:spPr>
        <p:txBody>
          <a:bodyPr>
            <a:normAutofit fontScale="90000"/>
          </a:bodyPr>
          <a:lstStyle/>
          <a:p>
            <a:r>
              <a:rPr lang="en-US" dirty="0"/>
              <a:t>Make-Up/Missed </a:t>
            </a:r>
            <a:r>
              <a:rPr lang="en-US" dirty="0" smtClean="0"/>
              <a:t>Assessments</a:t>
            </a:r>
            <a:br>
              <a:rPr lang="en-US" dirty="0" smtClean="0"/>
            </a:br>
            <a:r>
              <a:rPr lang="en-US" dirty="0" smtClean="0"/>
              <a:t>“Method II: Unlinked” 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263609" y="5674087"/>
            <a:ext cx="11784601" cy="5693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2"/>
            <a:r>
              <a:rPr lang="en-US" sz="3100" dirty="0">
                <a:solidFill>
                  <a:srgbClr val="FF0000"/>
                </a:solidFill>
              </a:rPr>
              <a:t>NOTE: </a:t>
            </a:r>
            <a:r>
              <a:rPr lang="en-US" sz="3100" dirty="0"/>
              <a:t>this method will </a:t>
            </a:r>
            <a:r>
              <a:rPr lang="en-US" sz="3100" dirty="0">
                <a:solidFill>
                  <a:srgbClr val="FF0000"/>
                </a:solidFill>
              </a:rPr>
              <a:t>NOT</a:t>
            </a:r>
            <a:r>
              <a:rPr lang="en-US" sz="3100" dirty="0"/>
              <a:t> allow you to run a </a:t>
            </a:r>
            <a:r>
              <a:rPr lang="en-US" sz="3100" dirty="0">
                <a:solidFill>
                  <a:srgbClr val="FF0000"/>
                </a:solidFill>
              </a:rPr>
              <a:t>Combined</a:t>
            </a:r>
            <a:r>
              <a:rPr lang="en-US" sz="3100" dirty="0"/>
              <a:t> report.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223657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6915841" y="2103439"/>
            <a:ext cx="5276161" cy="1325563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Testing Accommodations </a:t>
            </a:r>
            <a:br>
              <a:rPr lang="en-US" b="1" dirty="0" smtClean="0"/>
            </a:br>
            <a:r>
              <a:rPr lang="en-US" b="1" dirty="0" smtClean="0"/>
              <a:t>Proctor Guide</a:t>
            </a:r>
            <a:endParaRPr lang="en-US" b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6052" y="428554"/>
            <a:ext cx="5875059" cy="6429446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Log into </a:t>
            </a:r>
            <a:r>
              <a:rPr lang="en-US" dirty="0" err="1" smtClean="0"/>
              <a:t>ExamSoft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2429880"/>
            <a:ext cx="10972800" cy="3074492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n-US" dirty="0">
                <a:hlinkClick r:id="rId3"/>
              </a:rPr>
              <a:t>https://</a:t>
            </a:r>
            <a:r>
              <a:rPr lang="en-US" dirty="0" smtClean="0">
                <a:hlinkClick r:id="rId3"/>
              </a:rPr>
              <a:t>prod-ui.examsoft.io/login?institutioncode=maryland</a:t>
            </a:r>
            <a:endParaRPr lang="en-US" dirty="0" smtClean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 smtClean="0"/>
          </a:p>
          <a:p>
            <a:pPr marL="0" indent="0" algn="ctr">
              <a:buNone/>
            </a:pPr>
            <a:r>
              <a:rPr lang="en-US" sz="4400" dirty="0" smtClean="0">
                <a:latin typeface="+mj-lt"/>
                <a:ea typeface="+mj-ea"/>
                <a:cs typeface="+mj-cs"/>
              </a:rPr>
              <a:t>Log in from our </a:t>
            </a:r>
            <a:r>
              <a:rPr lang="en-US" sz="4400" dirty="0">
                <a:latin typeface="+mj-lt"/>
                <a:ea typeface="+mj-ea"/>
                <a:cs typeface="+mj-cs"/>
              </a:rPr>
              <a:t>Webpage:</a:t>
            </a:r>
          </a:p>
          <a:p>
            <a:pPr marL="0" indent="0" algn="ctr">
              <a:buNone/>
            </a:pPr>
            <a:r>
              <a:rPr lang="en-US" dirty="0">
                <a:hlinkClick r:id="rId4"/>
              </a:rPr>
              <a:t>http://www.nursing.umaryland.edu/technology</a:t>
            </a:r>
            <a:r>
              <a:rPr lang="en-US" dirty="0" smtClean="0">
                <a:hlinkClick r:id="rId4"/>
              </a:rPr>
              <a:t>/</a:t>
            </a:r>
            <a:endParaRPr lang="en-US" dirty="0" smtClean="0"/>
          </a:p>
          <a:p>
            <a:pPr marL="0" indent="0" algn="ctr">
              <a:buNone/>
            </a:pP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244195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44F128-6DF9-4C7B-9E9A-11C0245EBD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76775" y="2444242"/>
            <a:ext cx="7772400" cy="1362075"/>
          </a:xfrm>
        </p:spPr>
        <p:txBody>
          <a:bodyPr/>
          <a:lstStyle/>
          <a:p>
            <a:pPr algn="ctr"/>
            <a:r>
              <a:rPr lang="en-US" b="0" dirty="0">
                <a:cs typeface="Calibri"/>
              </a:rPr>
              <a:t>Downloading </a:t>
            </a:r>
            <a:r>
              <a:rPr lang="en-US" b="0" dirty="0" err="1" smtClean="0">
                <a:cs typeface="Calibri"/>
              </a:rPr>
              <a:t>Examplify</a:t>
            </a:r>
            <a:r>
              <a:rPr lang="en-US" b="0" dirty="0" smtClean="0">
                <a:cs typeface="Calibri"/>
              </a:rPr>
              <a:t> Onto  your device</a:t>
            </a:r>
          </a:p>
          <a:p>
            <a:endParaRPr lang="en-US" dirty="0">
              <a:cs typeface="Calibri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64153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384474"/>
            <a:ext cx="10972800" cy="1143000"/>
          </a:xfrm>
        </p:spPr>
        <p:txBody>
          <a:bodyPr/>
          <a:lstStyle/>
          <a:p>
            <a:r>
              <a:rPr lang="en-US" dirty="0" smtClean="0"/>
              <a:t>What is </a:t>
            </a:r>
            <a:r>
              <a:rPr lang="en-US" dirty="0" err="1" smtClean="0"/>
              <a:t>Examplify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2030593"/>
            <a:ext cx="10972800" cy="4294340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An assessment program developed and licensed by </a:t>
            </a:r>
            <a:r>
              <a:rPr lang="en-US" dirty="0" err="1" smtClean="0"/>
              <a:t>ExamSoft</a:t>
            </a:r>
            <a:r>
              <a:rPr lang="en-US" dirty="0" smtClean="0"/>
              <a:t> that enables exam takers to securely take examinations downloaded to their own laptop computers by blocking access to files, programs, and the internet during an exam.</a:t>
            </a:r>
          </a:p>
          <a:p>
            <a:r>
              <a:rPr lang="en-US" sz="3243" dirty="0" smtClean="0"/>
              <a:t>Instructions for students to download </a:t>
            </a:r>
            <a:r>
              <a:rPr lang="en-US" sz="3243" dirty="0" err="1" smtClean="0"/>
              <a:t>Examplify</a:t>
            </a:r>
            <a:r>
              <a:rPr lang="en-US" sz="3243" dirty="0" smtClean="0"/>
              <a:t> are located in the Bb Announcements and available to students when the course opens the week before the course begins. </a:t>
            </a:r>
          </a:p>
          <a:p>
            <a:r>
              <a:rPr lang="en-US" sz="3243" dirty="0" smtClean="0"/>
              <a:t>Students have 20 days to register and download </a:t>
            </a:r>
            <a:r>
              <a:rPr lang="en-US" sz="3243" dirty="0" err="1" smtClean="0"/>
              <a:t>Examplify</a:t>
            </a:r>
            <a:r>
              <a:rPr lang="en-US" sz="3243" dirty="0" smtClean="0"/>
              <a:t> from the link provided. </a:t>
            </a:r>
          </a:p>
          <a:p>
            <a:r>
              <a:rPr lang="en-US" dirty="0" smtClean="0"/>
              <a:t>Students download the exam prior to exam day and upload after the exam via the Internet. 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50785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56124" y="336752"/>
            <a:ext cx="8712071" cy="798377"/>
          </a:xfrm>
        </p:spPr>
        <p:txBody>
          <a:bodyPr/>
          <a:lstStyle/>
          <a:p>
            <a:r>
              <a:rPr lang="en-US"/>
              <a:t>Minimum Requirements</a:t>
            </a:r>
          </a:p>
        </p:txBody>
      </p:sp>
      <p:sp>
        <p:nvSpPr>
          <p:cNvPr id="4" name="Rectangle 1"/>
          <p:cNvSpPr>
            <a:spLocks noGrp="1" noChangeArrowheads="1"/>
          </p:cNvSpPr>
          <p:nvPr>
            <p:ph idx="1"/>
          </p:nvPr>
        </p:nvSpPr>
        <p:spPr bwMode="auto">
          <a:xfrm>
            <a:off x="1993877" y="1196497"/>
            <a:ext cx="8677416" cy="49859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231775" indent="-231775" defTabSz="91440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n-US" altLang="en-US" sz="2400">
                <a:latin typeface="Calibri"/>
                <a:cs typeface="Calibri"/>
              </a:rPr>
              <a:t>Windows</a:t>
            </a:r>
          </a:p>
          <a:p>
            <a:pPr marL="631825" lvl="1" indent="-231775" defTabSz="91440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n-US" altLang="en-US" sz="1800">
                <a:latin typeface="Calibri"/>
                <a:cs typeface="Calibri"/>
              </a:rPr>
              <a:t>Operating System: 32-bit and 64-bit Versions of Windows 7 and Windows 10. </a:t>
            </a:r>
          </a:p>
          <a:p>
            <a:pPr marL="631825" lvl="1" indent="-231775" defTabSz="91440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n-US" altLang="en-US" sz="1800">
                <a:latin typeface="Calibri"/>
                <a:cs typeface="Calibri"/>
              </a:rPr>
              <a:t>​Support for Windows 7 devices will be discontinued on December 31st, 2018.</a:t>
            </a:r>
          </a:p>
          <a:p>
            <a:pPr marL="631825" lvl="1" indent="-231775" defTabSz="91440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n-US" altLang="en-US" sz="1800" b="1" i="1">
                <a:latin typeface="Calibri"/>
                <a:cs typeface="Calibri"/>
              </a:rPr>
              <a:t>Alternate versions of Windows 10, such as Windows RT, and Windows 10 S are NOT supported at this time. </a:t>
            </a:r>
            <a:endParaRPr lang="en-US" altLang="en-US" sz="1800">
              <a:latin typeface="Calibri"/>
              <a:cs typeface="Calibri"/>
            </a:endParaRPr>
          </a:p>
          <a:p>
            <a:pPr marL="631825" lvl="1" indent="-231775" defTabSz="91440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n-US" altLang="en-US" sz="1800">
                <a:latin typeface="Calibri"/>
                <a:cs typeface="Calibri"/>
              </a:rPr>
              <a:t>Only genuine, U.S.-English versions of Windows Operating Systems are supported</a:t>
            </a:r>
          </a:p>
          <a:p>
            <a:pPr marL="631825" lvl="1" indent="-231775" defTabSz="91440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n-US" altLang="en-US" sz="1800">
                <a:latin typeface="Calibri"/>
                <a:cs typeface="Calibri"/>
              </a:rPr>
              <a:t>CPU Processor: 1.86Ghz Intel Core 2 Duo or greater</a:t>
            </a:r>
          </a:p>
          <a:p>
            <a:pPr marL="631825" lvl="1" indent="-231775" defTabSz="91440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n-US" altLang="en-US" sz="1800">
                <a:latin typeface="Calibri"/>
                <a:cs typeface="Calibri"/>
              </a:rPr>
              <a:t>RAM: 2GB or highest recommended for the operating system</a:t>
            </a:r>
          </a:p>
          <a:p>
            <a:pPr marL="631825" lvl="1" indent="-231775" defTabSz="91440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n-US" altLang="en-US" sz="1800">
                <a:latin typeface="Calibri"/>
                <a:cs typeface="Calibri"/>
              </a:rPr>
              <a:t>Hard drive: 1GB of available space or highest recommended for the operating system</a:t>
            </a:r>
          </a:p>
          <a:p>
            <a:pPr marL="631825" lvl="1" indent="-231775" defTabSz="91440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n-US" altLang="en-US" sz="1800">
                <a:latin typeface="Calibri"/>
                <a:cs typeface="Calibri"/>
              </a:rPr>
              <a:t>Internet connection for </a:t>
            </a:r>
            <a:r>
              <a:rPr lang="en-US" altLang="en-US" sz="1800" err="1">
                <a:latin typeface="Calibri"/>
                <a:cs typeface="Calibri"/>
              </a:rPr>
              <a:t>Examplify</a:t>
            </a:r>
            <a:r>
              <a:rPr lang="en-US" altLang="en-US" sz="1800">
                <a:latin typeface="Calibri"/>
                <a:cs typeface="Calibri"/>
              </a:rPr>
              <a:t> download, registration, exam download and upload</a:t>
            </a:r>
            <a:r>
              <a:rPr lang="en-US" altLang="en-US" sz="1800"/>
              <a:t> </a:t>
            </a:r>
            <a:endParaRPr lang="en-US" altLang="en-US" sz="1800">
              <a:cs typeface="Calibri"/>
            </a:endParaRPr>
          </a:p>
          <a:p>
            <a:pPr marL="631825" lvl="1" indent="-231775" defTabSz="91440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n-US" altLang="en-US" sz="1800">
                <a:latin typeface="Calibri"/>
                <a:cs typeface="Calibri"/>
              </a:rPr>
              <a:t>Screen Resolution must be 1024 x 768 or higher</a:t>
            </a:r>
          </a:p>
          <a:p>
            <a:pPr marL="231775" indent="-231775" defTabSz="91440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n-US" altLang="en-US" sz="2400">
                <a:latin typeface="Calibri"/>
                <a:cs typeface="Calibri"/>
              </a:rPr>
              <a:t>Operating system: </a:t>
            </a:r>
          </a:p>
          <a:p>
            <a:pPr marL="631825" lvl="1" indent="-231775" defTabSz="91440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n-US" altLang="en-US" sz="1800">
                <a:latin typeface="Calibri"/>
                <a:cs typeface="Calibri"/>
              </a:rPr>
              <a:t>Mac OS X 10.11 El Capitan</a:t>
            </a:r>
          </a:p>
          <a:p>
            <a:pPr marL="631825" lvl="1" indent="-231775" defTabSz="91440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n-US" altLang="en-US" sz="1800">
                <a:latin typeface="Calibri"/>
                <a:cs typeface="Calibri"/>
              </a:rPr>
              <a:t>Mac OS X 10.12 Sierra</a:t>
            </a:r>
          </a:p>
          <a:p>
            <a:pPr marL="631825" lvl="1" indent="-231775" defTabSz="91440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n-US" altLang="en-US" sz="1800">
                <a:latin typeface="Calibri"/>
                <a:cs typeface="Calibri"/>
              </a:rPr>
              <a:t>Mac OS X 10.13 High Sierra</a:t>
            </a:r>
          </a:p>
          <a:p>
            <a:pPr marL="631825" lvl="1" indent="-231775" defTabSz="91440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n-US" altLang="en-US" sz="1800">
                <a:latin typeface="Calibri"/>
                <a:cs typeface="Calibri"/>
              </a:rPr>
              <a:t>Mac OS X 10.14 Mojave</a:t>
            </a:r>
          </a:p>
          <a:p>
            <a:pPr marL="0" indent="0" defTabSz="91440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endParaRPr lang="en-US" altLang="en-US" sz="110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97813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346817"/>
            <a:ext cx="8229600" cy="1143000"/>
          </a:xfrm>
        </p:spPr>
        <p:txBody>
          <a:bodyPr/>
          <a:lstStyle/>
          <a:p>
            <a:r>
              <a:rPr lang="en-US" err="1"/>
              <a:t>Examplify</a:t>
            </a:r>
            <a:r>
              <a:rPr lang="en-US"/>
              <a:t>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1798292"/>
            <a:ext cx="8229600" cy="3879693"/>
          </a:xfrm>
        </p:spPr>
        <p:txBody>
          <a:bodyPr>
            <a:noAutofit/>
          </a:bodyPr>
          <a:lstStyle/>
          <a:p>
            <a:r>
              <a:rPr lang="en-US" sz="2800" dirty="0"/>
              <a:t>The following slides are </a:t>
            </a:r>
            <a:r>
              <a:rPr lang="en-US" sz="2800" dirty="0" err="1"/>
              <a:t>ExamSoft’s</a:t>
            </a:r>
            <a:r>
              <a:rPr lang="en-US" sz="2800" dirty="0"/>
              <a:t> recommended best practices.</a:t>
            </a:r>
          </a:p>
          <a:p>
            <a:r>
              <a:rPr lang="en-US" sz="2800" dirty="0" smtClean="0"/>
              <a:t>Use </a:t>
            </a:r>
            <a:r>
              <a:rPr lang="en-US" sz="2800" dirty="0">
                <a:solidFill>
                  <a:srgbClr val="FF0000"/>
                </a:solidFill>
              </a:rPr>
              <a:t>Google Chrome </a:t>
            </a:r>
            <a:r>
              <a:rPr lang="en-US" sz="2800" dirty="0"/>
              <a:t>or </a:t>
            </a:r>
            <a:r>
              <a:rPr lang="en-US" sz="2800" dirty="0">
                <a:solidFill>
                  <a:srgbClr val="FF0000"/>
                </a:solidFill>
              </a:rPr>
              <a:t>Mozilla Firefox </a:t>
            </a:r>
            <a:r>
              <a:rPr lang="en-US" sz="2800" dirty="0"/>
              <a:t>to</a:t>
            </a:r>
            <a:r>
              <a:rPr lang="en-US" sz="2800" dirty="0" smtClean="0"/>
              <a:t> download </a:t>
            </a:r>
            <a:r>
              <a:rPr lang="en-US" sz="2800" dirty="0" err="1"/>
              <a:t>Examplify</a:t>
            </a:r>
            <a:r>
              <a:rPr lang="en-US" sz="2800" dirty="0"/>
              <a:t>. </a:t>
            </a:r>
          </a:p>
          <a:p>
            <a:r>
              <a:rPr lang="en-US" sz="2800" dirty="0"/>
              <a:t>When downloading </a:t>
            </a:r>
            <a:r>
              <a:rPr lang="en-US" sz="2800" dirty="0" err="1"/>
              <a:t>Examplify</a:t>
            </a:r>
            <a:r>
              <a:rPr lang="en-US" sz="2800" dirty="0"/>
              <a:t> or accessing your exam, please close all running applications.</a:t>
            </a:r>
            <a:endParaRPr lang="en-US" sz="2400" dirty="0"/>
          </a:p>
          <a:p>
            <a:pPr marL="0" indent="0" algn="ctr">
              <a:buNone/>
            </a:pPr>
            <a:r>
              <a:rPr lang="en-US" sz="1050" dirty="0"/>
              <a:t> </a:t>
            </a:r>
            <a:r>
              <a:rPr lang="en-US" sz="1800" dirty="0"/>
              <a:t/>
            </a:r>
            <a:br>
              <a:rPr lang="en-US" sz="1800" dirty="0"/>
            </a:br>
            <a:r>
              <a:rPr lang="en-US" sz="1800" dirty="0"/>
              <a:t>(NOTE: Once this is downloaded it will not need to be downloaded again.)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99565" y="563408"/>
            <a:ext cx="979035" cy="101829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484242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1459994"/>
            <a:ext cx="8229600" cy="4520185"/>
          </a:xfrm>
        </p:spPr>
        <p:txBody>
          <a:bodyPr>
            <a:normAutofit/>
          </a:bodyPr>
          <a:lstStyle/>
          <a:p>
            <a:r>
              <a:rPr lang="en-US" err="1"/>
              <a:t>Examplify</a:t>
            </a:r>
            <a:r>
              <a:rPr lang="en-US"/>
              <a:t> will download in one of 3 places</a:t>
            </a:r>
          </a:p>
          <a:p>
            <a:pPr lvl="1"/>
            <a:r>
              <a:rPr lang="en-US"/>
              <a:t>Desktop </a:t>
            </a:r>
          </a:p>
          <a:p>
            <a:pPr lvl="1"/>
            <a:r>
              <a:rPr lang="en-US"/>
              <a:t>Browser's Download tab</a:t>
            </a:r>
          </a:p>
          <a:p>
            <a:pPr lvl="1"/>
            <a:r>
              <a:rPr lang="en-US"/>
              <a:t>App tray</a:t>
            </a:r>
          </a:p>
          <a:p>
            <a:r>
              <a:rPr lang="en-US"/>
              <a:t>You </a:t>
            </a:r>
            <a:r>
              <a:rPr lang="en-US" b="1"/>
              <a:t>must be connected </a:t>
            </a:r>
            <a:r>
              <a:rPr lang="en-US"/>
              <a:t>to the </a:t>
            </a:r>
            <a:r>
              <a:rPr lang="en-US">
                <a:solidFill>
                  <a:srgbClr val="FF0000"/>
                </a:solidFill>
              </a:rPr>
              <a:t>Internet</a:t>
            </a:r>
            <a:r>
              <a:rPr lang="en-US"/>
              <a:t> to </a:t>
            </a:r>
            <a:r>
              <a:rPr lang="en-US">
                <a:solidFill>
                  <a:srgbClr val="FF0000"/>
                </a:solidFill>
              </a:rPr>
              <a:t>Register </a:t>
            </a:r>
            <a:r>
              <a:rPr lang="en-US" err="1">
                <a:solidFill>
                  <a:srgbClr val="FF0000"/>
                </a:solidFill>
              </a:rPr>
              <a:t>Examplify</a:t>
            </a:r>
            <a:r>
              <a:rPr lang="en-US"/>
              <a:t> and/or </a:t>
            </a:r>
            <a:r>
              <a:rPr lang="en-US">
                <a:solidFill>
                  <a:srgbClr val="FF0000"/>
                </a:solidFill>
              </a:rPr>
              <a:t>download exams</a:t>
            </a:r>
          </a:p>
          <a:p>
            <a:pPr lvl="1"/>
            <a:r>
              <a:rPr lang="en-US"/>
              <a:t>Run the installer file (.exe)</a:t>
            </a:r>
          </a:p>
          <a:p>
            <a:pPr lvl="1"/>
            <a:r>
              <a:rPr lang="en-US"/>
              <a:t>Agree to the terms</a:t>
            </a: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981200" y="419969"/>
            <a:ext cx="8229600" cy="808854"/>
          </a:xfrm>
        </p:spPr>
        <p:txBody>
          <a:bodyPr/>
          <a:lstStyle/>
          <a:p>
            <a:r>
              <a:rPr lang="en-US"/>
              <a:t>Downloading </a:t>
            </a:r>
            <a:r>
              <a:rPr lang="en-US" err="1"/>
              <a:t>Examplify</a:t>
            </a:r>
            <a:r>
              <a:rPr lang="en-US"/>
              <a:t> 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115153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034657" y="1461069"/>
            <a:ext cx="8548675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/>
              <a:t>Students will </a:t>
            </a:r>
            <a:r>
              <a:rPr lang="en-US" sz="2800" dirty="0"/>
              <a:t>receive an</a:t>
            </a:r>
            <a:r>
              <a:rPr lang="en-US" sz="2800" dirty="0" smtClean="0"/>
              <a:t> invitation </a:t>
            </a:r>
            <a:r>
              <a:rPr lang="en-US" sz="2800" dirty="0"/>
              <a:t>to download </a:t>
            </a:r>
            <a:r>
              <a:rPr lang="en-US" sz="2800" dirty="0" err="1" smtClean="0"/>
              <a:t>Examplify</a:t>
            </a:r>
            <a:r>
              <a:rPr lang="en-US" sz="2800" dirty="0" smtClean="0"/>
              <a:t>. This is currently located in the Announcements  </a:t>
            </a:r>
            <a:endParaRPr lang="en-US" sz="2800" dirty="0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020399" y="428062"/>
            <a:ext cx="8229600" cy="808854"/>
          </a:xfrm>
        </p:spPr>
        <p:txBody>
          <a:bodyPr/>
          <a:lstStyle/>
          <a:p>
            <a:r>
              <a:rPr lang="en-US" err="1"/>
              <a:t>Examplify</a:t>
            </a:r>
            <a:r>
              <a:rPr lang="en-US"/>
              <a:t> Invitation </a:t>
            </a:r>
          </a:p>
        </p:txBody>
      </p:sp>
      <p:sp>
        <p:nvSpPr>
          <p:cNvPr id="2" name="AutoShape 2" descr="data:image/jpg;base64,%20/9j/4AAQSkZJRgABAQEAYABgAAD/2wBDAAUDBAQEAwUEBAQFBQUGBwwIBwcHBw8LCwkMEQ8SEhEPERETFhwXExQaFRERGCEYGh0dHx8fExciJCIeJBweHx7/2wBDAQUFBQcGBw4ICA4eFBEUHh4eHh4eHh4eHh4eHh4eHh4eHh4eHh4eHh4eHh4eHh4eHh4eHh4eHh4eHh4eHh4eHh7/wAARCACsAaEDASIAAhEBAxEB/8QAHwAAAQUBAQEBAQEAAAAAAAAAAAECAwQFBgcICQoL/8QAtRAAAgEDAwIEAwUFBAQAAAF9AQIDAAQRBRIhMUEGE1FhByJxFDKBkaEII0KxwRVS0fAkM2JyggkKFhcYGRolJicoKSo0NTY3ODk6Q0RFRkdISUpTVFVWV1hZWmNkZWZnaGlqc3R1dnd4eXqDhIWGh4iJipKTlJWWl5iZmqKjpKWmp6ipqrKztLW2t7i5usLDxMXGx8jJytLT1NXW19jZ2uHi4+Tl5ufo6erx8vP09fb3+Pn6/8QAHwEAAwEBAQEBAQEBAQAAAAAAAAECAwQFBgcICQoL/8QAtREAAgECBAQDBAcFBAQAAQJ3AAECAxEEBSExBhJBUQdhcRMiMoEIFEKRobHBCSMzUvAVYnLRChYkNOEl8RcYGRomJygpKjU2Nzg5OkNERUZHSElKU1RVVldYWVpjZGVmZ2hpanN0dXZ3eHl6goOEhYaHiImKkpOUlZaXmJmaoqOkpaanqKmqsrO0tba3uLm6wsPExcbHyMnK0tPU1dbX2Nna4uPk5ebn6Onq8vP09fb3+Pn6/9oADAMBAAIRAxEAPwC/8WtZ1i3+JWvw2+rahDEl0QiR3LqqjavQA4FQ+HLXxp4jubm30O41C6a2VWl3alImAeh5cd6rfGL/AJKh4i/6+z/6CtO8I+K9P8Ovq1rqWiSata36RK8aXXklShDDnrX6JUhOOBhKhBSnyqy+4+DpOnLGyjiJuMOZ3flqRzXviGy8RPompX+ow3EMvlTot/KSrYz13Y7isddf14qD/bmqdP8An7k/xq5d6suuePJ9YS2Nol3c70hMm8oAgUAnv92sFfuj6V3YSknBOpBKVldW2etzixVS02qcm43dn5Gl/b+vf9BzVP8AwLk/xo/t/Xv+g5qn/gXJ/jWdRXX7Gl/KvuOX2s/5maP9v69/0HNU/wDAuT/Gj+39e/6Dmqf+Bcn+NZ1FHsaX8q+4Paz/AJmaP9v69/0HNU/8C5P8aP7f17/oOap/4Fyf41nUUexpfyr7g9rP+Zmj/b+vf9BzVP8AwLk/xo/t/Xv+g5qn/gXJ/jWdRR7Gl/KvuD2s/wCZmj/b+vf9BzVP/AuT/Gj+39e/6Dmqf+Bcn+NZ1FHsaX8q+4Paz/mZo/2/r3/Qc1T/AMC5P8aP7f17/oOap/4Fyf41nUUexpfyr7g9rP8AmZo/2/r3/Qc1T/wLk/xo/t/Xv+g5qn/gXJ/jWdRR7Gl/KvuD2s/5maP9v69/0HNU/wDAuT/Gj+39e/6Dmqf+Bcn+NZ1FHsaX8q+4Paz/AJmaP9v69/0HNU/8C5P8aP7f17/oOap/4Fyf41nUUexpfyr7g9rP+Zmj/b+vf9BzVP8AwLk/xo/t/Xv+g5qn/gXJ/jWdRR7Gl/KvuD2s/wCZmj/b+vf9BzVP/AuT/Gj+39e/6Dmqf+Bcn+NZ1FHsaX8q+4Paz/mZo/2/r3/Qc1T/AMC5P8aP7f17/oOap/4Fyf41nUUexpfyr7g9rP8AmZo/2/r3/Qc1T/wLk/xo/t/Xv+g5qn/gXJ/jWdRR7Gl/KvuD2s/5maP9v69/0HNU/wDAuT/Gj+39e/6Dmqf+Bcn+NZ1FHsaX8q+4Paz/AJmaP9v69/0HNU/8C5P8aP7f17/oOap/4Fyf41nUUexpfyr7g9rP+Zmj/b+vf9BzVP8AwLk/xo/t/Xv+g5qn/gXJ/jWdRR7Gl/KvuD2s/wCZmj/b+vf9BzVP/AuT/Gj+39e/6Dmqf+Bcn+NZ1FHsaX8q+4Paz/mZo/2/r3/Qc1T/AMC5P8aP7f17/oOap/4Fyf41nUUexpfyr7g9rP8AmZo/2/r3/Qc1T/wLk/xo/t/Xv+g5qn/gXJ/jWdRR7Gl/KvuD2s/5maP9v69/0HNU/wDAuT/Gj+39e/6Dmqf+Bcn+NZ1FHsaX8q+4Paz/AJmaP9v69/0HNU/8C5P8aP7f17/oOap/4Fyf41nUUexpfyr7g9rP+Zmj/b+vf9BzVP8AwLk/xo/t/Xv+g5qn/gXJ/jWdRR7Gl/KvuD2s/wCZmj/b+vf9BzVP/AuT/Gj+39e/6Dmqf+Bcn+NZ1FHsaX8q+4Paz/mZo/2/r3/Qc1T/AMC5P8a+gv2aby8vfCF7JeXdxcuL4gNNIXIG0cZNfNlfRn7Ln/ImX/8A1/n/ANBFeFxFThHBNxS3R7WQ1JPGJN9Ge1UUUV+fn3J5P4q+Ffg3Vtem1XVb6+gu9Rn4UXSIryY+6oK5JwOlMT4U+FFuPsSa1rHnrGH8n7XHvCZwGxszjIxmur8feHrfxN4YudOlla3nTFxZ3SD57a4j+aOVfcMB9Rkd68y0y81SL4a2Hjq81NbPVvFd/Zrq2pwxjFhZlioWPdkIi4AyeA0hY12/2jiuVR53ZHG8vwzblyK7OnPwh8OkEHVNdwRj/j5T/wCIrP8A+FJ+BRci1+3ap55TzBF9rTdtzjdjZnGeM1S0TxhdWXi2ys7rxObzw1DrdxZpqlzImy4X7EJAjygBW2yZAbjJGOTV3SrvU9Y+FEnjTTrqSfXLf7S8FyB80ttFdu5hxjoyJt6Z6VUczxcfhqMl5bhXvTRJ/wAKM8F/8/Gsf+BKf/EVHc/BPwLbW73Fxe6rDDGNzyPdoqqPUkpxXO6x408SalDpOrWOpPa6D4j1K6a1me+SyEdvDGFhQTPG4TzGEj8jJwACK3vEt9qWofsx67ea1qFndXTaTch7u1kEsbqCQr7tqhjgDJAAJBxVf2tjf+fr+8X9l4P/AJ9osD4G+CyMi41gjt/pKf8AxFH/AAozwX/z8ax/4Ep/8RXK6/4t13SIL2x8N+KJde0v/iWCbVZp4l+xNM7rKomCFUBVUPzKfL3VFc+LPGUcemaXJrlk+n3GpXURv4ddiDqqQoyQSXZg2btzOeEywUDOc5P7Wxv/AD9f3h/ZeD/59o6//hRngv8A5+NY/wDAlP8A4io7j4J+BLdVa4vtUhVnWNS92igsTgKMp1J6Cuft9X8X6tbsLrxhLA9n4UuNREulSxvHcTRzyLHIWaMBvlUBgAATntXZeK9YvLn4feDtVZkWe/1PSGm+QEHzGUsADnHX6ij+1sb/AM/X94f2Xg/+faKP/CjPBf8Az8ax/wCBKf8AxFR3HwU8CW4j8++1SLzJBGm+7QbnPRRlOSfSsLQL7xdfWPh6WPxdqUl34j/ta2IcR+XA0XmeQ0YC5BUqOSTkdaW28Va14pi0rW2nltrI6/pWk/Zyi8XC7vtbjI4YO2wHtsNH9rY3/n6/vD+y8H/z7RvRfBDwPKgkiu9WkQ9GW6Qg/jspLj4JeBbeB57i91WGJBlne7QKo9yU4rz7Qdc1rTfDfhvQdN8QyW9ibC8uJLq41iK1b7Sk5XyjI8Tj5B8xjwCd2enFXvG/iHUtT8I65H4o8Ww6bcwaRYNa2dqyfZ9SMoUySAMu6QF/lG3G3GcUf2tjf+fr+8P7Lwf/AD7R2j/BDwOmzfd6su9tq5ukG4+g+Tk07/hRngv/AJ+NY/8AAlP/AIir/wAXIUa98D3EmoXNksWvR8xzCNWYwybVYkY5IC/8CI71z/w+8Tapeax4TlPiifVr7WVuTrmlts26fsUkEIoDRbXAjwxO7NH9rY3/AJ+v7w/svB/8+0XU+CfgR7iS3S+1RpogpkjF2hZAehI2cZwcfSh/gp4ES4jt3vtUWaUMY4zdoGcDqQNnOMjNUvGuu6lY/ELVrJNWbSdOnutJtry/REDWsMkdwWbeRhdzoibmyF3dq53WfFmuQyXxs9ckvoNNttbTTdUZUZ5lit4HVt4GGKOzruHDbec4o/tbG/8AP1/eH9l4P/n2js/+FGeC/wDn41j/AMCU/wDiKP8AhRngv/n41j/wJT/4ir/w/utWtfG13od9rl9q0D6FZakGu9m6OaR5FfbtUYU7QdvasTUPEXiy28S6v4Ws7i4ub3SHutYVimfPszDut4eBzmZ9nHJEZo/tbG/8/X94f2Xg/wDn2i5/wozwX/z8ax/4Ep/8RR/wozwX/wA/Gsf+BKf/ABFcpfeMNWsdJjn0fxrda6k+hx6jqUx8tzYSi4gBI2KPLDK0oKN0CZ9a1/EXim+1jxhc6bofiiaPTpPEOm2Kz2EiNtjkt5WlVGwRyVHPOCPaj+1sb/z9f3h/ZeD/AOfaNT/hRngv/n41j/wJT/4ij/hRngv/AJ+NY/8AAlP/AIir/wAVtQl0ubwfp7eKbnQrO91I2t5eCRFeRBbyMFLsMKSyj5sda8+ufGfi64fT9N/tzytM8vUGttWk1GKwN+IbjZE5kaJ0bCc7QBv69KP7Wxv/AD9f3h/ZeD/59o7L/hRngv8A5+NY/wDAlP8A4ij/AIUZ4L/5+NY/8CU/+IrjNV8Z+O5rxo5tc0nTrm00mxuLaUaolta3UsikyS7HhZp0LfLhSpHpkg1sapqniQ2PijUv+Eums5IvE39mw281ysFukIEbGNJfLby3YkgSMCBnHHWj+1sb/wA/X94f2Xg/+faNv/hRngv/AJ+NY/8AAlP/AIimy/BDwREhkku9WRB1ZrpAB+OytLwh4oab4Sahrk97qJk09btJLidY7iUNEWGVMeEmAxwwxuxz3ryfVfEWo6zofiPR7rxBqcliml2Go+bLqNvNJG5ulV23QrtjUrglMnbjtR/a2N/5+v7w/svB/wDPtHfan8Hfh3pdt9q1PVr+xg3BfNuL6ONcnoMlMZpmk/CP4bavG8mk63eX6Rna7W1/FIFPodq8Vo/HV44tD8JPHdaW6Lr9rsn1Vg1sw8uTDSEYyD6jvWbr2vahpvgSe/0HVPCk2vRajALGz8OgNFfyNwLaVck/MN3PG0DPY0f2tjf+fr+8P7Lwf/PtF7/hRngv/n41j/wJT/4ij/hRngv/AJ+NY/8AAlP/AIiuM8ReOL2PwtYtb+LtWl1BdDm1Gdknt7NRcb2BVjICzbGVk8lFJwOeoqe/8SeLNQsdV1238VX9i9q2grBbwrGYQbtYhMWUqc58wkDPBwaP7Wxv/P1/eH9l4P8A59o6W/8Agz8P9PtXu7/UtRtLdPvSzXsaIv1JTFLZfBfwDfWqXVlqOpXVvIMpLDeRujD2ITBrE8SNumfSda8TuraP4nZNM1DWLZLi1z9lDCO6+6MHzH2NwQwHNR6Jr7RwLpsN1p3h3TrnxG9vqms6LN/ocx+zbwYWkBWHcwVWxkBgcHJo/tbG/wDP1/eH9l4P/n2jcvfg38PbJ4UvNV1C2ad9kKy30aGRvRcryfpVhPgf4JkRXS61dlYZVhdIQR6j5K4W9ju/FGuWk19rmpXaWmma/DYXkTIv2qKLYI5eFwSdxBZcZ2givYPhXd6cfA3h/T7XV0v7hNIt5m3TrJJsZcBjjtuDKP8Adx2o/tbG/wDP1/eH9l4P/n2jmv8AhRngv/n41j/wJT/4ij/hRngv/n41j/wJT/4ivUaKP7Wxv/P1/eH9l4P/AJ9o8u/4UZ4L/wCfjWP/AAJT/wCIo/4UZ4L/AOfjWP8AwJT/AOIr1Gij+1sb/wA/X94f2Xg/+faPLv8AhRngv/n41j/wJT/4ij/hRngv/n41j/wJT/4ivUaKP7Wxv/P1/eH9l4P/AJ9o8u/4UZ4L/wCfjWP/AAJT/wCIo/4UZ4L/AOfjWP8AwJT/AOIr1Gij+1sb/wA/X94f2Xg/+faPLv8AhRngv/n41j/wJT/4ij/hRngv/n41j/wJT/4ivUaKP7Wxv/P1/eH9l4P/AJ9o8u/4UZ4L/wCfjWP/AAJT/wCIo/4UZ4L/AOfjWP8AwJT/AOIr1Gij+1sb/wA/X94f2Xg/+faPLv8AhRngv/n41j/wJT/4ij/hRngv/n41j/wJT/4ivUaKP7Wxv/P1/eH9l4P/AJ9o8u/4UZ4L/wCfjWP/AAJT/wCIrsvAnhLS/B+nSafpL3LwyzeaxncM27AHUAelb9Kv3h9axrY/E148lSbaNaWBw9GXNTgkzQooorkOozaj+z2/2b7L5EX2fbt8rYNm30x0xUtFAFZtPsGs1s2sbU2q42wmFfLGOmFxipo4oo4/LjiRE5+VVAHPXin0UAV5bGylsxZy2dvJbAACFogUGOnynipDBC1v9nMMZh27fL2Dbj0x0xUlFAFeKxsoraS2js7dIJCTJGsShXJ65GMHNNOnaebIWJ0+0NoOkHkr5f8A3zjFWqKAIRbWwHFvCP3fl8IPuf3fp7U5oIWjSNoYyiEFFKjCkdMDtipKKAIktrdPL2W8S+USY8IBsJ649M0gtbYKFFvCFV/MACDAfOd31z3qaigCpJpmmyRGKTT7R4zIZSjQKQX/AL2MdfenXNjY3To9zZW07RghDJErFR7ZHFWaKAIri3guIxHcQxzIGDBXQMARyDg9xSQ2trDcS3ENrBHNL/rZEjAZ/qRyfxqaigDG0/w3p1pqmr6i5mvJ9WZPtP2kh12ICEjVcYCjJ4OevWtEWVkIUhFnbiNEKIgiXaqnqAMcA+lWKKAGLDEsnmLEgfaE3BRnaOgz6e1Zmk6DaafrGpaus1zcXuoFPMknk3bI0ztjTgbUBZjj1Jya1qKAK8NjZQrKsNnbRCYkyhIlUSE9d2Bz+NJDYWMCqsNlbRKhBUJEqhSOhGB2yfzqzRQBk694f03XLvTLjUojMdNuGuIUOCjM0bRncCPmG1jxV24sLG4t47e4sraWGMgpG8Ssq46YBGBVmigCvPZWVxJFJPZ28skJzEzxBjH/ALpPT8KdJa2skMsMlrC8UxJlRowVcnqWHc/WpqKAI4oYYYFghhjjhUbVjVQFA9ABxUEWmabFE0MWnWccbKVZFgUKynqCAORVuigCvc2Nlc2y2tzZ288C42xSRKyDHTAIxUdppWl2ZDWmm2VuQ24GKBU+bGM8Drgn86uUUAVZNN0+RlaSwtHZGLKWhUlWPUjjgnvTxZ2gQoLWAKduVEYwdv3fywMelT0UAQy2trNFLFNbQyRzHMqPGCHPqwPXp3ppsbE2X2H7HbfZMY8jyl8vH+7jFWKKAIlt7dfL228S+WpRMIBtU9QPQdOKbbWdna/8e1rBAduz93GF+XJOOO2STj3NT0UAFFFFABRRRQAUUUUAFFFFABRRRQAUUUUAFFFFABSr94fWkpV+8PrQBoUUUUAZ1FRzTRQgNLIqA8AscVF9us/+fqL/AL6FAFmiq326z/5+ov8AvoUfbrP/AJ+ov++hQBZoqt9us/8An6i/76FH26z/AOfqL/voUAWaKrfbrP8A5+ov++hR9us/+fqL/voUAWaKrfbrP/n6i/76FH26z/5+ov8AvoUAWaKrfbrP/n6i/wC+hR9us/8An6i/76FAFmiq326z/wCfqL/voUfbrP8A5+ov++hQBZoqt9us/wDn6i/76FH26z/5+ov++hQBZoqt9us/+fqL/voUfbrP/n6i/wC+hQBZoqt9us/+fqL/AL6FH26z/wCfqL/voUAWaKrfbrP/AJ+ov++hR9us/wDn6i/76FAFmiq326z/AOfqL/voUfbrP/n6i/76FAFmiq326z/5+ov++hR9us/+fqL/AL6FAFmiq326z/5+ov8AvoUfbrP/AJ+ov++hQBZoqt9us/8An6i/76FH26z/AOfqL/voUAWaKrfbrP8A5+ov++hR9us/+fqL/voUAWaKrfbrP/n6i/76FH26z/5+ov8AvoUAWaKrfbrP/n6i/wC+hR9us/8An6i/76FAFmiq326z/wCfqL/voUfbrP8A5+ov++hQBZoqt9us/wDn6i/76FH26z/5+ov++hQBZoqt9us/+fqL/voUfbrP/n6i/wC+hQBZoqt9us/+fqL/AL6FH26z/wCfqL/voUAWaKrfbrP/AJ+ov++hR9us/wDn6i/76FAFmiq326z/AOfqL/voUfbrP/n6i/76FAFmiq326z/5+ov++hR9us/+fqL/AL6FAFmlX7w+tVft1n/z9Rf99CrKHJUjkcUAaNFFFAGaQD1ANJtX+6v5U6igBu1f7q/lRtX+6v5U6igBu1f7q/lRtX+6v5U6igBu1f7q/lRtX+6v5U6igBu1f7q/lRtX+6v5U6igBu1f7q/lRtX+6v5U6igBu1f7q/lRtX+6v5U6igBu1f7q/lRtX+6v5U6igBu1f7q/lRtX+6v5U6igBu1f7q/lRtX+6v5Upzg4wT2ya5OPxxar5n2zTby28mVoZujbHQgSHtlVLp8w67uBwaAOr2r/AHV/Kjav91fyrntM8YaZqN1cQWlveyG3tRdSsIhgKUVwAM5LEOOAPWs4fEjRChk+z3jIqI8hRFYxhm2Ddz/eO3AzQB2W1f7q/lRtX+6v5VzaeNtFOmi8k8+Jt7o8DKPNQojucgHH3UOOfSoJfHmmroN3q8drdeXaldySAKWRiwDjGePlb346UAdXtX+6v5UbV/ur+VcjbfEDSbjWLLTFtrxZb2ZoYd6gbiM89funa3XB+XpyKbqXxE0S0kvYI47mW5spBHNFt27WyRjP5f8AfS+tAHYbV/ur+VG1f7q/lXLL45037Hpkz2l6ZdQgM6RRR7zGm7bljwOvH88CqjfEvQfsK36QXxtHRXjmaIBXBGRgZznaC3IH50AdptX+6v5UbV/ur+Vcza+NdOuYNRkjtbxDYIHm82PC5yAVDDIyCRmlj8YQ3fh+51XTtOuJmt2UGCVljZgUDhhjOcqQQACfYdaAOl2r/dX8qNq/3V/KuX0vxpZ3tpPd/Y5liCxNbbGDtOJJDEgxwFJcYwTjBBz1xS074laHcvBFNb3ltLLGrkFVZULDhSQeDnA+rCgDtdq/3V/Kjav91fyrntB8XWWs60dLtrW5ikSGSR/OAVk2Mq4K9Rndnn0ro6AG7V/ur+VG1f7q/lTqKAG7V/ur+VG1f7q/lTqKAG7V/ur+VG1f7q/lTqKAG7V/ur+VG1f7q/lTqKAG7V/ur+VG1f7q/lTqKAG7V/ur+VG1f7q/lTqKAG7V/ur+VG1f7q/lTqKAG7V/ur+VG1f7q/lTqKAG7V/ur+VPX7w+tJSr94fWgDQooooAzqKKKACiiigAooooAKKKKACiiigAooooAKKKKACiiigAooooAKp3GlaZcFWn0+0lKzeepeFTiT+/yPvcDnrVyigChZ6NpFmkqWml2VusylZRHAq7weoOByKz7vwb4buZrORtKtoxaNujjiiVUJByMgDnBrfooAo3Gj6Tc2ptLjS7Ka3L+YYngVlLf3sEYz71Bp/h3Q7HTpNPt9Ltfs0rmSVGiVhIxJOWyOep61q0n5fnQBR/sbSNwb+y7LcpBB8hcjB3Dt68/WiXRtHlllll0qxd5SWkZoFJcnBJJxz91fyFXvxH50fiPzoAozaLo80cEc2lWMiW4Kwq0CkRg9QoxwKqxeFvDsd1c3S6NYmS5ULJugUggdgMcDPJ9TzWx+X50fiPzoAprpWlq87jTrQNcALOfJXMgHQNxz0702TR9JktHtH0yza3cqWiMC7WKgBSRjHAAA+lXvxH50tAFFdH0lYrmFdMsljusfaEECgS/wC8Mc/jVQeF/DyFGg0eytyjxsDDAiE7CCoOB0BVTj/ZHpWzRQBUsdM02xd3srC1tmcksYolUsT1zj6CrdFFABRRRQAUUUUAFFFFABRRRQAUUUUAFFFFABRRRQAUUUUAFKv3h9aSlX7w+tAGhRRRQBnUUUUAFFFFABRRRQAUUUUAFFFFABRRRQAUUUUAFFFFABRRRQAUUUUAFFFFAHF/GaNpfA0qrcPAPtMBdkLglRINwyvPIzXidsNMDO08mrtGFBiVZrkO4wud3YNncBjjFfUAOOlLub+8fzr08HmTw1P2fLf52/Q8zF5d9Yqc/Nb5X/U+T5GhivbyNZNbnt0jiNvKHnUsxADgj2yW+q46VcEdmxzJcakjKzlljmuSpTEmzBPJbPlk/wD6xX1Jub+8fzo3N/eP512yz1v7D/8AAv8AgHHHI7fb/D/gnyncS20d/LLGmtSWotjsjElwGaXzcf3uPk98d8dqmult2juGtm1IHy4zCrT3BOSDvz83UHH+FfU25v7x/Ojc394/nQ89eloP/wAC/wCAP+w1/P8Ah/wT5p00ae2t232Z9UVftCbDJNc8ESHHyknORt5J/Ac19K0u5v7x/OkrzcbjPrTTta3nf9D0MFgvqqave/lYKKKK4TuCiiigAooooAKKKKACiiigAooooAKKKKACiiigAooooAKKKKAClX7w+tJSr94fWgDQooooAyppooVDSyKgJwCai+3Wf/PzH+dWaTA9BQBX+3Wf/PzH+dH26z/5+Y/zqxgegowPQUAV/t1n/wA/Mf50fbrP/n5j/OrGB6CjA9BQBX+3Wf8Az8x/nR9us/8An5j/ADqxgegowPQUAV/t1n/z8x/nR9us/wDn5j/OrGB6CjA9BQBX+3Wf/PzH+dH26z/5+Y/zqxgegowPQUAV/t1n/wA/Mf50fbrP/n5j/OrGB6CjA9BQBX+3Wf8Az8x/nR9us/8An5j/ADqxgelGB6CgCv8AbrP/AJ+Y/wA6Pt1n/wA/Mf51YwPSjA9BQBX+3Wf/AD8x/nR9us/+fmP86sYHpRgegoAr/brP/n5j/Oj7dZ/8/Mf51YwPQUYHpQBX+3Wf/PzH+dH26z/5+Y/zqxgelG0elAFf7dZ/8/Mf50fbrP8A5+Y/zqxgegowPQUAV/t1n/z8x/nR9us/+fmP86sYHpRgegoAr/brP/n5j/Oj7dZ/8/Mf51YwPQUYHoKAK/26z/5+Y/zo+3Wf/PzH+dWMD0FGB6CgCv8AbrP/AJ+Y/wA6Pt1n/wA/Mf51YwPSjA9KAK/26z/5+Y/zo+3Wf/PzH+dWMD0FGB6UAV/t1n/z8x/nR9us/wDn5j/OrGB6CjA9BQBX+3Wf/PzH+dH26z/5+Y/zqxgegowPQUAV/t1n/wA/Mf50fbrP/n5j/OrGB6CjA9BQBX+3Wf8Az8x/nR9us/8An5j/ADqxgegowPQUAV/t1n/z8x/nR9us/wDn5j/OrGB6CjA9BQBX+3Wf/PzH+dH26z/5+Y/zqxgegowPQUAV/t1n/wA/Mf50fbrP/n5j/OrGB6CjA9BQBX+3Wf8Az8x/nVlDkqR0OKTA9BTl+8PrQBoUUUUAZ1FFFABRRRQAUUUUAFFFFABRRRQAUUUUAFFFFAHN+ONK13Vks10a+hszayG5Jfd+9lTHlodrDCn5snn6GsC28O+OIGt2XXJAomdmhW4G0LlSoJKklfvggc/MD249DooA8tfw/wDEOO1inuNYllmtpXnh2XOdp2S4RlA+cFnjHXgKea6HW9F8TzS2V5pupFLqGzSKVXnKpI5bL7gBzwcA8dq7GigDzaDw/wDEcWAil8RMcBnYLMPNYmU4QMRgAR455+b860vEGj+NLq905dP1gwQRWqR3Ugn2tI+CHOMYznBBAHf2FdvRQBw+taR44lsdIg03V1hnt2b7TO0vMg8z5Qwxhvk9s5psuj+LzEwjvLoZWPCnUuQoPzrnb94nnd2Hy13VFAHnx0P4gSSIsuu7VhViHjn2+c5Z2UkbeAAVXHfbVvTfCeo2+m3G68mF62lS2gdrln3yuTh2JPYBcYAxlq7aigDg/ENr4yZBeWr3FtHFDGrW8NwHZlU4dQAOXbqHz8tNfR/GV9pOiyR6nPZXMVnKLsNPiRpCSYwxA5x8ufpXfUUAcR4X0PxRp8wi1DVJXtVt5ULC48w5I+XapGdwbc2c9CB2qtDpfj2SGzujqRE3lpJNGZtq/wAW6Lbj7xynzdtretegUUAcKfD/AIon8LS22pX73OoSXkMpCzggRLjcq7ht5OeowaqanoPjx47pNL1I2sMkaJaRm5Aa2YL8zHaNp3Ng45CgNgHdx6LRQB53L4Y8YSwlbrWbi6WQKZovteATnJC5XHYcHgjIPBqrqXg7xlqGlDTZtYaODZHnyrtkGFMZC8cgjbISc4O4DtXp1FAHDa5o/jSa+0w6XqRt7SC0WO5T7T80reWwIJIPzbtpDD3JPakudH8ZMri31CeJjJlGa/3bV2EICNvOxuW/v13VFAHnk3h/x5dGYT640a+X5cax3OA/KBmOB3USYHYkVF4j0/xdBcwNpEmqrIun21vKYmDoxUSeZyTjeSVw1ekUVtRrOlLmSv6iaueV/Y/HM3lRNc+IFEjsshbyxtUogUsemMiTOBnkGvSNFtpbPR7KznkMssECRu5OSzBQCauUU61f2ttErdgSsFFFFYDCiiigAooooAKKKKACiiigAooooAKVfvD60lKv3h9aANCiiigDOooooAKKKKACiiigAooooAKKKKACiiigAooooAKKKKACiiigAooooAKKKKACiiigAooooAKKKKACiiigAooooAKKKKACiiigAooooAKKKKACiiigAooooAKKKKACiiigAooooAKVfvD60lKv3h9aANCiiigDOooooAKKKKACiiigAooooAKKKKACiiigAooooAKKKKACiiigAooooAKKKKACiiigAooooAKKKKACiiigAooooAKKKKACiiigAooooAKKKKACiiigAooooAKKKKACiiigAooooAKVfvD60lKv3h9aANCiiigD/9k="/>
          <p:cNvSpPr>
            <a:spLocks noChangeAspect="1" noChangeArrowheads="1"/>
          </p:cNvSpPr>
          <p:nvPr/>
        </p:nvSpPr>
        <p:spPr bwMode="auto">
          <a:xfrm>
            <a:off x="21272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AutoShape 4" descr="data:image/jpg;base64,%20/9j/4AAQSkZJRgABAQEAYABgAAD/2wBDAAUDBAQEAwUEBAQFBQUGBwwIBwcHBw8LCwkMEQ8SEhEPERETFhwXExQaFRERGCEYGh0dHx8fExciJCIeJBweHx7/2wBDAQUFBQcGBw4ICA4eFBEUHh4eHh4eHh4eHh4eHh4eHh4eHh4eHh4eHh4eHh4eHh4eHh4eHh4eHh4eHh4eHh4eHh7/wAARCACsAaEDASIAAhEBAxEB/8QAHwAAAQUBAQEBAQEAAAAAAAAAAAECAwQFBgcICQoL/8QAtRAAAgEDAwIEAwUFBAQAAAF9AQIDAAQRBRIhMUEGE1FhByJxFDKBkaEII0KxwRVS0fAkM2JyggkKFhcYGRolJicoKSo0NTY3ODk6Q0RFRkdISUpTVFVWV1hZWmNkZWZnaGlqc3R1dnd4eXqDhIWGh4iJipKTlJWWl5iZmqKjpKWmp6ipqrKztLW2t7i5usLDxMXGx8jJytLT1NXW19jZ2uHi4+Tl5ufo6erx8vP09fb3+Pn6/8QAHwEAAwEBAQEBAQEBAQAAAAAAAAECAwQFBgcICQoL/8QAtREAAgECBAQDBAcFBAQAAQJ3AAECAxEEBSExBhJBUQdhcRMiMoEIFEKRobHBCSMzUvAVYnLRChYkNOEl8RcYGRomJygpKjU2Nzg5OkNERUZHSElKU1RVVldYWVpjZGVmZ2hpanN0dXZ3eHl6goOEhYaHiImKkpOUlZaXmJmaoqOkpaanqKmqsrO0tba3uLm6wsPExcbHyMnK0tPU1dbX2Nna4uPk5ebn6Onq8vP09fb3+Pn6/9oADAMBAAIRAxEAPwC/8WtZ1i3+JWvw2+rahDEl0QiR3LqqjavQA4FQ+HLXxp4jubm30O41C6a2VWl3alImAeh5cd6rfGL/AJKh4i/6+z/6CtO8I+K9P8Ovq1rqWiSata36RK8aXXklShDDnrX6JUhOOBhKhBSnyqy+4+DpOnLGyjiJuMOZ3flqRzXviGy8RPompX+ow3EMvlTot/KSrYz13Y7isddf14qD/bmqdP8An7k/xq5d6suuePJ9YS2Nol3c70hMm8oAgUAnv92sFfuj6V3YSknBOpBKVldW2etzixVS02qcm43dn5Gl/b+vf9BzVP8AwLk/xo/t/Xv+g5qn/gXJ/jWdRXX7Gl/KvuOX2s/5maP9v69/0HNU/wDAuT/Gj+39e/6Dmqf+Bcn+NZ1FHsaX8q+4Paz/AJmaP9v69/0HNU/8C5P8aP7f17/oOap/4Fyf41nUUexpfyr7g9rP+Zmj/b+vf9BzVP8AwLk/xo/t/Xv+g5qn/gXJ/jWdRR7Gl/KvuD2s/wCZmj/b+vf9BzVP/AuT/Gj+39e/6Dmqf+Bcn+NZ1FHsaX8q+4Paz/mZo/2/r3/Qc1T/AMC5P8aP7f17/oOap/4Fyf41nUUexpfyr7g9rP8AmZo/2/r3/Qc1T/wLk/xo/t/Xv+g5qn/gXJ/jWdRR7Gl/KvuD2s/5maP9v69/0HNU/wDAuT/Gj+39e/6Dmqf+Bcn+NZ1FHsaX8q+4Paz/AJmaP9v69/0HNU/8C5P8aP7f17/oOap/4Fyf41nUUexpfyr7g9rP+Zmj/b+vf9BzVP8AwLk/xo/t/Xv+g5qn/gXJ/jWdRR7Gl/KvuD2s/wCZmj/b+vf9BzVP/AuT/Gj+39e/6Dmqf+Bcn+NZ1FHsaX8q+4Paz/mZo/2/r3/Qc1T/AMC5P8aP7f17/oOap/4Fyf41nUUexpfyr7g9rP8AmZo/2/r3/Qc1T/wLk/xo/t/Xv+g5qn/gXJ/jWdRR7Gl/KvuD2s/5maP9v69/0HNU/wDAuT/Gj+39e/6Dmqf+Bcn+NZ1FHsaX8q+4Paz/AJmaP9v69/0HNU/8C5P8aP7f17/oOap/4Fyf41nUUexpfyr7g9rP+Zmj/b+vf9BzVP8AwLk/xo/t/Xv+g5qn/gXJ/jWdRR7Gl/KvuD2s/wCZmj/b+vf9BzVP/AuT/Gj+39e/6Dmqf+Bcn+NZ1FHsaX8q+4Paz/mZo/2/r3/Qc1T/AMC5P8aP7f17/oOap/4Fyf41nUUexpfyr7g9rP8AmZo/2/r3/Qc1T/wLk/xo/t/Xv+g5qn/gXJ/jWdRR7Gl/KvuD2s/5maP9v69/0HNU/wDAuT/Gj+39e/6Dmqf+Bcn+NZ1FHsaX8q+4Paz/AJmaP9v69/0HNU/8C5P8aP7f17/oOap/4Fyf41nUUexpfyr7g9rP+Zmj/b+vf9BzVP8AwLk/xo/t/Xv+g5qn/gXJ/jWdRR7Gl/KvuD2s/wCZmj/b+vf9BzVP/AuT/Gj+39e/6Dmqf+Bcn+NZ1FHsaX8q+4Paz/mZo/2/r3/Qc1T/AMC5P8a+gv2aby8vfCF7JeXdxcuL4gNNIXIG0cZNfNlfRn7Ln/ImX/8A1/n/ANBFeFxFThHBNxS3R7WQ1JPGJN9Ge1UUUV+fn3J5P4q+Ffg3Vtem1XVb6+gu9Rn4UXSIryY+6oK5JwOlMT4U+FFuPsSa1rHnrGH8n7XHvCZwGxszjIxmur8feHrfxN4YudOlla3nTFxZ3SD57a4j+aOVfcMB9Rkd68y0y81SL4a2Hjq81NbPVvFd/Zrq2pwxjFhZlioWPdkIi4AyeA0hY12/2jiuVR53ZHG8vwzblyK7OnPwh8OkEHVNdwRj/j5T/wCIrP8A+FJ+BRci1+3ap55TzBF9rTdtzjdjZnGeM1S0TxhdWXi2ys7rxObzw1DrdxZpqlzImy4X7EJAjygBW2yZAbjJGOTV3SrvU9Y+FEnjTTrqSfXLf7S8FyB80ttFdu5hxjoyJt6Z6VUczxcfhqMl5bhXvTRJ/wAKM8F/8/Gsf+BKf/EVHc/BPwLbW73Fxe6rDDGNzyPdoqqPUkpxXO6x408SalDpOrWOpPa6D4j1K6a1me+SyEdvDGFhQTPG4TzGEj8jJwACK3vEt9qWofsx67ea1qFndXTaTch7u1kEsbqCQr7tqhjgDJAAJBxVf2tjf+fr+8X9l4P/AJ9osD4G+CyMi41gjt/pKf8AxFH/AAozwX/z8ax/4Ep/8RXK6/4t13SIL2x8N+KJde0v/iWCbVZp4l+xNM7rKomCFUBVUPzKfL3VFc+LPGUcemaXJrlk+n3GpXURv4ddiDqqQoyQSXZg2btzOeEywUDOc5P7Wxv/AD9f3h/ZeD/59o6//hRngv8A5+NY/wDAlP8A4io7j4J+BLdVa4vtUhVnWNS92igsTgKMp1J6Cuft9X8X6tbsLrxhLA9n4UuNREulSxvHcTRzyLHIWaMBvlUBgAATntXZeK9YvLn4feDtVZkWe/1PSGm+QEHzGUsADnHX6ij+1sb/AM/X94f2Xg/+faKP/CjPBf8Az8ax/wCBKf8AxFR3HwU8CW4j8++1SLzJBGm+7QbnPRRlOSfSsLQL7xdfWPh6WPxdqUl34j/ta2IcR+XA0XmeQ0YC5BUqOSTkdaW28Va14pi0rW2nltrI6/pWk/Zyi8XC7vtbjI4YO2wHtsNH9rY3/n6/vD+y8H/z7RvRfBDwPKgkiu9WkQ9GW6Qg/jspLj4JeBbeB57i91WGJBlne7QKo9yU4rz7Qdc1rTfDfhvQdN8QyW9ibC8uJLq41iK1b7Sk5XyjI8Tj5B8xjwCd2enFXvG/iHUtT8I65H4o8Ww6bcwaRYNa2dqyfZ9SMoUySAMu6QF/lG3G3GcUf2tjf+fr+8P7Lwf/AD7R2j/BDwOmzfd6su9tq5ukG4+g+Tk07/hRngv/AJ+NY/8AAlP/AIir/wAXIUa98D3EmoXNksWvR8xzCNWYwybVYkY5IC/8CI71z/w+8Tapeax4TlPiifVr7WVuTrmlts26fsUkEIoDRbXAjwxO7NH9rY3/AJ+v7w/svB/8+0XU+CfgR7iS3S+1RpogpkjF2hZAehI2cZwcfSh/gp4ES4jt3vtUWaUMY4zdoGcDqQNnOMjNUvGuu6lY/ELVrJNWbSdOnutJtry/REDWsMkdwWbeRhdzoibmyF3dq53WfFmuQyXxs9ckvoNNttbTTdUZUZ5lit4HVt4GGKOzruHDbec4o/tbG/8AP1/eH9l4P/n2js/+FGeC/wDn41j/AMCU/wDiKP8AhRngv/n41j/wJT/4ir/w/utWtfG13od9rl9q0D6FZakGu9m6OaR5FfbtUYU7QdvasTUPEXiy28S6v4Ws7i4ub3SHutYVimfPszDut4eBzmZ9nHJEZo/tbG/8/X94f2Xg/wDn2i5/wozwX/z8ax/4Ep/8RR/wozwX/wA/Gsf+BKf/ABFcpfeMNWsdJjn0fxrda6k+hx6jqUx8tzYSi4gBI2KPLDK0oKN0CZ9a1/EXim+1jxhc6bofiiaPTpPEOm2Kz2EiNtjkt5WlVGwRyVHPOCPaj+1sb/z9f3h/ZeD/AOfaNT/hRngv/n41j/wJT/4ij/hRngv/AJ+NY/8AAlP/AIir/wAVtQl0ubwfp7eKbnQrO91I2t5eCRFeRBbyMFLsMKSyj5sda8+ufGfi64fT9N/tzytM8vUGttWk1GKwN+IbjZE5kaJ0bCc7QBv69KP7Wxv/AD9f3h/ZeD/59o7L/hRngv8A5+NY/wDAlP8A4ij/AIUZ4L/5+NY/8CU/+IrjNV8Z+O5rxo5tc0nTrm00mxuLaUaolta3UsikyS7HhZp0LfLhSpHpkg1sapqniQ2PijUv+Eums5IvE39mw281ysFukIEbGNJfLby3YkgSMCBnHHWj+1sb/wA/X94f2Xg/+faNv/hRngv/AJ+NY/8AAlP/AIimy/BDwREhkku9WRB1ZrpAB+OytLwh4oab4Sahrk97qJk09btJLidY7iUNEWGVMeEmAxwwxuxz3ryfVfEWo6zofiPR7rxBqcliml2Go+bLqNvNJG5ulV23QrtjUrglMnbjtR/a2N/5+v7w/svB/wDPtHfan8Hfh3pdt9q1PVr+xg3BfNuL6ONcnoMlMZpmk/CP4bavG8mk63eX6Rna7W1/FIFPodq8Vo/HV44tD8JPHdaW6Lr9rsn1Vg1sw8uTDSEYyD6jvWbr2vahpvgSe/0HVPCk2vRajALGz8OgNFfyNwLaVck/MN3PG0DPY0f2tjf+fr+8P7Lwf/PtF7/hRngv/n41j/wJT/4ij/hRngv/AJ+NY/8AAlP/AIiuM8ReOL2PwtYtb+LtWl1BdDm1Gdknt7NRcb2BVjICzbGVk8lFJwOeoqe/8SeLNQsdV1238VX9i9q2grBbwrGYQbtYhMWUqc58wkDPBwaP7Wxv/P1/eH9l4P8A59o6W/8Agz8P9PtXu7/UtRtLdPvSzXsaIv1JTFLZfBfwDfWqXVlqOpXVvIMpLDeRujD2ITBrE8SNumfSda8TuraP4nZNM1DWLZLi1z9lDCO6+6MHzH2NwQwHNR6Jr7RwLpsN1p3h3TrnxG9vqms6LN/ocx+zbwYWkBWHcwVWxkBgcHJo/tbG/wDP1/eH9l4P/n2jcvfg38PbJ4UvNV1C2ad9kKy30aGRvRcryfpVhPgf4JkRXS61dlYZVhdIQR6j5K4W9ju/FGuWk19rmpXaWmma/DYXkTIv2qKLYI5eFwSdxBZcZ2givYPhXd6cfA3h/T7XV0v7hNIt5m3TrJJsZcBjjtuDKP8Adx2o/tbG/wDP1/eH9l4P/n2jmv8AhRngv/n41j/wJT/4ij/hRngv/n41j/wJT/4ivUaKP7Wxv/P1/eH9l4P/AJ9o8u/4UZ4L/wCfjWP/AAJT/wCIo/4UZ4L/AOfjWP8AwJT/AOIr1Gij+1sb/wA/X94f2Xg/+faPLv8AhRngv/n41j/wJT/4ij/hRngv/n41j/wJT/4ivUaKP7Wxv/P1/eH9l4P/AJ9o8u/4UZ4L/wCfjWP/AAJT/wCIo/4UZ4L/AOfjWP8AwJT/AOIr1Gij+1sb/wA/X94f2Xg/+faPLv8AhRngv/n41j/wJT/4ij/hRngv/n41j/wJT/4ivUaKP7Wxv/P1/eH9l4P/AJ9o8u/4UZ4L/wCfjWP/AAJT/wCIo/4UZ4L/AOfjWP8AwJT/AOIr1Gij+1sb/wA/X94f2Xg/+faPLv8AhRngv/n41j/wJT/4ij/hRngv/n41j/wJT/4ivUaKP7Wxv/P1/eH9l4P/AJ9o8u/4UZ4L/wCfjWP/AAJT/wCIrsvAnhLS/B+nSafpL3LwyzeaxncM27AHUAelb9Kv3h9axrY/E148lSbaNaWBw9GXNTgkzQooorkOozaj+z2/2b7L5EX2fbt8rYNm30x0xUtFAFZtPsGs1s2sbU2q42wmFfLGOmFxipo4oo4/LjiRE5+VVAHPXin0UAV5bGylsxZy2dvJbAACFogUGOnynipDBC1v9nMMZh27fL2Dbj0x0xUlFAFeKxsoraS2js7dIJCTJGsShXJ65GMHNNOnaebIWJ0+0NoOkHkr5f8A3zjFWqKAIRbWwHFvCP3fl8IPuf3fp7U5oIWjSNoYyiEFFKjCkdMDtipKKAIktrdPL2W8S+USY8IBsJ649M0gtbYKFFvCFV/MACDAfOd31z3qaigCpJpmmyRGKTT7R4zIZSjQKQX/AL2MdfenXNjY3To9zZW07RghDJErFR7ZHFWaKAIri3guIxHcQxzIGDBXQMARyDg9xSQ2trDcS3ENrBHNL/rZEjAZ/qRyfxqaigDG0/w3p1pqmr6i5mvJ9WZPtP2kh12ICEjVcYCjJ4OevWtEWVkIUhFnbiNEKIgiXaqnqAMcA+lWKKAGLDEsnmLEgfaE3BRnaOgz6e1Zmk6DaafrGpaus1zcXuoFPMknk3bI0ztjTgbUBZjj1Jya1qKAK8NjZQrKsNnbRCYkyhIlUSE9d2Bz+NJDYWMCqsNlbRKhBUJEqhSOhGB2yfzqzRQBk694f03XLvTLjUojMdNuGuIUOCjM0bRncCPmG1jxV24sLG4t47e4sraWGMgpG8Ssq46YBGBVmigCvPZWVxJFJPZ28skJzEzxBjH/ALpPT8KdJa2skMsMlrC8UxJlRowVcnqWHc/WpqKAI4oYYYFghhjjhUbVjVQFA9ABxUEWmabFE0MWnWccbKVZFgUKynqCAORVuigCvc2Nlc2y2tzZ288C42xSRKyDHTAIxUdppWl2ZDWmm2VuQ24GKBU+bGM8Drgn86uUUAVZNN0+RlaSwtHZGLKWhUlWPUjjgnvTxZ2gQoLWAKduVEYwdv3fywMelT0UAQy2trNFLFNbQyRzHMqPGCHPqwPXp3ppsbE2X2H7HbfZMY8jyl8vH+7jFWKKAIlt7dfL228S+WpRMIBtU9QPQdOKbbWdna/8e1rBAduz93GF+XJOOO2STj3NT0UAFFFFABRRRQAUUUUAFFFFABRRRQAUUUUAFFFFABSr94fWkpV+8PrQBoUUUUAZ1FRzTRQgNLIqA8AscVF9us/+fqL/AL6FAFmiq326z/5+ov8AvoUfbrP/AJ+ov++hQBZoqt9us/8An6i/76FH26z/AOfqL/voUAWaKrfbrP8A5+ov++hR9us/+fqL/voUAWaKrfbrP/n6i/76FH26z/5+ov8AvoUAWaKrfbrP/n6i/wC+hR9us/8An6i/76FAFmiq326z/wCfqL/voUfbrP8A5+ov++hQBZoqt9us/wDn6i/76FH26z/5+ov++hQBZoqt9us/+fqL/voUfbrP/n6i/wC+hQBZoqt9us/+fqL/AL6FH26z/wCfqL/voUAWaKrfbrP/AJ+ov++hR9us/wDn6i/76FAFmiq326z/AOfqL/voUfbrP/n6i/76FAFmiq326z/5+ov++hR9us/+fqL/AL6FAFmiq326z/5+ov8AvoUfbrP/AJ+ov++hQBZoqt9us/8An6i/76FH26z/AOfqL/voUAWaKrfbrP8A5+ov++hR9us/+fqL/voUAWaKrfbrP/n6i/76FH26z/5+ov8AvoUAWaKrfbrP/n6i/wC+hR9us/8An6i/76FAFmiq326z/wCfqL/voUfbrP8A5+ov++hQBZoqt9us/wDn6i/76FH26z/5+ov++hQBZoqt9us/+fqL/voUfbrP/n6i/wC+hQBZoqt9us/+fqL/AL6FH26z/wCfqL/voUAWaKrfbrP/AJ+ov++hR9us/wDn6i/76FAFmiq326z/AOfqL/voUfbrP/n6i/76FAFmiq326z/5+ov++hR9us/+fqL/AL6FAFmlX7w+tVft1n/z9Rf99CrKHJUjkcUAaNFFFAGaQD1ANJtX+6v5U6igBu1f7q/lRtX+6v5U6igBu1f7q/lRtX+6v5U6igBu1f7q/lRtX+6v5U6igBu1f7q/lRtX+6v5U6igBu1f7q/lRtX+6v5U6igBu1f7q/lRtX+6v5U6igBu1f7q/lRtX+6v5U6igBu1f7q/lRtX+6v5U6igBu1f7q/lRtX+6v5Upzg4wT2ya5OPxxar5n2zTby28mVoZujbHQgSHtlVLp8w67uBwaAOr2r/AHV/Kjav91fyrntM8YaZqN1cQWlveyG3tRdSsIhgKUVwAM5LEOOAPWs4fEjRChk+z3jIqI8hRFYxhm2Ddz/eO3AzQB2W1f7q/lRtX+6v5VzaeNtFOmi8k8+Jt7o8DKPNQojucgHH3UOOfSoJfHmmroN3q8drdeXaldySAKWRiwDjGePlb346UAdXtX+6v5UbV/ur+VcjbfEDSbjWLLTFtrxZb2ZoYd6gbiM89funa3XB+XpyKbqXxE0S0kvYI47mW5spBHNFt27WyRjP5f8AfS+tAHYbV/ur+VG1f7q/lXLL45037Hpkz2l6ZdQgM6RRR7zGm7bljwOvH88CqjfEvQfsK36QXxtHRXjmaIBXBGRgZznaC3IH50AdptX+6v5UbV/ur+Vcza+NdOuYNRkjtbxDYIHm82PC5yAVDDIyCRmlj8YQ3fh+51XTtOuJmt2UGCVljZgUDhhjOcqQQACfYdaAOl2r/dX8qNq/3V/KuX0vxpZ3tpPd/Y5liCxNbbGDtOJJDEgxwFJcYwTjBBz1xS074laHcvBFNb3ltLLGrkFVZULDhSQeDnA+rCgDtdq/3V/Kjav91fyrntB8XWWs60dLtrW5ikSGSR/OAVk2Mq4K9Rndnn0ro6AG7V/ur+VG1f7q/lTqKAG7V/ur+VG1f7q/lTqKAG7V/ur+VG1f7q/lTqKAG7V/ur+VG1f7q/lTqKAG7V/ur+VG1f7q/lTqKAG7V/ur+VG1f7q/lTqKAG7V/ur+VG1f7q/lTqKAG7V/ur+VG1f7q/lTqKAG7V/ur+VPX7w+tJSr94fWgDQooooAzqKKKACiiigAooooAKKKKACiiigAooooAKKKKACiiigAooooAKp3GlaZcFWn0+0lKzeepeFTiT+/yPvcDnrVyigChZ6NpFmkqWml2VusylZRHAq7weoOByKz7vwb4buZrORtKtoxaNujjiiVUJByMgDnBrfooAo3Gj6Tc2ptLjS7Ka3L+YYngVlLf3sEYz71Bp/h3Q7HTpNPt9Ltfs0rmSVGiVhIxJOWyOep61q0n5fnQBR/sbSNwb+y7LcpBB8hcjB3Dt68/WiXRtHlllll0qxd5SWkZoFJcnBJJxz91fyFXvxH50fiPzoAozaLo80cEc2lWMiW4Kwq0CkRg9QoxwKqxeFvDsd1c3S6NYmS5ULJugUggdgMcDPJ9TzWx+X50fiPzoAprpWlq87jTrQNcALOfJXMgHQNxz0702TR9JktHtH0yza3cqWiMC7WKgBSRjHAAA+lXvxH50tAFFdH0lYrmFdMsljusfaEECgS/wC8Mc/jVQeF/DyFGg0eytyjxsDDAiE7CCoOB0BVTj/ZHpWzRQBUsdM02xd3srC1tmcksYolUsT1zj6CrdFFABRRRQAUUUUAFFFFABRRRQAUUUUAFFFFABRRRQAUUUUAFKv3h9aSlX7w+tAGhRRRQBnUUUUAFFFFABRRRQAUUUUAFFFFABRRRQAUUUUAFFFFABRRRQAUUUUAFFFFAHF/GaNpfA0qrcPAPtMBdkLglRINwyvPIzXidsNMDO08mrtGFBiVZrkO4wud3YNncBjjFfUAOOlLub+8fzr08HmTw1P2fLf52/Q8zF5d9Yqc/Nb5X/U+T5GhivbyNZNbnt0jiNvKHnUsxADgj2yW+q46VcEdmxzJcakjKzlljmuSpTEmzBPJbPlk/wD6xX1Jub+8fzo3N/eP512yz1v7D/8AAv8AgHHHI7fb/D/gnyncS20d/LLGmtSWotjsjElwGaXzcf3uPk98d8dqmult2juGtm1IHy4zCrT3BOSDvz83UHH+FfU25v7x/Ojc394/nQ89eloP/wAC/wCAP+w1/P8Ah/wT5p00ae2t232Z9UVftCbDJNc8ESHHyknORt5J/Ac19K0u5v7x/OkrzcbjPrTTta3nf9D0MFgvqqave/lYKKKK4TuCiiigAooooAKKKKACiiigAooooAKKKKACiiigAooooAKKKKAClX7w+tJSr94fWgDQooooAyppooVDSyKgJwCai+3Wf/PzH+dWaTA9BQBX+3Wf/PzH+dH26z/5+Y/zqxgegowPQUAV/t1n/wA/Mf50fbrP/n5j/OrGB6CjA9BQBX+3Wf8Az8x/nR9us/8An5j/ADqxgegowPQUAV/t1n/z8x/nR9us/wDn5j/OrGB6CjA9BQBX+3Wf/PzH+dH26z/5+Y/zqxgegowPQUAV/t1n/wA/Mf50fbrP/n5j/OrGB6CjA9BQBX+3Wf8Az8x/nR9us/8An5j/ADqxgelGB6CgCv8AbrP/AJ+Y/wA6Pt1n/wA/Mf51YwPSjA9BQBX+3Wf/AD8x/nR9us/+fmP86sYHpRgegoAr/brP/n5j/Oj7dZ/8/Mf51YwPQUYHpQBX+3Wf/PzH+dH26z/5+Y/zqxgelG0elAFf7dZ/8/Mf50fbrP8A5+Y/zqxgegowPQUAV/t1n/z8x/nR9us/+fmP86sYHpRgegoAr/brP/n5j/Oj7dZ/8/Mf51YwPQUYHoKAK/26z/5+Y/zo+3Wf/PzH+dWMD0FGB6CgCv8AbrP/AJ+Y/wA6Pt1n/wA/Mf51YwPSjA9KAK/26z/5+Y/zo+3Wf/PzH+dWMD0FGB6UAV/t1n/z8x/nR9us/wDn5j/OrGB6CjA9BQBX+3Wf/PzH+dH26z/5+Y/zqxgegowPQUAV/t1n/wA/Mf50fbrP/n5j/OrGB6CjA9BQBX+3Wf8Az8x/nR9us/8An5j/ADqxgegowPQUAV/t1n/z8x/nR9us/wDn5j/OrGB6CjA9BQBX+3Wf/PzH+dH26z/5+Y/zqxgegowPQUAV/t1n/wA/Mf50fbrP/n5j/OrGB6CjA9BQBX+3Wf8Az8x/nVlDkqR0OKTA9BTl+8PrQBoUUUUAZ1FFFABRRRQAUUUUAFFFFABRRRQAUUUUAFFFFAHN+ONK13Vks10a+hszayG5Jfd+9lTHlodrDCn5snn6GsC28O+OIGt2XXJAomdmhW4G0LlSoJKklfvggc/MD249DooA8tfw/wDEOO1inuNYllmtpXnh2XOdp2S4RlA+cFnjHXgKea6HW9F8TzS2V5pupFLqGzSKVXnKpI5bL7gBzwcA8dq7GigDzaDw/wDEcWAil8RMcBnYLMPNYmU4QMRgAR455+b860vEGj+NLq905dP1gwQRWqR3Ugn2tI+CHOMYznBBAHf2FdvRQBw+taR44lsdIg03V1hnt2b7TO0vMg8z5Qwxhvk9s5psuj+LzEwjvLoZWPCnUuQoPzrnb94nnd2Hy13VFAHnx0P4gSSIsuu7VhViHjn2+c5Z2UkbeAAVXHfbVvTfCeo2+m3G68mF62lS2gdrln3yuTh2JPYBcYAxlq7aigDg/ENr4yZBeWr3FtHFDGrW8NwHZlU4dQAOXbqHz8tNfR/GV9pOiyR6nPZXMVnKLsNPiRpCSYwxA5x8ufpXfUUAcR4X0PxRp8wi1DVJXtVt5ULC48w5I+XapGdwbc2c9CB2qtDpfj2SGzujqRE3lpJNGZtq/wAW6Lbj7xynzdtretegUUAcKfD/AIon8LS22pX73OoSXkMpCzggRLjcq7ht5OeowaqanoPjx47pNL1I2sMkaJaRm5Aa2YL8zHaNp3Ng45CgNgHdx6LRQB53L4Y8YSwlbrWbi6WQKZovteATnJC5XHYcHgjIPBqrqXg7xlqGlDTZtYaODZHnyrtkGFMZC8cgjbISc4O4DtXp1FAHDa5o/jSa+0w6XqRt7SC0WO5T7T80reWwIJIPzbtpDD3JPakudH8ZMri31CeJjJlGa/3bV2EICNvOxuW/v13VFAHnk3h/x5dGYT640a+X5cax3OA/KBmOB3USYHYkVF4j0/xdBcwNpEmqrIun21vKYmDoxUSeZyTjeSVw1ekUVtRrOlLmSv6iaueV/Y/HM3lRNc+IFEjsshbyxtUogUsemMiTOBnkGvSNFtpbPR7KznkMssECRu5OSzBQCauUU61f2ttErdgSsFFFFYDCiiigAooooAKKKKACiiigAooooAKVfvD60lKv3h9aANCiiigDOooooAKKKKACiiigAooooAKKKKACiiigAooooAKKKKACiiigAooooAKKKKACiiigAooooAKKKKACiiigAooooAKKKKACiiigAooooAKKKKACiiigAooooAKKKKACiiigAooooAKVfvD60lKv3h9aANCiiigDOooooAKKKKACiiigAooooAKKKKACiiigAooooAKKKKACiiigAooooAKKKKACiiigAooooAKKKKACiiigAooooAKKKKACiiigAooooAKKKKACiiigAooooAKKKKACiiigAooooAKVfvD60lKv3h9aANCiiigD/9k="/>
          <p:cNvSpPr>
            <a:spLocks noChangeAspect="1" noChangeArrowheads="1"/>
          </p:cNvSpPr>
          <p:nvPr/>
        </p:nvSpPr>
        <p:spPr bwMode="auto">
          <a:xfrm>
            <a:off x="365125" y="7939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17683" y="2991601"/>
            <a:ext cx="5619750" cy="193357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15154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E6E58EEA-38B5-4AE2-B915-9515CB622221}"/>
              </a:ext>
            </a:extLst>
          </p:cNvPr>
          <p:cNvSpPr txBox="1">
            <a:spLocks/>
          </p:cNvSpPr>
          <p:nvPr/>
        </p:nvSpPr>
        <p:spPr>
          <a:xfrm>
            <a:off x="1981201" y="357905"/>
            <a:ext cx="8684731" cy="80885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Downloading </a:t>
            </a:r>
            <a:r>
              <a:rPr lang="en-US" err="1"/>
              <a:t>Examplify</a:t>
            </a:r>
            <a:r>
              <a:rPr lang="en-US"/>
              <a:t> </a:t>
            </a:r>
          </a:p>
        </p:txBody>
      </p:sp>
      <p:pic>
        <p:nvPicPr>
          <p:cNvPr id="8" name="Picture 8" descr="A screenshot of a cell phone&#10;&#10;Description generated with very high confidence">
            <a:extLst>
              <a:ext uri="{FF2B5EF4-FFF2-40B4-BE49-F238E27FC236}">
                <a16:creationId xmlns:a16="http://schemas.microsoft.com/office/drawing/2014/main" id="{B9928C36-2416-47CA-B7A3-FDE0F8302E5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69123" y="4643473"/>
            <a:ext cx="3943091" cy="1937258"/>
          </a:xfrm>
          <a:prstGeom prst="rect">
            <a:avLst/>
          </a:prstGeom>
        </p:spPr>
      </p:pic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2D1E98EB-4AD6-4843-820B-40BDC841A5C4}"/>
              </a:ext>
            </a:extLst>
          </p:cNvPr>
          <p:cNvCxnSpPr/>
          <p:nvPr/>
        </p:nvCxnSpPr>
        <p:spPr>
          <a:xfrm flipH="1">
            <a:off x="6706491" y="5636910"/>
            <a:ext cx="599339" cy="1"/>
          </a:xfrm>
          <a:prstGeom prst="straightConnector1">
            <a:avLst/>
          </a:prstGeom>
          <a:ln w="28575">
            <a:solidFill>
              <a:srgbClr val="C0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Rectangle 13">
            <a:extLst>
              <a:ext uri="{FF2B5EF4-FFF2-40B4-BE49-F238E27FC236}">
                <a16:creationId xmlns:a16="http://schemas.microsoft.com/office/drawing/2014/main" id="{CD248BB4-48BE-4C9D-80B2-CEF878942937}"/>
              </a:ext>
            </a:extLst>
          </p:cNvPr>
          <p:cNvSpPr/>
          <p:nvPr/>
        </p:nvSpPr>
        <p:spPr>
          <a:xfrm>
            <a:off x="5100919" y="1880519"/>
            <a:ext cx="573052" cy="200672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A50780E9-D52A-4A8B-8770-AA02922EE4EC}"/>
              </a:ext>
            </a:extLst>
          </p:cNvPr>
          <p:cNvSpPr/>
          <p:nvPr/>
        </p:nvSpPr>
        <p:spPr>
          <a:xfrm>
            <a:off x="5100919" y="2304618"/>
            <a:ext cx="573052" cy="200672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93522" y="1359416"/>
            <a:ext cx="2744502" cy="2899250"/>
          </a:xfrm>
          <a:prstGeom prst="rect">
            <a:avLst/>
          </a:prstGeom>
        </p:spPr>
      </p:pic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56776E89-AFC9-440C-9BA7-CDCD14799501}"/>
              </a:ext>
            </a:extLst>
          </p:cNvPr>
          <p:cNvCxnSpPr/>
          <p:nvPr/>
        </p:nvCxnSpPr>
        <p:spPr>
          <a:xfrm flipH="1">
            <a:off x="7538024" y="3970073"/>
            <a:ext cx="599339" cy="1"/>
          </a:xfrm>
          <a:prstGeom prst="straightConnector1">
            <a:avLst/>
          </a:prstGeom>
          <a:ln w="28575">
            <a:solidFill>
              <a:srgbClr val="C0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3034726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59167" y="1472186"/>
            <a:ext cx="8229600" cy="5074853"/>
          </a:xfrm>
        </p:spPr>
        <p:txBody>
          <a:bodyPr>
            <a:normAutofit/>
          </a:bodyPr>
          <a:lstStyle/>
          <a:p>
            <a:pPr marL="457200" lvl="1" indent="0">
              <a:buNone/>
            </a:pPr>
            <a:r>
              <a:rPr lang="en-US"/>
              <a:t>A message will appear prompting you to confirm </a:t>
            </a:r>
            <a:br>
              <a:rPr lang="en-US"/>
            </a:br>
            <a:r>
              <a:rPr lang="en-US"/>
              <a:t>that </a:t>
            </a:r>
            <a:r>
              <a:rPr lang="en-US" b="1">
                <a:solidFill>
                  <a:srgbClr val="FF0000"/>
                </a:solidFill>
              </a:rPr>
              <a:t>this device will be the one you will be using to download exams</a:t>
            </a:r>
            <a:r>
              <a:rPr lang="en-US"/>
              <a:t>. </a:t>
            </a:r>
          </a:p>
          <a:p>
            <a:pPr marL="457200" lvl="1" indent="0">
              <a:buNone/>
            </a:pPr>
            <a:r>
              <a:rPr lang="en-US"/>
              <a:t>Click </a:t>
            </a:r>
            <a:r>
              <a:rPr lang="en-US" b="1">
                <a:solidFill>
                  <a:srgbClr val="FF0000"/>
                </a:solidFill>
              </a:rPr>
              <a:t>Yes</a:t>
            </a:r>
            <a:r>
              <a:rPr lang="en-US"/>
              <a:t> to confirm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58479" y="3647317"/>
            <a:ext cx="3369735" cy="2584197"/>
          </a:xfrm>
          <a:prstGeom prst="rect">
            <a:avLst/>
          </a:prstGeom>
        </p:spPr>
      </p:pic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959167" y="420956"/>
            <a:ext cx="8229600" cy="808854"/>
          </a:xfrm>
        </p:spPr>
        <p:txBody>
          <a:bodyPr/>
          <a:lstStyle/>
          <a:p>
            <a:r>
              <a:rPr lang="en-US"/>
              <a:t>Downloading </a:t>
            </a:r>
            <a:r>
              <a:rPr lang="en-US" err="1"/>
              <a:t>Examplify</a:t>
            </a:r>
            <a:r>
              <a:rPr lang="en-US"/>
              <a:t> 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713175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Content Placeholder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46322" y="3680099"/>
            <a:ext cx="2999151" cy="2723432"/>
          </a:xfrm>
          <a:prstGeom prst="rect">
            <a:avLst/>
          </a:prstGeom>
        </p:spPr>
      </p:pic>
      <p:sp>
        <p:nvSpPr>
          <p:cNvPr id="19" name="Content Placeholder 2"/>
          <p:cNvSpPr txBox="1">
            <a:spLocks/>
          </p:cNvSpPr>
          <p:nvPr/>
        </p:nvSpPr>
        <p:spPr>
          <a:xfrm>
            <a:off x="1981200" y="1155674"/>
            <a:ext cx="8077200" cy="2455021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Once the installation is finished, you will then be able to launch the application from the Desktop or App tray. </a:t>
            </a:r>
          </a:p>
          <a:p>
            <a:r>
              <a:rPr lang="en-US" dirty="0"/>
              <a:t>Click on the icon  on your desktop to open </a:t>
            </a:r>
            <a:r>
              <a:rPr lang="en-US" dirty="0" err="1"/>
              <a:t>Examplify</a:t>
            </a:r>
            <a:r>
              <a:rPr lang="en-US" dirty="0"/>
              <a:t> </a:t>
            </a: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56937" y="3064471"/>
            <a:ext cx="492460" cy="522160"/>
          </a:xfrm>
          <a:prstGeom prst="rect">
            <a:avLst/>
          </a:prstGeom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981200" y="346817"/>
            <a:ext cx="8229600" cy="808854"/>
          </a:xfrm>
        </p:spPr>
        <p:txBody>
          <a:bodyPr/>
          <a:lstStyle/>
          <a:p>
            <a:r>
              <a:rPr lang="en-US"/>
              <a:t>Opening </a:t>
            </a:r>
            <a:r>
              <a:rPr lang="en-US" err="1"/>
              <a:t>Examplify</a:t>
            </a:r>
            <a:r>
              <a:rPr lang="en-US"/>
              <a:t> 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909253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1" y="1192247"/>
            <a:ext cx="8532564" cy="2897436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z="3000"/>
              <a:t>Locate your </a:t>
            </a:r>
            <a:r>
              <a:rPr lang="en-US" sz="3000" b="1"/>
              <a:t>Institution ID </a:t>
            </a:r>
            <a:r>
              <a:rPr lang="en-US" sz="3000"/>
              <a:t>within the list</a:t>
            </a:r>
          </a:p>
          <a:p>
            <a:r>
              <a:rPr lang="en-US" sz="3000"/>
              <a:t>Start typing: </a:t>
            </a:r>
            <a:r>
              <a:rPr lang="en-US" sz="3000">
                <a:cs typeface="Calibri"/>
              </a:rPr>
              <a:t/>
            </a:r>
            <a:br>
              <a:rPr lang="en-US" sz="3000">
                <a:cs typeface="Calibri"/>
              </a:rPr>
            </a:br>
            <a:r>
              <a:rPr lang="en-US" sz="3000" b="1"/>
              <a:t>University of Maryland School of Nursing</a:t>
            </a:r>
            <a:endParaRPr lang="en-US" sz="3000" b="1">
              <a:cs typeface="Calibri"/>
            </a:endParaRPr>
          </a:p>
          <a:p>
            <a:r>
              <a:rPr lang="en-US" sz="3000"/>
              <a:t>The box will start to populate as you type </a:t>
            </a:r>
          </a:p>
          <a:p>
            <a:r>
              <a:rPr lang="en-US" sz="3000"/>
              <a:t>Click on the </a:t>
            </a:r>
            <a:r>
              <a:rPr lang="en-US" sz="3000" b="1"/>
              <a:t>Institution ID</a:t>
            </a:r>
            <a:r>
              <a:rPr lang="en-US" sz="3000"/>
              <a:t> and then click </a:t>
            </a:r>
            <a:r>
              <a:rPr lang="en-US" sz="3000" b="1"/>
              <a:t>Next</a:t>
            </a:r>
            <a:r>
              <a:rPr lang="en-US" sz="3000" b="1">
                <a:cs typeface="Calibri"/>
              </a:rPr>
              <a:t/>
            </a:r>
            <a:br>
              <a:rPr lang="en-US" sz="3000" b="1">
                <a:cs typeface="Calibri"/>
              </a:rPr>
            </a:br>
            <a:endParaRPr lang="en-US" sz="300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981200" y="346817"/>
            <a:ext cx="8229600" cy="808854"/>
          </a:xfrm>
        </p:spPr>
        <p:txBody>
          <a:bodyPr/>
          <a:lstStyle/>
          <a:p>
            <a:r>
              <a:rPr lang="en-US"/>
              <a:t>Opening </a:t>
            </a:r>
            <a:r>
              <a:rPr lang="en-US" err="1"/>
              <a:t>Examplify</a:t>
            </a:r>
            <a:r>
              <a:rPr lang="en-US"/>
              <a:t>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11113" y="3967038"/>
            <a:ext cx="4667250" cy="267652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866204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 txBox="1">
            <a:spLocks/>
          </p:cNvSpPr>
          <p:nvPr/>
        </p:nvSpPr>
        <p:spPr>
          <a:xfrm>
            <a:off x="1970986" y="715839"/>
            <a:ext cx="8697015" cy="19024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/>
              <a:t>You will be directed to the UM login page </a:t>
            </a:r>
            <a:r>
              <a:rPr lang="en-US" sz="2800" dirty="0">
                <a:cs typeface="Calibri"/>
              </a:rPr>
              <a:t>for </a:t>
            </a:r>
            <a:r>
              <a:rPr lang="en-US" sz="2800" b="1" dirty="0">
                <a:cs typeface="Calibri"/>
              </a:rPr>
              <a:t>DUO</a:t>
            </a:r>
            <a:endParaRPr lang="en-US" sz="2800" b="1" dirty="0"/>
          </a:p>
          <a:p>
            <a:r>
              <a:rPr lang="en-US" sz="2800" dirty="0"/>
              <a:t>Enter </a:t>
            </a:r>
            <a:r>
              <a:rPr lang="en-US" sz="2800" dirty="0" smtClean="0"/>
              <a:t>your</a:t>
            </a:r>
            <a:r>
              <a:rPr lang="en-US" sz="2800" b="1" dirty="0" smtClean="0"/>
              <a:t> </a:t>
            </a:r>
            <a:r>
              <a:rPr lang="en-US" sz="2800" b="1" dirty="0"/>
              <a:t>UMID </a:t>
            </a:r>
            <a:r>
              <a:rPr lang="en-US" sz="2800" dirty="0"/>
              <a:t>and </a:t>
            </a:r>
            <a:r>
              <a:rPr lang="en-US" sz="2800" b="1" dirty="0"/>
              <a:t>Password</a:t>
            </a:r>
          </a:p>
          <a:p>
            <a:r>
              <a:rPr lang="en-US" sz="2800" dirty="0"/>
              <a:t>Choose your authentication method for </a:t>
            </a:r>
            <a:r>
              <a:rPr lang="en-US" sz="2800" b="1" dirty="0"/>
              <a:t>DUO</a:t>
            </a:r>
            <a:endParaRPr lang="en-US" sz="2800" dirty="0"/>
          </a:p>
          <a:p>
            <a:r>
              <a:rPr lang="en-US" sz="3000" dirty="0"/>
              <a:t>Click </a:t>
            </a:r>
            <a:r>
              <a:rPr lang="en-US" sz="3000" b="1" dirty="0"/>
              <a:t>Sign In </a:t>
            </a:r>
            <a:r>
              <a:rPr lang="en-US" sz="3000" dirty="0"/>
              <a:t>to complete registration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60831" y="3016971"/>
            <a:ext cx="3014547" cy="2890351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00621" y="3438147"/>
            <a:ext cx="3991403" cy="186137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843145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/>
          <p:cNvSpPr txBox="1">
            <a:spLocks/>
          </p:cNvSpPr>
          <p:nvPr/>
        </p:nvSpPr>
        <p:spPr>
          <a:xfrm>
            <a:off x="2085861" y="1265497"/>
            <a:ext cx="8582140" cy="150590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/>
              <a:t>You will see this screen when you have a successful login </a:t>
            </a:r>
          </a:p>
          <a:p>
            <a:r>
              <a:rPr lang="en-US" sz="2800"/>
              <a:t>Close this window to display </a:t>
            </a:r>
            <a:r>
              <a:rPr lang="en-US" sz="2800" err="1"/>
              <a:t>Examplify</a:t>
            </a:r>
            <a:r>
              <a:rPr lang="en-US" sz="2800"/>
              <a:t> home page</a:t>
            </a:r>
          </a:p>
          <a:p>
            <a:r>
              <a:rPr lang="en-US" sz="2800"/>
              <a:t>Please wait for the Home Page to load</a:t>
            </a:r>
          </a:p>
        </p:txBody>
      </p:sp>
      <p:sp>
        <p:nvSpPr>
          <p:cNvPr id="4" name="AutoShape 2" descr="data:image/png;base64,iVBORw0KGgoAAAANSUhEUgAAAVoAAACgCAYAAAE6KJQrAAAAAXNSR0IArs4c6QAAAARnQU1BAACxjwv8YQUAAAAJcEhZcwAADsMAAA7DAcdvqGQAACpdSURBVHhe7Z0JUB3bfeaVmpnEiZ3YjuMl9kxVJpmtZqlZk8nEMzUzTlwpTyWVVBbbz+9JTyv7LlaBhBBIgJCehBZAArEJEDsIIdDCLvYdhNj39QL3cvcd+OaccwEhCdtPz2o/WvlT9avbffr0Oaf//fXX55zb9D3wu0H9kBOiwbNqG/79uUGR8N24EXz1ZN8bGfcLOxHmjfwd/z58jX1+J/jNjPuFA7BoICcOrK2tQU5Qg6WGGiw1v5QG5/WG7Zn+WXj/IzzUUgmDXgeNRgOtVgv11qdGw9FgTa2GWr3GUENnsiDj8gWxn0bD0rfKsNhsUKiNmF9cEeudg4uijO18fQ3lYnkvPlOE25rqMTMxDpVyWTS4qb4WrY31GBkdh1a1jKl5BRamR6FWKjA5Oiz2eT4yhbqeaZhNBrR29Yv9OlqaxbapyWnU1TdifGoG/cOTGBsZeqW+3UgiCbVGB6NBD5PJBIXWJM4IPxgjW694WAmdlp2JPfb7NLz/Gv68oQZLDTVYamQ1phON/dtbkzsJfIj0Zb/eVzLtF0Rjv+rnGMN9xbcX32bjuN/ep4NPWY3jZHWRUWOlghr7Olq1fs/0t0Xyxk4rBvdM/yy83zIwW+1iDGaxWtmnRizz9O1xG1/mnxaLGXqjWawrtGaRT7OVl4/XtFv5Pzp0VGzjwyC+ra6HjdnYOI8vv85bN3ZylhWm04vGDfV17jRQz4YxtTU1Ir2uthoa1Sompufg6ewM5ZoGquUFLC2viOEPz7+yMItndTVoanzGts1jgo3ldEsjmFcokXFp72G+JDIoevAYOp0OBqNRjNHGXvSxyGnFsn6rsZ+F91uznyfUWKmgxkqFrMZgckMEt23aiEmlBVltKnw9oA8HXLrgXzSPkl41fsW1CxUDGtzrWMPAonnPQoi9IeVKiKw8TG5QcCWEgishFFwJoeBKyHsUXBVMWtse6Z8fpFwJoeBKyC8luBFJpQDseF5bjPP+PrDa7NAsD8Lf2xV2qw4eJ8/iVmIibGYDzkRfR4SvN/wirsJs0CO3tg+Psm8gItAVCak5OHroCEzKOXh4++JKejkSwoOgtUPUszg3gk2zCtXds+gYWmB1buCDI64IjL6N9U2IuVij2YzxhgdILWvHhs3C6jfjsLM3BqdX8KBpEG7eAbgaEYhPUgth1SzAvDaJxx3ziAn1RnHTCHQax7zup4GUKyGyCe7q7Cga62swMzWGB0X5Yl47+XYKMlOTUdXQDpVGh9buF6itqsTCZC8mRwfR3NGN0aF+FBUW/tRvCKSElCshFFwJoeBKCAVXQii4EkLBlRD6JkIiKLASIQL7e6ED+BXXbsRXL4vEbwb241tbGa7XruBbbL150rCTRvx8DnwjoA9HM6fxZd9eHEybYmNwIKddhf8QNYTRZQtM1g0c+FELEupW8UWvnj0LId5EKJY/cs0/v+jtCNyvswBy1f6WTy++xNK+4NmDr/r1irTtHYmfDXmsRMju35PlAvVlJYICKxEUWImgwEoEBVYiKLASQYGVCAqsRFBgJeK9CqxStbpn+ufBexPYpvG8PdM/L2Qf2MmlAZi0dqjXPv3jQb8M3gvF6jTGPdM/T+jmJREUWImQPLDjy1q4+55+Je1O/iPxuf3v8D8L/h/q4vVnO+tqHDl0SCyfORMLm9Usto+1Pd75V3zxyf+lnqHdemHX5ZQ8DDWXv5LGsVp08PHy3HmFGme7Tp7XbFzB6ZhbiLp6Z6f8T4PkgbUblYgL80RxYhQ0lg1YTQYk3qvAyKIVcRGn8LRvHiedDuKDv/87aBTjMFrXsQnA1cUHsOqgNxiRcicFo/2t4vu452MzaBhZwsamDV5eoVgarEf0rQIMN5ZhYF6HitZ2rJt1SMyvQuaTdtxKTsGp2CSEX0nFQEsRHjSPw4IN+Lk5I+60N2w2HWJiLiA/8TxW58fg7hki6qktuYHeGS26x6cQdDEZ2NTDzSNgz2PcC8kDq+UK0Rmg0ZtQV1cnVMrfjbCsVGNudgYzE6MseCaoeR6dHiqtHk3tPTCZzTDo9eKddsP9XdDrDSLIPS9GsbC8it7BMQwNjcBoscOo12JlcQ6K2XFRp2JxEjq1EreKa1FT1wCjTo2xyWksL81idmEZa1otK98iHlTmV0B9fT1L00NvsmBsZEy812F+dgKtA1OsvUoMs+DyFwfa7dY3ju+nQR4rEbIJbEbKLYzMroqXHep1OqypVDCsLQlV65iauULXNzdhNLJltj49tyRUaWGq5C9N3KtMKZFNYFVaI0rzs1BQch8TU+MwmYyof9aMgf5uZGek4UlZEepq6tA5MIKhgXY0tnYjLTUNJRXVKMgr3LNMKSErkAgKrERQYCWCAisRFFiJoMBKBAVWIiiwEkGBlQgKrERQYCWCAisR9Kg8ITveEC3/Rxn+cwCvp78N9A82hJTsiJb/Z1de5xrOVy4hs1WFXLZ84FgH/jBmCP86/AX+9Oooakd0+EZAv3iJqmfe7M6/3R1w7hK/eVE7osc32fZhhVnwhzHDv/AFQBCvsyPaL3n3YnzVgl/z6BH/PJvWrMSU0oojmdNwypqBZ+4cHr3QircAf/fSiFh+segQp96ygf8eOyyW/+25Qdxlom+eMOCPWdruygjiXUB9WkJ2HPiCZy8IQk7QtAwhO0i0hOwg0RKyg0RLyA4SLSE7SLSE7CDRErKDREvIDhItITtItITsINHuQ7QaPdI63fflS4f2AyTafYBqTck+VTvrQ/OtO8vEm5Bo9wUqtE6U4F5PCIz77Bd89yMkWkJ2kGgJ2SF70arVL19zuPuVh3vxaV7FKCX8BXa718XrF3e99nGHX7Cd/OV5YvktyuFt46g/428u8/226939KkspkL1odQYzDv7oR7iffB52AE5OTkgrfoqepwXQmO24HhUBi1Evfi4+MCwCBz86CKvdhrOnAuAZEI6HmdfZNgtKM+Jh06/AxcUFVW2DomyjQQdnpxNILXiM+MizWN/YwNm4BKxMD8DJ2QUdQ7PISrgIVzdP2Nbt8HJzwcWbmTCoFnDCyRnV7UO4EXsG3n4hKL97FU6BkYg6z9q5bkFKQbV4bWbi2RBci42E2WRCTPgpmFmd/BWaK6YNRJ/2h5t3IKxWC2LC/BATdxXtQ3O4eyMaZ6NikFfVjqbKfNFmlc6E6pJ0BISdQ1Ritng/6UjPE/FuvujL13DwiDN66krx1z88DpthVcTp4bM+cZw2qxZZ5a1YX1+HRbOEkro+3EuIgV41B09Pd5SzfGk3LiLM3xMPKytw6JgbrOpZxF66jBPuJ4H1NVS2zSLpXhl+8P3v4cbVSzBbrXiadxtGy6d/o+Sn5b3oHqybtEgsfIbSOxehXwdOOh3CaEsx9BuA26FD4v2sXLTx6SVYnevDxMISylsn8CjjCsybgKfLMbQMLuBmpL/4R83nzwdEuYrZCbAicOyjI4gNdhPbXEIuItDliFgen1nAyYjrWFuawkhnFabWbJgZG8TkUK/YfsLzNPqGp9BZkQq9Xo2awXmcOHYCsOvwSUYlE8Qp3DwTKPIePfIxVEbHCR5uvA+NUceOqQaj7RWYWlEjMqkAivEedI2v4oR/NGw6BdIfd+A4f6cs+1tQ6vHhYXdg04JTn6QL0Q60FIrXlhbWDmCwuggWrONOaSuuhjv2OcIuYH6RcNFmljWxi8MKi9UGd59QuHkFIzXO0bYTTn64cjZALF+8dQ+P86+K+vNrepk55EKhW8OjjnkExt7GhRBPbLAL+KSHM6q6HK9YfddQn3Yf0FldisEZxZ7bOBp2285KuY5L11PEG0ori7IQGX0ZJnYx7pX/l4FmeQbDs3v/fsXK3DiKnzTvue1dQKKVgLd5LTjx9pBo3zEWqxkxVxLRUF+N61eu4MatNGSl3UZ6yi0M9XciLT0VK0Y7cgvL8fRhCfILH+BWUiLKqloQGx2HpIxSdNY+QGl+NnKyMhiZaO99gcnBJuTn3EVRQR4y0lJRwLY9aWhDSmom+rtqxeuPk+6kMfdb2bNd7xMkWkJ2kGgJ2UGiJWQHiZaQHSRaQnaQaAnZQaIlZAeJlpAdJFpCdpBoCdlBoiVkB4mWkB0kWkJ20G8uELKDREvIDhItITteEe23GfxH7HanfRa+Rb/YSEjIjmi/HtCHfxU+gPAHi/htv15cfLKMT6qW8TUmYv5jeLt34utcmF9l+fiP5P1RzMsfueO/8BhVuYTvhLy6D0G8K4RouWD5T4f2z5uhMa3jH7t142bdCg64dCGhfkWI92TRPAKL53Hu4SKSGlZRMaDFvzn7An+ZMI7f8e9D6P0F+BTMsTJM+H78GFonDfiD0wNvCJ4gflGEaLlrDinMaBrX45+HDeCLXj2oGdbBOXtGCPDD1CkcSp+G0mBH54wRAUzAv+regz+/NoYgJuT4mmUh2rgnCkRVLOE3fXrwx8x9qZtASIEQLe/L/tcLQ0KYfPk3mGit9k2MLFswxhhfsWBaZRUu3MecNKRknnUN+nAobRpm24YQ7KLGhmmlVTj0P2JOvcDWeffh9QoJ4hfllYHYtjPyXw7nwuU/o/9bvr2CLzO+5ONY/hrrDnBxf4N1K77g2SP2+woTKBcp5zts/19n+/M8u8sniHfBK6IlCDlAoiVkB/0KOSE7DsCiAUHICXrKi5AdJFpCdpBoCdlBoiVkB4mWkB0kWkJ2kGgJ2UGiJWQHiZaQHSRaQnaQaAnZQaIlZAeJlpAdJFpCdpBoCdlBoiVkB4mWkB0kWkJ2kGgJ2UGi3ZeoMLs8yj7pJ/j3gkS7D1lRKjC+2LvnNoJEu+8w69ZR3B+15zbCAYl2H6DTGMSnRq1DRqcXjFrLG3mIl5BoP2e4YJNaD8OgsaBz6iH07HOvfMRLSLT7ALNuA5ldPngx18TWVW9sJ16FRLtP0GtMe6YTb0KiJWQHiZaQHSRaQnaQaAnZIXvRajSarWU11K9t241avZ3v80LN2rrra1m1Y1m99bmbl8f09uwu79OWo2b5tFqtYK/tPw9ez3a9ms9Yxtsga9HqTWa4eQbAqNWguzofM0r9zonaFoha7chbejcBdqt1Z337BO0Em+Xny6+e6JfrYr+tvPwC0OxxkrSsHY7tLwW6XU/9g7u4cief7efYf7b/GdYMFmRXt+9cbHw/ndGM8IhPRL7dIuLL223hy9sXoUMwjjwajRYtZdkwWi0iNgGhkdCxNm3vNzs1Aa3Iv/s41UiPD4efnx88/YJhNm190fFaPLaXt9fFsmifBlcvnEZbeQZsm4DzkUNY0b4sw1HHu0X2Tquc7kXzyBKcgy+hKDUeTk4usLPgRcWlwKZbRXnHkMhXmHoVly+E41ZuJcZ6m+Du5oLxJTWuZz6AxWbFtcxy3Ig5Azcvf3bijGwfNSoLUuDq7gGbWY3HbaN4UVsGrX0DEcE+8A0Kx7pFixNOTsgpr0fbkyI4u7hApbcgMe4sE0AQTFqF2N7yfBTf/9730N/TiaklDUoyr2J1uAVrRisyK56itm8SJs0iqjvHmNgs8PaLwNriGJycndHcP4G1pUkcPeGM0+FnsWHR4fCRY4gKPwNgA57sOC4l5cBqMeHYkSM4HxoIMzsevcGE2EvJSI6LxJkgX9T3TuKvfvCnqO4Zw83YM3B284LZzKfZ1IgJ82JlsdI2NthyoFi+kV2Bm3HncNzFA5vrFpyLiYP7ydPs2H3R0D+F2DNh8PVwRtuLOUQGeWKgqhhNj+7huGcYrqcVwmK1ISYh52fe/T4rshetWqOD78G/FoG+U9IsPiMTSuAfdgXr+hUUND8X+XKSLoptwf6BmGQuF3jmPELOp+CUlwvmeh6zclQIjb6CO8mJKKkfYC6iR7DHcdS39mDDuIz7z4bQ9ygPi+wimVRbYLZYcdbPnZ1pqyj3g8NOuHU7BV6nb+DEkY/RNzKNgaYHSEzPhX19HUG+3lBP9WFiUYPshAioRluFaNNreuDqFYzc6+dgt9uEaH0DY+Dh5AabxYxQL3eEn/TAht2CqLAA3IoJYbVtIOfqedTlJyIlNQVnTjrjSWEa2LWK1pJ0mJhoDawcH/8LiA70Ee3zDIpCUkQQYF5Fdf8ssGnF7eJaFhs14s9548onlxFz6QbLacf3vv8X2Nxcx8WIQNy4GoclrQVZVZ24dytOlBV2IR3+Hr7szmWDN7tQ48J80FGUwrbYUFw9jAh/dyjHmjGt5Bf/3uftF0H+AzF227oU5HAKt+AY5q6LyKnuhzO74nULQyhuGxT5cpJisbG+iSD/ECbGoyK/35nrmH3egBOuvuwkmnAxpRQbZnbL0+qYiLVoaumETTmE/hkF7lZ0oTw5DgazEncftmLkeTfybkbCwpTS0TuIE87eosyZpVV0DYyjr+ouBodHRdpxzwgE+XjCMD+IvjktokNcsLYl2tsPm/Aw6yaCzzm6BFy0Xn6RCPc+LvY9+LETroR5iGWn40fxOPMS9HbgDLvYZvuqMKdZx9TICww2FGNi1YTU2FCYmfi5aL1PnseFAG8hZs/g87gWxo6TiTLyRi5WxztR2zvFYqNGdKinKN9qsWCktQJPK0ugNG/gQlIpZrqfCtGmsnbevRkt8oVFZ8Dz8Mdi+cPD3rgQ7ImOwmS2ZkHB0wEoWNnHXbxgNepfPVfvCPmLljE+PCT6T3r1Kprbe6Bjy4q5SYxPz2FmcVnkmZkcF33B4eFhmFi/ram1C6NjkyJtdGIGKpUK6pUFtHb1C/HwfdTKJTQy4fJ+YH9XKxSLi1Cx5YWpUQyOz0CnN6DlWR00Or3oUtTU1sOg12FxZhzdz0dgNBpQV1PDBGTC8NAQtDodWp/VY2F+GmsrS+yC02BybhEW5TjaxxSOOlna0NAojKxPWsv2NZvNbD89ujq7ccrPA1ZWT193JxIunIKdOepgXyemF1bEHaertRFLC/NiYCXKGR7DGIsNP0a+rFEtY5i1W6WYQ2f/8M5xTo0Nob6+HvWNLeh/PsDy69DbP8COcwRTM7NQMmFPzy9ienLMEa/JeQR5+6OjuR4m1r7R4UEoZqfYNtZXn18WYo5JLhVlS8F7IVo5YzQaER7FHFz/ctD1OiuLUzgdFobx+RUmvBWEs/5k23PW190j7y8Dfhe6l5nFBnlvDrR4t+rShbPsopPua2kSLSE7SLQSwKeH9kon3g0k2neManES6RnpaKipgs1qYX1trejbmtjtkvdpjQY+h6lmfVULKsorYGF9Qt431rG+Is+jUq1hdHQCtU2dULE+tpHlU6+poGd9Zc7C7DisrFwtK9ekWYZSZ4bBoGe3ZR10rO/L99+rXe8TJNp3zKP8Oygsuo/8e9lITU/Fs6ZnSE7Lwp17ZbgSG4PLN5Ix0FKFeTZgys3LxUBfB+KvfoKuxidITUmAZQMorajCs9Y2lNx/gE+uXINKa0Ju7n2kZeSioKgYT+oakZmdjar7uSh68BiJN2/hcVkh7mbn7NnPfN8g0b5D+Ai+4lE1jHo2ch8ZQXH5UxTn5qC5vRX3WXpxbhbml1UY7HqGuoYmjAwPoPhhNfJysjE+/ByVtU0wG7QofVCJybHnaG5tRk5uAQwmM4pKK1FaWYun1U8wMzGMlpoKFDLBpqfcZu66wkbww1hQSTPFtN8g0RKyg0RLyA4SLSE7SLSE7CDRErKDREvIDhItITtItITsINESsoNES8gOEi0hO0i0hOwg0RKyg0RLyA4SLSE7SLSE7CDRErKDREvIDhItITtItITsINESsoNES8gOEi0hO0i0hOwg0RKy48DvBvWDIAiCkA4yWoIgCIkhoyUIgpCYPY3224xvBPThy769+GHyJP7HxWH89sk+fDu4X6T9mkc3vuDZI+D5eP69yvl58PK+6sfLc5T1NX9HHa/n4em/w/hWYD++yeCfu/MQBEHsZ/Y02i959+BI5jQ6po1onTIguXEVCXUr+A2vHuR0qKA02FHaq8HD51r8lwtD+CfMeLkR/pZPL74Z0I/fZJ9fYQbKP7kpfol9fpGV+SVvxyfPx8v6ZyHPMbhkxsCiCcMKC7zz5kQ6z88NneflZcc+VmBIYcZ/Pj+EY3dn8L8ujYiyuenu1X6CIIj9xI7RctP6pyH9CCldQNOEAY9eaFH+XIPqER1qR/TCOH+Vmd6dJiVWdHY0szzPxvX4b9FDqB/To5OZcs+cCf/yzABC7y8Kc1xm+f4qcQJza1bc61jDyLIFU0orbjWsim08b37XGozWDVyuWhYG7JQ9gwW1DVEVS1jV28X6k0EdOmeMOJ41A615HdltKvy7c4P4vdDn+M5rPWCCIIj9xis9Wj498C9OD+DFohnPF8yYXbPhTy4Oix4u3/5F1tssYMZ469kqDrh0CfP9Nc9uRFUuiV9CvfR0WfRwNaZ1fJAyJXrEp+4voHvWiD+JG0FQ8TwqBjT4im+f6Mn+TdIE/uLmOL7K6r1SvYxeZtRF3WqkNytx4Hgncpk5JzFTvvhEIQyeTyGMr1jw59fGRI93d9sJgiD2K29MHWzPm/5+2AC+HtD3yravM6P7LjPMIxnTOM6G8AfTpvBnV0eFWfJh/g9ujOGPmTH/WfwofPLn8Le3J/Gfoobw/26M4/eZgXMT5vm/wXrPf5kwjj9gaf8xalDk/XHKpKiPTxvwOrgp/1HMsJhK4FMF//uTEWGufxgzBI/cWdEb/kbAq20nCILYj+w5R0sQBEG8O8hoCYIgJIaMliAIQmIOXHsyC4IgCEI66AUdBEEQEkNGSxAEITFktARBEBJDRksQBCExZLQEQRASQ0ZLEAQhMWS0BEEQEkNGSxAEITFktARBEBJDRksQBCExZLQEQRASQ0ZLEAQhMWS0BEEQEkNGSxAEITFktARBEBJDRksQBCExZLQEQRASQ0ZLEAQhMWS0BEEQEkNGSxBviVat3zOdIH4aZLQE8alQwai1YnC+Gfm9p7fMVv1aHoLYGzJagvi5qIXJFvdHomk8H2bdBktTvZaHIH46ZLQEwVDv2TtVwaCxYHyxF2kd7lCqVqGhaQPiM0BGS/yDx6Axo3zgMrqnH8OkXWdpjt6qSbeOsoE41I1kUi+W+IUgoyUIZqAmnR0v5ppwu+2YSFtYmUJ6pxcUq/PQqQ2v5SeIt4OMliB2YdZtonLwOqqHU0WPdq88BPG2kNESxBvw+Vp6ooB4d5DREgRBSAwZLUEQhMSQ0RIEQUgMGS1BEITEkNF+jqjVaiwrlrCqXINOp91J1+t0In1FqYR6V/5Pi4rtp1T+Q33mUw2DwYDlpUUsr7D4sRi/kUelwuqqUiwreazY+ht5XmfXPr9sVCp+Pt+sW/Uz2q1i6PR6aLWaPbfvhUq5isWFBczNzW0xz7Sp+kwa/CwoWf0qlWN5+9j4uVxdXoJieWXvcykTyGg/T9QaWExaXAx2xqlLGbADMCln4Hrw75FS1sjWgBXFIhTMMMxmExOaQ4C7jYGb6rY4OVabHVk3L+BG9kNsWIxYUqzAYOTPgaqgNxih16oxPz8PjU4Po54ZOhewRrN1MamhYWJeWVmGRquHyahnF948lGsamEysjFcubDVLM4n2LS2vimU1q4Mbwk57ttrquOiNrD4tFljdala3gdXNj58f1/LSApZX11gZRrGfyWzGmnIZC4sKGFm5Wg27KWl0MBq22qPWimVHmg4LLE3F0ngbtMtT8HM5hsyKZ1haXGD1b7fXETut3oSZrqdwdQ3CmtGK66EnkVjWADOLkYabEsvP47G2phTGyuOiN1kw1FAKN8/TWNRYWJ0GR73sWNZYG0xsX1E2jylL52bF46vVqEW6WsPbZoSCmT+PpYHdVB03QhZDdqyqVXasS9vHyvYR6SYoVxTQmaxoLkpF6KVkmGxW0R6NVovF6RE0NLaw8rSiDoPRKAxphd20jWzZrFfiShg7ttwaESvH+TRgicVqVZxPHuvt86mGzarFhRBX3MyqgFGnwdLSEkPBYrAiTE7Hbv7c6HQsRgq2bbc+VlWsvVsa48elF+aoEG2zWizsOJZFu/TsnPO28uMzsDbx8+OIn4ldBwqEn3TB/foxLE8Noqmtj6WpEBngguuZFcz0Z9h+GqZPx7nUsDitrjBjFu3f/5DRft6wC9u2bsfT3CR8ePAjfHzEBf1zOnQ/zsbBE14YmFrCeN8zHP7oQ1T3z6Lv8V14B8dBY9nEhn4FEd7uyG3sh5UbISvPaltHYfJFHHUPxPDMEnprC3DwsAdm1qwY6W7Go+pnzLiXcTsmBBEJBZjoeQonj2Ao9HbYdIsI8nDC064xFN6KRXRCDsz2DYx2PsXJgDCMLKiFUWuZaSomOnH8yFF0jSvZhfECpeVPmYGsItzLDSX1g+Im0VuRA/fgCzBtmBAb7IqI+Ex2Ua6isjgPLf3jqCu+jaOuARiZVaC/tQYF5TWYHmyFt/dJdE8oYDepcSM6DHcr2tBdnQcnnzBozHb0tdShoXMQjQ/vwNXvHHSWdfQ01aCquRuG1Rn4ebrjce8kVid64OzmgfFFDTZhQ+b104i7cx+q0VZ4eYUKo00ID8K9Zz0oSIxEVEKeaPdYeyWOu/phWmmEjl3Q3GiHG8vgfTISOmZ2NyJ8ERJ3mx3LGipyruFj55NQGW24+0koXEJisMAMuqOmFH//wx+hY3wV3Y8y8OOPPfB8cglTg+1w+vBHSH3UDsVIC7y9AtA/vQqbQYWrkSHiWJXjbfjJD3+CypZBKBYmEMUMKCz+LjsXNmG0Btae5035cPc+B5PFhkjPw/CLTMDiigolt2PhHhoHq92Cq2F+SGBGy/V17+Y5eARFY57d0Noe38OHH51A39QqM1U+kuJGq8MnZ70RGB6HiocPUFRUgKKSh1haM6K3Jp/FORztjU/g7OKNkSU9VqaHUf7wESbnFagvTcNxz1MsNhv4JNQNbqc/waJCgUunXHDY6wxm2Q0zLS6YdSZysGFQwOWDv8OltFLWW1aiICkah93PQMfqvxDshccd82jLv4WT0Umw2/Q4F+iO/CcvsDBQi+PO3uycmLBpViHc1wXZjztgY52JN66pfQgZ7X6A9RQ2LHrEsx5Iyv02dqlbEH3KAzmVPdiwmWDf2ERlxiWcvZqHvuoiBJ65Bq11EzCvITboJPKbnu8yWnZR3bqIaxml2FjfxOpcH4IDTmFySYlzfsdxPfsxM/dl3LkYCv+IBGEsxbdjcDm1BMV3LuHinTJWvRLexz9GXFImivLzkHMvD2XsohqfXmA9GnZhsl6JnvVCVufGkJZ4FW4nDiMw8hrr5ahw3t8H5c2jotzB6mKcPBePudEOuHsEYlZvhY4dq8FoZheLGmG+HihtHYadXSwarU7s8zDzGg67+aG07D6ys7NRUFSExrZeWKzrGOlpwuXoCBxiNx3eY2cRwFDnM8SdP4uPP/oIyQVVsBtWEejjhbqhBagme+HhwwxToWN5N5CffB5X0h+8YbQplS2AXYtQX088ae7A2QBvVPdMwcJ6pzym20brGxiDuckBeDGzGVUYRa9806JFFDvm4tp6sV/jgAJWs57tq8b500HoGJrHjQshyGC95s11CzsnNtyLv4DMJ+2ovncDR9gNkR9rjjjWYvQOT6EkPZ7dlNKwubkBC7txthSnI/xq2k6PlhvtQEsRfPwvwMh6xNGBPiiqHRDx4DH3CrkAM9aRcDYQqWVMT4Yl+Li5oXF0CRbWC93cWMeN80G4nvuImZmFHaOjRxsT5oWs8lZxHtbX1xk20cNe37Cj7E4s/uf/+QGqu6fE9uzrZ+Bz+iqW2c2moTQdR06cxLKOmXtEINIqmkSerIQYxN3OFctPCuJxOiYTVs0CAjz90DO5xkYRRli0c2zdDe1DY4g77SuMtqMoBUEXk9le/DrwQuHTAVHGo6x4RF3PRuW9BHYtsLLs9pfX0D6HjHY/wMxn3aRFXKAnEgsbmMDt0K3OIybUF25efvByPYGwuFtYM9mhWRpDgOvHcPEOQFx0FA5+cAhlHUOvGG1OUgzi00t2jDbQLwATKzY0PkjHRx8dwtnzsQj0ckJQ1G0YrBtYt+gQ4f5jfODBe4c2NqxjPdapPgR5noDXyUD4eLnjYmI21GzYzacv+LBxbXEckUFezMj84ce2R8VnwGhfR03hbfz4xx8iPDIap7xc4HHmMkzsInnRXAGno8yQg4NZr8gDTztGYVbPIiLAHe6sDC83Z1xJLWY3FRtK067g8FEnnDoVzHptgegeV2C6rx7uJ46x/U/BzcUVBVWdmOhrYCZ/DEEhp+Dq4oY8Zl7rhmX4e3mgqn8arIuOhAuB+JCNEqIvXmT1M4POecqMtgUeHiHCaG+eDsDth43YYDezlclu/OX//S5uFrBzwHqE2+dHGO2z+/D0CYfKCkz01rJ6jyIgKAjHWK8+u5yfsw1Mv2iG69GDrOcbiPORUTjm5ILmF3OwaOZx9qQrTrh64/z583A7fgKprE7m7ihIicORY844FRIID98QdI0sYIP17m7HhuHgESeEn4uEF6srQowuXvZoB5oL4eUXJYz2vD8zo5oto60qgkdgFAxsueLuFfzN332AkupuqOeHEOB+Ar4BQXA6fhTXM8pgMFtEecJoWaziz3rixwdP4FzEWYSFnsKpszEYYAZ4zt8NOY+7WIlAcuwpxCaXYH60Ey7sWP1DwnHhbDCOOgdhRWfFlXD/rWMD7t68gNhb98Ty4/yrCL2QwU7JMgKdj8I/9CzOnArETz74CLmPOlgOrdDCo/Z5tBcmIyDmNkuz4HywBwqeDLCblxF2qxFXg4/jr44GQmViN4GtaQQ5QEa7T+BzTXxui8+Bbc9xOub2zDCxOz+fO93Oy+cCzewC471Lvo9jXm+rnK25Qv7lGl/mJs6/UNi+oPhcHp9P43NufM6Mz6vx+nR6g2PelO+zVRbvZfI5RJ6fG+x2+s727faZHO3bro/PNfJ9tGx/g56Z8laZuq12i3peL+OVOnibjWL+VvSgt/JuH7eYn2Xr/JhfT3Psa9hpjyh/q05ev/jSUa0Refix8+Pmdc9NDOHKuUD4R96AwWLfKusl/FzweUURL7a+Xa84PrbO66i7fxdnoi6hsbkZ8VGBcPY/B6VpHRM9tQgNPYPHtY3IT43HTz52Re+EQsxZb58Tx7G+/OJKzdrI48jng7X8XDF2n5uX7XHoZvd8sEjfWuaxdWiKxWLrfPIyXz++bQ3wY+Jz3dvnVcviL/TDzs12Gdvli/wsr247jbeFpW3Xx+Ot39Khlt2cjaxM7fwA3A4fR8uIkvXwreK8ifr5vuI4HLrj54u3SVwT7NhVKwrUPMjCYXbzaR9bgknE7tVj2M+Q0RL/4BGmwIydjyS2jWGvfD8Ttg83NqvVBjsb0tpttpdlMdM3W6yOdIYwl89Sx/sA/wLYYhGGut05+PnwGGrEaM3CerZifc98+xcyWoIgCIkhoyX2PfxxK/5Yz/LKKhuuOob/rw993xrWy9w9LfHzUbNhMX9ki7WFwXuqfHjPh7V759+CDX/5FAp/nvWNHhzbnw/N5dhDI94OMlpiX8O/+OlvqkRG4WPMDnci/splZOeV4MXIGCrLSlDX3I1lxTwelRXjUW0LpidGUVKQh6buQSzOjKO8tBg1jZ3i2V3+fGh7w1Nk5xajtakOhaUPMTjQi6zMu2jrHcLYQBfy8/IxMDaLicEeFBcVo6NvBEY27B9uf4QzEZdwv7QA8dcTUVHVgMHnPaipa0BT3ROUlD+BYk2PpdlhdPcNY7i/A939IxjobsejJ1Woq69GWXEhCkoqMK9QoKayDBl3kpBV9BAvWN67d7PR0fMc3b19mJ0YwbO2Lta2LnS/GGMGL6/5SOJNyGiJfQvvMepV80hJSsLIvEo8ltRWV4nUtGQk3b6Djq4edDTVIuVOBorzs3Anuxhjw324eT0ed7OyWJ5UtLe1oXdwDDa7CYV3b6G65QUMmhU8vF+E9ORkPKjpwIuOGmQw8+5uq8e1G4nISE9Hek4+2lqbMTo1D5vFgPt5WahpaEB+wX1m5oPIzckSj711PR9GSXYSEjNKYLIDs6PNOB8Vh4eV93H2XCyaWpqRn52J7PxSTE9NoCA3C4m3UzA6M4cHhXm4fSsFVW196K4vx31m1jfjL+FBWQViIs6gvLEPFrNpz9gQ8oKMltjnOIbs4ikDPgxnQ/XtJyb4EH77G/ntJxy2017m0TIc38hvTzvw4Trf7oAv63fKE2m78olv21ndjn9n5XlZmsjH8zj25/+ptf1UgJr/19rWExf8k5fJ28/zbk81iCkItg//pl6Uwfdnabyd/AkEvo3/d9f2f0ER8oeMliAIQmLIaAmCICSGjJYgCEJiyGgJgiAkhoyWIAhCYshoCYIgJIaMliAIQmLIaAmCICSGjJYgCEJiyGgJgiAkhoyWIAhCYshoCYIgJIaMliAIQmLIaAmCICSGjJYgCEJiyGgJgiAkhoyWIAhCYshoCYIgJIaMliAIQmLIaAmCICSGjJYgCEJiyGgJgiAkhoyWIAhCYshoCYIgJIaMliAIQlLW8P8B4Vqkm3FRSeUAAAAASUVORK5CYII="/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" name="Picture 9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653"/>
          <a:stretch/>
        </p:blipFill>
        <p:spPr bwMode="auto">
          <a:xfrm>
            <a:off x="2905778" y="3367259"/>
            <a:ext cx="6098015" cy="269436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cxnSp>
        <p:nvCxnSpPr>
          <p:cNvPr id="12" name="Straight Arrow Connector 11"/>
          <p:cNvCxnSpPr/>
          <p:nvPr/>
        </p:nvCxnSpPr>
        <p:spPr>
          <a:xfrm flipV="1">
            <a:off x="5832594" y="5258613"/>
            <a:ext cx="511364" cy="452703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981200" y="346817"/>
            <a:ext cx="8229600" cy="808854"/>
          </a:xfrm>
        </p:spPr>
        <p:txBody>
          <a:bodyPr/>
          <a:lstStyle/>
          <a:p>
            <a:r>
              <a:rPr lang="en-US"/>
              <a:t>Opening </a:t>
            </a:r>
            <a:r>
              <a:rPr lang="en-US" err="1"/>
              <a:t>Examplify</a:t>
            </a:r>
            <a:r>
              <a:rPr lang="en-US"/>
              <a:t> 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351693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360516"/>
            <a:ext cx="10972800" cy="1143000"/>
          </a:xfrm>
        </p:spPr>
        <p:txBody>
          <a:bodyPr/>
          <a:lstStyle/>
          <a:p>
            <a:r>
              <a:rPr lang="en-US" dirty="0" smtClean="0"/>
              <a:t>What is </a:t>
            </a:r>
            <a:r>
              <a:rPr lang="en-US" dirty="0" err="1" smtClean="0"/>
              <a:t>Exambot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Email invitation that is sent to students to download from </a:t>
            </a:r>
            <a:r>
              <a:rPr lang="en-US" dirty="0" err="1" smtClean="0"/>
              <a:t>Examplify</a:t>
            </a:r>
            <a:endParaRPr lang="en-US" dirty="0" smtClean="0"/>
          </a:p>
          <a:p>
            <a:r>
              <a:rPr lang="en-US" dirty="0" smtClean="0"/>
              <a:t>Please tell students </a:t>
            </a:r>
            <a:r>
              <a:rPr lang="en-US" b="1" dirty="0" smtClean="0"/>
              <a:t>Do Not Delete </a:t>
            </a:r>
            <a:r>
              <a:rPr lang="en-US" dirty="0" smtClean="0"/>
              <a:t>this email</a:t>
            </a:r>
          </a:p>
          <a:p>
            <a:r>
              <a:rPr lang="en-US" dirty="0" smtClean="0"/>
              <a:t>They may need to check their spam folder if they do not see it</a:t>
            </a:r>
          </a:p>
          <a:p>
            <a:endParaRPr lang="en-US" dirty="0" smtClean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97232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1" y="1216274"/>
            <a:ext cx="8524740" cy="1155426"/>
          </a:xfrm>
        </p:spPr>
        <p:txBody>
          <a:bodyPr>
            <a:normAutofit fontScale="92500"/>
          </a:bodyPr>
          <a:lstStyle/>
          <a:p>
            <a:r>
              <a:rPr lang="en-US" sz="2800" dirty="0"/>
              <a:t>You are now at the Home Page</a:t>
            </a:r>
          </a:p>
          <a:p>
            <a:r>
              <a:rPr lang="en-US" sz="2800" dirty="0"/>
              <a:t>Download your exam file </a:t>
            </a:r>
            <a:r>
              <a:rPr lang="en-US" sz="2800" b="1" dirty="0" smtClean="0">
                <a:solidFill>
                  <a:srgbClr val="FF0000"/>
                </a:solidFill>
              </a:rPr>
              <a:t>48-72 </a:t>
            </a:r>
            <a:r>
              <a:rPr lang="en-US" sz="2800" b="1" dirty="0">
                <a:solidFill>
                  <a:srgbClr val="FF0000"/>
                </a:solidFill>
              </a:rPr>
              <a:t>hours prior </a:t>
            </a:r>
            <a:r>
              <a:rPr lang="en-US" sz="2800" dirty="0"/>
              <a:t>to exam day</a:t>
            </a:r>
          </a:p>
          <a:p>
            <a:pPr marL="0" indent="0">
              <a:buNone/>
            </a:pPr>
            <a:endParaRPr lang="en-US" sz="2800" dirty="0"/>
          </a:p>
        </p:txBody>
      </p:sp>
      <p:sp>
        <p:nvSpPr>
          <p:cNvPr id="12" name="Content Placeholder 6"/>
          <p:cNvSpPr txBox="1">
            <a:spLocks/>
          </p:cNvSpPr>
          <p:nvPr/>
        </p:nvSpPr>
        <p:spPr>
          <a:xfrm>
            <a:off x="1465244" y="5452421"/>
            <a:ext cx="10168568" cy="776207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000" dirty="0"/>
              <a:t>*(</a:t>
            </a:r>
            <a:r>
              <a:rPr lang="en-US" sz="2000" b="1" dirty="0"/>
              <a:t>Note</a:t>
            </a:r>
            <a:r>
              <a:rPr lang="en-US" sz="2000" dirty="0"/>
              <a:t>: If you are taking the exam on a SON laptop or in a computer lab you will not download the exam prior to the exam day. You will download in the classroom the day of the exam)</a:t>
            </a:r>
            <a:endParaRPr lang="en-US" sz="1400" dirty="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1981200" y="346817"/>
            <a:ext cx="8229600" cy="808854"/>
          </a:xfrm>
        </p:spPr>
        <p:txBody>
          <a:bodyPr/>
          <a:lstStyle/>
          <a:p>
            <a:r>
              <a:rPr lang="en-US" err="1"/>
              <a:t>Examplify</a:t>
            </a:r>
            <a:r>
              <a:rPr lang="en-US"/>
              <a:t> Home Page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03579" y="2432303"/>
            <a:ext cx="5184987" cy="2875967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415627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44F128-6DF9-4C7B-9E9A-11C0245EBD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76775" y="2444242"/>
            <a:ext cx="7772400" cy="1362075"/>
          </a:xfrm>
        </p:spPr>
        <p:txBody>
          <a:bodyPr/>
          <a:lstStyle/>
          <a:p>
            <a:pPr algn="ctr"/>
            <a:r>
              <a:rPr lang="en-US" b="0">
                <a:cs typeface="Calibri"/>
              </a:rPr>
              <a:t>Downloading Exams</a:t>
            </a:r>
          </a:p>
          <a:p>
            <a:endParaRPr lang="en-US">
              <a:cs typeface="Calibri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238996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9994" y="1463040"/>
            <a:ext cx="9543903" cy="2461125"/>
          </a:xfrm>
        </p:spPr>
        <p:txBody>
          <a:bodyPr vert="horz" lIns="68580" tIns="34290" rIns="68580" bIns="34290" rtlCol="0" anchor="t">
            <a:noAutofit/>
          </a:bodyPr>
          <a:lstStyle/>
          <a:p>
            <a:pPr marL="0" indent="0">
              <a:buNone/>
            </a:pPr>
            <a:r>
              <a:rPr lang="en-US" sz="2800" dirty="0">
                <a:cs typeface="Calibri"/>
              </a:rPr>
              <a:t>If you have logged out of </a:t>
            </a:r>
            <a:r>
              <a:rPr lang="en-US" sz="2800" dirty="0" err="1">
                <a:cs typeface="Calibri"/>
              </a:rPr>
              <a:t>Examplify</a:t>
            </a:r>
            <a:r>
              <a:rPr lang="en-US" sz="2800" dirty="0">
                <a:cs typeface="Calibri"/>
              </a:rPr>
              <a:t> follow the below directions:</a:t>
            </a:r>
            <a:endParaRPr lang="en-US" dirty="0">
              <a:cs typeface="Calibri"/>
            </a:endParaRPr>
          </a:p>
          <a:p>
            <a:r>
              <a:rPr lang="en-US" sz="2800" dirty="0"/>
              <a:t>Locate your </a:t>
            </a:r>
            <a:r>
              <a:rPr lang="en-US" sz="2800" b="1" dirty="0"/>
              <a:t>Institution ID </a:t>
            </a:r>
            <a:r>
              <a:rPr lang="en-US" sz="2800" dirty="0"/>
              <a:t>within the list</a:t>
            </a:r>
            <a:endParaRPr lang="en-US" sz="2800" dirty="0">
              <a:cs typeface="Calibri"/>
            </a:endParaRPr>
          </a:p>
          <a:p>
            <a:r>
              <a:rPr lang="en-US" sz="2800" dirty="0"/>
              <a:t>Start typing </a:t>
            </a:r>
            <a:r>
              <a:rPr lang="en-US" sz="2800" b="1" dirty="0"/>
              <a:t>University of Maryland School of Nursing </a:t>
            </a:r>
            <a:r>
              <a:rPr lang="en-US" sz="2800" dirty="0"/>
              <a:t>the box will start to populate as you type </a:t>
            </a:r>
            <a:endParaRPr lang="en-US" sz="2800" dirty="0">
              <a:cs typeface="Calibri"/>
            </a:endParaRPr>
          </a:p>
          <a:p>
            <a:r>
              <a:rPr lang="en-US" sz="2800" dirty="0"/>
              <a:t> Click on the </a:t>
            </a:r>
            <a:r>
              <a:rPr lang="en-US" sz="2800" b="1" dirty="0"/>
              <a:t>ID</a:t>
            </a:r>
            <a:r>
              <a:rPr lang="en-US" sz="2800" dirty="0"/>
              <a:t> and then click </a:t>
            </a:r>
            <a:r>
              <a:rPr lang="en-US" sz="2800" b="1" dirty="0"/>
              <a:t>Next</a:t>
            </a:r>
            <a:r>
              <a:rPr lang="en-US" sz="2800" b="1" dirty="0">
                <a:cs typeface="Calibri"/>
              </a:rPr>
              <a:t/>
            </a:r>
            <a:br>
              <a:rPr lang="en-US" sz="2800" b="1" dirty="0">
                <a:cs typeface="Calibri"/>
              </a:rPr>
            </a:br>
            <a:endParaRPr lang="en-US" sz="2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81182" y="4039841"/>
            <a:ext cx="2902333" cy="264094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9A34BA4-24C2-4683-AE10-6F4B864C4B74}"/>
              </a:ext>
            </a:extLst>
          </p:cNvPr>
          <p:cNvSpPr txBox="1">
            <a:spLocks/>
          </p:cNvSpPr>
          <p:nvPr/>
        </p:nvSpPr>
        <p:spPr>
          <a:xfrm>
            <a:off x="3009899" y="364174"/>
            <a:ext cx="6172200" cy="92377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685800">
              <a:lnSpc>
                <a:spcPct val="90000"/>
              </a:lnSpc>
              <a:spcBef>
                <a:spcPct val="0"/>
              </a:spcBef>
              <a:buNone/>
              <a:defRPr sz="4400"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prstClr val="black"/>
                </a:solidFill>
                <a:latin typeface="Calibri" panose="020F0502020204030204"/>
              </a:rPr>
              <a:t>Downloading an Exam 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20176" y="6334126"/>
            <a:ext cx="1647825" cy="52387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695430526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 txBox="1">
            <a:spLocks/>
          </p:cNvSpPr>
          <p:nvPr/>
        </p:nvSpPr>
        <p:spPr>
          <a:xfrm>
            <a:off x="1970986" y="715839"/>
            <a:ext cx="8697015" cy="19024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/>
              <a:t>You will be directed to the UM login page </a:t>
            </a:r>
            <a:r>
              <a:rPr lang="en-US" sz="2800" dirty="0">
                <a:cs typeface="Calibri"/>
              </a:rPr>
              <a:t>for </a:t>
            </a:r>
            <a:r>
              <a:rPr lang="en-US" sz="2800" b="1" dirty="0">
                <a:cs typeface="Calibri"/>
              </a:rPr>
              <a:t>DUO</a:t>
            </a:r>
            <a:endParaRPr lang="en-US" sz="2800" b="1" dirty="0"/>
          </a:p>
          <a:p>
            <a:r>
              <a:rPr lang="en-US" sz="2800" dirty="0"/>
              <a:t>Enter </a:t>
            </a:r>
            <a:r>
              <a:rPr lang="en-US" sz="2800" dirty="0" smtClean="0"/>
              <a:t>your</a:t>
            </a:r>
            <a:r>
              <a:rPr lang="en-US" sz="2800" b="1" dirty="0" smtClean="0"/>
              <a:t> </a:t>
            </a:r>
            <a:r>
              <a:rPr lang="en-US" sz="2800" b="1" dirty="0"/>
              <a:t>UMID </a:t>
            </a:r>
            <a:r>
              <a:rPr lang="en-US" sz="2800" dirty="0"/>
              <a:t>and </a:t>
            </a:r>
            <a:r>
              <a:rPr lang="en-US" sz="2800" b="1" dirty="0"/>
              <a:t>Password</a:t>
            </a:r>
          </a:p>
          <a:p>
            <a:r>
              <a:rPr lang="en-US" sz="2800" dirty="0"/>
              <a:t>Choose your authentication method for </a:t>
            </a:r>
            <a:r>
              <a:rPr lang="en-US" sz="2800" b="1" dirty="0"/>
              <a:t>DUO</a:t>
            </a:r>
            <a:endParaRPr lang="en-US" sz="2800" dirty="0"/>
          </a:p>
          <a:p>
            <a:r>
              <a:rPr lang="en-US" sz="3000" dirty="0"/>
              <a:t>Click </a:t>
            </a:r>
            <a:r>
              <a:rPr lang="en-US" sz="3000" b="1" dirty="0"/>
              <a:t>Sign In </a:t>
            </a:r>
            <a:r>
              <a:rPr lang="en-US" sz="3000" dirty="0"/>
              <a:t>to complete registration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60831" y="3016971"/>
            <a:ext cx="3014547" cy="2890351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00621" y="3438147"/>
            <a:ext cx="3991403" cy="186137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87175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1946134" y="1412962"/>
            <a:ext cx="8724055" cy="2242346"/>
          </a:xfrm>
        </p:spPr>
        <p:txBody>
          <a:bodyPr>
            <a:normAutofit fontScale="92500"/>
          </a:bodyPr>
          <a:lstStyle/>
          <a:p>
            <a:r>
              <a:rPr lang="en-US" sz="2800" dirty="0" smtClean="0"/>
              <a:t>If </a:t>
            </a:r>
            <a:r>
              <a:rPr lang="en-US" sz="2800" dirty="0"/>
              <a:t>you do not see the exam you are scheduled to take, click the “Refresh Exam List” button at the bottom of the screen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Select the exam you will be taking from the Exam list on the left-hand side that are </a:t>
            </a:r>
            <a:r>
              <a:rPr lang="en-US" sz="2800" b="1" dirty="0"/>
              <a:t>Ready For Download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Click on </a:t>
            </a:r>
            <a:r>
              <a:rPr lang="en-US" sz="2800" b="1" dirty="0"/>
              <a:t>Download Exam</a:t>
            </a:r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1981201" y="348333"/>
            <a:ext cx="8688987" cy="1143000"/>
          </a:xfrm>
        </p:spPr>
        <p:txBody>
          <a:bodyPr/>
          <a:lstStyle/>
          <a:p>
            <a:r>
              <a:rPr lang="en-US" dirty="0"/>
              <a:t>Downloading an Exam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99461" y="3655308"/>
            <a:ext cx="5663320" cy="3075445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4714504" y="4441370"/>
            <a:ext cx="724395" cy="31419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3099461" y="6556960"/>
            <a:ext cx="724395" cy="17379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3129239" y="4178248"/>
            <a:ext cx="724395" cy="17379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635087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927824" y="2932876"/>
            <a:ext cx="6049922" cy="3349493"/>
          </a:xfrm>
          <a:prstGeom prst="rect">
            <a:avLst/>
          </a:prstGeom>
        </p:spPr>
      </p:pic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635000" y="413420"/>
            <a:ext cx="10972800" cy="1143000"/>
          </a:xfrm>
        </p:spPr>
        <p:txBody>
          <a:bodyPr/>
          <a:lstStyle/>
          <a:p>
            <a:r>
              <a:rPr lang="en-US" dirty="0" smtClean="0"/>
              <a:t>Downloading an Exam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2892199" y="4227614"/>
            <a:ext cx="1733797" cy="45125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Content Placeholder 6"/>
          <p:cNvSpPr txBox="1">
            <a:spLocks/>
          </p:cNvSpPr>
          <p:nvPr/>
        </p:nvSpPr>
        <p:spPr>
          <a:xfrm>
            <a:off x="1934258" y="1809777"/>
            <a:ext cx="8724055" cy="10214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 smtClean="0"/>
              <a:t>A successful download you will  the exam listed under the “DOWNLOADED” section. 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143517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2"/>
          <p:cNvSpPr>
            <a:spLocks noGrp="1"/>
          </p:cNvSpPr>
          <p:nvPr>
            <p:ph idx="1"/>
          </p:nvPr>
        </p:nvSpPr>
        <p:spPr>
          <a:xfrm>
            <a:off x="1851846" y="1131533"/>
            <a:ext cx="8772612" cy="1350409"/>
          </a:xfrm>
        </p:spPr>
        <p:txBody>
          <a:bodyPr>
            <a:no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700" dirty="0" smtClean="0"/>
              <a:t>Review </a:t>
            </a:r>
            <a:r>
              <a:rPr lang="en-US" sz="2700" dirty="0"/>
              <a:t>the details and settings enabled by your Instructor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700" dirty="0"/>
              <a:t>Enter the exam </a:t>
            </a:r>
            <a:r>
              <a:rPr lang="en-US" sz="2700" dirty="0" smtClean="0"/>
              <a:t>password and click Start Exam. </a:t>
            </a:r>
            <a:r>
              <a:rPr lang="en-US" sz="2700" dirty="0"/>
              <a:t>This password will be given </a:t>
            </a:r>
            <a:r>
              <a:rPr lang="en-US" sz="2700" dirty="0" smtClean="0"/>
              <a:t>to you by your instructor.</a:t>
            </a: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972056" y="328438"/>
            <a:ext cx="8229600" cy="933724"/>
          </a:xfrm>
        </p:spPr>
        <p:txBody>
          <a:bodyPr/>
          <a:lstStyle/>
          <a:p>
            <a:r>
              <a:rPr lang="en-US" dirty="0" smtClean="0"/>
              <a:t>Downloading </a:t>
            </a:r>
            <a:r>
              <a:rPr lang="en-US" dirty="0"/>
              <a:t>an Exam</a:t>
            </a:r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00200" y="2818152"/>
            <a:ext cx="6238671" cy="3661908"/>
          </a:xfrm>
          <a:prstGeom prst="rect">
            <a:avLst/>
          </a:prstGeom>
        </p:spPr>
      </p:pic>
      <p:cxnSp>
        <p:nvCxnSpPr>
          <p:cNvPr id="29" name="Straight Arrow Connector 28"/>
          <p:cNvCxnSpPr/>
          <p:nvPr/>
        </p:nvCxnSpPr>
        <p:spPr>
          <a:xfrm flipV="1">
            <a:off x="4584326" y="4327278"/>
            <a:ext cx="678767" cy="109046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 flipV="1">
            <a:off x="4584326" y="5121932"/>
            <a:ext cx="678767" cy="74064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 flipV="1">
            <a:off x="4584326" y="3750716"/>
            <a:ext cx="678767" cy="109046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Rectangle 8"/>
          <p:cNvSpPr/>
          <p:nvPr/>
        </p:nvSpPr>
        <p:spPr>
          <a:xfrm>
            <a:off x="7293358" y="3627620"/>
            <a:ext cx="786340" cy="41502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983765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15574" y="351193"/>
            <a:ext cx="8754615" cy="1143000"/>
          </a:xfrm>
        </p:spPr>
        <p:txBody>
          <a:bodyPr/>
          <a:lstStyle/>
          <a:p>
            <a:r>
              <a:rPr lang="en-US"/>
              <a:t>Starting an Exam</a:t>
            </a:r>
          </a:p>
        </p:txBody>
      </p:sp>
      <p:sp>
        <p:nvSpPr>
          <p:cNvPr id="10" name="Content Placeholder 4"/>
          <p:cNvSpPr txBox="1">
            <a:spLocks/>
          </p:cNvSpPr>
          <p:nvPr/>
        </p:nvSpPr>
        <p:spPr>
          <a:xfrm>
            <a:off x="1959324" y="1567405"/>
            <a:ext cx="4334648" cy="3971925"/>
          </a:xfrm>
          <a:prstGeom prst="rect">
            <a:avLst/>
          </a:prstGeom>
        </p:spPr>
        <p:txBody>
          <a:bodyPr anchor="t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700" dirty="0"/>
              <a:t>If there are applications running on your </a:t>
            </a:r>
            <a:r>
              <a:rPr lang="en-US" sz="2700" dirty="0" smtClean="0"/>
              <a:t>computer you will need to close before taking the exam </a:t>
            </a:r>
          </a:p>
          <a:p>
            <a:r>
              <a:rPr lang="en-US" sz="2700" dirty="0" smtClean="0"/>
              <a:t>Please </a:t>
            </a:r>
            <a:r>
              <a:rPr lang="en-US" sz="2700" dirty="0"/>
              <a:t>follow the </a:t>
            </a:r>
            <a:r>
              <a:rPr lang="en-US" sz="2700" dirty="0" smtClean="0"/>
              <a:t>instructions:</a:t>
            </a:r>
            <a:r>
              <a:rPr lang="en-US" sz="2700" dirty="0"/>
              <a:t> </a:t>
            </a:r>
            <a:endParaRPr lang="en-US" sz="2700" dirty="0">
              <a:cs typeface="Calibri"/>
            </a:endParaRPr>
          </a:p>
          <a:p>
            <a:r>
              <a:rPr lang="en-US" sz="2700" dirty="0"/>
              <a:t>Otherwise, continue to the next slide</a:t>
            </a:r>
            <a:endParaRPr lang="en-US" sz="2700" dirty="0">
              <a:cs typeface="Calibri"/>
            </a:endParaRPr>
          </a:p>
          <a:p>
            <a:endParaRPr lang="en-US" sz="3000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7102619" y="1567405"/>
            <a:ext cx="3430794" cy="3491786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487297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15574" y="351193"/>
            <a:ext cx="8754615" cy="1143000"/>
          </a:xfrm>
        </p:spPr>
        <p:txBody>
          <a:bodyPr/>
          <a:lstStyle/>
          <a:p>
            <a:r>
              <a:rPr lang="en-US"/>
              <a:t>Starting an Exam</a:t>
            </a:r>
          </a:p>
        </p:txBody>
      </p:sp>
      <p:sp>
        <p:nvSpPr>
          <p:cNvPr id="10" name="Content Placeholder 4"/>
          <p:cNvSpPr txBox="1">
            <a:spLocks/>
          </p:cNvSpPr>
          <p:nvPr/>
        </p:nvSpPr>
        <p:spPr>
          <a:xfrm>
            <a:off x="1959323" y="1567406"/>
            <a:ext cx="8360333" cy="1538652"/>
          </a:xfrm>
          <a:prstGeom prst="rect">
            <a:avLst/>
          </a:prstGeom>
        </p:spPr>
        <p:txBody>
          <a:bodyPr anchor="t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 smtClean="0"/>
              <a:t>If the exam does not allow Backward Navigation the following slide will appear. </a:t>
            </a:r>
            <a:endParaRPr lang="en-US" sz="2800" dirty="0">
              <a:cs typeface="Calibri"/>
            </a:endParaRPr>
          </a:p>
          <a:p>
            <a:endParaRPr lang="en-US" dirty="0"/>
          </a:p>
        </p:txBody>
      </p:sp>
      <p:pic>
        <p:nvPicPr>
          <p:cNvPr id="7" name="Content Placeholder 6"/>
          <p:cNvPicPr>
            <a:picLocks noGrp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956305" y="2775812"/>
            <a:ext cx="4076190" cy="2895238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209483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1416857"/>
            <a:ext cx="8686800" cy="304777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/>
              <a:t>Enter the exam password </a:t>
            </a:r>
          </a:p>
          <a:p>
            <a:r>
              <a:rPr lang="en-US" sz="2800" dirty="0"/>
              <a:t>This password will be </a:t>
            </a:r>
            <a:r>
              <a:rPr lang="en-US" sz="2800" b="1" dirty="0" smtClean="0"/>
              <a:t>given</a:t>
            </a:r>
            <a:r>
              <a:rPr lang="en-US" sz="2800" dirty="0" smtClean="0"/>
              <a:t> </a:t>
            </a:r>
            <a:r>
              <a:rPr lang="en-US" sz="2800" b="1" dirty="0"/>
              <a:t>out at the start of the exam</a:t>
            </a:r>
            <a:br>
              <a:rPr lang="en-US" sz="2800" b="1" dirty="0"/>
            </a:br>
            <a:r>
              <a:rPr lang="en-US" sz="2800" b="1" dirty="0">
                <a:solidFill>
                  <a:srgbClr val="FF0000"/>
                </a:solidFill>
              </a:rPr>
              <a:t>NOTE</a:t>
            </a:r>
            <a:r>
              <a:rPr lang="en-US" sz="2800" dirty="0">
                <a:solidFill>
                  <a:srgbClr val="FF0000"/>
                </a:solidFill>
              </a:rPr>
              <a:t>: this password is case-sensitive, and will need to be entered exactly as shown</a:t>
            </a:r>
          </a:p>
          <a:p>
            <a:r>
              <a:rPr lang="en-US" sz="2800" dirty="0"/>
              <a:t>Stop here </a:t>
            </a:r>
            <a:r>
              <a:rPr lang="en-US" sz="2800" dirty="0" smtClean="0"/>
              <a:t>until instructed to proceed. </a:t>
            </a:r>
            <a:endParaRPr lang="en-US" sz="1800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948387" y="353730"/>
            <a:ext cx="8721800" cy="1143000"/>
          </a:xfrm>
        </p:spPr>
        <p:txBody>
          <a:bodyPr/>
          <a:lstStyle/>
          <a:p>
            <a:r>
              <a:rPr lang="en-US"/>
              <a:t>Starting an Exam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21634" y="4464629"/>
            <a:ext cx="4764973" cy="2312786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057753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8368" y="1547451"/>
            <a:ext cx="11533632" cy="5162838"/>
          </a:xfrm>
        </p:spPr>
        <p:txBody>
          <a:bodyPr>
            <a:noAutofit/>
          </a:bodyPr>
          <a:lstStyle/>
          <a:p>
            <a:pPr>
              <a:spcAft>
                <a:spcPts val="600"/>
              </a:spcAft>
            </a:pPr>
            <a:r>
              <a:rPr lang="en-US" sz="2800" dirty="0" smtClean="0"/>
              <a:t>At least </a:t>
            </a:r>
            <a:r>
              <a:rPr lang="en-US" sz="2800" b="1" dirty="0" smtClean="0"/>
              <a:t>Two weeks </a:t>
            </a:r>
            <a:r>
              <a:rPr lang="en-US" sz="2800" dirty="0" smtClean="0"/>
              <a:t>prior to the </a:t>
            </a:r>
            <a:r>
              <a:rPr lang="en-US" sz="2800" dirty="0" smtClean="0"/>
              <a:t>scheduled date of the exam make</a:t>
            </a:r>
            <a:r>
              <a:rPr lang="en-US" sz="2800" dirty="0" smtClean="0"/>
              <a:t> arrangements with ILT to import questions into </a:t>
            </a:r>
            <a:r>
              <a:rPr lang="en-US" sz="2800" dirty="0" err="1" smtClean="0"/>
              <a:t>Examsoft</a:t>
            </a:r>
            <a:r>
              <a:rPr lang="en-US" sz="2800" dirty="0" smtClean="0"/>
              <a:t> from Blackboard or creat</a:t>
            </a:r>
            <a:r>
              <a:rPr lang="en-US" sz="2800" dirty="0" smtClean="0"/>
              <a:t>e questions in Word using the correct format</a:t>
            </a:r>
            <a:endParaRPr lang="en-US" sz="2800" dirty="0" smtClean="0"/>
          </a:p>
          <a:p>
            <a:pPr>
              <a:spcAft>
                <a:spcPts val="600"/>
              </a:spcAft>
            </a:pPr>
            <a:r>
              <a:rPr lang="en-US" sz="2800" b="1" dirty="0" smtClean="0"/>
              <a:t>Seven days </a:t>
            </a:r>
            <a:r>
              <a:rPr lang="en-US" sz="2800" dirty="0" smtClean="0"/>
              <a:t>prior to the scheduled date of the exam c</a:t>
            </a:r>
            <a:r>
              <a:rPr lang="en-US" sz="2800" dirty="0" smtClean="0"/>
              <a:t>omplete </a:t>
            </a:r>
            <a:r>
              <a:rPr lang="en-US" sz="2800" dirty="0" smtClean="0"/>
              <a:t>the </a:t>
            </a:r>
            <a:r>
              <a:rPr lang="en-US" sz="2800" b="1" dirty="0" err="1" smtClean="0"/>
              <a:t>ExamSoft</a:t>
            </a:r>
            <a:r>
              <a:rPr lang="en-US" sz="2800" b="1" dirty="0" smtClean="0"/>
              <a:t> Assessment Options </a:t>
            </a:r>
            <a:r>
              <a:rPr lang="en-US" sz="2800" b="1" dirty="0" smtClean="0"/>
              <a:t>Form </a:t>
            </a:r>
            <a:r>
              <a:rPr lang="en-US" sz="2800" dirty="0" smtClean="0"/>
              <a:t>and attach exam questions</a:t>
            </a:r>
          </a:p>
          <a:p>
            <a:pPr>
              <a:spcAft>
                <a:spcPts val="600"/>
              </a:spcAft>
            </a:pPr>
            <a:r>
              <a:rPr lang="en-US" sz="2800" dirty="0" smtClean="0"/>
              <a:t>ILT creates assessment and notifies faculty it is ready for review</a:t>
            </a:r>
          </a:p>
          <a:p>
            <a:pPr>
              <a:spcAft>
                <a:spcPts val="600"/>
              </a:spcAft>
            </a:pPr>
            <a:r>
              <a:rPr lang="en-US" sz="2800" dirty="0" smtClean="0"/>
              <a:t>Faculty reviews the assessment in </a:t>
            </a:r>
            <a:r>
              <a:rPr lang="en-US" sz="2800" dirty="0" err="1" smtClean="0"/>
              <a:t>Examsoft</a:t>
            </a:r>
            <a:r>
              <a:rPr lang="en-US" sz="2800" dirty="0" smtClean="0"/>
              <a:t> and responds to ILT</a:t>
            </a:r>
          </a:p>
          <a:p>
            <a:pPr>
              <a:spcAft>
                <a:spcPts val="600"/>
              </a:spcAft>
            </a:pPr>
            <a:r>
              <a:rPr lang="en-US" sz="2800" dirty="0" smtClean="0"/>
              <a:t>ILT finalizes assessment and notifies faculty of final settings and provides passwords for access</a:t>
            </a:r>
          </a:p>
          <a:p>
            <a:pPr>
              <a:spcAft>
                <a:spcPts val="600"/>
              </a:spcAft>
            </a:pPr>
            <a:r>
              <a:rPr lang="en-US" sz="2800" dirty="0" smtClean="0"/>
              <a:t>Faculty posts announcements in Blackboard</a:t>
            </a:r>
          </a:p>
          <a:p>
            <a:pPr>
              <a:buNone/>
            </a:pPr>
            <a:r>
              <a:rPr lang="en-US" sz="2800" dirty="0" smtClean="0"/>
              <a:t> </a:t>
            </a:r>
            <a:endParaRPr lang="en-US" sz="2800" dirty="0" smtClean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658368" y="590844"/>
            <a:ext cx="11533632" cy="1012879"/>
          </a:xfrm>
        </p:spPr>
        <p:txBody>
          <a:bodyPr>
            <a:normAutofit fontScale="90000"/>
          </a:bodyPr>
          <a:lstStyle/>
          <a:p>
            <a:pPr>
              <a:lnSpc>
                <a:spcPts val="3400"/>
              </a:lnSpc>
            </a:pPr>
            <a:r>
              <a:rPr lang="en-US" dirty="0" smtClean="0"/>
              <a:t>Preparing </a:t>
            </a:r>
            <a:r>
              <a:rPr lang="en-US" dirty="0" smtClean="0"/>
              <a:t>for an Exam</a:t>
            </a:r>
            <a:br>
              <a:rPr lang="en-US" dirty="0" smtClean="0"/>
            </a:br>
            <a:r>
              <a:rPr lang="en-US" dirty="0" smtClean="0"/>
              <a:t>(</a:t>
            </a:r>
            <a:r>
              <a:rPr lang="en-US" sz="3100" b="1" dirty="0" smtClean="0"/>
              <a:t>If </a:t>
            </a:r>
            <a:r>
              <a:rPr lang="en-US" sz="3100" b="1" dirty="0"/>
              <a:t>your Assessment is not currently in </a:t>
            </a:r>
            <a:r>
              <a:rPr lang="en-US" sz="3100" b="1" dirty="0" err="1" smtClean="0"/>
              <a:t>ExamSoft</a:t>
            </a:r>
            <a:r>
              <a:rPr lang="en-US" sz="3100" b="1" dirty="0" smtClean="0"/>
              <a:t>)</a:t>
            </a:r>
            <a:r>
              <a:rPr lang="en-US" b="1" dirty="0"/>
              <a:t/>
            </a:r>
            <a:br>
              <a:rPr lang="en-US" b="1" dirty="0"/>
            </a:b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1193478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44F128-6DF9-4C7B-9E9A-11C0245EBD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76775" y="2444242"/>
            <a:ext cx="7772400" cy="1362075"/>
          </a:xfrm>
        </p:spPr>
        <p:txBody>
          <a:bodyPr/>
          <a:lstStyle/>
          <a:p>
            <a:pPr algn="ctr"/>
            <a:r>
              <a:rPr lang="en-US" b="0">
                <a:cs typeface="Calibri"/>
              </a:rPr>
              <a:t>Exam Options</a:t>
            </a:r>
          </a:p>
          <a:p>
            <a:endParaRPr lang="en-US">
              <a:cs typeface="Calibri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203173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626221"/>
            <a:ext cx="8229600" cy="1143000"/>
          </a:xfrm>
        </p:spPr>
        <p:txBody>
          <a:bodyPr/>
          <a:lstStyle/>
          <a:p>
            <a:r>
              <a:rPr lang="en-US"/>
              <a:t>Exam Controls and Options 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1981200" y="2030592"/>
            <a:ext cx="4969267" cy="4348174"/>
          </a:xfrm>
        </p:spPr>
        <p:txBody>
          <a:bodyPr>
            <a:normAutofit/>
          </a:bodyPr>
          <a:lstStyle/>
          <a:p>
            <a:r>
              <a:rPr lang="en-US" sz="2400" dirty="0"/>
              <a:t>On the left-hand side of the screen, </a:t>
            </a:r>
            <a:r>
              <a:rPr lang="en-US" sz="2400" dirty="0" smtClean="0"/>
              <a:t>you see numbers that correspond to each questions. An answered question will be filled in and the current question that you are on will be outlined in blue. </a:t>
            </a:r>
            <a:endParaRPr lang="en-US" sz="2400" dirty="0"/>
          </a:p>
          <a:p>
            <a:r>
              <a:rPr lang="en-US" sz="2400" dirty="0"/>
              <a:t>To </a:t>
            </a:r>
            <a:r>
              <a:rPr lang="en-US" sz="2400" b="1" dirty="0"/>
              <a:t>flag</a:t>
            </a:r>
            <a:r>
              <a:rPr lang="en-US" sz="2400" dirty="0"/>
              <a:t> a question, </a:t>
            </a:r>
            <a:r>
              <a:rPr lang="en-US" sz="2400" dirty="0" smtClean="0"/>
              <a:t>click on “FLAG QUESTION”. Note, if backward navigation is disabled you will not be able to return to any flagged questions. </a:t>
            </a:r>
            <a:endParaRPr lang="en-US" sz="2400" dirty="0"/>
          </a:p>
          <a:p>
            <a:endParaRPr lang="en-US" sz="2400" dirty="0"/>
          </a:p>
          <a:p>
            <a:pPr marL="0" indent="0">
              <a:buNone/>
            </a:pPr>
            <a:endParaRPr lang="en-US" sz="24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90521" y="2030592"/>
            <a:ext cx="4413593" cy="2141641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060827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995487" y="343355"/>
            <a:ext cx="8229600" cy="1143000"/>
          </a:xfrm>
        </p:spPr>
        <p:txBody>
          <a:bodyPr/>
          <a:lstStyle/>
          <a:p>
            <a:r>
              <a:rPr lang="en-US" dirty="0"/>
              <a:t>Exam Controls: Top </a:t>
            </a: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837115" y="2817384"/>
            <a:ext cx="6200007" cy="3879062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7412615" y="2817384"/>
            <a:ext cx="1624507" cy="47501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1116281" y="1228987"/>
            <a:ext cx="10735293" cy="13717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en-US" sz="2400" dirty="0" smtClean="0"/>
              <a:t>Along the </a:t>
            </a:r>
            <a:r>
              <a:rPr lang="en-US" sz="2400" b="1" dirty="0" smtClean="0"/>
              <a:t>top row</a:t>
            </a:r>
            <a:r>
              <a:rPr lang="en-US" sz="2400" dirty="0" smtClean="0"/>
              <a:t>, you will have the ability to: </a:t>
            </a:r>
          </a:p>
          <a:p>
            <a:r>
              <a:rPr lang="en-US" sz="2400" dirty="0" smtClean="0"/>
              <a:t>Display exam level attachments &amp; notices, Set an alarm, See exam time remaining, Highlighting tool, Adjust question text size, Calculator, Notes and Feedback </a:t>
            </a:r>
            <a:endParaRPr lang="en-US" sz="24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71679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3731" y="310127"/>
            <a:ext cx="8229600" cy="1143000"/>
          </a:xfrm>
        </p:spPr>
        <p:txBody>
          <a:bodyPr>
            <a:noAutofit/>
          </a:bodyPr>
          <a:lstStyle/>
          <a:p>
            <a:r>
              <a:rPr lang="en-US">
                <a:latin typeface="+mn-lt"/>
              </a:rPr>
              <a:t>Exam Alarm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21842" y="1453130"/>
            <a:ext cx="3691199" cy="506959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200" dirty="0"/>
              <a:t>Most exams will have a </a:t>
            </a:r>
            <a:r>
              <a:rPr lang="en-US" sz="2200" b="1" dirty="0"/>
              <a:t>Time</a:t>
            </a:r>
            <a:r>
              <a:rPr lang="en-US" sz="2200" dirty="0"/>
              <a:t> </a:t>
            </a:r>
            <a:r>
              <a:rPr lang="en-US" sz="2200" b="1" dirty="0"/>
              <a:t>Remaining</a:t>
            </a:r>
            <a:r>
              <a:rPr lang="en-US" sz="2200" dirty="0"/>
              <a:t> alarm with a time countdown OR a </a:t>
            </a:r>
            <a:r>
              <a:rPr lang="en-US" sz="2200" b="1" dirty="0"/>
              <a:t>5 Minute Warning</a:t>
            </a:r>
            <a:r>
              <a:rPr lang="en-US" sz="2200" dirty="0"/>
              <a:t> alarm with a time countdown. </a:t>
            </a:r>
          </a:p>
          <a:p>
            <a:pPr marL="0" indent="0">
              <a:buNone/>
            </a:pPr>
            <a:r>
              <a:rPr lang="en-US" sz="2200" dirty="0"/>
              <a:t>Otherwise, to set an alarm, click the </a:t>
            </a:r>
            <a:r>
              <a:rPr lang="en-US" sz="2200" b="1" dirty="0"/>
              <a:t>Alarm</a:t>
            </a:r>
            <a:r>
              <a:rPr lang="en-US" sz="2200" dirty="0"/>
              <a:t> icon, and select “</a:t>
            </a:r>
            <a:r>
              <a:rPr lang="en-US" sz="2200" b="1" dirty="0"/>
              <a:t>Add Alarm</a:t>
            </a:r>
            <a:r>
              <a:rPr lang="en-US" sz="2200" dirty="0"/>
              <a:t>”.</a:t>
            </a:r>
          </a:p>
          <a:p>
            <a:pPr marL="0" indent="0">
              <a:buNone/>
            </a:pPr>
            <a:r>
              <a:rPr lang="en-US" sz="2200" dirty="0"/>
              <a:t>Within the popup window, you will be able to set an alarm “</a:t>
            </a:r>
            <a:r>
              <a:rPr lang="en-US" sz="2200" i="1" dirty="0"/>
              <a:t>From this point in time</a:t>
            </a:r>
            <a:r>
              <a:rPr lang="en-US" sz="2200" dirty="0"/>
              <a:t>”, or “</a:t>
            </a:r>
            <a:r>
              <a:rPr lang="en-US" sz="2200" i="1" dirty="0"/>
              <a:t>Before end of time</a:t>
            </a:r>
            <a:r>
              <a:rPr lang="en-US" sz="2200" dirty="0"/>
              <a:t>”.</a:t>
            </a:r>
          </a:p>
          <a:p>
            <a:pPr marL="0" indent="0">
              <a:buNone/>
            </a:pPr>
            <a:r>
              <a:rPr lang="en-US" sz="2200" dirty="0"/>
              <a:t>You may add </a:t>
            </a:r>
            <a:r>
              <a:rPr lang="en-US" sz="2200" dirty="0" smtClean="0"/>
              <a:t>up to two alarms.</a:t>
            </a:r>
            <a:endParaRPr lang="en-US" sz="2000" dirty="0"/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endParaRPr lang="en-US" sz="2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58469" y="2521404"/>
            <a:ext cx="4933950" cy="207645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863864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968921" y="325482"/>
            <a:ext cx="8229600" cy="1143000"/>
          </a:xfrm>
        </p:spPr>
        <p:txBody>
          <a:bodyPr/>
          <a:lstStyle/>
          <a:p>
            <a:r>
              <a:rPr lang="en-US"/>
              <a:t>Exam Controls: Bottom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68921" y="3071988"/>
            <a:ext cx="8412480" cy="253549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/>
              <a:t>Along the </a:t>
            </a:r>
            <a:r>
              <a:rPr lang="en-US" sz="2400" b="1" dirty="0"/>
              <a:t>bottom row</a:t>
            </a:r>
            <a:r>
              <a:rPr lang="en-US" sz="2400" dirty="0"/>
              <a:t>, you will see: </a:t>
            </a:r>
          </a:p>
          <a:p>
            <a:r>
              <a:rPr lang="en-US" sz="2400" dirty="0" err="1" smtClean="0"/>
              <a:t>Examplify</a:t>
            </a:r>
            <a:r>
              <a:rPr lang="en-US" sz="2400" dirty="0" smtClean="0"/>
              <a:t> </a:t>
            </a:r>
            <a:r>
              <a:rPr lang="en-US" sz="2400" dirty="0"/>
              <a:t>version number</a:t>
            </a:r>
            <a:endParaRPr lang="en-US" sz="2400" b="1" dirty="0"/>
          </a:p>
          <a:p>
            <a:r>
              <a:rPr lang="en-US" sz="2400" b="1" dirty="0"/>
              <a:t>Current question number displayed </a:t>
            </a:r>
            <a:r>
              <a:rPr lang="en-US" sz="2400" dirty="0"/>
              <a:t>out of the total number of questions on the exam</a:t>
            </a:r>
          </a:p>
          <a:p>
            <a:r>
              <a:rPr lang="en-US" sz="2400" dirty="0" smtClean="0"/>
              <a:t>The </a:t>
            </a:r>
            <a:r>
              <a:rPr lang="en-US" sz="2400" b="1" dirty="0" smtClean="0"/>
              <a:t>Previous</a:t>
            </a:r>
            <a:r>
              <a:rPr lang="en-US" sz="2400" dirty="0" smtClean="0"/>
              <a:t> and </a:t>
            </a:r>
            <a:r>
              <a:rPr lang="en-US" sz="2400" b="1" dirty="0"/>
              <a:t>Next</a:t>
            </a:r>
            <a:r>
              <a:rPr lang="en-US" sz="2400" dirty="0"/>
              <a:t> </a:t>
            </a:r>
            <a:r>
              <a:rPr lang="en-US" sz="2400" dirty="0" smtClean="0"/>
              <a:t>buttons to navigate through questions. </a:t>
            </a:r>
            <a:endParaRPr lang="en-US" sz="24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26218" y="2041635"/>
            <a:ext cx="7334250" cy="457200"/>
          </a:xfrm>
          <a:prstGeom prst="rect">
            <a:avLst/>
          </a:prstGeom>
        </p:spPr>
      </p:pic>
      <p:cxnSp>
        <p:nvCxnSpPr>
          <p:cNvPr id="9" name="Straight Arrow Connector 8"/>
          <p:cNvCxnSpPr/>
          <p:nvPr/>
        </p:nvCxnSpPr>
        <p:spPr>
          <a:xfrm flipV="1">
            <a:off x="2311226" y="2436398"/>
            <a:ext cx="526001" cy="414951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V="1">
            <a:off x="7192954" y="2462171"/>
            <a:ext cx="526001" cy="414951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H="1" flipV="1">
            <a:off x="8968418" y="2443989"/>
            <a:ext cx="316667" cy="485217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2221267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1970184" y="378173"/>
            <a:ext cx="8699925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Multiple Choice Choosing Answers</a:t>
            </a: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928913" y="1368044"/>
            <a:ext cx="10900229" cy="262338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700" dirty="0"/>
              <a:t>If the entire question or answers are not displayed, a scroll bar</a:t>
            </a:r>
            <a:r>
              <a:rPr lang="en-US" sz="2700" dirty="0">
                <a:cs typeface="Calibri"/>
              </a:rPr>
              <a:t> will </a:t>
            </a:r>
            <a:r>
              <a:rPr lang="en-US" sz="2700" dirty="0" smtClean="0">
                <a:cs typeface="Calibri"/>
              </a:rPr>
              <a:t>appear.</a:t>
            </a:r>
            <a:endParaRPr lang="en-US" sz="2700" dirty="0">
              <a:cs typeface="Calibri"/>
            </a:endParaRPr>
          </a:p>
          <a:p>
            <a:r>
              <a:rPr lang="en-US" sz="2700" dirty="0" smtClean="0"/>
              <a:t>The strikethrough feature allows you to cross out an</a:t>
            </a:r>
            <a:r>
              <a:rPr lang="en-US" sz="2700" b="1" dirty="0" smtClean="0"/>
              <a:t> </a:t>
            </a:r>
            <a:r>
              <a:rPr lang="en-US" sz="2700" dirty="0"/>
              <a:t>unwanted </a:t>
            </a:r>
            <a:r>
              <a:rPr lang="en-US" sz="2700" dirty="0" smtClean="0"/>
              <a:t>answer choice </a:t>
            </a:r>
            <a:r>
              <a:rPr lang="en-US" sz="2700" dirty="0"/>
              <a:t>by clicking on the </a:t>
            </a:r>
            <a:r>
              <a:rPr lang="en-US" sz="2700" b="1" dirty="0" smtClean="0"/>
              <a:t>eye</a:t>
            </a:r>
            <a:r>
              <a:rPr lang="en-US" sz="2700" dirty="0" smtClean="0"/>
              <a:t> </a:t>
            </a:r>
            <a:r>
              <a:rPr lang="en-US" sz="2700" b="1" dirty="0" smtClean="0"/>
              <a:t>icon</a:t>
            </a:r>
            <a:r>
              <a:rPr lang="en-US" sz="2700" dirty="0" smtClean="0"/>
              <a:t> </a:t>
            </a:r>
            <a:r>
              <a:rPr lang="en-US" sz="2700" dirty="0"/>
              <a:t>to the right of the answer</a:t>
            </a:r>
            <a:endParaRPr lang="en-US" sz="2700" dirty="0">
              <a:cs typeface="Calibri"/>
            </a:endParaRPr>
          </a:p>
          <a:p>
            <a:r>
              <a:rPr lang="en-US" sz="2700" dirty="0" smtClean="0"/>
              <a:t>When you select an answer a blue border appears around the answer choice. When moving to the next question the question number on the left will be filled in with blue.  </a:t>
            </a:r>
            <a:endParaRPr lang="en-US" sz="2700" dirty="0">
              <a:cs typeface="Calibri"/>
            </a:endParaRP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32017" y="4114800"/>
            <a:ext cx="5263068" cy="2606364"/>
          </a:xfrm>
          <a:prstGeom prst="rect">
            <a:avLst/>
          </a:prstGeom>
        </p:spPr>
      </p:pic>
      <p:grpSp>
        <p:nvGrpSpPr>
          <p:cNvPr id="2" name="Group 1"/>
          <p:cNvGrpSpPr/>
          <p:nvPr/>
        </p:nvGrpSpPr>
        <p:grpSpPr>
          <a:xfrm>
            <a:off x="3037603" y="4626017"/>
            <a:ext cx="5635206" cy="1600034"/>
            <a:chOff x="3037603" y="4626017"/>
            <a:chExt cx="5635206" cy="1600034"/>
          </a:xfrm>
        </p:grpSpPr>
        <p:cxnSp>
          <p:nvCxnSpPr>
            <p:cNvPr id="19" name="Straight Arrow Connector 18"/>
            <p:cNvCxnSpPr/>
            <p:nvPr/>
          </p:nvCxnSpPr>
          <p:spPr>
            <a:xfrm flipV="1">
              <a:off x="3037603" y="5089767"/>
              <a:ext cx="526001" cy="414951"/>
            </a:xfrm>
            <a:prstGeom prst="straightConnector1">
              <a:avLst/>
            </a:prstGeom>
            <a:ln w="57150">
              <a:solidFill>
                <a:srgbClr val="FF0000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Arrow Connector 19"/>
            <p:cNvCxnSpPr/>
            <p:nvPr/>
          </p:nvCxnSpPr>
          <p:spPr>
            <a:xfrm flipV="1">
              <a:off x="7478088" y="6024816"/>
              <a:ext cx="634133" cy="201235"/>
            </a:xfrm>
            <a:prstGeom prst="straightConnector1">
              <a:avLst/>
            </a:prstGeom>
            <a:ln w="57150">
              <a:solidFill>
                <a:srgbClr val="FF0000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Arrow Connector 20"/>
            <p:cNvCxnSpPr/>
            <p:nvPr/>
          </p:nvCxnSpPr>
          <p:spPr>
            <a:xfrm flipH="1" flipV="1">
              <a:off x="6508880" y="4883512"/>
              <a:ext cx="422544" cy="412510"/>
            </a:xfrm>
            <a:prstGeom prst="straightConnector1">
              <a:avLst/>
            </a:prstGeom>
            <a:ln w="57150">
              <a:solidFill>
                <a:srgbClr val="FF0000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2" name="Right Bracket 31"/>
            <p:cNvSpPr/>
            <p:nvPr/>
          </p:nvSpPr>
          <p:spPr>
            <a:xfrm>
              <a:off x="8540461" y="4626017"/>
              <a:ext cx="132348" cy="1398799"/>
            </a:xfrm>
            <a:prstGeom prst="rightBracket">
              <a:avLst/>
            </a:prstGeom>
            <a:ln w="19050" cap="flat" cmpd="sng" algn="ctr">
              <a:solidFill>
                <a:srgbClr val="FF0000"/>
              </a:solidFill>
              <a:prstDash val="solid"/>
              <a:round/>
              <a:headEnd type="arrow" w="med" len="med"/>
              <a:tailEnd type="arrow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3791246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199" y="678271"/>
            <a:ext cx="8229600" cy="1143000"/>
          </a:xfrm>
        </p:spPr>
        <p:txBody>
          <a:bodyPr>
            <a:normAutofit/>
          </a:bodyPr>
          <a:lstStyle/>
          <a:p>
            <a:r>
              <a:rPr lang="en-US"/>
              <a:t>Essay Question</a:t>
            </a: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2072366" y="1766715"/>
            <a:ext cx="8047265" cy="107383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/>
              <a:t>A text box will appear for essay questions</a:t>
            </a:r>
          </a:p>
          <a:p>
            <a:r>
              <a:rPr lang="en-US" sz="2800" dirty="0"/>
              <a:t>You </a:t>
            </a:r>
            <a:r>
              <a:rPr lang="en-US" sz="2800" dirty="0" smtClean="0"/>
              <a:t>can adjust the size of the text </a:t>
            </a:r>
            <a:r>
              <a:rPr lang="en-US" sz="2800" dirty="0"/>
              <a:t>maximize the question </a:t>
            </a:r>
            <a:r>
              <a:rPr lang="en-US" sz="2800" dirty="0" smtClean="0"/>
              <a:t>text </a:t>
            </a:r>
            <a:endParaRPr lang="en-US" sz="28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36002" y="3296001"/>
            <a:ext cx="5680756" cy="330091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70720" y="4264933"/>
            <a:ext cx="2914650" cy="1695450"/>
          </a:xfrm>
          <a:prstGeom prst="rect">
            <a:avLst/>
          </a:prstGeom>
        </p:spPr>
      </p:pic>
      <p:cxnSp>
        <p:nvCxnSpPr>
          <p:cNvPr id="8" name="Straight Arrow Connector 7"/>
          <p:cNvCxnSpPr/>
          <p:nvPr/>
        </p:nvCxnSpPr>
        <p:spPr>
          <a:xfrm flipV="1">
            <a:off x="3108508" y="4264933"/>
            <a:ext cx="319489" cy="187287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flipV="1">
            <a:off x="5739616" y="4648244"/>
            <a:ext cx="319489" cy="187287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3530736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44F128-6DF9-4C7B-9E9A-11C0245EBD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76775" y="2444242"/>
            <a:ext cx="7772400" cy="1362075"/>
          </a:xfrm>
        </p:spPr>
        <p:txBody>
          <a:bodyPr/>
          <a:lstStyle/>
          <a:p>
            <a:pPr algn="ctr"/>
            <a:r>
              <a:rPr lang="en-US" b="0">
                <a:cs typeface="Calibri"/>
              </a:rPr>
              <a:t>Submitting Exams</a:t>
            </a:r>
            <a:endParaRPr lang="en-US"/>
          </a:p>
          <a:p>
            <a:endParaRPr lang="en-US">
              <a:cs typeface="Calibri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481596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93063" y="294008"/>
            <a:ext cx="8229600" cy="1143000"/>
          </a:xfrm>
        </p:spPr>
        <p:txBody>
          <a:bodyPr/>
          <a:lstStyle/>
          <a:p>
            <a:r>
              <a:rPr lang="en-US" dirty="0"/>
              <a:t>Exiting and Submitting your Exam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93065" y="1373419"/>
            <a:ext cx="8504739" cy="1746954"/>
          </a:xfrm>
        </p:spPr>
        <p:txBody>
          <a:bodyPr vert="horz" lIns="91440" tIns="45720" rIns="91440" bIns="45720" rtlCol="0" anchor="t">
            <a:noAutofit/>
          </a:bodyPr>
          <a:lstStyle/>
          <a:p>
            <a:pPr>
              <a:spcBef>
                <a:spcPts val="0"/>
              </a:spcBef>
            </a:pPr>
            <a:r>
              <a:rPr lang="en-US" sz="2700" dirty="0"/>
              <a:t>When you have completed all questions on your exam </a:t>
            </a:r>
            <a:r>
              <a:rPr lang="en-US" sz="2700" dirty="0" smtClean="0"/>
              <a:t>click on the </a:t>
            </a:r>
            <a:r>
              <a:rPr lang="en-US" sz="2700" b="1" dirty="0"/>
              <a:t>Next</a:t>
            </a:r>
            <a:r>
              <a:rPr lang="en-US" sz="2700" dirty="0"/>
              <a:t> </a:t>
            </a:r>
            <a:r>
              <a:rPr lang="en-US" sz="2700" dirty="0" smtClean="0"/>
              <a:t>button or go to </a:t>
            </a:r>
            <a:r>
              <a:rPr lang="en-US" sz="2700" b="1" dirty="0"/>
              <a:t>Exam Controls </a:t>
            </a:r>
            <a:r>
              <a:rPr lang="en-US" sz="2700" dirty="0"/>
              <a:t>in the top </a:t>
            </a:r>
            <a:r>
              <a:rPr lang="en-US" sz="2700" dirty="0" smtClean="0"/>
              <a:t>right corner</a:t>
            </a:r>
            <a:r>
              <a:rPr lang="en-US" sz="2700" dirty="0">
                <a:cs typeface="Calibri"/>
              </a:rPr>
              <a:t> </a:t>
            </a:r>
            <a:r>
              <a:rPr lang="en-US" sz="2700" dirty="0" smtClean="0">
                <a:cs typeface="Calibri"/>
              </a:rPr>
              <a:t>and click </a:t>
            </a:r>
            <a:r>
              <a:rPr lang="en-US" sz="2700" b="1" dirty="0" smtClean="0"/>
              <a:t>Submit Exam.</a:t>
            </a:r>
            <a:endParaRPr lang="en-US" sz="2700" b="1" dirty="0">
              <a:cs typeface="Calibri"/>
            </a:endParaRPr>
          </a:p>
          <a:p>
            <a:r>
              <a:rPr lang="en-US" sz="2700" dirty="0"/>
              <a:t>Most exams are timed, so if you run out of time the program will exit you from the </a:t>
            </a:r>
            <a:r>
              <a:rPr lang="en-US" sz="2700" dirty="0" smtClean="0"/>
              <a:t>exam.</a:t>
            </a:r>
            <a:endParaRPr lang="en-US" sz="2700" dirty="0">
              <a:cs typeface="Calibri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95356" y="3882122"/>
            <a:ext cx="7625013" cy="1832653"/>
          </a:xfrm>
          <a:prstGeom prst="rect">
            <a:avLst/>
          </a:prstGeom>
        </p:spPr>
      </p:pic>
      <p:cxnSp>
        <p:nvCxnSpPr>
          <p:cNvPr id="6" name="Straight Arrow Connector 5"/>
          <p:cNvCxnSpPr/>
          <p:nvPr/>
        </p:nvCxnSpPr>
        <p:spPr>
          <a:xfrm flipV="1">
            <a:off x="7054263" y="5403562"/>
            <a:ext cx="394501" cy="311213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4044026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93063" y="294008"/>
            <a:ext cx="8229600" cy="1143000"/>
          </a:xfrm>
        </p:spPr>
        <p:txBody>
          <a:bodyPr/>
          <a:lstStyle/>
          <a:p>
            <a:r>
              <a:rPr lang="en-US" dirty="0" smtClean="0"/>
              <a:t>Submitting </a:t>
            </a:r>
            <a:r>
              <a:rPr lang="en-US" dirty="0"/>
              <a:t>your Exam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8011" y="1373419"/>
            <a:ext cx="9408694" cy="1746954"/>
          </a:xfrm>
        </p:spPr>
        <p:txBody>
          <a:bodyPr vert="horz" lIns="91440" tIns="45720" rIns="91440" bIns="45720" rtlCol="0" anchor="t">
            <a:noAutofit/>
          </a:bodyPr>
          <a:lstStyle/>
          <a:p>
            <a:pPr>
              <a:spcBef>
                <a:spcPts val="0"/>
              </a:spcBef>
            </a:pPr>
            <a:r>
              <a:rPr lang="en-US" sz="2700" dirty="0" smtClean="0"/>
              <a:t>If the Instructor has selected Backward </a:t>
            </a:r>
            <a:r>
              <a:rPr lang="en-US" sz="2700" dirty="0"/>
              <a:t>N</a:t>
            </a:r>
            <a:r>
              <a:rPr lang="en-US" sz="2700" dirty="0" smtClean="0"/>
              <a:t>avigation you will have an option to </a:t>
            </a:r>
            <a:r>
              <a:rPr lang="en-US" sz="2700" b="1" dirty="0" smtClean="0"/>
              <a:t>Return to Exam</a:t>
            </a:r>
            <a:r>
              <a:rPr lang="en-US" sz="2700" dirty="0" smtClean="0"/>
              <a:t>.</a:t>
            </a:r>
          </a:p>
          <a:p>
            <a:pPr>
              <a:spcBef>
                <a:spcPts val="0"/>
              </a:spcBef>
            </a:pPr>
            <a:r>
              <a:rPr lang="en-US" sz="2700" dirty="0" smtClean="0">
                <a:cs typeface="Calibri"/>
              </a:rPr>
              <a:t>If have completed the exam click on </a:t>
            </a:r>
            <a:r>
              <a:rPr lang="en-US" sz="2700" b="1" dirty="0" smtClean="0">
                <a:cs typeface="Calibri"/>
              </a:rPr>
              <a:t>Submit Exam.</a:t>
            </a:r>
            <a:endParaRPr lang="en-US" sz="2700" b="1" dirty="0">
              <a:cs typeface="Calibri"/>
            </a:endParaRPr>
          </a:p>
        </p:txBody>
      </p:sp>
      <p:pic>
        <p:nvPicPr>
          <p:cNvPr id="6" name="Picture 5"/>
          <p:cNvPicPr/>
          <p:nvPr/>
        </p:nvPicPr>
        <p:blipFill rotWithShape="1">
          <a:blip r:embed="rId3"/>
          <a:srcRect l="3372" t="3448" r="3510" b="5710"/>
          <a:stretch/>
        </p:blipFill>
        <p:spPr>
          <a:xfrm>
            <a:off x="3236495" y="2995864"/>
            <a:ext cx="5534526" cy="3380874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178811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074" y="746915"/>
            <a:ext cx="11127545" cy="814598"/>
          </a:xfrm>
        </p:spPr>
        <p:txBody>
          <a:bodyPr>
            <a:normAutofit fontScale="90000"/>
          </a:bodyPr>
          <a:lstStyle/>
          <a:p>
            <a:r>
              <a:rPr lang="en-US" dirty="0"/>
              <a:t>Preparing for an Exam</a:t>
            </a:r>
            <a:br>
              <a:rPr lang="en-US" dirty="0"/>
            </a:br>
            <a:r>
              <a:rPr lang="en-US" sz="3100" dirty="0"/>
              <a:t>(</a:t>
            </a:r>
            <a:r>
              <a:rPr lang="en-US" sz="3100" b="1" dirty="0"/>
              <a:t>If your Assessment </a:t>
            </a:r>
            <a:r>
              <a:rPr lang="en-US" sz="3100" b="1" dirty="0" smtClean="0"/>
              <a:t>is </a:t>
            </a:r>
            <a:r>
              <a:rPr lang="en-US" sz="3100" b="1" dirty="0"/>
              <a:t>currently in </a:t>
            </a:r>
            <a:r>
              <a:rPr lang="en-US" sz="3100" b="1" dirty="0" err="1"/>
              <a:t>ExamSoft</a:t>
            </a:r>
            <a:r>
              <a:rPr lang="en-US" sz="3100" b="1" dirty="0"/>
              <a:t>)</a:t>
            </a:r>
            <a:r>
              <a:rPr lang="en-US" b="1" dirty="0">
                <a:solidFill>
                  <a:prstClr val="black"/>
                </a:solidFill>
              </a:rPr>
              <a:t/>
            </a:r>
            <a:br>
              <a:rPr lang="en-US" b="1" dirty="0">
                <a:solidFill>
                  <a:prstClr val="black"/>
                </a:solidFill>
              </a:rPr>
            </a:b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562708" y="1899804"/>
            <a:ext cx="11629292" cy="43550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defTabSz="457200">
              <a:spcBef>
                <a:spcPct val="20000"/>
              </a:spcBef>
              <a:spcAft>
                <a:spcPts val="600"/>
              </a:spcAft>
              <a:buFont typeface="Arial"/>
              <a:buChar char="•"/>
            </a:pPr>
            <a:r>
              <a:rPr lang="en-US" sz="2800" b="1" dirty="0" smtClean="0">
                <a:solidFill>
                  <a:prstClr val="black"/>
                </a:solidFill>
              </a:rPr>
              <a:t>Seven </a:t>
            </a:r>
            <a:r>
              <a:rPr lang="en-US" sz="2800" b="1" dirty="0">
                <a:solidFill>
                  <a:prstClr val="black"/>
                </a:solidFill>
              </a:rPr>
              <a:t>days </a:t>
            </a:r>
            <a:r>
              <a:rPr lang="en-US" sz="2800" dirty="0">
                <a:solidFill>
                  <a:prstClr val="black"/>
                </a:solidFill>
              </a:rPr>
              <a:t>prior to the scheduled date of the exam complete the </a:t>
            </a:r>
            <a:r>
              <a:rPr lang="en-US" sz="2800" b="1" dirty="0" err="1">
                <a:solidFill>
                  <a:prstClr val="black"/>
                </a:solidFill>
              </a:rPr>
              <a:t>ExamSoft</a:t>
            </a:r>
            <a:r>
              <a:rPr lang="en-US" sz="2800" b="1" dirty="0">
                <a:solidFill>
                  <a:prstClr val="black"/>
                </a:solidFill>
              </a:rPr>
              <a:t> Assessment Options Form </a:t>
            </a:r>
            <a:r>
              <a:rPr lang="en-US" sz="2800" dirty="0" smtClean="0">
                <a:solidFill>
                  <a:prstClr val="black"/>
                </a:solidFill>
              </a:rPr>
              <a:t>and attaches document with new questions </a:t>
            </a:r>
            <a:endParaRPr lang="en-US" sz="2800" dirty="0">
              <a:solidFill>
                <a:prstClr val="black"/>
              </a:solidFill>
            </a:endParaRPr>
          </a:p>
          <a:p>
            <a:pPr marL="342900" lvl="0" indent="-342900" defTabSz="457200">
              <a:spcBef>
                <a:spcPct val="20000"/>
              </a:spcBef>
              <a:spcAft>
                <a:spcPts val="600"/>
              </a:spcAft>
              <a:buFont typeface="Arial"/>
              <a:buChar char="•"/>
            </a:pPr>
            <a:r>
              <a:rPr lang="en-US" sz="2800" dirty="0">
                <a:solidFill>
                  <a:prstClr val="black"/>
                </a:solidFill>
              </a:rPr>
              <a:t>ILT creates assessment and notifies faculty it is ready for review</a:t>
            </a:r>
          </a:p>
          <a:p>
            <a:pPr marL="342900" lvl="0" indent="-342900" defTabSz="457200">
              <a:spcBef>
                <a:spcPct val="20000"/>
              </a:spcBef>
              <a:spcAft>
                <a:spcPts val="600"/>
              </a:spcAft>
              <a:buFont typeface="Arial"/>
              <a:buChar char="•"/>
            </a:pPr>
            <a:r>
              <a:rPr lang="en-US" sz="2800" dirty="0">
                <a:solidFill>
                  <a:prstClr val="black"/>
                </a:solidFill>
              </a:rPr>
              <a:t>Faculty reviews the assessment in </a:t>
            </a:r>
            <a:r>
              <a:rPr lang="en-US" sz="2800" dirty="0" err="1">
                <a:solidFill>
                  <a:prstClr val="black"/>
                </a:solidFill>
              </a:rPr>
              <a:t>Examsoft</a:t>
            </a:r>
            <a:r>
              <a:rPr lang="en-US" sz="2800" dirty="0">
                <a:solidFill>
                  <a:prstClr val="black"/>
                </a:solidFill>
              </a:rPr>
              <a:t> and responds to ILT</a:t>
            </a:r>
          </a:p>
          <a:p>
            <a:pPr marL="342900" lvl="0" indent="-342900" defTabSz="457200">
              <a:spcBef>
                <a:spcPct val="20000"/>
              </a:spcBef>
              <a:spcAft>
                <a:spcPts val="600"/>
              </a:spcAft>
              <a:buFont typeface="Arial"/>
              <a:buChar char="•"/>
            </a:pPr>
            <a:r>
              <a:rPr lang="en-US" sz="2800" dirty="0">
                <a:solidFill>
                  <a:prstClr val="black"/>
                </a:solidFill>
              </a:rPr>
              <a:t>ILT finalizes assessment and notifies faculty of final settings and provides passwords for access</a:t>
            </a:r>
          </a:p>
          <a:p>
            <a:pPr marL="342900" lvl="0" indent="-342900" defTabSz="457200">
              <a:spcBef>
                <a:spcPct val="20000"/>
              </a:spcBef>
              <a:spcAft>
                <a:spcPts val="600"/>
              </a:spcAft>
              <a:buFont typeface="Arial"/>
              <a:buChar char="•"/>
            </a:pPr>
            <a:r>
              <a:rPr lang="en-US" sz="2800" dirty="0">
                <a:solidFill>
                  <a:prstClr val="black"/>
                </a:solidFill>
              </a:rPr>
              <a:t>Faculty posts announcements in Blackboard</a:t>
            </a:r>
          </a:p>
          <a:p>
            <a:pPr lvl="0" defTabSz="457200">
              <a:spcBef>
                <a:spcPct val="20000"/>
              </a:spcBef>
              <a:spcAft>
                <a:spcPts val="600"/>
              </a:spcAft>
            </a:pPr>
            <a:endParaRPr lang="en-US" sz="2800" b="1" dirty="0">
              <a:solidFill>
                <a:prstClr val="black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554122784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1981200" y="512453"/>
            <a:ext cx="8229600" cy="1143000"/>
          </a:xfrm>
        </p:spPr>
        <p:txBody>
          <a:bodyPr/>
          <a:lstStyle/>
          <a:p>
            <a:r>
              <a:rPr lang="en-US" dirty="0" smtClean="0"/>
              <a:t>Submitting an Exam </a:t>
            </a:r>
            <a:endParaRPr lang="en-US" dirty="0"/>
          </a:p>
        </p:txBody>
      </p:sp>
      <p:pic>
        <p:nvPicPr>
          <p:cNvPr id="5" name="Content Placeholder 4"/>
          <p:cNvPicPr>
            <a:picLocks noGrp="1"/>
          </p:cNvPicPr>
          <p:nvPr>
            <p:ph idx="1"/>
          </p:nvPr>
        </p:nvPicPr>
        <p:blipFill rotWithShape="1">
          <a:blip r:embed="rId3"/>
          <a:srcRect t="2083" r="1110"/>
          <a:stretch/>
        </p:blipFill>
        <p:spPr>
          <a:xfrm>
            <a:off x="3897086" y="2798453"/>
            <a:ext cx="3795486" cy="2965489"/>
          </a:xfrm>
          <a:prstGeom prst="rect">
            <a:avLst/>
          </a:prstGeom>
          <a:ln w="3175">
            <a:solidFill>
              <a:schemeClr val="tx1"/>
            </a:solidFill>
          </a:ln>
        </p:spPr>
      </p:pic>
      <p:sp>
        <p:nvSpPr>
          <p:cNvPr id="3" name="Rectangle 2"/>
          <p:cNvSpPr/>
          <p:nvPr/>
        </p:nvSpPr>
        <p:spPr>
          <a:xfrm>
            <a:off x="1262743" y="1655453"/>
            <a:ext cx="98552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/>
              <a:t>If the student has not answered all of the questions this screen will appear if they chose to submit the </a:t>
            </a:r>
            <a:r>
              <a:rPr lang="en-US" sz="2800" dirty="0" smtClean="0"/>
              <a:t>exam.</a:t>
            </a:r>
            <a:endParaRPr lang="en-US" sz="2800" dirty="0">
              <a:cs typeface="Calibri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34361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348330"/>
            <a:ext cx="8404466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Preliminary Results “with a Review ”</a:t>
            </a:r>
            <a:endParaRPr lang="en-US" dirty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883403" y="1377990"/>
            <a:ext cx="10957302" cy="2243515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/>
              <a:t>You can see your </a:t>
            </a:r>
            <a:r>
              <a:rPr lang="en-US" sz="2800" b="1" dirty="0"/>
              <a:t>Preliminary </a:t>
            </a:r>
            <a:r>
              <a:rPr lang="en-US" sz="2800" b="1" dirty="0" smtClean="0"/>
              <a:t>Results</a:t>
            </a:r>
            <a:r>
              <a:rPr lang="en-US" sz="2800" dirty="0" smtClean="0"/>
              <a:t> </a:t>
            </a:r>
            <a:r>
              <a:rPr lang="en-US" sz="2800" dirty="0"/>
              <a:t>score for </a:t>
            </a:r>
            <a:r>
              <a:rPr lang="en-US" sz="2800" dirty="0" smtClean="0"/>
              <a:t>“Objective Questions Only” </a:t>
            </a:r>
            <a:r>
              <a:rPr lang="en-US" sz="2800" dirty="0"/>
              <a:t>Raw </a:t>
            </a:r>
            <a:r>
              <a:rPr lang="en-US" sz="2800" dirty="0" smtClean="0"/>
              <a:t>&amp; </a:t>
            </a:r>
            <a:r>
              <a:rPr lang="en-US" sz="2800" dirty="0"/>
              <a:t>Percentage </a:t>
            </a:r>
            <a:r>
              <a:rPr lang="en-US" sz="2800" dirty="0" smtClean="0"/>
              <a:t>score shown if the Instructor has chosen this option. </a:t>
            </a:r>
            <a:endParaRPr lang="en-US" sz="2800" b="1" dirty="0"/>
          </a:p>
          <a:p>
            <a:r>
              <a:rPr lang="en-US" sz="2800" dirty="0" smtClean="0"/>
              <a:t>You can see an </a:t>
            </a:r>
            <a:r>
              <a:rPr lang="en-US" sz="2800" b="1" dirty="0" smtClean="0"/>
              <a:t>Immediate Review </a:t>
            </a:r>
            <a:r>
              <a:rPr lang="en-US" sz="2800" dirty="0" smtClean="0"/>
              <a:t>if the Instructor has chosen this option, which requires a password.  </a:t>
            </a:r>
            <a:endParaRPr lang="en-US" sz="2800" dirty="0"/>
          </a:p>
          <a:p>
            <a:r>
              <a:rPr lang="en-US" sz="2800" dirty="0" smtClean="0"/>
              <a:t>You have the option to </a:t>
            </a:r>
            <a:r>
              <a:rPr lang="en-US" sz="2800" b="1" dirty="0" smtClean="0"/>
              <a:t>Continue to Upload </a:t>
            </a:r>
            <a:r>
              <a:rPr lang="en-US" sz="2800" dirty="0" smtClean="0"/>
              <a:t>your exam </a:t>
            </a:r>
            <a:endParaRPr lang="en-US" sz="2800" dirty="0"/>
          </a:p>
          <a:p>
            <a:endParaRPr lang="en-US" sz="2800" dirty="0"/>
          </a:p>
        </p:txBody>
      </p:sp>
      <p:pic>
        <p:nvPicPr>
          <p:cNvPr id="10" name="Picture 9"/>
          <p:cNvPicPr/>
          <p:nvPr/>
        </p:nvPicPr>
        <p:blipFill rotWithShape="1">
          <a:blip r:embed="rId3"/>
          <a:srcRect l="12481" t="2414" r="9964"/>
          <a:stretch/>
        </p:blipFill>
        <p:spPr>
          <a:xfrm>
            <a:off x="1923981" y="3746720"/>
            <a:ext cx="3751105" cy="2421526"/>
          </a:xfrm>
          <a:prstGeom prst="rect">
            <a:avLst/>
          </a:prstGeom>
        </p:spPr>
      </p:pic>
      <p:cxnSp>
        <p:nvCxnSpPr>
          <p:cNvPr id="6" name="Straight Arrow Connector 5"/>
          <p:cNvCxnSpPr/>
          <p:nvPr/>
        </p:nvCxnSpPr>
        <p:spPr>
          <a:xfrm flipV="1">
            <a:off x="1474530" y="5982812"/>
            <a:ext cx="449451" cy="192175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V="1">
            <a:off x="3799533" y="4689975"/>
            <a:ext cx="449451" cy="192175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V="1">
            <a:off x="3225897" y="5383279"/>
            <a:ext cx="449451" cy="192175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09325" y="3746720"/>
            <a:ext cx="3676341" cy="2421526"/>
          </a:xfrm>
          <a:prstGeom prst="rect">
            <a:avLst/>
          </a:prstGeom>
        </p:spPr>
      </p:pic>
      <p:cxnSp>
        <p:nvCxnSpPr>
          <p:cNvPr id="9" name="Straight Arrow Connector 8"/>
          <p:cNvCxnSpPr/>
          <p:nvPr/>
        </p:nvCxnSpPr>
        <p:spPr>
          <a:xfrm flipV="1">
            <a:off x="8547495" y="4651165"/>
            <a:ext cx="449451" cy="192175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2404852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89484" y="348330"/>
            <a:ext cx="8229600" cy="1143000"/>
          </a:xfrm>
        </p:spPr>
        <p:txBody>
          <a:bodyPr/>
          <a:lstStyle/>
          <a:p>
            <a:r>
              <a:rPr lang="en-US" dirty="0" smtClean="0"/>
              <a:t>No Results  and “No Review”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46400" y="3610201"/>
            <a:ext cx="6096000" cy="2714625"/>
          </a:xfrm>
          <a:prstGeom prst="rect">
            <a:avLst/>
          </a:prstGeom>
        </p:spPr>
      </p:pic>
      <p:sp>
        <p:nvSpPr>
          <p:cNvPr id="5" name="Content Placeholder 2"/>
          <p:cNvSpPr txBox="1">
            <a:spLocks/>
          </p:cNvSpPr>
          <p:nvPr/>
        </p:nvSpPr>
        <p:spPr>
          <a:xfrm>
            <a:off x="1596572" y="1559998"/>
            <a:ext cx="9535886" cy="205020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If </a:t>
            </a:r>
            <a:r>
              <a:rPr lang="en-US" dirty="0" smtClean="0"/>
              <a:t>the Instructor did not choose Preliminary Results or a Review</a:t>
            </a:r>
            <a:r>
              <a:rPr lang="en-US" dirty="0">
                <a:cs typeface="Calibri"/>
              </a:rPr>
              <a:t> </a:t>
            </a:r>
            <a:r>
              <a:rPr lang="en-US" dirty="0" smtClean="0">
                <a:cs typeface="Calibri"/>
              </a:rPr>
              <a:t>you </a:t>
            </a:r>
            <a:r>
              <a:rPr lang="en-US" dirty="0">
                <a:cs typeface="Calibri"/>
              </a:rPr>
              <a:t>will then </a:t>
            </a:r>
            <a:r>
              <a:rPr lang="en-US" dirty="0" smtClean="0">
                <a:cs typeface="Calibri"/>
              </a:rPr>
              <a:t>follow the steps to submit </a:t>
            </a:r>
            <a:r>
              <a:rPr lang="en-US" dirty="0">
                <a:cs typeface="Calibri"/>
              </a:rPr>
              <a:t>your </a:t>
            </a:r>
            <a:r>
              <a:rPr lang="en-US" dirty="0" smtClean="0">
                <a:cs typeface="Calibri"/>
              </a:rPr>
              <a:t>exam.</a:t>
            </a:r>
            <a:endParaRPr lang="en-US" dirty="0">
              <a:cs typeface="Calibri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902036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9509" y="359996"/>
            <a:ext cx="8684731" cy="1143000"/>
          </a:xfrm>
        </p:spPr>
        <p:txBody>
          <a:bodyPr/>
          <a:lstStyle/>
          <a:p>
            <a:r>
              <a:rPr lang="en-US"/>
              <a:t>After submitting your Exam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27315" y="1387817"/>
            <a:ext cx="10638972" cy="2246769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If the upload was successful, you will see </a:t>
            </a:r>
            <a:r>
              <a:rPr lang="en-US" sz="2800" dirty="0" smtClean="0"/>
              <a:t>this confirmation </a:t>
            </a:r>
            <a:r>
              <a:rPr lang="en-US" sz="2800" dirty="0"/>
              <a:t>screen</a:t>
            </a:r>
            <a:endParaRPr lang="en-US" sz="2800" dirty="0">
              <a:cs typeface="Calibri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Once you reached this screen, your exam has finished </a:t>
            </a:r>
            <a:r>
              <a:rPr lang="en-US" sz="2800" dirty="0" smtClean="0"/>
              <a:t>uploading and </a:t>
            </a:r>
            <a:r>
              <a:rPr lang="en-US" sz="2800" b="1" dirty="0" smtClean="0"/>
              <a:t>you will not </a:t>
            </a:r>
            <a:r>
              <a:rPr lang="en-US" sz="2800" b="1" dirty="0"/>
              <a:t>be able to enter back into this </a:t>
            </a:r>
            <a:r>
              <a:rPr lang="en-US" sz="2800" b="1" dirty="0" smtClean="0"/>
              <a:t>exam.</a:t>
            </a:r>
            <a:endParaRPr lang="en-US" sz="2800" b="1" dirty="0">
              <a:cs typeface="Calibri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b="1" dirty="0"/>
              <a:t>Do not </a:t>
            </a:r>
            <a:r>
              <a:rPr lang="en-US" sz="2800" dirty="0"/>
              <a:t>close this window </a:t>
            </a:r>
            <a:r>
              <a:rPr lang="en-US" sz="2800" dirty="0" smtClean="0"/>
              <a:t>the </a:t>
            </a:r>
            <a:r>
              <a:rPr lang="en-US" sz="2800" dirty="0"/>
              <a:t>Instructor or Proctor will need to verify this confirmation</a:t>
            </a:r>
            <a:endParaRPr lang="en-US" sz="2800" dirty="0">
              <a:cs typeface="Calibri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26877" y="3634586"/>
            <a:ext cx="4829114" cy="2770488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064681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>
          <a:xfrm>
            <a:off x="2328233" y="1921878"/>
            <a:ext cx="8108161" cy="3737728"/>
          </a:xfrm>
        </p:spPr>
        <p:txBody>
          <a:bodyPr vert="horz" lIns="91440" tIns="45720" rIns="91440" bIns="45720" rtlCol="0" anchor="t">
            <a:normAutofit/>
          </a:bodyPr>
          <a:lstStyle/>
          <a:p>
            <a:endParaRPr lang="en-US" dirty="0">
              <a:cs typeface="Calibri"/>
            </a:endParaRPr>
          </a:p>
          <a:p>
            <a:r>
              <a:rPr lang="en-US" b="1" dirty="0" smtClean="0">
                <a:cs typeface="Calibri"/>
              </a:rPr>
              <a:t>Exit</a:t>
            </a:r>
            <a:r>
              <a:rPr lang="en-US" dirty="0" smtClean="0">
                <a:cs typeface="Calibri"/>
              </a:rPr>
              <a:t> </a:t>
            </a:r>
            <a:r>
              <a:rPr lang="en-US" dirty="0" err="1" smtClean="0">
                <a:cs typeface="Calibri"/>
              </a:rPr>
              <a:t>Examplify</a:t>
            </a:r>
            <a:endParaRPr lang="en-US" dirty="0">
              <a:cs typeface="Calibri"/>
            </a:endParaRPr>
          </a:p>
          <a:p>
            <a:r>
              <a:rPr lang="en-US" dirty="0" smtClean="0">
                <a:cs typeface="Calibri"/>
              </a:rPr>
              <a:t>You </a:t>
            </a:r>
            <a:r>
              <a:rPr lang="en-US" dirty="0">
                <a:cs typeface="Calibri"/>
              </a:rPr>
              <a:t>will receive a confirmation email confirming your exam’s data has been uploaded.</a:t>
            </a:r>
          </a:p>
          <a:p>
            <a:pPr marL="0" indent="0">
              <a:buNone/>
            </a:pPr>
            <a:endParaRPr lang="en-US" dirty="0">
              <a:cs typeface="Calibri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DDA2246-7007-444D-9690-388E8AD491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65852" y="1135299"/>
            <a:ext cx="8229600" cy="1143000"/>
          </a:xfrm>
        </p:spPr>
        <p:txBody>
          <a:bodyPr/>
          <a:lstStyle/>
          <a:p>
            <a:r>
              <a:rPr lang="en-US">
                <a:cs typeface="Calibri"/>
              </a:rPr>
              <a:t>Post Exam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181658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Exam Day Help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If you are taking an exam at home and have exam issues, you may contact ExamSoft Support at: </a:t>
            </a:r>
          </a:p>
          <a:p>
            <a:pPr marL="0" indent="0" algn="ctr">
              <a:buNone/>
            </a:pPr>
            <a:r>
              <a:rPr lang="en-US"/>
              <a:t>Toll Free: 866.429.8889</a:t>
            </a:r>
            <a:br>
              <a:rPr lang="en-US"/>
            </a:br>
            <a:r>
              <a:rPr lang="en-US" sz="2400"/>
              <a:t>(ExamSoft support is 24/7)</a:t>
            </a:r>
          </a:p>
          <a:p>
            <a:pPr marL="0" indent="0" algn="ctr">
              <a:buNone/>
            </a:pPr>
            <a:r>
              <a:rPr lang="en-US" sz="2400">
                <a:hlinkClick r:id="rId3"/>
              </a:rPr>
              <a:t>support@examsoft.com</a:t>
            </a:r>
            <a:r>
              <a:rPr lang="en-US" sz="2400"/>
              <a:t> </a:t>
            </a:r>
          </a:p>
          <a:p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3146680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mv="urn:schemas-microsoft-com:mac:vml">
      <mp:transition xmlns:mp="http://schemas.microsoft.com/office/mac/powerpoint/2008/main" spd="slow"/>
    </mc:Fallback>
  </mc:AlternateContent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marL="342900" marR="0" lvl="0" indent="-342900">
              <a:lnSpc>
                <a:spcPct val="100000"/>
              </a:lnSpc>
              <a:spcBef>
                <a:spcPts val="0"/>
              </a:spcBef>
              <a:tabLst>
                <a:tab pos="457200" algn="l"/>
              </a:tabLst>
            </a:pPr>
            <a:r>
              <a:rPr lang="en-US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ExamSoft</a:t>
            </a:r>
            <a:r>
              <a:rPr lang="en-US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FAQ's</a:t>
            </a:r>
            <a:r>
              <a:rPr lang="en-US" sz="40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en-US" sz="40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n-US" dirty="0"/>
          </a:p>
        </p:txBody>
      </p:sp>
      <p:sp>
        <p:nvSpPr>
          <p:cNvPr id="7" name="Content Placeholder 4"/>
          <p:cNvSpPr txBox="1">
            <a:spLocks/>
          </p:cNvSpPr>
          <p:nvPr/>
        </p:nvSpPr>
        <p:spPr>
          <a:xfrm>
            <a:off x="856103" y="1404250"/>
            <a:ext cx="10479795" cy="437960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>
              <a:lnSpc>
                <a:spcPct val="100000"/>
              </a:lnSpc>
              <a:spcBef>
                <a:spcPts val="0"/>
              </a:spcBef>
              <a:buNone/>
              <a:tabLst>
                <a:tab pos="457200" algn="l"/>
              </a:tabLst>
            </a:pPr>
            <a:endParaRPr lang="en-US" sz="1800" b="1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0000"/>
              </a:lnSpc>
              <a:spcBef>
                <a:spcPts val="0"/>
              </a:spcBef>
              <a:buFont typeface="+mj-lt"/>
              <a:buAutoNum type="arabicPeriod"/>
              <a:tabLst>
                <a:tab pos="457200" algn="l"/>
              </a:tabLst>
            </a:pPr>
            <a:r>
              <a:rPr lang="en-US" sz="1800" b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Backward navigation - when checked, what does that mean?</a:t>
            </a:r>
            <a:r>
              <a:rPr lang="en-US" sz="18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18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marR="0" lvl="1" indent="-285750">
              <a:lnSpc>
                <a:spcPct val="100000"/>
              </a:lnSpc>
              <a:spcBef>
                <a:spcPts val="0"/>
              </a:spcBef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en-US" sz="18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This means: Do you want the students to be able to go back and answer missed or not answered questions.</a:t>
            </a:r>
            <a:endParaRPr lang="en-US" sz="18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0000"/>
              </a:lnSpc>
              <a:spcBef>
                <a:spcPts val="0"/>
              </a:spcBef>
              <a:buFont typeface="+mj-lt"/>
              <a:buAutoNum type="arabicPeriod"/>
              <a:tabLst>
                <a:tab pos="457200" algn="l"/>
              </a:tabLst>
            </a:pPr>
            <a:r>
              <a:rPr lang="en-US" sz="1800" b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What about functions that we currently use in Blackboard like:</a:t>
            </a:r>
            <a:r>
              <a:rPr lang="en-US" sz="18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18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marR="0" lvl="1" indent="-285750">
              <a:lnSpc>
                <a:spcPct val="100000"/>
              </a:lnSpc>
              <a:spcBef>
                <a:spcPts val="0"/>
              </a:spcBef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en-US" sz="18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Force Submit </a:t>
            </a:r>
            <a:endParaRPr lang="en-US" sz="18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2">
              <a:lnSpc>
                <a:spcPct val="100000"/>
              </a:lnSpc>
              <a:spcBef>
                <a:spcPts val="0"/>
              </a:spcBef>
              <a:buSzPts val="1000"/>
              <a:buFont typeface="Wingdings" panose="05000000000000000000" pitchFamily="2" charset="2"/>
              <a:buChar char=""/>
              <a:tabLst>
                <a:tab pos="1371600" algn="l"/>
              </a:tabLst>
            </a:pPr>
            <a:r>
              <a:rPr lang="en-US" sz="18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No Force Submit</a:t>
            </a:r>
            <a:endParaRPr lang="en-US" sz="18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2">
              <a:lnSpc>
                <a:spcPct val="100000"/>
              </a:lnSpc>
              <a:spcBef>
                <a:spcPts val="0"/>
              </a:spcBef>
              <a:buSzPts val="1000"/>
              <a:buFont typeface="Wingdings" panose="05000000000000000000" pitchFamily="2" charset="2"/>
              <a:buChar char=""/>
              <a:tabLst>
                <a:tab pos="1371600" algn="l"/>
              </a:tabLst>
            </a:pPr>
            <a:r>
              <a:rPr lang="en-US" sz="18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 Time Limit will be the determining factor</a:t>
            </a:r>
            <a:endParaRPr lang="en-US" sz="18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marR="0" lvl="1" indent="-285750">
              <a:lnSpc>
                <a:spcPct val="100000"/>
              </a:lnSpc>
              <a:spcBef>
                <a:spcPts val="0"/>
              </a:spcBef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en-US" sz="18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Display one question at a time </a:t>
            </a:r>
            <a:endParaRPr lang="en-US" sz="18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2">
              <a:lnSpc>
                <a:spcPct val="100000"/>
              </a:lnSpc>
              <a:spcBef>
                <a:spcPts val="0"/>
              </a:spcBef>
              <a:buSzPts val="1000"/>
              <a:buFont typeface="Wingdings" panose="05000000000000000000" pitchFamily="2" charset="2"/>
              <a:buChar char=""/>
              <a:tabLst>
                <a:tab pos="1371600" algn="l"/>
              </a:tabLst>
            </a:pPr>
            <a:r>
              <a:rPr lang="en-US" sz="18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All questions are displayed 1 at a time</a:t>
            </a:r>
            <a:endParaRPr lang="en-US" sz="18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marR="0" lvl="1" indent="-285750">
              <a:lnSpc>
                <a:spcPct val="100000"/>
              </a:lnSpc>
              <a:spcBef>
                <a:spcPts val="0"/>
              </a:spcBef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en-US" sz="18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Multiple attempts </a:t>
            </a:r>
            <a:endParaRPr lang="en-US" sz="18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2">
              <a:lnSpc>
                <a:spcPct val="100000"/>
              </a:lnSpc>
              <a:spcBef>
                <a:spcPts val="0"/>
              </a:spcBef>
              <a:buSzPts val="1000"/>
              <a:buFont typeface="Wingdings" panose="05000000000000000000" pitchFamily="2" charset="2"/>
              <a:buChar char=""/>
              <a:tabLst>
                <a:tab pos="1371600" algn="l"/>
              </a:tabLst>
            </a:pPr>
            <a:r>
              <a:rPr lang="en-US" sz="18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Multiple attempts per student is possible</a:t>
            </a:r>
            <a:endParaRPr lang="en-US" sz="18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0000"/>
              </a:lnSpc>
              <a:spcBef>
                <a:spcPts val="0"/>
              </a:spcBef>
              <a:buFont typeface="+mj-lt"/>
              <a:buAutoNum type="arabicPeriod"/>
              <a:tabLst>
                <a:tab pos="457200" algn="l"/>
              </a:tabLst>
            </a:pPr>
            <a:r>
              <a:rPr lang="en-US" sz="1800" b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How can students taking the exam at alternate times - how does that happen?</a:t>
            </a:r>
            <a:r>
              <a:rPr lang="en-US" sz="18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18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marR="0" lvl="1" indent="-285750">
              <a:lnSpc>
                <a:spcPct val="100000"/>
              </a:lnSpc>
              <a:spcBef>
                <a:spcPts val="0"/>
              </a:spcBef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en-US" sz="18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Make-up Assessments or Missing Students (2 options) </a:t>
            </a:r>
            <a:endParaRPr lang="en-US" sz="18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2">
              <a:lnSpc>
                <a:spcPct val="100000"/>
              </a:lnSpc>
              <a:spcBef>
                <a:spcPts val="0"/>
              </a:spcBef>
              <a:buSzPts val="1000"/>
              <a:buFont typeface="Wingdings" panose="05000000000000000000" pitchFamily="2" charset="2"/>
              <a:buChar char=""/>
              <a:tabLst>
                <a:tab pos="1371600" algn="l"/>
              </a:tabLst>
            </a:pPr>
            <a:r>
              <a:rPr lang="en-US" sz="18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Remove the missing students from the student list</a:t>
            </a:r>
            <a:endParaRPr lang="en-US" sz="18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marR="0" lvl="1" indent="-285750">
              <a:lnSpc>
                <a:spcPct val="100000"/>
              </a:lnSpc>
              <a:spcBef>
                <a:spcPts val="0"/>
              </a:spcBef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en-US" sz="18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Option 1: Create Linked Assessment [(Same Exact Exam) cannot edit or change any content] </a:t>
            </a:r>
            <a:endParaRPr lang="en-US" sz="18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2">
              <a:lnSpc>
                <a:spcPct val="100000"/>
              </a:lnSpc>
              <a:spcBef>
                <a:spcPts val="0"/>
              </a:spcBef>
              <a:buSzPts val="1000"/>
              <a:buFont typeface="Wingdings" panose="05000000000000000000" pitchFamily="2" charset="2"/>
              <a:buChar char=""/>
              <a:tabLst>
                <a:tab pos="1371600" algn="l"/>
              </a:tabLst>
            </a:pPr>
            <a:r>
              <a:rPr lang="en-US" sz="18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Create new Password</a:t>
            </a:r>
            <a:endParaRPr lang="en-US" sz="18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marR="0" lvl="1" indent="-285750">
              <a:lnSpc>
                <a:spcPct val="100000"/>
              </a:lnSpc>
              <a:spcBef>
                <a:spcPts val="0"/>
              </a:spcBef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en-US" sz="18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Option 2: Create Unlinked Exam (Exam question changes, setting changes, </a:t>
            </a:r>
            <a:r>
              <a:rPr lang="en-US" sz="18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etc</a:t>
            </a:r>
            <a:r>
              <a:rPr lang="en-US" sz="18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endParaRPr lang="en-US" sz="18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2">
              <a:lnSpc>
                <a:spcPct val="100000"/>
              </a:lnSpc>
              <a:spcBef>
                <a:spcPts val="0"/>
              </a:spcBef>
              <a:buSzPts val="1000"/>
              <a:buFont typeface="Wingdings" panose="05000000000000000000" pitchFamily="2" charset="2"/>
              <a:buChar char=""/>
              <a:tabLst>
                <a:tab pos="1371600" algn="l"/>
              </a:tabLst>
            </a:pPr>
            <a:r>
              <a:rPr lang="en-US" sz="18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Create new Password</a:t>
            </a:r>
            <a:br>
              <a:rPr lang="en-US" sz="18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1800" b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NOTE:</a:t>
            </a:r>
            <a:r>
              <a:rPr lang="en-US" sz="18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In this option you will not be able to combine the data because the questions have been altered. This will be a new exam.</a:t>
            </a:r>
            <a:endParaRPr lang="en-US" sz="18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0000"/>
              </a:lnSpc>
              <a:spcBef>
                <a:spcPts val="0"/>
              </a:spcBef>
              <a:buFont typeface="+mj-lt"/>
              <a:buAutoNum type="arabicPeriod"/>
              <a:tabLst>
                <a:tab pos="457200" algn="l"/>
              </a:tabLst>
            </a:pPr>
            <a:r>
              <a:rPr lang="en-US" sz="1800" b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Do Pre-Assessment Notices instructions remain visible throughout the exam?</a:t>
            </a:r>
            <a:r>
              <a:rPr lang="en-US" sz="18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18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marR="0" lvl="1" indent="-285750">
              <a:lnSpc>
                <a:spcPct val="100000"/>
              </a:lnSpc>
              <a:spcBef>
                <a:spcPts val="0"/>
              </a:spcBef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en-US" sz="18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 the Exam, at the top of the page, students have the option to display: </a:t>
            </a:r>
            <a:endParaRPr lang="en-US" sz="18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2">
              <a:lnSpc>
                <a:spcPct val="100000"/>
              </a:lnSpc>
              <a:spcBef>
                <a:spcPts val="0"/>
              </a:spcBef>
              <a:buSzPts val="1000"/>
              <a:buFont typeface="Wingdings" panose="05000000000000000000" pitchFamily="2" charset="2"/>
              <a:buChar char=""/>
              <a:tabLst>
                <a:tab pos="1371600" algn="l"/>
              </a:tabLst>
            </a:pPr>
            <a:r>
              <a:rPr lang="en-US" sz="18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Exam attachments</a:t>
            </a:r>
            <a:endParaRPr lang="en-US" sz="18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2">
              <a:lnSpc>
                <a:spcPct val="100000"/>
              </a:lnSpc>
              <a:spcBef>
                <a:spcPts val="0"/>
              </a:spcBef>
              <a:buSzPts val="1000"/>
              <a:buFont typeface="Wingdings" panose="05000000000000000000" pitchFamily="2" charset="2"/>
              <a:buChar char=""/>
              <a:tabLst>
                <a:tab pos="1371600" algn="l"/>
              </a:tabLst>
            </a:pPr>
            <a:r>
              <a:rPr lang="en-US" sz="18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Pre-assessment notices</a:t>
            </a:r>
            <a:endParaRPr lang="en-US" sz="18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2">
              <a:lnSpc>
                <a:spcPct val="100000"/>
              </a:lnSpc>
              <a:spcBef>
                <a:spcPts val="0"/>
              </a:spcBef>
              <a:buSzPts val="1000"/>
              <a:buFont typeface="Wingdings" panose="05000000000000000000" pitchFamily="2" charset="2"/>
              <a:buChar char=""/>
              <a:tabLst>
                <a:tab pos="1371600" algn="l"/>
              </a:tabLst>
            </a:pPr>
            <a:r>
              <a:rPr lang="en-US" sz="18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Alarm</a:t>
            </a:r>
            <a:endParaRPr lang="en-US" sz="18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2">
              <a:lnSpc>
                <a:spcPct val="100000"/>
              </a:lnSpc>
              <a:spcBef>
                <a:spcPts val="0"/>
              </a:spcBef>
              <a:buSzPts val="1000"/>
              <a:buFont typeface="Wingdings" panose="05000000000000000000" pitchFamily="2" charset="2"/>
              <a:buChar char=""/>
              <a:tabLst>
                <a:tab pos="1371600" algn="l"/>
              </a:tabLst>
            </a:pPr>
            <a:r>
              <a:rPr lang="en-US" sz="18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As well as a timer</a:t>
            </a:r>
            <a:endParaRPr lang="en-US" sz="18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0000"/>
              </a:lnSpc>
              <a:spcBef>
                <a:spcPts val="0"/>
              </a:spcBef>
              <a:buFont typeface="+mj-lt"/>
              <a:buAutoNum type="arabicPeriod"/>
              <a:tabLst>
                <a:tab pos="457200" algn="l"/>
              </a:tabLst>
            </a:pPr>
            <a:r>
              <a:rPr lang="en-US" sz="1800" b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Time limit - is there a force submit?</a:t>
            </a:r>
            <a:r>
              <a:rPr lang="en-US" sz="18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18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marR="0" lvl="1" indent="-285750">
              <a:lnSpc>
                <a:spcPct val="100000"/>
              </a:lnSpc>
              <a:spcBef>
                <a:spcPts val="0"/>
              </a:spcBef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en-US" sz="18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NO - but the exam will end when the exam time is up for the student</a:t>
            </a:r>
            <a:endParaRPr lang="en-US" sz="18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0000"/>
              </a:lnSpc>
              <a:buNone/>
            </a:pPr>
            <a:endParaRPr lang="en-US" sz="18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</a:pPr>
            <a:endParaRPr lang="en-US" sz="36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4948636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mv="urn:schemas-microsoft-com:mac:vml">
      <mp:transition xmlns:mp="http://schemas.microsoft.com/office/mac/powerpoint/2008/main" spd="slow"/>
    </mc:Fallback>
  </mc:AlternateContent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707572" y="-200930"/>
            <a:ext cx="10515600" cy="1325563"/>
          </a:xfrm>
        </p:spPr>
        <p:txBody>
          <a:bodyPr>
            <a:normAutofit fontScale="90000"/>
          </a:bodyPr>
          <a:lstStyle/>
          <a:p>
            <a:pPr marL="342900" marR="0" lvl="0" indent="-342900">
              <a:lnSpc>
                <a:spcPct val="100000"/>
              </a:lnSpc>
              <a:spcBef>
                <a:spcPts val="0"/>
              </a:spcBef>
              <a:tabLst>
                <a:tab pos="457200" algn="l"/>
              </a:tabLst>
            </a:pPr>
            <a:r>
              <a:rPr lang="en-US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ExamSoft</a:t>
            </a:r>
            <a:r>
              <a:rPr lang="en-US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FAQ's</a:t>
            </a:r>
            <a:endParaRPr lang="en-US" dirty="0"/>
          </a:p>
        </p:txBody>
      </p:sp>
      <p:sp>
        <p:nvSpPr>
          <p:cNvPr id="2" name="Rectangle 1"/>
          <p:cNvSpPr/>
          <p:nvPr/>
        </p:nvSpPr>
        <p:spPr>
          <a:xfrm>
            <a:off x="580571" y="1859340"/>
            <a:ext cx="1045028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marR="0" lvl="0" indent="-342900">
              <a:lnSpc>
                <a:spcPct val="100000"/>
              </a:lnSpc>
              <a:spcBef>
                <a:spcPts val="0"/>
              </a:spcBef>
              <a:buFont typeface="+mj-lt"/>
              <a:buAutoNum type="arabicPeriod"/>
              <a:tabLst>
                <a:tab pos="457200" algn="l"/>
              </a:tabLst>
            </a:pPr>
            <a:r>
              <a:rPr lang="en-US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Do Pre-Assessment Notices instructions remain visible throughout the exam?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marR="0" lvl="1" indent="-285750">
              <a:lnSpc>
                <a:spcPct val="100000"/>
              </a:lnSpc>
              <a:spcBef>
                <a:spcPts val="0"/>
              </a:spcBef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 the Exam, at the top of the page, students have the option to display: 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2">
              <a:lnSpc>
                <a:spcPct val="100000"/>
              </a:lnSpc>
              <a:spcBef>
                <a:spcPts val="0"/>
              </a:spcBef>
              <a:buSzPts val="1000"/>
              <a:buFont typeface="Wingdings" panose="05000000000000000000" pitchFamily="2" charset="2"/>
              <a:buChar char=""/>
              <a:tabLst>
                <a:tab pos="1371600" algn="l"/>
              </a:tabLst>
            </a:pP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Exam attachments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2">
              <a:lnSpc>
                <a:spcPct val="100000"/>
              </a:lnSpc>
              <a:spcBef>
                <a:spcPts val="0"/>
              </a:spcBef>
              <a:buSzPts val="1000"/>
              <a:buFont typeface="Wingdings" panose="05000000000000000000" pitchFamily="2" charset="2"/>
              <a:buChar char=""/>
              <a:tabLst>
                <a:tab pos="1371600" algn="l"/>
              </a:tabLst>
            </a:pP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Pre-assessment notices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2">
              <a:lnSpc>
                <a:spcPct val="100000"/>
              </a:lnSpc>
              <a:spcBef>
                <a:spcPts val="0"/>
              </a:spcBef>
              <a:buSzPts val="1000"/>
              <a:buFont typeface="Wingdings" panose="05000000000000000000" pitchFamily="2" charset="2"/>
              <a:buChar char=""/>
              <a:tabLst>
                <a:tab pos="1371600" algn="l"/>
              </a:tabLst>
            </a:pP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Alarm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2">
              <a:lnSpc>
                <a:spcPct val="100000"/>
              </a:lnSpc>
              <a:spcBef>
                <a:spcPts val="0"/>
              </a:spcBef>
              <a:buSzPts val="1000"/>
              <a:buFont typeface="Wingdings" panose="05000000000000000000" pitchFamily="2" charset="2"/>
              <a:buChar char=""/>
              <a:tabLst>
                <a:tab pos="1371600" algn="l"/>
              </a:tabLst>
            </a:pP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As well as a timer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0000"/>
              </a:lnSpc>
              <a:spcBef>
                <a:spcPts val="0"/>
              </a:spcBef>
              <a:buFont typeface="+mj-lt"/>
              <a:buAutoNum type="arabicPeriod"/>
              <a:tabLst>
                <a:tab pos="457200" algn="l"/>
              </a:tabLst>
            </a:pPr>
            <a:r>
              <a:rPr lang="en-US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Time limit - is there a force submit?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marR="0" lvl="1" indent="-285750">
              <a:lnSpc>
                <a:spcPct val="100000"/>
              </a:lnSpc>
              <a:spcBef>
                <a:spcPts val="0"/>
              </a:spcBef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NO - but the exam will end when the exam time is up for the student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4167329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mv="urn:schemas-microsoft-com:mac:vml">
      <mp:transition xmlns:mp="http://schemas.microsoft.com/office/mac/powerpoint/2008/main" spd="slow"/>
    </mc:Fallback>
  </mc:AlternateContent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marL="342900" marR="0" lvl="0" indent="-342900">
              <a:lnSpc>
                <a:spcPct val="100000"/>
              </a:lnSpc>
              <a:spcBef>
                <a:spcPts val="0"/>
              </a:spcBef>
              <a:tabLst>
                <a:tab pos="457200" algn="l"/>
              </a:tabLst>
            </a:pPr>
            <a:r>
              <a:rPr lang="en-US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ExamSoft</a:t>
            </a:r>
            <a:r>
              <a:rPr lang="en-US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FAQ's</a:t>
            </a:r>
            <a:r>
              <a:rPr lang="en-US" sz="40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en-US" sz="40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10515600" cy="4351338"/>
          </a:xfrm>
        </p:spPr>
        <p:txBody>
          <a:bodyPr>
            <a:noAutofit/>
          </a:bodyPr>
          <a:lstStyle/>
          <a:p>
            <a:pPr marL="342900" marR="0" lvl="0" indent="-342900">
              <a:lnSpc>
                <a:spcPct val="100000"/>
              </a:lnSpc>
              <a:spcBef>
                <a:spcPts val="0"/>
              </a:spcBef>
              <a:buFont typeface="+mj-lt"/>
              <a:buAutoNum type="arabicPeriod"/>
              <a:tabLst>
                <a:tab pos="457200" algn="l"/>
              </a:tabLst>
            </a:pPr>
            <a:r>
              <a:rPr lang="en-US" sz="1200" b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Post Assessment Settings - does this mean posting the test, not after the test is taken?</a:t>
            </a:r>
            <a:r>
              <a:rPr lang="en-US" sz="12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11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marR="0" lvl="1" indent="-285750">
              <a:lnSpc>
                <a:spcPct val="100000"/>
              </a:lnSpc>
              <a:spcBef>
                <a:spcPts val="0"/>
              </a:spcBef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en-US" sz="12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 Post assessment setting you will see: </a:t>
            </a:r>
            <a:endParaRPr lang="en-US" sz="11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2">
              <a:lnSpc>
                <a:spcPct val="100000"/>
              </a:lnSpc>
              <a:spcBef>
                <a:spcPts val="0"/>
              </a:spcBef>
              <a:buSzPts val="1000"/>
              <a:buFont typeface="Wingdings" panose="05000000000000000000" pitchFamily="2" charset="2"/>
              <a:buChar char=""/>
              <a:tabLst>
                <a:tab pos="1371600" algn="l"/>
              </a:tabLst>
            </a:pPr>
            <a:r>
              <a:rPr lang="en-US" sz="12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Assessment schedule of start date</a:t>
            </a:r>
            <a:endParaRPr lang="en-US" sz="11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2">
              <a:lnSpc>
                <a:spcPct val="100000"/>
              </a:lnSpc>
              <a:spcBef>
                <a:spcPts val="0"/>
              </a:spcBef>
              <a:buSzPts val="1000"/>
              <a:buFont typeface="Wingdings" panose="05000000000000000000" pitchFamily="2" charset="2"/>
              <a:buChar char=""/>
              <a:tabLst>
                <a:tab pos="1371600" algn="l"/>
              </a:tabLst>
            </a:pPr>
            <a:r>
              <a:rPr lang="en-US" sz="12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Download Start time</a:t>
            </a:r>
            <a:endParaRPr lang="en-US" sz="11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2">
              <a:lnSpc>
                <a:spcPct val="100000"/>
              </a:lnSpc>
              <a:spcBef>
                <a:spcPts val="0"/>
              </a:spcBef>
              <a:buSzPts val="1000"/>
              <a:buFont typeface="Wingdings" panose="05000000000000000000" pitchFamily="2" charset="2"/>
              <a:buChar char=""/>
              <a:tabLst>
                <a:tab pos="1371600" algn="l"/>
              </a:tabLst>
            </a:pPr>
            <a:r>
              <a:rPr lang="en-US" sz="12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Download End Time</a:t>
            </a:r>
            <a:endParaRPr lang="en-US" sz="11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2">
              <a:lnSpc>
                <a:spcPct val="100000"/>
              </a:lnSpc>
              <a:spcBef>
                <a:spcPts val="0"/>
              </a:spcBef>
              <a:buSzPts val="1000"/>
              <a:buFont typeface="Wingdings" panose="05000000000000000000" pitchFamily="2" charset="2"/>
              <a:buChar char=""/>
              <a:tabLst>
                <a:tab pos="1371600" algn="l"/>
              </a:tabLst>
            </a:pPr>
            <a:r>
              <a:rPr lang="en-US" sz="12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Upload End Time</a:t>
            </a:r>
            <a:endParaRPr lang="en-US" sz="11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2">
              <a:lnSpc>
                <a:spcPct val="100000"/>
              </a:lnSpc>
              <a:spcBef>
                <a:spcPts val="0"/>
              </a:spcBef>
              <a:buSzPts val="1000"/>
              <a:buFont typeface="Wingdings" panose="05000000000000000000" pitchFamily="2" charset="2"/>
              <a:buChar char=""/>
              <a:tabLst>
                <a:tab pos="1371600" algn="l"/>
              </a:tabLst>
            </a:pPr>
            <a:r>
              <a:rPr lang="en-US" sz="12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Remote Assessment Deletion</a:t>
            </a:r>
            <a:endParaRPr lang="en-US" sz="11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2">
              <a:lnSpc>
                <a:spcPct val="100000"/>
              </a:lnSpc>
              <a:spcBef>
                <a:spcPts val="0"/>
              </a:spcBef>
              <a:buSzPts val="1000"/>
              <a:buFont typeface="Wingdings" panose="05000000000000000000" pitchFamily="2" charset="2"/>
              <a:buChar char=""/>
              <a:tabLst>
                <a:tab pos="1371600" algn="l"/>
              </a:tabLst>
            </a:pPr>
            <a:r>
              <a:rPr lang="en-US" sz="12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Download and Upload Email reminders</a:t>
            </a:r>
            <a:endParaRPr lang="en-US" sz="11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0000"/>
              </a:lnSpc>
              <a:spcBef>
                <a:spcPts val="0"/>
              </a:spcBef>
              <a:buFont typeface="+mj-lt"/>
              <a:buAutoNum type="arabicPeriod"/>
              <a:tabLst>
                <a:tab pos="457200" algn="l"/>
              </a:tabLst>
            </a:pPr>
            <a:r>
              <a:rPr lang="en-US" sz="1200" b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What if you want to review a specific exam with a student after students have completed them, can you </a:t>
            </a:r>
            <a:r>
              <a:rPr lang="en-US" sz="1200" b="1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reivew</a:t>
            </a:r>
            <a:r>
              <a:rPr lang="en-US" sz="1200" b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their specific exam?</a:t>
            </a:r>
            <a:r>
              <a:rPr lang="en-US" sz="12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11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marR="0" lvl="1" indent="-285750">
              <a:lnSpc>
                <a:spcPct val="100000"/>
              </a:lnSpc>
              <a:spcBef>
                <a:spcPts val="0"/>
              </a:spcBef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en-US" sz="12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Yes</a:t>
            </a:r>
            <a:endParaRPr lang="en-US" sz="11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0000"/>
              </a:lnSpc>
              <a:spcBef>
                <a:spcPts val="0"/>
              </a:spcBef>
              <a:buFont typeface="+mj-lt"/>
              <a:buAutoNum type="arabicPeriod"/>
              <a:tabLst>
                <a:tab pos="457200" algn="l"/>
              </a:tabLst>
            </a:pPr>
            <a:r>
              <a:rPr lang="en-US" sz="1200" b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Pre-</a:t>
            </a:r>
            <a:r>
              <a:rPr lang="en-US" sz="1200" b="1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Assessmnet</a:t>
            </a:r>
            <a:r>
              <a:rPr lang="en-US" sz="1200" b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Notice deployed to an entire cohort/class or do we menu select who gets the e-mail link?</a:t>
            </a:r>
            <a:r>
              <a:rPr lang="en-US" sz="12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11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marR="0" lvl="1" indent="-285750">
              <a:lnSpc>
                <a:spcPct val="100000"/>
              </a:lnSpc>
              <a:spcBef>
                <a:spcPts val="0"/>
              </a:spcBef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en-US" sz="12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Faculty can send the student invite to an individual student and/or whole cohort</a:t>
            </a:r>
            <a:endParaRPr lang="en-US" sz="11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0000"/>
              </a:lnSpc>
              <a:spcBef>
                <a:spcPts val="0"/>
              </a:spcBef>
              <a:buFont typeface="+mj-lt"/>
              <a:buAutoNum type="arabicPeriod"/>
              <a:tabLst>
                <a:tab pos="457200" algn="l"/>
              </a:tabLst>
            </a:pPr>
            <a:r>
              <a:rPr lang="en-US" sz="1200" b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If a student is sent an invite link, but it doesn't arrive, they obviously can't download. How can we know if this happens, or if they just don't upload, or this </a:t>
            </a:r>
            <a:r>
              <a:rPr lang="en-US" sz="1200" b="1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nevers</a:t>
            </a:r>
            <a:r>
              <a:rPr lang="en-US" sz="1200" b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happens? </a:t>
            </a:r>
            <a:r>
              <a:rPr lang="en-US" sz="12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11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marR="0" lvl="1" indent="-285750">
              <a:lnSpc>
                <a:spcPct val="100000"/>
              </a:lnSpc>
              <a:spcBef>
                <a:spcPts val="0"/>
              </a:spcBef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en-US" sz="12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You should give all exams 24-48 hours prior to exam day to download exam</a:t>
            </a:r>
            <a:endParaRPr lang="en-US" sz="11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marR="0" lvl="1" indent="-285750">
              <a:lnSpc>
                <a:spcPct val="100000"/>
              </a:lnSpc>
              <a:spcBef>
                <a:spcPts val="0"/>
              </a:spcBef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en-US" sz="12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Non-Downloaded Exam: </a:t>
            </a:r>
            <a:endParaRPr lang="en-US" sz="11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2">
              <a:lnSpc>
                <a:spcPct val="100000"/>
              </a:lnSpc>
              <a:spcBef>
                <a:spcPts val="0"/>
              </a:spcBef>
              <a:buSzPts val="1000"/>
              <a:buFont typeface="Wingdings" panose="05000000000000000000" pitchFamily="2" charset="2"/>
              <a:buChar char=""/>
              <a:tabLst>
                <a:tab pos="1371600" algn="l"/>
              </a:tabLst>
            </a:pPr>
            <a:r>
              <a:rPr lang="en-US" sz="12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 </a:t>
            </a:r>
            <a:r>
              <a:rPr lang="en-US" sz="12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ExamSoft</a:t>
            </a:r>
            <a:r>
              <a:rPr lang="en-US" sz="12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next to a student's name you can see who has not downloaded the exam</a:t>
            </a:r>
            <a:endParaRPr lang="en-US" sz="11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marR="0" lvl="1" indent="-285750">
              <a:lnSpc>
                <a:spcPct val="100000"/>
              </a:lnSpc>
              <a:spcBef>
                <a:spcPts val="0"/>
              </a:spcBef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en-US" sz="12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Through </a:t>
            </a:r>
            <a:r>
              <a:rPr lang="en-US" sz="12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ExamSoft</a:t>
            </a:r>
            <a:r>
              <a:rPr lang="en-US" sz="12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you can send them a direct email asking why they have not done so yet</a:t>
            </a:r>
            <a:endParaRPr lang="en-US" sz="11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marR="0" lvl="1" indent="-285750">
              <a:lnSpc>
                <a:spcPct val="100000"/>
              </a:lnSpc>
              <a:spcBef>
                <a:spcPts val="0"/>
              </a:spcBef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en-US" sz="12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 </a:t>
            </a:r>
            <a:r>
              <a:rPr lang="en-US" sz="12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ExamSoft</a:t>
            </a:r>
            <a:r>
              <a:rPr lang="en-US" sz="12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you can set dated for email reminders as well.</a:t>
            </a:r>
            <a:endParaRPr lang="en-US" sz="11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marR="0" lvl="1" indent="-285750">
              <a:lnSpc>
                <a:spcPct val="100000"/>
              </a:lnSpc>
              <a:spcBef>
                <a:spcPts val="0"/>
              </a:spcBef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en-US" sz="12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Proctored After/During Exam: </a:t>
            </a:r>
            <a:endParaRPr lang="en-US" sz="11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2">
              <a:lnSpc>
                <a:spcPct val="100000"/>
              </a:lnSpc>
              <a:spcBef>
                <a:spcPts val="0"/>
              </a:spcBef>
              <a:buSzPts val="1000"/>
              <a:buFont typeface="Wingdings" panose="05000000000000000000" pitchFamily="2" charset="2"/>
              <a:buChar char=""/>
              <a:tabLst>
                <a:tab pos="1371600" algn="l"/>
              </a:tabLst>
            </a:pPr>
            <a:r>
              <a:rPr lang="en-US" sz="12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If a student has not uploaded the exam they should not be able to leave the room</a:t>
            </a:r>
            <a:br>
              <a:rPr lang="en-US" sz="12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1200" b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NOTE:</a:t>
            </a:r>
            <a:r>
              <a:rPr lang="en-US" sz="12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Best Practice - The proctor should check if the exam was uploaded</a:t>
            </a:r>
            <a:endParaRPr lang="en-US" sz="11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0000"/>
              </a:lnSpc>
              <a:spcBef>
                <a:spcPts val="0"/>
              </a:spcBef>
              <a:buFont typeface="+mj-lt"/>
              <a:buAutoNum type="arabicPeriod"/>
              <a:tabLst>
                <a:tab pos="457200" algn="l"/>
              </a:tabLst>
            </a:pPr>
            <a:r>
              <a:rPr lang="en-US" sz="1200" b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Can we as faculty open an exam at any time after completion if we meet F2F with a student for review/discussion?</a:t>
            </a:r>
            <a:r>
              <a:rPr lang="en-US" sz="12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11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marR="0" lvl="1" indent="-285750">
              <a:lnSpc>
                <a:spcPct val="100000"/>
              </a:lnSpc>
              <a:spcBef>
                <a:spcPts val="0"/>
              </a:spcBef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en-US" sz="12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Yes</a:t>
            </a:r>
            <a:endParaRPr lang="en-US" sz="11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</a:pPr>
            <a:endParaRPr lang="en-US" sz="32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61356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68614"/>
            <a:ext cx="10972800" cy="1143000"/>
          </a:xfrm>
        </p:spPr>
        <p:txBody>
          <a:bodyPr/>
          <a:lstStyle/>
          <a:p>
            <a:r>
              <a:rPr lang="en-US" dirty="0" smtClean="0"/>
              <a:t>Preparing for an Exam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594497"/>
            <a:ext cx="10972800" cy="4095571"/>
          </a:xfrm>
        </p:spPr>
        <p:txBody>
          <a:bodyPr>
            <a:normAutofit lnSpcReduction="10000"/>
          </a:bodyPr>
          <a:lstStyle/>
          <a:p>
            <a:pPr lvl="0">
              <a:spcAft>
                <a:spcPts val="600"/>
              </a:spcAft>
            </a:pPr>
            <a:r>
              <a:rPr lang="en-US" sz="2800" dirty="0">
                <a:solidFill>
                  <a:prstClr val="black"/>
                </a:solidFill>
              </a:rPr>
              <a:t>We suggest that faculty post and have students download their assessment on their </a:t>
            </a:r>
            <a:r>
              <a:rPr lang="en-US" sz="2800" dirty="0">
                <a:solidFill>
                  <a:srgbClr val="FF0000"/>
                </a:solidFill>
              </a:rPr>
              <a:t>personal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>
                <a:solidFill>
                  <a:srgbClr val="FF0000"/>
                </a:solidFill>
              </a:rPr>
              <a:t>devices</a:t>
            </a:r>
            <a:r>
              <a:rPr lang="en-US" sz="2800" dirty="0">
                <a:solidFill>
                  <a:prstClr val="black"/>
                </a:solidFill>
              </a:rPr>
              <a:t> at least </a:t>
            </a:r>
            <a:r>
              <a:rPr lang="en-US" sz="2800" dirty="0">
                <a:solidFill>
                  <a:srgbClr val="FF0000"/>
                </a:solidFill>
              </a:rPr>
              <a:t>48 to 72 </a:t>
            </a:r>
            <a:r>
              <a:rPr lang="en-US" sz="2800" dirty="0">
                <a:solidFill>
                  <a:prstClr val="black"/>
                </a:solidFill>
              </a:rPr>
              <a:t>hours prior to the date of the exam.</a:t>
            </a:r>
          </a:p>
          <a:p>
            <a:pPr lvl="0"/>
            <a:r>
              <a:rPr lang="en-US" sz="2800" dirty="0">
                <a:solidFill>
                  <a:srgbClr val="FF0000"/>
                </a:solidFill>
              </a:rPr>
              <a:t>Lab Users-  </a:t>
            </a:r>
            <a:r>
              <a:rPr lang="en-US" sz="2800" dirty="0">
                <a:solidFill>
                  <a:prstClr val="black"/>
                </a:solidFill>
              </a:rPr>
              <a:t>will download their assessment on the </a:t>
            </a:r>
            <a:r>
              <a:rPr lang="en-US" sz="2800" dirty="0">
                <a:solidFill>
                  <a:srgbClr val="FF0000"/>
                </a:solidFill>
              </a:rPr>
              <a:t>day of the exam</a:t>
            </a:r>
          </a:p>
          <a:p>
            <a:pPr lvl="0">
              <a:spcAft>
                <a:spcPts val="600"/>
              </a:spcAft>
            </a:pPr>
            <a:r>
              <a:rPr lang="en-US" sz="2800" dirty="0">
                <a:solidFill>
                  <a:prstClr val="black"/>
                </a:solidFill>
              </a:rPr>
              <a:t>Please give the </a:t>
            </a:r>
            <a:r>
              <a:rPr lang="en-US" sz="2800" b="1" dirty="0">
                <a:solidFill>
                  <a:prstClr val="black"/>
                </a:solidFill>
              </a:rPr>
              <a:t>Academic Program Specialist </a:t>
            </a:r>
            <a:r>
              <a:rPr lang="en-US" sz="2800" dirty="0">
                <a:solidFill>
                  <a:prstClr val="black"/>
                </a:solidFill>
              </a:rPr>
              <a:t>in the Learning Technologies Office at least </a:t>
            </a:r>
            <a:r>
              <a:rPr lang="en-US" sz="2800" dirty="0">
                <a:solidFill>
                  <a:srgbClr val="FF0000"/>
                </a:solidFill>
              </a:rPr>
              <a:t>seven business days </a:t>
            </a:r>
            <a:r>
              <a:rPr lang="en-US" sz="2800" dirty="0">
                <a:solidFill>
                  <a:prstClr val="black"/>
                </a:solidFill>
              </a:rPr>
              <a:t>prior to the exam download date to create the exam.</a:t>
            </a:r>
          </a:p>
          <a:p>
            <a:pPr lvl="1">
              <a:spcAft>
                <a:spcPts val="600"/>
              </a:spcAft>
            </a:pPr>
            <a:r>
              <a:rPr lang="en-US" sz="2000" dirty="0">
                <a:solidFill>
                  <a:prstClr val="black"/>
                </a:solidFill>
              </a:rPr>
              <a:t>Example: Download date Friday, 09/23/19 Assessment Form should be sent to Academic Program Specialist on Wednesday 09/18/19.  </a:t>
            </a:r>
          </a:p>
          <a:p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9988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96100" y="1132788"/>
            <a:ext cx="3877457" cy="5559676"/>
          </a:xfrm>
          <a:prstGeom prst="rect">
            <a:avLst/>
          </a:prstGeom>
        </p:spPr>
      </p:pic>
      <p:pic>
        <p:nvPicPr>
          <p:cNvPr id="3" name="Picture 2" descr="Screen Shot 2019-05-30 at 1.48.39 PM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56935" y="2904722"/>
            <a:ext cx="3301852" cy="2111844"/>
          </a:xfrm>
          <a:prstGeom prst="rect">
            <a:avLst/>
          </a:prstGeom>
          <a:effectLst>
            <a:glow rad="101600">
              <a:schemeClr val="tx1">
                <a:alpha val="75000"/>
              </a:schemeClr>
            </a:glow>
          </a:effectLst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0" y="158601"/>
            <a:ext cx="12192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j-ea"/>
                <a:cs typeface="+mj-cs"/>
              </a:rPr>
              <a:t>ExamSoft</a:t>
            </a:r>
            <a:r>
              <a:rPr kumimoji="0" lang="en-US" sz="4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j-ea"/>
                <a:cs typeface="+mj-cs"/>
              </a:rPr>
              <a:t> </a:t>
            </a: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j-ea"/>
                <a:cs typeface="+mj-cs"/>
              </a:rPr>
              <a:t>Assessment </a:t>
            </a: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j-ea"/>
                <a:cs typeface="+mj-cs"/>
              </a:rPr>
              <a:t>Form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ea typeface="+mj-ea"/>
              <a:cs typeface="+mj-cs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93896" y="5616706"/>
            <a:ext cx="678198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  <a:buNone/>
            </a:pPr>
            <a:r>
              <a:rPr lang="en-US" dirty="0" smtClean="0">
                <a:latin typeface="Calibri (Body)"/>
                <a:cs typeface="Calibri (Body)"/>
                <a:hlinkClick r:id="rId5"/>
              </a:rPr>
              <a:t>https://www.nursing.umaryland.edu/technology/learning-technology/examsoft/#d.en.352084</a:t>
            </a:r>
            <a:endParaRPr lang="en-US" dirty="0" smtClean="0">
              <a:latin typeface="Calibri (Body)"/>
              <a:cs typeface="Calibri (Body)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86630" y="1798931"/>
            <a:ext cx="5320276" cy="3358315"/>
          </a:xfrm>
          <a:prstGeom prst="rect">
            <a:avLst/>
          </a:prstGeom>
          <a:ln w="3175">
            <a:solidFill>
              <a:schemeClr val="tx1"/>
            </a:solidFill>
          </a:ln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343658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376317"/>
            <a:ext cx="8229600" cy="980537"/>
          </a:xfrm>
        </p:spPr>
        <p:txBody>
          <a:bodyPr>
            <a:normAutofit/>
          </a:bodyPr>
          <a:lstStyle/>
          <a:p>
            <a:r>
              <a:rPr lang="en-US" dirty="0" smtClean="0"/>
              <a:t>ExamSoft Assessment Options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07555" y="1356852"/>
            <a:ext cx="5176892" cy="489481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599645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DESIGN_ID_OFFICE THEME" val="KrZ1ZBkG"/>
  <p:tag name="ARTICULATE_DESIGN_ID_1_OFFICE THEME" val="Gg91GyiN"/>
  <p:tag name="ARTICULATE_SLIDE_THUMBNAIL_REFRESH" val="1"/>
  <p:tag name="ARTICULATE_PROJECT_OPEN" val="0"/>
  <p:tag name="ARTICULATE_SLIDE_COUNT" val="68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_ip_UnifiedCompliancePolicyProperties xmlns="http://schemas.microsoft.com/sharepoint/v3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AA755CD9D9B6048A12F56CF80A4AC96" ma:contentTypeVersion="11" ma:contentTypeDescription="Create a new document." ma:contentTypeScope="" ma:versionID="6b7777a12a0a3447ec8975cae4bbe71c">
  <xsd:schema xmlns:xsd="http://www.w3.org/2001/XMLSchema" xmlns:xs="http://www.w3.org/2001/XMLSchema" xmlns:p="http://schemas.microsoft.com/office/2006/metadata/properties" xmlns:ns1="http://schemas.microsoft.com/sharepoint/v3" xmlns:ns2="3eaac6ac-91ec-4c64-a74b-b743823a0a38" targetNamespace="http://schemas.microsoft.com/office/2006/metadata/properties" ma:root="true" ma:fieldsID="6140d1930fb09c5aefe4c4c8ce49a563" ns1:_="" ns2:_="">
    <xsd:import namespace="http://schemas.microsoft.com/sharepoint/v3"/>
    <xsd:import namespace="3eaac6ac-91ec-4c64-a74b-b743823a0a38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1:_ip_UnifiedCompliancePolicyProperties" minOccurs="0"/>
                <xsd:element ref="ns1:_ip_UnifiedCompliancePolicyUIAction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EventHashCode" minOccurs="0"/>
                <xsd:element ref="ns2:MediaServiceGenerationTime" minOccurs="0"/>
                <xsd:element ref="ns2:MediaServiceAutoKeyPoints" minOccurs="0"/>
                <xsd:element ref="ns2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10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11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eaac6ac-91ec-4c64-a74b-b743823a0a3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MediaServiceAutoTags" ma:internalName="MediaServiceAutoTags" ma:readOnly="true">
      <xsd:simpleType>
        <xsd:restriction base="dms:Text"/>
      </xsd:simpleType>
    </xsd:element>
    <xsd:element name="MediaServiceOCR" ma:index="14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7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8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FFE7B6F9-BD3C-4FCC-89EC-E727F5FEF33E}">
  <ds:schemaRefs>
    <ds:schemaRef ds:uri="http://schemas.microsoft.com/sharepoint/v3"/>
    <ds:schemaRef ds:uri="http://purl.org/dc/terms/"/>
    <ds:schemaRef ds:uri="http://schemas.openxmlformats.org/package/2006/metadata/core-properties"/>
    <ds:schemaRef ds:uri="3eaac6ac-91ec-4c64-a74b-b743823a0a38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24FFB5DF-202A-421D-8A27-637E0AB6CB60}"/>
</file>

<file path=customXml/itemProps3.xml><?xml version="1.0" encoding="utf-8"?>
<ds:datastoreItem xmlns:ds="http://schemas.openxmlformats.org/officeDocument/2006/customXml" ds:itemID="{897225C4-A620-49E7-94F7-A9A809EA4D71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45947</TotalTime>
  <Words>2654</Words>
  <Application>Microsoft Office PowerPoint</Application>
  <PresentationFormat>Widescreen</PresentationFormat>
  <Paragraphs>344</Paragraphs>
  <Slides>68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68</vt:i4>
      </vt:variant>
    </vt:vector>
  </HeadingPairs>
  <TitlesOfParts>
    <vt:vector size="78" baseType="lpstr">
      <vt:lpstr>Arial</vt:lpstr>
      <vt:lpstr>Calibri</vt:lpstr>
      <vt:lpstr>Calibri (Body)</vt:lpstr>
      <vt:lpstr>Calibri Light</vt:lpstr>
      <vt:lpstr>Courier New</vt:lpstr>
      <vt:lpstr>Times New Roman</vt:lpstr>
      <vt:lpstr>Wingdings</vt:lpstr>
      <vt:lpstr>Office Theme</vt:lpstr>
      <vt:lpstr>1_Office Theme</vt:lpstr>
      <vt:lpstr>2_Office Theme</vt:lpstr>
      <vt:lpstr>ExamSoft</vt:lpstr>
      <vt:lpstr>What is ExamSoft</vt:lpstr>
      <vt:lpstr>What is Examplify</vt:lpstr>
      <vt:lpstr>What is Exambot</vt:lpstr>
      <vt:lpstr>Preparing for an Exam (If your Assessment is not currently in ExamSoft) </vt:lpstr>
      <vt:lpstr>Preparing for an Exam (If your Assessment is currently in ExamSoft) </vt:lpstr>
      <vt:lpstr>Preparing for an Exam</vt:lpstr>
      <vt:lpstr>PowerPoint Presentation</vt:lpstr>
      <vt:lpstr>ExamSoft Assessment Options</vt:lpstr>
      <vt:lpstr>Scoring</vt:lpstr>
      <vt:lpstr>Options to Enable</vt:lpstr>
      <vt:lpstr>Pre-Assessment Notices</vt:lpstr>
      <vt:lpstr>Security Options </vt:lpstr>
      <vt:lpstr>Security Options </vt:lpstr>
      <vt:lpstr>Post Assessment Settings</vt:lpstr>
      <vt:lpstr>Assessment Password </vt:lpstr>
      <vt:lpstr>Download/Upload Exam</vt:lpstr>
      <vt:lpstr>Remote Deletion</vt:lpstr>
      <vt:lpstr>Email Reminders</vt:lpstr>
      <vt:lpstr>Email Reminders Status of a Student Invite in ExamSoft</vt:lpstr>
      <vt:lpstr>Assessment Review Settings</vt:lpstr>
      <vt:lpstr>Other Information</vt:lpstr>
      <vt:lpstr>Unexpected Outages</vt:lpstr>
      <vt:lpstr>Resume Codes</vt:lpstr>
      <vt:lpstr>Make-Up/Missed Assessments “Method I: Linked”  </vt:lpstr>
      <vt:lpstr>Make-Up/Missed Assessments “Method II: Unlinked”  </vt:lpstr>
      <vt:lpstr>Testing Accommodations  Proctor Guide</vt:lpstr>
      <vt:lpstr>Log into ExamSoft</vt:lpstr>
      <vt:lpstr>Downloading Examplify Onto  your device </vt:lpstr>
      <vt:lpstr>Minimum Requirements</vt:lpstr>
      <vt:lpstr>Examplify </vt:lpstr>
      <vt:lpstr>Downloading Examplify </vt:lpstr>
      <vt:lpstr>Examplify Invitation </vt:lpstr>
      <vt:lpstr>PowerPoint Presentation</vt:lpstr>
      <vt:lpstr>Downloading Examplify </vt:lpstr>
      <vt:lpstr>Opening Examplify </vt:lpstr>
      <vt:lpstr>Opening Examplify </vt:lpstr>
      <vt:lpstr>PowerPoint Presentation</vt:lpstr>
      <vt:lpstr>Opening Examplify </vt:lpstr>
      <vt:lpstr>Examplify Home Page</vt:lpstr>
      <vt:lpstr>Downloading Exams </vt:lpstr>
      <vt:lpstr>PowerPoint Presentation</vt:lpstr>
      <vt:lpstr>PowerPoint Presentation</vt:lpstr>
      <vt:lpstr>Downloading an Exam</vt:lpstr>
      <vt:lpstr>Downloading an Exam</vt:lpstr>
      <vt:lpstr>Downloading an Exam</vt:lpstr>
      <vt:lpstr>Starting an Exam</vt:lpstr>
      <vt:lpstr>Starting an Exam</vt:lpstr>
      <vt:lpstr>Starting an Exam</vt:lpstr>
      <vt:lpstr>Exam Options </vt:lpstr>
      <vt:lpstr>Exam Controls and Options </vt:lpstr>
      <vt:lpstr>Exam Controls: Top </vt:lpstr>
      <vt:lpstr>Exam Alarm </vt:lpstr>
      <vt:lpstr>Exam Controls: Bottom </vt:lpstr>
      <vt:lpstr>PowerPoint Presentation</vt:lpstr>
      <vt:lpstr>Essay Question</vt:lpstr>
      <vt:lpstr>Submitting Exams </vt:lpstr>
      <vt:lpstr>Exiting and Submitting your Exam</vt:lpstr>
      <vt:lpstr>Submitting your Exam</vt:lpstr>
      <vt:lpstr>Submitting an Exam </vt:lpstr>
      <vt:lpstr>Preliminary Results “with a Review ”</vt:lpstr>
      <vt:lpstr>No Results  and “No Review”</vt:lpstr>
      <vt:lpstr>After submitting your Exam</vt:lpstr>
      <vt:lpstr>Post Exam</vt:lpstr>
      <vt:lpstr>Exam Day Help</vt:lpstr>
      <vt:lpstr> ExamSoft FAQ's </vt:lpstr>
      <vt:lpstr> ExamSoft FAQ's</vt:lpstr>
      <vt:lpstr> ExamSoft FAQ's </vt:lpstr>
    </vt:vector>
  </TitlesOfParts>
  <Company>University of Maryland School of Nursing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ExamSoft Online Form</dc:title>
  <dc:creator>Staten, Angela</dc:creator>
  <cp:lastModifiedBy>Staten, Angela</cp:lastModifiedBy>
  <cp:revision>990</cp:revision>
  <cp:lastPrinted>2019-01-17T18:13:30Z</cp:lastPrinted>
  <dcterms:created xsi:type="dcterms:W3CDTF">2019-07-11T13:40:28Z</dcterms:created>
  <dcterms:modified xsi:type="dcterms:W3CDTF">2019-07-22T17:28:22Z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rticulateGUID">
    <vt:lpwstr>28FD40D3-F79F-4BCB-BA20-55BA6B1D8320</vt:lpwstr>
  </property>
  <property fmtid="{D5CDD505-2E9C-101B-9397-08002B2CF9AE}" pid="3" name="ArticulatePath">
    <vt:lpwstr>Presentation1</vt:lpwstr>
  </property>
  <property fmtid="{D5CDD505-2E9C-101B-9397-08002B2CF9AE}" pid="4" name="ContentTypeId">
    <vt:lpwstr>0x0101005AA755CD9D9B6048A12F56CF80A4AC96</vt:lpwstr>
  </property>
</Properties>
</file>