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sldIdLst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F1C95-8B6F-4DE3-ABF9-0B924F1D0626}" v="209" dt="2023-03-22T17:43:31.958"/>
    <p1510:client id="{D4ED9FA4-D442-4446-A678-FE44E1712C64}" v="20" dt="2022-01-12T14:32:34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2T17:20:3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29870 9299 16383 0 0,'-1'-2'0'0'0,"-8"-1"0"0"0,-22-4 0 0 0,-22-2 0 0 0,-17-1 0 0 0,0 0 0 0 0,6 0 0 0 0,7 3 0 0 0,6 2 0 0 0,6 4 0 0 0,5 2 0 0 0,3 3 0 0 0,0 4 0 0 0,3 2 0 0 0,0 1 0 0 0,-6 1 0 0 0,-4-2 0 0 0,-7 0 0 0 0,-2-1 0 0 0,1-1 0 0 0,4-1 0 0 0,4 0 0 0 0,8-2 0 0 0,6 1 0 0 0,6 1 0 0 0,1 1 0 0 0,0 1 0 0 0,1-1 0 0 0,1 1 0 0 0,0 1 0 0 0,2-1 0 0 0,2-1 0 0 0,1 0 0 0 0,1 0 0 0 0,2 0 0 0 0,0 2 0 0 0,2-1 0 0 0,1 2 0 0 0,1-1 0 0 0,1 0 0 0 0,-1 0 0 0 0,2-1 0 0 0,1-1 0 0 0,0 0 0 0 0,2-1 0 0 0,-1 0 0 0 0,1 0 0 0 0,1 1 0 0 0,0-1 0 0 0,0 2 0 0 0,-1 1 0 0 0,1 0 0 0 0,0 1 0 0 0,1 0 0 0 0,1 0 0 0 0,0 0 0 0 0,0-1 0 0 0,0 1 0 0 0,1 0 0 0 0,-1 1 0 0 0,1 2 0 0 0,0 1 0 0 0,0 5 0 0 0,-1 3 0 0 0,0 2 0 0 0,0 7 0 0 0,1 3 0 0 0,0 1 0 0 0,0-1 0 0 0,1-5 0 0 0,0-3 0 0 0,-1-3 0 0 0,1-4 0 0 0,0-2 0 0 0,0 0 0 0 0,-1 0 0 0 0,2 1 0 0 0,-1 1 0 0 0,0 0 0 0 0,1 2 0 0 0,1-1 0 0 0,-1 0 0 0 0,0 1 0 0 0,1-1 0 0 0,0-1 0 0 0,0-1 0 0 0,1-3 0 0 0,0-3 0 0 0,1-2 0 0 0,-1-2 0 0 0,0-3 0 0 0,1-1 0 0 0,1 0 0 0 0,1-1 0 0 0,1 0 0 0 0,0-1 0 0 0,3 1 0 0 0,1 0 0 0 0,4 1 0 0 0,4-1 0 0 0,3 1 0 0 0,0-1 0 0 0,1 1 0 0 0,2 1 0 0 0,2 0 0 0 0,2 0 0 0 0,4 0 0 0 0,4 0 0 0 0,5-2 0 0 0,4 0 0 0 0,3 0 0 0 0,4 0 0 0 0,1-1 0 0 0,-1 0 0 0 0,-1-1 0 0 0,-4 3 0 0 0,-5 0 0 0 0,-5 1 0 0 0,-4-2 0 0 0,-5 0 0 0 0,-7-1 0 0 0,-3 0 0 0 0,-2 0 0 0 0,3 0 0 0 0,3 0 0 0 0,3 0 0 0 0,1 1 0 0 0,3 0 0 0 0,3-1 0 0 0,3-1 0 0 0,1 1 0 0 0,1-2 0 0 0,4 2 0 0 0,3-2 0 0 0,-1 1 0 0 0,0-1 0 0 0,-1 1 0 0 0,-2-1 0 0 0,-2 0 0 0 0,1 0 0 0 0,0-1 0 0 0,1 1 0 0 0,2 0 0 0 0,-2 0 0 0 0,-1-1 0 0 0,-1 1 0 0 0,-4-1 0 0 0,-6 0 0 0 0,-4 0 0 0 0,-5 0 0 0 0,-3 0 0 0 0,-1 1 0 0 0,-3 0 0 0 0,1-1 0 0 0,1 1 0 0 0,0-2 0 0 0,2 1 0 0 0,0-1 0 0 0,1 0 0 0 0,0 0 0 0 0,2 0 0 0 0,3-1 0 0 0,1-1 0 0 0,3-1 0 0 0,1 0 0 0 0,4 0 0 0 0,1 0 0 0 0,0 0 0 0 0,0-1 0 0 0,1 1 0 0 0,-1-1 0 0 0,0-2 0 0 0,-1-1 0 0 0,-1 1 0 0 0,1 1 0 0 0,-3-1 0 0 0,0 1 0 0 0,-1-1 0 0 0,0-1 0 0 0,-2 0 0 0 0,0-2 0 0 0,-1-1 0 0 0,-2 0 0 0 0,-1-1 0 0 0,-3 0 0 0 0,1 0 0 0 0,-1 0 0 0 0,1 0 0 0 0,1-2 0 0 0,2-1 0 0 0,0 0 0 0 0,-3 1 0 0 0,0 0 0 0 0,-2 0 0 0 0,-2 0 0 0 0,-3-5 0 0 0,-2-1 0 0 0,-2-3 0 0 0,-1-5 0 0 0,-2-2 0 0 0,-1-5 0 0 0,-2-5 0 0 0,-2-4 0 0 0,0-1 0 0 0,-1-2 0 0 0,-2 4 0 0 0,-1 5 0 0 0,-1 5 0 0 0,-3 3 0 0 0,-1 2 0 0 0,-2 1 0 0 0,-5 0 0 0 0,-3 0 0 0 0,-3-1 0 0 0,-5 0 0 0 0,-5-2 0 0 0,-5 0 0 0 0,-5-1 0 0 0,-4-2 0 0 0,0 1 0 0 0,2 4 0 0 0,4 5 0 0 0,2 6 0 0 0,1 4 0 0 0,-1 4 0 0 0,-2 3 0 0 0,-4 0 0 0 0,-7 2 0 0 0,-7 1 0 0 0,-6 0 0 0 0,-7-2 0 0 0,-2 0 0 0 0,-3 1 0 0 0,2 0 0 0 0,5 1 0 0 0,4-1 0 0 0,8 1 0 0 0,6-1 0 0 0,4 2 0 0 0,2 0 0 0 0,2 1 0 0 0,-1 1 0 0 0,-1-1 0 0 0,1 2 0 0 0,-2 1 0 0 0,-1 0 0 0 0,2 1 0 0 0,2 1 0 0 0,2 0 0 0 0,4 0 0 0 0,2 0 0 0 0,2-1 0 0 0,3 0 0 0 0,0-1 0 0 0,2 0 0 0 0,1 1 0 0 0,1 0 0 0 0,1-1 0 0 0,2 0 0 0 0,2 0 0 0 0,3 1 0 0 0,4-2 0 0 0,3 0 0 0 0,2 0 0 0 0,3 0 0 0 0,1 0 0 0 0,2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2T17:20:36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14559 9089 16383 0 0,'0'0'0'0'0,"0"0"0"0"0,0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2T17:20:36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8315 13492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FB92-F454-40DD-A68F-D14E21F3047A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8CDE-48DC-4205-B182-A11F274EC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7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.umaryland.edu/technology/examplify-students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ing.umaryland.edu/technology/learning-technology/examsoft/examsoft-students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353" y="1648585"/>
            <a:ext cx="8229600" cy="4188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The following slides are </a:t>
            </a:r>
            <a:r>
              <a:rPr lang="en-US" sz="2800" err="1"/>
              <a:t>ExamSoft’s</a:t>
            </a:r>
            <a:r>
              <a:rPr lang="en-US" sz="2800"/>
              <a:t> recommended best practices to help you take your exam.</a:t>
            </a:r>
          </a:p>
          <a:p>
            <a:r>
              <a:rPr lang="en-US" sz="2800"/>
              <a:t>We want you to be prepared for your exam </a:t>
            </a:r>
            <a:br>
              <a:rPr lang="en-US" sz="2800"/>
            </a:br>
            <a:r>
              <a:rPr lang="en-US" sz="2800"/>
              <a:t>on exam day! </a:t>
            </a:r>
            <a:endParaRPr lang="en-US" sz="2800">
              <a:cs typeface="Calibri"/>
            </a:endParaRPr>
          </a:p>
          <a:p>
            <a:r>
              <a:rPr lang="en-US" sz="2800"/>
              <a:t>Use </a:t>
            </a:r>
            <a:r>
              <a:rPr lang="en-US" sz="2800">
                <a:solidFill>
                  <a:srgbClr val="FF0000"/>
                </a:solidFill>
              </a:rPr>
              <a:t>Google Chrome </a:t>
            </a:r>
            <a:r>
              <a:rPr lang="en-US" sz="2800"/>
              <a:t>or </a:t>
            </a:r>
            <a:r>
              <a:rPr lang="en-US" sz="2800">
                <a:solidFill>
                  <a:srgbClr val="FF0000"/>
                </a:solidFill>
              </a:rPr>
              <a:t>Mozilla Firefox </a:t>
            </a:r>
            <a:r>
              <a:rPr lang="en-US" sz="2800"/>
              <a:t>to access the </a:t>
            </a:r>
            <a:r>
              <a:rPr lang="en-US" sz="2800" err="1"/>
              <a:t>Examplify</a:t>
            </a:r>
            <a:r>
              <a:rPr lang="en-US" sz="2800"/>
              <a:t>. </a:t>
            </a:r>
            <a:endParaRPr lang="en-US" sz="2800">
              <a:cs typeface="Calibri"/>
            </a:endParaRPr>
          </a:p>
          <a:p>
            <a:r>
              <a:rPr lang="en-US" sz="2800"/>
              <a:t>When downloading </a:t>
            </a:r>
            <a:r>
              <a:rPr lang="en-US" sz="2800" err="1"/>
              <a:t>Examplify</a:t>
            </a:r>
            <a:r>
              <a:rPr lang="en-US" sz="2800"/>
              <a:t> or accessing your exam, please close all running applications.</a:t>
            </a:r>
            <a:endParaRPr lang="en-US" sz="2400"/>
          </a:p>
          <a:p>
            <a:pPr marL="0" indent="0" algn="ctr">
              <a:buNone/>
            </a:pPr>
            <a:r>
              <a:rPr lang="en-US" sz="1100"/>
              <a:t> </a:t>
            </a:r>
            <a:br>
              <a:rPr lang="en-US" sz="1800"/>
            </a:br>
            <a:r>
              <a:rPr lang="en-US" sz="1800"/>
              <a:t>(NOTE: Once this is downloaded it will not need to be downloaded again.)</a:t>
            </a:r>
            <a:endParaRPr lang="en-US" sz="180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21" y="528578"/>
            <a:ext cx="979035" cy="10182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E58EEA-38B5-4AE2-B915-9515CB622221}"/>
              </a:ext>
            </a:extLst>
          </p:cNvPr>
          <p:cNvSpPr txBox="1">
            <a:spLocks/>
          </p:cNvSpPr>
          <p:nvPr/>
        </p:nvSpPr>
        <p:spPr>
          <a:xfrm>
            <a:off x="1636735" y="359980"/>
            <a:ext cx="8768219" cy="8180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US" err="1">
                <a:solidFill>
                  <a:prstClr val="black"/>
                </a:solidFill>
                <a:latin typeface="Calibri"/>
              </a:rPr>
              <a:t>Examplify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397" y="6307292"/>
            <a:ext cx="1619250" cy="4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9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02252" y="1579931"/>
            <a:ext cx="8244483" cy="112943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/>
            <a:r>
              <a:rPr lang="en-US" sz="2800">
                <a:latin typeface="Calibri"/>
              </a:rPr>
              <a:t>You will see this screen when you have a successful login. </a:t>
            </a:r>
            <a:endParaRPr lang="en-US" sz="2800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latin typeface="Calibri"/>
              </a:rPr>
              <a:t>Close this window to display the </a:t>
            </a:r>
            <a:r>
              <a:rPr lang="en-US" sz="2800" err="1">
                <a:latin typeface="Calibri"/>
              </a:rPr>
              <a:t>Examplify</a:t>
            </a:r>
            <a:r>
              <a:rPr lang="en-US" sz="2800">
                <a:latin typeface="Calibri"/>
              </a:rPr>
              <a:t> home page. </a:t>
            </a:r>
            <a:r>
              <a:rPr lang="en-US" sz="1800">
                <a:latin typeface="Calibri"/>
              </a:rPr>
              <a:t>(May be running in the background)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4" name="AutoShape 2" descr="data:image/png;base64,iVBORw0KGgoAAAANSUhEUgAAAVoAAACgCAYAAAE6KJQrAAAAAXNSR0IArs4c6QAAAARnQU1BAACxjwv8YQUAAAAJcEhZcwAADsMAAA7DAcdvqGQAACpdSURBVHhe7Z0JUB3bfeaVmpnEiZ3YjuMl9kxVJpmtZqlZk8nEMzUzTlwpTyWVVBbbz+9JTyv7LlaBhBBIgJCehBZAArEJEDsIIdDCLvYdhNj39QL3cvcd+OaccwEhCdtPz2o/WvlT9avbffr0Oaf//fXX55zb9D3wu0H9kBOiwbNqG/79uUGR8N24EXz1ZN8bGfcLOxHmjfwd/z58jX1+J/jNjPuFA7BoICcOrK2tQU5Qg6WGGiw1v5QG5/WG7Zn+WXj/IzzUUgmDXgeNRgOtVgv11qdGw9FgTa2GWr3GUENnsiDj8gWxn0bD0rfKsNhsUKiNmF9cEeudg4uijO18fQ3lYnkvPlOE25rqMTMxDpVyWTS4qb4WrY31GBkdh1a1jKl5BRamR6FWKjA5Oiz2eT4yhbqeaZhNBrR29Yv9OlqaxbapyWnU1TdifGoG/cOTGBsZeqW+3UgiCbVGB6NBD5PJBIXWJM4IPxgjW694WAmdlp2JPfb7NLz/Gv68oQZLDTVYamQ1phON/dtbkzsJfIj0Zb/eVzLtF0Rjv+rnGMN9xbcX32bjuN/ep4NPWY3jZHWRUWOlghr7Olq1fs/0t0Xyxk4rBvdM/yy83zIwW+1iDGaxWtmnRizz9O1xG1/mnxaLGXqjWawrtGaRT7OVl4/XtFv5Pzp0VGzjwyC+ra6HjdnYOI8vv85bN3ZylhWm04vGDfV17jRQz4YxtTU1Ir2uthoa1Sompufg6ewM5ZoGquUFLC2viOEPz7+yMItndTVoanzGts1jgo3ldEsjmFcokXFp72G+JDIoevAYOp0OBqNRjNHGXvSxyGnFsn6rsZ+F91uznyfUWKmgxkqFrMZgckMEt23aiEmlBVltKnw9oA8HXLrgXzSPkl41fsW1CxUDGtzrWMPAonnPQoi9IeVKiKw8TG5QcCWEgishFFwJoeBKyHsUXBVMWtse6Z8fpFwJoeBKyC8luBFJpQDseF5bjPP+PrDa7NAsD8Lf2xV2qw4eJ8/iVmIibGYDzkRfR4SvN/wirsJs0CO3tg+Psm8gItAVCak5OHroCEzKOXh4++JKejkSwoOgtUPUszg3gk2zCtXds+gYWmB1buCDI64IjL6N9U2IuVij2YzxhgdILWvHhs3C6jfjsLM3BqdX8KBpEG7eAbgaEYhPUgth1SzAvDaJxx3ziAn1RnHTCHQax7zup4GUKyGyCe7q7Cga62swMzWGB0X5Yl47+XYKMlOTUdXQDpVGh9buF6itqsTCZC8mRwfR3NGN0aF+FBUW/tRvCKSElCshFFwJoeBKCAVXQii4EkLBlRD6JkIiKLASIQL7e6ED+BXXbsRXL4vEbwb241tbGa7XruBbbL150rCTRvx8DnwjoA9HM6fxZd9eHEybYmNwIKddhf8QNYTRZQtM1g0c+FELEupW8UWvnj0LId5EKJY/cs0/v+jtCNyvswBy1f6WTy++xNK+4NmDr/r1irTtHYmfDXmsRMju35PlAvVlJYICKxEUWImgwEoEBVYiKLASQYGVCAqsRFBgJeK9CqxStbpn+ufBexPYpvG8PdM/L2Qf2MmlAZi0dqjXPv3jQb8M3gvF6jTGPdM/T+jmJREUWImQPLDjy1q4+55+Je1O/iPxuf3v8D8L/h/q4vVnO+tqHDl0SCyfORMLm9Usto+1Pd75V3zxyf+lnqHdemHX5ZQ8DDWXv5LGsVp08PHy3HmFGme7Tp7XbFzB6ZhbiLp6Z6f8T4PkgbUblYgL80RxYhQ0lg1YTQYk3qvAyKIVcRGn8LRvHiedDuKDv/87aBTjMFrXsQnA1cUHsOqgNxiRcicFo/2t4vu452MzaBhZwsamDV5eoVgarEf0rQIMN5ZhYF6HitZ2rJt1SMyvQuaTdtxKTsGp2CSEX0nFQEsRHjSPw4IN+Lk5I+60N2w2HWJiLiA/8TxW58fg7hki6qktuYHeGS26x6cQdDEZ2NTDzSNgz2PcC8kDq+UK0Rmg0ZtQV1cnVMrfjbCsVGNudgYzE6MseCaoeR6dHiqtHk3tPTCZzTDo9eKddsP9XdDrDSLIPS9GsbC8it7BMQwNjcBoscOo12JlcQ6K2XFRp2JxEjq1EreKa1FT1wCjTo2xyWksL81idmEZa1otK98iHlTmV0B9fT1L00NvsmBsZEy812F+dgKtA1OsvUoMs+DyFwfa7dY3ju+nQR4rEbIJbEbKLYzMroqXHep1OqypVDCsLQlV65iauULXNzdhNLJltj49tyRUaWGq5C9N3KtMKZFNYFVaI0rzs1BQch8TU+MwmYyof9aMgf5uZGek4UlZEepq6tA5MIKhgXY0tnYjLTUNJRXVKMgr3LNMKSErkAgKrERQYCWCAisRFFiJoMBKBAVWIiiwEkGBlQgKrERQYCWCAisR9Kg8ITveEC3/Rxn+cwCvp78N9A82hJTsiJb/Z1de5xrOVy4hs1WFXLZ84FgH/jBmCP86/AX+9Oooakd0+EZAv3iJqmfe7M6/3R1w7hK/eVE7osc32fZhhVnwhzHDv/AFQBCvsyPaL3n3YnzVgl/z6BH/PJvWrMSU0oojmdNwypqBZ+4cHr3QircAf/fSiFh+segQp96ygf8eOyyW/+25Qdxlom+eMOCPWdruygjiXUB9WkJ2HPiCZy8IQk7QtAwhO0i0hOwg0RKyg0RLyA4SLSE7SLSE7CDRErKDREvIDhItITtItITsINHuQ7QaPdI63fflS4f2AyTafYBqTck+VTvrQ/OtO8vEm5Bo9wUqtE6U4F5PCIz77Bd89yMkWkJ2kGgJ2SF70arVL19zuPuVh3vxaV7FKCX8BXa718XrF3e99nGHX7Cd/OV5YvktyuFt46g/428u8/226939KkspkL1odQYzDv7oR7iffB52AE5OTkgrfoqepwXQmO24HhUBi1Evfi4+MCwCBz86CKvdhrOnAuAZEI6HmdfZNgtKM+Jh06/AxcUFVW2DomyjQQdnpxNILXiM+MizWN/YwNm4BKxMD8DJ2QUdQ7PISrgIVzdP2Nbt8HJzwcWbmTCoFnDCyRnV7UO4EXsG3n4hKL97FU6BkYg6z9q5bkFKQbV4bWbi2RBci42E2WRCTPgpmFmd/BWaK6YNRJ/2h5t3IKxWC2LC/BATdxXtQ3O4eyMaZ6NikFfVjqbKfNFmlc6E6pJ0BISdQ1Ritng/6UjPE/FuvujL13DwiDN66krx1z88DpthVcTp4bM+cZw2qxZZ5a1YX1+HRbOEkro+3EuIgV41B09Pd5SzfGk3LiLM3xMPKytw6JgbrOpZxF66jBPuJ4H1NVS2zSLpXhl+8P3v4cbVSzBbrXiadxtGy6d/o+Sn5b3oHqybtEgsfIbSOxehXwdOOh3CaEsx9BuA26FD4v2sXLTx6SVYnevDxMISylsn8CjjCsybgKfLMbQMLuBmpL/4R83nzwdEuYrZCbAicOyjI4gNdhPbXEIuItDliFgen1nAyYjrWFuawkhnFabWbJgZG8TkUK/YfsLzNPqGp9BZkQq9Xo2awXmcOHYCsOvwSUYlE8Qp3DwTKPIePfIxVEbHCR5uvA+NUceOqQaj7RWYWlEjMqkAivEedI2v4oR/NGw6BdIfd+A4f6cs+1tQ6vHhYXdg04JTn6QL0Q60FIrXlhbWDmCwuggWrONOaSuuhjv2OcIuYH6RcNFmljWxi8MKi9UGd59QuHkFIzXO0bYTTn64cjZALF+8dQ+P86+K+vNrepk55EKhW8OjjnkExt7GhRBPbLAL+KSHM6q6HK9YfddQn3Yf0FldisEZxZ7bOBp2285KuY5L11PEG0ori7IQGX0ZJnYx7pX/l4FmeQbDs3v/fsXK3DiKnzTvue1dQKKVgLd5LTjx9pBo3zEWqxkxVxLRUF+N61eu4MatNGSl3UZ6yi0M9XciLT0VK0Y7cgvL8fRhCfILH+BWUiLKqloQGx2HpIxSdNY+QGl+NnKyMhiZaO99gcnBJuTn3EVRQR4y0lJRwLY9aWhDSmom+rtqxeuPk+6kMfdb2bNd7xMkWkJ2kGgJ2UGiJWQHiZaQHSRaQnaQaAnZQaIlZAeJlpAdJFpCdpBoCdlBoiVkB4mWkB0kWkJ20G8uELKDREvIDhItITteEe23GfxH7HanfRa+Rb/YSEjIjmi/HtCHfxU+gPAHi/htv15cfLKMT6qW8TUmYv5jeLt34utcmF9l+fiP5P1RzMsfueO/8BhVuYTvhLy6D0G8K4RouWD5T4f2z5uhMa3jH7t142bdCg64dCGhfkWI92TRPAKL53Hu4SKSGlZRMaDFvzn7An+ZMI7f8e9D6P0F+BTMsTJM+H78GFonDfiD0wNvCJ4gflGEaLlrDinMaBrX45+HDeCLXj2oGdbBOXtGCPDD1CkcSp+G0mBH54wRAUzAv+regz+/NoYgJuT4mmUh2rgnCkRVLOE3fXrwx8x9qZtASIEQLe/L/tcLQ0KYfPk3mGit9k2MLFswxhhfsWBaZRUu3MecNKRknnUN+nAobRpm24YQ7KLGhmmlVTj0P2JOvcDWeffh9QoJ4hfllYHYtjPyXw7nwuU/o/9bvr2CLzO+5ONY/hrrDnBxf4N1K77g2SP2+woTKBcp5zts/19n+/M8u8sniHfBK6IlCDlAoiVkB/0KOSE7DsCiAUHICXrKi5AdJFpCdpBoCdlBoiVkB4mWkB0kWkJ2kGgJ2UGiJWQHiZaQHSRaQnaQaAnZQaIlZAeJlpAdJFpCdpBoCdlBoiVkB4mWkB0kWkJ2kGgJ2UGi3ZeoMLs8yj7pJ/j3gkS7D1lRKjC+2LvnNoJEu+8w69ZR3B+15zbCAYl2H6DTGMSnRq1DRqcXjFrLG3mIl5BoP2e4YJNaD8OgsaBz6iH07HOvfMRLSLT7ALNuA5ldPngx18TWVW9sJ16FRLtP0GtMe6YTb0KiJWQHiZaQHSRaQnaQaAnZIXvRajSarWU11K9t241avZ3v80LN2rrra1m1Y1m99bmbl8f09uwu79OWo2b5tFqtYK/tPw9ez3a9ms9Yxtsga9HqTWa4eQbAqNWguzofM0r9zonaFoha7chbejcBdqt1Z337BO0Em+Xny6+e6JfrYr+tvPwC0OxxkrSsHY7tLwW6XU/9g7u4cief7efYf7b/GdYMFmRXt+9cbHw/ndGM8IhPRL7dIuLL223hy9sXoUMwjjwajRYtZdkwWi0iNgGhkdCxNm3vNzs1Aa3Iv/s41UiPD4efnx88/YJhNm190fFaPLaXt9fFsmifBlcvnEZbeQZsm4DzkUNY0b4sw1HHu0X2Tquc7kXzyBKcgy+hKDUeTk4usLPgRcWlwKZbRXnHkMhXmHoVly+E41ZuJcZ6m+Du5oLxJTWuZz6AxWbFtcxy3Ig5Azcvf3bijGwfNSoLUuDq7gGbWY3HbaN4UVsGrX0DEcE+8A0Kx7pFixNOTsgpr0fbkyI4u7hApbcgMe4sE0AQTFqF2N7yfBTf/9730N/TiaklDUoyr2J1uAVrRisyK56itm8SJs0iqjvHmNgs8PaLwNriGJycndHcP4G1pUkcPeGM0+FnsWHR4fCRY4gKPwNgA57sOC4l5cBqMeHYkSM4HxoIMzsevcGE2EvJSI6LxJkgX9T3TuKvfvCnqO4Zw83YM3B284LZzKfZ1IgJ82JlsdI2NthyoFi+kV2Bm3HncNzFA5vrFpyLiYP7ydPs2H3R0D+F2DNh8PVwRtuLOUQGeWKgqhhNj+7huGcYrqcVwmK1ISYh52fe/T4rshetWqOD78G/FoG+U9IsPiMTSuAfdgXr+hUUND8X+XKSLoptwf6BmGQuF3jmPELOp+CUlwvmeh6zclQIjb6CO8mJKKkfYC6iR7DHcdS39mDDuIz7z4bQ9ygPi+wimVRbYLZYcdbPnZ1pqyj3g8NOuHU7BV6nb+DEkY/RNzKNgaYHSEzPhX19HUG+3lBP9WFiUYPshAioRluFaNNreuDqFYzc6+dgt9uEaH0DY+Dh5AabxYxQL3eEn/TAht2CqLAA3IoJYbVtIOfqedTlJyIlNQVnTjrjSWEa2LWK1pJ0mJhoDawcH/8LiA70Ee3zDIpCUkQQYF5Fdf8ssGnF7eJaFhs14s9548onlxFz6QbLacf3vv8X2Nxcx8WIQNy4GoclrQVZVZ24dytOlBV2IR3+Hr7szmWDN7tQ48J80FGUwrbYUFw9jAh/dyjHmjGt5Bf/3uftF0H+AzF227oU5HAKt+AY5q6LyKnuhzO74nULQyhuGxT5cpJisbG+iSD/ECbGoyK/35nrmH3egBOuvuwkmnAxpRQbZnbL0+qYiLVoaumETTmE/hkF7lZ0oTw5DgazEncftmLkeTfybkbCwpTS0TuIE87eosyZpVV0DYyjr+ouBodHRdpxzwgE+XjCMD+IvjktokNcsLYl2tsPm/Aw6yaCzzm6BFy0Xn6RCPc+LvY9+LETroR5iGWn40fxOPMS9HbgDLvYZvuqMKdZx9TICww2FGNi1YTU2FCYmfi5aL1PnseFAG8hZs/g87gWxo6TiTLyRi5WxztR2zvFYqNGdKinKN9qsWCktQJPK0ugNG/gQlIpZrqfCtGmsnbevRkt8oVFZ8Dz8Mdi+cPD3rgQ7ImOwmS2ZkHB0wEoWNnHXbxgNepfPVfvCPmLljE+PCT6T3r1Kprbe6Bjy4q5SYxPz2FmcVnkmZkcF33B4eFhmFi/ram1C6NjkyJtdGIGKpUK6pUFtHb1C/HwfdTKJTQy4fJ+YH9XKxSLi1Cx5YWpUQyOz0CnN6DlWR00Or3oUtTU1sOg12FxZhzdz0dgNBpQV1PDBGTC8NAQtDodWp/VY2F+GmsrS+yC02BybhEW5TjaxxSOOlna0NAojKxPWsv2NZvNbD89ujq7ccrPA1ZWT193JxIunIKdOepgXyemF1bEHaertRFLC/NiYCXKGR7DGIsNP0a+rFEtY5i1W6WYQ2f/8M5xTo0Nob6+HvWNLeh/PsDy69DbP8COcwRTM7NQMmFPzy9ienLMEa/JeQR5+6OjuR4m1r7R4UEoZqfYNtZXn18WYo5JLhVlS8F7IVo5YzQaER7FHFz/ctD1OiuLUzgdFobx+RUmvBWEs/5k23PW190j7y8Dfhe6l5nFBnlvDrR4t+rShbPsopPua2kSLSE7SLQSwKeH9kon3g0k2neManES6RnpaKipgs1qYX1trejbmtjtkvdpjQY+h6lmfVULKsorYGF9Qt431rG+Is+jUq1hdHQCtU2dULE+tpHlU6+poGd9Zc7C7DisrFwtK9ekWYZSZ4bBoGe3ZR10rO/L99+rXe8TJNp3zKP8Oygsuo/8e9lITU/Fs6ZnSE7Lwp17ZbgSG4PLN5Ix0FKFeTZgys3LxUBfB+KvfoKuxidITUmAZQMorajCs9Y2lNx/gE+uXINKa0Ju7n2kZeSioKgYT+oakZmdjar7uSh68BiJN2/hcVkh7mbn7NnPfN8g0b5D+Ai+4lE1jHo2ch8ZQXH5UxTn5qC5vRX3WXpxbhbml1UY7HqGuoYmjAwPoPhhNfJysjE+/ByVtU0wG7QofVCJybHnaG5tRk5uAQwmM4pKK1FaWYun1U8wMzGMlpoKFDLBpqfcZu66wkbww1hQSTPFtN8g0RKyg0RLyA4SLSE7SLSE7CDRErKDREvIDhItITtItITsINESsoNES8gOEi0hO0i0hOwg0RKyg0RLyA4SLSE7SLSE7CDRErKDREvIDhItITtItITsINESsoNES8gOEi0hO0i0hOwg0RKy48DvBvWDIAiCkA4yWoIgCIkhoyUIgpCYPY3224xvBPThy769+GHyJP7HxWH89sk+fDu4X6T9mkc3vuDZI+D5eP69yvl58PK+6sfLc5T1NX9HHa/n4em/w/hWYD++yeCfu/MQBEHsZ/Y02i959+BI5jQ6po1onTIguXEVCXUr+A2vHuR0qKA02FHaq8HD51r8lwtD+CfMeLkR/pZPL74Z0I/fZJ9fYQbKP7kpfol9fpGV+SVvxyfPx8v6ZyHPMbhkxsCiCcMKC7zz5kQ6z88NneflZcc+VmBIYcZ/Pj+EY3dn8L8ujYiyuenu1X6CIIj9xI7RctP6pyH9CCldQNOEAY9eaFH+XIPqER1qR/TCOH+Vmd6dJiVWdHY0szzPxvX4b9FDqB/To5OZcs+cCf/yzABC7y8Kc1xm+f4qcQJza1bc61jDyLIFU0orbjWsim08b37XGozWDVyuWhYG7JQ9gwW1DVEVS1jV28X6k0EdOmeMOJ41A615HdltKvy7c4P4vdDn+M5rPWCCIIj9xis9Wj498C9OD+DFohnPF8yYXbPhTy4Oix4u3/5F1tssYMZ469kqDrh0CfP9Nc9uRFUuiV9CvfR0WfRwNaZ1fJAyJXrEp+4voHvWiD+JG0FQ8TwqBjT4im+f6Mn+TdIE/uLmOL7K6r1SvYxeZtRF3WqkNytx4Hgncpk5JzFTvvhEIQyeTyGMr1jw59fGRI93d9sJgiD2K29MHWzPm/5+2AC+HtD3yravM6P7LjPMIxnTOM6G8AfTpvBnV0eFWfJh/g9ujOGPmTH/WfwofPLn8Le3J/Gfoobw/26M4/eZgXMT5vm/wXrPf5kwjj9gaf8xalDk/XHKpKiPTxvwOrgp/1HMsJhK4FMF//uTEWGufxgzBI/cWdEb/kbAq20nCILYj+w5R0sQBEG8O8hoCYIgJIaMliAIQmIOXHsyC4IgCEI66AUdBEEQEkNGSxAEITFktARBEBJDRksQBCExZLQEQRASQ0ZLEAQhMWS0BEEQEkNGSxAEITFktARBEBJDRksQBCExZLQEQRASQ0ZLEAQhMWS0BEEQEkNGSxAEITFktARBEBJDRksQBCExZLQEQRASQ0ZLEAQhMWS0BEEQEkNGSxBviVat3zOdIH4aZLQE8alQwai1YnC+Gfm9p7fMVv1aHoLYGzJagvi5qIXJFvdHomk8H2bdBktTvZaHIH46ZLQEwVDv2TtVwaCxYHyxF2kd7lCqVqGhaQPiM0BGS/yDx6Axo3zgMrqnH8OkXWdpjt6qSbeOsoE41I1kUi+W+IUgoyUIZqAmnR0v5ppwu+2YSFtYmUJ6pxcUq/PQqQ2v5SeIt4OMliB2YdZtonLwOqqHU0WPdq88BPG2kNESxBvw+Vp6ooB4d5DREgRBSAwZLUEQhMSQ0RIEQUgMGS1BEITEkNF+jqjVaiwrlrCqXINOp91J1+t0In1FqYR6V/5Pi4rtp1T+Q33mUw2DwYDlpUUsr7D4sRi/kUelwuqqUiwreazY+ht5XmfXPr9sVCp+Pt+sW/Uz2q1i6PR6aLWaPbfvhUq5isWFBczNzW0xz7Sp+kwa/CwoWf0qlWN5+9j4uVxdXoJieWXvcykTyGg/T9QaWExaXAx2xqlLGbADMCln4Hrw75FS1sjWgBXFIhTMMMxmExOaQ4C7jYGb6rY4OVabHVk3L+BG9kNsWIxYUqzAYOTPgaqgNxih16oxPz8PjU4Po54ZOhewRrN1MamhYWJeWVmGRquHyahnF948lGsamEysjFcubDVLM4n2LS2vimU1q4Mbwk57ttrquOiNrD4tFljdala3gdXNj58f1/LSApZX11gZRrGfyWzGmnIZC4sKGFm5Wg27KWl0MBq22qPWimVHmg4LLE3F0ngbtMtT8HM5hsyKZ1haXGD1b7fXETut3oSZrqdwdQ3CmtGK66EnkVjWADOLkYabEsvP47G2phTGyuOiN1kw1FAKN8/TWNRYWJ0GR73sWNZYG0xsX1E2jylL52bF46vVqEW6WsPbZoSCmT+PpYHdVB03QhZDdqyqVXasS9vHyvYR6SYoVxTQmaxoLkpF6KVkmGxW0R6NVovF6RE0NLaw8rSiDoPRKAxphd20jWzZrFfiShg7ttwaESvH+TRgicVqVZxPHuvt86mGzarFhRBX3MyqgFGnwdLSEkPBYrAiTE7Hbv7c6HQsRgq2bbc+VlWsvVsa48elF+aoEG2zWizsOJZFu/TsnPO28uMzsDbx8+OIn4ldBwqEn3TB/foxLE8Noqmtj6WpEBngguuZFcz0Z9h+GqZPx7nUsDitrjBjFu3f/5DRft6wC9u2bsfT3CR8ePAjfHzEBf1zOnQ/zsbBE14YmFrCeN8zHP7oQ1T3z6Lv8V14B8dBY9nEhn4FEd7uyG3sh5UbISvPaltHYfJFHHUPxPDMEnprC3DwsAdm1qwY6W7Go+pnzLiXcTsmBBEJBZjoeQonj2Ao9HbYdIsI8nDC064xFN6KRXRCDsz2DYx2PsXJgDCMLKiFUWuZaSomOnH8yFF0jSvZhfECpeVPmYGsItzLDSX1g+Im0VuRA/fgCzBtmBAb7IqI+Ex2Ua6isjgPLf3jqCu+jaOuARiZVaC/tQYF5TWYHmyFt/dJdE8oYDepcSM6DHcr2tBdnQcnnzBozHb0tdShoXMQjQ/vwNXvHHSWdfQ01aCquRuG1Rn4ebrjce8kVid64OzmgfFFDTZhQ+b104i7cx+q0VZ4eYUKo00ID8K9Zz0oSIxEVEKeaPdYeyWOu/phWmmEjl3Q3GiHG8vgfTISOmZ2NyJ8ERJ3mx3LGipyruFj55NQGW24+0koXEJisMAMuqOmFH//wx+hY3wV3Y8y8OOPPfB8cglTg+1w+vBHSH3UDsVIC7y9AtA/vQqbQYWrkSHiWJXjbfjJD3+CypZBKBYmEMUMKCz+LjsXNmG0Btae5035cPc+B5PFhkjPw/CLTMDiigolt2PhHhoHq92Cq2F+SGBGy/V17+Y5eARFY57d0Noe38OHH51A39QqM1U+kuJGq8MnZ70RGB6HiocPUFRUgKKSh1haM6K3Jp/FORztjU/g7OKNkSU9VqaHUf7wESbnFagvTcNxz1MsNhv4JNQNbqc/waJCgUunXHDY6wxm2Q0zLS6YdSZysGFQwOWDv8OltFLWW1aiICkah93PQMfqvxDshccd82jLv4WT0Umw2/Q4F+iO/CcvsDBQi+PO3uycmLBpViHc1wXZjztgY52JN66pfQgZ7X6A9RQ2LHrEsx5Iyv02dqlbEH3KAzmVPdiwmWDf2ERlxiWcvZqHvuoiBJ65Bq11EzCvITboJPKbnu8yWnZR3bqIaxml2FjfxOpcH4IDTmFySYlzfsdxPfsxM/dl3LkYCv+IBGEsxbdjcDm1BMV3LuHinTJWvRLexz9GXFImivLzkHMvD2XsohqfXmA9GnZhsl6JnvVCVufGkJZ4FW4nDiMw8hrr5ahw3t8H5c2jotzB6mKcPBePudEOuHsEYlZvhY4dq8FoZheLGmG+HihtHYadXSwarU7s8zDzGg67+aG07D6ys7NRUFSExrZeWKzrGOlpwuXoCBxiNx3eY2cRwFDnM8SdP4uPP/oIyQVVsBtWEejjhbqhBagme+HhwwxToWN5N5CffB5X0h+8YbQplS2AXYtQX088ae7A2QBvVPdMwcJ6pzym20brGxiDuckBeDGzGVUYRa9806JFFDvm4tp6sV/jgAJWs57tq8b500HoGJrHjQshyGC95s11CzsnNtyLv4DMJ+2ovncDR9gNkR9rjjjWYvQOT6EkPZ7dlNKwubkBC7txthSnI/xq2k6PlhvtQEsRfPwvwMh6xNGBPiiqHRDx4DH3CrkAM9aRcDYQqWVMT4Yl+Li5oXF0CRbWC93cWMeN80G4nvuImZmFHaOjRxsT5oWs8lZxHtbX1xk20cNe37Cj7E4s/uf/+QGqu6fE9uzrZ+Bz+iqW2c2moTQdR06cxLKOmXtEINIqmkSerIQYxN3OFctPCuJxOiYTVs0CAjz90DO5xkYRRli0c2zdDe1DY4g77SuMtqMoBUEXk9le/DrwQuHTAVHGo6x4RF3PRuW9BHYtsLLs9pfX0D6HjHY/wMxn3aRFXKAnEgsbmMDt0K3OIybUF25efvByPYGwuFtYM9mhWRpDgOvHcPEOQFx0FA5+cAhlHUOvGG1OUgzi00t2jDbQLwATKzY0PkjHRx8dwtnzsQj0ckJQ1G0YrBtYt+gQ4f5jfODBe4c2NqxjPdapPgR5noDXyUD4eLnjYmI21GzYzacv+LBxbXEckUFezMj84ce2R8VnwGhfR03hbfz4xx8iPDIap7xc4HHmMkzsInnRXAGno8yQg4NZr8gDTztGYVbPIiLAHe6sDC83Z1xJLWY3FRtK067g8FEnnDoVzHptgegeV2C6rx7uJ46x/U/BzcUVBVWdmOhrYCZ/DEEhp+Dq4oY8Zl7rhmX4e3mgqn8arIuOhAuB+JCNEqIvXmT1M4POecqMtgUeHiHCaG+eDsDth43YYDezlclu/OX//S5uFrBzwHqE2+dHGO2z+/D0CYfKCkz01rJ6jyIgKAjHWK8+u5yfsw1Mv2iG69GDrOcbiPORUTjm5ILmF3OwaOZx9qQrTrh64/z583A7fgKprE7m7ihIicORY844FRIID98QdI0sYIP17m7HhuHgESeEn4uEF6srQowuXvZoB5oL4eUXJYz2vD8zo5oto60qgkdgFAxsueLuFfzN332AkupuqOeHEOB+Ar4BQXA6fhTXM8pgMFtEecJoWaziz3rixwdP4FzEWYSFnsKpszEYYAZ4zt8NOY+7WIlAcuwpxCaXYH60Ey7sWP1DwnHhbDCOOgdhRWfFlXD/rWMD7t68gNhb98Ty4/yrCL2QwU7JMgKdj8I/9CzOnArETz74CLmPOlgOrdDCo/Z5tBcmIyDmNkuz4HywBwqeDLCblxF2qxFXg4/jr44GQmViN4GtaQQ5QEa7T+BzTXxui8+Bbc9xOub2zDCxOz+fO93Oy+cCzewC471Lvo9jXm+rnK25Qv7lGl/mJs6/UNi+oPhcHp9P43NufM6Mz6vx+nR6g2PelO+zVRbvZfI5RJ6fG+x2+s727faZHO3bro/PNfJ9tGx/g56Z8laZuq12i3peL+OVOnibjWL+VvSgt/JuH7eYn2Xr/JhfT3Psa9hpjyh/q05ev/jSUa0Refix8+Pmdc9NDOHKuUD4R96AwWLfKusl/FzweUURL7a+Xa84PrbO66i7fxdnoi6hsbkZ8VGBcPY/B6VpHRM9tQgNPYPHtY3IT43HTz52Re+EQsxZb58Tx7G+/OJKzdrI48jng7X8XDF2n5uX7XHoZvd8sEjfWuaxdWiKxWLrfPIyXz++bQ3wY+Jz3dvnVcviL/TDzs12Gdvli/wsr247jbeFpW3Xx+Ot39Khlt2cjaxM7fwA3A4fR8uIkvXwreK8ifr5vuI4HLrj54u3SVwT7NhVKwrUPMjCYXbzaR9bgknE7tVj2M+Q0RL/4BGmwIydjyS2jWGvfD8Ttg83NqvVBjsb0tpttpdlMdM3W6yOdIYwl89Sx/sA/wLYYhGGut05+PnwGGrEaM3CerZifc98+xcyWoIgCIkhoyX2PfxxK/5Yz/LKKhuuOob/rw993xrWy9w9LfHzUbNhMX9ki7WFwXuqfHjPh7V759+CDX/5FAp/nvWNHhzbnw/N5dhDI94OMlpiX8O/+OlvqkRG4WPMDnci/splZOeV4MXIGCrLSlDX3I1lxTwelRXjUW0LpidGUVKQh6buQSzOjKO8tBg1jZ3i2V3+fGh7w1Nk5xajtakOhaUPMTjQi6zMu2jrHcLYQBfy8/IxMDaLicEeFBcVo6NvBEY27B9uf4QzEZdwv7QA8dcTUVHVgMHnPaipa0BT3ROUlD+BYk2PpdlhdPcNY7i/A939IxjobsejJ1Woq69GWXEhCkoqMK9QoKayDBl3kpBV9BAvWN67d7PR0fMc3b19mJ0YwbO2Lta2LnS/GGMGL6/5SOJNyGiJfQvvMepV80hJSsLIvEo8ltRWV4nUtGQk3b6Djq4edDTVIuVOBorzs3Anuxhjw324eT0ed7OyWJ5UtLe1oXdwDDa7CYV3b6G65QUMmhU8vF+E9ORkPKjpwIuOGmQw8+5uq8e1G4nISE9Hek4+2lqbMTo1D5vFgPt5WahpaEB+wX1m5oPIzckSj711PR9GSXYSEjNKYLIDs6PNOB8Vh4eV93H2XCyaWpqRn52J7PxSTE9NoCA3C4m3UzA6M4cHhXm4fSsFVW196K4vx31m1jfjL+FBWQViIs6gvLEPFrNpz9gQ8oKMltjnOIbs4ikDPgxnQ/XtJyb4EH77G/ntJxy2017m0TIc38hvTzvw4Trf7oAv63fKE2m78olv21ndjn9n5XlZmsjH8zj25/+ptf1UgJr/19rWExf8k5fJ28/zbk81iCkItg//pl6Uwfdnabyd/AkEvo3/d9f2f0ER8oeMliAIQmLIaAmCICSGjJYgCEJiyGgJgiAkhoyWIAhCYshoCYIgJIaMliAIQmLIaAmCICSGjJYgCEJiyGgJgiAkhoyWIAhCYshoCYIgJIaMliAIQmLIaAmCICSGjJYgCEJiyGgJgiAkhoyWIAhCYshoCYIgJIaMliAIQmLIaAmCICSGjJYgCEJiyGgJgiAkhoyWIAhCYshoCYIgJIaMliAIQlLW8P8B4Vqkm3FRSeUAAAAASUVORK5CYII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"/>
          <a:stretch/>
        </p:blipFill>
        <p:spPr bwMode="auto">
          <a:xfrm>
            <a:off x="3385062" y="3765123"/>
            <a:ext cx="5419198" cy="244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25D12-07C0-43E5-BBCA-FA1B9A1767DA}"/>
              </a:ext>
            </a:extLst>
          </p:cNvPr>
          <p:cNvSpPr txBox="1">
            <a:spLocks/>
          </p:cNvSpPr>
          <p:nvPr/>
        </p:nvSpPr>
        <p:spPr>
          <a:xfrm>
            <a:off x="3009899" y="364174"/>
            <a:ext cx="6172200" cy="9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400">
                <a:ea typeface="+mj-ea"/>
                <a:cs typeface="+mj-cs"/>
              </a:defRPr>
            </a:lvl1pPr>
          </a:lstStyle>
          <a:p>
            <a:r>
              <a:rPr lang="en-US"/>
              <a:t>Opening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B0003B-A2E3-49C2-A297-181C2FE0E6C8}"/>
              </a:ext>
            </a:extLst>
          </p:cNvPr>
          <p:cNvSpPr txBox="1"/>
          <p:nvPr/>
        </p:nvSpPr>
        <p:spPr>
          <a:xfrm>
            <a:off x="8500199" y="3824227"/>
            <a:ext cx="40384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</a:rPr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9B3F06-0E70-47CA-9332-3AFB62BD5D92}"/>
              </a:ext>
            </a:extLst>
          </p:cNvPr>
          <p:cNvCxnSpPr>
            <a:cxnSpLocks/>
          </p:cNvCxnSpPr>
          <p:nvPr/>
        </p:nvCxnSpPr>
        <p:spPr>
          <a:xfrm flipV="1">
            <a:off x="8146726" y="3967007"/>
            <a:ext cx="383523" cy="339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181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980" y="1622502"/>
            <a:ext cx="8276708" cy="866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/>
              <a:t>Download your exam file </a:t>
            </a:r>
            <a:r>
              <a:rPr lang="en-US" sz="2800" b="1">
                <a:solidFill>
                  <a:srgbClr val="FF0000"/>
                </a:solidFill>
              </a:rPr>
              <a:t>48 hours prior </a:t>
            </a:r>
            <a:r>
              <a:rPr lang="en-US" sz="2800"/>
              <a:t>to exam day</a:t>
            </a:r>
            <a:endParaRPr lang="en-US" sz="2800">
              <a:cs typeface="Calibri"/>
            </a:endParaRPr>
          </a:p>
          <a:p>
            <a:pPr marL="0" indent="0">
              <a:buNone/>
            </a:pPr>
            <a:endParaRPr lang="en-US" sz="280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403694" y="5532746"/>
            <a:ext cx="8809732" cy="5821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None/>
            </a:pPr>
            <a:r>
              <a:rPr lang="en-US" sz="1800">
                <a:latin typeface="Calibri"/>
              </a:rPr>
              <a:t>*(</a:t>
            </a:r>
            <a:r>
              <a:rPr lang="en-US" sz="1800" b="1">
                <a:latin typeface="Calibri"/>
              </a:rPr>
              <a:t>Note</a:t>
            </a:r>
            <a:r>
              <a:rPr lang="en-US" sz="1800">
                <a:latin typeface="Calibri"/>
              </a:rPr>
              <a:t>: If you are taking the exam on a SON laptop or in a computer lab you will not download the exam prior to the exam day. You will download the day of the exam.)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35977-32C9-4204-BCDC-FC434C954310}"/>
              </a:ext>
            </a:extLst>
          </p:cNvPr>
          <p:cNvSpPr txBox="1">
            <a:spLocks/>
          </p:cNvSpPr>
          <p:nvPr/>
        </p:nvSpPr>
        <p:spPr>
          <a:xfrm>
            <a:off x="3009899" y="364174"/>
            <a:ext cx="6172200" cy="9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400">
                <a:ea typeface="+mj-ea"/>
                <a:cs typeface="+mj-cs"/>
              </a:defRPr>
            </a:lvl1pPr>
          </a:lstStyle>
          <a:p>
            <a:r>
              <a:rPr lang="en-US" err="1"/>
              <a:t>Examplify</a:t>
            </a:r>
            <a:r>
              <a:rPr lang="en-US"/>
              <a:t> Home Page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E97C0AF-B4C1-402D-9DA4-D1EE1129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904" y="2205133"/>
            <a:ext cx="5977245" cy="3245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C068A4-F4B6-44B7-8879-022FDB87B574}"/>
              </a:ext>
            </a:extLst>
          </p:cNvPr>
          <p:cNvSpPr/>
          <p:nvPr/>
        </p:nvSpPr>
        <p:spPr>
          <a:xfrm>
            <a:off x="4857542" y="3029248"/>
            <a:ext cx="806361" cy="350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17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09901" y="378523"/>
            <a:ext cx="651674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Downloading an Exam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4388" y="1633855"/>
            <a:ext cx="8062635" cy="1681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If you do not see the exam you are scheduled to take, click the “</a:t>
            </a:r>
            <a:r>
              <a:rPr lang="en-US" sz="2800" b="1"/>
              <a:t>Refresh Exam List</a:t>
            </a:r>
            <a:r>
              <a:rPr lang="en-US" sz="2800"/>
              <a:t>” button at the bottom of the screen</a:t>
            </a:r>
          </a:p>
          <a:p>
            <a:pPr marL="213995" indent="-213995"/>
            <a:r>
              <a:rPr lang="en-US" sz="2800"/>
              <a:t>Select the exam you will be taking from the Exam list on the left-hand side that are </a:t>
            </a:r>
            <a:r>
              <a:rPr lang="en-US" sz="2800" b="1"/>
              <a:t>Ready For Download</a:t>
            </a:r>
            <a:endParaRPr lang="en-US" sz="2800" b="1">
              <a:cs typeface="Calibri" panose="020F0502020204030204"/>
            </a:endParaRPr>
          </a:p>
          <a:p>
            <a:pPr marL="213995" indent="-213995"/>
            <a:r>
              <a:rPr lang="en-US" sz="2800"/>
              <a:t>Click on </a:t>
            </a:r>
            <a:r>
              <a:rPr lang="en-US" sz="2800" b="1"/>
              <a:t>Download Exam</a:t>
            </a:r>
            <a:endParaRPr lang="en-US" sz="2800" b="1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14" y="4363905"/>
            <a:ext cx="4368429" cy="23714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1185" y="4954085"/>
            <a:ext cx="609365" cy="301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2"/>
          <p:cNvSpPr/>
          <p:nvPr/>
        </p:nvSpPr>
        <p:spPr>
          <a:xfrm>
            <a:off x="3779330" y="4779326"/>
            <a:ext cx="1131814" cy="121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92325B-EBE5-4897-8E63-987A165BBA8E}"/>
              </a:ext>
            </a:extLst>
          </p:cNvPr>
          <p:cNvSpPr/>
          <p:nvPr/>
        </p:nvSpPr>
        <p:spPr>
          <a:xfrm>
            <a:off x="3808058" y="6597454"/>
            <a:ext cx="536716" cy="137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42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8825" y="338640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Downloading an Exam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9935" y="2970814"/>
            <a:ext cx="5880241" cy="3255551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2593694" y="1607968"/>
            <a:ext cx="7352666" cy="7661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 successful download you will  the exam listed under the “DOWNLOADED” section.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2081" y="4526012"/>
            <a:ext cx="509075" cy="81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09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1142" y="332055"/>
            <a:ext cx="6172200" cy="7002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Downloading an Exam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01057" y="1206933"/>
            <a:ext cx="8567548" cy="23753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3995" indent="-213995"/>
            <a:r>
              <a:rPr lang="en-US" sz="2400"/>
              <a:t>Review the details and settings enabled by your Instructor.</a:t>
            </a:r>
            <a:endParaRPr lang="en-US" sz="2400">
              <a:cs typeface="Calibri" panose="020F0502020204030204"/>
            </a:endParaRPr>
          </a:p>
          <a:p>
            <a:pPr marL="213995" indent="-213995"/>
            <a:r>
              <a:rPr lang="en-US" sz="2400"/>
              <a:t>Enter the exam password given to you by your instructor.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pPr marL="213995" indent="-213995"/>
            <a:r>
              <a:rPr lang="en-US" sz="2400">
                <a:ea typeface="+mn-lt"/>
                <a:cs typeface="+mn-lt"/>
              </a:rPr>
              <a:t>This password will be given</a:t>
            </a:r>
            <a:r>
              <a:rPr lang="en-US" sz="2400" b="1">
                <a:ea typeface="+mn-lt"/>
                <a:cs typeface="+mn-lt"/>
              </a:rPr>
              <a:t> the day of the exam.</a:t>
            </a:r>
          </a:p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*NOTE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: Password is case-sensitive, and will need to be entered exactly as shown</a:t>
            </a:r>
            <a:endParaRPr lang="en-US" sz="2000"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49152" y="3889613"/>
            <a:ext cx="4307661" cy="2418233"/>
            <a:chOff x="3100200" y="2818152"/>
            <a:chExt cx="6238671" cy="366190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0200" y="2818152"/>
              <a:ext cx="6238671" cy="3661908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4584326" y="4327278"/>
              <a:ext cx="678767" cy="10904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84326" y="5121932"/>
              <a:ext cx="678767" cy="740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584326" y="3750716"/>
              <a:ext cx="678767" cy="10904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748360" y="4413122"/>
            <a:ext cx="589755" cy="311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06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2" y="392252"/>
            <a:ext cx="6565961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Starting an Exam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8646" y="2351705"/>
            <a:ext cx="2839796" cy="294269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2097207" y="1554245"/>
            <a:ext cx="4544703" cy="453761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If there are applications running on your computer you will need to close before taking the exam </a:t>
            </a:r>
          </a:p>
          <a:p>
            <a:r>
              <a:rPr lang="en-US" sz="2800"/>
              <a:t>Please follow the instructions. </a:t>
            </a:r>
            <a:endParaRPr lang="en-US" sz="2800">
              <a:cs typeface="Calibri"/>
            </a:endParaRPr>
          </a:p>
          <a:p>
            <a:r>
              <a:rPr lang="en-US" sz="2800"/>
              <a:t>Otherwise, continue to the next slide</a:t>
            </a:r>
            <a:endParaRPr lang="en-US" sz="2800">
              <a:cs typeface="Calibri"/>
            </a:endParaRPr>
          </a:p>
          <a:p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42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2" y="392252"/>
            <a:ext cx="6565961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Secure Exam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097207" y="1554245"/>
            <a:ext cx="4544703" cy="45376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  <a:p>
            <a:r>
              <a:rPr lang="en-US" sz="2800"/>
              <a:t>If there are applications running on your computer you will need to close before taking the exam</a:t>
            </a:r>
            <a:endParaRPr lang="en-US">
              <a:cs typeface="Calibri"/>
            </a:endParaRPr>
          </a:p>
          <a:p>
            <a:r>
              <a:rPr lang="en-US" sz="2800"/>
              <a:t>Please follow the instructions. </a:t>
            </a:r>
            <a:endParaRPr lang="en-US" sz="2800">
              <a:cs typeface="Calibri"/>
            </a:endParaRPr>
          </a:p>
          <a:p>
            <a:r>
              <a:rPr lang="en-US" sz="2800"/>
              <a:t>Otherwise, continue to the next slide</a:t>
            </a:r>
            <a:endParaRPr lang="en-US" sz="2800">
              <a:cs typeface="Calibri"/>
            </a:endParaRPr>
          </a:p>
          <a:p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pic>
        <p:nvPicPr>
          <p:cNvPr id="9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3D2732-E50F-4343-9148-3EC24E50C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239" y="2141613"/>
            <a:ext cx="3456038" cy="2120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29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5290" y="346171"/>
            <a:ext cx="654135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Starting an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385" y="1482944"/>
            <a:ext cx="8154118" cy="16209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In-class exam - Stop here until instructed to proceed.</a:t>
            </a:r>
            <a:endParaRPr lang="en-US" sz="2800">
              <a:cs typeface="Calibri"/>
            </a:endParaRPr>
          </a:p>
          <a:p>
            <a:r>
              <a:rPr lang="en-US" sz="2800">
                <a:cs typeface="Calibri"/>
              </a:rPr>
              <a:t>Remote exam - You do not need to stop 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43" y="2982874"/>
            <a:ext cx="5556565" cy="2695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12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23" y="336750"/>
            <a:ext cx="8712071" cy="798377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Minimum</a:t>
            </a:r>
            <a:r>
              <a:rPr lang="en-US" sz="4400"/>
              <a:t> </a:t>
            </a:r>
            <a:r>
              <a:rPr lang="en-US" sz="4800">
                <a:latin typeface="+mn-lt"/>
              </a:rPr>
              <a:t>Requirements</a:t>
            </a:r>
            <a:endParaRPr lang="en-US" sz="4400"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36998" y="1062386"/>
            <a:ext cx="8941299" cy="577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None/>
            </a:pPr>
            <a:r>
              <a:rPr lang="en-US" sz="2800" dirty="0">
                <a:ea typeface="+mn-lt"/>
                <a:cs typeface="+mn-lt"/>
              </a:rPr>
              <a:t>The below link assist you with the following information:</a:t>
            </a:r>
          </a:p>
          <a:p>
            <a:pPr defTabSz="914400">
              <a:buNone/>
            </a:pPr>
            <a:endParaRPr lang="en-US" sz="2800" dirty="0">
              <a:ea typeface="+mn-lt"/>
              <a:cs typeface="+mn-lt"/>
            </a:endParaRPr>
          </a:p>
          <a:p>
            <a:pPr defTabSz="914400">
              <a:buNone/>
            </a:pPr>
            <a:r>
              <a:rPr lang="en-US" sz="2800" dirty="0">
                <a:ea typeface="+mn-lt"/>
                <a:cs typeface="+mn-lt"/>
                <a:hlinkClick r:id="rId3"/>
              </a:rPr>
              <a:t>SON </a:t>
            </a:r>
            <a:r>
              <a:rPr lang="en-US" sz="2800">
                <a:ea typeface="+mn-lt"/>
                <a:cs typeface="+mn-lt"/>
                <a:hlinkClick r:id="rId3"/>
              </a:rPr>
              <a:t>Computer Requirements</a:t>
            </a:r>
            <a:endParaRPr lang="en-US" sz="2800">
              <a:ea typeface="+mn-lt"/>
              <a:cs typeface="+mn-lt"/>
            </a:endParaRPr>
          </a:p>
          <a:p>
            <a:pPr defTabSz="914400">
              <a:buNone/>
            </a:pPr>
            <a:endParaRPr lang="en-US" sz="2800" dirty="0">
              <a:ea typeface="+mn-lt"/>
              <a:cs typeface="+mn-lt"/>
            </a:endParaRPr>
          </a:p>
          <a:p>
            <a:pPr defTabSz="914400"/>
            <a:r>
              <a:rPr lang="en-US" sz="2800" dirty="0">
                <a:ea typeface="+mn-lt"/>
                <a:cs typeface="+mn-lt"/>
              </a:rPr>
              <a:t>Instructions on how to check your computer’s specifications</a:t>
            </a:r>
            <a:endParaRPr lang="en-US" sz="2800" dirty="0">
              <a:cs typeface="Calibri" panose="020F0502020204030204"/>
            </a:endParaRPr>
          </a:p>
          <a:p>
            <a:pPr defTabSz="914400"/>
            <a:r>
              <a:rPr lang="en-US" sz="2800" dirty="0">
                <a:ea typeface="+mn-lt"/>
                <a:cs typeface="+mn-lt"/>
              </a:rPr>
              <a:t>Instructions on how to update your device</a:t>
            </a:r>
            <a:endParaRPr lang="en-US" sz="2800" dirty="0">
              <a:cs typeface="Calibri" panose="020F0502020204030204"/>
            </a:endParaRPr>
          </a:p>
          <a:p>
            <a:pPr defTabSz="914400"/>
            <a:r>
              <a:rPr lang="en-US" sz="2800" dirty="0">
                <a:ea typeface="+mn-lt"/>
                <a:cs typeface="+mn-lt"/>
              </a:rPr>
              <a:t>Instructions on how to check your version of Examplify</a:t>
            </a:r>
            <a:endParaRPr lang="en-US" sz="2800" dirty="0">
              <a:cs typeface="Calibri" panose="020F0502020204030204"/>
            </a:endParaRPr>
          </a:p>
          <a:p>
            <a:pPr marL="0" indent="0" defTabSz="914400">
              <a:buNone/>
            </a:pPr>
            <a:endParaRPr lang="en-US" sz="2800" dirty="0">
              <a:ea typeface="+mn-lt"/>
              <a:cs typeface="+mn-lt"/>
            </a:endParaRPr>
          </a:p>
          <a:p>
            <a:pPr indent="0" defTabSz="914400">
              <a:buNone/>
            </a:pPr>
            <a:r>
              <a:rPr lang="en-US" sz="2800" b="1" dirty="0">
                <a:ea typeface="+mn-lt"/>
                <a:cs typeface="+mn-lt"/>
              </a:rPr>
              <a:t>NOTE</a:t>
            </a:r>
            <a:r>
              <a:rPr lang="en-US" sz="2800" dirty="0">
                <a:ea typeface="+mn-lt"/>
                <a:cs typeface="+mn-lt"/>
              </a:rPr>
              <a:t>:</a:t>
            </a:r>
            <a:endParaRPr lang="en-US" sz="2800" dirty="0">
              <a:cs typeface="Calibri"/>
            </a:endParaRPr>
          </a:p>
          <a:p>
            <a:pPr defTabSz="9144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Use </a:t>
            </a:r>
            <a:r>
              <a:rPr lang="en-US" sz="2800" b="1" dirty="0">
                <a:ea typeface="+mn-lt"/>
                <a:cs typeface="+mn-lt"/>
              </a:rPr>
              <a:t>Chrome</a:t>
            </a:r>
            <a:r>
              <a:rPr lang="en-US" sz="2800" dirty="0">
                <a:ea typeface="+mn-lt"/>
                <a:cs typeface="+mn-lt"/>
              </a:rPr>
              <a:t> as your default browser</a:t>
            </a:r>
            <a:endParaRPr lang="en-US" sz="2800" dirty="0">
              <a:cs typeface="Calibri"/>
            </a:endParaRPr>
          </a:p>
          <a:p>
            <a:pPr defTabSz="9144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SON does not support iPads for exams.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12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8088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Downloading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672" y="1592081"/>
            <a:ext cx="8123129" cy="4817351"/>
          </a:xfrm>
        </p:spPr>
        <p:txBody>
          <a:bodyPr/>
          <a:lstStyle/>
          <a:p>
            <a:r>
              <a:rPr lang="en-US" sz="2800"/>
              <a:t>Disable your antivirus</a:t>
            </a:r>
          </a:p>
          <a:p>
            <a:r>
              <a:rPr lang="en-US" sz="2800"/>
              <a:t>Close all applications running in the background </a:t>
            </a:r>
            <a:r>
              <a:rPr lang="en-US" sz="2800" b="1">
                <a:solidFill>
                  <a:srgbClr val="C00000"/>
                </a:solidFill>
              </a:rPr>
              <a:t>before</a:t>
            </a:r>
            <a:r>
              <a:rPr lang="en-US" sz="2800"/>
              <a:t> starting any exam</a:t>
            </a:r>
            <a:br>
              <a:rPr lang="en-US"/>
            </a:b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41192"/>
              </p:ext>
            </p:extLst>
          </p:nvPr>
        </p:nvGraphicFramePr>
        <p:xfrm>
          <a:off x="2587104" y="2964792"/>
          <a:ext cx="7280883" cy="57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038080" imgH="634680" progId="Photoshop.Image.19">
                  <p:embed/>
                </p:oleObj>
              </mc:Choice>
              <mc:Fallback>
                <p:oleObj name="Image" r:id="rId3" imgW="8038080" imgH="634680" progId="Photoshop.Image.19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104" y="2964792"/>
                        <a:ext cx="7280883" cy="57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896422" y="3544500"/>
            <a:ext cx="6844769" cy="2808031"/>
            <a:chOff x="1364511" y="3381661"/>
            <a:chExt cx="6844769" cy="280803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364511" y="3394547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014704" y="3394546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718220" y="3381662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320205" y="3381661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8071929" y="3394948"/>
              <a:ext cx="11017" cy="46595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101915"/>
                </p:ext>
              </p:extLst>
            </p:nvPr>
          </p:nvGraphicFramePr>
          <p:xfrm>
            <a:off x="2020769" y="4000756"/>
            <a:ext cx="5873550" cy="2188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6577560" imgH="2450520" progId="Photoshop.Image.19">
                    <p:embed/>
                  </p:oleObj>
                </mc:Choice>
                <mc:Fallback>
                  <p:oleObj name="Image" r:id="rId5" imgW="6577560" imgH="2450520" progId="Photoshop.Image.19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20769" y="4000756"/>
                          <a:ext cx="5873550" cy="21889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flipH="1">
              <a:off x="7796132" y="4261420"/>
              <a:ext cx="4131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26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3CCF47-0567-42C3-9A03-50D80FE3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9969"/>
            <a:ext cx="8229600" cy="8088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Downloading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D6374-0AC0-45E9-B46B-B3AAC87BBECA}"/>
              </a:ext>
            </a:extLst>
          </p:cNvPr>
          <p:cNvSpPr txBox="1"/>
          <p:nvPr/>
        </p:nvSpPr>
        <p:spPr>
          <a:xfrm>
            <a:off x="2380527" y="1396679"/>
            <a:ext cx="838694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Click on the below link on the School of Nursing website:</a:t>
            </a:r>
            <a:endParaRPr lang="en-US" dirty="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2"/>
              </a:rPr>
              <a:t>https://www.nursing.umaryland.edu/technology/learning-technology/examsoft/examsoft-students/</a:t>
            </a:r>
            <a:endParaRPr lang="en-US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Scroll down to </a:t>
            </a:r>
            <a:r>
              <a:rPr lang="en-US" sz="2400" b="1" dirty="0">
                <a:cs typeface="Calibri"/>
              </a:rPr>
              <a:t>Step #3</a:t>
            </a:r>
            <a:endParaRPr lang="en-US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Click on the "</a:t>
            </a:r>
            <a:r>
              <a:rPr lang="en-US" sz="2400" b="1" dirty="0" err="1">
                <a:cs typeface="Calibri"/>
              </a:rPr>
              <a:t>Examplify</a:t>
            </a:r>
            <a:r>
              <a:rPr lang="en-US" sz="2400" b="1" dirty="0">
                <a:cs typeface="Calibri"/>
              </a:rPr>
              <a:t> Download</a:t>
            </a:r>
            <a:r>
              <a:rPr lang="en-US" sz="2400" dirty="0">
                <a:cs typeface="Calibri"/>
              </a:rPr>
              <a:t>" button (Windows/MAC)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3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830DA5-688C-4A7E-AAC8-B70DCCBCC811}"/>
              </a:ext>
            </a:extLst>
          </p:cNvPr>
          <p:cNvSpPr txBox="1">
            <a:spLocks/>
          </p:cNvSpPr>
          <p:nvPr/>
        </p:nvSpPr>
        <p:spPr>
          <a:xfrm>
            <a:off x="1981201" y="397548"/>
            <a:ext cx="8684731" cy="80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Downloading </a:t>
            </a:r>
            <a:r>
              <a:rPr lang="en-US" err="1">
                <a:latin typeface="+mn-lt"/>
              </a:rPr>
              <a:t>Examplify</a:t>
            </a:r>
            <a:r>
              <a:rPr lang="en-US">
                <a:latin typeface="+mn-lt"/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44C8F6-86D2-4047-A924-0DA35726011F}"/>
              </a:ext>
            </a:extLst>
          </p:cNvPr>
          <p:cNvCxnSpPr/>
          <p:nvPr/>
        </p:nvCxnSpPr>
        <p:spPr>
          <a:xfrm>
            <a:off x="6698383" y="3518969"/>
            <a:ext cx="890182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A70CF3-2A59-41B9-936C-75816B4C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434" y="2391691"/>
            <a:ext cx="8586626" cy="1881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45532F-A81F-46B3-A51D-CB3AF42C8A56}"/>
                  </a:ext>
                </a:extLst>
              </p14:cNvPr>
              <p14:cNvContentPartPr/>
              <p14:nvPr/>
            </p14:nvContentPartPr>
            <p14:xfrm>
              <a:off x="8922155" y="2799238"/>
              <a:ext cx="1133475" cy="45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45532F-A81F-46B3-A51D-CB3AF42C8A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4135" y="2781280"/>
                <a:ext cx="1169155" cy="49275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649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419969"/>
            <a:ext cx="8229600" cy="808854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+mn-lt"/>
              </a:rPr>
              <a:t>Downloading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882" y="1521382"/>
            <a:ext cx="8229600" cy="4520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You </a:t>
            </a:r>
            <a:r>
              <a:rPr lang="en-US" sz="2800" b="1" dirty="0">
                <a:ea typeface="+mn-lt"/>
                <a:cs typeface="+mn-lt"/>
              </a:rPr>
              <a:t>must be connected </a:t>
            </a:r>
            <a:r>
              <a:rPr lang="en-US" sz="2800" dirty="0">
                <a:ea typeface="+mn-lt"/>
                <a:cs typeface="+mn-lt"/>
              </a:rPr>
              <a:t>to the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Internet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to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download </a:t>
            </a:r>
            <a:endParaRPr lang="en-US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r>
              <a:rPr lang="en-US" sz="2400" dirty="0">
                <a:ea typeface="+mn-lt"/>
                <a:cs typeface="+mn-lt"/>
              </a:rPr>
              <a:t>Run the installer file (.exe)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Agree to the terms</a:t>
            </a:r>
            <a:endParaRPr lang="en-US" sz="2400" dirty="0">
              <a:cs typeface="Calibri"/>
            </a:endParaRPr>
          </a:p>
          <a:p>
            <a:endParaRPr lang="en-US" sz="2800"/>
          </a:p>
          <a:p>
            <a:r>
              <a:rPr lang="en-US" sz="2800" dirty="0" err="1"/>
              <a:t>Examplify</a:t>
            </a:r>
            <a:r>
              <a:rPr lang="en-US" sz="2800" dirty="0"/>
              <a:t> will download in one of 3 places</a:t>
            </a:r>
            <a:endParaRPr lang="en-US" dirty="0">
              <a:cs typeface="Calibri"/>
            </a:endParaRPr>
          </a:p>
          <a:p>
            <a:pPr lvl="1"/>
            <a:r>
              <a:rPr lang="en-US" sz="2400" dirty="0"/>
              <a:t>Desktop 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Browser's Download tab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App tray</a:t>
            </a:r>
            <a:endParaRPr lang="en-US" sz="2400" dirty="0">
              <a:cs typeface="Calibri"/>
            </a:endParaRPr>
          </a:p>
          <a:p>
            <a:endParaRPr lang="en-US" sz="28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3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09" y="3577684"/>
            <a:ext cx="2976126" cy="269005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145979" y="1656238"/>
            <a:ext cx="8367387" cy="1801625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/>
            <a:r>
              <a:rPr lang="en-US" sz="2800">
                <a:latin typeface="Calibri"/>
              </a:rPr>
              <a:t>Once the installation is finished, you will then be able to launch the application from the Desktop or App tray. </a:t>
            </a:r>
            <a:endParaRPr lang="en-US" sz="2800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latin typeface="Calibri"/>
              </a:rPr>
              <a:t>Click on the icon       to open </a:t>
            </a:r>
            <a:r>
              <a:rPr lang="en-US" sz="2800" err="1">
                <a:latin typeface="Calibri"/>
              </a:rPr>
              <a:t>Examplify</a:t>
            </a:r>
            <a:r>
              <a:rPr lang="en-US" sz="2800">
                <a:latin typeface="Calibri"/>
              </a:rPr>
              <a:t>. </a:t>
            </a:r>
            <a:endParaRPr lang="en-US" sz="2800">
              <a:latin typeface="Calibri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03" y="2917817"/>
            <a:ext cx="369345" cy="3916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900" y="364173"/>
            <a:ext cx="6172200" cy="910559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latin typeface="+mn-lt"/>
              </a:rPr>
              <a:t>Opening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66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9900" y="364174"/>
            <a:ext cx="6172200" cy="923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Opening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278" y="1592625"/>
            <a:ext cx="7549029" cy="217307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800" dirty="0"/>
              <a:t>Locate your </a:t>
            </a:r>
            <a:r>
              <a:rPr lang="en-US" sz="2800" b="1" dirty="0"/>
              <a:t>Institution ID </a:t>
            </a:r>
            <a:r>
              <a:rPr lang="en-US" sz="2800" dirty="0"/>
              <a:t>within the list</a:t>
            </a:r>
          </a:p>
          <a:p>
            <a:r>
              <a:rPr lang="en-US" sz="2800" dirty="0"/>
              <a:t>Start typing: </a:t>
            </a:r>
            <a:br>
              <a:rPr lang="en-US" sz="2800" dirty="0">
                <a:cs typeface="Calibri"/>
              </a:rPr>
            </a:br>
            <a:r>
              <a:rPr lang="en-US" sz="2800" b="1" dirty="0"/>
              <a:t>University of Maryland School of Nursing</a:t>
            </a:r>
            <a:endParaRPr lang="en-US" sz="2800" b="1" dirty="0">
              <a:cs typeface="Calibri"/>
            </a:endParaRPr>
          </a:p>
          <a:p>
            <a:r>
              <a:rPr lang="en-US" sz="2800" dirty="0"/>
              <a:t>The box will start to populate as you type 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Add the </a:t>
            </a:r>
            <a:r>
              <a:rPr lang="en-US" sz="2800" b="1" dirty="0"/>
              <a:t>Institution ID</a:t>
            </a:r>
            <a:r>
              <a:rPr lang="en-US" sz="2800" dirty="0"/>
              <a:t> and then click </a:t>
            </a:r>
            <a:r>
              <a:rPr lang="en-US" sz="2800" b="1" dirty="0"/>
              <a:t>Next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68" y="4119629"/>
            <a:ext cx="4095062" cy="235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FD2C9D-147D-46B3-8DB4-8D0939287B4F}"/>
                  </a:ext>
                </a:extLst>
              </p14:cNvPr>
              <p14:cNvContentPartPr/>
              <p14:nvPr/>
            </p14:nvContentPartPr>
            <p14:xfrm>
              <a:off x="4595941" y="2754127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FD2C9D-147D-46B3-8DB4-8D0939287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9691" y="2277877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9A9FB6-1F54-4580-8804-9DE220903C07}"/>
                  </a:ext>
                </a:extLst>
              </p14:cNvPr>
              <p14:cNvContentPartPr/>
              <p14:nvPr/>
            </p14:nvContentPartPr>
            <p14:xfrm>
              <a:off x="2658792" y="4119905"/>
              <a:ext cx="9525" cy="95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9A9FB6-1F54-4580-8804-9DE220903C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2542" y="3643655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7724DE-F0EE-484A-AD72-7F1ABC3FB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054" y="4916316"/>
            <a:ext cx="1602253" cy="9525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285A9F-2AAD-AC44-E970-AC85CE0470E1}"/>
              </a:ext>
            </a:extLst>
          </p:cNvPr>
          <p:cNvCxnSpPr/>
          <p:nvPr/>
        </p:nvCxnSpPr>
        <p:spPr>
          <a:xfrm flipH="1">
            <a:off x="9496351" y="2678057"/>
            <a:ext cx="9958" cy="228223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0D1D73-2320-E086-C4C2-015A7552F0BB}"/>
              </a:ext>
            </a:extLst>
          </p:cNvPr>
          <p:cNvCxnSpPr>
            <a:cxnSpLocks/>
          </p:cNvCxnSpPr>
          <p:nvPr/>
        </p:nvCxnSpPr>
        <p:spPr>
          <a:xfrm>
            <a:off x="8830572" y="2684251"/>
            <a:ext cx="669985" cy="862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526537-9890-E046-C48C-B04BF3685D66}"/>
              </a:ext>
            </a:extLst>
          </p:cNvPr>
          <p:cNvCxnSpPr>
            <a:cxnSpLocks/>
          </p:cNvCxnSpPr>
          <p:nvPr/>
        </p:nvCxnSpPr>
        <p:spPr>
          <a:xfrm>
            <a:off x="7852911" y="4941496"/>
            <a:ext cx="1647645" cy="862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1864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81" y="1670802"/>
            <a:ext cx="7328807" cy="142682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You will be directed to the UM login page </a:t>
            </a:r>
            <a:r>
              <a:rPr lang="en-US" sz="280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sz="2800" b="1">
                <a:solidFill>
                  <a:prstClr val="black"/>
                </a:solidFill>
                <a:latin typeface="Calibri"/>
                <a:cs typeface="Calibri"/>
              </a:rPr>
              <a:t>DUO</a:t>
            </a:r>
            <a:endParaRPr lang="en-US" sz="2800" b="1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Enter your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 UMID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Password</a:t>
            </a:r>
          </a:p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Choose your authentication method for 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DUO</a:t>
            </a:r>
            <a:endParaRPr lang="en-US" sz="2800">
              <a:solidFill>
                <a:prstClr val="black"/>
              </a:solidFill>
              <a:latin typeface="Calibri"/>
            </a:endParaRPr>
          </a:p>
          <a:p>
            <a:pPr marL="257175" indent="-257175" defTabSz="342900"/>
            <a:r>
              <a:rPr lang="en-US" sz="2800">
                <a:solidFill>
                  <a:prstClr val="black"/>
                </a:solidFill>
                <a:latin typeface="Calibri"/>
              </a:rPr>
              <a:t>Click </a:t>
            </a:r>
            <a:r>
              <a:rPr lang="en-US" sz="2800" b="1">
                <a:solidFill>
                  <a:prstClr val="black"/>
                </a:solidFill>
                <a:latin typeface="Calibri"/>
              </a:rPr>
              <a:t>Sign In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to complete registration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50" y="4360833"/>
            <a:ext cx="2260910" cy="2167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66" y="4360833"/>
            <a:ext cx="2993552" cy="1396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7AA794-F8DE-41A0-B472-E2D9569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9" y="364174"/>
            <a:ext cx="6172200" cy="923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>
                <a:latin typeface="+mn-lt"/>
              </a:rPr>
              <a:t>Opening </a:t>
            </a:r>
            <a:r>
              <a:rPr lang="en-US" sz="4400" err="1">
                <a:latin typeface="+mn-lt"/>
              </a:rPr>
              <a:t>Examplify</a:t>
            </a:r>
            <a:r>
              <a:rPr lang="en-US" sz="4400">
                <a:latin typeface="+mn-lt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442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755CD9D9B6048A12F56CF80A4AC96" ma:contentTypeVersion="14" ma:contentTypeDescription="Create a new document." ma:contentTypeScope="" ma:versionID="0c05db0213ca603eff98426623327304">
  <xsd:schema xmlns:xsd="http://www.w3.org/2001/XMLSchema" xmlns:xs="http://www.w3.org/2001/XMLSchema" xmlns:p="http://schemas.microsoft.com/office/2006/metadata/properties" xmlns:ns1="http://schemas.microsoft.com/sharepoint/v3" xmlns:ns2="3eaac6ac-91ec-4c64-a74b-b743823a0a38" xmlns:ns3="d3066844-bbf5-4ea5-9538-1fa6d18a81bc" targetNamespace="http://schemas.microsoft.com/office/2006/metadata/properties" ma:root="true" ma:fieldsID="a998194fd9b08d838cc6a7276055b9b6" ns1:_="" ns2:_="" ns3:_="">
    <xsd:import namespace="http://schemas.microsoft.com/sharepoint/v3"/>
    <xsd:import namespace="3eaac6ac-91ec-4c64-a74b-b743823a0a38"/>
    <xsd:import namespace="d3066844-bbf5-4ea5-9538-1fa6d18a8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ac6ac-91ec-4c64-a74b-b743823a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66844-bbf5-4ea5-9538-1fa6d18a8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44086-77D1-47E4-90A1-59F6E116D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9C1B6-0A0A-4F2E-8EE6-CD3A4F7628D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9298BF0-FC84-4A10-B3B2-E4A6206FC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aac6ac-91ec-4c64-a74b-b743823a0a38"/>
    <ds:schemaRef ds:uri="d3066844-bbf5-4ea5-9538-1fa6d18a8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627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Office Theme</vt:lpstr>
      <vt:lpstr>Image</vt:lpstr>
      <vt:lpstr>PowerPoint Presentation</vt:lpstr>
      <vt:lpstr>Minimum Requirements</vt:lpstr>
      <vt:lpstr>Downloading Examplify </vt:lpstr>
      <vt:lpstr>Downloading Examplify </vt:lpstr>
      <vt:lpstr>PowerPoint Presentation</vt:lpstr>
      <vt:lpstr>Downloading Examplify </vt:lpstr>
      <vt:lpstr>Opening Examplify </vt:lpstr>
      <vt:lpstr>Opening Examplify </vt:lpstr>
      <vt:lpstr>Opening Examplify </vt:lpstr>
      <vt:lpstr>PowerPoint Presentation</vt:lpstr>
      <vt:lpstr>PowerPoint Presentation</vt:lpstr>
      <vt:lpstr>Downloading an Exam</vt:lpstr>
      <vt:lpstr>Downloading an Exam</vt:lpstr>
      <vt:lpstr>Downloading an Exam</vt:lpstr>
      <vt:lpstr>Starting an Exam</vt:lpstr>
      <vt:lpstr>Secure Exam</vt:lpstr>
      <vt:lpstr>Starting an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Pinna, Joanne</dc:creator>
  <cp:lastModifiedBy>Pinna, Joanne</cp:lastModifiedBy>
  <cp:revision>75</cp:revision>
  <dcterms:created xsi:type="dcterms:W3CDTF">2022-01-12T14:25:47Z</dcterms:created>
  <dcterms:modified xsi:type="dcterms:W3CDTF">2025-10-21T16:32:39Z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0x0101005AA755CD9D9B6048A12F56CF80A4AC96</vt:lpwstr>
  </property>
</Properties>
</file>