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9311" r:id="rId1"/>
  </p:sldMasterIdLst>
  <p:notesMasterIdLst>
    <p:notesMasterId r:id="rId46"/>
  </p:notesMasterIdLst>
  <p:sldIdLst>
    <p:sldId id="441" r:id="rId2"/>
    <p:sldId id="466" r:id="rId3"/>
    <p:sldId id="456" r:id="rId4"/>
    <p:sldId id="284" r:id="rId5"/>
    <p:sldId id="457" r:id="rId6"/>
    <p:sldId id="434" r:id="rId7"/>
    <p:sldId id="431" r:id="rId8"/>
    <p:sldId id="458" r:id="rId9"/>
    <p:sldId id="507" r:id="rId10"/>
    <p:sldId id="436" r:id="rId11"/>
    <p:sldId id="503" r:id="rId12"/>
    <p:sldId id="459" r:id="rId13"/>
    <p:sldId id="535" r:id="rId14"/>
    <p:sldId id="528" r:id="rId15"/>
    <p:sldId id="257" r:id="rId16"/>
    <p:sldId id="508" r:id="rId17"/>
    <p:sldId id="502" r:id="rId18"/>
    <p:sldId id="264" r:id="rId19"/>
    <p:sldId id="505" r:id="rId20"/>
    <p:sldId id="509" r:id="rId21"/>
    <p:sldId id="510" r:id="rId22"/>
    <p:sldId id="504" r:id="rId23"/>
    <p:sldId id="511" r:id="rId24"/>
    <p:sldId id="460" r:id="rId25"/>
    <p:sldId id="364" r:id="rId26"/>
    <p:sldId id="389" r:id="rId27"/>
    <p:sldId id="360" r:id="rId28"/>
    <p:sldId id="375" r:id="rId29"/>
    <p:sldId id="529" r:id="rId30"/>
    <p:sldId id="533" r:id="rId31"/>
    <p:sldId id="534" r:id="rId32"/>
    <p:sldId id="472" r:id="rId33"/>
    <p:sldId id="512" r:id="rId34"/>
    <p:sldId id="513" r:id="rId35"/>
    <p:sldId id="515" r:id="rId36"/>
    <p:sldId id="516" r:id="rId37"/>
    <p:sldId id="517" r:id="rId38"/>
    <p:sldId id="518" r:id="rId39"/>
    <p:sldId id="522" r:id="rId40"/>
    <p:sldId id="524" r:id="rId41"/>
    <p:sldId id="525" r:id="rId42"/>
    <p:sldId id="526" r:id="rId43"/>
    <p:sldId id="527" r:id="rId44"/>
    <p:sldId id="307" r:id="rId45"/>
  </p:sldIdLst>
  <p:sldSz cx="9144000" cy="5143500" type="screen16x9"/>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ern="1200">
        <a:solidFill>
          <a:schemeClr val="tx1"/>
        </a:solidFill>
        <a:latin typeface="Arial" charset="0"/>
        <a:ea typeface="ＭＳ Ｐゴシック" charset="-128"/>
        <a:cs typeface="+mn-cs"/>
      </a:defRPr>
    </a:lvl2pPr>
    <a:lvl3pPr marL="911225" indent="3175" algn="l" rtl="0" fontAlgn="base">
      <a:spcBef>
        <a:spcPct val="0"/>
      </a:spcBef>
      <a:spcAft>
        <a:spcPct val="0"/>
      </a:spcAft>
      <a:defRPr kern="1200">
        <a:solidFill>
          <a:schemeClr val="tx1"/>
        </a:solidFill>
        <a:latin typeface="Arial" charset="0"/>
        <a:ea typeface="ＭＳ Ｐゴシック" charset="-128"/>
        <a:cs typeface="+mn-cs"/>
      </a:defRPr>
    </a:lvl3pPr>
    <a:lvl4pPr marL="1366838" indent="4763" algn="l" rtl="0" fontAlgn="base">
      <a:spcBef>
        <a:spcPct val="0"/>
      </a:spcBef>
      <a:spcAft>
        <a:spcPct val="0"/>
      </a:spcAft>
      <a:defRPr kern="1200">
        <a:solidFill>
          <a:schemeClr val="tx1"/>
        </a:solidFill>
        <a:latin typeface="Arial" charset="0"/>
        <a:ea typeface="ＭＳ Ｐゴシック" charset="-128"/>
        <a:cs typeface="+mn-cs"/>
      </a:defRPr>
    </a:lvl4pPr>
    <a:lvl5pPr marL="1822450" indent="635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FF"/>
    <a:srgbClr val="CCFFFF"/>
    <a:srgbClr val="0000FF"/>
    <a:srgbClr val="CC0000"/>
    <a:srgbClr val="FFFF00"/>
    <a:srgbClr val="CCFFCC"/>
    <a:srgbClr val="E5FEFF"/>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85"/>
    <p:restoredTop sz="94720"/>
  </p:normalViewPr>
  <p:slideViewPr>
    <p:cSldViewPr>
      <p:cViewPr varScale="1">
        <p:scale>
          <a:sx n="139" d="100"/>
          <a:sy n="139" d="100"/>
        </p:scale>
        <p:origin x="160" y="19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92099" tIns="46049" rIns="92099" bIns="46049" rtlCol="0"/>
          <a:lstStyle>
            <a:lvl1pPr algn="l">
              <a:defRPr sz="1200">
                <a:latin typeface="Arial" charset="0"/>
                <a:ea typeface="+mn-ea"/>
                <a:cs typeface="Arial" charset="0"/>
              </a:defRPr>
            </a:lvl1pPr>
          </a:lstStyle>
          <a:p>
            <a:pPr>
              <a:defRPr/>
            </a:pPr>
            <a:endParaRPr lang="en-US"/>
          </a:p>
        </p:txBody>
      </p:sp>
      <p:sp>
        <p:nvSpPr>
          <p:cNvPr id="3" name="Date Placeholder 2"/>
          <p:cNvSpPr>
            <a:spLocks noGrp="1"/>
          </p:cNvSpPr>
          <p:nvPr>
            <p:ph type="dt" idx="1"/>
          </p:nvPr>
        </p:nvSpPr>
        <p:spPr>
          <a:xfrm>
            <a:off x="3971925" y="0"/>
            <a:ext cx="3036888" cy="465138"/>
          </a:xfrm>
          <a:prstGeom prst="rect">
            <a:avLst/>
          </a:prstGeom>
        </p:spPr>
        <p:txBody>
          <a:bodyPr vert="horz" wrap="square" lIns="92099" tIns="46049" rIns="92099" bIns="46049" numCol="1" anchor="t" anchorCtr="0" compatLnSpc="1">
            <a:prstTxWarp prst="textNoShape">
              <a:avLst/>
            </a:prstTxWarp>
          </a:bodyPr>
          <a:lstStyle>
            <a:lvl1pPr algn="r">
              <a:defRPr sz="1200">
                <a:latin typeface="Arial" pitchFamily="34" charset="0"/>
                <a:ea typeface="ＭＳ Ｐゴシック" pitchFamily="34" charset="-128"/>
                <a:cs typeface="+mn-cs"/>
              </a:defRPr>
            </a:lvl1pPr>
          </a:lstStyle>
          <a:p>
            <a:pPr>
              <a:defRPr/>
            </a:pPr>
            <a:fld id="{934ACF68-271C-4564-A744-D5DBE95EBD25}" type="datetimeFigureOut">
              <a:rPr lang="en-US"/>
              <a:pPr>
                <a:defRPr/>
              </a:pPr>
              <a:t>6/19/19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2099" tIns="46049" rIns="92099" bIns="4604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2099" tIns="46049" rIns="92099" bIns="4604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6888" cy="465138"/>
          </a:xfrm>
          <a:prstGeom prst="rect">
            <a:avLst/>
          </a:prstGeom>
        </p:spPr>
        <p:txBody>
          <a:bodyPr vert="horz" lIns="92099" tIns="46049" rIns="92099" bIns="46049" rtlCol="0" anchor="b"/>
          <a:lstStyle>
            <a:lvl1pPr algn="l">
              <a:defRPr sz="1200">
                <a:latin typeface="Arial"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971925" y="8829675"/>
            <a:ext cx="3036888" cy="465138"/>
          </a:xfrm>
          <a:prstGeom prst="rect">
            <a:avLst/>
          </a:prstGeom>
        </p:spPr>
        <p:txBody>
          <a:bodyPr vert="horz" wrap="square" lIns="92099" tIns="46049" rIns="92099" bIns="46049" numCol="1" anchor="b" anchorCtr="0" compatLnSpc="1">
            <a:prstTxWarp prst="textNoShape">
              <a:avLst/>
            </a:prstTxWarp>
          </a:bodyPr>
          <a:lstStyle>
            <a:lvl1pPr algn="r">
              <a:defRPr sz="1200">
                <a:latin typeface="Arial" pitchFamily="34" charset="0"/>
                <a:ea typeface="ＭＳ Ｐゴシック" pitchFamily="34" charset="-128"/>
                <a:cs typeface="+mn-cs"/>
              </a:defRPr>
            </a:lvl1pPr>
          </a:lstStyle>
          <a:p>
            <a:pPr>
              <a:defRPr/>
            </a:pPr>
            <a:fld id="{5C95F579-8D91-4C38-A0F6-655015F0B131}" type="slidenum">
              <a:rPr lang="en-US"/>
              <a:pPr>
                <a:defRPr/>
              </a:pPr>
              <a:t>‹#›</a:t>
            </a:fld>
            <a:endParaRPr lang="en-US"/>
          </a:p>
        </p:txBody>
      </p:sp>
    </p:spTree>
    <p:extLst>
      <p:ext uri="{BB962C8B-B14F-4D97-AF65-F5344CB8AC3E}">
        <p14:creationId xmlns:p14="http://schemas.microsoft.com/office/powerpoint/2010/main" val="20158274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5613"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1225"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66838"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245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78126" algn="l" defTabSz="911252" rtl="0" eaLnBrk="1" latinLnBrk="0" hangingPunct="1">
      <a:defRPr sz="1200" kern="1200">
        <a:solidFill>
          <a:schemeClr val="tx1"/>
        </a:solidFill>
        <a:latin typeface="+mn-lt"/>
        <a:ea typeface="+mn-ea"/>
        <a:cs typeface="+mn-cs"/>
      </a:defRPr>
    </a:lvl6pPr>
    <a:lvl7pPr marL="2733752" algn="l" defTabSz="911252" rtl="0" eaLnBrk="1" latinLnBrk="0" hangingPunct="1">
      <a:defRPr sz="1200" kern="1200">
        <a:solidFill>
          <a:schemeClr val="tx1"/>
        </a:solidFill>
        <a:latin typeface="+mn-lt"/>
        <a:ea typeface="+mn-ea"/>
        <a:cs typeface="+mn-cs"/>
      </a:defRPr>
    </a:lvl7pPr>
    <a:lvl8pPr marL="3189380" algn="l" defTabSz="911252" rtl="0" eaLnBrk="1" latinLnBrk="0" hangingPunct="1">
      <a:defRPr sz="1200" kern="1200">
        <a:solidFill>
          <a:schemeClr val="tx1"/>
        </a:solidFill>
        <a:latin typeface="+mn-lt"/>
        <a:ea typeface="+mn-ea"/>
        <a:cs typeface="+mn-cs"/>
      </a:defRPr>
    </a:lvl8pPr>
    <a:lvl9pPr marL="3645004" algn="l" defTabSz="9112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EBE46ED5-0F6F-6845-A1BA-86F05763F516}"/>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AADD7056-00B0-C84B-A50A-07268AEDF002}" type="slidenum">
              <a:rPr lang="en-US" altLang="en-US" sz="1200">
                <a:latin typeface="Times New Roman" panose="02020603050405020304" pitchFamily="18" charset="0"/>
              </a:rPr>
              <a:pPr algn="r"/>
              <a:t>3</a:t>
            </a:fld>
            <a:endParaRPr lang="en-US" altLang="en-US" sz="1200">
              <a:latin typeface="Times New Roman" panose="02020603050405020304" pitchFamily="18" charset="0"/>
            </a:endParaRPr>
          </a:p>
        </p:txBody>
      </p:sp>
      <p:sp>
        <p:nvSpPr>
          <p:cNvPr id="64515" name="Rectangle 2">
            <a:extLst>
              <a:ext uri="{FF2B5EF4-FFF2-40B4-BE49-F238E27FC236}">
                <a16:creationId xmlns:a16="http://schemas.microsoft.com/office/drawing/2014/main" id="{CC41658A-44DE-7945-A7CF-ED743F248730}"/>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A4040F65-C8E0-6E41-947A-DB1894CA0CD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41526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92A15A83-8B6B-BA41-8A31-7B444A41EF8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136D7FB-3B77-8941-B194-755A95777907}" type="slidenum">
              <a:rPr lang="en-US" altLang="en-US">
                <a:latin typeface="Times New Roman" panose="02020603050405020304" pitchFamily="18" charset="0"/>
              </a:rPr>
              <a:pPr/>
              <a:t>27</a:t>
            </a:fld>
            <a:endParaRPr lang="en-US" altLang="en-US">
              <a:latin typeface="Times New Roman" panose="02020603050405020304" pitchFamily="18" charset="0"/>
            </a:endParaRPr>
          </a:p>
        </p:txBody>
      </p:sp>
      <p:sp>
        <p:nvSpPr>
          <p:cNvPr id="73731" name="Rectangle 2">
            <a:extLst>
              <a:ext uri="{FF2B5EF4-FFF2-40B4-BE49-F238E27FC236}">
                <a16:creationId xmlns:a16="http://schemas.microsoft.com/office/drawing/2014/main" id="{79C043EE-D6D5-4646-A8FF-766CF837AED4}"/>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87E23A7D-30BA-C44A-A8D8-DD1A223B336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636454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9AB7BC72-57F0-0E47-BBDE-311090AA14C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5C4002-F99C-744F-9603-C9FFD987C4FB}" type="slidenum">
              <a:rPr lang="en-US" altLang="en-US">
                <a:latin typeface="Times New Roman" panose="02020603050405020304" pitchFamily="18" charset="0"/>
              </a:rPr>
              <a:pPr/>
              <a:t>28</a:t>
            </a:fld>
            <a:endParaRPr lang="en-US" altLang="en-US">
              <a:latin typeface="Times New Roman" panose="02020603050405020304" pitchFamily="18" charset="0"/>
            </a:endParaRPr>
          </a:p>
        </p:txBody>
      </p:sp>
      <p:sp>
        <p:nvSpPr>
          <p:cNvPr id="74755" name="Rectangle 2">
            <a:extLst>
              <a:ext uri="{FF2B5EF4-FFF2-40B4-BE49-F238E27FC236}">
                <a16:creationId xmlns:a16="http://schemas.microsoft.com/office/drawing/2014/main" id="{E8340DE4-DEAC-974E-A8A7-5922DF7BC7C5}"/>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A6282504-A6DF-C243-A446-B72F2659772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014665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E3028442-6E13-7545-B846-F19331F88864}"/>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id="{5AA1AED3-6226-BA49-8D73-9A5D4819643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Intervention: Now references biospecimens</a:t>
            </a:r>
          </a:p>
          <a:p>
            <a:endParaRPr lang="en-US" altLang="en-US"/>
          </a:p>
          <a:p>
            <a:r>
              <a:rPr lang="en-US" altLang="en-US"/>
              <a:t>Interaction: Includes communication or interpersonal contact between investigator or subject</a:t>
            </a:r>
          </a:p>
        </p:txBody>
      </p:sp>
      <p:sp>
        <p:nvSpPr>
          <p:cNvPr id="72708" name="Slide Number Placeholder 3">
            <a:extLst>
              <a:ext uri="{FF2B5EF4-FFF2-40B4-BE49-F238E27FC236}">
                <a16:creationId xmlns:a16="http://schemas.microsoft.com/office/drawing/2014/main" id="{25A1DDF9-48EF-934C-A1AB-79C1812CB73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F871C8E-2BE5-224C-9064-4E5759B1690B}" type="slidenum">
              <a:rPr lang="en-US" altLang="en-US" smtClean="0">
                <a:latin typeface="Times New Roman" panose="02020603050405020304" pitchFamily="18" charset="0"/>
              </a:rPr>
              <a:pPr/>
              <a:t>39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088134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9C7AA2B1-B27F-A946-B80C-476648236DA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D73A595-003F-7948-A485-A2E3607BDD0D}" type="slidenum">
              <a:rPr lang="en-US" altLang="en-US" smtClean="0">
                <a:latin typeface="Times New Roman" panose="02020603050405020304" pitchFamily="18" charset="0"/>
              </a:rPr>
              <a:pPr/>
              <a:t>44</a:t>
            </a:fld>
            <a:endParaRPr lang="en-US" altLang="en-US">
              <a:latin typeface="Times New Roman" panose="02020603050405020304" pitchFamily="18" charset="0"/>
            </a:endParaRPr>
          </a:p>
        </p:txBody>
      </p:sp>
      <p:sp>
        <p:nvSpPr>
          <p:cNvPr id="79875" name="Rectangle 2">
            <a:extLst>
              <a:ext uri="{FF2B5EF4-FFF2-40B4-BE49-F238E27FC236}">
                <a16:creationId xmlns:a16="http://schemas.microsoft.com/office/drawing/2014/main" id="{D32B5BDE-BE4F-7841-BDB5-3CEB27A222AE}"/>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C8CE59CE-4336-9843-BF38-CF412F2FE0B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69102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defTabSz="919163" fontAlgn="base">
              <a:spcBef>
                <a:spcPct val="0"/>
              </a:spcBef>
              <a:spcAft>
                <a:spcPct val="0"/>
              </a:spcAft>
            </a:pPr>
            <a:r>
              <a:rPr lang="en-US">
                <a:latin typeface="Times New Roman" pitchFamily="18" charset="0"/>
                <a:ea typeface="ＭＳ Ｐゴシック"/>
                <a:cs typeface="ＭＳ Ｐゴシック"/>
              </a:rPr>
              <a:t>Ethics and Clinical Trials: What are the Concerns?</a:t>
            </a:r>
          </a:p>
        </p:txBody>
      </p:sp>
      <p:sp>
        <p:nvSpPr>
          <p:cNvPr id="19458"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9163" fontAlgn="base">
              <a:spcBef>
                <a:spcPct val="0"/>
              </a:spcBef>
              <a:spcAft>
                <a:spcPct val="0"/>
              </a:spcAft>
            </a:pPr>
            <a:r>
              <a:rPr lang="en-US">
                <a:latin typeface="Times New Roman" pitchFamily="18" charset="0"/>
                <a:ea typeface="ＭＳ Ｐゴシック"/>
                <a:cs typeface="ＭＳ Ｐゴシック"/>
              </a:rPr>
              <a:t>1/18/01</a:t>
            </a:r>
          </a:p>
        </p:txBody>
      </p:sp>
      <p:sp>
        <p:nvSpPr>
          <p:cNvPr id="19459"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defTabSz="919163" fontAlgn="base">
              <a:spcBef>
                <a:spcPct val="0"/>
              </a:spcBef>
              <a:spcAft>
                <a:spcPct val="0"/>
              </a:spcAft>
            </a:pPr>
            <a:r>
              <a:rPr lang="en-US">
                <a:latin typeface="Times New Roman" pitchFamily="18" charset="0"/>
                <a:ea typeface="ＭＳ Ｐゴシック"/>
                <a:cs typeface="ＭＳ Ｐゴシック"/>
              </a:rPr>
              <a:t>Presenter: Henry Silverman, MD, MA</a:t>
            </a:r>
          </a:p>
        </p:txBody>
      </p:sp>
      <p:sp>
        <p:nvSpPr>
          <p:cNvPr id="1946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latin typeface="Times New Roman" pitchFamily="18" charset="0"/>
                <a:ea typeface="ＭＳ Ｐゴシック"/>
                <a:cs typeface="ＭＳ Ｐゴシック"/>
              </a:rPr>
              <a:t>Embedded within Dr. Jekyll and Mr. Hyde are several stories.  One involves the duality of human nature.  </a:t>
            </a:r>
          </a:p>
          <a:p>
            <a:pPr eaLnBrk="1" hangingPunct="1">
              <a:spcBef>
                <a:spcPct val="0"/>
              </a:spcBef>
            </a:pPr>
            <a:endParaRPr lang="en-US" dirty="0">
              <a:latin typeface="Times New Roman" pitchFamily="18" charset="0"/>
              <a:ea typeface="ＭＳ Ｐゴシック"/>
              <a:cs typeface="ＭＳ Ｐゴシック"/>
            </a:endParaRPr>
          </a:p>
          <a:p>
            <a:pPr eaLnBrk="1" hangingPunct="1">
              <a:spcBef>
                <a:spcPct val="0"/>
              </a:spcBef>
            </a:pPr>
            <a:r>
              <a:rPr lang="en-US" dirty="0">
                <a:latin typeface="Times New Roman" pitchFamily="18" charset="0"/>
                <a:ea typeface="ＭＳ Ｐゴシック"/>
                <a:cs typeface="ＭＳ Ｐゴシック"/>
              </a:rPr>
              <a:t>It is also story of when science is considered to be a discipline without any boundaries and without any or little regard to its consequences.  It is this story that serves as an anchor for my presentation.  </a:t>
            </a:r>
          </a:p>
          <a:p>
            <a:pPr eaLnBrk="1" hangingPunct="1">
              <a:spcBef>
                <a:spcPct val="0"/>
              </a:spcBef>
            </a:pPr>
            <a:r>
              <a:rPr lang="en-US" dirty="0">
                <a:latin typeface="Times New Roman" pitchFamily="18" charset="0"/>
                <a:ea typeface="ＭＳ Ｐゴシック"/>
                <a:cs typeface="ＭＳ Ｐゴシック"/>
              </a:rPr>
              <a:t>Embedded in every research experiment is a balancing of two values:  on one hand you have the advancement of science.  But instead of being without any boundaries, such a goal  needs to be balanced against that of protecting subject welfare and their rights.   Abuses have occurred when the goals of science were considered with little concern for the protection of subject welfare and rights.   Let</a:t>
            </a:r>
            <a:r>
              <a:rPr lang="ja-JP" altLang="en-US" dirty="0">
                <a:latin typeface="Times New Roman" pitchFamily="18" charset="0"/>
                <a:cs typeface="ＭＳ Ｐゴシック"/>
              </a:rPr>
              <a:t>’</a:t>
            </a:r>
            <a:r>
              <a:rPr lang="en-US" dirty="0">
                <a:latin typeface="Times New Roman" pitchFamily="18" charset="0"/>
                <a:ea typeface="ＭＳ Ｐゴシック"/>
                <a:cs typeface="ＭＳ Ｐゴシック"/>
              </a:rPr>
              <a:t>s take a careful look at the history of research ethics and the missteps that have occurred.</a:t>
            </a:r>
          </a:p>
          <a:p>
            <a:pPr eaLnBrk="1" hangingPunct="1">
              <a:spcBef>
                <a:spcPct val="0"/>
              </a:spcBef>
            </a:pPr>
            <a:endParaRPr lang="en-US" dirty="0">
              <a:latin typeface="Times New Roman" pitchFamily="18" charset="0"/>
              <a:ea typeface="ＭＳ Ｐゴシック"/>
              <a:cs typeface="ＭＳ Ｐゴシック"/>
            </a:endParaRPr>
          </a:p>
        </p:txBody>
      </p:sp>
    </p:spTree>
    <p:extLst>
      <p:ext uri="{BB962C8B-B14F-4D97-AF65-F5344CB8AC3E}">
        <p14:creationId xmlns:p14="http://schemas.microsoft.com/office/powerpoint/2010/main" val="407944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7ED52757-5175-EE48-8D77-E0097166BE2B}"/>
              </a:ext>
            </a:extLst>
          </p:cNvPr>
          <p:cNvSpPr txBox="1">
            <a:spLocks noGrp="1"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9" tIns="46049" rIns="92099" bIns="46049"/>
          <a:lstStyle>
            <a:lvl1pPr defTabSz="920750">
              <a:defRPr>
                <a:solidFill>
                  <a:schemeClr val="tx1"/>
                </a:solidFill>
                <a:latin typeface="Arial" panose="020B0604020202020204" pitchFamily="34" charset="0"/>
              </a:defRPr>
            </a:lvl1pPr>
            <a:lvl2pPr marL="742950" indent="-285750" defTabSz="920750">
              <a:defRPr>
                <a:solidFill>
                  <a:schemeClr val="tx1"/>
                </a:solidFill>
                <a:latin typeface="Arial" panose="020B0604020202020204" pitchFamily="34" charset="0"/>
              </a:defRPr>
            </a:lvl2pPr>
            <a:lvl3pPr marL="1143000" indent="-228600" defTabSz="920750">
              <a:defRPr>
                <a:solidFill>
                  <a:schemeClr val="tx1"/>
                </a:solidFill>
                <a:latin typeface="Arial" panose="020B0604020202020204" pitchFamily="34" charset="0"/>
              </a:defRPr>
            </a:lvl3pPr>
            <a:lvl4pPr marL="1600200" indent="-228600" defTabSz="920750">
              <a:defRPr>
                <a:solidFill>
                  <a:schemeClr val="tx1"/>
                </a:solidFill>
                <a:latin typeface="Arial" panose="020B0604020202020204" pitchFamily="34" charset="0"/>
              </a:defRPr>
            </a:lvl4pPr>
            <a:lvl5pPr marL="2057400" indent="-228600" defTabSz="920750">
              <a:defRPr>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latin typeface="Times New Roman" panose="02020603050405020304" pitchFamily="18" charset="0"/>
                <a:ea typeface="ＭＳ Ｐゴシック" panose="020B0600070205080204" pitchFamily="34" charset="-128"/>
              </a:rPr>
              <a:t>Ethics and Clinical Trials: What are the Concerns?</a:t>
            </a:r>
          </a:p>
        </p:txBody>
      </p:sp>
      <p:sp>
        <p:nvSpPr>
          <p:cNvPr id="66563" name="Rectangle 3">
            <a:extLst>
              <a:ext uri="{FF2B5EF4-FFF2-40B4-BE49-F238E27FC236}">
                <a16:creationId xmlns:a16="http://schemas.microsoft.com/office/drawing/2014/main" id="{EF2267B1-BA8A-B241-9911-4C938DFCFDE9}"/>
              </a:ext>
            </a:extLst>
          </p:cNvPr>
          <p:cNvSpPr txBox="1">
            <a:spLocks noGrp="1"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9" tIns="46049" rIns="92099" bIns="46049"/>
          <a:lstStyle>
            <a:lvl1pPr defTabSz="920750">
              <a:defRPr>
                <a:solidFill>
                  <a:schemeClr val="tx1"/>
                </a:solidFill>
                <a:latin typeface="Arial" panose="020B0604020202020204" pitchFamily="34" charset="0"/>
              </a:defRPr>
            </a:lvl1pPr>
            <a:lvl2pPr marL="742950" indent="-285750" defTabSz="920750">
              <a:defRPr>
                <a:solidFill>
                  <a:schemeClr val="tx1"/>
                </a:solidFill>
                <a:latin typeface="Arial" panose="020B0604020202020204" pitchFamily="34" charset="0"/>
              </a:defRPr>
            </a:lvl2pPr>
            <a:lvl3pPr marL="1143000" indent="-228600" defTabSz="920750">
              <a:defRPr>
                <a:solidFill>
                  <a:schemeClr val="tx1"/>
                </a:solidFill>
                <a:latin typeface="Arial" panose="020B0604020202020204" pitchFamily="34" charset="0"/>
              </a:defRPr>
            </a:lvl3pPr>
            <a:lvl4pPr marL="1600200" indent="-228600" defTabSz="920750">
              <a:defRPr>
                <a:solidFill>
                  <a:schemeClr val="tx1"/>
                </a:solidFill>
                <a:latin typeface="Arial" panose="020B0604020202020204" pitchFamily="34" charset="0"/>
              </a:defRPr>
            </a:lvl4pPr>
            <a:lvl5pPr marL="2057400" indent="-228600" defTabSz="920750">
              <a:defRPr>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200">
                <a:latin typeface="Times New Roman" panose="02020603050405020304" pitchFamily="18" charset="0"/>
                <a:ea typeface="ＭＳ Ｐゴシック" panose="020B0600070205080204" pitchFamily="34" charset="-128"/>
              </a:rPr>
              <a:t>1/18/01</a:t>
            </a:r>
          </a:p>
        </p:txBody>
      </p:sp>
      <p:sp>
        <p:nvSpPr>
          <p:cNvPr id="66564" name="Rectangle 6">
            <a:extLst>
              <a:ext uri="{FF2B5EF4-FFF2-40B4-BE49-F238E27FC236}">
                <a16:creationId xmlns:a16="http://schemas.microsoft.com/office/drawing/2014/main" id="{BD1CF559-BD48-6641-93BF-C0473EB3E693}"/>
              </a:ext>
            </a:extLst>
          </p:cNvPr>
          <p:cNvSpPr txBox="1">
            <a:spLocks noGrp="1" noChangeArrowheads="1"/>
          </p:cNvSpPr>
          <p:nvPr/>
        </p:nvSpPr>
        <p:spPr bwMode="auto">
          <a:xfrm>
            <a:off x="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9" tIns="46049" rIns="92099" bIns="46049" anchor="b"/>
          <a:lstStyle>
            <a:lvl1pPr defTabSz="920750">
              <a:defRPr>
                <a:solidFill>
                  <a:schemeClr val="tx1"/>
                </a:solidFill>
                <a:latin typeface="Arial" panose="020B0604020202020204" pitchFamily="34" charset="0"/>
              </a:defRPr>
            </a:lvl1pPr>
            <a:lvl2pPr marL="742950" indent="-285750" defTabSz="920750">
              <a:defRPr>
                <a:solidFill>
                  <a:schemeClr val="tx1"/>
                </a:solidFill>
                <a:latin typeface="Arial" panose="020B0604020202020204" pitchFamily="34" charset="0"/>
              </a:defRPr>
            </a:lvl2pPr>
            <a:lvl3pPr marL="1143000" indent="-228600" defTabSz="920750">
              <a:defRPr>
                <a:solidFill>
                  <a:schemeClr val="tx1"/>
                </a:solidFill>
                <a:latin typeface="Arial" panose="020B0604020202020204" pitchFamily="34" charset="0"/>
              </a:defRPr>
            </a:lvl3pPr>
            <a:lvl4pPr marL="1600200" indent="-228600" defTabSz="920750">
              <a:defRPr>
                <a:solidFill>
                  <a:schemeClr val="tx1"/>
                </a:solidFill>
                <a:latin typeface="Arial" panose="020B0604020202020204" pitchFamily="34" charset="0"/>
              </a:defRPr>
            </a:lvl4pPr>
            <a:lvl5pPr marL="2057400" indent="-228600" defTabSz="920750">
              <a:defRPr>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latin typeface="Times New Roman" panose="02020603050405020304" pitchFamily="18" charset="0"/>
                <a:ea typeface="ＭＳ Ｐゴシック" panose="020B0600070205080204" pitchFamily="34" charset="-128"/>
              </a:rPr>
              <a:t>Presenter: Henry Silverman, MD, MA</a:t>
            </a:r>
          </a:p>
        </p:txBody>
      </p:sp>
      <p:sp>
        <p:nvSpPr>
          <p:cNvPr id="66565" name="Rectangle 2">
            <a:extLst>
              <a:ext uri="{FF2B5EF4-FFF2-40B4-BE49-F238E27FC236}">
                <a16:creationId xmlns:a16="http://schemas.microsoft.com/office/drawing/2014/main" id="{32C2AE1F-1145-364C-97FF-DBD3F6F68AA9}"/>
              </a:ext>
            </a:extLst>
          </p:cNvPr>
          <p:cNvSpPr>
            <a:spLocks noGrp="1" noRot="1" noChangeAspect="1" noChangeArrowheads="1" noTextEdit="1"/>
          </p:cNvSpPr>
          <p:nvPr>
            <p:ph type="sldImg"/>
          </p:nvPr>
        </p:nvSpPr>
        <p:spPr>
          <a:xfrm>
            <a:off x="384175" y="687388"/>
            <a:ext cx="6091238" cy="3427412"/>
          </a:xfrm>
          <a:ln/>
        </p:spPr>
      </p:sp>
      <p:sp>
        <p:nvSpPr>
          <p:cNvPr id="66566" name="Rectangle 3">
            <a:extLst>
              <a:ext uri="{FF2B5EF4-FFF2-40B4-BE49-F238E27FC236}">
                <a16:creationId xmlns:a16="http://schemas.microsoft.com/office/drawing/2014/main" id="{080D6194-30EA-2144-B2F9-C551CC0B2944}"/>
              </a:ext>
            </a:extLst>
          </p:cNvPr>
          <p:cNvSpPr>
            <a:spLocks noGrp="1" noChangeArrowheads="1"/>
          </p:cNvSpPr>
          <p:nvPr>
            <p:ph type="body" idx="1"/>
          </p:nvPr>
        </p:nvSpPr>
        <p:spPr>
          <a:xfrm>
            <a:off x="914400" y="4341813"/>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9" tIns="46049" rIns="92099" bIns="46049"/>
          <a:lstStyle/>
          <a:p>
            <a:pPr lvl="1"/>
            <a:r>
              <a:rPr lang="en-US" altLang="en-US" sz="1400"/>
              <a:t>The Nuremberg Code represents the first codification of research guidelines and the core of the Nuremberg Code, has rightly been viewed as the proctection of subjects’ human rights. Because the judges were concerned that investigators’ primary interest was advancing science and not necessarily the protection of subjects, the judges thought that subjects needed to actively protect themselves by giving their consent and having the ability to withdraw.  </a:t>
            </a:r>
          </a:p>
          <a:p>
            <a:pPr lvl="1"/>
            <a:endParaRPr lang="en-US" altLang="en-US" sz="1400"/>
          </a:p>
          <a:p>
            <a:pPr lvl="1"/>
            <a:r>
              <a:rPr lang="en-US" altLang="en-US" sz="1400"/>
              <a:t>Overall, 10 points (copied from Wikipedia: http://en.wikipedia.org/wiki/Nuremberg_Code, but source is US NIH)</a:t>
            </a:r>
          </a:p>
          <a:p>
            <a:pPr lvl="1">
              <a:buFontTx/>
              <a:buAutoNum type="arabicParenR"/>
            </a:pPr>
            <a:r>
              <a:rPr lang="en-US" altLang="en-US" sz="1400"/>
              <a:t>The voluntary consent of the human subject is absolutely essential.</a:t>
            </a:r>
          </a:p>
          <a:p>
            <a:pPr lvl="1">
              <a:buFontTx/>
              <a:buAutoNum type="arabicParenR"/>
            </a:pPr>
            <a:r>
              <a:rPr lang="en-US" altLang="en-US" sz="1400"/>
              <a:t>The experiment should be such as to yield fruitful results for the good of society, unprocurable by other methods or means of study, and not random and unnecessary in nature.</a:t>
            </a:r>
          </a:p>
          <a:p>
            <a:pPr lvl="1">
              <a:buFontTx/>
              <a:buAutoNum type="arabicParenR"/>
            </a:pPr>
            <a:r>
              <a:rPr lang="en-US" altLang="en-US" sz="1400"/>
              <a:t>The experiment should be so designed and based on the results of animal experimentation and a knowledge of the natural history of the disease or other problem under study that the anticipated results will justify the performance of the experiment.</a:t>
            </a:r>
          </a:p>
          <a:p>
            <a:pPr lvl="1">
              <a:buFontTx/>
              <a:buAutoNum type="arabicParenR"/>
            </a:pPr>
            <a:r>
              <a:rPr lang="en-US" altLang="en-US" sz="1400"/>
              <a:t>The experiment should be so conducted as to avoid all unnecessary physical and mental suffering and injury.</a:t>
            </a:r>
          </a:p>
          <a:p>
            <a:pPr lvl="1">
              <a:buFontTx/>
              <a:buAutoNum type="arabicParenR"/>
            </a:pPr>
            <a:r>
              <a:rPr lang="en-US" altLang="en-US" sz="1400"/>
              <a:t>No experiment should be conducted where there is a prior reason to believe that death or disabling injury will occur; except, perhaps, in those experiments where the experimental physicians also serve as subjects.</a:t>
            </a:r>
          </a:p>
          <a:p>
            <a:pPr lvl="1">
              <a:buFontTx/>
              <a:buAutoNum type="arabicParenR"/>
            </a:pPr>
            <a:r>
              <a:rPr lang="en-US" altLang="en-US" sz="1400"/>
              <a:t>The degree of risk to be taken should never exceed that determined by the humanitarian importance of the problem to be solved by the experiment.</a:t>
            </a:r>
          </a:p>
          <a:p>
            <a:pPr lvl="1">
              <a:buFontTx/>
              <a:buAutoNum type="arabicParenR"/>
            </a:pPr>
            <a:r>
              <a:rPr lang="en-US" altLang="en-US" sz="1400"/>
              <a:t>Proper preparations should be made and adequate facilities provided to protect the experimental subject against even remote possibilities of injury, disability, or death.</a:t>
            </a:r>
          </a:p>
          <a:p>
            <a:pPr lvl="1">
              <a:buFontTx/>
              <a:buAutoNum type="arabicParenR"/>
            </a:pPr>
            <a:r>
              <a:rPr lang="en-US" altLang="en-US" sz="1400"/>
              <a:t>The experiment should be conducted only by scientifically qualified persons. The highest degree of skill and care should be required through all stages of the experiment of those who conduct or engage in the experiment.</a:t>
            </a:r>
          </a:p>
          <a:p>
            <a:pPr lvl="1">
              <a:buFontTx/>
              <a:buAutoNum type="arabicParenR"/>
            </a:pPr>
            <a:r>
              <a:rPr lang="en-US" altLang="en-US" sz="1400"/>
              <a:t>During the course of the experiment the human subject should be at liberty to bring the experiment to an end if he has reached the physical or mental state where continuation of the experiment seems to him to be impossible.</a:t>
            </a:r>
          </a:p>
          <a:p>
            <a:pPr lvl="1">
              <a:buFontTx/>
              <a:buAutoNum type="arabicParenR"/>
            </a:pPr>
            <a:r>
              <a:rPr lang="en-US" altLang="en-US" sz="1400"/>
              <a:t>During the course of the experiment the scientist in charge must be prepared to terminate the experiment at any stage, if he has probable cause to believe, in the exercise of the good faith, superior skill and careful judgment required of him that a continuation of the experiment is likely to result in injury, disability, or death to the experimental subject.</a:t>
            </a:r>
          </a:p>
          <a:p>
            <a:endParaRPr lang="en-US" altLang="en-US"/>
          </a:p>
        </p:txBody>
      </p:sp>
    </p:spTree>
    <p:extLst>
      <p:ext uri="{BB962C8B-B14F-4D97-AF65-F5344CB8AC3E}">
        <p14:creationId xmlns:p14="http://schemas.microsoft.com/office/powerpoint/2010/main" val="611370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AFFF8837-AC5B-E94C-A510-F7E58B1D99CF}"/>
              </a:ext>
            </a:extLst>
          </p:cNvPr>
          <p:cNvSpPr txBox="1">
            <a:spLocks noGrp="1"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9" tIns="46049" rIns="92099" bIns="46049"/>
          <a:lstStyle>
            <a:lvl1pPr defTabSz="920750">
              <a:defRPr>
                <a:solidFill>
                  <a:schemeClr val="tx1"/>
                </a:solidFill>
                <a:latin typeface="Arial" panose="020B0604020202020204" pitchFamily="34" charset="0"/>
              </a:defRPr>
            </a:lvl1pPr>
            <a:lvl2pPr marL="742950" indent="-285750" defTabSz="920750">
              <a:defRPr>
                <a:solidFill>
                  <a:schemeClr val="tx1"/>
                </a:solidFill>
                <a:latin typeface="Arial" panose="020B0604020202020204" pitchFamily="34" charset="0"/>
              </a:defRPr>
            </a:lvl2pPr>
            <a:lvl3pPr marL="1143000" indent="-228600" defTabSz="920750">
              <a:defRPr>
                <a:solidFill>
                  <a:schemeClr val="tx1"/>
                </a:solidFill>
                <a:latin typeface="Arial" panose="020B0604020202020204" pitchFamily="34" charset="0"/>
              </a:defRPr>
            </a:lvl3pPr>
            <a:lvl4pPr marL="1600200" indent="-228600" defTabSz="920750">
              <a:defRPr>
                <a:solidFill>
                  <a:schemeClr val="tx1"/>
                </a:solidFill>
                <a:latin typeface="Arial" panose="020B0604020202020204" pitchFamily="34" charset="0"/>
              </a:defRPr>
            </a:lvl4pPr>
            <a:lvl5pPr marL="2057400" indent="-228600" defTabSz="920750">
              <a:defRPr>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latin typeface="Times New Roman" panose="02020603050405020304" pitchFamily="18" charset="0"/>
                <a:ea typeface="ＭＳ Ｐゴシック" panose="020B0600070205080204" pitchFamily="34" charset="-128"/>
              </a:rPr>
              <a:t>Ethics and Clinical Trials: What are the Concerns?</a:t>
            </a:r>
          </a:p>
        </p:txBody>
      </p:sp>
      <p:sp>
        <p:nvSpPr>
          <p:cNvPr id="67587" name="Rectangle 3">
            <a:extLst>
              <a:ext uri="{FF2B5EF4-FFF2-40B4-BE49-F238E27FC236}">
                <a16:creationId xmlns:a16="http://schemas.microsoft.com/office/drawing/2014/main" id="{10F7808B-C92F-1541-ADF5-14784D253574}"/>
              </a:ext>
            </a:extLst>
          </p:cNvPr>
          <p:cNvSpPr txBox="1">
            <a:spLocks noGrp="1"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9" tIns="46049" rIns="92099" bIns="46049"/>
          <a:lstStyle>
            <a:lvl1pPr defTabSz="920750">
              <a:defRPr>
                <a:solidFill>
                  <a:schemeClr val="tx1"/>
                </a:solidFill>
                <a:latin typeface="Arial" panose="020B0604020202020204" pitchFamily="34" charset="0"/>
              </a:defRPr>
            </a:lvl1pPr>
            <a:lvl2pPr marL="742950" indent="-285750" defTabSz="920750">
              <a:defRPr>
                <a:solidFill>
                  <a:schemeClr val="tx1"/>
                </a:solidFill>
                <a:latin typeface="Arial" panose="020B0604020202020204" pitchFamily="34" charset="0"/>
              </a:defRPr>
            </a:lvl2pPr>
            <a:lvl3pPr marL="1143000" indent="-228600" defTabSz="920750">
              <a:defRPr>
                <a:solidFill>
                  <a:schemeClr val="tx1"/>
                </a:solidFill>
                <a:latin typeface="Arial" panose="020B0604020202020204" pitchFamily="34" charset="0"/>
              </a:defRPr>
            </a:lvl3pPr>
            <a:lvl4pPr marL="1600200" indent="-228600" defTabSz="920750">
              <a:defRPr>
                <a:solidFill>
                  <a:schemeClr val="tx1"/>
                </a:solidFill>
                <a:latin typeface="Arial" panose="020B0604020202020204" pitchFamily="34" charset="0"/>
              </a:defRPr>
            </a:lvl4pPr>
            <a:lvl5pPr marL="2057400" indent="-228600" defTabSz="920750">
              <a:defRPr>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200">
                <a:latin typeface="Times New Roman" panose="02020603050405020304" pitchFamily="18" charset="0"/>
                <a:ea typeface="ＭＳ Ｐゴシック" panose="020B0600070205080204" pitchFamily="34" charset="-128"/>
              </a:rPr>
              <a:t>1/18/01</a:t>
            </a:r>
          </a:p>
        </p:txBody>
      </p:sp>
      <p:sp>
        <p:nvSpPr>
          <p:cNvPr id="67588" name="Rectangle 6">
            <a:extLst>
              <a:ext uri="{FF2B5EF4-FFF2-40B4-BE49-F238E27FC236}">
                <a16:creationId xmlns:a16="http://schemas.microsoft.com/office/drawing/2014/main" id="{953456CF-1781-AA4A-9F97-0489238A1682}"/>
              </a:ext>
            </a:extLst>
          </p:cNvPr>
          <p:cNvSpPr txBox="1">
            <a:spLocks noGrp="1" noChangeArrowheads="1"/>
          </p:cNvSpPr>
          <p:nvPr/>
        </p:nvSpPr>
        <p:spPr bwMode="auto">
          <a:xfrm>
            <a:off x="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9" tIns="46049" rIns="92099" bIns="46049" anchor="b"/>
          <a:lstStyle>
            <a:lvl1pPr defTabSz="920750">
              <a:defRPr>
                <a:solidFill>
                  <a:schemeClr val="tx1"/>
                </a:solidFill>
                <a:latin typeface="Arial" panose="020B0604020202020204" pitchFamily="34" charset="0"/>
              </a:defRPr>
            </a:lvl1pPr>
            <a:lvl2pPr marL="742950" indent="-285750" defTabSz="920750">
              <a:defRPr>
                <a:solidFill>
                  <a:schemeClr val="tx1"/>
                </a:solidFill>
                <a:latin typeface="Arial" panose="020B0604020202020204" pitchFamily="34" charset="0"/>
              </a:defRPr>
            </a:lvl2pPr>
            <a:lvl3pPr marL="1143000" indent="-228600" defTabSz="920750">
              <a:defRPr>
                <a:solidFill>
                  <a:schemeClr val="tx1"/>
                </a:solidFill>
                <a:latin typeface="Arial" panose="020B0604020202020204" pitchFamily="34" charset="0"/>
              </a:defRPr>
            </a:lvl3pPr>
            <a:lvl4pPr marL="1600200" indent="-228600" defTabSz="920750">
              <a:defRPr>
                <a:solidFill>
                  <a:schemeClr val="tx1"/>
                </a:solidFill>
                <a:latin typeface="Arial" panose="020B0604020202020204" pitchFamily="34" charset="0"/>
              </a:defRPr>
            </a:lvl4pPr>
            <a:lvl5pPr marL="2057400" indent="-228600" defTabSz="920750">
              <a:defRPr>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latin typeface="Times New Roman" panose="02020603050405020304" pitchFamily="18" charset="0"/>
                <a:ea typeface="ＭＳ Ｐゴシック" panose="020B0600070205080204" pitchFamily="34" charset="-128"/>
              </a:rPr>
              <a:t>Presenter: Henry Silverman, MD, MA</a:t>
            </a:r>
          </a:p>
        </p:txBody>
      </p:sp>
      <p:sp>
        <p:nvSpPr>
          <p:cNvPr id="67589" name="Rectangle 2">
            <a:extLst>
              <a:ext uri="{FF2B5EF4-FFF2-40B4-BE49-F238E27FC236}">
                <a16:creationId xmlns:a16="http://schemas.microsoft.com/office/drawing/2014/main" id="{4699BE53-182D-8747-AEB1-3AC3CC38993A}"/>
              </a:ext>
            </a:extLst>
          </p:cNvPr>
          <p:cNvSpPr>
            <a:spLocks noGrp="1" noRot="1" noChangeAspect="1" noChangeArrowheads="1" noTextEdit="1"/>
          </p:cNvSpPr>
          <p:nvPr>
            <p:ph type="sldImg"/>
          </p:nvPr>
        </p:nvSpPr>
        <p:spPr>
          <a:xfrm>
            <a:off x="384175" y="687388"/>
            <a:ext cx="6091238" cy="3427412"/>
          </a:xfrm>
          <a:ln/>
        </p:spPr>
      </p:sp>
      <p:sp>
        <p:nvSpPr>
          <p:cNvPr id="67590" name="Rectangle 3">
            <a:extLst>
              <a:ext uri="{FF2B5EF4-FFF2-40B4-BE49-F238E27FC236}">
                <a16:creationId xmlns:a16="http://schemas.microsoft.com/office/drawing/2014/main" id="{7396E39D-F5C6-C140-9C8A-213FBFC3C9F8}"/>
              </a:ext>
            </a:extLst>
          </p:cNvPr>
          <p:cNvSpPr>
            <a:spLocks noGrp="1" noChangeArrowheads="1"/>
          </p:cNvSpPr>
          <p:nvPr>
            <p:ph type="body" idx="1"/>
          </p:nvPr>
        </p:nvSpPr>
        <p:spPr>
          <a:xfrm>
            <a:off x="914400" y="4341813"/>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9" tIns="46049" rIns="92099" bIns="46049"/>
          <a:lstStyle/>
          <a:p>
            <a:r>
              <a:rPr lang="en-US" altLang="en-US" sz="1400"/>
              <a:t>Although the Nuremberg judges realized the importance of Hippocratic ehtics and the maxim “do no harm”, they were concerned that more was necessary to protect human subjects.</a:t>
            </a:r>
          </a:p>
          <a:p>
            <a:endParaRPr lang="en-US" altLang="en-US" sz="1400"/>
          </a:p>
          <a:p>
            <a:r>
              <a:rPr lang="en-US" altLang="en-US" sz="1400"/>
              <a:t>In the traditional Hippocratic doctor-patient relationship, the patient is silent; dutifully obedient to the beneficent physician</a:t>
            </a:r>
          </a:p>
          <a:p>
            <a:pPr lvl="1"/>
            <a:r>
              <a:rPr lang="en-US" altLang="en-US" sz="1400"/>
              <a:t>physicians will act in patients’ best interest based on what physicians think is best, and the moral foundations of of doctor patient relationship was patient trust and medical beneficence.</a:t>
            </a:r>
          </a:p>
          <a:p>
            <a:pPr lvl="1"/>
            <a:r>
              <a:rPr lang="en-US" altLang="en-US" sz="1400"/>
              <a:t>However, Research lies</a:t>
            </a:r>
          </a:p>
          <a:p>
            <a:pPr lvl="1"/>
            <a:r>
              <a:rPr lang="en-US" altLang="en-US" sz="1400"/>
              <a:t>Outside of the context of the physician-patient relationship and in contrast to the doctor-patient relationship, the </a:t>
            </a:r>
          </a:p>
          <a:p>
            <a:pPr lvl="1"/>
            <a:r>
              <a:rPr lang="en-US" altLang="en-US" sz="1400"/>
              <a:t>primary goal of investigators is to test a hypothesis by following a protocol</a:t>
            </a:r>
          </a:p>
          <a:p>
            <a:pPr lvl="1"/>
            <a:r>
              <a:rPr lang="en-US" altLang="en-US" sz="1400"/>
              <a:t>Only through a conflation of treatment and research could one expand on Hippocratic ethics to protect the rights of subjects in human experimentation.  </a:t>
            </a:r>
            <a:endParaRPr lang="en-US" altLang="en-US"/>
          </a:p>
        </p:txBody>
      </p:sp>
    </p:spTree>
    <p:extLst>
      <p:ext uri="{BB962C8B-B14F-4D97-AF65-F5344CB8AC3E}">
        <p14:creationId xmlns:p14="http://schemas.microsoft.com/office/powerpoint/2010/main" val="2826674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A295677D-0732-614B-BB00-B037228506EA}"/>
              </a:ext>
            </a:extLst>
          </p:cNvPr>
          <p:cNvSpPr>
            <a:spLocks noGrp="1" noRot="1" noChangeAspect="1" noTextEdit="1"/>
          </p:cNvSpPr>
          <p:nvPr>
            <p:ph type="sldImg"/>
          </p:nvPr>
        </p:nvSpPr>
        <p:spPr>
          <a:ln/>
        </p:spPr>
      </p:sp>
      <p:sp>
        <p:nvSpPr>
          <p:cNvPr id="68611" name="Notes Placeholder 2">
            <a:extLst>
              <a:ext uri="{FF2B5EF4-FFF2-40B4-BE49-F238E27FC236}">
                <a16:creationId xmlns:a16="http://schemas.microsoft.com/office/drawing/2014/main" id="{350DAE97-E101-3F48-95E4-B665FE151AF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8612" name="Slide Number Placeholder 3">
            <a:extLst>
              <a:ext uri="{FF2B5EF4-FFF2-40B4-BE49-F238E27FC236}">
                <a16:creationId xmlns:a16="http://schemas.microsoft.com/office/drawing/2014/main" id="{7D56A28F-B6B3-7145-976C-4D3C7D5351B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A989B34-F44F-DD43-9BA5-18BC79BBC36B}" type="slidenum">
              <a:rPr lang="en-US" altLang="en-US">
                <a:latin typeface="Times New Roman" panose="02020603050405020304" pitchFamily="18" charset="0"/>
              </a:rPr>
              <a:pPr/>
              <a:t>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643546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8432263E-60D0-F641-8A79-2728FB6593A0}"/>
              </a:ext>
            </a:extLst>
          </p:cNvPr>
          <p:cNvSpPr txBox="1">
            <a:spLocks noGrp="1"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9" tIns="46049" rIns="92099" bIns="46049"/>
          <a:lstStyle>
            <a:lvl1pPr defTabSz="920750">
              <a:defRPr>
                <a:solidFill>
                  <a:schemeClr val="tx1"/>
                </a:solidFill>
                <a:latin typeface="Arial" panose="020B0604020202020204" pitchFamily="34" charset="0"/>
              </a:defRPr>
            </a:lvl1pPr>
            <a:lvl2pPr marL="742950" indent="-285750" defTabSz="920750">
              <a:defRPr>
                <a:solidFill>
                  <a:schemeClr val="tx1"/>
                </a:solidFill>
                <a:latin typeface="Arial" panose="020B0604020202020204" pitchFamily="34" charset="0"/>
              </a:defRPr>
            </a:lvl2pPr>
            <a:lvl3pPr marL="1143000" indent="-228600" defTabSz="920750">
              <a:defRPr>
                <a:solidFill>
                  <a:schemeClr val="tx1"/>
                </a:solidFill>
                <a:latin typeface="Arial" panose="020B0604020202020204" pitchFamily="34" charset="0"/>
              </a:defRPr>
            </a:lvl3pPr>
            <a:lvl4pPr marL="1600200" indent="-228600" defTabSz="920750">
              <a:defRPr>
                <a:solidFill>
                  <a:schemeClr val="tx1"/>
                </a:solidFill>
                <a:latin typeface="Arial" panose="020B0604020202020204" pitchFamily="34" charset="0"/>
              </a:defRPr>
            </a:lvl4pPr>
            <a:lvl5pPr marL="2057400" indent="-228600" defTabSz="920750">
              <a:defRPr>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latin typeface="Times New Roman" panose="02020603050405020304" pitchFamily="18" charset="0"/>
                <a:ea typeface="ＭＳ Ｐゴシック" panose="020B0600070205080204" pitchFamily="34" charset="-128"/>
              </a:rPr>
              <a:t>Ethics and Clinical Trials: What are the Concerns?</a:t>
            </a:r>
          </a:p>
        </p:txBody>
      </p:sp>
      <p:sp>
        <p:nvSpPr>
          <p:cNvPr id="69635" name="Rectangle 3">
            <a:extLst>
              <a:ext uri="{FF2B5EF4-FFF2-40B4-BE49-F238E27FC236}">
                <a16:creationId xmlns:a16="http://schemas.microsoft.com/office/drawing/2014/main" id="{57E173BD-1D06-1849-8DB5-31CE13CC613E}"/>
              </a:ext>
            </a:extLst>
          </p:cNvPr>
          <p:cNvSpPr txBox="1">
            <a:spLocks noGrp="1"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9" tIns="46049" rIns="92099" bIns="46049"/>
          <a:lstStyle>
            <a:lvl1pPr defTabSz="920750">
              <a:defRPr>
                <a:solidFill>
                  <a:schemeClr val="tx1"/>
                </a:solidFill>
                <a:latin typeface="Arial" panose="020B0604020202020204" pitchFamily="34" charset="0"/>
              </a:defRPr>
            </a:lvl1pPr>
            <a:lvl2pPr marL="742950" indent="-285750" defTabSz="920750">
              <a:defRPr>
                <a:solidFill>
                  <a:schemeClr val="tx1"/>
                </a:solidFill>
                <a:latin typeface="Arial" panose="020B0604020202020204" pitchFamily="34" charset="0"/>
              </a:defRPr>
            </a:lvl2pPr>
            <a:lvl3pPr marL="1143000" indent="-228600" defTabSz="920750">
              <a:defRPr>
                <a:solidFill>
                  <a:schemeClr val="tx1"/>
                </a:solidFill>
                <a:latin typeface="Arial" panose="020B0604020202020204" pitchFamily="34" charset="0"/>
              </a:defRPr>
            </a:lvl3pPr>
            <a:lvl4pPr marL="1600200" indent="-228600" defTabSz="920750">
              <a:defRPr>
                <a:solidFill>
                  <a:schemeClr val="tx1"/>
                </a:solidFill>
                <a:latin typeface="Arial" panose="020B0604020202020204" pitchFamily="34" charset="0"/>
              </a:defRPr>
            </a:lvl4pPr>
            <a:lvl5pPr marL="2057400" indent="-228600" defTabSz="920750">
              <a:defRPr>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200">
                <a:latin typeface="Times New Roman" panose="02020603050405020304" pitchFamily="18" charset="0"/>
                <a:ea typeface="ＭＳ Ｐゴシック" panose="020B0600070205080204" pitchFamily="34" charset="-128"/>
              </a:rPr>
              <a:t>1/18/01</a:t>
            </a:r>
          </a:p>
        </p:txBody>
      </p:sp>
      <p:sp>
        <p:nvSpPr>
          <p:cNvPr id="69636" name="Rectangle 6">
            <a:extLst>
              <a:ext uri="{FF2B5EF4-FFF2-40B4-BE49-F238E27FC236}">
                <a16:creationId xmlns:a16="http://schemas.microsoft.com/office/drawing/2014/main" id="{502290FD-4F9E-4340-8B42-ACE4CDB4FDF9}"/>
              </a:ext>
            </a:extLst>
          </p:cNvPr>
          <p:cNvSpPr txBox="1">
            <a:spLocks noGrp="1" noChangeArrowheads="1"/>
          </p:cNvSpPr>
          <p:nvPr/>
        </p:nvSpPr>
        <p:spPr bwMode="auto">
          <a:xfrm>
            <a:off x="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9" tIns="46049" rIns="92099" bIns="46049" anchor="b"/>
          <a:lstStyle>
            <a:lvl1pPr defTabSz="920750">
              <a:defRPr>
                <a:solidFill>
                  <a:schemeClr val="tx1"/>
                </a:solidFill>
                <a:latin typeface="Arial" panose="020B0604020202020204" pitchFamily="34" charset="0"/>
              </a:defRPr>
            </a:lvl1pPr>
            <a:lvl2pPr marL="742950" indent="-285750" defTabSz="920750">
              <a:defRPr>
                <a:solidFill>
                  <a:schemeClr val="tx1"/>
                </a:solidFill>
                <a:latin typeface="Arial" panose="020B0604020202020204" pitchFamily="34" charset="0"/>
              </a:defRPr>
            </a:lvl2pPr>
            <a:lvl3pPr marL="1143000" indent="-228600" defTabSz="920750">
              <a:defRPr>
                <a:solidFill>
                  <a:schemeClr val="tx1"/>
                </a:solidFill>
                <a:latin typeface="Arial" panose="020B0604020202020204" pitchFamily="34" charset="0"/>
              </a:defRPr>
            </a:lvl3pPr>
            <a:lvl4pPr marL="1600200" indent="-228600" defTabSz="920750">
              <a:defRPr>
                <a:solidFill>
                  <a:schemeClr val="tx1"/>
                </a:solidFill>
                <a:latin typeface="Arial" panose="020B0604020202020204" pitchFamily="34" charset="0"/>
              </a:defRPr>
            </a:lvl4pPr>
            <a:lvl5pPr marL="2057400" indent="-228600" defTabSz="920750">
              <a:defRPr>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latin typeface="Times New Roman" panose="02020603050405020304" pitchFamily="18" charset="0"/>
                <a:ea typeface="ＭＳ Ｐゴシック" panose="020B0600070205080204" pitchFamily="34" charset="-128"/>
              </a:rPr>
              <a:t>Presenter: Henry Silverman, MD, MA</a:t>
            </a:r>
          </a:p>
        </p:txBody>
      </p:sp>
      <p:sp>
        <p:nvSpPr>
          <p:cNvPr id="69637" name="Rectangle 2">
            <a:extLst>
              <a:ext uri="{FF2B5EF4-FFF2-40B4-BE49-F238E27FC236}">
                <a16:creationId xmlns:a16="http://schemas.microsoft.com/office/drawing/2014/main" id="{80F0BED4-AFF5-5C43-9CF2-13A6596258CD}"/>
              </a:ext>
            </a:extLst>
          </p:cNvPr>
          <p:cNvSpPr>
            <a:spLocks noGrp="1" noRot="1" noChangeAspect="1" noChangeArrowheads="1" noTextEdit="1"/>
          </p:cNvSpPr>
          <p:nvPr>
            <p:ph type="sldImg"/>
          </p:nvPr>
        </p:nvSpPr>
        <p:spPr>
          <a:xfrm>
            <a:off x="384175" y="687388"/>
            <a:ext cx="6091238" cy="3427412"/>
          </a:xfrm>
          <a:ln/>
        </p:spPr>
      </p:sp>
      <p:sp>
        <p:nvSpPr>
          <p:cNvPr id="69638" name="Rectangle 3">
            <a:extLst>
              <a:ext uri="{FF2B5EF4-FFF2-40B4-BE49-F238E27FC236}">
                <a16:creationId xmlns:a16="http://schemas.microsoft.com/office/drawing/2014/main" id="{42BCB722-00C4-C442-9B30-AF14E566041E}"/>
              </a:ext>
            </a:extLst>
          </p:cNvPr>
          <p:cNvSpPr>
            <a:spLocks noGrp="1" noChangeArrowheads="1"/>
          </p:cNvSpPr>
          <p:nvPr>
            <p:ph type="body" idx="1"/>
          </p:nvPr>
        </p:nvSpPr>
        <p:spPr>
          <a:xfrm>
            <a:off x="914400" y="4341813"/>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9" tIns="46049" rIns="92099" bIns="46049"/>
          <a:lstStyle/>
          <a:p>
            <a:r>
              <a:rPr lang="en-US" altLang="en-US"/>
              <a:t>The most famous example of research abuse is the Tuskegee research.  This study started out to understand the natural history of syphillis, at that time  therapy for syphyllis involved the use of heavy metals, which were very toxic and it was not know whether the therapy was worse than the natural history of the disease.  The study enrolled 400 African Americans with syphyllis and 200 uninfected controls.  </a:t>
            </a:r>
          </a:p>
          <a:p>
            <a:endParaRPr lang="en-US" altLang="en-US"/>
          </a:p>
          <a:p>
            <a:r>
              <a:rPr lang="en-US" altLang="en-US"/>
              <a:t>The controversial ethical aspect of this study included failure to adequately explain to the enrolled subjects the nature of the experiment and the procedures, e.g., the subjects were told that lumbar puncture was for therapy.  More significantly was the fact that that the USPHS actively tried to prevent men from receiving penicillen, even when it was known that pcn was useful for therapy and it was widely available. In 1972, newspaper press reports caused the U.S government to stop the study</a:t>
            </a:r>
          </a:p>
          <a:p>
            <a:endParaRPr lang="en-US" altLang="en-US"/>
          </a:p>
        </p:txBody>
      </p:sp>
    </p:spTree>
    <p:extLst>
      <p:ext uri="{BB962C8B-B14F-4D97-AF65-F5344CB8AC3E}">
        <p14:creationId xmlns:p14="http://schemas.microsoft.com/office/powerpoint/2010/main" val="349459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Ethics and Clinical Trials: What are the Concerns?</a:t>
            </a:r>
          </a:p>
        </p:txBody>
      </p:sp>
      <p:sp>
        <p:nvSpPr>
          <p:cNvPr id="46082"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1/18/01</a:t>
            </a:r>
          </a:p>
        </p:txBody>
      </p:sp>
      <p:sp>
        <p:nvSpPr>
          <p:cNvPr id="46083"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Presenter: Henry Silverman, MD, MA</a:t>
            </a:r>
          </a:p>
        </p:txBody>
      </p:sp>
      <p:sp>
        <p:nvSpPr>
          <p:cNvPr id="4608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IC consists of 3 elements:</a:t>
            </a:r>
          </a:p>
          <a:p>
            <a:pPr eaLnBrk="1" hangingPunct="1">
              <a:spcBef>
                <a:spcPct val="0"/>
              </a:spcBef>
            </a:pPr>
            <a:r>
              <a:rPr lang="en-US" dirty="0"/>
              <a:t>Disclosure of adequate information to the potential subject.</a:t>
            </a:r>
          </a:p>
          <a:p>
            <a:pPr eaLnBrk="1" hangingPunct="1">
              <a:spcBef>
                <a:spcPct val="0"/>
              </a:spcBef>
            </a:pPr>
            <a:r>
              <a:rPr lang="en-US" dirty="0"/>
              <a:t>Adequate understanding by the subject</a:t>
            </a:r>
          </a:p>
          <a:p>
            <a:pPr eaLnBrk="1" hangingPunct="1">
              <a:spcBef>
                <a:spcPct val="0"/>
              </a:spcBef>
            </a:pPr>
            <a:r>
              <a:rPr lang="en-US" dirty="0"/>
              <a:t>Voluntariness  of the decision</a:t>
            </a:r>
          </a:p>
          <a:p>
            <a:pPr eaLnBrk="1" hangingPunct="1">
              <a:spcBef>
                <a:spcPct val="0"/>
              </a:spcBef>
            </a:pPr>
            <a:endParaRPr lang="en-US" dirty="0"/>
          </a:p>
          <a:p>
            <a:pPr eaLnBrk="1" hangingPunct="1">
              <a:spcBef>
                <a:spcPct val="0"/>
              </a:spcBef>
            </a:pPr>
            <a:endParaRPr lang="en-US" dirty="0"/>
          </a:p>
        </p:txBody>
      </p:sp>
    </p:spTree>
    <p:extLst>
      <p:ext uri="{BB962C8B-B14F-4D97-AF65-F5344CB8AC3E}">
        <p14:creationId xmlns:p14="http://schemas.microsoft.com/office/powerpoint/2010/main" val="2914276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0D329F95-0E10-9E41-A099-1D33DDA4C9F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0FED9B0-A37B-7040-8DD4-89D3A8897BB5}" type="slidenum">
              <a:rPr lang="en-US" altLang="en-US">
                <a:latin typeface="Times New Roman" panose="02020603050405020304" pitchFamily="18" charset="0"/>
              </a:rPr>
              <a:pPr/>
              <a:t>25</a:t>
            </a:fld>
            <a:endParaRPr lang="en-US" altLang="en-US">
              <a:latin typeface="Times New Roman" panose="02020603050405020304" pitchFamily="18" charset="0"/>
            </a:endParaRPr>
          </a:p>
        </p:txBody>
      </p:sp>
      <p:sp>
        <p:nvSpPr>
          <p:cNvPr id="71683" name="Rectangle 2">
            <a:extLst>
              <a:ext uri="{FF2B5EF4-FFF2-40B4-BE49-F238E27FC236}">
                <a16:creationId xmlns:a16="http://schemas.microsoft.com/office/drawing/2014/main" id="{630F1CB9-4C82-ED44-9826-D812018DEF4E}"/>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9ECED117-070F-6342-803E-2C788FF507F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554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F272395B-E5C3-AA4E-9516-46FF0A25105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9E31709-23A7-4F43-951B-8EB60E4B66E1}" type="slidenum">
              <a:rPr lang="en-US" altLang="en-US">
                <a:latin typeface="Times New Roman" panose="02020603050405020304" pitchFamily="18" charset="0"/>
              </a:rPr>
              <a:pPr/>
              <a:t>26</a:t>
            </a:fld>
            <a:endParaRPr lang="en-US" altLang="en-US">
              <a:latin typeface="Times New Roman" panose="02020603050405020304" pitchFamily="18" charset="0"/>
            </a:endParaRPr>
          </a:p>
        </p:txBody>
      </p:sp>
      <p:sp>
        <p:nvSpPr>
          <p:cNvPr id="72707" name="Rectangle 2">
            <a:extLst>
              <a:ext uri="{FF2B5EF4-FFF2-40B4-BE49-F238E27FC236}">
                <a16:creationId xmlns:a16="http://schemas.microsoft.com/office/drawing/2014/main" id="{D5736950-8E04-1843-B65E-AD0EF436CC92}"/>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8C884647-6161-7C4A-AD6D-0B87FEF2B00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1528051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773606" y="4766445"/>
            <a:ext cx="2133600" cy="273844"/>
          </a:xfrm>
        </p:spPr>
        <p:txBody>
          <a:bodyPr/>
          <a:lstStyle/>
          <a:p>
            <a:pPr>
              <a:defRPr/>
            </a:pPr>
            <a:endParaRPr lang="en-US"/>
          </a:p>
        </p:txBody>
      </p:sp>
      <p:sp>
        <p:nvSpPr>
          <p:cNvPr id="9" name="Footer Placeholder 4"/>
          <p:cNvSpPr>
            <a:spLocks noGrp="1"/>
          </p:cNvSpPr>
          <p:nvPr>
            <p:ph type="ftr" sz="quarter" idx="11"/>
          </p:nvPr>
        </p:nvSpPr>
        <p:spPr>
          <a:xfrm>
            <a:off x="304800" y="4788694"/>
            <a:ext cx="2895600" cy="273844"/>
          </a:xfrm>
        </p:spPr>
        <p:txBody>
          <a:bodyPr/>
          <a:lstStyle/>
          <a:p>
            <a:pPr algn="l"/>
            <a:r>
              <a:rPr lang="en-US" b="1" dirty="0">
                <a:solidFill>
                  <a:schemeClr val="tx2">
                    <a:lumMod val="60000"/>
                    <a:lumOff val="40000"/>
                  </a:schemeClr>
                </a:solidFill>
                <a:latin typeface="Helvetica"/>
                <a:cs typeface="Helvetica"/>
              </a:rPr>
              <a:t>www.fda.gov</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91200" y="285750"/>
            <a:ext cx="3078487" cy="641465"/>
          </a:xfrm>
          <a:prstGeom prst="rect">
            <a:avLst/>
          </a:prstGeom>
        </p:spPr>
      </p:pic>
    </p:spTree>
    <p:extLst>
      <p:ext uri="{BB962C8B-B14F-4D97-AF65-F5344CB8AC3E}">
        <p14:creationId xmlns:p14="http://schemas.microsoft.com/office/powerpoint/2010/main" val="107369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609834" y="4762002"/>
            <a:ext cx="2133600" cy="273844"/>
          </a:xfrm>
        </p:spPr>
        <p:txBody>
          <a:bodyPr/>
          <a:lstStyle/>
          <a:p>
            <a:fld id="{A349544A-F1CD-3844-BFB3-6D230A0137DD}" type="datetimeFigureOut">
              <a:rPr lang="en-US" smtClean="0"/>
              <a:t>6/19/19</a:t>
            </a:fld>
            <a:endParaRPr lang="en-US"/>
          </a:p>
        </p:txBody>
      </p:sp>
      <p:sp>
        <p:nvSpPr>
          <p:cNvPr id="8" name="Footer Placeholder 4"/>
          <p:cNvSpPr>
            <a:spLocks noGrp="1"/>
          </p:cNvSpPr>
          <p:nvPr>
            <p:ph type="ftr" sz="quarter" idx="11"/>
          </p:nvPr>
        </p:nvSpPr>
        <p:spPr>
          <a:xfrm>
            <a:off x="304800" y="4788694"/>
            <a:ext cx="2895600" cy="273844"/>
          </a:xfrm>
        </p:spPr>
        <p:txBody>
          <a:bodyPr/>
          <a:lstStyle/>
          <a:p>
            <a:pPr algn="l"/>
            <a:r>
              <a:rPr lang="en-US" b="1" dirty="0">
                <a:solidFill>
                  <a:schemeClr val="tx2">
                    <a:lumMod val="60000"/>
                    <a:lumOff val="40000"/>
                  </a:schemeClr>
                </a:solidFill>
                <a:latin typeface="Helvetica"/>
                <a:cs typeface="Helvetica"/>
              </a:rPr>
              <a:t>www.fda.gov</a:t>
            </a:r>
          </a:p>
        </p:txBody>
      </p:sp>
      <p:sp>
        <p:nvSpPr>
          <p:cNvPr id="10" name="TextBox 9"/>
          <p:cNvSpPr txBox="1"/>
          <p:nvPr userDrawn="1"/>
        </p:nvSpPr>
        <p:spPr>
          <a:xfrm>
            <a:off x="8547980" y="4807330"/>
            <a:ext cx="372217"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0048" y="133351"/>
            <a:ext cx="636341" cy="761999"/>
          </a:xfrm>
          <a:prstGeom prst="rect">
            <a:avLst/>
          </a:prstGeom>
        </p:spPr>
      </p:pic>
    </p:spTree>
    <p:extLst>
      <p:ext uri="{BB962C8B-B14F-4D97-AF65-F5344CB8AC3E}">
        <p14:creationId xmlns:p14="http://schemas.microsoft.com/office/powerpoint/2010/main" val="1249819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767759"/>
            <a:ext cx="8509103" cy="694515"/>
          </a:xfrm>
        </p:spPr>
        <p:txBody>
          <a:bodyPr/>
          <a:lstStyle/>
          <a:p>
            <a:r>
              <a:rPr lang="en-US"/>
              <a:t>Click to edit Master title style</a:t>
            </a:r>
          </a:p>
        </p:txBody>
      </p:sp>
      <p:sp>
        <p:nvSpPr>
          <p:cNvPr id="3" name="Content Placeholder 2"/>
          <p:cNvSpPr>
            <a:spLocks noGrp="1"/>
          </p:cNvSpPr>
          <p:nvPr>
            <p:ph idx="1"/>
          </p:nvPr>
        </p:nvSpPr>
        <p:spPr>
          <a:xfrm>
            <a:off x="323851" y="1507332"/>
            <a:ext cx="8509103" cy="32145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676650" y="4781550"/>
            <a:ext cx="2133600" cy="273844"/>
          </a:xfrm>
        </p:spPr>
        <p:txBody>
          <a:bodyPr/>
          <a:lstStyle>
            <a:lvl1pPr algn="ctr">
              <a:defRPr/>
            </a:lvl1pPr>
          </a:lstStyle>
          <a:p>
            <a:fld id="{A349544A-F1CD-3844-BFB3-6D230A0137DD}" type="datetimeFigureOut">
              <a:rPr lang="en-US" smtClean="0"/>
              <a:pPr/>
              <a:t>6/19/19</a:t>
            </a:fld>
            <a:endParaRPr lang="en-US" dirty="0"/>
          </a:p>
        </p:txBody>
      </p:sp>
      <p:sp>
        <p:nvSpPr>
          <p:cNvPr id="5" name="Footer Placeholder 4"/>
          <p:cNvSpPr>
            <a:spLocks noGrp="1"/>
          </p:cNvSpPr>
          <p:nvPr>
            <p:ph type="ftr" sz="quarter" idx="11"/>
          </p:nvPr>
        </p:nvSpPr>
        <p:spPr>
          <a:xfrm>
            <a:off x="247650" y="4788694"/>
            <a:ext cx="2895600" cy="273844"/>
          </a:xfrm>
        </p:spPr>
        <p:txBody>
          <a:bodyPr/>
          <a:lstStyle/>
          <a:p>
            <a:pPr algn="l"/>
            <a:r>
              <a:rPr lang="en-US" b="1" dirty="0">
                <a:solidFill>
                  <a:schemeClr val="tx2">
                    <a:lumMod val="60000"/>
                    <a:lumOff val="40000"/>
                  </a:schemeClr>
                </a:solidFill>
                <a:latin typeface="Helvetica"/>
                <a:cs typeface="Helvetica"/>
              </a:rPr>
              <a:t>www.fda.gov</a:t>
            </a:r>
          </a:p>
        </p:txBody>
      </p:sp>
      <p:sp>
        <p:nvSpPr>
          <p:cNvPr id="9" name="TextBox 8"/>
          <p:cNvSpPr txBox="1"/>
          <p:nvPr userDrawn="1"/>
        </p:nvSpPr>
        <p:spPr>
          <a:xfrm>
            <a:off x="8547980" y="4807330"/>
            <a:ext cx="372217"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0048" y="133351"/>
            <a:ext cx="636341" cy="761999"/>
          </a:xfrm>
          <a:prstGeom prst="rect">
            <a:avLst/>
          </a:prstGeom>
        </p:spPr>
      </p:pic>
    </p:spTree>
    <p:extLst>
      <p:ext uri="{BB962C8B-B14F-4D97-AF65-F5344CB8AC3E}">
        <p14:creationId xmlns:p14="http://schemas.microsoft.com/office/powerpoint/2010/main" val="32295440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C2247A0-0566-4976-A476-FFE498ECC3D7}" type="slidenum">
              <a:rPr lang="en-US" smtClean="0"/>
              <a:pPr>
                <a:defRPr/>
              </a:pPr>
              <a:t>‹#›</a:t>
            </a:fld>
            <a:endParaRPr lang="en-US"/>
          </a:p>
        </p:txBody>
      </p:sp>
    </p:spTree>
    <p:extLst>
      <p:ext uri="{BB962C8B-B14F-4D97-AF65-F5344CB8AC3E}">
        <p14:creationId xmlns:p14="http://schemas.microsoft.com/office/powerpoint/2010/main" val="1105815762"/>
      </p:ext>
    </p:extLst>
  </p:cSld>
  <p:clrMap bg1="lt1" tx1="dk1" bg2="lt2" tx2="dk2" accent1="accent1" accent2="accent2" accent3="accent3" accent4="accent4" accent5="accent5" accent6="accent6" hlink="hlink" folHlink="folHlink"/>
  <p:sldLayoutIdLst>
    <p:sldLayoutId id="2147489312" r:id="rId1"/>
    <p:sldLayoutId id="2147489313" r:id="rId2"/>
    <p:sldLayoutId id="2147489314"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www.hhs.gov/ohrp/regulations-and-policy/regulations/45-cfr-46/index.html"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D911B1FD-64C1-DD47-944E-B767D55BA438}"/>
              </a:ext>
            </a:extLst>
          </p:cNvPr>
          <p:cNvSpPr>
            <a:spLocks noGrp="1"/>
          </p:cNvSpPr>
          <p:nvPr>
            <p:ph type="subTitle" idx="1"/>
          </p:nvPr>
        </p:nvSpPr>
        <p:spPr>
          <a:xfrm>
            <a:off x="457200" y="1257300"/>
            <a:ext cx="7826375" cy="1314450"/>
          </a:xfrm>
        </p:spPr>
        <p:txBody>
          <a:bodyPr>
            <a:noAutofit/>
          </a:bodyPr>
          <a:lstStyle/>
          <a:p>
            <a:pPr algn="ctr"/>
            <a:r>
              <a:rPr lang="en-US" sz="4400" b="1" dirty="0">
                <a:solidFill>
                  <a:schemeClr val="tx1"/>
                </a:solidFill>
              </a:rPr>
              <a:t>Informed Consent and Ethical Considerations in Clinical Trials </a:t>
            </a:r>
          </a:p>
        </p:txBody>
      </p:sp>
      <p:sp>
        <p:nvSpPr>
          <p:cNvPr id="5" name="Subtitle 2">
            <a:extLst>
              <a:ext uri="{FF2B5EF4-FFF2-40B4-BE49-F238E27FC236}">
                <a16:creationId xmlns:a16="http://schemas.microsoft.com/office/drawing/2014/main" id="{E5514F96-FFE8-2642-9938-61F0120220D1}"/>
              </a:ext>
            </a:extLst>
          </p:cNvPr>
          <p:cNvSpPr txBox="1">
            <a:spLocks/>
          </p:cNvSpPr>
          <p:nvPr/>
        </p:nvSpPr>
        <p:spPr>
          <a:xfrm>
            <a:off x="609600" y="3257550"/>
            <a:ext cx="7643813" cy="1485900"/>
          </a:xfrm>
          <a:prstGeom prst="rect">
            <a:avLst/>
          </a:prstGeom>
        </p:spPr>
        <p:txBody>
          <a:bodyPr vert="horz" lIns="91440" tIns="45720" rIns="91440" bIns="45720" rtlCol="0">
            <a:normAutofit fontScale="77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buFont typeface="Arial" pitchFamily="34" charset="0"/>
              <a:buNone/>
              <a:defRPr/>
            </a:pPr>
            <a:r>
              <a:rPr lang="en-US" sz="2800" dirty="0">
                <a:solidFill>
                  <a:schemeClr val="tx1"/>
                </a:solidFill>
              </a:rPr>
              <a:t>Jon Mark Hirshon, MD, MPH, PhD</a:t>
            </a:r>
          </a:p>
          <a:p>
            <a:pPr fontAlgn="auto">
              <a:spcAft>
                <a:spcPts val="0"/>
              </a:spcAft>
              <a:buFont typeface="Arial" pitchFamily="34" charset="0"/>
              <a:buNone/>
              <a:defRPr/>
            </a:pPr>
            <a:r>
              <a:rPr lang="en-US" sz="2800" dirty="0">
                <a:solidFill>
                  <a:schemeClr val="tx1"/>
                </a:solidFill>
              </a:rPr>
              <a:t>Professor, Department of Emergency Medicine</a:t>
            </a:r>
          </a:p>
          <a:p>
            <a:pPr fontAlgn="auto">
              <a:spcAft>
                <a:spcPts val="0"/>
              </a:spcAft>
              <a:buFont typeface="Arial" pitchFamily="34" charset="0"/>
              <a:buNone/>
              <a:defRPr/>
            </a:pPr>
            <a:r>
              <a:rPr lang="en-US" sz="2800" dirty="0">
                <a:solidFill>
                  <a:schemeClr val="tx1"/>
                </a:solidFill>
              </a:rPr>
              <a:t>Senior Vice-Chairman, IRB</a:t>
            </a:r>
          </a:p>
          <a:p>
            <a:pPr fontAlgn="auto">
              <a:spcAft>
                <a:spcPts val="0"/>
              </a:spcAft>
              <a:buFont typeface="Arial" pitchFamily="34" charset="0"/>
              <a:buNone/>
              <a:defRPr/>
            </a:pPr>
            <a:r>
              <a:rPr lang="en-US" sz="2800" dirty="0">
                <a:solidFill>
                  <a:schemeClr val="tx1"/>
                </a:solidFill>
              </a:rPr>
              <a:t>University of Maryland Baltimore</a:t>
            </a:r>
          </a:p>
        </p:txBody>
      </p:sp>
    </p:spTree>
    <p:extLst>
      <p:ext uri="{BB962C8B-B14F-4D97-AF65-F5344CB8AC3E}">
        <p14:creationId xmlns:p14="http://schemas.microsoft.com/office/powerpoint/2010/main" val="3146773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25F9AEA1-7B62-DB49-934A-4D538844CC62}"/>
              </a:ext>
            </a:extLst>
          </p:cNvPr>
          <p:cNvSpPr>
            <a:spLocks noGrp="1" noChangeArrowheads="1"/>
          </p:cNvSpPr>
          <p:nvPr>
            <p:ph type="title" idx="4294967295"/>
          </p:nvPr>
        </p:nvSpPr>
        <p:spPr bwMode="auto">
          <a:xfrm>
            <a:off x="76199" y="228600"/>
            <a:ext cx="7948613" cy="514350"/>
          </a:xfrm>
          <a:prstGeom prst="rect">
            <a:avLst/>
          </a:prstGeom>
          <a:solidFill>
            <a:srgbClr val="FFFFFF"/>
          </a:solidFill>
          <a:ln>
            <a:solidFill>
              <a:srgbClr val="000000"/>
            </a:solidFill>
            <a:miter lim="800000"/>
            <a:headEnd/>
            <a:tailEnd/>
          </a:ln>
        </p:spPr>
        <p:txBody>
          <a:bodyPr anchor="ctr">
            <a:noAutofit/>
          </a:bodyPr>
          <a:lstStyle/>
          <a:p>
            <a:r>
              <a:rPr lang="en-US" altLang="en-US" sz="3800" b="1" dirty="0"/>
              <a:t>Tuskegee Syphilis Study (1932 - 1972)</a:t>
            </a:r>
          </a:p>
        </p:txBody>
      </p:sp>
      <p:pic>
        <p:nvPicPr>
          <p:cNvPr id="12291" name="Picture 3" descr="spinal">
            <a:extLst>
              <a:ext uri="{FF2B5EF4-FFF2-40B4-BE49-F238E27FC236}">
                <a16:creationId xmlns:a16="http://schemas.microsoft.com/office/drawing/2014/main" id="{01119BF3-CD0E-2741-B3EB-6C34DC693940}"/>
              </a:ext>
            </a:extLst>
          </p:cNvPr>
          <p:cNvPicPr>
            <a:picLocks noGrp="1" noChangeAspect="1" noChangeArrowheads="1"/>
          </p:cNvPicPr>
          <p:nvPr>
            <p:ph type="clipArt" sz="half" idx="4294967295"/>
          </p:nvPr>
        </p:nvPicPr>
        <p:blipFill>
          <a:blip r:embed="rId3">
            <a:lum bright="24000"/>
            <a:extLst>
              <a:ext uri="{28A0092B-C50C-407E-A947-70E740481C1C}">
                <a14:useLocalDpi xmlns:a14="http://schemas.microsoft.com/office/drawing/2010/main" val="0"/>
              </a:ext>
            </a:extLst>
          </a:blip>
          <a:srcRect/>
          <a:stretch>
            <a:fillRect/>
          </a:stretch>
        </p:blipFill>
        <p:spPr>
          <a:xfrm>
            <a:off x="605928" y="1955204"/>
            <a:ext cx="2530421" cy="2277798"/>
          </a:xfrm>
        </p:spPr>
      </p:pic>
      <p:sp>
        <p:nvSpPr>
          <p:cNvPr id="1083397" name="Text Box 5">
            <a:extLst>
              <a:ext uri="{FF2B5EF4-FFF2-40B4-BE49-F238E27FC236}">
                <a16:creationId xmlns:a16="http://schemas.microsoft.com/office/drawing/2014/main" id="{0EC860CE-7C21-994A-A47E-68707755D686}"/>
              </a:ext>
            </a:extLst>
          </p:cNvPr>
          <p:cNvSpPr txBox="1">
            <a:spLocks noChangeArrowheads="1"/>
          </p:cNvSpPr>
          <p:nvPr/>
        </p:nvSpPr>
        <p:spPr bwMode="auto">
          <a:xfrm>
            <a:off x="2438401" y="914400"/>
            <a:ext cx="3733800" cy="466281"/>
          </a:xfrm>
          <a:prstGeom prst="rect">
            <a:avLst/>
          </a:prstGeom>
          <a:solidFill>
            <a:srgbClr val="00CCFF"/>
          </a:solidFill>
          <a:ln w="9525">
            <a:solidFill>
              <a:schemeClr val="bg2"/>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90000"/>
              </a:lnSpc>
              <a:buFontTx/>
              <a:buNone/>
            </a:pPr>
            <a:r>
              <a:rPr lang="en-US" altLang="en-US" sz="2700" b="1" dirty="0">
                <a:latin typeface="Times New Roman" panose="02020603050405020304" pitchFamily="18" charset="0"/>
                <a:ea typeface="ＭＳ Ｐゴシック" panose="020B0600070205080204" pitchFamily="34" charset="-128"/>
              </a:rPr>
              <a:t>Ethical Issues</a:t>
            </a:r>
          </a:p>
        </p:txBody>
      </p:sp>
      <p:sp>
        <p:nvSpPr>
          <p:cNvPr id="1083398" name="Text Box 6">
            <a:extLst>
              <a:ext uri="{FF2B5EF4-FFF2-40B4-BE49-F238E27FC236}">
                <a16:creationId xmlns:a16="http://schemas.microsoft.com/office/drawing/2014/main" id="{6B7EB658-97FB-5A4D-BF15-263FF10906D2}"/>
              </a:ext>
            </a:extLst>
          </p:cNvPr>
          <p:cNvSpPr txBox="1">
            <a:spLocks noChangeArrowheads="1"/>
          </p:cNvSpPr>
          <p:nvPr/>
        </p:nvSpPr>
        <p:spPr bwMode="auto">
          <a:xfrm>
            <a:off x="3226353" y="1755275"/>
            <a:ext cx="5562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nSpc>
                <a:spcPct val="90000"/>
              </a:lnSpc>
              <a:buFontTx/>
              <a:buChar char="•"/>
            </a:pPr>
            <a:r>
              <a:rPr lang="en-US" altLang="en-US" sz="2100" dirty="0">
                <a:latin typeface="Times New Roman" panose="02020603050405020304" pitchFamily="18" charset="0"/>
                <a:ea typeface="ＭＳ Ｐゴシック" panose="020B0600070205080204" pitchFamily="34" charset="-128"/>
              </a:rPr>
              <a:t> </a:t>
            </a:r>
            <a:r>
              <a:rPr lang="en-US" altLang="en-US" sz="2100" dirty="0">
                <a:latin typeface="Arial" panose="020B0604020202020204" pitchFamily="34" charset="0"/>
                <a:ea typeface="ＭＳ Ｐゴシック" panose="020B0600070205080204" pitchFamily="34" charset="-128"/>
              </a:rPr>
              <a:t>Inadequate disclosure of information</a:t>
            </a:r>
          </a:p>
          <a:p>
            <a:pPr lvl="1">
              <a:lnSpc>
                <a:spcPct val="90000"/>
              </a:lnSpc>
              <a:buFontTx/>
              <a:buChar char="•"/>
            </a:pPr>
            <a:r>
              <a:rPr lang="en-US" altLang="en-US" sz="2100" dirty="0">
                <a:latin typeface="Arial" panose="020B0604020202020204" pitchFamily="34" charset="0"/>
                <a:ea typeface="ＭＳ Ｐゴシック" panose="020B0600070205080204" pitchFamily="34" charset="-128"/>
              </a:rPr>
              <a:t> Subjects believed they were getting free treatment</a:t>
            </a:r>
          </a:p>
          <a:p>
            <a:pPr lvl="1">
              <a:lnSpc>
                <a:spcPct val="90000"/>
              </a:lnSpc>
              <a:buFontTx/>
              <a:buChar char="•"/>
            </a:pPr>
            <a:r>
              <a:rPr lang="en-US" altLang="en-US" sz="2100" dirty="0">
                <a:latin typeface="Arial" panose="020B0604020202020204" pitchFamily="34" charset="0"/>
                <a:ea typeface="ＭＳ Ｐゴシック" panose="020B0600070205080204" pitchFamily="34" charset="-128"/>
              </a:rPr>
              <a:t> Told that spinal taps were therapy</a:t>
            </a:r>
          </a:p>
          <a:p>
            <a:pPr lvl="1">
              <a:lnSpc>
                <a:spcPct val="90000"/>
              </a:lnSpc>
              <a:buFontTx/>
              <a:buChar char="•"/>
            </a:pPr>
            <a:r>
              <a:rPr lang="en-US" altLang="en-US" sz="2100" dirty="0">
                <a:latin typeface="Arial" panose="020B0604020202020204" pitchFamily="34" charset="0"/>
                <a:ea typeface="ＭＳ Ｐゴシック" panose="020B0600070205080204" pitchFamily="34" charset="-128"/>
              </a:rPr>
              <a:t> US Government actively prevented men from receiving penicillin</a:t>
            </a:r>
          </a:p>
          <a:p>
            <a:pPr lvl="1">
              <a:lnSpc>
                <a:spcPct val="90000"/>
              </a:lnSpc>
              <a:buFontTx/>
              <a:buChar char="•"/>
            </a:pPr>
            <a:r>
              <a:rPr lang="en-US" altLang="en-US" sz="2100" dirty="0">
                <a:latin typeface="Arial" panose="020B0604020202020204" pitchFamily="34" charset="0"/>
                <a:ea typeface="ＭＳ Ｐゴシック" panose="020B0600070205080204" pitchFamily="34" charset="-128"/>
              </a:rPr>
              <a:t> 1972 press reports caused the study to stop</a:t>
            </a:r>
          </a:p>
        </p:txBody>
      </p:sp>
    </p:spTree>
    <p:extLst>
      <p:ext uri="{BB962C8B-B14F-4D97-AF65-F5344CB8AC3E}">
        <p14:creationId xmlns:p14="http://schemas.microsoft.com/office/powerpoint/2010/main" val="36230234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83397"/>
                                        </p:tgtEl>
                                        <p:attrNameLst>
                                          <p:attrName>style.visibility</p:attrName>
                                        </p:attrNameLst>
                                      </p:cBhvr>
                                      <p:to>
                                        <p:strVal val="visible"/>
                                      </p:to>
                                    </p:set>
                                    <p:anim calcmode="lin" valueType="num">
                                      <p:cBhvr>
                                        <p:cTn id="7" dur="500" fill="hold"/>
                                        <p:tgtEl>
                                          <p:spTgt spid="1083397"/>
                                        </p:tgtEl>
                                        <p:attrNameLst>
                                          <p:attrName>ppt_w</p:attrName>
                                        </p:attrNameLst>
                                      </p:cBhvr>
                                      <p:tavLst>
                                        <p:tav tm="0">
                                          <p:val>
                                            <p:fltVal val="0"/>
                                          </p:val>
                                        </p:tav>
                                        <p:tav tm="100000">
                                          <p:val>
                                            <p:strVal val="#ppt_w"/>
                                          </p:val>
                                        </p:tav>
                                      </p:tavLst>
                                    </p:anim>
                                    <p:anim calcmode="lin" valueType="num">
                                      <p:cBhvr>
                                        <p:cTn id="8" dur="500" fill="hold"/>
                                        <p:tgtEl>
                                          <p:spTgt spid="108339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83398"/>
                                        </p:tgtEl>
                                        <p:attrNameLst>
                                          <p:attrName>style.visibility</p:attrName>
                                        </p:attrNameLst>
                                      </p:cBhvr>
                                      <p:to>
                                        <p:strVal val="visible"/>
                                      </p:to>
                                    </p:set>
                                    <p:anim calcmode="lin" valueType="num">
                                      <p:cBhvr>
                                        <p:cTn id="13" dur="500" fill="hold"/>
                                        <p:tgtEl>
                                          <p:spTgt spid="1083398"/>
                                        </p:tgtEl>
                                        <p:attrNameLst>
                                          <p:attrName>ppt_w</p:attrName>
                                        </p:attrNameLst>
                                      </p:cBhvr>
                                      <p:tavLst>
                                        <p:tav tm="0">
                                          <p:val>
                                            <p:fltVal val="0"/>
                                          </p:val>
                                        </p:tav>
                                        <p:tav tm="100000">
                                          <p:val>
                                            <p:strVal val="#ppt_w"/>
                                          </p:val>
                                        </p:tav>
                                      </p:tavLst>
                                    </p:anim>
                                    <p:anim calcmode="lin" valueType="num">
                                      <p:cBhvr>
                                        <p:cTn id="14" dur="500" fill="hold"/>
                                        <p:tgtEl>
                                          <p:spTgt spid="10833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3397" grpId="0" animBg="1" autoUpdateAnimBg="0"/>
      <p:bldP spid="108339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78B0-E872-EB49-834F-4319973C16A4}"/>
              </a:ext>
            </a:extLst>
          </p:cNvPr>
          <p:cNvSpPr>
            <a:spLocks noGrp="1"/>
          </p:cNvSpPr>
          <p:nvPr>
            <p:ph type="title"/>
          </p:nvPr>
        </p:nvSpPr>
        <p:spPr>
          <a:xfrm>
            <a:off x="228600" y="209550"/>
            <a:ext cx="8509103" cy="694515"/>
          </a:xfrm>
        </p:spPr>
        <p:txBody>
          <a:bodyPr>
            <a:normAutofit fontScale="90000"/>
          </a:bodyPr>
          <a:lstStyle/>
          <a:p>
            <a:r>
              <a:rPr lang="en-US" b="1" dirty="0"/>
              <a:t>Tuskegee: Ethical Lapses</a:t>
            </a:r>
          </a:p>
        </p:txBody>
      </p:sp>
      <p:sp>
        <p:nvSpPr>
          <p:cNvPr id="3" name="Content Placeholder 2">
            <a:extLst>
              <a:ext uri="{FF2B5EF4-FFF2-40B4-BE49-F238E27FC236}">
                <a16:creationId xmlns:a16="http://schemas.microsoft.com/office/drawing/2014/main" id="{60ACF6BD-69AF-2547-9C16-517E88CFF51C}"/>
              </a:ext>
            </a:extLst>
          </p:cNvPr>
          <p:cNvSpPr>
            <a:spLocks noGrp="1"/>
          </p:cNvSpPr>
          <p:nvPr>
            <p:ph idx="1"/>
          </p:nvPr>
        </p:nvSpPr>
        <p:spPr>
          <a:xfrm>
            <a:off x="323851" y="904065"/>
            <a:ext cx="8509103" cy="3953685"/>
          </a:xfrm>
        </p:spPr>
        <p:txBody>
          <a:bodyPr>
            <a:noAutofit/>
          </a:bodyPr>
          <a:lstStyle/>
          <a:p>
            <a:pPr>
              <a:lnSpc>
                <a:spcPct val="130000"/>
              </a:lnSpc>
              <a:buFont typeface="Arial" pitchFamily="34" charset="0"/>
              <a:buChar char="•"/>
              <a:defRPr/>
            </a:pPr>
            <a:r>
              <a:rPr lang="en-US" sz="2200" dirty="0"/>
              <a:t>Lacking in Social Value</a:t>
            </a:r>
          </a:p>
          <a:p>
            <a:pPr>
              <a:lnSpc>
                <a:spcPct val="130000"/>
              </a:lnSpc>
              <a:buFont typeface="Arial" pitchFamily="34" charset="0"/>
              <a:buChar char="•"/>
              <a:defRPr/>
            </a:pPr>
            <a:r>
              <a:rPr lang="en-US" sz="2200" dirty="0"/>
              <a:t>Scientifically Invalid Study: Existing Therapy for Syphilis</a:t>
            </a:r>
          </a:p>
          <a:p>
            <a:pPr>
              <a:lnSpc>
                <a:spcPct val="130000"/>
              </a:lnSpc>
              <a:buFont typeface="Arial" pitchFamily="34" charset="0"/>
              <a:buChar char="•"/>
              <a:defRPr/>
            </a:pPr>
            <a:r>
              <a:rPr lang="en-US" sz="2200" dirty="0"/>
              <a:t>Unfair Subject Selection</a:t>
            </a:r>
          </a:p>
          <a:p>
            <a:pPr>
              <a:lnSpc>
                <a:spcPct val="130000"/>
              </a:lnSpc>
              <a:buFont typeface="Arial" pitchFamily="34" charset="0"/>
              <a:buChar char="•"/>
              <a:defRPr/>
            </a:pPr>
            <a:r>
              <a:rPr lang="en-US" sz="2200" dirty="0"/>
              <a:t>Unfavorable Risk-Benefit Ratio</a:t>
            </a:r>
          </a:p>
          <a:p>
            <a:pPr>
              <a:lnSpc>
                <a:spcPct val="130000"/>
              </a:lnSpc>
              <a:buFont typeface="Arial" pitchFamily="34" charset="0"/>
              <a:buChar char="•"/>
              <a:defRPr/>
            </a:pPr>
            <a:r>
              <a:rPr lang="en-US" sz="2200" dirty="0"/>
              <a:t>Failure of Independent Review</a:t>
            </a:r>
          </a:p>
          <a:p>
            <a:pPr>
              <a:lnSpc>
                <a:spcPct val="130000"/>
              </a:lnSpc>
              <a:buFont typeface="Arial" pitchFamily="34" charset="0"/>
              <a:buChar char="•"/>
              <a:defRPr/>
            </a:pPr>
            <a:r>
              <a:rPr lang="en-US" sz="2200" dirty="0"/>
              <a:t>Informed Consent Process Invalid; No provisions for ongoing Consent</a:t>
            </a:r>
          </a:p>
          <a:p>
            <a:pPr>
              <a:lnSpc>
                <a:spcPct val="130000"/>
              </a:lnSpc>
              <a:buFont typeface="Arial" pitchFamily="34" charset="0"/>
              <a:buChar char="•"/>
              <a:defRPr/>
            </a:pPr>
            <a:r>
              <a:rPr lang="en-US" sz="2200" dirty="0"/>
              <a:t>Lack of Respect for Enrolled Subjects: Failure to provide new information, Coercive Activities</a:t>
            </a:r>
          </a:p>
        </p:txBody>
      </p:sp>
    </p:spTree>
    <p:extLst>
      <p:ext uri="{BB962C8B-B14F-4D97-AF65-F5344CB8AC3E}">
        <p14:creationId xmlns:p14="http://schemas.microsoft.com/office/powerpoint/2010/main" val="948762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a:extLst>
              <a:ext uri="{FF2B5EF4-FFF2-40B4-BE49-F238E27FC236}">
                <a16:creationId xmlns:a16="http://schemas.microsoft.com/office/drawing/2014/main" id="{8B70BB65-574A-B949-A320-CFBEDB4CB170}"/>
              </a:ext>
            </a:extLst>
          </p:cNvPr>
          <p:cNvSpPr>
            <a:spLocks noGrp="1"/>
          </p:cNvSpPr>
          <p:nvPr>
            <p:ph type="title"/>
          </p:nvPr>
        </p:nvSpPr>
        <p:spPr bwMode="auto">
          <a:xfrm>
            <a:off x="1485900" y="171450"/>
            <a:ext cx="61722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fontScale="90000"/>
          </a:bodyPr>
          <a:lstStyle/>
          <a:p>
            <a:r>
              <a:rPr lang="en-US" altLang="en-US" b="1"/>
              <a:t>The Belmont Report</a:t>
            </a:r>
            <a:br>
              <a:rPr lang="en-US" altLang="en-US"/>
            </a:br>
            <a:r>
              <a:rPr lang="en-US" altLang="en-US" sz="2700"/>
              <a:t>April 18, 1979</a:t>
            </a:r>
            <a:endParaRPr lang="en-US" altLang="en-US" sz="2700" b="1"/>
          </a:p>
        </p:txBody>
      </p:sp>
      <p:sp>
        <p:nvSpPr>
          <p:cNvPr id="5" name="Content Placeholder 4">
            <a:extLst>
              <a:ext uri="{FF2B5EF4-FFF2-40B4-BE49-F238E27FC236}">
                <a16:creationId xmlns:a16="http://schemas.microsoft.com/office/drawing/2014/main" id="{46FD3DBC-4E96-EA4F-803E-C744126DCE8F}"/>
              </a:ext>
            </a:extLst>
          </p:cNvPr>
          <p:cNvSpPr>
            <a:spLocks noGrp="1"/>
          </p:cNvSpPr>
          <p:nvPr>
            <p:ph idx="1"/>
          </p:nvPr>
        </p:nvSpPr>
        <p:spPr>
          <a:xfrm>
            <a:off x="533400" y="1337286"/>
            <a:ext cx="5029200" cy="3291863"/>
          </a:xfrm>
        </p:spPr>
        <p:txBody>
          <a:bodyPr>
            <a:normAutofit fontScale="77500" lnSpcReduction="20000"/>
          </a:bodyPr>
          <a:lstStyle/>
          <a:p>
            <a:pPr defTabSz="685800">
              <a:lnSpc>
                <a:spcPct val="90000"/>
              </a:lnSpc>
              <a:defRPr/>
            </a:pPr>
            <a:r>
              <a:rPr lang="en-US" b="1" kern="0" dirty="0"/>
              <a:t>Basic ethical principles</a:t>
            </a:r>
          </a:p>
          <a:p>
            <a:pPr lvl="1" defTabSz="685800">
              <a:lnSpc>
                <a:spcPct val="90000"/>
              </a:lnSpc>
              <a:buFontTx/>
              <a:buChar char="–"/>
              <a:defRPr/>
            </a:pPr>
            <a:r>
              <a:rPr lang="en-US" b="1" kern="0" dirty="0">
                <a:ea typeface="ＭＳ Ｐゴシック" charset="-128"/>
              </a:rPr>
              <a:t>Respect for Persons </a:t>
            </a:r>
          </a:p>
          <a:p>
            <a:pPr lvl="2" defTabSz="685800">
              <a:lnSpc>
                <a:spcPct val="90000"/>
              </a:lnSpc>
              <a:buFontTx/>
              <a:buChar char="–"/>
              <a:defRPr/>
            </a:pPr>
            <a:r>
              <a:rPr lang="en-US" kern="0" dirty="0">
                <a:ea typeface="ＭＳ Ｐゴシック" charset="-128"/>
              </a:rPr>
              <a:t>Autonomy</a:t>
            </a:r>
          </a:p>
          <a:p>
            <a:pPr lvl="1" defTabSz="685800">
              <a:lnSpc>
                <a:spcPct val="90000"/>
              </a:lnSpc>
              <a:buFontTx/>
              <a:buChar char="–"/>
              <a:defRPr/>
            </a:pPr>
            <a:r>
              <a:rPr lang="en-US" b="1" kern="0" dirty="0">
                <a:ea typeface="ＭＳ Ｐゴシック" charset="-128"/>
              </a:rPr>
              <a:t>Beneficence</a:t>
            </a:r>
          </a:p>
          <a:p>
            <a:pPr lvl="2" defTabSz="685800">
              <a:lnSpc>
                <a:spcPct val="90000"/>
              </a:lnSpc>
              <a:buFontTx/>
              <a:buChar char="–"/>
              <a:defRPr/>
            </a:pPr>
            <a:r>
              <a:rPr lang="en-US" kern="0" dirty="0">
                <a:ea typeface="ＭＳ Ｐゴシック" charset="-128"/>
              </a:rPr>
              <a:t>Maximizing benefits while minimizing risks</a:t>
            </a:r>
          </a:p>
          <a:p>
            <a:pPr lvl="1" defTabSz="685800">
              <a:lnSpc>
                <a:spcPct val="90000"/>
              </a:lnSpc>
              <a:buFontTx/>
              <a:buChar char="–"/>
              <a:defRPr/>
            </a:pPr>
            <a:r>
              <a:rPr lang="en-US" b="1" kern="0" dirty="0">
                <a:ea typeface="ＭＳ Ｐゴシック" charset="-128"/>
              </a:rPr>
              <a:t>Justice</a:t>
            </a:r>
          </a:p>
          <a:p>
            <a:pPr lvl="2" defTabSz="685800">
              <a:lnSpc>
                <a:spcPct val="90000"/>
              </a:lnSpc>
              <a:buFontTx/>
              <a:buChar char="–"/>
              <a:defRPr/>
            </a:pPr>
            <a:r>
              <a:rPr lang="en-US" kern="0" dirty="0">
                <a:ea typeface="ＭＳ Ｐゴシック" charset="-128"/>
              </a:rPr>
              <a:t>Fair distribution of costs and benefits</a:t>
            </a:r>
          </a:p>
          <a:p>
            <a:pPr>
              <a:defRPr/>
            </a:pPr>
            <a:r>
              <a:rPr lang="en-US" b="1" dirty="0"/>
              <a:t>The Common Rule (1981)</a:t>
            </a:r>
          </a:p>
          <a:p>
            <a:pPr lvl="1">
              <a:defRPr/>
            </a:pPr>
            <a:r>
              <a:rPr lang="en-US" dirty="0"/>
              <a:t>No exceptions for emergencies</a:t>
            </a:r>
          </a:p>
        </p:txBody>
      </p:sp>
      <p:pic>
        <p:nvPicPr>
          <p:cNvPr id="13316" name="Picture 6">
            <a:extLst>
              <a:ext uri="{FF2B5EF4-FFF2-40B4-BE49-F238E27FC236}">
                <a16:creationId xmlns:a16="http://schemas.microsoft.com/office/drawing/2014/main" id="{E1F25C99-B563-1542-ACDE-C90B345699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150574"/>
            <a:ext cx="2457952" cy="317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4481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CFBE1-E890-8A4D-8269-8A15D888DB43}"/>
              </a:ext>
            </a:extLst>
          </p:cNvPr>
          <p:cNvSpPr>
            <a:spLocks noGrp="1"/>
          </p:cNvSpPr>
          <p:nvPr>
            <p:ph type="title"/>
          </p:nvPr>
        </p:nvSpPr>
        <p:spPr>
          <a:xfrm>
            <a:off x="317448" y="285750"/>
            <a:ext cx="8509103" cy="694515"/>
          </a:xfrm>
        </p:spPr>
        <p:txBody>
          <a:bodyPr>
            <a:normAutofit fontScale="90000"/>
          </a:bodyPr>
          <a:lstStyle/>
          <a:p>
            <a:r>
              <a:rPr lang="en-US" b="1" dirty="0"/>
              <a:t>“The Common Rule”</a:t>
            </a:r>
          </a:p>
        </p:txBody>
      </p:sp>
      <p:sp>
        <p:nvSpPr>
          <p:cNvPr id="3" name="Content Placeholder 2">
            <a:extLst>
              <a:ext uri="{FF2B5EF4-FFF2-40B4-BE49-F238E27FC236}">
                <a16:creationId xmlns:a16="http://schemas.microsoft.com/office/drawing/2014/main" id="{41968F0F-0CB9-D74A-B18B-7338008DF5B0}"/>
              </a:ext>
            </a:extLst>
          </p:cNvPr>
          <p:cNvSpPr>
            <a:spLocks noGrp="1"/>
          </p:cNvSpPr>
          <p:nvPr>
            <p:ph idx="1"/>
          </p:nvPr>
        </p:nvSpPr>
        <p:spPr>
          <a:xfrm>
            <a:off x="317447" y="998160"/>
            <a:ext cx="8826553" cy="3859590"/>
          </a:xfrm>
        </p:spPr>
        <p:txBody>
          <a:bodyPr>
            <a:normAutofit fontScale="85000" lnSpcReduction="10000"/>
          </a:bodyPr>
          <a:lstStyle/>
          <a:p>
            <a:r>
              <a:rPr lang="en-US" dirty="0"/>
              <a:t>The HHS regulations, </a:t>
            </a:r>
            <a:r>
              <a:rPr lang="en-US" u="sng" dirty="0">
                <a:hlinkClick r:id="rId2"/>
              </a:rPr>
              <a:t>45 CFR part 46</a:t>
            </a:r>
            <a:r>
              <a:rPr lang="en-US" dirty="0"/>
              <a:t> include</a:t>
            </a:r>
          </a:p>
          <a:p>
            <a:pPr lvl="1"/>
            <a:r>
              <a:rPr lang="en-US" dirty="0"/>
              <a:t>Four subparts: </a:t>
            </a:r>
          </a:p>
          <a:p>
            <a:pPr lvl="2"/>
            <a:r>
              <a:rPr lang="en-US" dirty="0"/>
              <a:t>subpart A, also known as the Federal Policy or the “Common Rule”; </a:t>
            </a:r>
          </a:p>
          <a:p>
            <a:pPr lvl="2"/>
            <a:r>
              <a:rPr lang="en-US" dirty="0"/>
              <a:t>subpart B, additional protections for pregnant women, human fetuses, and neonates; </a:t>
            </a:r>
          </a:p>
          <a:p>
            <a:pPr lvl="2"/>
            <a:r>
              <a:rPr lang="en-US" dirty="0"/>
              <a:t>subpart C, additional protections for prisoners; and </a:t>
            </a:r>
          </a:p>
          <a:p>
            <a:pPr lvl="2"/>
            <a:r>
              <a:rPr lang="en-US" dirty="0"/>
              <a:t>subpart D, additional protections for children.</a:t>
            </a:r>
          </a:p>
          <a:p>
            <a:pPr lvl="1"/>
            <a:r>
              <a:rPr lang="en-US" dirty="0"/>
              <a:t>Published in 1991</a:t>
            </a:r>
          </a:p>
          <a:p>
            <a:r>
              <a:rPr lang="en-US" dirty="0"/>
              <a:t>The </a:t>
            </a:r>
            <a:r>
              <a:rPr lang="en-US" b="1" dirty="0"/>
              <a:t>Common Rule</a:t>
            </a:r>
            <a:r>
              <a:rPr lang="en-US" dirty="0"/>
              <a:t> regulations are separate from </a:t>
            </a:r>
            <a:r>
              <a:rPr lang="en-US" b="1" dirty="0"/>
              <a:t>FDA</a:t>
            </a:r>
            <a:r>
              <a:rPr lang="en-US" dirty="0"/>
              <a:t> regulations</a:t>
            </a:r>
          </a:p>
          <a:p>
            <a:pPr lvl="1"/>
            <a:endParaRPr lang="en-US" dirty="0"/>
          </a:p>
        </p:txBody>
      </p:sp>
    </p:spTree>
    <p:extLst>
      <p:ext uri="{BB962C8B-B14F-4D97-AF65-F5344CB8AC3E}">
        <p14:creationId xmlns:p14="http://schemas.microsoft.com/office/powerpoint/2010/main" val="1794806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1201DB6-FC8A-5843-A683-9665C7FD46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114549"/>
            <a:ext cx="2057400" cy="2866171"/>
          </a:xfrm>
          <a:prstGeom prst="rect">
            <a:avLst/>
          </a:prstGeom>
        </p:spPr>
      </p:pic>
      <p:pic>
        <p:nvPicPr>
          <p:cNvPr id="5" name="Content Placeholder 4">
            <a:extLst>
              <a:ext uri="{FF2B5EF4-FFF2-40B4-BE49-F238E27FC236}">
                <a16:creationId xmlns:a16="http://schemas.microsoft.com/office/drawing/2014/main" id="{50174C31-1536-4848-A4A2-5AA2354EC46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52460"/>
            <a:ext cx="8077200" cy="1852933"/>
          </a:xfrm>
        </p:spPr>
      </p:pic>
      <p:sp>
        <p:nvSpPr>
          <p:cNvPr id="8" name="Rectangle 7">
            <a:extLst>
              <a:ext uri="{FF2B5EF4-FFF2-40B4-BE49-F238E27FC236}">
                <a16:creationId xmlns:a16="http://schemas.microsoft.com/office/drawing/2014/main" id="{D8EA1363-BA2B-704C-BC29-6B8A0185299B}"/>
              </a:ext>
            </a:extLst>
          </p:cNvPr>
          <p:cNvSpPr/>
          <p:nvPr/>
        </p:nvSpPr>
        <p:spPr>
          <a:xfrm>
            <a:off x="4114800" y="3943350"/>
            <a:ext cx="4572000" cy="830997"/>
          </a:xfrm>
          <a:prstGeom prst="rect">
            <a:avLst/>
          </a:prstGeom>
        </p:spPr>
        <p:txBody>
          <a:bodyPr>
            <a:spAutoFit/>
          </a:bodyPr>
          <a:lstStyle/>
          <a:p>
            <a:r>
              <a:rPr lang="en-US" sz="1600" dirty="0">
                <a:latin typeface="+mj-lt"/>
              </a:rPr>
              <a:t>https://</a:t>
            </a:r>
            <a:r>
              <a:rPr lang="en-US" sz="1600" dirty="0" err="1">
                <a:latin typeface="+mj-lt"/>
              </a:rPr>
              <a:t>cioms.ch</a:t>
            </a:r>
            <a:r>
              <a:rPr lang="en-US" sz="1600" dirty="0">
                <a:latin typeface="+mj-lt"/>
              </a:rPr>
              <a:t>/shop/product/international-ethical-guidelines-for-biomedical-research-involving-human-subjects-2/</a:t>
            </a:r>
          </a:p>
        </p:txBody>
      </p:sp>
    </p:spTree>
    <p:extLst>
      <p:ext uri="{BB962C8B-B14F-4D97-AF65-F5344CB8AC3E}">
        <p14:creationId xmlns:p14="http://schemas.microsoft.com/office/powerpoint/2010/main" val="2495240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8113"/>
            <a:ext cx="8086725" cy="1028700"/>
          </a:xfrm>
        </p:spPr>
        <p:txBody>
          <a:bodyPr>
            <a:normAutofit fontScale="90000"/>
          </a:bodyPr>
          <a:lstStyle/>
          <a:p>
            <a:pPr>
              <a:defRPr/>
            </a:pPr>
            <a:r>
              <a:rPr lang="en-US" b="1" dirty="0"/>
              <a:t>Clinical Research: 7 Ethical Requirements</a:t>
            </a:r>
          </a:p>
        </p:txBody>
      </p:sp>
      <p:sp>
        <p:nvSpPr>
          <p:cNvPr id="3" name="Content Placeholder 2"/>
          <p:cNvSpPr>
            <a:spLocks noGrp="1"/>
          </p:cNvSpPr>
          <p:nvPr>
            <p:ph idx="1"/>
          </p:nvPr>
        </p:nvSpPr>
        <p:spPr>
          <a:xfrm>
            <a:off x="762000" y="1123950"/>
            <a:ext cx="7010400" cy="3600475"/>
          </a:xfrm>
        </p:spPr>
        <p:txBody>
          <a:bodyPr rtlCol="0">
            <a:normAutofit fontScale="92500"/>
          </a:bodyPr>
          <a:lstStyle/>
          <a:p>
            <a:pPr>
              <a:lnSpc>
                <a:spcPct val="130000"/>
              </a:lnSpc>
              <a:buFont typeface="Arial" pitchFamily="34" charset="0"/>
              <a:buChar char="•"/>
              <a:defRPr/>
            </a:pPr>
            <a:r>
              <a:rPr lang="en-US" sz="2400" dirty="0"/>
              <a:t>Social or Scientific Value</a:t>
            </a:r>
          </a:p>
          <a:p>
            <a:pPr>
              <a:lnSpc>
                <a:spcPct val="130000"/>
              </a:lnSpc>
              <a:buFont typeface="Arial" pitchFamily="34" charset="0"/>
              <a:buChar char="•"/>
              <a:defRPr/>
            </a:pPr>
            <a:r>
              <a:rPr lang="en-US" sz="2400" dirty="0"/>
              <a:t>Scientific Validity</a:t>
            </a:r>
          </a:p>
          <a:p>
            <a:pPr>
              <a:lnSpc>
                <a:spcPct val="130000"/>
              </a:lnSpc>
              <a:buFont typeface="Arial" pitchFamily="34" charset="0"/>
              <a:buChar char="•"/>
              <a:defRPr/>
            </a:pPr>
            <a:r>
              <a:rPr lang="en-US" sz="2400" dirty="0"/>
              <a:t>Fair Subject Selection</a:t>
            </a:r>
          </a:p>
          <a:p>
            <a:pPr>
              <a:lnSpc>
                <a:spcPct val="130000"/>
              </a:lnSpc>
              <a:buFont typeface="Arial" pitchFamily="34" charset="0"/>
              <a:buChar char="•"/>
              <a:defRPr/>
            </a:pPr>
            <a:r>
              <a:rPr lang="en-US" sz="2400" dirty="0"/>
              <a:t>Favorable Risk-Benefit Ratio</a:t>
            </a:r>
          </a:p>
          <a:p>
            <a:pPr>
              <a:lnSpc>
                <a:spcPct val="130000"/>
              </a:lnSpc>
              <a:buFont typeface="Arial" pitchFamily="34" charset="0"/>
              <a:buChar char="•"/>
              <a:defRPr/>
            </a:pPr>
            <a:r>
              <a:rPr lang="en-US" sz="2400" dirty="0"/>
              <a:t>Independent Review</a:t>
            </a:r>
          </a:p>
          <a:p>
            <a:pPr>
              <a:lnSpc>
                <a:spcPct val="130000"/>
              </a:lnSpc>
              <a:buFont typeface="Arial" pitchFamily="34" charset="0"/>
              <a:buChar char="•"/>
              <a:defRPr/>
            </a:pPr>
            <a:r>
              <a:rPr lang="en-US" sz="2400" dirty="0"/>
              <a:t>Informed Consent</a:t>
            </a:r>
          </a:p>
          <a:p>
            <a:pPr>
              <a:lnSpc>
                <a:spcPct val="130000"/>
              </a:lnSpc>
              <a:buFont typeface="Arial" pitchFamily="34" charset="0"/>
              <a:buChar char="•"/>
              <a:defRPr/>
            </a:pPr>
            <a:r>
              <a:rPr lang="en-US" sz="2400" dirty="0"/>
              <a:t>Respect for Potential/ Enrolled Subjects</a:t>
            </a:r>
          </a:p>
          <a:p>
            <a:pPr marL="0" indent="0">
              <a:lnSpc>
                <a:spcPct val="130000"/>
              </a:lnSpc>
              <a:buNone/>
              <a:defRPr/>
            </a:pPr>
            <a:endParaRPr lang="en-US" sz="1800" dirty="0"/>
          </a:p>
        </p:txBody>
      </p:sp>
      <p:sp>
        <p:nvSpPr>
          <p:cNvPr id="4" name="Rectangle 3">
            <a:extLst>
              <a:ext uri="{FF2B5EF4-FFF2-40B4-BE49-F238E27FC236}">
                <a16:creationId xmlns:a16="http://schemas.microsoft.com/office/drawing/2014/main" id="{28968540-4AB9-9845-B904-932824777532}"/>
              </a:ext>
            </a:extLst>
          </p:cNvPr>
          <p:cNvSpPr/>
          <p:nvPr/>
        </p:nvSpPr>
        <p:spPr>
          <a:xfrm>
            <a:off x="41564" y="4804946"/>
            <a:ext cx="4877233" cy="338554"/>
          </a:xfrm>
          <a:prstGeom prst="rect">
            <a:avLst/>
          </a:prstGeom>
        </p:spPr>
        <p:txBody>
          <a:bodyPr wrap="none">
            <a:spAutoFit/>
          </a:bodyPr>
          <a:lstStyle/>
          <a:p>
            <a:r>
              <a:rPr lang="en-US" sz="1600" dirty="0">
                <a:latin typeface="+mj-lt"/>
              </a:rPr>
              <a:t>Emanuel EJ, Wendler D, Grady C. in JAMA 2000;283:2701</a:t>
            </a:r>
          </a:p>
        </p:txBody>
      </p:sp>
    </p:spTree>
    <p:extLst>
      <p:ext uri="{BB962C8B-B14F-4D97-AF65-F5344CB8AC3E}">
        <p14:creationId xmlns:p14="http://schemas.microsoft.com/office/powerpoint/2010/main" val="885353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259176DC-C681-584B-B43C-50E571F4D6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51579"/>
            <a:ext cx="7467600" cy="247411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3">
            <a:extLst>
              <a:ext uri="{FF2B5EF4-FFF2-40B4-BE49-F238E27FC236}">
                <a16:creationId xmlns:a16="http://schemas.microsoft.com/office/drawing/2014/main" id="{D42E8C5D-2DD6-D241-863C-B0F67A91FE68}"/>
              </a:ext>
            </a:extLst>
          </p:cNvPr>
          <p:cNvSpPr txBox="1">
            <a:spLocks noChangeArrowheads="1"/>
          </p:cNvSpPr>
          <p:nvPr/>
        </p:nvSpPr>
        <p:spPr bwMode="auto">
          <a:xfrm>
            <a:off x="1294210" y="3802857"/>
            <a:ext cx="236353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700" b="1" dirty="0"/>
              <a:t>JAMA</a:t>
            </a:r>
            <a:r>
              <a:rPr lang="en-US" altLang="en-US" sz="2400" dirty="0"/>
              <a:t> April 1995</a:t>
            </a:r>
          </a:p>
        </p:txBody>
      </p:sp>
    </p:spTree>
    <p:extLst>
      <p:ext uri="{BB962C8B-B14F-4D97-AF65-F5344CB8AC3E}">
        <p14:creationId xmlns:p14="http://schemas.microsoft.com/office/powerpoint/2010/main" val="2148457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172DB4C8-E3BF-F147-9822-4257A7274E79}"/>
              </a:ext>
            </a:extLst>
          </p:cNvPr>
          <p:cNvSpPr>
            <a:spLocks noGrp="1"/>
          </p:cNvSpPr>
          <p:nvPr>
            <p:ph type="title"/>
          </p:nvPr>
        </p:nvSpPr>
        <p:spPr bwMode="auto">
          <a:xfrm>
            <a:off x="1485900" y="228600"/>
            <a:ext cx="6172200"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fontScale="90000"/>
          </a:bodyPr>
          <a:lstStyle/>
          <a:p>
            <a:r>
              <a:rPr lang="en-US" altLang="en-US" b="1" dirty="0"/>
              <a:t>What is Informed Consent?</a:t>
            </a:r>
          </a:p>
        </p:txBody>
      </p:sp>
      <p:sp>
        <p:nvSpPr>
          <p:cNvPr id="20483" name="Content Placeholder 2">
            <a:extLst>
              <a:ext uri="{FF2B5EF4-FFF2-40B4-BE49-F238E27FC236}">
                <a16:creationId xmlns:a16="http://schemas.microsoft.com/office/drawing/2014/main" id="{6202A1BB-6AC3-6F46-B264-7688DDC8CF45}"/>
              </a:ext>
            </a:extLst>
          </p:cNvPr>
          <p:cNvSpPr>
            <a:spLocks noGrp="1"/>
          </p:cNvSpPr>
          <p:nvPr>
            <p:ph idx="1"/>
          </p:nvPr>
        </p:nvSpPr>
        <p:spPr>
          <a:xfrm>
            <a:off x="304800" y="1064419"/>
            <a:ext cx="8305800" cy="3164681"/>
          </a:xfrm>
        </p:spPr>
        <p:txBody>
          <a:bodyPr>
            <a:normAutofit lnSpcReduction="10000"/>
          </a:bodyPr>
          <a:lstStyle/>
          <a:p>
            <a:r>
              <a:rPr lang="en-US" altLang="en-US" b="1" i="1" u="sng" dirty="0"/>
              <a:t>It is a process- not just a document!</a:t>
            </a:r>
          </a:p>
          <a:p>
            <a:pPr lvl="1"/>
            <a:r>
              <a:rPr lang="en-US" altLang="en-US" dirty="0"/>
              <a:t>(1) disclosing to potential research subjects information needed to make an informed decision; </a:t>
            </a:r>
          </a:p>
          <a:p>
            <a:pPr lvl="1"/>
            <a:r>
              <a:rPr lang="en-US" altLang="en-US" dirty="0"/>
              <a:t>(2) facilitating the understanding of what has been disclosed; and </a:t>
            </a:r>
          </a:p>
          <a:p>
            <a:pPr lvl="1"/>
            <a:r>
              <a:rPr lang="en-US" altLang="en-US" dirty="0"/>
              <a:t>(3) promoting the voluntariness of the decision about whether or not to participate in the research</a:t>
            </a:r>
          </a:p>
        </p:txBody>
      </p:sp>
      <p:sp>
        <p:nvSpPr>
          <p:cNvPr id="20484" name="TextBox 3">
            <a:extLst>
              <a:ext uri="{FF2B5EF4-FFF2-40B4-BE49-F238E27FC236}">
                <a16:creationId xmlns:a16="http://schemas.microsoft.com/office/drawing/2014/main" id="{4C575856-9675-2B45-856F-C3DCA7BA83CF}"/>
              </a:ext>
            </a:extLst>
          </p:cNvPr>
          <p:cNvSpPr txBox="1">
            <a:spLocks noChangeArrowheads="1"/>
          </p:cNvSpPr>
          <p:nvPr/>
        </p:nvSpPr>
        <p:spPr bwMode="auto">
          <a:xfrm>
            <a:off x="152400" y="4745787"/>
            <a:ext cx="399340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50" dirty="0">
                <a:latin typeface="Arial" panose="020B0604020202020204" pitchFamily="34" charset="0"/>
              </a:rPr>
              <a:t>See: http://</a:t>
            </a:r>
            <a:r>
              <a:rPr lang="en-US" altLang="en-US" sz="1350" dirty="0" err="1">
                <a:latin typeface="Arial" panose="020B0604020202020204" pitchFamily="34" charset="0"/>
              </a:rPr>
              <a:t>answers.hhs.gov</a:t>
            </a:r>
            <a:r>
              <a:rPr lang="en-US" altLang="en-US" sz="1350" dirty="0">
                <a:latin typeface="Arial" panose="020B0604020202020204" pitchFamily="34" charset="0"/>
              </a:rPr>
              <a:t>/</a:t>
            </a:r>
            <a:r>
              <a:rPr lang="en-US" altLang="en-US" sz="1350" dirty="0" err="1">
                <a:latin typeface="Arial" panose="020B0604020202020204" pitchFamily="34" charset="0"/>
              </a:rPr>
              <a:t>ohrp</a:t>
            </a:r>
            <a:r>
              <a:rPr lang="en-US" altLang="en-US" sz="1350" dirty="0">
                <a:latin typeface="Arial" panose="020B0604020202020204" pitchFamily="34" charset="0"/>
              </a:rPr>
              <a:t>/categories/1566</a:t>
            </a:r>
          </a:p>
        </p:txBody>
      </p:sp>
    </p:spTree>
    <p:extLst>
      <p:ext uri="{BB962C8B-B14F-4D97-AF65-F5344CB8AC3E}">
        <p14:creationId xmlns:p14="http://schemas.microsoft.com/office/powerpoint/2010/main" val="1492497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02" name="Rectangle 2"/>
          <p:cNvSpPr>
            <a:spLocks noGrp="1" noChangeArrowheads="1"/>
          </p:cNvSpPr>
          <p:nvPr>
            <p:ph type="title"/>
          </p:nvPr>
        </p:nvSpPr>
        <p:spPr>
          <a:xfrm>
            <a:off x="1423988" y="85725"/>
            <a:ext cx="5829300" cy="742950"/>
          </a:xfrm>
        </p:spPr>
        <p:txBody>
          <a:bodyPr>
            <a:normAutofit fontScale="90000"/>
          </a:bodyPr>
          <a:lstStyle/>
          <a:p>
            <a:pPr>
              <a:defRPr/>
            </a:pPr>
            <a:r>
              <a:rPr lang="en-US" b="1" dirty="0"/>
              <a:t>Informed Consent</a:t>
            </a:r>
          </a:p>
        </p:txBody>
      </p:sp>
      <p:sp>
        <p:nvSpPr>
          <p:cNvPr id="4" name="Rectangle 3">
            <a:extLst>
              <a:ext uri="{FF2B5EF4-FFF2-40B4-BE49-F238E27FC236}">
                <a16:creationId xmlns:a16="http://schemas.microsoft.com/office/drawing/2014/main" id="{D6BDE9AA-3479-EF4A-946C-C1E1C73BB218}"/>
              </a:ext>
            </a:extLst>
          </p:cNvPr>
          <p:cNvSpPr txBox="1">
            <a:spLocks noChangeArrowheads="1"/>
          </p:cNvSpPr>
          <p:nvPr/>
        </p:nvSpPr>
        <p:spPr>
          <a:xfrm>
            <a:off x="452438" y="971550"/>
            <a:ext cx="8005762" cy="350520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sz="2700" dirty="0"/>
              <a:t>Informed consent ensures that individuals themselves decide:</a:t>
            </a:r>
          </a:p>
          <a:p>
            <a:pPr lvl="1" fontAlgn="auto">
              <a:spcAft>
                <a:spcPts val="0"/>
              </a:spcAft>
            </a:pPr>
            <a:r>
              <a:rPr lang="en-US" sz="2400" dirty="0"/>
              <a:t>whether to enroll in research and </a:t>
            </a:r>
          </a:p>
          <a:p>
            <a:pPr lvl="1" fontAlgn="auto">
              <a:spcAft>
                <a:spcPts val="0"/>
              </a:spcAft>
            </a:pPr>
            <a:r>
              <a:rPr lang="en-US" sz="2400" dirty="0"/>
              <a:t>whether research fits with their own values, interests, and goals.</a:t>
            </a:r>
          </a:p>
          <a:p>
            <a:pPr fontAlgn="auto">
              <a:spcAft>
                <a:spcPts val="0"/>
              </a:spcAft>
            </a:pPr>
            <a:r>
              <a:rPr lang="en-US" sz="2700" dirty="0"/>
              <a:t>Research on individuals who cannot decide: </a:t>
            </a:r>
          </a:p>
          <a:p>
            <a:pPr lvl="1" fontAlgn="auto">
              <a:spcAft>
                <a:spcPts val="0"/>
              </a:spcAft>
            </a:pPr>
            <a:r>
              <a:rPr lang="en-US" sz="2300" dirty="0"/>
              <a:t>Children and individuals with cognitive impairment</a:t>
            </a:r>
          </a:p>
          <a:p>
            <a:pPr lvl="1" fontAlgn="auto">
              <a:spcAft>
                <a:spcPts val="0"/>
              </a:spcAft>
            </a:pPr>
            <a:r>
              <a:rPr lang="en-US" sz="2400" dirty="0"/>
              <a:t>Requires surrogate consent</a:t>
            </a:r>
          </a:p>
        </p:txBody>
      </p:sp>
    </p:spTree>
    <p:extLst>
      <p:ext uri="{BB962C8B-B14F-4D97-AF65-F5344CB8AC3E}">
        <p14:creationId xmlns:p14="http://schemas.microsoft.com/office/powerpoint/2010/main" val="2822094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256FEE-7661-9F4B-9E5E-35BFA5CD33AC}"/>
              </a:ext>
            </a:extLst>
          </p:cNvPr>
          <p:cNvSpPr txBox="1">
            <a:spLocks noChangeArrowheads="1"/>
          </p:cNvSpPr>
          <p:nvPr/>
        </p:nvSpPr>
        <p:spPr>
          <a:xfrm>
            <a:off x="290867" y="808628"/>
            <a:ext cx="8216952" cy="411718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lnSpc>
                <a:spcPct val="110000"/>
              </a:lnSpc>
              <a:spcAft>
                <a:spcPts val="0"/>
              </a:spcAft>
              <a:buFont typeface="Arial" pitchFamily="34" charset="0"/>
              <a:buChar char="•"/>
              <a:defRPr/>
            </a:pPr>
            <a:r>
              <a:rPr lang="en-US" sz="2200" dirty="0"/>
              <a:t>Guidelines require several items to be disclosed to potential subjects:</a:t>
            </a:r>
          </a:p>
          <a:p>
            <a:pPr marL="480060" lvl="1" fontAlgn="auto">
              <a:lnSpc>
                <a:spcPct val="110000"/>
              </a:lnSpc>
              <a:spcAft>
                <a:spcPts val="0"/>
              </a:spcAft>
              <a:buFont typeface="Arial" pitchFamily="34" charset="0"/>
              <a:buChar char="•"/>
              <a:defRPr/>
            </a:pPr>
            <a:r>
              <a:rPr lang="en-US" sz="2200" dirty="0"/>
              <a:t>Purpose and duration of participation</a:t>
            </a:r>
          </a:p>
          <a:p>
            <a:pPr marL="480060" lvl="1" fontAlgn="auto">
              <a:lnSpc>
                <a:spcPct val="110000"/>
              </a:lnSpc>
              <a:spcAft>
                <a:spcPts val="0"/>
              </a:spcAft>
              <a:buFont typeface="Arial" pitchFamily="34" charset="0"/>
              <a:buChar char="•"/>
              <a:defRPr/>
            </a:pPr>
            <a:r>
              <a:rPr lang="en-US" sz="2200" dirty="0"/>
              <a:t>Procedures and identification of which are experimental</a:t>
            </a:r>
          </a:p>
          <a:p>
            <a:pPr marL="480060" lvl="1" fontAlgn="auto">
              <a:lnSpc>
                <a:spcPct val="110000"/>
              </a:lnSpc>
              <a:spcAft>
                <a:spcPts val="0"/>
              </a:spcAft>
              <a:buFont typeface="Arial" pitchFamily="34" charset="0"/>
              <a:buChar char="•"/>
              <a:defRPr/>
            </a:pPr>
            <a:r>
              <a:rPr lang="en-US" sz="2200" dirty="0"/>
              <a:t>Risks/Benefits</a:t>
            </a:r>
          </a:p>
          <a:p>
            <a:pPr marL="480060" lvl="1" fontAlgn="auto">
              <a:lnSpc>
                <a:spcPct val="110000"/>
              </a:lnSpc>
              <a:spcAft>
                <a:spcPts val="0"/>
              </a:spcAft>
              <a:buFont typeface="Arial" pitchFamily="34" charset="0"/>
              <a:buChar char="•"/>
              <a:defRPr/>
            </a:pPr>
            <a:r>
              <a:rPr lang="en-US" sz="2200" dirty="0"/>
              <a:t>Alternatives</a:t>
            </a:r>
          </a:p>
          <a:p>
            <a:pPr marL="480060" lvl="1" fontAlgn="auto">
              <a:lnSpc>
                <a:spcPct val="110000"/>
              </a:lnSpc>
              <a:spcAft>
                <a:spcPts val="0"/>
              </a:spcAft>
              <a:buFont typeface="Arial" pitchFamily="34" charset="0"/>
              <a:buChar char="•"/>
              <a:defRPr/>
            </a:pPr>
            <a:r>
              <a:rPr lang="en-US" sz="2200" dirty="0"/>
              <a:t>Confidentiality of records</a:t>
            </a:r>
          </a:p>
          <a:p>
            <a:pPr marL="480060" lvl="1" fontAlgn="auto">
              <a:lnSpc>
                <a:spcPct val="110000"/>
              </a:lnSpc>
              <a:spcAft>
                <a:spcPts val="0"/>
              </a:spcAft>
              <a:buFont typeface="Arial" pitchFamily="34" charset="0"/>
              <a:buChar char="•"/>
              <a:defRPr/>
            </a:pPr>
            <a:r>
              <a:rPr lang="en-US" sz="2200" dirty="0"/>
              <a:t>Compensation of injuries</a:t>
            </a:r>
          </a:p>
          <a:p>
            <a:pPr marL="480060" lvl="1" fontAlgn="auto">
              <a:lnSpc>
                <a:spcPct val="110000"/>
              </a:lnSpc>
              <a:spcAft>
                <a:spcPts val="0"/>
              </a:spcAft>
              <a:buFont typeface="Arial" pitchFamily="34" charset="0"/>
              <a:buChar char="•"/>
              <a:defRPr/>
            </a:pPr>
            <a:r>
              <a:rPr lang="en-US" sz="2200" dirty="0"/>
              <a:t>Person to contact for answers to questions</a:t>
            </a:r>
          </a:p>
          <a:p>
            <a:pPr marL="480060" lvl="1" fontAlgn="auto">
              <a:lnSpc>
                <a:spcPct val="110000"/>
              </a:lnSpc>
              <a:spcAft>
                <a:spcPts val="0"/>
              </a:spcAft>
              <a:buFont typeface="Arial" pitchFamily="34" charset="0"/>
              <a:buChar char="•"/>
              <a:defRPr/>
            </a:pPr>
            <a:r>
              <a:rPr lang="en-US" sz="2200" dirty="0"/>
              <a:t>Voluntariness and right to withdraw</a:t>
            </a:r>
          </a:p>
        </p:txBody>
      </p:sp>
      <p:sp>
        <p:nvSpPr>
          <p:cNvPr id="5" name="Rectangle 2">
            <a:extLst>
              <a:ext uri="{FF2B5EF4-FFF2-40B4-BE49-F238E27FC236}">
                <a16:creationId xmlns:a16="http://schemas.microsoft.com/office/drawing/2014/main" id="{ECF21E6B-301B-A54C-816A-D9351E39B9F3}"/>
              </a:ext>
            </a:extLst>
          </p:cNvPr>
          <p:cNvSpPr>
            <a:spLocks noGrp="1" noChangeArrowheads="1"/>
          </p:cNvSpPr>
          <p:nvPr>
            <p:ph type="title"/>
          </p:nvPr>
        </p:nvSpPr>
        <p:spPr>
          <a:xfrm>
            <a:off x="290867" y="129785"/>
            <a:ext cx="8509103" cy="694515"/>
          </a:xfrm>
        </p:spPr>
        <p:txBody>
          <a:bodyPr>
            <a:normAutofit fontScale="90000"/>
          </a:bodyPr>
          <a:lstStyle/>
          <a:p>
            <a:pPr>
              <a:defRPr/>
            </a:pPr>
            <a:r>
              <a:rPr lang="en-US" b="1" dirty="0"/>
              <a:t>Informed Consent</a:t>
            </a:r>
          </a:p>
        </p:txBody>
      </p:sp>
    </p:spTree>
    <p:extLst>
      <p:ext uri="{BB962C8B-B14F-4D97-AF65-F5344CB8AC3E}">
        <p14:creationId xmlns:p14="http://schemas.microsoft.com/office/powerpoint/2010/main" val="3707668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94040-4D37-294B-8ED0-A3AA624F7A8C}"/>
              </a:ext>
            </a:extLst>
          </p:cNvPr>
          <p:cNvSpPr>
            <a:spLocks noGrp="1"/>
          </p:cNvSpPr>
          <p:nvPr>
            <p:ph type="title"/>
          </p:nvPr>
        </p:nvSpPr>
        <p:spPr>
          <a:xfrm>
            <a:off x="336988" y="285750"/>
            <a:ext cx="8509103" cy="694515"/>
          </a:xfrm>
        </p:spPr>
        <p:txBody>
          <a:bodyPr>
            <a:noAutofit/>
          </a:bodyPr>
          <a:lstStyle/>
          <a:p>
            <a:r>
              <a:rPr lang="en-US" altLang="en-US" sz="4000" b="1" dirty="0"/>
              <a:t>Disclosures</a:t>
            </a:r>
            <a:endParaRPr lang="en-US" sz="4000" dirty="0"/>
          </a:p>
        </p:txBody>
      </p:sp>
      <p:sp>
        <p:nvSpPr>
          <p:cNvPr id="3" name="Content Placeholder 2">
            <a:extLst>
              <a:ext uri="{FF2B5EF4-FFF2-40B4-BE49-F238E27FC236}">
                <a16:creationId xmlns:a16="http://schemas.microsoft.com/office/drawing/2014/main" id="{7BC70F42-3CC7-EE49-AAE3-C6FFB44BEA20}"/>
              </a:ext>
            </a:extLst>
          </p:cNvPr>
          <p:cNvSpPr>
            <a:spLocks noGrp="1"/>
          </p:cNvSpPr>
          <p:nvPr>
            <p:ph idx="1"/>
          </p:nvPr>
        </p:nvSpPr>
        <p:spPr>
          <a:xfrm>
            <a:off x="317448" y="1055136"/>
            <a:ext cx="8509103" cy="3801285"/>
          </a:xfrm>
        </p:spPr>
        <p:txBody>
          <a:bodyPr>
            <a:normAutofit fontScale="62500" lnSpcReduction="20000"/>
          </a:bodyPr>
          <a:lstStyle/>
          <a:p>
            <a:r>
              <a:rPr lang="en-US" altLang="en-US" sz="4000" b="1" dirty="0"/>
              <a:t>Commercial</a:t>
            </a:r>
            <a:r>
              <a:rPr lang="en-US" altLang="en-US" sz="4000" dirty="0"/>
              <a:t> </a:t>
            </a:r>
          </a:p>
          <a:p>
            <a:pPr lvl="1"/>
            <a:r>
              <a:rPr lang="en-US" altLang="en-US" sz="3800" dirty="0"/>
              <a:t>Pfizer</a:t>
            </a:r>
          </a:p>
          <a:p>
            <a:pPr lvl="2"/>
            <a:r>
              <a:rPr lang="en-US" altLang="en-US" sz="3800" dirty="0"/>
              <a:t>Sickle Cell Disease Council for Change &amp; Advisory Board</a:t>
            </a:r>
          </a:p>
          <a:p>
            <a:pPr lvl="1"/>
            <a:r>
              <a:rPr lang="en-US" altLang="en-US" sz="3800" dirty="0"/>
              <a:t>Global Blood Therapeutics</a:t>
            </a:r>
          </a:p>
          <a:p>
            <a:pPr lvl="2"/>
            <a:r>
              <a:rPr lang="en-US" altLang="en-US" sz="3800" dirty="0"/>
              <a:t>Sickle Cell Disease Access-to-Care Summit, travel reimbursement</a:t>
            </a:r>
          </a:p>
          <a:p>
            <a:pPr lvl="1"/>
            <a:endParaRPr lang="en-US" altLang="en-US" dirty="0"/>
          </a:p>
          <a:p>
            <a:r>
              <a:rPr lang="en-US" altLang="en-US" sz="4000" b="1" dirty="0"/>
              <a:t>Other</a:t>
            </a:r>
          </a:p>
          <a:p>
            <a:pPr lvl="1"/>
            <a:r>
              <a:rPr lang="en-US" altLang="en-US" sz="3400" dirty="0"/>
              <a:t>American College of Emergency Physicians</a:t>
            </a:r>
          </a:p>
          <a:p>
            <a:pPr lvl="2"/>
            <a:r>
              <a:rPr lang="en-US" altLang="en-US" sz="3400" dirty="0"/>
              <a:t>Member, Board of Directors and Vice-President</a:t>
            </a:r>
          </a:p>
          <a:p>
            <a:endParaRPr lang="en-US" dirty="0"/>
          </a:p>
        </p:txBody>
      </p:sp>
    </p:spTree>
    <p:extLst>
      <p:ext uri="{BB962C8B-B14F-4D97-AF65-F5344CB8AC3E}">
        <p14:creationId xmlns:p14="http://schemas.microsoft.com/office/powerpoint/2010/main" val="45886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BDD27-814B-1C4F-822A-B5A2999899C2}"/>
              </a:ext>
            </a:extLst>
          </p:cNvPr>
          <p:cNvSpPr>
            <a:spLocks noGrp="1"/>
          </p:cNvSpPr>
          <p:nvPr>
            <p:ph type="title"/>
          </p:nvPr>
        </p:nvSpPr>
        <p:spPr>
          <a:xfrm>
            <a:off x="323850" y="209550"/>
            <a:ext cx="8509103" cy="694515"/>
          </a:xfrm>
        </p:spPr>
        <p:txBody>
          <a:bodyPr>
            <a:normAutofit fontScale="90000"/>
          </a:bodyPr>
          <a:lstStyle/>
          <a:p>
            <a:r>
              <a:rPr lang="en-US" b="1" dirty="0">
                <a:cs typeface="Times New Roman" charset="0"/>
              </a:rPr>
              <a:t>Quality of informed consent</a:t>
            </a:r>
            <a:endParaRPr lang="en-US" b="1" dirty="0"/>
          </a:p>
        </p:txBody>
      </p:sp>
      <p:sp>
        <p:nvSpPr>
          <p:cNvPr id="3" name="Content Placeholder 2">
            <a:extLst>
              <a:ext uri="{FF2B5EF4-FFF2-40B4-BE49-F238E27FC236}">
                <a16:creationId xmlns:a16="http://schemas.microsoft.com/office/drawing/2014/main" id="{58A3A76F-8BAE-CC40-89BC-CAB339E2D071}"/>
              </a:ext>
            </a:extLst>
          </p:cNvPr>
          <p:cNvSpPr>
            <a:spLocks noGrp="1"/>
          </p:cNvSpPr>
          <p:nvPr>
            <p:ph idx="1"/>
          </p:nvPr>
        </p:nvSpPr>
        <p:spPr>
          <a:xfrm>
            <a:off x="323850" y="1123950"/>
            <a:ext cx="8509103" cy="3214532"/>
          </a:xfrm>
        </p:spPr>
        <p:txBody>
          <a:bodyPr>
            <a:normAutofit lnSpcReduction="10000"/>
          </a:bodyPr>
          <a:lstStyle/>
          <a:p>
            <a:r>
              <a:rPr lang="en-US" b="1" dirty="0">
                <a:latin typeface="Calibri" pitchFamily="34" charset="0"/>
                <a:cs typeface="Arial" charset="0"/>
              </a:rPr>
              <a:t>Informed consent in research is important, but imperfect.</a:t>
            </a:r>
            <a:endParaRPr lang="en-US" sz="1800" b="1" dirty="0">
              <a:latin typeface="Calibri" pitchFamily="34" charset="0"/>
            </a:endParaRPr>
          </a:p>
          <a:p>
            <a:pPr lvl="1">
              <a:lnSpc>
                <a:spcPct val="90000"/>
              </a:lnSpc>
            </a:pPr>
            <a:r>
              <a:rPr lang="en-US" dirty="0">
                <a:cs typeface="Arial" charset="0"/>
              </a:rPr>
              <a:t>Consent forms are complete, but complex (often incomprehensible)</a:t>
            </a:r>
          </a:p>
          <a:p>
            <a:pPr lvl="1">
              <a:lnSpc>
                <a:spcPct val="90000"/>
              </a:lnSpc>
            </a:pPr>
            <a:r>
              <a:rPr lang="en-US" dirty="0">
                <a:cs typeface="Arial" charset="0"/>
              </a:rPr>
              <a:t>Importance of personal explanation, time to digest</a:t>
            </a:r>
          </a:p>
          <a:p>
            <a:pPr lvl="1">
              <a:lnSpc>
                <a:spcPct val="90000"/>
              </a:lnSpc>
            </a:pPr>
            <a:r>
              <a:rPr lang="en-US" dirty="0">
                <a:cs typeface="Arial" charset="0"/>
              </a:rPr>
              <a:t>Ongoing consent process </a:t>
            </a:r>
          </a:p>
          <a:p>
            <a:pPr lvl="1">
              <a:lnSpc>
                <a:spcPct val="90000"/>
              </a:lnSpc>
            </a:pPr>
            <a:r>
              <a:rPr lang="en-US" dirty="0">
                <a:cs typeface="Arial" charset="0"/>
              </a:rPr>
              <a:t>Subject may leave study at his/her discretion</a:t>
            </a:r>
          </a:p>
          <a:p>
            <a:endParaRPr lang="en-US" dirty="0"/>
          </a:p>
        </p:txBody>
      </p:sp>
    </p:spTree>
    <p:extLst>
      <p:ext uri="{BB962C8B-B14F-4D97-AF65-F5344CB8AC3E}">
        <p14:creationId xmlns:p14="http://schemas.microsoft.com/office/powerpoint/2010/main" val="289716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0D01F-B0AE-F148-947C-74052D7B99AF}"/>
              </a:ext>
            </a:extLst>
          </p:cNvPr>
          <p:cNvSpPr>
            <a:spLocks noGrp="1"/>
          </p:cNvSpPr>
          <p:nvPr>
            <p:ph type="title"/>
          </p:nvPr>
        </p:nvSpPr>
        <p:spPr>
          <a:xfrm>
            <a:off x="317448" y="285750"/>
            <a:ext cx="8509103" cy="694515"/>
          </a:xfrm>
        </p:spPr>
        <p:txBody>
          <a:bodyPr>
            <a:normAutofit fontScale="90000"/>
          </a:bodyPr>
          <a:lstStyle/>
          <a:p>
            <a:r>
              <a:rPr lang="en-US" b="1" dirty="0"/>
              <a:t>Respect for Enrolled Subjects</a:t>
            </a:r>
          </a:p>
        </p:txBody>
      </p:sp>
      <p:sp>
        <p:nvSpPr>
          <p:cNvPr id="3" name="Content Placeholder 2">
            <a:extLst>
              <a:ext uri="{FF2B5EF4-FFF2-40B4-BE49-F238E27FC236}">
                <a16:creationId xmlns:a16="http://schemas.microsoft.com/office/drawing/2014/main" id="{07E0F743-0681-5844-8B22-89D1C5B1757C}"/>
              </a:ext>
            </a:extLst>
          </p:cNvPr>
          <p:cNvSpPr>
            <a:spLocks noGrp="1"/>
          </p:cNvSpPr>
          <p:nvPr>
            <p:ph idx="1"/>
          </p:nvPr>
        </p:nvSpPr>
        <p:spPr>
          <a:xfrm>
            <a:off x="323851" y="2157508"/>
            <a:ext cx="8509103" cy="2564356"/>
          </a:xfrm>
        </p:spPr>
        <p:txBody>
          <a:bodyPr/>
          <a:lstStyle/>
          <a:p>
            <a:r>
              <a:rPr lang="en-US" sz="2700" dirty="0"/>
              <a:t>Respecting enrolled subjects includes:</a:t>
            </a:r>
          </a:p>
          <a:p>
            <a:pPr lvl="1"/>
            <a:r>
              <a:rPr lang="en-US" sz="2300" dirty="0"/>
              <a:t>Protecting confidentiality</a:t>
            </a:r>
          </a:p>
          <a:p>
            <a:pPr lvl="1"/>
            <a:r>
              <a:rPr lang="en-US" sz="2700" dirty="0"/>
              <a:t>Permitting withdrawal</a:t>
            </a:r>
          </a:p>
          <a:p>
            <a:pPr lvl="1"/>
            <a:r>
              <a:rPr lang="en-US" sz="2700" dirty="0"/>
              <a:t>Providing </a:t>
            </a:r>
            <a:r>
              <a:rPr lang="en-US" sz="2700"/>
              <a:t>new information</a:t>
            </a:r>
          </a:p>
          <a:p>
            <a:pPr lvl="1"/>
            <a:r>
              <a:rPr lang="en-US" sz="2700"/>
              <a:t>Monitoring </a:t>
            </a:r>
            <a:r>
              <a:rPr lang="en-US" sz="2700" dirty="0"/>
              <a:t>welfare throughout the study</a:t>
            </a:r>
          </a:p>
          <a:p>
            <a:endParaRPr lang="en-US" dirty="0"/>
          </a:p>
        </p:txBody>
      </p:sp>
      <p:sp>
        <p:nvSpPr>
          <p:cNvPr id="4" name="Text Box 4">
            <a:extLst>
              <a:ext uri="{FF2B5EF4-FFF2-40B4-BE49-F238E27FC236}">
                <a16:creationId xmlns:a16="http://schemas.microsoft.com/office/drawing/2014/main" id="{4E0DC6D7-EAE7-704C-AC82-D71083D401E5}"/>
              </a:ext>
            </a:extLst>
          </p:cNvPr>
          <p:cNvSpPr txBox="1">
            <a:spLocks noChangeArrowheads="1"/>
          </p:cNvSpPr>
          <p:nvPr/>
        </p:nvSpPr>
        <p:spPr bwMode="auto">
          <a:xfrm>
            <a:off x="457200" y="1091833"/>
            <a:ext cx="8305800" cy="954107"/>
          </a:xfrm>
          <a:prstGeom prst="rect">
            <a:avLst/>
          </a:prstGeom>
          <a:solidFill>
            <a:schemeClr val="tx2">
              <a:lumMod val="20000"/>
              <a:lumOff val="80000"/>
            </a:schemeClr>
          </a:solidFill>
          <a:ln w="9525">
            <a:solidFill>
              <a:schemeClr val="bg2"/>
            </a:solidFill>
            <a:miter lim="800000"/>
            <a:headEnd/>
            <a:tailEnd/>
          </a:ln>
        </p:spPr>
        <p:txBody>
          <a:bodyPr wrap="square">
            <a:spAutoFit/>
          </a:bodyPr>
          <a:lstStyle/>
          <a:p>
            <a:pPr algn="ctr"/>
            <a:r>
              <a:rPr lang="en-US" sz="2800" b="1" dirty="0">
                <a:latin typeface="Calibri" pitchFamily="34" charset="0"/>
                <a:cs typeface="Arial" charset="0"/>
              </a:rPr>
              <a:t>The ethical requirements of research do not end with a signed consent document.</a:t>
            </a:r>
            <a:endParaRPr lang="en-US" sz="2800" b="1" dirty="0">
              <a:latin typeface="Calibri" pitchFamily="34" charset="0"/>
            </a:endParaRPr>
          </a:p>
        </p:txBody>
      </p:sp>
    </p:spTree>
    <p:extLst>
      <p:ext uri="{BB962C8B-B14F-4D97-AF65-F5344CB8AC3E}">
        <p14:creationId xmlns:p14="http://schemas.microsoft.com/office/powerpoint/2010/main" val="196612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BC0B0B7-F6DF-F847-B652-B03F6E2006A3}"/>
              </a:ext>
            </a:extLst>
          </p:cNvPr>
          <p:cNvSpPr>
            <a:spLocks noGrp="1" noChangeArrowheads="1"/>
          </p:cNvSpPr>
          <p:nvPr>
            <p:ph type="title"/>
          </p:nvPr>
        </p:nvSpPr>
        <p:spPr>
          <a:xfrm>
            <a:off x="323850" y="407841"/>
            <a:ext cx="8509103" cy="694515"/>
          </a:xfrm>
        </p:spPr>
        <p:txBody>
          <a:bodyPr>
            <a:normAutofit fontScale="90000"/>
          </a:bodyPr>
          <a:lstStyle/>
          <a:p>
            <a:pPr>
              <a:defRPr/>
            </a:pPr>
            <a:r>
              <a:rPr lang="en-US" b="1" dirty="0"/>
              <a:t>Informed Consent</a:t>
            </a:r>
          </a:p>
        </p:txBody>
      </p:sp>
      <p:sp>
        <p:nvSpPr>
          <p:cNvPr id="5" name="Content Placeholder 2">
            <a:extLst>
              <a:ext uri="{FF2B5EF4-FFF2-40B4-BE49-F238E27FC236}">
                <a16:creationId xmlns:a16="http://schemas.microsoft.com/office/drawing/2014/main" id="{A32F5C8B-1869-5145-9AB1-F7F0154E071B}"/>
              </a:ext>
            </a:extLst>
          </p:cNvPr>
          <p:cNvSpPr>
            <a:spLocks noGrp="1"/>
          </p:cNvSpPr>
          <p:nvPr>
            <p:ph idx="1"/>
          </p:nvPr>
        </p:nvSpPr>
        <p:spPr>
          <a:xfrm>
            <a:off x="323851" y="1507332"/>
            <a:ext cx="8667749" cy="3214532"/>
          </a:xfrm>
        </p:spPr>
        <p:txBody>
          <a:bodyPr>
            <a:normAutofit/>
          </a:bodyPr>
          <a:lstStyle/>
          <a:p>
            <a:pPr marL="0" indent="0" algn="ctr" eaLnBrk="1" hangingPunct="1">
              <a:buNone/>
            </a:pPr>
            <a:r>
              <a:rPr lang="en-US" sz="5400" b="1" dirty="0"/>
              <a:t>It’s the process, not the paper!</a:t>
            </a:r>
          </a:p>
        </p:txBody>
      </p:sp>
    </p:spTree>
    <p:extLst>
      <p:ext uri="{BB962C8B-B14F-4D97-AF65-F5344CB8AC3E}">
        <p14:creationId xmlns:p14="http://schemas.microsoft.com/office/powerpoint/2010/main" val="69312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B8129C-2225-9E4B-A34A-CA8901C32E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5350"/>
            <a:ext cx="9144000" cy="2743200"/>
          </a:xfrm>
          <a:prstGeom prst="rect">
            <a:avLst/>
          </a:prstGeom>
        </p:spPr>
      </p:pic>
      <p:sp>
        <p:nvSpPr>
          <p:cNvPr id="6" name="Rectangle 5">
            <a:extLst>
              <a:ext uri="{FF2B5EF4-FFF2-40B4-BE49-F238E27FC236}">
                <a16:creationId xmlns:a16="http://schemas.microsoft.com/office/drawing/2014/main" id="{A421DCB6-71E7-654E-8028-FB192B1C812C}"/>
              </a:ext>
            </a:extLst>
          </p:cNvPr>
          <p:cNvSpPr/>
          <p:nvPr/>
        </p:nvSpPr>
        <p:spPr>
          <a:xfrm>
            <a:off x="76200" y="4400550"/>
            <a:ext cx="8458200" cy="584775"/>
          </a:xfrm>
          <a:prstGeom prst="rect">
            <a:avLst/>
          </a:prstGeom>
        </p:spPr>
        <p:txBody>
          <a:bodyPr wrap="square">
            <a:spAutoFit/>
          </a:bodyPr>
          <a:lstStyle/>
          <a:p>
            <a:r>
              <a:rPr lang="en-US" sz="1600" dirty="0">
                <a:latin typeface="+mj-lt"/>
              </a:rPr>
              <a:t>https://</a:t>
            </a:r>
            <a:r>
              <a:rPr lang="en-US" sz="1600" dirty="0" err="1">
                <a:latin typeface="+mj-lt"/>
              </a:rPr>
              <a:t>www.beckershospitalreview.com</a:t>
            </a:r>
            <a:r>
              <a:rPr lang="en-US" sz="1600" dirty="0">
                <a:latin typeface="+mj-lt"/>
              </a:rPr>
              <a:t>/quality/minneapolis-hospital-enrolled-er-patients-in-ketamine-studies-without-consent-fda-finds.html</a:t>
            </a:r>
          </a:p>
        </p:txBody>
      </p:sp>
      <p:sp>
        <p:nvSpPr>
          <p:cNvPr id="2" name="Oval 1">
            <a:extLst>
              <a:ext uri="{FF2B5EF4-FFF2-40B4-BE49-F238E27FC236}">
                <a16:creationId xmlns:a16="http://schemas.microsoft.com/office/drawing/2014/main" id="{5497C562-6A49-354C-9D10-952DAE95CF75}"/>
              </a:ext>
            </a:extLst>
          </p:cNvPr>
          <p:cNvSpPr/>
          <p:nvPr/>
        </p:nvSpPr>
        <p:spPr>
          <a:xfrm>
            <a:off x="110765" y="1962150"/>
            <a:ext cx="4648200" cy="7620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662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61342-9091-564F-AAE2-D1024B313F7E}"/>
              </a:ext>
            </a:extLst>
          </p:cNvPr>
          <p:cNvSpPr>
            <a:spLocks noGrp="1"/>
          </p:cNvSpPr>
          <p:nvPr>
            <p:ph type="title"/>
          </p:nvPr>
        </p:nvSpPr>
        <p:spPr>
          <a:xfrm>
            <a:off x="1485900" y="628651"/>
            <a:ext cx="5829300" cy="1021556"/>
          </a:xfrm>
        </p:spPr>
        <p:txBody>
          <a:bodyPr/>
          <a:lstStyle/>
          <a:p>
            <a:pPr algn="ctr">
              <a:defRPr/>
            </a:pPr>
            <a:r>
              <a:rPr lang="en-US" sz="3300" dirty="0"/>
              <a:t>Federal Regulations</a:t>
            </a:r>
          </a:p>
        </p:txBody>
      </p:sp>
      <p:pic>
        <p:nvPicPr>
          <p:cNvPr id="15363" name="Picture 3">
            <a:extLst>
              <a:ext uri="{FF2B5EF4-FFF2-40B4-BE49-F238E27FC236}">
                <a16:creationId xmlns:a16="http://schemas.microsoft.com/office/drawing/2014/main" id="{D09C8A29-37D5-8B49-8D31-32B0E8D48E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3288" y="1543050"/>
            <a:ext cx="1914525" cy="301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9665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E70860B-0780-5B48-B2E8-191204A153CD}"/>
              </a:ext>
            </a:extLst>
          </p:cNvPr>
          <p:cNvSpPr>
            <a:spLocks noGrp="1" noChangeArrowheads="1"/>
          </p:cNvSpPr>
          <p:nvPr>
            <p:ph type="title"/>
          </p:nvPr>
        </p:nvSpPr>
        <p:spPr bwMode="auto">
          <a:xfrm>
            <a:off x="1657350" y="114300"/>
            <a:ext cx="58293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fontScale="90000"/>
          </a:bodyPr>
          <a:lstStyle/>
          <a:p>
            <a:pPr eaLnBrk="1" hangingPunct="1"/>
            <a:r>
              <a:rPr lang="en-US" altLang="en-US" b="1" dirty="0">
                <a:cs typeface="Arial" panose="020B0604020202020204" pitchFamily="34" charset="0"/>
              </a:rPr>
              <a:t>Definitions</a:t>
            </a:r>
          </a:p>
        </p:txBody>
      </p:sp>
      <p:sp>
        <p:nvSpPr>
          <p:cNvPr id="16387" name="Rectangle 3">
            <a:extLst>
              <a:ext uri="{FF2B5EF4-FFF2-40B4-BE49-F238E27FC236}">
                <a16:creationId xmlns:a16="http://schemas.microsoft.com/office/drawing/2014/main" id="{B2AD1C48-9772-EB4E-AC32-F06B141B50D7}"/>
              </a:ext>
            </a:extLst>
          </p:cNvPr>
          <p:cNvSpPr>
            <a:spLocks noGrp="1" noChangeArrowheads="1"/>
          </p:cNvSpPr>
          <p:nvPr>
            <p:ph idx="1"/>
          </p:nvPr>
        </p:nvSpPr>
        <p:spPr>
          <a:xfrm>
            <a:off x="457200" y="1047750"/>
            <a:ext cx="7696200" cy="3771900"/>
          </a:xfrm>
        </p:spPr>
        <p:txBody>
          <a:bodyPr>
            <a:normAutofit/>
          </a:bodyPr>
          <a:lstStyle/>
          <a:p>
            <a:pPr eaLnBrk="1" hangingPunct="1">
              <a:lnSpc>
                <a:spcPct val="90000"/>
              </a:lnSpc>
            </a:pPr>
            <a:r>
              <a:rPr lang="en-US" altLang="en-US" sz="2100" b="1" i="1" dirty="0">
                <a:cs typeface="Arial" panose="020B0604020202020204" pitchFamily="34" charset="0"/>
              </a:rPr>
              <a:t>“Medical Practice”</a:t>
            </a:r>
            <a:r>
              <a:rPr lang="en-US" altLang="en-US" sz="1800" dirty="0">
                <a:cs typeface="Arial" panose="020B0604020202020204" pitchFamily="34" charset="0"/>
              </a:rPr>
              <a:t>  (IRB is not involved)</a:t>
            </a:r>
          </a:p>
          <a:p>
            <a:pPr lvl="1" eaLnBrk="1" hangingPunct="1">
              <a:lnSpc>
                <a:spcPct val="90000"/>
              </a:lnSpc>
            </a:pPr>
            <a:r>
              <a:rPr lang="en-US" altLang="en-US" sz="1800" b="1" u="sng" dirty="0">
                <a:cs typeface="Arial" panose="020B0604020202020204" pitchFamily="34" charset="0"/>
              </a:rPr>
              <a:t>Interventions designed solely to enhance the well-being of the patient</a:t>
            </a:r>
            <a:r>
              <a:rPr lang="en-US" altLang="en-US" sz="1800" u="sng" dirty="0">
                <a:cs typeface="Arial" panose="020B0604020202020204" pitchFamily="34" charset="0"/>
              </a:rPr>
              <a:t>.</a:t>
            </a:r>
          </a:p>
          <a:p>
            <a:pPr lvl="1" eaLnBrk="1" hangingPunct="1">
              <a:lnSpc>
                <a:spcPct val="90000"/>
              </a:lnSpc>
            </a:pPr>
            <a:r>
              <a:rPr lang="en-US" altLang="en-US" sz="1800" dirty="0">
                <a:cs typeface="Arial" panose="020B0604020202020204" pitchFamily="34" charset="0"/>
              </a:rPr>
              <a:t>Provides diagnosis, prevention or therapy with the expectation of a successful outcome.</a:t>
            </a:r>
          </a:p>
          <a:p>
            <a:pPr eaLnBrk="1" hangingPunct="1">
              <a:lnSpc>
                <a:spcPct val="90000"/>
              </a:lnSpc>
              <a:buFont typeface="Wingdings" pitchFamily="2" charset="2"/>
              <a:buNone/>
            </a:pPr>
            <a:endParaRPr lang="en-US" altLang="en-US" sz="1800" b="1" dirty="0">
              <a:cs typeface="Arial" panose="020B0604020202020204" pitchFamily="34" charset="0"/>
            </a:endParaRPr>
          </a:p>
          <a:p>
            <a:pPr eaLnBrk="1" hangingPunct="1">
              <a:lnSpc>
                <a:spcPct val="90000"/>
              </a:lnSpc>
            </a:pPr>
            <a:r>
              <a:rPr lang="en-US" altLang="en-US" sz="2100" b="1" i="1" dirty="0">
                <a:cs typeface="Arial" panose="020B0604020202020204" pitchFamily="34" charset="0"/>
              </a:rPr>
              <a:t>"Experimental"</a:t>
            </a:r>
            <a:r>
              <a:rPr lang="en-US" altLang="en-US" sz="1800" dirty="0">
                <a:cs typeface="Arial" panose="020B0604020202020204" pitchFamily="34" charset="0"/>
              </a:rPr>
              <a:t> </a:t>
            </a:r>
          </a:p>
          <a:p>
            <a:pPr lvl="1" eaLnBrk="1" hangingPunct="1">
              <a:lnSpc>
                <a:spcPct val="90000"/>
              </a:lnSpc>
            </a:pPr>
            <a:r>
              <a:rPr lang="en-US" altLang="en-US" sz="1800" b="1" u="sng" dirty="0">
                <a:cs typeface="Arial" panose="020B0604020202020204" pitchFamily="34" charset="0"/>
              </a:rPr>
              <a:t>Defined as new, untested or different</a:t>
            </a:r>
            <a:r>
              <a:rPr lang="en-US" altLang="en-US" sz="1800" dirty="0">
                <a:cs typeface="Arial" panose="020B0604020202020204" pitchFamily="34" charset="0"/>
              </a:rPr>
              <a:t>. </a:t>
            </a:r>
          </a:p>
          <a:p>
            <a:pPr lvl="1" eaLnBrk="1" hangingPunct="1">
              <a:lnSpc>
                <a:spcPct val="90000"/>
              </a:lnSpc>
            </a:pPr>
            <a:r>
              <a:rPr lang="en-US" altLang="en-US" sz="1800" dirty="0">
                <a:cs typeface="Arial" panose="020B0604020202020204" pitchFamily="34" charset="0"/>
              </a:rPr>
              <a:t>An experimental procedure is </a:t>
            </a:r>
            <a:r>
              <a:rPr lang="en-US" altLang="en-US" sz="1800" u="sng" dirty="0">
                <a:cs typeface="Arial" panose="020B0604020202020204" pitchFamily="34" charset="0"/>
              </a:rPr>
              <a:t>not</a:t>
            </a:r>
            <a:r>
              <a:rPr lang="en-US" altLang="en-US" sz="1800" dirty="0">
                <a:cs typeface="Arial" panose="020B0604020202020204" pitchFamily="34" charset="0"/>
              </a:rPr>
              <a:t> automatically categorized as research.</a:t>
            </a:r>
          </a:p>
          <a:p>
            <a:pPr lvl="1" eaLnBrk="1" hangingPunct="1">
              <a:lnSpc>
                <a:spcPct val="90000"/>
              </a:lnSpc>
            </a:pPr>
            <a:r>
              <a:rPr lang="en-US" altLang="en-US" sz="1800" dirty="0">
                <a:cs typeface="Arial" panose="020B0604020202020204" pitchFamily="34" charset="0"/>
              </a:rPr>
              <a:t>A new "experimental" procedure should be formally researched (investigated) to determine if is safe and effective.</a:t>
            </a:r>
            <a:endParaRPr lang="en-US" altLang="en-US" sz="1800" dirty="0">
              <a:cs typeface="Times New Roman" panose="02020603050405020304" pitchFamily="18" charset="0"/>
            </a:endParaRPr>
          </a:p>
          <a:p>
            <a:pPr lvl="1" eaLnBrk="1" hangingPunct="1">
              <a:lnSpc>
                <a:spcPct val="90000"/>
              </a:lnSpc>
            </a:pPr>
            <a:endParaRPr lang="en-US" altLang="en-US" sz="1800" dirty="0">
              <a:cs typeface="Arial" panose="020B0604020202020204" pitchFamily="34" charset="0"/>
            </a:endParaRPr>
          </a:p>
          <a:p>
            <a:pPr eaLnBrk="1" hangingPunct="1">
              <a:lnSpc>
                <a:spcPct val="90000"/>
              </a:lnSpc>
              <a:buFont typeface="Wingdings" pitchFamily="2" charset="2"/>
              <a:buNone/>
            </a:pPr>
            <a:endParaRPr lang="en-US" altLang="en-US" sz="1350" dirty="0">
              <a:cs typeface="Arial" panose="020B0604020202020204" pitchFamily="34" charset="0"/>
            </a:endParaRPr>
          </a:p>
        </p:txBody>
      </p:sp>
    </p:spTree>
    <p:extLst>
      <p:ext uri="{BB962C8B-B14F-4D97-AF65-F5344CB8AC3E}">
        <p14:creationId xmlns:p14="http://schemas.microsoft.com/office/powerpoint/2010/main" val="677504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FFE960E-CBEB-0441-A122-D78A913F9289}"/>
              </a:ext>
            </a:extLst>
          </p:cNvPr>
          <p:cNvSpPr>
            <a:spLocks noGrp="1" noChangeArrowheads="1"/>
          </p:cNvSpPr>
          <p:nvPr>
            <p:ph type="title"/>
          </p:nvPr>
        </p:nvSpPr>
        <p:spPr bwMode="auto">
          <a:xfrm>
            <a:off x="1028700" y="209550"/>
            <a:ext cx="6172200"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r>
              <a:rPr lang="en-US" altLang="en-US" sz="4000" b="1" dirty="0">
                <a:cs typeface="Arial" panose="020B0604020202020204" pitchFamily="34" charset="0"/>
              </a:rPr>
              <a:t>Research Definition (HHS)</a:t>
            </a:r>
          </a:p>
        </p:txBody>
      </p:sp>
      <p:sp>
        <p:nvSpPr>
          <p:cNvPr id="17411" name="Rectangle 3">
            <a:extLst>
              <a:ext uri="{FF2B5EF4-FFF2-40B4-BE49-F238E27FC236}">
                <a16:creationId xmlns:a16="http://schemas.microsoft.com/office/drawing/2014/main" id="{91D1F644-D373-D04C-95C2-EF7A79FBB7FB}"/>
              </a:ext>
            </a:extLst>
          </p:cNvPr>
          <p:cNvSpPr>
            <a:spLocks noGrp="1" noChangeArrowheads="1"/>
          </p:cNvSpPr>
          <p:nvPr>
            <p:ph idx="1"/>
          </p:nvPr>
        </p:nvSpPr>
        <p:spPr>
          <a:xfrm>
            <a:off x="533400" y="1200150"/>
            <a:ext cx="8077200" cy="3071813"/>
          </a:xfrm>
        </p:spPr>
        <p:txBody>
          <a:bodyPr/>
          <a:lstStyle/>
          <a:p>
            <a:pPr eaLnBrk="1" hangingPunct="1"/>
            <a:r>
              <a:rPr lang="en-US" altLang="en-US" b="1" i="1" dirty="0">
                <a:cs typeface="Arial" panose="020B0604020202020204" pitchFamily="34" charset="0"/>
              </a:rPr>
              <a:t>“</a:t>
            </a:r>
            <a:r>
              <a:rPr lang="en-US" altLang="en-US" sz="2800" b="1" i="1" dirty="0">
                <a:cs typeface="Arial" panose="020B0604020202020204" pitchFamily="34" charset="0"/>
              </a:rPr>
              <a:t>Research”</a:t>
            </a:r>
            <a:r>
              <a:rPr lang="en-US" altLang="en-US" sz="2800" dirty="0">
                <a:cs typeface="Arial" panose="020B0604020202020204" pitchFamily="34" charset="0"/>
              </a:rPr>
              <a:t>  (IRB is involved)</a:t>
            </a:r>
          </a:p>
          <a:p>
            <a:pPr lvl="1" eaLnBrk="1" hangingPunct="1"/>
            <a:r>
              <a:rPr lang="en-US" altLang="en-US" sz="1800" b="1" u="sng" dirty="0">
                <a:cs typeface="Arial" panose="020B0604020202020204" pitchFamily="34" charset="0"/>
              </a:rPr>
              <a:t>Activities designed to contribute to generalizable knowledge</a:t>
            </a:r>
            <a:r>
              <a:rPr lang="en-US" altLang="en-US" sz="1800" dirty="0">
                <a:cs typeface="Arial" panose="020B0604020202020204" pitchFamily="34" charset="0"/>
              </a:rPr>
              <a:t>.</a:t>
            </a:r>
          </a:p>
          <a:p>
            <a:pPr lvl="1" eaLnBrk="1" hangingPunct="1"/>
            <a:r>
              <a:rPr lang="en-US" altLang="en-US" sz="1800" dirty="0">
                <a:cs typeface="Arial" panose="020B0604020202020204" pitchFamily="34" charset="0"/>
              </a:rPr>
              <a:t>Tests a hypothesis and draws conclusions. </a:t>
            </a:r>
            <a:endParaRPr lang="en-US" altLang="en-US" sz="1800" dirty="0">
              <a:cs typeface="Times New Roman" panose="02020603050405020304" pitchFamily="18" charset="0"/>
            </a:endParaRPr>
          </a:p>
          <a:p>
            <a:pPr lvl="1" eaLnBrk="1" hangingPunct="1"/>
            <a:r>
              <a:rPr lang="en-US" altLang="en-US" sz="1800" dirty="0">
                <a:cs typeface="Arial" panose="020B0604020202020204" pitchFamily="34" charset="0"/>
              </a:rPr>
              <a:t>Research is described in a formal protocol and a set of procedures designed to reach an objective. </a:t>
            </a:r>
            <a:endParaRPr lang="en-US" altLang="en-US" sz="1800" dirty="0">
              <a:cs typeface="Times New Roman" panose="02020603050405020304" pitchFamily="18" charset="0"/>
            </a:endParaRPr>
          </a:p>
          <a:p>
            <a:pPr lvl="1" eaLnBrk="1" hangingPunct="1"/>
            <a:r>
              <a:rPr lang="en-US" altLang="en-US" sz="1800" dirty="0">
                <a:cs typeface="Arial" panose="020B0604020202020204" pitchFamily="34" charset="0"/>
              </a:rPr>
              <a:t>The line between practice and research is often blurred.</a:t>
            </a:r>
          </a:p>
          <a:p>
            <a:pPr lvl="1" eaLnBrk="1" hangingPunct="1"/>
            <a:r>
              <a:rPr lang="en-US" altLang="en-US" sz="1800" dirty="0">
                <a:cs typeface="Times New Roman" panose="02020603050405020304" pitchFamily="18" charset="0"/>
              </a:rPr>
              <a:t>Research and practice can occur simultaneously</a:t>
            </a:r>
            <a:r>
              <a:rPr lang="en-US" altLang="en-US" sz="1800" dirty="0">
                <a:cs typeface="Arial" panose="020B0604020202020204" pitchFamily="34" charset="0"/>
              </a:rPr>
              <a:t> </a:t>
            </a:r>
          </a:p>
          <a:p>
            <a:pPr eaLnBrk="1" hangingPunct="1">
              <a:buFont typeface="Wingdings" pitchFamily="2" charset="2"/>
              <a:buNone/>
            </a:pPr>
            <a:endParaRPr lang="en-US" altLang="en-US" sz="2100" dirty="0"/>
          </a:p>
        </p:txBody>
      </p:sp>
      <p:sp>
        <p:nvSpPr>
          <p:cNvPr id="17412" name="Date Placeholder 3">
            <a:extLst>
              <a:ext uri="{FF2B5EF4-FFF2-40B4-BE49-F238E27FC236}">
                <a16:creationId xmlns:a16="http://schemas.microsoft.com/office/drawing/2014/main" id="{608DEE5F-3FB2-2042-8AC0-C3F4A229A4DD}"/>
              </a:ext>
            </a:extLst>
          </p:cNvPr>
          <p:cNvSpPr>
            <a:spLocks noGrp="1"/>
          </p:cNvSpPr>
          <p:nvPr>
            <p:ph type="dt" sz="quarter" idx="4294967295"/>
          </p:nvPr>
        </p:nvSpPr>
        <p:spPr bwMode="auto">
          <a:xfrm>
            <a:off x="1143000" y="4682729"/>
            <a:ext cx="16002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endParaRPr lang="en-US" altLang="en-US" sz="900">
              <a:solidFill>
                <a:srgbClr val="898989"/>
              </a:solidFill>
              <a:latin typeface="Arial" panose="020B0604020202020204" pitchFamily="34" charset="0"/>
            </a:endParaRPr>
          </a:p>
        </p:txBody>
      </p:sp>
      <p:sp>
        <p:nvSpPr>
          <p:cNvPr id="17413" name="Slide Number Placeholder 5">
            <a:extLst>
              <a:ext uri="{FF2B5EF4-FFF2-40B4-BE49-F238E27FC236}">
                <a16:creationId xmlns:a16="http://schemas.microsoft.com/office/drawing/2014/main" id="{DC70D772-E5C5-8C48-B4E2-8070034C770C}"/>
              </a:ext>
            </a:extLst>
          </p:cNvPr>
          <p:cNvSpPr>
            <a:spLocks noGrp="1"/>
          </p:cNvSpPr>
          <p:nvPr>
            <p:ph type="sldNum" sz="quarter" idx="4294967295"/>
          </p:nvPr>
        </p:nvSpPr>
        <p:spPr bwMode="auto">
          <a:xfrm>
            <a:off x="6400800" y="4682729"/>
            <a:ext cx="16002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endParaRPr lang="en-US" altLang="en-US" sz="900">
              <a:solidFill>
                <a:srgbClr val="898989"/>
              </a:solidFill>
              <a:latin typeface="Arial" panose="020B0604020202020204" pitchFamily="34" charset="0"/>
            </a:endParaRPr>
          </a:p>
        </p:txBody>
      </p:sp>
    </p:spTree>
    <p:extLst>
      <p:ext uri="{BB962C8B-B14F-4D97-AF65-F5344CB8AC3E}">
        <p14:creationId xmlns:p14="http://schemas.microsoft.com/office/powerpoint/2010/main" val="3650058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58ED32F-716B-D44F-BD33-F77B0F546BF1}"/>
              </a:ext>
            </a:extLst>
          </p:cNvPr>
          <p:cNvSpPr>
            <a:spLocks noGrp="1" noChangeArrowheads="1"/>
          </p:cNvSpPr>
          <p:nvPr>
            <p:ph type="title"/>
          </p:nvPr>
        </p:nvSpPr>
        <p:spPr bwMode="auto">
          <a:xfrm>
            <a:off x="-76200" y="238125"/>
            <a:ext cx="8229600"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fontScale="90000"/>
          </a:bodyPr>
          <a:lstStyle/>
          <a:p>
            <a:pPr eaLnBrk="1" hangingPunct="1"/>
            <a:r>
              <a:rPr lang="en-US" altLang="en-US" b="1" dirty="0"/>
              <a:t>Definition of a Human Subject (HHS) </a:t>
            </a:r>
          </a:p>
        </p:txBody>
      </p:sp>
      <p:sp>
        <p:nvSpPr>
          <p:cNvPr id="18435" name="Rectangle 3">
            <a:extLst>
              <a:ext uri="{FF2B5EF4-FFF2-40B4-BE49-F238E27FC236}">
                <a16:creationId xmlns:a16="http://schemas.microsoft.com/office/drawing/2014/main" id="{53AC68DD-08FE-FA49-AEDF-EA3970FC9E90}"/>
              </a:ext>
            </a:extLst>
          </p:cNvPr>
          <p:cNvSpPr>
            <a:spLocks noGrp="1" noChangeArrowheads="1"/>
          </p:cNvSpPr>
          <p:nvPr>
            <p:ph idx="1"/>
          </p:nvPr>
        </p:nvSpPr>
        <p:spPr>
          <a:xfrm>
            <a:off x="647700" y="1200150"/>
            <a:ext cx="7886700" cy="3124200"/>
          </a:xfrm>
        </p:spPr>
        <p:txBody>
          <a:bodyPr>
            <a:normAutofit fontScale="92500" lnSpcReduction="10000"/>
          </a:bodyPr>
          <a:lstStyle/>
          <a:p>
            <a:pPr>
              <a:lnSpc>
                <a:spcPct val="90000"/>
              </a:lnSpc>
            </a:pPr>
            <a:r>
              <a:rPr lang="en-US" altLang="en-US" sz="3000" dirty="0"/>
              <a:t>A “human subject” (participant, volunteer) is a </a:t>
            </a:r>
            <a:r>
              <a:rPr lang="en-US" altLang="en-US" sz="3000" u="sng" dirty="0"/>
              <a:t>living individual about whom an investigator conducting research obtains:</a:t>
            </a:r>
          </a:p>
          <a:p>
            <a:pPr lvl="1" eaLnBrk="1" hangingPunct="1">
              <a:lnSpc>
                <a:spcPct val="90000"/>
              </a:lnSpc>
            </a:pPr>
            <a:endParaRPr lang="en-US" altLang="en-US" dirty="0"/>
          </a:p>
          <a:p>
            <a:pPr lvl="1">
              <a:lnSpc>
                <a:spcPct val="90000"/>
              </a:lnSpc>
            </a:pPr>
            <a:r>
              <a:rPr lang="en-US" altLang="en-US" sz="3000" dirty="0"/>
              <a:t>Data through intervention or interaction with the individual	</a:t>
            </a:r>
          </a:p>
          <a:p>
            <a:pPr lvl="2" eaLnBrk="1" hangingPunct="1">
              <a:lnSpc>
                <a:spcPct val="90000"/>
              </a:lnSpc>
              <a:buFont typeface="Wingdings" pitchFamily="2" charset="2"/>
              <a:buNone/>
            </a:pPr>
            <a:r>
              <a:rPr lang="en-US" altLang="en-US" sz="2600" dirty="0"/>
              <a:t>				or</a:t>
            </a:r>
          </a:p>
          <a:p>
            <a:pPr lvl="1">
              <a:lnSpc>
                <a:spcPct val="90000"/>
              </a:lnSpc>
            </a:pPr>
            <a:r>
              <a:rPr lang="en-US" altLang="en-US" sz="3000" dirty="0"/>
              <a:t>Identifiable private information </a:t>
            </a:r>
          </a:p>
        </p:txBody>
      </p:sp>
      <p:sp>
        <p:nvSpPr>
          <p:cNvPr id="18438" name="Text Box 4">
            <a:extLst>
              <a:ext uri="{FF2B5EF4-FFF2-40B4-BE49-F238E27FC236}">
                <a16:creationId xmlns:a16="http://schemas.microsoft.com/office/drawing/2014/main" id="{7EDCFECA-3B76-E04F-A685-AE95CBD7ACA0}"/>
              </a:ext>
            </a:extLst>
          </p:cNvPr>
          <p:cNvSpPr txBox="1">
            <a:spLocks noChangeArrowheads="1"/>
          </p:cNvSpPr>
          <p:nvPr/>
        </p:nvSpPr>
        <p:spPr bwMode="auto">
          <a:xfrm>
            <a:off x="1816894" y="4429125"/>
            <a:ext cx="385874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50">
                <a:latin typeface="Times New Roman" panose="02020603050405020304" pitchFamily="18" charset="0"/>
              </a:rPr>
              <a:t>From: 45 Code of Federal Regulations (CFR) 46.102</a:t>
            </a:r>
          </a:p>
        </p:txBody>
      </p:sp>
    </p:spTree>
    <p:extLst>
      <p:ext uri="{BB962C8B-B14F-4D97-AF65-F5344CB8AC3E}">
        <p14:creationId xmlns:p14="http://schemas.microsoft.com/office/powerpoint/2010/main" val="1854264353"/>
      </p:ext>
    </p:extLst>
  </p:cSld>
  <p:clrMapOvr>
    <a:masterClrMapping/>
  </p:clrMapOvr>
  <p:transition advTm="60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F9D313A9-EAB9-D84D-AAF1-1507CF0B368B}"/>
              </a:ext>
            </a:extLst>
          </p:cNvPr>
          <p:cNvSpPr>
            <a:spLocks noGrp="1" noChangeArrowheads="1"/>
          </p:cNvSpPr>
          <p:nvPr>
            <p:ph type="title"/>
          </p:nvPr>
        </p:nvSpPr>
        <p:spPr bwMode="auto">
          <a:xfrm>
            <a:off x="76200" y="208360"/>
            <a:ext cx="8077200" cy="12203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pPr eaLnBrk="1" hangingPunct="1"/>
            <a:r>
              <a:rPr lang="en-US" altLang="en-US" sz="3600" b="1" dirty="0"/>
              <a:t>Responsibilities of the IRB and Human Research Protections Program </a:t>
            </a:r>
          </a:p>
        </p:txBody>
      </p:sp>
      <p:sp>
        <p:nvSpPr>
          <p:cNvPr id="19459" name="Rectangle 3">
            <a:extLst>
              <a:ext uri="{FF2B5EF4-FFF2-40B4-BE49-F238E27FC236}">
                <a16:creationId xmlns:a16="http://schemas.microsoft.com/office/drawing/2014/main" id="{ED3D8C18-1291-3B44-8939-7DF8C9EE1E46}"/>
              </a:ext>
            </a:extLst>
          </p:cNvPr>
          <p:cNvSpPr>
            <a:spLocks noGrp="1" noChangeArrowheads="1"/>
          </p:cNvSpPr>
          <p:nvPr>
            <p:ph idx="1"/>
          </p:nvPr>
        </p:nvSpPr>
        <p:spPr>
          <a:xfrm>
            <a:off x="914400" y="1543050"/>
            <a:ext cx="7391400" cy="2571750"/>
          </a:xfrm>
        </p:spPr>
        <p:txBody>
          <a:bodyPr>
            <a:normAutofit fontScale="92500" lnSpcReduction="20000"/>
          </a:bodyPr>
          <a:lstStyle/>
          <a:p>
            <a:pPr eaLnBrk="1" hangingPunct="1"/>
            <a:r>
              <a:rPr lang="en-US" altLang="en-US" dirty="0"/>
              <a:t>Protect the rights and welfare of human research subjects</a:t>
            </a:r>
          </a:p>
          <a:p>
            <a:pPr eaLnBrk="1" hangingPunct="1">
              <a:buFont typeface="Wingdings" pitchFamily="2" charset="2"/>
              <a:buNone/>
            </a:pPr>
            <a:endParaRPr lang="en-US" altLang="en-US" dirty="0"/>
          </a:p>
          <a:p>
            <a:pPr eaLnBrk="1" hangingPunct="1"/>
            <a:r>
              <a:rPr lang="en-US" altLang="en-US" dirty="0"/>
              <a:t>Determine if </a:t>
            </a:r>
            <a:r>
              <a:rPr lang="en-US" altLang="en-US" b="1" u="sng" dirty="0"/>
              <a:t>Benefit</a:t>
            </a:r>
            <a:r>
              <a:rPr lang="en-US" altLang="en-US" dirty="0"/>
              <a:t> of the research (to the individual or society) </a:t>
            </a:r>
            <a:r>
              <a:rPr lang="en-US" altLang="en-US" i="1" dirty="0"/>
              <a:t>exceeds</a:t>
            </a:r>
            <a:r>
              <a:rPr lang="en-US" altLang="en-US" dirty="0"/>
              <a:t> the </a:t>
            </a:r>
            <a:r>
              <a:rPr lang="en-US" altLang="en-US" b="1" u="sng" dirty="0"/>
              <a:t>Risk</a:t>
            </a:r>
            <a:r>
              <a:rPr lang="en-US" altLang="en-US" dirty="0"/>
              <a:t> to the participant (subject, volunteer, patient)</a:t>
            </a:r>
          </a:p>
          <a:p>
            <a:pPr eaLnBrk="1" hangingPunct="1">
              <a:buFont typeface="Wingdings" pitchFamily="2" charset="2"/>
              <a:buNone/>
            </a:pPr>
            <a:endParaRPr lang="en-US" altLang="en-US" dirty="0"/>
          </a:p>
        </p:txBody>
      </p:sp>
      <p:sp>
        <p:nvSpPr>
          <p:cNvPr id="19460" name="Date Placeholder 3">
            <a:extLst>
              <a:ext uri="{FF2B5EF4-FFF2-40B4-BE49-F238E27FC236}">
                <a16:creationId xmlns:a16="http://schemas.microsoft.com/office/drawing/2014/main" id="{DECD3DD2-F4BD-6B4E-AEA3-BA9B7B2A9393}"/>
              </a:ext>
            </a:extLst>
          </p:cNvPr>
          <p:cNvSpPr>
            <a:spLocks noGrp="1"/>
          </p:cNvSpPr>
          <p:nvPr>
            <p:ph type="dt" sz="quarter" idx="4294967295"/>
          </p:nvPr>
        </p:nvSpPr>
        <p:spPr bwMode="auto">
          <a:xfrm>
            <a:off x="1143000" y="4682729"/>
            <a:ext cx="16002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endParaRPr lang="en-US" altLang="en-US" sz="900">
              <a:solidFill>
                <a:srgbClr val="898989"/>
              </a:solidFill>
              <a:latin typeface="Arial" panose="020B0604020202020204" pitchFamily="34" charset="0"/>
            </a:endParaRPr>
          </a:p>
        </p:txBody>
      </p:sp>
      <p:sp>
        <p:nvSpPr>
          <p:cNvPr id="19461" name="Slide Number Placeholder 5">
            <a:extLst>
              <a:ext uri="{FF2B5EF4-FFF2-40B4-BE49-F238E27FC236}">
                <a16:creationId xmlns:a16="http://schemas.microsoft.com/office/drawing/2014/main" id="{D74F5DC2-8E0C-FD4A-B521-734E181F0022}"/>
              </a:ext>
            </a:extLst>
          </p:cNvPr>
          <p:cNvSpPr>
            <a:spLocks noGrp="1"/>
          </p:cNvSpPr>
          <p:nvPr>
            <p:ph type="sldNum" sz="quarter" idx="4294967295"/>
          </p:nvPr>
        </p:nvSpPr>
        <p:spPr bwMode="auto">
          <a:xfrm>
            <a:off x="6400800" y="4682729"/>
            <a:ext cx="16002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endParaRPr lang="en-US" altLang="en-US" sz="900">
              <a:solidFill>
                <a:srgbClr val="898989"/>
              </a:solidFill>
              <a:latin typeface="Arial" panose="020B0604020202020204" pitchFamily="34" charset="0"/>
            </a:endParaRPr>
          </a:p>
        </p:txBody>
      </p:sp>
      <p:sp>
        <p:nvSpPr>
          <p:cNvPr id="7" name="Oval 6">
            <a:extLst>
              <a:ext uri="{FF2B5EF4-FFF2-40B4-BE49-F238E27FC236}">
                <a16:creationId xmlns:a16="http://schemas.microsoft.com/office/drawing/2014/main" id="{D5984FB7-5C6D-E442-8D1F-C7967B5CDFC1}"/>
              </a:ext>
            </a:extLst>
          </p:cNvPr>
          <p:cNvSpPr/>
          <p:nvPr/>
        </p:nvSpPr>
        <p:spPr>
          <a:xfrm>
            <a:off x="685800" y="2266950"/>
            <a:ext cx="7620000" cy="2190750"/>
          </a:xfrm>
          <a:prstGeom prst="ellipse">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endParaRPr lang="en-US" altLang="en-US" sz="1350">
              <a:solidFill>
                <a:srgbClr val="FFFFFF"/>
              </a:solidFill>
            </a:endParaRPr>
          </a:p>
        </p:txBody>
      </p:sp>
    </p:spTree>
    <p:extLst>
      <p:ext uri="{BB962C8B-B14F-4D97-AF65-F5344CB8AC3E}">
        <p14:creationId xmlns:p14="http://schemas.microsoft.com/office/powerpoint/2010/main" val="35876653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A4CAF-F4D8-5040-9100-DCEEB1E63866}"/>
              </a:ext>
            </a:extLst>
          </p:cNvPr>
          <p:cNvSpPr>
            <a:spLocks noGrp="1"/>
          </p:cNvSpPr>
          <p:nvPr>
            <p:ph type="title"/>
          </p:nvPr>
        </p:nvSpPr>
        <p:spPr>
          <a:xfrm>
            <a:off x="0" y="285750"/>
            <a:ext cx="8509103" cy="694515"/>
          </a:xfrm>
        </p:spPr>
        <p:txBody>
          <a:bodyPr>
            <a:normAutofit fontScale="90000"/>
          </a:bodyPr>
          <a:lstStyle/>
          <a:p>
            <a:r>
              <a:rPr lang="en-US" b="1" dirty="0"/>
              <a:t>Research Regulations FDA and HHS</a:t>
            </a:r>
          </a:p>
        </p:txBody>
      </p:sp>
      <p:sp>
        <p:nvSpPr>
          <p:cNvPr id="3" name="Content Placeholder 2">
            <a:extLst>
              <a:ext uri="{FF2B5EF4-FFF2-40B4-BE49-F238E27FC236}">
                <a16:creationId xmlns:a16="http://schemas.microsoft.com/office/drawing/2014/main" id="{929CEEF7-9F5E-2047-BF2C-6B35302E4105}"/>
              </a:ext>
            </a:extLst>
          </p:cNvPr>
          <p:cNvSpPr>
            <a:spLocks noGrp="1"/>
          </p:cNvSpPr>
          <p:nvPr>
            <p:ph idx="1"/>
          </p:nvPr>
        </p:nvSpPr>
        <p:spPr>
          <a:xfrm>
            <a:off x="290623" y="980265"/>
            <a:ext cx="8509103" cy="3214532"/>
          </a:xfrm>
        </p:spPr>
        <p:txBody>
          <a:bodyPr/>
          <a:lstStyle/>
          <a:p>
            <a:r>
              <a:rPr lang="en-US" dirty="0"/>
              <a:t>Regulatory Scope</a:t>
            </a:r>
          </a:p>
          <a:p>
            <a:pPr lvl="1"/>
            <a:r>
              <a:rPr lang="en-US" dirty="0"/>
              <a:t>Regulated products (FDA)</a:t>
            </a:r>
          </a:p>
          <a:p>
            <a:pPr lvl="1"/>
            <a:r>
              <a:rPr lang="en-US" dirty="0"/>
              <a:t>All human subjects research (HHS)</a:t>
            </a:r>
          </a:p>
          <a:p>
            <a:r>
              <a:rPr lang="en-US" dirty="0"/>
              <a:t>Definitions (synonymous) </a:t>
            </a:r>
          </a:p>
          <a:p>
            <a:pPr lvl="1"/>
            <a:r>
              <a:rPr lang="en-US" dirty="0"/>
              <a:t>Clinical Investigation (FDA)  </a:t>
            </a:r>
          </a:p>
          <a:p>
            <a:pPr lvl="1"/>
            <a:r>
              <a:rPr lang="en-US" dirty="0"/>
              <a:t>Research (HHS)</a:t>
            </a:r>
          </a:p>
        </p:txBody>
      </p:sp>
      <p:sp>
        <p:nvSpPr>
          <p:cNvPr id="4" name="Rectangle 3">
            <a:extLst>
              <a:ext uri="{FF2B5EF4-FFF2-40B4-BE49-F238E27FC236}">
                <a16:creationId xmlns:a16="http://schemas.microsoft.com/office/drawing/2014/main" id="{AE866D58-9E78-E54A-BE28-67DE74EBBD1A}"/>
              </a:ext>
            </a:extLst>
          </p:cNvPr>
          <p:cNvSpPr/>
          <p:nvPr/>
        </p:nvSpPr>
        <p:spPr>
          <a:xfrm>
            <a:off x="304800" y="4596382"/>
            <a:ext cx="8001000" cy="584775"/>
          </a:xfrm>
          <a:prstGeom prst="rect">
            <a:avLst/>
          </a:prstGeom>
        </p:spPr>
        <p:txBody>
          <a:bodyPr wrap="square">
            <a:spAutoFit/>
          </a:bodyPr>
          <a:lstStyle/>
          <a:p>
            <a:r>
              <a:rPr lang="en-US" sz="1600" dirty="0">
                <a:latin typeface="+mj-lt"/>
              </a:rPr>
              <a:t>https://</a:t>
            </a:r>
            <a:r>
              <a:rPr lang="en-US" sz="1600" dirty="0" err="1">
                <a:latin typeface="+mj-lt"/>
              </a:rPr>
              <a:t>www.fda.gov</a:t>
            </a:r>
            <a:r>
              <a:rPr lang="en-US" sz="1600" dirty="0">
                <a:latin typeface="+mj-lt"/>
              </a:rPr>
              <a:t>/</a:t>
            </a:r>
            <a:r>
              <a:rPr lang="en-US" sz="1600" dirty="0" err="1">
                <a:latin typeface="+mj-lt"/>
              </a:rPr>
              <a:t>scienceresearch</a:t>
            </a:r>
            <a:r>
              <a:rPr lang="en-US" sz="1600" dirty="0">
                <a:latin typeface="+mj-lt"/>
              </a:rPr>
              <a:t>/</a:t>
            </a:r>
            <a:r>
              <a:rPr lang="en-US" sz="1600" dirty="0" err="1">
                <a:latin typeface="+mj-lt"/>
              </a:rPr>
              <a:t>specialtopics</a:t>
            </a:r>
            <a:r>
              <a:rPr lang="en-US" sz="1600" dirty="0">
                <a:latin typeface="+mj-lt"/>
              </a:rPr>
              <a:t>/</a:t>
            </a:r>
            <a:r>
              <a:rPr lang="en-US" sz="1600" dirty="0" err="1">
                <a:latin typeface="+mj-lt"/>
              </a:rPr>
              <a:t>runningclinicaltrials</a:t>
            </a:r>
            <a:r>
              <a:rPr lang="en-US" sz="1600" dirty="0">
                <a:latin typeface="+mj-lt"/>
              </a:rPr>
              <a:t>/</a:t>
            </a:r>
            <a:r>
              <a:rPr lang="en-US" sz="1600" dirty="0" err="1">
                <a:latin typeface="+mj-lt"/>
              </a:rPr>
              <a:t>educationalmaterials</a:t>
            </a:r>
            <a:r>
              <a:rPr lang="en-US" sz="1600" dirty="0">
                <a:latin typeface="+mj-lt"/>
              </a:rPr>
              <a:t>/ucm112910.htm</a:t>
            </a:r>
          </a:p>
        </p:txBody>
      </p:sp>
    </p:spTree>
    <p:extLst>
      <p:ext uri="{BB962C8B-B14F-4D97-AF65-F5344CB8AC3E}">
        <p14:creationId xmlns:p14="http://schemas.microsoft.com/office/powerpoint/2010/main" val="2649040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6BC782E-3799-FE40-B1C6-126C5E1509C7}"/>
              </a:ext>
            </a:extLst>
          </p:cNvPr>
          <p:cNvSpPr>
            <a:spLocks noGrp="1" noChangeArrowheads="1"/>
          </p:cNvSpPr>
          <p:nvPr>
            <p:ph type="title" idx="4294967295"/>
          </p:nvPr>
        </p:nvSpPr>
        <p:spPr bwMode="auto">
          <a:xfrm>
            <a:off x="838200" y="342900"/>
            <a:ext cx="681990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altLang="en-US" sz="4000" b="1" dirty="0">
                <a:ea typeface="ＭＳ Ｐゴシック" panose="020B0600070205080204" pitchFamily="34" charset="-128"/>
              </a:rPr>
              <a:t>What We Will Cover</a:t>
            </a:r>
            <a:endParaRPr lang="en-US" altLang="en-US" sz="4000" b="1" dirty="0"/>
          </a:p>
        </p:txBody>
      </p:sp>
      <p:sp>
        <p:nvSpPr>
          <p:cNvPr id="6147" name="Rectangle 3">
            <a:extLst>
              <a:ext uri="{FF2B5EF4-FFF2-40B4-BE49-F238E27FC236}">
                <a16:creationId xmlns:a16="http://schemas.microsoft.com/office/drawing/2014/main" id="{E24A105E-9194-8748-8FF6-2132869CC2A9}"/>
              </a:ext>
            </a:extLst>
          </p:cNvPr>
          <p:cNvSpPr>
            <a:spLocks noGrp="1" noChangeArrowheads="1"/>
          </p:cNvSpPr>
          <p:nvPr>
            <p:ph idx="4294967295"/>
          </p:nvPr>
        </p:nvSpPr>
        <p:spPr>
          <a:xfrm>
            <a:off x="571500" y="1425179"/>
            <a:ext cx="8001000" cy="3429000"/>
          </a:xfrm>
        </p:spPr>
        <p:txBody>
          <a:bodyPr>
            <a:normAutofit lnSpcReduction="10000"/>
          </a:bodyPr>
          <a:lstStyle/>
          <a:p>
            <a:pPr eaLnBrk="1" hangingPunct="1"/>
            <a:r>
              <a:rPr lang="en-US" altLang="en-US" b="1" dirty="0"/>
              <a:t>Historical perspective on research ethics</a:t>
            </a:r>
          </a:p>
          <a:p>
            <a:pPr lvl="1" eaLnBrk="1" hangingPunct="1"/>
            <a:r>
              <a:rPr lang="en-US" altLang="en-US" dirty="0"/>
              <a:t>Focus on consent</a:t>
            </a:r>
          </a:p>
          <a:p>
            <a:pPr eaLnBrk="1" hangingPunct="1"/>
            <a:r>
              <a:rPr lang="en-US" altLang="en-US" b="1" dirty="0"/>
              <a:t>Brief Discussion on Federal regulations</a:t>
            </a:r>
          </a:p>
          <a:p>
            <a:pPr lvl="1"/>
            <a:r>
              <a:rPr lang="en-US" altLang="en-US" dirty="0"/>
              <a:t>Food and Drug Administration (FDA) versus Health and Human Services (HHS) regulations</a:t>
            </a:r>
          </a:p>
          <a:p>
            <a:pPr lvl="1"/>
            <a:r>
              <a:rPr lang="en-US" altLang="en-US" dirty="0"/>
              <a:t>New regulations</a:t>
            </a:r>
          </a:p>
          <a:p>
            <a:pPr lvl="2"/>
            <a:r>
              <a:rPr lang="en-US" altLang="en-US" dirty="0"/>
              <a:t>The Revised “Common Rule”</a:t>
            </a:r>
          </a:p>
        </p:txBody>
      </p:sp>
      <p:sp>
        <p:nvSpPr>
          <p:cNvPr id="6148" name="Date Placeholder 3">
            <a:extLst>
              <a:ext uri="{FF2B5EF4-FFF2-40B4-BE49-F238E27FC236}">
                <a16:creationId xmlns:a16="http://schemas.microsoft.com/office/drawing/2014/main" id="{2EB536A4-2B4C-C941-8BC8-F4CDB993B6C7}"/>
              </a:ext>
            </a:extLst>
          </p:cNvPr>
          <p:cNvSpPr txBox="1">
            <a:spLocks noGrp="1"/>
          </p:cNvSpPr>
          <p:nvPr/>
        </p:nvSpPr>
        <p:spPr bwMode="auto">
          <a:xfrm>
            <a:off x="1143000" y="4682729"/>
            <a:ext cx="1600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900">
              <a:solidFill>
                <a:srgbClr val="898989"/>
              </a:solidFill>
              <a:latin typeface="Arial" panose="020B0604020202020204" pitchFamily="34" charset="0"/>
            </a:endParaRPr>
          </a:p>
        </p:txBody>
      </p:sp>
      <p:sp>
        <p:nvSpPr>
          <p:cNvPr id="6149" name="Slide Number Placeholder 5">
            <a:extLst>
              <a:ext uri="{FF2B5EF4-FFF2-40B4-BE49-F238E27FC236}">
                <a16:creationId xmlns:a16="http://schemas.microsoft.com/office/drawing/2014/main" id="{3FCC5FAF-A449-124F-B18E-0F466092155D}"/>
              </a:ext>
            </a:extLst>
          </p:cNvPr>
          <p:cNvSpPr txBox="1">
            <a:spLocks noGrp="1"/>
          </p:cNvSpPr>
          <p:nvPr/>
        </p:nvSpPr>
        <p:spPr bwMode="auto">
          <a:xfrm>
            <a:off x="6400800" y="4682729"/>
            <a:ext cx="1600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endParaRPr lang="en-US" altLang="en-US" sz="900">
              <a:solidFill>
                <a:srgbClr val="898989"/>
              </a:solidFill>
              <a:latin typeface="Arial" panose="020B0604020202020204" pitchFamily="34" charset="0"/>
            </a:endParaRPr>
          </a:p>
        </p:txBody>
      </p:sp>
    </p:spTree>
    <p:extLst>
      <p:ext uri="{BB962C8B-B14F-4D97-AF65-F5344CB8AC3E}">
        <p14:creationId xmlns:p14="http://schemas.microsoft.com/office/powerpoint/2010/main" val="870442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1000"/>
                                        <p:tgtEl>
                                          <p:spTgt spid="6147">
                                            <p:txEl>
                                              <p:pRg st="0" end="0"/>
                                            </p:txEl>
                                          </p:spTgt>
                                        </p:tgtEl>
                                      </p:cBhvr>
                                    </p:animEffect>
                                    <p:anim calcmode="lin" valueType="num">
                                      <p:cBhvr>
                                        <p:cTn id="8" dur="1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14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1000"/>
                                        <p:tgtEl>
                                          <p:spTgt spid="6147">
                                            <p:txEl>
                                              <p:pRg st="1" end="1"/>
                                            </p:txEl>
                                          </p:spTgt>
                                        </p:tgtEl>
                                      </p:cBhvr>
                                    </p:animEffect>
                                    <p:anim calcmode="lin" valueType="num">
                                      <p:cBhvr>
                                        <p:cTn id="13" dur="1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1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Effect transition="in" filter="fade">
                                      <p:cBhvr>
                                        <p:cTn id="19" dur="1000"/>
                                        <p:tgtEl>
                                          <p:spTgt spid="6147">
                                            <p:txEl>
                                              <p:pRg st="2" end="2"/>
                                            </p:txEl>
                                          </p:spTgt>
                                        </p:tgtEl>
                                      </p:cBhvr>
                                    </p:animEffect>
                                    <p:anim calcmode="lin" valueType="num">
                                      <p:cBhvr>
                                        <p:cTn id="20" dur="1000" fill="hold"/>
                                        <p:tgtEl>
                                          <p:spTgt spid="614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147">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147">
                                            <p:txEl>
                                              <p:pRg st="3" end="3"/>
                                            </p:txEl>
                                          </p:spTgt>
                                        </p:tgtEl>
                                        <p:attrNameLst>
                                          <p:attrName>style.visibility</p:attrName>
                                        </p:attrNameLst>
                                      </p:cBhvr>
                                      <p:to>
                                        <p:strVal val="visible"/>
                                      </p:to>
                                    </p:set>
                                    <p:animEffect transition="in" filter="fade">
                                      <p:cBhvr>
                                        <p:cTn id="24" dur="1000"/>
                                        <p:tgtEl>
                                          <p:spTgt spid="6147">
                                            <p:txEl>
                                              <p:pRg st="3" end="3"/>
                                            </p:txEl>
                                          </p:spTgt>
                                        </p:tgtEl>
                                      </p:cBhvr>
                                    </p:animEffect>
                                    <p:anim calcmode="lin" valueType="num">
                                      <p:cBhvr>
                                        <p:cTn id="25" dur="1000" fill="hold"/>
                                        <p:tgtEl>
                                          <p:spTgt spid="6147">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6147">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147">
                                            <p:txEl>
                                              <p:pRg st="4" end="4"/>
                                            </p:txEl>
                                          </p:spTgt>
                                        </p:tgtEl>
                                        <p:attrNameLst>
                                          <p:attrName>style.visibility</p:attrName>
                                        </p:attrNameLst>
                                      </p:cBhvr>
                                      <p:to>
                                        <p:strVal val="visible"/>
                                      </p:to>
                                    </p:set>
                                    <p:animEffect transition="in" filter="fade">
                                      <p:cBhvr>
                                        <p:cTn id="29" dur="1000"/>
                                        <p:tgtEl>
                                          <p:spTgt spid="6147">
                                            <p:txEl>
                                              <p:pRg st="4" end="4"/>
                                            </p:txEl>
                                          </p:spTgt>
                                        </p:tgtEl>
                                      </p:cBhvr>
                                    </p:animEffect>
                                    <p:anim calcmode="lin" valueType="num">
                                      <p:cBhvr>
                                        <p:cTn id="30" dur="1000" fill="hold"/>
                                        <p:tgtEl>
                                          <p:spTgt spid="6147">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6147">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147">
                                            <p:txEl>
                                              <p:pRg st="5" end="5"/>
                                            </p:txEl>
                                          </p:spTgt>
                                        </p:tgtEl>
                                        <p:attrNameLst>
                                          <p:attrName>style.visibility</p:attrName>
                                        </p:attrNameLst>
                                      </p:cBhvr>
                                      <p:to>
                                        <p:strVal val="visible"/>
                                      </p:to>
                                    </p:set>
                                    <p:animEffect transition="in" filter="fade">
                                      <p:cBhvr>
                                        <p:cTn id="34" dur="1000"/>
                                        <p:tgtEl>
                                          <p:spTgt spid="6147">
                                            <p:txEl>
                                              <p:pRg st="5" end="5"/>
                                            </p:txEl>
                                          </p:spTgt>
                                        </p:tgtEl>
                                      </p:cBhvr>
                                    </p:animEffect>
                                    <p:anim calcmode="lin" valueType="num">
                                      <p:cBhvr>
                                        <p:cTn id="35" dur="1000" fill="hold"/>
                                        <p:tgtEl>
                                          <p:spTgt spid="6147">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14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30E6D1-716F-A947-9619-9D7001D32062}"/>
              </a:ext>
            </a:extLst>
          </p:cNvPr>
          <p:cNvSpPr>
            <a:spLocks noGrp="1"/>
          </p:cNvSpPr>
          <p:nvPr>
            <p:ph idx="1"/>
          </p:nvPr>
        </p:nvSpPr>
        <p:spPr>
          <a:xfrm>
            <a:off x="317448" y="1200150"/>
            <a:ext cx="8509103" cy="3657600"/>
          </a:xfrm>
        </p:spPr>
        <p:txBody>
          <a:bodyPr>
            <a:normAutofit fontScale="92500" lnSpcReduction="20000"/>
          </a:bodyPr>
          <a:lstStyle/>
          <a:p>
            <a:r>
              <a:rPr lang="en-US" dirty="0"/>
              <a:t>Human Subject (FDA):</a:t>
            </a:r>
          </a:p>
          <a:p>
            <a:pPr lvl="1"/>
            <a:r>
              <a:rPr lang="en-US" dirty="0"/>
              <a:t>an individual who is or becomes a participant in research, either as a recipient of the test article or as a control. </a:t>
            </a:r>
          </a:p>
          <a:p>
            <a:r>
              <a:rPr lang="en-US" dirty="0"/>
              <a:t>“Virtually Identical” regulations</a:t>
            </a:r>
          </a:p>
          <a:p>
            <a:pPr lvl="1"/>
            <a:r>
              <a:rPr lang="en-US" dirty="0"/>
              <a:t>IRB Composition, </a:t>
            </a:r>
          </a:p>
          <a:p>
            <a:pPr lvl="1"/>
            <a:r>
              <a:rPr lang="en-US" dirty="0"/>
              <a:t>Criteria for approval </a:t>
            </a:r>
          </a:p>
          <a:p>
            <a:pPr lvl="1"/>
            <a:r>
              <a:rPr lang="en-US" dirty="0"/>
              <a:t>Record requirements</a:t>
            </a:r>
          </a:p>
          <a:p>
            <a:pPr lvl="1"/>
            <a:r>
              <a:rPr lang="en-US" dirty="0"/>
              <a:t>Informed consent requirements</a:t>
            </a:r>
          </a:p>
        </p:txBody>
      </p:sp>
      <p:sp>
        <p:nvSpPr>
          <p:cNvPr id="4" name="Title 1">
            <a:extLst>
              <a:ext uri="{FF2B5EF4-FFF2-40B4-BE49-F238E27FC236}">
                <a16:creationId xmlns:a16="http://schemas.microsoft.com/office/drawing/2014/main" id="{A15BBDD4-06C4-1841-8BF4-54E44482D660}"/>
              </a:ext>
            </a:extLst>
          </p:cNvPr>
          <p:cNvSpPr>
            <a:spLocks noGrp="1"/>
          </p:cNvSpPr>
          <p:nvPr>
            <p:ph type="title"/>
          </p:nvPr>
        </p:nvSpPr>
        <p:spPr>
          <a:xfrm>
            <a:off x="-3544" y="209550"/>
            <a:ext cx="8509103" cy="694515"/>
          </a:xfrm>
        </p:spPr>
        <p:txBody>
          <a:bodyPr>
            <a:normAutofit fontScale="90000"/>
          </a:bodyPr>
          <a:lstStyle/>
          <a:p>
            <a:r>
              <a:rPr lang="en-US" b="1" dirty="0"/>
              <a:t>Research Regulations FDA and HHS</a:t>
            </a:r>
          </a:p>
        </p:txBody>
      </p:sp>
    </p:spTree>
    <p:extLst>
      <p:ext uri="{BB962C8B-B14F-4D97-AF65-F5344CB8AC3E}">
        <p14:creationId xmlns:p14="http://schemas.microsoft.com/office/powerpoint/2010/main" val="307718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9B920-CB7F-6F48-AA3D-3CB3CEA08C87}"/>
              </a:ext>
            </a:extLst>
          </p:cNvPr>
          <p:cNvSpPr>
            <a:spLocks noGrp="1"/>
          </p:cNvSpPr>
          <p:nvPr>
            <p:ph type="title"/>
          </p:nvPr>
        </p:nvSpPr>
        <p:spPr>
          <a:xfrm>
            <a:off x="152400" y="209550"/>
            <a:ext cx="8509103" cy="694515"/>
          </a:xfrm>
        </p:spPr>
        <p:txBody>
          <a:bodyPr>
            <a:normAutofit fontScale="90000"/>
          </a:bodyPr>
          <a:lstStyle/>
          <a:p>
            <a:r>
              <a:rPr lang="en-US" b="1" dirty="0"/>
              <a:t>Research Regulations FDA</a:t>
            </a:r>
            <a:endParaRPr lang="en-US" dirty="0"/>
          </a:p>
        </p:txBody>
      </p:sp>
      <p:sp>
        <p:nvSpPr>
          <p:cNvPr id="3" name="Content Placeholder 2">
            <a:extLst>
              <a:ext uri="{FF2B5EF4-FFF2-40B4-BE49-F238E27FC236}">
                <a16:creationId xmlns:a16="http://schemas.microsoft.com/office/drawing/2014/main" id="{0CDC6E76-70D0-FB42-97C4-3A339D190E99}"/>
              </a:ext>
            </a:extLst>
          </p:cNvPr>
          <p:cNvSpPr>
            <a:spLocks noGrp="1"/>
          </p:cNvSpPr>
          <p:nvPr>
            <p:ph idx="1"/>
          </p:nvPr>
        </p:nvSpPr>
        <p:spPr/>
        <p:txBody>
          <a:bodyPr/>
          <a:lstStyle/>
          <a:p>
            <a:r>
              <a:rPr lang="en-US" dirty="0"/>
              <a:t>Need for drug and device review and approval</a:t>
            </a:r>
          </a:p>
          <a:p>
            <a:pPr lvl="1"/>
            <a:r>
              <a:rPr lang="en-US" dirty="0"/>
              <a:t>investigational new drug application (</a:t>
            </a:r>
            <a:r>
              <a:rPr lang="en-US" b="1" dirty="0"/>
              <a:t>IND</a:t>
            </a:r>
            <a:r>
              <a:rPr lang="en-US" dirty="0"/>
              <a:t>)</a:t>
            </a:r>
          </a:p>
          <a:p>
            <a:pPr lvl="1"/>
            <a:r>
              <a:rPr lang="en-US" dirty="0"/>
              <a:t>investigational device exemption (</a:t>
            </a:r>
            <a:r>
              <a:rPr lang="en-US" b="1" dirty="0"/>
              <a:t>IDE</a:t>
            </a:r>
            <a:r>
              <a:rPr lang="en-US" dirty="0"/>
              <a:t>)</a:t>
            </a:r>
          </a:p>
          <a:p>
            <a:pPr marL="0" indent="0">
              <a:buNone/>
            </a:pPr>
            <a:endParaRPr lang="en-US" dirty="0"/>
          </a:p>
        </p:txBody>
      </p:sp>
    </p:spTree>
    <p:extLst>
      <p:ext uri="{BB962C8B-B14F-4D97-AF65-F5344CB8AC3E}">
        <p14:creationId xmlns:p14="http://schemas.microsoft.com/office/powerpoint/2010/main" val="167085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BF659-AF56-654F-A611-90D83357099E}"/>
              </a:ext>
            </a:extLst>
          </p:cNvPr>
          <p:cNvSpPr>
            <a:spLocks noGrp="1"/>
          </p:cNvSpPr>
          <p:nvPr>
            <p:ph type="title"/>
          </p:nvPr>
        </p:nvSpPr>
        <p:spPr>
          <a:xfrm>
            <a:off x="457200" y="1085851"/>
            <a:ext cx="7848600" cy="1021556"/>
          </a:xfrm>
        </p:spPr>
        <p:txBody>
          <a:bodyPr>
            <a:normAutofit fontScale="90000"/>
          </a:bodyPr>
          <a:lstStyle/>
          <a:p>
            <a:pPr algn="ctr">
              <a:defRPr/>
            </a:pPr>
            <a:r>
              <a:rPr lang="en-US" dirty="0">
                <a:latin typeface="Arial" panose="020B0604020202020204" pitchFamily="34" charset="0"/>
                <a:cs typeface="Arial" panose="020B0604020202020204" pitchFamily="34" charset="0"/>
              </a:rPr>
              <a:t>Changes to the Federal Regulations Governing Human Subjects Research</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cap="none" dirty="0">
                <a:latin typeface="Arial" panose="020B0604020202020204" pitchFamily="34" charset="0"/>
                <a:cs typeface="Arial" panose="020B0604020202020204" pitchFamily="34" charset="0"/>
              </a:rPr>
              <a:t>Revised Common Rule</a:t>
            </a:r>
            <a:br>
              <a:rPr lang="en-US" sz="7200" dirty="0">
                <a:solidFill>
                  <a:schemeClr val="accent2">
                    <a:lumMod val="75000"/>
                  </a:schemeClr>
                </a:solidFill>
              </a:rPr>
            </a:br>
            <a:endParaRPr lang="en-US" dirty="0"/>
          </a:p>
        </p:txBody>
      </p:sp>
    </p:spTree>
    <p:extLst>
      <p:ext uri="{BB962C8B-B14F-4D97-AF65-F5344CB8AC3E}">
        <p14:creationId xmlns:p14="http://schemas.microsoft.com/office/powerpoint/2010/main" val="3370279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A5234C72-6CD1-3F40-82DC-FE7EA887D2AD}"/>
              </a:ext>
            </a:extLst>
          </p:cNvPr>
          <p:cNvSpPr>
            <a:spLocks noGrp="1" noChangeArrowheads="1"/>
          </p:cNvSpPr>
          <p:nvPr>
            <p:ph type="title"/>
          </p:nvPr>
        </p:nvSpPr>
        <p:spPr bwMode="auto">
          <a:xfrm>
            <a:off x="1485900" y="457200"/>
            <a:ext cx="6172200"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r>
              <a:rPr lang="en-US" altLang="en-US" b="1"/>
              <a:t>Significant Changes</a:t>
            </a:r>
            <a:endParaRPr lang="en-US" altLang="en-US"/>
          </a:p>
        </p:txBody>
      </p:sp>
      <p:sp>
        <p:nvSpPr>
          <p:cNvPr id="59395" name="Content Placeholder 2">
            <a:extLst>
              <a:ext uri="{FF2B5EF4-FFF2-40B4-BE49-F238E27FC236}">
                <a16:creationId xmlns:a16="http://schemas.microsoft.com/office/drawing/2014/main" id="{E773FE27-8E9A-5E4C-943F-6824428F4C38}"/>
              </a:ext>
            </a:extLst>
          </p:cNvPr>
          <p:cNvSpPr>
            <a:spLocks noGrp="1"/>
          </p:cNvSpPr>
          <p:nvPr>
            <p:ph idx="1"/>
          </p:nvPr>
        </p:nvSpPr>
        <p:spPr>
          <a:xfrm>
            <a:off x="838200" y="1314450"/>
            <a:ext cx="7543800" cy="3071813"/>
          </a:xfrm>
        </p:spPr>
        <p:txBody>
          <a:bodyPr>
            <a:normAutofit/>
          </a:bodyPr>
          <a:lstStyle/>
          <a:p>
            <a:r>
              <a:rPr lang="en-US" altLang="en-US" dirty="0"/>
              <a:t>IRB Operations</a:t>
            </a:r>
          </a:p>
          <a:p>
            <a:pPr lvl="1"/>
            <a:r>
              <a:rPr lang="en-US" altLang="en-US" dirty="0"/>
              <a:t>Single IRBs for multi-site cooperative research</a:t>
            </a:r>
          </a:p>
          <a:p>
            <a:pPr lvl="1"/>
            <a:r>
              <a:rPr lang="en-US" altLang="en-US" dirty="0"/>
              <a:t>External IRBs</a:t>
            </a:r>
          </a:p>
          <a:p>
            <a:pPr lvl="1"/>
            <a:r>
              <a:rPr lang="en-US" altLang="en-US" dirty="0"/>
              <a:t>For specific research activities, continuing review will no longer be required</a:t>
            </a:r>
          </a:p>
          <a:p>
            <a:pPr lvl="1"/>
            <a:endParaRPr lang="en-US" altLang="en-US" dirty="0"/>
          </a:p>
        </p:txBody>
      </p:sp>
    </p:spTree>
    <p:extLst>
      <p:ext uri="{BB962C8B-B14F-4D97-AF65-F5344CB8AC3E}">
        <p14:creationId xmlns:p14="http://schemas.microsoft.com/office/powerpoint/2010/main" val="675371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1DBE8BD8-8B75-4F44-A7AF-802426DAABE5}"/>
              </a:ext>
            </a:extLst>
          </p:cNvPr>
          <p:cNvSpPr>
            <a:spLocks noGrp="1" noChangeArrowheads="1"/>
          </p:cNvSpPr>
          <p:nvPr>
            <p:ph type="title"/>
          </p:nvPr>
        </p:nvSpPr>
        <p:spPr bwMode="auto">
          <a:xfrm>
            <a:off x="1485900" y="665560"/>
            <a:ext cx="6172200"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r>
              <a:rPr lang="en-US" altLang="en-US" b="1"/>
              <a:t>Significant Changes</a:t>
            </a:r>
            <a:endParaRPr lang="en-US" altLang="en-US"/>
          </a:p>
        </p:txBody>
      </p:sp>
      <p:sp>
        <p:nvSpPr>
          <p:cNvPr id="60419" name="Content Placeholder 2">
            <a:extLst>
              <a:ext uri="{FF2B5EF4-FFF2-40B4-BE49-F238E27FC236}">
                <a16:creationId xmlns:a16="http://schemas.microsoft.com/office/drawing/2014/main" id="{DA314EDC-7737-BC41-BFDD-8BE572005255}"/>
              </a:ext>
            </a:extLst>
          </p:cNvPr>
          <p:cNvSpPr>
            <a:spLocks noGrp="1"/>
          </p:cNvSpPr>
          <p:nvPr>
            <p:ph idx="1"/>
          </p:nvPr>
        </p:nvSpPr>
        <p:spPr>
          <a:xfrm>
            <a:off x="1428750" y="1371600"/>
            <a:ext cx="6286500" cy="3071813"/>
          </a:xfrm>
        </p:spPr>
        <p:txBody>
          <a:bodyPr>
            <a:normAutofit fontScale="85000" lnSpcReduction="20000"/>
          </a:bodyPr>
          <a:lstStyle/>
          <a:p>
            <a:r>
              <a:rPr lang="en-US" altLang="en-US" dirty="0"/>
              <a:t>Scope</a:t>
            </a:r>
          </a:p>
          <a:p>
            <a:pPr lvl="1"/>
            <a:r>
              <a:rPr lang="en-US" altLang="en-US" dirty="0"/>
              <a:t>Definitions</a:t>
            </a:r>
          </a:p>
          <a:p>
            <a:pPr lvl="2"/>
            <a:r>
              <a:rPr lang="en-US" altLang="en-US" dirty="0"/>
              <a:t>human subjects, </a:t>
            </a:r>
          </a:p>
          <a:p>
            <a:pPr lvl="2"/>
            <a:r>
              <a:rPr lang="en-US" altLang="en-US" dirty="0"/>
              <a:t>clinical trial research</a:t>
            </a:r>
          </a:p>
          <a:p>
            <a:pPr lvl="2"/>
            <a:r>
              <a:rPr lang="en-US" altLang="en-US" dirty="0"/>
              <a:t>identifiable biospecimen</a:t>
            </a:r>
          </a:p>
          <a:p>
            <a:pPr lvl="2"/>
            <a:r>
              <a:rPr lang="en-US" altLang="en-US" dirty="0"/>
              <a:t>identifiable private information/vulnerable population</a:t>
            </a:r>
          </a:p>
          <a:p>
            <a:pPr lvl="1"/>
            <a:r>
              <a:rPr lang="en-US" altLang="en-US" dirty="0"/>
              <a:t>Tribal law</a:t>
            </a:r>
          </a:p>
          <a:p>
            <a:r>
              <a:rPr lang="en-US" altLang="en-US" dirty="0"/>
              <a:t>Exemption categories expanded</a:t>
            </a:r>
          </a:p>
          <a:p>
            <a:endParaRPr lang="en-US" altLang="en-US" dirty="0"/>
          </a:p>
        </p:txBody>
      </p:sp>
    </p:spTree>
    <p:extLst>
      <p:ext uri="{BB962C8B-B14F-4D97-AF65-F5344CB8AC3E}">
        <p14:creationId xmlns:p14="http://schemas.microsoft.com/office/powerpoint/2010/main" val="33824518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6F79BAB1-01B8-4E46-8ED7-25257F9134C9}"/>
              </a:ext>
            </a:extLst>
          </p:cNvPr>
          <p:cNvSpPr>
            <a:spLocks noGrp="1" noChangeArrowheads="1"/>
          </p:cNvSpPr>
          <p:nvPr>
            <p:ph type="title"/>
          </p:nvPr>
        </p:nvSpPr>
        <p:spPr bwMode="auto">
          <a:xfrm>
            <a:off x="1485900" y="400050"/>
            <a:ext cx="6172200"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r>
              <a:rPr lang="en-US" altLang="en-US" b="1"/>
              <a:t>sIRB Objectives</a:t>
            </a:r>
          </a:p>
        </p:txBody>
      </p:sp>
      <p:sp>
        <p:nvSpPr>
          <p:cNvPr id="63491" name="Content Placeholder 2">
            <a:extLst>
              <a:ext uri="{FF2B5EF4-FFF2-40B4-BE49-F238E27FC236}">
                <a16:creationId xmlns:a16="http://schemas.microsoft.com/office/drawing/2014/main" id="{EECA3FC7-729D-6046-85FE-25226C9B1EEF}"/>
              </a:ext>
            </a:extLst>
          </p:cNvPr>
          <p:cNvSpPr>
            <a:spLocks noGrp="1"/>
          </p:cNvSpPr>
          <p:nvPr>
            <p:ph idx="1"/>
          </p:nvPr>
        </p:nvSpPr>
        <p:spPr>
          <a:xfrm>
            <a:off x="1066800" y="1428750"/>
            <a:ext cx="7239000" cy="3071813"/>
          </a:xfrm>
        </p:spPr>
        <p:txBody>
          <a:bodyPr>
            <a:normAutofit fontScale="92500" lnSpcReduction="20000"/>
          </a:bodyPr>
          <a:lstStyle/>
          <a:p>
            <a:r>
              <a:rPr lang="en-US" altLang="en-US" dirty="0"/>
              <a:t>NIH and revised Common Rule compatible</a:t>
            </a:r>
          </a:p>
          <a:p>
            <a:r>
              <a:rPr lang="en-US" altLang="en-US" dirty="0"/>
              <a:t>Enhance and streamline the IRB review process for multi-site research</a:t>
            </a:r>
          </a:p>
          <a:p>
            <a:r>
              <a:rPr lang="en-US" altLang="en-US" dirty="0"/>
              <a:t>High standards and protections for human subjects maintained</a:t>
            </a:r>
          </a:p>
          <a:p>
            <a:r>
              <a:rPr lang="en-US" altLang="en-US" dirty="0"/>
              <a:t>Efficient and effective </a:t>
            </a:r>
          </a:p>
          <a:p>
            <a:r>
              <a:rPr lang="en-US" altLang="en-US" dirty="0"/>
              <a:t>Eliminate redundancy</a:t>
            </a:r>
          </a:p>
          <a:p>
            <a:endParaRPr lang="en-US" altLang="en-US" dirty="0"/>
          </a:p>
        </p:txBody>
      </p:sp>
    </p:spTree>
    <p:extLst>
      <p:ext uri="{BB962C8B-B14F-4D97-AF65-F5344CB8AC3E}">
        <p14:creationId xmlns:p14="http://schemas.microsoft.com/office/powerpoint/2010/main" val="3729773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35F1A1D5-3A50-D247-8941-1E029DD4A92B}"/>
              </a:ext>
            </a:extLst>
          </p:cNvPr>
          <p:cNvSpPr>
            <a:spLocks noGrp="1" noChangeArrowheads="1"/>
          </p:cNvSpPr>
          <p:nvPr>
            <p:ph type="title"/>
          </p:nvPr>
        </p:nvSpPr>
        <p:spPr bwMode="auto">
          <a:xfrm>
            <a:off x="1543050" y="285750"/>
            <a:ext cx="6172200"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fontScale="90000"/>
          </a:bodyPr>
          <a:lstStyle/>
          <a:p>
            <a:r>
              <a:rPr lang="en-US" altLang="en-US" b="1"/>
              <a:t>sIRB- When Do They Apply?</a:t>
            </a:r>
          </a:p>
        </p:txBody>
      </p:sp>
      <p:sp>
        <p:nvSpPr>
          <p:cNvPr id="64515" name="Content Placeholder 2">
            <a:extLst>
              <a:ext uri="{FF2B5EF4-FFF2-40B4-BE49-F238E27FC236}">
                <a16:creationId xmlns:a16="http://schemas.microsoft.com/office/drawing/2014/main" id="{A0E9C3F1-2661-AF4D-95A9-DD0AD7F024C0}"/>
              </a:ext>
            </a:extLst>
          </p:cNvPr>
          <p:cNvSpPr>
            <a:spLocks noGrp="1"/>
          </p:cNvSpPr>
          <p:nvPr>
            <p:ph idx="1"/>
          </p:nvPr>
        </p:nvSpPr>
        <p:spPr>
          <a:xfrm>
            <a:off x="838200" y="1159392"/>
            <a:ext cx="7315200" cy="3714750"/>
          </a:xfrm>
        </p:spPr>
        <p:txBody>
          <a:bodyPr>
            <a:normAutofit fontScale="77500" lnSpcReduction="20000"/>
          </a:bodyPr>
          <a:lstStyle/>
          <a:p>
            <a:r>
              <a:rPr lang="en-US" altLang="en-US" dirty="0"/>
              <a:t>Applies to </a:t>
            </a:r>
          </a:p>
          <a:p>
            <a:pPr lvl="1"/>
            <a:r>
              <a:rPr lang="en-US" altLang="en-US" dirty="0"/>
              <a:t>U.S. institutions engaged in cooperative research for the portion of the research conducted in the U.S. </a:t>
            </a:r>
          </a:p>
          <a:p>
            <a:r>
              <a:rPr lang="en-US" altLang="en-US" dirty="0"/>
              <a:t>Does not apply to:</a:t>
            </a:r>
          </a:p>
          <a:p>
            <a:pPr lvl="1"/>
            <a:r>
              <a:rPr lang="en-US" altLang="en-US" dirty="0"/>
              <a:t>When more than single IRB review is required by law (including tribal law) </a:t>
            </a:r>
          </a:p>
          <a:p>
            <a:pPr lvl="1"/>
            <a:r>
              <a:rPr lang="en-US" altLang="en-US" dirty="0"/>
              <a:t>When determined by a Federal department or agency</a:t>
            </a:r>
          </a:p>
          <a:p>
            <a:pPr lvl="1"/>
            <a:r>
              <a:rPr lang="en-US" altLang="en-US" dirty="0"/>
              <a:t>Foreign sites</a:t>
            </a:r>
          </a:p>
          <a:p>
            <a:pPr lvl="1"/>
            <a:r>
              <a:rPr lang="en-US" altLang="en-US" dirty="0"/>
              <a:t>Training awards (e.g.: K, T and F awards)</a:t>
            </a:r>
          </a:p>
        </p:txBody>
      </p:sp>
    </p:spTree>
    <p:extLst>
      <p:ext uri="{BB962C8B-B14F-4D97-AF65-F5344CB8AC3E}">
        <p14:creationId xmlns:p14="http://schemas.microsoft.com/office/powerpoint/2010/main" val="5016532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16919BDF-0E49-9F4F-83C7-EE748D9E1447}"/>
              </a:ext>
            </a:extLst>
          </p:cNvPr>
          <p:cNvSpPr>
            <a:spLocks noGrp="1" noChangeArrowheads="1"/>
          </p:cNvSpPr>
          <p:nvPr>
            <p:ph type="title"/>
          </p:nvPr>
        </p:nvSpPr>
        <p:spPr bwMode="auto">
          <a:xfrm>
            <a:off x="1485900" y="457200"/>
            <a:ext cx="6172200"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fontScale="90000"/>
          </a:bodyPr>
          <a:lstStyle/>
          <a:p>
            <a:r>
              <a:rPr lang="en-US" altLang="en-US" b="1"/>
              <a:t>sIRB- Local Responsibilities</a:t>
            </a:r>
          </a:p>
        </p:txBody>
      </p:sp>
      <p:sp>
        <p:nvSpPr>
          <p:cNvPr id="65539" name="Content Placeholder 2">
            <a:extLst>
              <a:ext uri="{FF2B5EF4-FFF2-40B4-BE49-F238E27FC236}">
                <a16:creationId xmlns:a16="http://schemas.microsoft.com/office/drawing/2014/main" id="{A8C3F74E-BA5D-4B41-88C6-AC56864CBBC4}"/>
              </a:ext>
            </a:extLst>
          </p:cNvPr>
          <p:cNvSpPr>
            <a:spLocks noGrp="1"/>
          </p:cNvSpPr>
          <p:nvPr>
            <p:ph idx="1"/>
          </p:nvPr>
        </p:nvSpPr>
        <p:spPr>
          <a:xfrm>
            <a:off x="838200" y="1143000"/>
            <a:ext cx="8153400" cy="3714750"/>
          </a:xfrm>
        </p:spPr>
        <p:txBody>
          <a:bodyPr>
            <a:normAutofit fontScale="92500" lnSpcReduction="10000"/>
          </a:bodyPr>
          <a:lstStyle/>
          <a:p>
            <a:r>
              <a:rPr lang="en-US" altLang="en-US" dirty="0"/>
              <a:t>Conflict of Interest (COI) management plans</a:t>
            </a:r>
          </a:p>
          <a:p>
            <a:r>
              <a:rPr lang="en-US" altLang="en-US" dirty="0"/>
              <a:t>HIPAA may be handled locally</a:t>
            </a:r>
          </a:p>
          <a:p>
            <a:r>
              <a:rPr lang="en-US" altLang="en-US" dirty="0"/>
              <a:t>Ensuring that investigators/study staff are qualified and meet standards to conduct research</a:t>
            </a:r>
          </a:p>
          <a:p>
            <a:r>
              <a:rPr lang="en-US" altLang="en-US" dirty="0"/>
              <a:t>Responsible for the safe and appropriate performance of the research </a:t>
            </a:r>
          </a:p>
          <a:p>
            <a:pPr lvl="1"/>
            <a:r>
              <a:rPr lang="en-US" altLang="en-US" dirty="0"/>
              <a:t>Includes monitoring study compliance.</a:t>
            </a:r>
          </a:p>
          <a:p>
            <a:endParaRPr lang="en-US" altLang="en-US" dirty="0"/>
          </a:p>
        </p:txBody>
      </p:sp>
    </p:spTree>
    <p:extLst>
      <p:ext uri="{BB962C8B-B14F-4D97-AF65-F5344CB8AC3E}">
        <p14:creationId xmlns:p14="http://schemas.microsoft.com/office/powerpoint/2010/main" val="9593301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731FC2FF-31F0-314A-B83C-D021E423B109}"/>
              </a:ext>
            </a:extLst>
          </p:cNvPr>
          <p:cNvSpPr>
            <a:spLocks noGrp="1" noChangeArrowheads="1"/>
          </p:cNvSpPr>
          <p:nvPr>
            <p:ph type="title"/>
          </p:nvPr>
        </p:nvSpPr>
        <p:spPr bwMode="auto">
          <a:xfrm>
            <a:off x="1485900" y="346472"/>
            <a:ext cx="6172200"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r>
              <a:rPr lang="en-US" altLang="en-US" b="1"/>
              <a:t>sIRB Challenges</a:t>
            </a:r>
          </a:p>
        </p:txBody>
      </p:sp>
      <p:sp>
        <p:nvSpPr>
          <p:cNvPr id="66563" name="Content Placeholder 2">
            <a:extLst>
              <a:ext uri="{FF2B5EF4-FFF2-40B4-BE49-F238E27FC236}">
                <a16:creationId xmlns:a16="http://schemas.microsoft.com/office/drawing/2014/main" id="{0EFE14B5-F205-C546-B2C8-D5F06AB577EE}"/>
              </a:ext>
            </a:extLst>
          </p:cNvPr>
          <p:cNvSpPr>
            <a:spLocks noGrp="1"/>
          </p:cNvSpPr>
          <p:nvPr>
            <p:ph idx="1"/>
          </p:nvPr>
        </p:nvSpPr>
        <p:spPr>
          <a:xfrm>
            <a:off x="514350" y="1203722"/>
            <a:ext cx="8115300" cy="3071813"/>
          </a:xfrm>
        </p:spPr>
        <p:txBody>
          <a:bodyPr>
            <a:normAutofit fontScale="85000" lnSpcReduction="20000"/>
          </a:bodyPr>
          <a:lstStyle/>
          <a:p>
            <a:r>
              <a:rPr lang="en-US" altLang="en-US" dirty="0"/>
              <a:t>Implementation ongoing nationally</a:t>
            </a:r>
          </a:p>
          <a:p>
            <a:pPr lvl="1"/>
            <a:r>
              <a:rPr lang="en-US" altLang="en-US" dirty="0"/>
              <a:t>Only a small number of institutions are currently functional as a </a:t>
            </a:r>
            <a:r>
              <a:rPr lang="en-US" altLang="en-US" dirty="0" err="1"/>
              <a:t>sIRB</a:t>
            </a:r>
            <a:endParaRPr lang="en-US" altLang="en-US" dirty="0"/>
          </a:p>
          <a:p>
            <a:r>
              <a:rPr lang="en-US" altLang="en-US" dirty="0"/>
              <a:t>CICERO currently not configured to operate as a single IRB for large multi-site studies</a:t>
            </a:r>
          </a:p>
          <a:p>
            <a:pPr lvl="1"/>
            <a:r>
              <a:rPr lang="en-US" altLang="en-US" dirty="0"/>
              <a:t>UMB is committed to ensuring the successful implementation of a </a:t>
            </a:r>
            <a:r>
              <a:rPr lang="en-US" altLang="en-US" dirty="0" err="1"/>
              <a:t>sIRB</a:t>
            </a:r>
            <a:r>
              <a:rPr lang="en-US" altLang="en-US" dirty="0"/>
              <a:t> for these trials requiring reliance agreements</a:t>
            </a:r>
          </a:p>
          <a:p>
            <a:endParaRPr lang="en-US" altLang="en-US" dirty="0"/>
          </a:p>
        </p:txBody>
      </p:sp>
    </p:spTree>
    <p:extLst>
      <p:ext uri="{BB962C8B-B14F-4D97-AF65-F5344CB8AC3E}">
        <p14:creationId xmlns:p14="http://schemas.microsoft.com/office/powerpoint/2010/main" val="20468339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9FF57DEB-82D2-E342-B7A2-FB3D78B74D44}"/>
              </a:ext>
            </a:extLst>
          </p:cNvPr>
          <p:cNvSpPr>
            <a:spLocks noGrp="1" noChangeArrowheads="1"/>
          </p:cNvSpPr>
          <p:nvPr>
            <p:ph type="title"/>
          </p:nvPr>
        </p:nvSpPr>
        <p:spPr bwMode="auto">
          <a:xfrm>
            <a:off x="1485900" y="228600"/>
            <a:ext cx="6172200"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r>
              <a:rPr lang="en-US" altLang="en-US" b="1"/>
              <a:t>Human Subject Definition</a:t>
            </a:r>
          </a:p>
        </p:txBody>
      </p:sp>
      <p:sp>
        <p:nvSpPr>
          <p:cNvPr id="71683" name="Content Placeholder 2">
            <a:extLst>
              <a:ext uri="{FF2B5EF4-FFF2-40B4-BE49-F238E27FC236}">
                <a16:creationId xmlns:a16="http://schemas.microsoft.com/office/drawing/2014/main" id="{995B5F9D-05D0-E34B-A198-FAB99F7E3864}"/>
              </a:ext>
            </a:extLst>
          </p:cNvPr>
          <p:cNvSpPr>
            <a:spLocks noGrp="1"/>
          </p:cNvSpPr>
          <p:nvPr>
            <p:ph idx="1"/>
          </p:nvPr>
        </p:nvSpPr>
        <p:spPr>
          <a:xfrm>
            <a:off x="762000" y="1282995"/>
            <a:ext cx="7848600" cy="3600450"/>
          </a:xfrm>
        </p:spPr>
        <p:txBody>
          <a:bodyPr>
            <a:normAutofit fontScale="92500" lnSpcReduction="10000"/>
          </a:bodyPr>
          <a:lstStyle/>
          <a:p>
            <a:r>
              <a:rPr lang="en-US" altLang="en-US" dirty="0"/>
              <a:t>Human subject ‐ a living individual about whom an investigator conducting research:</a:t>
            </a:r>
          </a:p>
          <a:p>
            <a:pPr lvl="1"/>
            <a:r>
              <a:rPr lang="en-US" altLang="en-US" dirty="0"/>
              <a:t>Obtains information or </a:t>
            </a:r>
            <a:r>
              <a:rPr lang="en-US" altLang="en-US" b="1" dirty="0"/>
              <a:t>biospecimens</a:t>
            </a:r>
            <a:r>
              <a:rPr lang="en-US" altLang="en-US" dirty="0"/>
              <a:t> through intervention or interaction with the individual, and uses, studies, or analyzes the information or </a:t>
            </a:r>
            <a:r>
              <a:rPr lang="en-US" altLang="en-US" b="1" dirty="0"/>
              <a:t>biospecimens</a:t>
            </a:r>
            <a:r>
              <a:rPr lang="en-US" altLang="en-US" dirty="0"/>
              <a:t>; or </a:t>
            </a:r>
          </a:p>
          <a:p>
            <a:pPr lvl="1"/>
            <a:r>
              <a:rPr lang="en-US" altLang="en-US" dirty="0"/>
              <a:t>Obtains, uses, studies, analyzes, or generates identifiable private information or </a:t>
            </a:r>
            <a:r>
              <a:rPr lang="en-US" altLang="en-US" b="1" dirty="0"/>
              <a:t>identifiable biospecimens </a:t>
            </a:r>
          </a:p>
        </p:txBody>
      </p:sp>
    </p:spTree>
    <p:extLst>
      <p:ext uri="{BB962C8B-B14F-4D97-AF65-F5344CB8AC3E}">
        <p14:creationId xmlns:p14="http://schemas.microsoft.com/office/powerpoint/2010/main" val="1133692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0738" name="Rectangle 2"/>
          <p:cNvSpPr>
            <a:spLocks noGrp="1" noChangeArrowheads="1"/>
          </p:cNvSpPr>
          <p:nvPr>
            <p:ph type="title"/>
          </p:nvPr>
        </p:nvSpPr>
        <p:spPr>
          <a:xfrm>
            <a:off x="1428750" y="342900"/>
            <a:ext cx="6229350" cy="571500"/>
          </a:xfrm>
        </p:spPr>
        <p:txBody>
          <a:bodyPr>
            <a:normAutofit fontScale="90000"/>
          </a:bodyPr>
          <a:lstStyle/>
          <a:p>
            <a:pPr>
              <a:defRPr/>
            </a:pPr>
            <a:r>
              <a:rPr lang="en-US" b="1" dirty="0">
                <a:ea typeface="ＭＳ Ｐゴシック" charset="0"/>
                <a:cs typeface="ＭＳ Ｐゴシック" charset="0"/>
              </a:rPr>
              <a:t>Human Subject Research:  Balancing Two Goals </a:t>
            </a:r>
          </a:p>
        </p:txBody>
      </p:sp>
      <p:sp>
        <p:nvSpPr>
          <p:cNvPr id="1140740" name="Rectangle 4"/>
          <p:cNvSpPr>
            <a:spLocks noGrp="1" noChangeArrowheads="1"/>
          </p:cNvSpPr>
          <p:nvPr>
            <p:ph type="body" idx="1"/>
          </p:nvPr>
        </p:nvSpPr>
        <p:spPr>
          <a:xfrm>
            <a:off x="1657350" y="1143000"/>
            <a:ext cx="5829300" cy="3543300"/>
          </a:xfrm>
        </p:spPr>
        <p:txBody>
          <a:bodyPr/>
          <a:lstStyle/>
          <a:p>
            <a:pPr eaLnBrk="1" hangingPunct="1">
              <a:lnSpc>
                <a:spcPct val="90000"/>
              </a:lnSpc>
              <a:buFontTx/>
              <a:buNone/>
            </a:pPr>
            <a:endParaRPr lang="en-US" sz="2100">
              <a:latin typeface="Times New Roman" pitchFamily="18" charset="0"/>
              <a:ea typeface="ＭＳ Ｐゴシック"/>
              <a:cs typeface="ＭＳ Ｐゴシック"/>
            </a:endParaRPr>
          </a:p>
          <a:p>
            <a:pPr eaLnBrk="1" hangingPunct="1">
              <a:lnSpc>
                <a:spcPct val="90000"/>
              </a:lnSpc>
              <a:buFontTx/>
              <a:buNone/>
            </a:pPr>
            <a:endParaRPr lang="en-US" sz="2100">
              <a:latin typeface="Times New Roman" pitchFamily="18" charset="0"/>
              <a:ea typeface="ＭＳ Ｐゴシック"/>
              <a:cs typeface="ＭＳ Ｐゴシック"/>
            </a:endParaRPr>
          </a:p>
        </p:txBody>
      </p:sp>
      <p:sp>
        <p:nvSpPr>
          <p:cNvPr id="1140741" name="Text Box 5"/>
          <p:cNvSpPr txBox="1">
            <a:spLocks noChangeArrowheads="1"/>
          </p:cNvSpPr>
          <p:nvPr/>
        </p:nvSpPr>
        <p:spPr bwMode="auto">
          <a:xfrm>
            <a:off x="4993481" y="3630216"/>
            <a:ext cx="1771650" cy="738664"/>
          </a:xfrm>
          <a:prstGeom prst="rect">
            <a:avLst/>
          </a:prstGeom>
          <a:noFill/>
          <a:ln w="9525">
            <a:noFill/>
            <a:miter lim="800000"/>
            <a:headEnd/>
            <a:tailEnd/>
          </a:ln>
        </p:spPr>
        <p:txBody>
          <a:bodyPr>
            <a:spAutoFit/>
          </a:bodyPr>
          <a:lstStyle/>
          <a:p>
            <a:r>
              <a:rPr lang="en-US" sz="2100" b="1">
                <a:latin typeface="Times New Roman" pitchFamily="18" charset="0"/>
                <a:ea typeface="ＭＳ Ｐゴシック"/>
                <a:cs typeface="ＭＳ Ｐゴシック"/>
              </a:rPr>
              <a:t>Advancement of Science</a:t>
            </a:r>
          </a:p>
        </p:txBody>
      </p:sp>
      <p:sp>
        <p:nvSpPr>
          <p:cNvPr id="1140742" name="Text Box 6"/>
          <p:cNvSpPr txBox="1">
            <a:spLocks noChangeArrowheads="1"/>
          </p:cNvSpPr>
          <p:nvPr/>
        </p:nvSpPr>
        <p:spPr bwMode="auto">
          <a:xfrm>
            <a:off x="1398985" y="3694510"/>
            <a:ext cx="2909888" cy="738664"/>
          </a:xfrm>
          <a:prstGeom prst="rect">
            <a:avLst/>
          </a:prstGeom>
          <a:noFill/>
          <a:ln w="9525">
            <a:noFill/>
            <a:miter lim="800000"/>
            <a:headEnd/>
            <a:tailEnd/>
          </a:ln>
        </p:spPr>
        <p:txBody>
          <a:bodyPr>
            <a:spAutoFit/>
          </a:bodyPr>
          <a:lstStyle/>
          <a:p>
            <a:r>
              <a:rPr lang="en-US" sz="2100" b="1">
                <a:latin typeface="Times New Roman" pitchFamily="18" charset="0"/>
                <a:ea typeface="ＭＳ Ｐゴシック"/>
                <a:cs typeface="ＭＳ Ｐゴシック"/>
              </a:rPr>
              <a:t>Protection of </a:t>
            </a:r>
          </a:p>
          <a:p>
            <a:r>
              <a:rPr lang="en-US" sz="2100" b="1">
                <a:latin typeface="Times New Roman" pitchFamily="18" charset="0"/>
                <a:ea typeface="ＭＳ Ｐゴシック"/>
                <a:cs typeface="ＭＳ Ｐゴシック"/>
              </a:rPr>
              <a:t>Subject Welfare/Rights</a:t>
            </a:r>
          </a:p>
        </p:txBody>
      </p:sp>
      <p:pic>
        <p:nvPicPr>
          <p:cNvPr id="18437" name="Picture 8"/>
          <p:cNvPicPr>
            <a:picLocks noChangeAspect="1"/>
          </p:cNvPicPr>
          <p:nvPr/>
        </p:nvPicPr>
        <p:blipFill>
          <a:blip r:embed="rId3"/>
          <a:srcRect/>
          <a:stretch>
            <a:fillRect/>
          </a:stretch>
        </p:blipFill>
        <p:spPr bwMode="auto">
          <a:xfrm>
            <a:off x="2531614" y="1289447"/>
            <a:ext cx="3194447" cy="2395538"/>
          </a:xfrm>
          <a:prstGeom prst="rect">
            <a:avLst/>
          </a:prstGeom>
          <a:noFill/>
          <a:ln w="9525">
            <a:noFill/>
            <a:miter lim="800000"/>
            <a:headEnd/>
            <a:tailEnd/>
          </a:ln>
        </p:spPr>
      </p:pic>
      <p:pic>
        <p:nvPicPr>
          <p:cNvPr id="3" name="Picture 2">
            <a:extLst>
              <a:ext uri="{FF2B5EF4-FFF2-40B4-BE49-F238E27FC236}">
                <a16:creationId xmlns:a16="http://schemas.microsoft.com/office/drawing/2014/main" id="{D5B7292A-FF27-6B42-8D0A-7D4ED4EB60AD}"/>
              </a:ext>
            </a:extLst>
          </p:cNvPr>
          <p:cNvPicPr>
            <a:picLocks noChangeAspect="1"/>
          </p:cNvPicPr>
          <p:nvPr/>
        </p:nvPicPr>
        <p:blipFill>
          <a:blip r:embed="rId4"/>
          <a:stretch>
            <a:fillRect/>
          </a:stretch>
        </p:blipFill>
        <p:spPr>
          <a:xfrm>
            <a:off x="3145093" y="2577281"/>
            <a:ext cx="308009" cy="442451"/>
          </a:xfrm>
          <a:prstGeom prst="rect">
            <a:avLst/>
          </a:prstGeom>
        </p:spPr>
      </p:pic>
    </p:spTree>
    <p:extLst>
      <p:ext uri="{BB962C8B-B14F-4D97-AF65-F5344CB8AC3E}">
        <p14:creationId xmlns:p14="http://schemas.microsoft.com/office/powerpoint/2010/main" val="3232710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nodePh="1">
                                  <p:stCondLst>
                                    <p:cond delay="0"/>
                                  </p:stCondLst>
                                  <p:endCondLst>
                                    <p:cond evt="begin" delay="0">
                                      <p:tn val="5"/>
                                    </p:cond>
                                  </p:endCondLst>
                                  <p:childTnLst>
                                    <p:set>
                                      <p:cBhvr>
                                        <p:cTn id="6" dur="1" fill="hold">
                                          <p:stCondLst>
                                            <p:cond delay="0"/>
                                          </p:stCondLst>
                                        </p:cTn>
                                        <p:tgtEl>
                                          <p:spTgt spid="1140740">
                                            <p:txEl>
                                              <p:pRg st="0" end="0"/>
                                            </p:txEl>
                                          </p:spTgt>
                                        </p:tgtEl>
                                        <p:attrNameLst>
                                          <p:attrName>style.visibility</p:attrName>
                                        </p:attrNameLst>
                                      </p:cBhvr>
                                      <p:to>
                                        <p:strVal val="visible"/>
                                      </p:to>
                                    </p:set>
                                    <p:anim calcmode="lin" valueType="num">
                                      <p:cBhvr>
                                        <p:cTn id="7" dur="500" fill="hold"/>
                                        <p:tgtEl>
                                          <p:spTgt spid="114074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4074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140741"/>
                                        </p:tgtEl>
                                        <p:attrNameLst>
                                          <p:attrName>style.visibility</p:attrName>
                                        </p:attrNameLst>
                                      </p:cBhvr>
                                      <p:to>
                                        <p:strVal val="visible"/>
                                      </p:to>
                                    </p:set>
                                    <p:anim calcmode="lin" valueType="num">
                                      <p:cBhvr additive="base">
                                        <p:cTn id="13" dur="500" fill="hold"/>
                                        <p:tgtEl>
                                          <p:spTgt spid="1140741"/>
                                        </p:tgtEl>
                                        <p:attrNameLst>
                                          <p:attrName>ppt_x</p:attrName>
                                        </p:attrNameLst>
                                      </p:cBhvr>
                                      <p:tavLst>
                                        <p:tav tm="0">
                                          <p:val>
                                            <p:strVal val="#ppt_x"/>
                                          </p:val>
                                        </p:tav>
                                        <p:tav tm="100000">
                                          <p:val>
                                            <p:strVal val="#ppt_x"/>
                                          </p:val>
                                        </p:tav>
                                      </p:tavLst>
                                    </p:anim>
                                    <p:anim calcmode="lin" valueType="num">
                                      <p:cBhvr additive="base">
                                        <p:cTn id="14" dur="500" fill="hold"/>
                                        <p:tgtEl>
                                          <p:spTgt spid="1140741"/>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140742"/>
                                        </p:tgtEl>
                                        <p:attrNameLst>
                                          <p:attrName>style.visibility</p:attrName>
                                        </p:attrNameLst>
                                      </p:cBhvr>
                                      <p:to>
                                        <p:strVal val="visible"/>
                                      </p:to>
                                    </p:set>
                                    <p:anim calcmode="lin" valueType="num">
                                      <p:cBhvr additive="base">
                                        <p:cTn id="19" dur="500" fill="hold"/>
                                        <p:tgtEl>
                                          <p:spTgt spid="1140742"/>
                                        </p:tgtEl>
                                        <p:attrNameLst>
                                          <p:attrName>ppt_x</p:attrName>
                                        </p:attrNameLst>
                                      </p:cBhvr>
                                      <p:tavLst>
                                        <p:tav tm="0">
                                          <p:val>
                                            <p:strVal val="#ppt_x"/>
                                          </p:val>
                                        </p:tav>
                                        <p:tav tm="100000">
                                          <p:val>
                                            <p:strVal val="#ppt_x"/>
                                          </p:val>
                                        </p:tav>
                                      </p:tavLst>
                                    </p:anim>
                                    <p:anim calcmode="lin" valueType="num">
                                      <p:cBhvr additive="base">
                                        <p:cTn id="20" dur="500" fill="hold"/>
                                        <p:tgtEl>
                                          <p:spTgt spid="114074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0740" grpId="0" build="p" autoUpdateAnimBg="0"/>
      <p:bldP spid="1140741" grpId="0" autoUpdateAnimBg="0"/>
      <p:bldP spid="1140742"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2D5857DC-00FC-8741-A139-6A8269EC4081}"/>
              </a:ext>
            </a:extLst>
          </p:cNvPr>
          <p:cNvSpPr>
            <a:spLocks noGrp="1" noChangeArrowheads="1"/>
          </p:cNvSpPr>
          <p:nvPr>
            <p:ph type="title"/>
          </p:nvPr>
        </p:nvSpPr>
        <p:spPr bwMode="auto">
          <a:xfrm>
            <a:off x="1485900" y="457200"/>
            <a:ext cx="6172200"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fontScale="90000"/>
          </a:bodyPr>
          <a:lstStyle/>
          <a:p>
            <a:r>
              <a:rPr lang="en-US" altLang="en-US" b="1"/>
              <a:t>Exempt Studies- Expansion</a:t>
            </a:r>
          </a:p>
        </p:txBody>
      </p:sp>
      <p:sp>
        <p:nvSpPr>
          <p:cNvPr id="74755" name="Content Placeholder 2">
            <a:extLst>
              <a:ext uri="{FF2B5EF4-FFF2-40B4-BE49-F238E27FC236}">
                <a16:creationId xmlns:a16="http://schemas.microsoft.com/office/drawing/2014/main" id="{FA389783-7950-CE46-8AE6-84FFF85DDA57}"/>
              </a:ext>
            </a:extLst>
          </p:cNvPr>
          <p:cNvSpPr>
            <a:spLocks noGrp="1"/>
          </p:cNvSpPr>
          <p:nvPr>
            <p:ph idx="1"/>
          </p:nvPr>
        </p:nvSpPr>
        <p:spPr>
          <a:xfrm>
            <a:off x="990600" y="1143000"/>
            <a:ext cx="7391400" cy="3543300"/>
          </a:xfrm>
        </p:spPr>
        <p:txBody>
          <a:bodyPr>
            <a:normAutofit fontScale="92500" lnSpcReduction="10000"/>
          </a:bodyPr>
          <a:lstStyle/>
          <a:p>
            <a:r>
              <a:rPr lang="en-US" altLang="en-US" dirty="0"/>
              <a:t>Significant expansion</a:t>
            </a:r>
          </a:p>
          <a:p>
            <a:pPr lvl="1"/>
            <a:r>
              <a:rPr lang="en-US" altLang="en-US" dirty="0"/>
              <a:t>Scholarly and journalistic activities</a:t>
            </a:r>
          </a:p>
          <a:p>
            <a:pPr lvl="2"/>
            <a:r>
              <a:rPr lang="en-US" altLang="en-US" dirty="0"/>
              <a:t>Oral history, Journalism, Biography, Literary Criticism, Legal Research, Historical Scholarship</a:t>
            </a:r>
          </a:p>
          <a:p>
            <a:pPr lvl="1"/>
            <a:r>
              <a:rPr lang="en-US" altLang="en-US" dirty="0"/>
              <a:t>Public health surveillance activities</a:t>
            </a:r>
          </a:p>
          <a:p>
            <a:pPr lvl="2"/>
            <a:r>
              <a:rPr lang="en-US" altLang="en-US" dirty="0"/>
              <a:t>“conducted, supported, requested, ordered, required or authorized by a public health authority (PHA)”</a:t>
            </a:r>
          </a:p>
          <a:p>
            <a:pPr lvl="3"/>
            <a:r>
              <a:rPr lang="en-US" altLang="en-US" dirty="0"/>
              <a:t>Intent for governmental public health  agencies</a:t>
            </a:r>
          </a:p>
          <a:p>
            <a:r>
              <a:rPr lang="en-US" altLang="en-US" dirty="0"/>
              <a:t>Multiple other categories added or revised</a:t>
            </a:r>
          </a:p>
        </p:txBody>
      </p:sp>
    </p:spTree>
    <p:extLst>
      <p:ext uri="{BB962C8B-B14F-4D97-AF65-F5344CB8AC3E}">
        <p14:creationId xmlns:p14="http://schemas.microsoft.com/office/powerpoint/2010/main" val="27490005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E452DA6B-D15E-F147-BAAC-B30D8220EDE8}"/>
              </a:ext>
            </a:extLst>
          </p:cNvPr>
          <p:cNvSpPr>
            <a:spLocks noGrp="1" noChangeArrowheads="1"/>
          </p:cNvSpPr>
          <p:nvPr>
            <p:ph type="title"/>
          </p:nvPr>
        </p:nvSpPr>
        <p:spPr bwMode="auto">
          <a:xfrm>
            <a:off x="1485900" y="228600"/>
            <a:ext cx="6172200"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r>
              <a:rPr lang="en-US" altLang="en-US" b="1" dirty="0"/>
              <a:t>Informed Consent</a:t>
            </a:r>
          </a:p>
        </p:txBody>
      </p:sp>
      <p:sp>
        <p:nvSpPr>
          <p:cNvPr id="75779" name="Content Placeholder 2">
            <a:extLst>
              <a:ext uri="{FF2B5EF4-FFF2-40B4-BE49-F238E27FC236}">
                <a16:creationId xmlns:a16="http://schemas.microsoft.com/office/drawing/2014/main" id="{5DA36682-A23E-6E4F-BD6C-A87B8DA6011F}"/>
              </a:ext>
            </a:extLst>
          </p:cNvPr>
          <p:cNvSpPr>
            <a:spLocks noGrp="1"/>
          </p:cNvSpPr>
          <p:nvPr>
            <p:ph idx="1"/>
          </p:nvPr>
        </p:nvSpPr>
        <p:spPr>
          <a:xfrm>
            <a:off x="838200" y="1085850"/>
            <a:ext cx="7467600" cy="3657600"/>
          </a:xfrm>
        </p:spPr>
        <p:txBody>
          <a:bodyPr>
            <a:normAutofit fontScale="92500" lnSpcReduction="20000"/>
          </a:bodyPr>
          <a:lstStyle/>
          <a:p>
            <a:r>
              <a:rPr lang="en-US" altLang="en-US" dirty="0"/>
              <a:t>New language/clarity</a:t>
            </a:r>
          </a:p>
          <a:p>
            <a:pPr lvl="1"/>
            <a:r>
              <a:rPr lang="en-US" altLang="en-US" dirty="0"/>
              <a:t>Basic and additional elements of informed consent</a:t>
            </a:r>
          </a:p>
          <a:p>
            <a:r>
              <a:rPr lang="en-US" altLang="en-US" dirty="0"/>
              <a:t>Broad consent</a:t>
            </a:r>
          </a:p>
          <a:p>
            <a:r>
              <a:rPr lang="en-US" altLang="en-US" dirty="0"/>
              <a:t>Recruitment/screening waivers</a:t>
            </a:r>
          </a:p>
          <a:p>
            <a:r>
              <a:rPr lang="en-US" altLang="en-US" dirty="0"/>
              <a:t>Clinical trials consent forms</a:t>
            </a:r>
          </a:p>
          <a:p>
            <a:r>
              <a:rPr lang="en-US" altLang="en-US" dirty="0"/>
              <a:t>Electronic consent</a:t>
            </a:r>
          </a:p>
          <a:p>
            <a:r>
              <a:rPr lang="en-US" altLang="en-US" dirty="0"/>
              <a:t>Legally authorized representatives</a:t>
            </a:r>
          </a:p>
          <a:p>
            <a:endParaRPr lang="en-US" altLang="en-US" dirty="0"/>
          </a:p>
        </p:txBody>
      </p:sp>
    </p:spTree>
    <p:extLst>
      <p:ext uri="{BB962C8B-B14F-4D97-AF65-F5344CB8AC3E}">
        <p14:creationId xmlns:p14="http://schemas.microsoft.com/office/powerpoint/2010/main" val="36806031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A2C90A26-C53D-DB47-80E6-B167AE2181C0}"/>
              </a:ext>
            </a:extLst>
          </p:cNvPr>
          <p:cNvSpPr>
            <a:spLocks noGrp="1" noChangeArrowheads="1"/>
          </p:cNvSpPr>
          <p:nvPr>
            <p:ph type="title"/>
          </p:nvPr>
        </p:nvSpPr>
        <p:spPr bwMode="auto">
          <a:xfrm>
            <a:off x="1485900" y="77086"/>
            <a:ext cx="6172200"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r>
              <a:rPr lang="en-US" altLang="en-US" b="1" dirty="0"/>
              <a:t>Continuing Review </a:t>
            </a:r>
          </a:p>
        </p:txBody>
      </p:sp>
      <p:sp>
        <p:nvSpPr>
          <p:cNvPr id="76803" name="Content Placeholder 2">
            <a:extLst>
              <a:ext uri="{FF2B5EF4-FFF2-40B4-BE49-F238E27FC236}">
                <a16:creationId xmlns:a16="http://schemas.microsoft.com/office/drawing/2014/main" id="{404E2828-B50E-5F40-B02F-2694C5766724}"/>
              </a:ext>
            </a:extLst>
          </p:cNvPr>
          <p:cNvSpPr>
            <a:spLocks noGrp="1"/>
          </p:cNvSpPr>
          <p:nvPr>
            <p:ph idx="1"/>
          </p:nvPr>
        </p:nvSpPr>
        <p:spPr>
          <a:xfrm>
            <a:off x="762000" y="914400"/>
            <a:ext cx="7467600" cy="3943350"/>
          </a:xfrm>
        </p:spPr>
        <p:txBody>
          <a:bodyPr>
            <a:normAutofit/>
          </a:bodyPr>
          <a:lstStyle/>
          <a:p>
            <a:r>
              <a:rPr lang="en-US" altLang="en-US" sz="2200" dirty="0"/>
              <a:t>No longer required (examples)</a:t>
            </a:r>
          </a:p>
          <a:p>
            <a:pPr lvl="1"/>
            <a:r>
              <a:rPr lang="en-US" altLang="en-US" sz="2200" dirty="0"/>
              <a:t>Research approved by expedited review</a:t>
            </a:r>
          </a:p>
          <a:p>
            <a:pPr lvl="1"/>
            <a:r>
              <a:rPr lang="en-US" altLang="en-US" sz="2200" dirty="0"/>
              <a:t>Exempt research requiring limited IRB review </a:t>
            </a:r>
          </a:p>
          <a:p>
            <a:pPr lvl="1"/>
            <a:r>
              <a:rPr lang="en-US" altLang="en-US" sz="2200" dirty="0"/>
              <a:t>Research in which interventions have been completed:</a:t>
            </a:r>
          </a:p>
          <a:p>
            <a:pPr lvl="2"/>
            <a:r>
              <a:rPr lang="en-US" altLang="en-US" sz="2200" dirty="0"/>
              <a:t>Data analysis including analysis of identifiable 	private information or identifiable biospecimens</a:t>
            </a:r>
          </a:p>
          <a:p>
            <a:pPr lvl="2"/>
            <a:r>
              <a:rPr lang="en-US" altLang="en-US" sz="2200" dirty="0"/>
              <a:t>Data from clinical care accessed as part of 	follow-up</a:t>
            </a:r>
          </a:p>
          <a:p>
            <a:r>
              <a:rPr lang="en-US" altLang="en-US" sz="2200" dirty="0"/>
              <a:t>The IRB can still require continuing review but this must be documented.</a:t>
            </a:r>
          </a:p>
          <a:p>
            <a:r>
              <a:rPr lang="en-US" altLang="en-US" sz="2200" dirty="0"/>
              <a:t>Guidance forthcoming from oversight agencies and UMB</a:t>
            </a:r>
          </a:p>
        </p:txBody>
      </p:sp>
    </p:spTree>
    <p:extLst>
      <p:ext uri="{BB962C8B-B14F-4D97-AF65-F5344CB8AC3E}">
        <p14:creationId xmlns:p14="http://schemas.microsoft.com/office/powerpoint/2010/main" val="36277063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881DBC80-5929-D243-96E7-B944C62A1815}"/>
              </a:ext>
            </a:extLst>
          </p:cNvPr>
          <p:cNvSpPr>
            <a:spLocks noGrp="1" noChangeArrowheads="1"/>
          </p:cNvSpPr>
          <p:nvPr>
            <p:ph type="title"/>
          </p:nvPr>
        </p:nvSpPr>
        <p:spPr bwMode="auto">
          <a:xfrm>
            <a:off x="0" y="114300"/>
            <a:ext cx="8229600"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fontScale="90000"/>
          </a:bodyPr>
          <a:lstStyle/>
          <a:p>
            <a:r>
              <a:rPr lang="en-US" altLang="en-US" b="1" dirty="0"/>
              <a:t>Many more Common Rule changes…</a:t>
            </a:r>
          </a:p>
        </p:txBody>
      </p:sp>
      <p:sp>
        <p:nvSpPr>
          <p:cNvPr id="77827" name="Content Placeholder 2">
            <a:extLst>
              <a:ext uri="{FF2B5EF4-FFF2-40B4-BE49-F238E27FC236}">
                <a16:creationId xmlns:a16="http://schemas.microsoft.com/office/drawing/2014/main" id="{6CAE3A09-B38D-BD41-AF31-354F44F62756}"/>
              </a:ext>
            </a:extLst>
          </p:cNvPr>
          <p:cNvSpPr>
            <a:spLocks noGrp="1"/>
          </p:cNvSpPr>
          <p:nvPr>
            <p:ph idx="1"/>
          </p:nvPr>
        </p:nvSpPr>
        <p:spPr>
          <a:xfrm>
            <a:off x="495300" y="945412"/>
            <a:ext cx="8153400" cy="2019162"/>
          </a:xfrm>
        </p:spPr>
        <p:txBody>
          <a:bodyPr/>
          <a:lstStyle/>
          <a:p>
            <a:r>
              <a:rPr lang="en-US" altLang="en-US" dirty="0"/>
              <a:t>Federal Register </a:t>
            </a:r>
          </a:p>
          <a:p>
            <a:pPr lvl="1"/>
            <a:r>
              <a:rPr lang="en-US" altLang="en-US" dirty="0"/>
              <a:t>https://</a:t>
            </a:r>
            <a:r>
              <a:rPr lang="en-US" altLang="en-US" dirty="0" err="1"/>
              <a:t>www.gpo.gov</a:t>
            </a:r>
            <a:r>
              <a:rPr lang="en-US" altLang="en-US" dirty="0"/>
              <a:t>/</a:t>
            </a:r>
            <a:r>
              <a:rPr lang="en-US" altLang="en-US" dirty="0" err="1"/>
              <a:t>fdsys</a:t>
            </a:r>
            <a:r>
              <a:rPr lang="en-US" altLang="en-US" dirty="0"/>
              <a:t>/</a:t>
            </a:r>
            <a:r>
              <a:rPr lang="en-US" altLang="en-US" dirty="0" err="1"/>
              <a:t>pkg</a:t>
            </a:r>
            <a:r>
              <a:rPr lang="en-US" altLang="en-US" dirty="0"/>
              <a:t>/FR-2017-01-19/pdf/2017-01058.pdf</a:t>
            </a:r>
          </a:p>
        </p:txBody>
      </p:sp>
      <p:pic>
        <p:nvPicPr>
          <p:cNvPr id="77828" name="Picture 4">
            <a:extLst>
              <a:ext uri="{FF2B5EF4-FFF2-40B4-BE49-F238E27FC236}">
                <a16:creationId xmlns:a16="http://schemas.microsoft.com/office/drawing/2014/main" id="{A8D0FD2E-A39E-DE49-B14C-C0493BD877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592129"/>
            <a:ext cx="480536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66722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3C96519E-2B56-6B42-8571-761A49E901F8}"/>
              </a:ext>
            </a:extLst>
          </p:cNvPr>
          <p:cNvSpPr>
            <a:spLocks noGrp="1" noChangeArrowheads="1"/>
          </p:cNvSpPr>
          <p:nvPr>
            <p:ph type="title"/>
          </p:nvPr>
        </p:nvSpPr>
        <p:spPr bwMode="auto">
          <a:xfrm>
            <a:off x="1485900" y="342900"/>
            <a:ext cx="6172200"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pPr algn="l" eaLnBrk="1" hangingPunct="1"/>
            <a:r>
              <a:rPr lang="en-US" altLang="en-US" b="1"/>
              <a:t>Questions?</a:t>
            </a:r>
          </a:p>
        </p:txBody>
      </p:sp>
      <p:pic>
        <p:nvPicPr>
          <p:cNvPr id="78853" name="Picture 12" descr="bd06663_">
            <a:extLst>
              <a:ext uri="{FF2B5EF4-FFF2-40B4-BE49-F238E27FC236}">
                <a16:creationId xmlns:a16="http://schemas.microsoft.com/office/drawing/2014/main" id="{61BF48FA-D4B8-C14D-BA28-19E38976E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028701"/>
            <a:ext cx="2571750" cy="223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4" name="TextBox 1">
            <a:extLst>
              <a:ext uri="{FF2B5EF4-FFF2-40B4-BE49-F238E27FC236}">
                <a16:creationId xmlns:a16="http://schemas.microsoft.com/office/drawing/2014/main" id="{73B49417-1F4C-D94F-82B0-9B1A02E21966}"/>
              </a:ext>
            </a:extLst>
          </p:cNvPr>
          <p:cNvSpPr txBox="1">
            <a:spLocks noChangeArrowheads="1"/>
          </p:cNvSpPr>
          <p:nvPr/>
        </p:nvSpPr>
        <p:spPr bwMode="auto">
          <a:xfrm>
            <a:off x="1219200" y="4109926"/>
            <a:ext cx="46291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100" dirty="0">
                <a:latin typeface="Arial" panose="020B0604020202020204" pitchFamily="34" charset="0"/>
              </a:rPr>
              <a:t>Email:  </a:t>
            </a:r>
            <a:r>
              <a:rPr lang="en-US" altLang="en-US" sz="2100" dirty="0" err="1">
                <a:latin typeface="Arial" panose="020B0604020202020204" pitchFamily="34" charset="0"/>
              </a:rPr>
              <a:t>jhirshon@umaryland.edu</a:t>
            </a:r>
            <a:endParaRPr lang="en-US" altLang="en-US" sz="2100" dirty="0">
              <a:latin typeface="Arial" panose="020B0604020202020204" pitchFamily="34" charset="0"/>
            </a:endParaRPr>
          </a:p>
        </p:txBody>
      </p:sp>
    </p:spTree>
    <p:extLst>
      <p:ext uri="{BB962C8B-B14F-4D97-AF65-F5344CB8AC3E}">
        <p14:creationId xmlns:p14="http://schemas.microsoft.com/office/powerpoint/2010/main" val="3597008965"/>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a:extLst>
              <a:ext uri="{FF2B5EF4-FFF2-40B4-BE49-F238E27FC236}">
                <a16:creationId xmlns:a16="http://schemas.microsoft.com/office/drawing/2014/main" id="{5C692D24-C9A4-BE4E-898D-3F41F5C8233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42950"/>
            <a:ext cx="6398419" cy="400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527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4018937-E00F-334F-9CA7-B23652C73F89}"/>
              </a:ext>
            </a:extLst>
          </p:cNvPr>
          <p:cNvSpPr>
            <a:spLocks noGrp="1" noChangeArrowheads="1"/>
          </p:cNvSpPr>
          <p:nvPr>
            <p:ph type="title" idx="4294967295"/>
          </p:nvPr>
        </p:nvSpPr>
        <p:spPr bwMode="auto">
          <a:xfrm>
            <a:off x="1371600" y="228600"/>
            <a:ext cx="6400800" cy="1085850"/>
          </a:xfrm>
          <a:prstGeom prst="rect">
            <a:avLst/>
          </a:prstGeom>
          <a:solidFill>
            <a:srgbClr val="FFFFFF"/>
          </a:solidFill>
          <a:ln w="0">
            <a:solidFill>
              <a:srgbClr val="000000"/>
            </a:solidFill>
            <a:miter lim="800000"/>
            <a:headEnd/>
            <a:tailEnd/>
          </a:ln>
        </p:spPr>
        <p:txBody>
          <a:bodyPr wrap="none" anchor="ctr">
            <a:normAutofit fontScale="90000"/>
          </a:bodyPr>
          <a:lstStyle/>
          <a:p>
            <a:br>
              <a:rPr lang="en-US" altLang="en-US" dirty="0"/>
            </a:br>
            <a:r>
              <a:rPr lang="en-US" altLang="en-US" b="1" dirty="0"/>
              <a:t>Nuremberg Code (1947)</a:t>
            </a:r>
            <a:br>
              <a:rPr lang="en-US" altLang="en-US" b="1" dirty="0"/>
            </a:br>
            <a:r>
              <a:rPr lang="en-US" altLang="en-US" sz="3100" b="1" dirty="0"/>
              <a:t>First Codification of Research Guidelines</a:t>
            </a:r>
            <a:br>
              <a:rPr lang="en-US" altLang="en-US" sz="3600" dirty="0"/>
            </a:br>
            <a:endParaRPr lang="en-US" altLang="en-US" sz="3600" dirty="0"/>
          </a:p>
        </p:txBody>
      </p:sp>
      <p:sp>
        <p:nvSpPr>
          <p:cNvPr id="1105924" name="Rectangle 4">
            <a:extLst>
              <a:ext uri="{FF2B5EF4-FFF2-40B4-BE49-F238E27FC236}">
                <a16:creationId xmlns:a16="http://schemas.microsoft.com/office/drawing/2014/main" id="{46CBDA83-99E8-A246-A2F2-83A8723A06B5}"/>
              </a:ext>
            </a:extLst>
          </p:cNvPr>
          <p:cNvSpPr>
            <a:spLocks noGrp="1" noChangeArrowheads="1"/>
          </p:cNvSpPr>
          <p:nvPr>
            <p:ph type="body" sz="half" idx="4294967295"/>
          </p:nvPr>
        </p:nvSpPr>
        <p:spPr>
          <a:xfrm>
            <a:off x="4629150" y="1466850"/>
            <a:ext cx="3600450" cy="3086100"/>
          </a:xfrm>
        </p:spPr>
        <p:txBody>
          <a:bodyPr>
            <a:normAutofit/>
          </a:bodyPr>
          <a:lstStyle/>
          <a:p>
            <a:pPr defTabSz="685800">
              <a:lnSpc>
                <a:spcPct val="90000"/>
              </a:lnSpc>
            </a:pPr>
            <a:r>
              <a:rPr lang="en-US" altLang="en-US" sz="2100" dirty="0"/>
              <a:t>Prior animal data</a:t>
            </a:r>
          </a:p>
          <a:p>
            <a:pPr defTabSz="685800">
              <a:lnSpc>
                <a:spcPct val="90000"/>
              </a:lnSpc>
            </a:pPr>
            <a:r>
              <a:rPr lang="en-US" altLang="en-US" sz="2100" dirty="0"/>
              <a:t>Scientific value; Anticipated results justify the risks</a:t>
            </a:r>
          </a:p>
          <a:p>
            <a:pPr defTabSz="685800">
              <a:lnSpc>
                <a:spcPct val="90000"/>
              </a:lnSpc>
            </a:pPr>
            <a:r>
              <a:rPr lang="en-US" altLang="en-US" sz="2100" dirty="0"/>
              <a:t>Favorable risk/benefit ratio</a:t>
            </a:r>
          </a:p>
          <a:p>
            <a:pPr defTabSz="685800">
              <a:lnSpc>
                <a:spcPct val="90000"/>
              </a:lnSpc>
            </a:pPr>
            <a:r>
              <a:rPr lang="en-US" altLang="en-US" sz="2100" dirty="0"/>
              <a:t>Suffering by subjects should be avoided</a:t>
            </a:r>
          </a:p>
          <a:p>
            <a:pPr defTabSz="685800">
              <a:lnSpc>
                <a:spcPct val="90000"/>
              </a:lnSpc>
            </a:pPr>
            <a:r>
              <a:rPr lang="en-US" altLang="en-US" sz="2100" dirty="0"/>
              <a:t>No expectation of death/disability</a:t>
            </a:r>
          </a:p>
          <a:p>
            <a:pPr defTabSz="685800">
              <a:lnSpc>
                <a:spcPct val="90000"/>
              </a:lnSpc>
            </a:pPr>
            <a:endParaRPr lang="en-US" altLang="en-US" sz="2100" dirty="0"/>
          </a:p>
          <a:p>
            <a:pPr lvl="1" defTabSz="685800">
              <a:lnSpc>
                <a:spcPct val="90000"/>
              </a:lnSpc>
            </a:pPr>
            <a:endParaRPr lang="en-US" altLang="en-US" sz="1350" dirty="0"/>
          </a:p>
          <a:p>
            <a:pPr defTabSz="685800">
              <a:lnSpc>
                <a:spcPct val="90000"/>
              </a:lnSpc>
            </a:pPr>
            <a:endParaRPr lang="en-US" altLang="en-US" sz="1500" dirty="0"/>
          </a:p>
          <a:p>
            <a:pPr defTabSz="685800">
              <a:lnSpc>
                <a:spcPct val="90000"/>
              </a:lnSpc>
            </a:pPr>
            <a:endParaRPr lang="en-US" altLang="en-US" sz="1500" dirty="0"/>
          </a:p>
        </p:txBody>
      </p:sp>
      <p:sp>
        <p:nvSpPr>
          <p:cNvPr id="1105925" name="Text Box 5">
            <a:extLst>
              <a:ext uri="{FF2B5EF4-FFF2-40B4-BE49-F238E27FC236}">
                <a16:creationId xmlns:a16="http://schemas.microsoft.com/office/drawing/2014/main" id="{36F8083C-A593-2F42-B366-76CFEE149EDA}"/>
              </a:ext>
            </a:extLst>
          </p:cNvPr>
          <p:cNvSpPr txBox="1">
            <a:spLocks noChangeArrowheads="1"/>
          </p:cNvSpPr>
          <p:nvPr/>
        </p:nvSpPr>
        <p:spPr bwMode="auto">
          <a:xfrm>
            <a:off x="1314449" y="1371600"/>
            <a:ext cx="3200401" cy="1569660"/>
          </a:xfrm>
          <a:prstGeom prst="rect">
            <a:avLst/>
          </a:prstGeom>
          <a:noFill/>
          <a:ln w="444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Tx/>
              <a:buNone/>
            </a:pPr>
            <a:r>
              <a:rPr lang="en-US" altLang="en-US" sz="2400" b="1" dirty="0">
                <a:latin typeface="Times New Roman" panose="02020603050405020304" pitchFamily="18" charset="0"/>
                <a:ea typeface="ＭＳ Ｐゴシック" panose="020B0600070205080204" pitchFamily="34" charset="-128"/>
              </a:rPr>
              <a:t>“The voluntary consent of the human subject is absolutely essential.”</a:t>
            </a:r>
            <a:endParaRPr lang="en-US" altLang="en-US" sz="2100" b="1" dirty="0">
              <a:latin typeface="Times New Roman" panose="02020603050405020304" pitchFamily="18" charset="0"/>
              <a:ea typeface="ＭＳ Ｐゴシック" panose="020B0600070205080204" pitchFamily="34" charset="-128"/>
            </a:endParaRPr>
          </a:p>
        </p:txBody>
      </p:sp>
      <p:sp>
        <p:nvSpPr>
          <p:cNvPr id="1105929" name="Rectangle 9">
            <a:extLst>
              <a:ext uri="{FF2B5EF4-FFF2-40B4-BE49-F238E27FC236}">
                <a16:creationId xmlns:a16="http://schemas.microsoft.com/office/drawing/2014/main" id="{A8B227F2-1CC8-B848-AA12-5C6D715B6888}"/>
              </a:ext>
            </a:extLst>
          </p:cNvPr>
          <p:cNvSpPr>
            <a:spLocks noGrp="1" noChangeArrowheads="1"/>
          </p:cNvSpPr>
          <p:nvPr>
            <p:ph type="body" sz="half" idx="4294967295"/>
          </p:nvPr>
        </p:nvSpPr>
        <p:spPr>
          <a:xfrm>
            <a:off x="1314450" y="3059490"/>
            <a:ext cx="2971800" cy="1569660"/>
          </a:xfrm>
        </p:spPr>
        <p:txBody>
          <a:bodyPr/>
          <a:lstStyle/>
          <a:p>
            <a:pPr defTabSz="685800"/>
            <a:r>
              <a:rPr lang="en-US" altLang="en-US" sz="2100" dirty="0"/>
              <a:t>No coercion in informed consent</a:t>
            </a:r>
          </a:p>
          <a:p>
            <a:pPr defTabSz="685800"/>
            <a:r>
              <a:rPr lang="en-US" altLang="en-US" sz="2100" dirty="0"/>
              <a:t>Subjects must be free to stop at any time.</a:t>
            </a:r>
          </a:p>
        </p:txBody>
      </p:sp>
    </p:spTree>
    <p:extLst>
      <p:ext uri="{BB962C8B-B14F-4D97-AF65-F5344CB8AC3E}">
        <p14:creationId xmlns:p14="http://schemas.microsoft.com/office/powerpoint/2010/main" val="3769698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05925"/>
                                        </p:tgtEl>
                                        <p:attrNameLst>
                                          <p:attrName>style.visibility</p:attrName>
                                        </p:attrNameLst>
                                      </p:cBhvr>
                                      <p:to>
                                        <p:strVal val="visible"/>
                                      </p:to>
                                    </p:set>
                                    <p:anim calcmode="lin" valueType="num">
                                      <p:cBhvr>
                                        <p:cTn id="7" dur="500" fill="hold"/>
                                        <p:tgtEl>
                                          <p:spTgt spid="1105925"/>
                                        </p:tgtEl>
                                        <p:attrNameLst>
                                          <p:attrName>ppt_w</p:attrName>
                                        </p:attrNameLst>
                                      </p:cBhvr>
                                      <p:tavLst>
                                        <p:tav tm="0">
                                          <p:val>
                                            <p:fltVal val="0"/>
                                          </p:val>
                                        </p:tav>
                                        <p:tav tm="100000">
                                          <p:val>
                                            <p:strVal val="#ppt_w"/>
                                          </p:val>
                                        </p:tav>
                                      </p:tavLst>
                                    </p:anim>
                                    <p:anim calcmode="lin" valueType="num">
                                      <p:cBhvr>
                                        <p:cTn id="8" dur="500" fill="hold"/>
                                        <p:tgtEl>
                                          <p:spTgt spid="110592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5" presetClass="entr" presetSubtype="0" fill="hold" nodeType="clickEffect">
                                  <p:stCondLst>
                                    <p:cond delay="0"/>
                                  </p:stCondLst>
                                  <p:childTnLst>
                                    <p:set>
                                      <p:cBhvr>
                                        <p:cTn id="12" dur="1" fill="hold">
                                          <p:stCondLst>
                                            <p:cond delay="0"/>
                                          </p:stCondLst>
                                        </p:cTn>
                                        <p:tgtEl>
                                          <p:spTgt spid="1105929">
                                            <p:txEl>
                                              <p:pRg st="0" end="0"/>
                                            </p:txEl>
                                          </p:spTgt>
                                        </p:tgtEl>
                                        <p:attrNameLst>
                                          <p:attrName>style.visibility</p:attrName>
                                        </p:attrNameLst>
                                      </p:cBhvr>
                                      <p:to>
                                        <p:strVal val="visible"/>
                                      </p:to>
                                    </p:set>
                                    <p:anim calcmode="lin" valueType="num">
                                      <p:cBhvr>
                                        <p:cTn id="13" dur="500" fill="hold"/>
                                        <p:tgtEl>
                                          <p:spTgt spid="1105929">
                                            <p:txEl>
                                              <p:pRg st="0" end="0"/>
                                            </p:txEl>
                                          </p:spTgt>
                                        </p:tgtEl>
                                        <p:attrNameLst>
                                          <p:attrName>ppt_w</p:attrName>
                                        </p:attrNameLst>
                                      </p:cBhvr>
                                      <p:tavLst>
                                        <p:tav tm="0">
                                          <p:val>
                                            <p:strVal val="#ppt_w*0.70"/>
                                          </p:val>
                                        </p:tav>
                                        <p:tav tm="100000">
                                          <p:val>
                                            <p:strVal val="#ppt_w"/>
                                          </p:val>
                                        </p:tav>
                                      </p:tavLst>
                                    </p:anim>
                                    <p:anim calcmode="lin" valueType="num">
                                      <p:cBhvr>
                                        <p:cTn id="14" dur="500" fill="hold"/>
                                        <p:tgtEl>
                                          <p:spTgt spid="1105929">
                                            <p:txEl>
                                              <p:pRg st="0" end="0"/>
                                            </p:txEl>
                                          </p:spTgt>
                                        </p:tgtEl>
                                        <p:attrNameLst>
                                          <p:attrName>ppt_h</p:attrName>
                                        </p:attrNameLst>
                                      </p:cBhvr>
                                      <p:tavLst>
                                        <p:tav tm="0">
                                          <p:val>
                                            <p:strVal val="#ppt_h"/>
                                          </p:val>
                                        </p:tav>
                                        <p:tav tm="100000">
                                          <p:val>
                                            <p:strVal val="#ppt_h"/>
                                          </p:val>
                                        </p:tav>
                                      </p:tavLst>
                                    </p:anim>
                                    <p:animEffect transition="in" filter="fade">
                                      <p:cBhvr>
                                        <p:cTn id="15" dur="500"/>
                                        <p:tgtEl>
                                          <p:spTgt spid="1105929">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5" presetClass="entr" presetSubtype="0" fill="hold" nodeType="clickEffect">
                                  <p:stCondLst>
                                    <p:cond delay="0"/>
                                  </p:stCondLst>
                                  <p:childTnLst>
                                    <p:set>
                                      <p:cBhvr>
                                        <p:cTn id="19" dur="1" fill="hold">
                                          <p:stCondLst>
                                            <p:cond delay="0"/>
                                          </p:stCondLst>
                                        </p:cTn>
                                        <p:tgtEl>
                                          <p:spTgt spid="1105929">
                                            <p:txEl>
                                              <p:pRg st="1" end="1"/>
                                            </p:txEl>
                                          </p:spTgt>
                                        </p:tgtEl>
                                        <p:attrNameLst>
                                          <p:attrName>style.visibility</p:attrName>
                                        </p:attrNameLst>
                                      </p:cBhvr>
                                      <p:to>
                                        <p:strVal val="visible"/>
                                      </p:to>
                                    </p:set>
                                    <p:anim calcmode="lin" valueType="num">
                                      <p:cBhvr>
                                        <p:cTn id="20" dur="500" fill="hold"/>
                                        <p:tgtEl>
                                          <p:spTgt spid="1105929">
                                            <p:txEl>
                                              <p:pRg st="1" end="1"/>
                                            </p:txEl>
                                          </p:spTgt>
                                        </p:tgtEl>
                                        <p:attrNameLst>
                                          <p:attrName>ppt_w</p:attrName>
                                        </p:attrNameLst>
                                      </p:cBhvr>
                                      <p:tavLst>
                                        <p:tav tm="0">
                                          <p:val>
                                            <p:strVal val="#ppt_w*0.70"/>
                                          </p:val>
                                        </p:tav>
                                        <p:tav tm="100000">
                                          <p:val>
                                            <p:strVal val="#ppt_w"/>
                                          </p:val>
                                        </p:tav>
                                      </p:tavLst>
                                    </p:anim>
                                    <p:anim calcmode="lin" valueType="num">
                                      <p:cBhvr>
                                        <p:cTn id="21" dur="500" fill="hold"/>
                                        <p:tgtEl>
                                          <p:spTgt spid="1105929">
                                            <p:txEl>
                                              <p:pRg st="1" end="1"/>
                                            </p:txEl>
                                          </p:spTgt>
                                        </p:tgtEl>
                                        <p:attrNameLst>
                                          <p:attrName>ppt_h</p:attrName>
                                        </p:attrNameLst>
                                      </p:cBhvr>
                                      <p:tavLst>
                                        <p:tav tm="0">
                                          <p:val>
                                            <p:strVal val="#ppt_h"/>
                                          </p:val>
                                        </p:tav>
                                        <p:tav tm="100000">
                                          <p:val>
                                            <p:strVal val="#ppt_h"/>
                                          </p:val>
                                        </p:tav>
                                      </p:tavLst>
                                    </p:anim>
                                    <p:animEffect transition="in" filter="fade">
                                      <p:cBhvr>
                                        <p:cTn id="22" dur="500"/>
                                        <p:tgtEl>
                                          <p:spTgt spid="1105929">
                                            <p:txEl>
                                              <p:pRg st="1" end="1"/>
                                            </p:txEl>
                                          </p:spTgt>
                                        </p:tgtEl>
                                      </p:cBhvr>
                                    </p:animEffect>
                                  </p:childTnLst>
                                </p:cTn>
                              </p:par>
                            </p:childTnLst>
                          </p:cTn>
                        </p:par>
                      </p:childTnLst>
                    </p:cTn>
                  </p:par>
                  <p:par>
                    <p:cTn id="23" fill="hold">
                      <p:stCondLst>
                        <p:cond delay="indefinite"/>
                      </p:stCondLst>
                      <p:childTnLst>
                        <p:par>
                          <p:cTn id="24" fill="hold" nodeType="withGroup">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1105924">
                                            <p:txEl>
                                              <p:pRg st="0" end="0"/>
                                            </p:txEl>
                                          </p:spTgt>
                                        </p:tgtEl>
                                        <p:attrNameLst>
                                          <p:attrName>style.visibility</p:attrName>
                                        </p:attrNameLst>
                                      </p:cBhvr>
                                      <p:to>
                                        <p:strVal val="visible"/>
                                      </p:to>
                                    </p:set>
                                    <p:anim calcmode="lin" valueType="num">
                                      <p:cBhvr>
                                        <p:cTn id="27" dur="500" fill="hold"/>
                                        <p:tgtEl>
                                          <p:spTgt spid="1105924">
                                            <p:txEl>
                                              <p:pRg st="0" end="0"/>
                                            </p:txEl>
                                          </p:spTgt>
                                        </p:tgtEl>
                                        <p:attrNameLst>
                                          <p:attrName>ppt_w</p:attrName>
                                        </p:attrNameLst>
                                      </p:cBhvr>
                                      <p:tavLst>
                                        <p:tav tm="0">
                                          <p:val>
                                            <p:strVal val="#ppt_w*0.70"/>
                                          </p:val>
                                        </p:tav>
                                        <p:tav tm="100000">
                                          <p:val>
                                            <p:strVal val="#ppt_w"/>
                                          </p:val>
                                        </p:tav>
                                      </p:tavLst>
                                    </p:anim>
                                    <p:anim calcmode="lin" valueType="num">
                                      <p:cBhvr>
                                        <p:cTn id="28" dur="500" fill="hold"/>
                                        <p:tgtEl>
                                          <p:spTgt spid="1105924">
                                            <p:txEl>
                                              <p:pRg st="0" end="0"/>
                                            </p:txEl>
                                          </p:spTgt>
                                        </p:tgtEl>
                                        <p:attrNameLst>
                                          <p:attrName>ppt_h</p:attrName>
                                        </p:attrNameLst>
                                      </p:cBhvr>
                                      <p:tavLst>
                                        <p:tav tm="0">
                                          <p:val>
                                            <p:strVal val="#ppt_h"/>
                                          </p:val>
                                        </p:tav>
                                        <p:tav tm="100000">
                                          <p:val>
                                            <p:strVal val="#ppt_h"/>
                                          </p:val>
                                        </p:tav>
                                      </p:tavLst>
                                    </p:anim>
                                    <p:animEffect transition="in" filter="fade">
                                      <p:cBhvr>
                                        <p:cTn id="29" dur="500"/>
                                        <p:tgtEl>
                                          <p:spTgt spid="1105924">
                                            <p:txEl>
                                              <p:pRg st="0" end="0"/>
                                            </p:txEl>
                                          </p:spTgt>
                                        </p:tgtEl>
                                      </p:cBhvr>
                                    </p:animEffect>
                                  </p:childTnLst>
                                </p:cTn>
                              </p:par>
                            </p:childTnLst>
                          </p:cTn>
                        </p:par>
                      </p:childTnLst>
                    </p:cTn>
                  </p:par>
                  <p:par>
                    <p:cTn id="30" fill="hold">
                      <p:stCondLst>
                        <p:cond delay="indefinite"/>
                      </p:stCondLst>
                      <p:childTnLst>
                        <p:par>
                          <p:cTn id="31" fill="hold" nodeType="withGroup">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1105924">
                                            <p:txEl>
                                              <p:pRg st="1" end="1"/>
                                            </p:txEl>
                                          </p:spTgt>
                                        </p:tgtEl>
                                        <p:attrNameLst>
                                          <p:attrName>style.visibility</p:attrName>
                                        </p:attrNameLst>
                                      </p:cBhvr>
                                      <p:to>
                                        <p:strVal val="visible"/>
                                      </p:to>
                                    </p:set>
                                    <p:anim calcmode="lin" valueType="num">
                                      <p:cBhvr>
                                        <p:cTn id="34" dur="500" fill="hold"/>
                                        <p:tgtEl>
                                          <p:spTgt spid="1105924">
                                            <p:txEl>
                                              <p:pRg st="1" end="1"/>
                                            </p:txEl>
                                          </p:spTgt>
                                        </p:tgtEl>
                                        <p:attrNameLst>
                                          <p:attrName>ppt_w</p:attrName>
                                        </p:attrNameLst>
                                      </p:cBhvr>
                                      <p:tavLst>
                                        <p:tav tm="0">
                                          <p:val>
                                            <p:strVal val="#ppt_w*0.70"/>
                                          </p:val>
                                        </p:tav>
                                        <p:tav tm="100000">
                                          <p:val>
                                            <p:strVal val="#ppt_w"/>
                                          </p:val>
                                        </p:tav>
                                      </p:tavLst>
                                    </p:anim>
                                    <p:anim calcmode="lin" valueType="num">
                                      <p:cBhvr>
                                        <p:cTn id="35" dur="500" fill="hold"/>
                                        <p:tgtEl>
                                          <p:spTgt spid="1105924">
                                            <p:txEl>
                                              <p:pRg st="1" end="1"/>
                                            </p:txEl>
                                          </p:spTgt>
                                        </p:tgtEl>
                                        <p:attrNameLst>
                                          <p:attrName>ppt_h</p:attrName>
                                        </p:attrNameLst>
                                      </p:cBhvr>
                                      <p:tavLst>
                                        <p:tav tm="0">
                                          <p:val>
                                            <p:strVal val="#ppt_h"/>
                                          </p:val>
                                        </p:tav>
                                        <p:tav tm="100000">
                                          <p:val>
                                            <p:strVal val="#ppt_h"/>
                                          </p:val>
                                        </p:tav>
                                      </p:tavLst>
                                    </p:anim>
                                    <p:animEffect transition="in" filter="fade">
                                      <p:cBhvr>
                                        <p:cTn id="36" dur="500"/>
                                        <p:tgtEl>
                                          <p:spTgt spid="1105924">
                                            <p:txEl>
                                              <p:pRg st="1" end="1"/>
                                            </p:txEl>
                                          </p:spTgt>
                                        </p:tgtEl>
                                      </p:cBhvr>
                                    </p:animEffect>
                                  </p:childTnLst>
                                </p:cTn>
                              </p:par>
                            </p:childTnLst>
                          </p:cTn>
                        </p:par>
                      </p:childTnLst>
                    </p:cTn>
                  </p:par>
                  <p:par>
                    <p:cTn id="37" fill="hold">
                      <p:stCondLst>
                        <p:cond delay="indefinite"/>
                      </p:stCondLst>
                      <p:childTnLst>
                        <p:par>
                          <p:cTn id="38" fill="hold" nodeType="withGroup">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1105924">
                                            <p:txEl>
                                              <p:pRg st="2" end="2"/>
                                            </p:txEl>
                                          </p:spTgt>
                                        </p:tgtEl>
                                        <p:attrNameLst>
                                          <p:attrName>style.visibility</p:attrName>
                                        </p:attrNameLst>
                                      </p:cBhvr>
                                      <p:to>
                                        <p:strVal val="visible"/>
                                      </p:to>
                                    </p:set>
                                    <p:anim calcmode="lin" valueType="num">
                                      <p:cBhvr>
                                        <p:cTn id="41" dur="500" fill="hold"/>
                                        <p:tgtEl>
                                          <p:spTgt spid="1105924">
                                            <p:txEl>
                                              <p:pRg st="2" end="2"/>
                                            </p:txEl>
                                          </p:spTgt>
                                        </p:tgtEl>
                                        <p:attrNameLst>
                                          <p:attrName>ppt_w</p:attrName>
                                        </p:attrNameLst>
                                      </p:cBhvr>
                                      <p:tavLst>
                                        <p:tav tm="0">
                                          <p:val>
                                            <p:strVal val="#ppt_w*0.70"/>
                                          </p:val>
                                        </p:tav>
                                        <p:tav tm="100000">
                                          <p:val>
                                            <p:strVal val="#ppt_w"/>
                                          </p:val>
                                        </p:tav>
                                      </p:tavLst>
                                    </p:anim>
                                    <p:anim calcmode="lin" valueType="num">
                                      <p:cBhvr>
                                        <p:cTn id="42" dur="500" fill="hold"/>
                                        <p:tgtEl>
                                          <p:spTgt spid="1105924">
                                            <p:txEl>
                                              <p:pRg st="2" end="2"/>
                                            </p:txEl>
                                          </p:spTgt>
                                        </p:tgtEl>
                                        <p:attrNameLst>
                                          <p:attrName>ppt_h</p:attrName>
                                        </p:attrNameLst>
                                      </p:cBhvr>
                                      <p:tavLst>
                                        <p:tav tm="0">
                                          <p:val>
                                            <p:strVal val="#ppt_h"/>
                                          </p:val>
                                        </p:tav>
                                        <p:tav tm="100000">
                                          <p:val>
                                            <p:strVal val="#ppt_h"/>
                                          </p:val>
                                        </p:tav>
                                      </p:tavLst>
                                    </p:anim>
                                    <p:animEffect transition="in" filter="fade">
                                      <p:cBhvr>
                                        <p:cTn id="43" dur="500"/>
                                        <p:tgtEl>
                                          <p:spTgt spid="1105924">
                                            <p:txEl>
                                              <p:pRg st="2" end="2"/>
                                            </p:txEl>
                                          </p:spTgt>
                                        </p:tgtEl>
                                      </p:cBhvr>
                                    </p:animEffect>
                                  </p:childTnLst>
                                </p:cTn>
                              </p:par>
                            </p:childTnLst>
                          </p:cTn>
                        </p:par>
                      </p:childTnLst>
                    </p:cTn>
                  </p:par>
                  <p:par>
                    <p:cTn id="44" fill="hold">
                      <p:stCondLst>
                        <p:cond delay="indefinite"/>
                      </p:stCondLst>
                      <p:childTnLst>
                        <p:par>
                          <p:cTn id="45" fill="hold" nodeType="withGroup">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1105924">
                                            <p:txEl>
                                              <p:pRg st="3" end="3"/>
                                            </p:txEl>
                                          </p:spTgt>
                                        </p:tgtEl>
                                        <p:attrNameLst>
                                          <p:attrName>style.visibility</p:attrName>
                                        </p:attrNameLst>
                                      </p:cBhvr>
                                      <p:to>
                                        <p:strVal val="visible"/>
                                      </p:to>
                                    </p:set>
                                    <p:anim calcmode="lin" valueType="num">
                                      <p:cBhvr>
                                        <p:cTn id="48" dur="500" fill="hold"/>
                                        <p:tgtEl>
                                          <p:spTgt spid="1105924">
                                            <p:txEl>
                                              <p:pRg st="3" end="3"/>
                                            </p:txEl>
                                          </p:spTgt>
                                        </p:tgtEl>
                                        <p:attrNameLst>
                                          <p:attrName>ppt_w</p:attrName>
                                        </p:attrNameLst>
                                      </p:cBhvr>
                                      <p:tavLst>
                                        <p:tav tm="0">
                                          <p:val>
                                            <p:strVal val="#ppt_w*0.70"/>
                                          </p:val>
                                        </p:tav>
                                        <p:tav tm="100000">
                                          <p:val>
                                            <p:strVal val="#ppt_w"/>
                                          </p:val>
                                        </p:tav>
                                      </p:tavLst>
                                    </p:anim>
                                    <p:anim calcmode="lin" valueType="num">
                                      <p:cBhvr>
                                        <p:cTn id="49" dur="500" fill="hold"/>
                                        <p:tgtEl>
                                          <p:spTgt spid="1105924">
                                            <p:txEl>
                                              <p:pRg st="3" end="3"/>
                                            </p:txEl>
                                          </p:spTgt>
                                        </p:tgtEl>
                                        <p:attrNameLst>
                                          <p:attrName>ppt_h</p:attrName>
                                        </p:attrNameLst>
                                      </p:cBhvr>
                                      <p:tavLst>
                                        <p:tav tm="0">
                                          <p:val>
                                            <p:strVal val="#ppt_h"/>
                                          </p:val>
                                        </p:tav>
                                        <p:tav tm="100000">
                                          <p:val>
                                            <p:strVal val="#ppt_h"/>
                                          </p:val>
                                        </p:tav>
                                      </p:tavLst>
                                    </p:anim>
                                    <p:animEffect transition="in" filter="fade">
                                      <p:cBhvr>
                                        <p:cTn id="50" dur="500"/>
                                        <p:tgtEl>
                                          <p:spTgt spid="1105924">
                                            <p:txEl>
                                              <p:pRg st="3" end="3"/>
                                            </p:txEl>
                                          </p:spTgt>
                                        </p:tgtEl>
                                      </p:cBhvr>
                                    </p:animEffect>
                                  </p:childTnLst>
                                </p:cTn>
                              </p:par>
                            </p:childTnLst>
                          </p:cTn>
                        </p:par>
                      </p:childTnLst>
                    </p:cTn>
                  </p:par>
                  <p:par>
                    <p:cTn id="51" fill="hold">
                      <p:stCondLst>
                        <p:cond delay="indefinite"/>
                      </p:stCondLst>
                      <p:childTnLst>
                        <p:par>
                          <p:cTn id="52" fill="hold" nodeType="withGroup">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1105924">
                                            <p:txEl>
                                              <p:pRg st="4" end="4"/>
                                            </p:txEl>
                                          </p:spTgt>
                                        </p:tgtEl>
                                        <p:attrNameLst>
                                          <p:attrName>style.visibility</p:attrName>
                                        </p:attrNameLst>
                                      </p:cBhvr>
                                      <p:to>
                                        <p:strVal val="visible"/>
                                      </p:to>
                                    </p:set>
                                    <p:anim calcmode="lin" valueType="num">
                                      <p:cBhvr>
                                        <p:cTn id="55" dur="500" fill="hold"/>
                                        <p:tgtEl>
                                          <p:spTgt spid="1105924">
                                            <p:txEl>
                                              <p:pRg st="4" end="4"/>
                                            </p:txEl>
                                          </p:spTgt>
                                        </p:tgtEl>
                                        <p:attrNameLst>
                                          <p:attrName>ppt_w</p:attrName>
                                        </p:attrNameLst>
                                      </p:cBhvr>
                                      <p:tavLst>
                                        <p:tav tm="0">
                                          <p:val>
                                            <p:strVal val="#ppt_w*0.70"/>
                                          </p:val>
                                        </p:tav>
                                        <p:tav tm="100000">
                                          <p:val>
                                            <p:strVal val="#ppt_w"/>
                                          </p:val>
                                        </p:tav>
                                      </p:tavLst>
                                    </p:anim>
                                    <p:anim calcmode="lin" valueType="num">
                                      <p:cBhvr>
                                        <p:cTn id="56" dur="500" fill="hold"/>
                                        <p:tgtEl>
                                          <p:spTgt spid="1105924">
                                            <p:txEl>
                                              <p:pRg st="4" end="4"/>
                                            </p:txEl>
                                          </p:spTgt>
                                        </p:tgtEl>
                                        <p:attrNameLst>
                                          <p:attrName>ppt_h</p:attrName>
                                        </p:attrNameLst>
                                      </p:cBhvr>
                                      <p:tavLst>
                                        <p:tav tm="0">
                                          <p:val>
                                            <p:strVal val="#ppt_h"/>
                                          </p:val>
                                        </p:tav>
                                        <p:tav tm="100000">
                                          <p:val>
                                            <p:strVal val="#ppt_h"/>
                                          </p:val>
                                        </p:tav>
                                      </p:tavLst>
                                    </p:anim>
                                    <p:animEffect transition="in" filter="fade">
                                      <p:cBhvr>
                                        <p:cTn id="57" dur="500"/>
                                        <p:tgtEl>
                                          <p:spTgt spid="11059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24" grpId="0" uiExpand="1" build="p" autoUpdateAnimBg="0"/>
      <p:bldP spid="110592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03" name="Rectangle 3">
            <a:extLst>
              <a:ext uri="{FF2B5EF4-FFF2-40B4-BE49-F238E27FC236}">
                <a16:creationId xmlns:a16="http://schemas.microsoft.com/office/drawing/2014/main" id="{F5BCE655-FF38-4C4E-8861-B5C650210718}"/>
              </a:ext>
            </a:extLst>
          </p:cNvPr>
          <p:cNvSpPr>
            <a:spLocks noGrp="1" noChangeArrowheads="1"/>
          </p:cNvSpPr>
          <p:nvPr>
            <p:ph type="body" idx="4294967295"/>
          </p:nvPr>
        </p:nvSpPr>
        <p:spPr>
          <a:xfrm>
            <a:off x="304800" y="779681"/>
            <a:ext cx="8534400" cy="4154269"/>
          </a:xfrm>
        </p:spPr>
        <p:txBody>
          <a:bodyPr>
            <a:normAutofit fontScale="85000" lnSpcReduction="10000"/>
          </a:bodyPr>
          <a:lstStyle/>
          <a:p>
            <a:pPr defTabSz="685800"/>
            <a:r>
              <a:rPr lang="en-US" altLang="en-US" b="1" dirty="0"/>
              <a:t>Medical Practice</a:t>
            </a:r>
          </a:p>
          <a:p>
            <a:pPr lvl="1" defTabSz="685800"/>
            <a:r>
              <a:rPr lang="en-US" altLang="en-US" dirty="0"/>
              <a:t>Clinical Ethics: guided by Hippocratic Oath</a:t>
            </a:r>
          </a:p>
          <a:p>
            <a:pPr lvl="2" defTabSz="685800"/>
            <a:r>
              <a:rPr lang="en-US" altLang="en-US" dirty="0"/>
              <a:t>Patient is silent; dutifully obedient to the beneficent physician</a:t>
            </a:r>
          </a:p>
          <a:p>
            <a:pPr lvl="2" defTabSz="685800"/>
            <a:r>
              <a:rPr lang="en-US" altLang="en-US" dirty="0"/>
              <a:t>Doctor’s primary obligation is the patient and acts in the patients’ best interest</a:t>
            </a:r>
          </a:p>
          <a:p>
            <a:pPr defTabSz="685800"/>
            <a:r>
              <a:rPr lang="en-US" altLang="en-US" b="1" dirty="0"/>
              <a:t>Research</a:t>
            </a:r>
          </a:p>
          <a:p>
            <a:pPr lvl="1" defTabSz="685800"/>
            <a:r>
              <a:rPr lang="en-US" altLang="en-US" dirty="0"/>
              <a:t>Lies outside of the context of the physician-patient relationship</a:t>
            </a:r>
          </a:p>
          <a:p>
            <a:pPr lvl="2" defTabSz="685800"/>
            <a:r>
              <a:rPr lang="en-US" altLang="en-US" dirty="0"/>
              <a:t>Primary goal is to test a hypothesis, secondary obligation is to subject</a:t>
            </a:r>
          </a:p>
          <a:p>
            <a:pPr lvl="2" defTabSz="685800"/>
            <a:endParaRPr lang="en-US" altLang="en-US" dirty="0"/>
          </a:p>
          <a:p>
            <a:pPr defTabSz="685800"/>
            <a:r>
              <a:rPr lang="en-US" altLang="en-US" b="1" u="sng" dirty="0"/>
              <a:t>Conflict of Roles?</a:t>
            </a:r>
          </a:p>
        </p:txBody>
      </p:sp>
      <p:sp>
        <p:nvSpPr>
          <p:cNvPr id="14339" name="Text Box 4">
            <a:extLst>
              <a:ext uri="{FF2B5EF4-FFF2-40B4-BE49-F238E27FC236}">
                <a16:creationId xmlns:a16="http://schemas.microsoft.com/office/drawing/2014/main" id="{994AFE98-8CD8-C74E-AAD1-1732837EA9C3}"/>
              </a:ext>
            </a:extLst>
          </p:cNvPr>
          <p:cNvSpPr txBox="1">
            <a:spLocks noChangeArrowheads="1"/>
          </p:cNvSpPr>
          <p:nvPr/>
        </p:nvSpPr>
        <p:spPr bwMode="auto">
          <a:xfrm>
            <a:off x="202406" y="57150"/>
            <a:ext cx="77223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defRPr/>
            </a:pPr>
            <a:r>
              <a:rPr lang="en-US" sz="3600" b="1" dirty="0">
                <a:latin typeface="+mn-lt"/>
              </a:rPr>
              <a:t>Lessons Learned from Nuremberg Trials</a:t>
            </a:r>
          </a:p>
        </p:txBody>
      </p:sp>
    </p:spTree>
    <p:extLst>
      <p:ext uri="{BB962C8B-B14F-4D97-AF65-F5344CB8AC3E}">
        <p14:creationId xmlns:p14="http://schemas.microsoft.com/office/powerpoint/2010/main" val="1705563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24003">
                                            <p:txEl>
                                              <p:pRg st="0" end="0"/>
                                            </p:txEl>
                                          </p:spTgt>
                                        </p:tgtEl>
                                        <p:attrNameLst>
                                          <p:attrName>style.visibility</p:attrName>
                                        </p:attrNameLst>
                                      </p:cBhvr>
                                      <p:to>
                                        <p:strVal val="visible"/>
                                      </p:to>
                                    </p:set>
                                    <p:anim calcmode="lin" valueType="num">
                                      <p:cBhvr>
                                        <p:cTn id="7" dur="500" fill="hold"/>
                                        <p:tgtEl>
                                          <p:spTgt spid="102400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4003">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024003">
                                            <p:txEl>
                                              <p:pRg st="1" end="1"/>
                                            </p:txEl>
                                          </p:spTgt>
                                        </p:tgtEl>
                                        <p:attrNameLst>
                                          <p:attrName>style.visibility</p:attrName>
                                        </p:attrNameLst>
                                      </p:cBhvr>
                                      <p:to>
                                        <p:strVal val="visible"/>
                                      </p:to>
                                    </p:set>
                                    <p:anim calcmode="lin" valueType="num">
                                      <p:cBhvr>
                                        <p:cTn id="11" dur="500" fill="hold"/>
                                        <p:tgtEl>
                                          <p:spTgt spid="102400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1024003">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024003">
                                            <p:txEl>
                                              <p:pRg st="2" end="2"/>
                                            </p:txEl>
                                          </p:spTgt>
                                        </p:tgtEl>
                                        <p:attrNameLst>
                                          <p:attrName>style.visibility</p:attrName>
                                        </p:attrNameLst>
                                      </p:cBhvr>
                                      <p:to>
                                        <p:strVal val="visible"/>
                                      </p:to>
                                    </p:set>
                                    <p:anim calcmode="lin" valueType="num">
                                      <p:cBhvr>
                                        <p:cTn id="15" dur="500" fill="hold"/>
                                        <p:tgtEl>
                                          <p:spTgt spid="102400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1024003">
                                            <p:txEl>
                                              <p:pRg st="2" end="2"/>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024003">
                                            <p:txEl>
                                              <p:pRg st="3" end="3"/>
                                            </p:txEl>
                                          </p:spTgt>
                                        </p:tgtEl>
                                        <p:attrNameLst>
                                          <p:attrName>style.visibility</p:attrName>
                                        </p:attrNameLst>
                                      </p:cBhvr>
                                      <p:to>
                                        <p:strVal val="visible"/>
                                      </p:to>
                                    </p:set>
                                    <p:anim calcmode="lin" valueType="num">
                                      <p:cBhvr>
                                        <p:cTn id="19" dur="500" fill="hold"/>
                                        <p:tgtEl>
                                          <p:spTgt spid="102400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102400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024003">
                                            <p:txEl>
                                              <p:pRg st="4" end="4"/>
                                            </p:txEl>
                                          </p:spTgt>
                                        </p:tgtEl>
                                        <p:attrNameLst>
                                          <p:attrName>style.visibility</p:attrName>
                                        </p:attrNameLst>
                                      </p:cBhvr>
                                      <p:to>
                                        <p:strVal val="visible"/>
                                      </p:to>
                                    </p:set>
                                    <p:anim calcmode="lin" valueType="num">
                                      <p:cBhvr>
                                        <p:cTn id="25" dur="500" fill="hold"/>
                                        <p:tgtEl>
                                          <p:spTgt spid="102400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1024003">
                                            <p:txEl>
                                              <p:pRg st="4" end="4"/>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1024003">
                                            <p:txEl>
                                              <p:pRg st="5" end="5"/>
                                            </p:txEl>
                                          </p:spTgt>
                                        </p:tgtEl>
                                        <p:attrNameLst>
                                          <p:attrName>style.visibility</p:attrName>
                                        </p:attrNameLst>
                                      </p:cBhvr>
                                      <p:to>
                                        <p:strVal val="visible"/>
                                      </p:to>
                                    </p:set>
                                    <p:anim calcmode="lin" valueType="num">
                                      <p:cBhvr>
                                        <p:cTn id="29" dur="500" fill="hold"/>
                                        <p:tgtEl>
                                          <p:spTgt spid="1024003">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1024003">
                                            <p:txEl>
                                              <p:pRg st="5" end="5"/>
                                            </p:txEl>
                                          </p:spTgt>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1024003">
                                            <p:txEl>
                                              <p:pRg st="6" end="6"/>
                                            </p:txEl>
                                          </p:spTgt>
                                        </p:tgtEl>
                                        <p:attrNameLst>
                                          <p:attrName>style.visibility</p:attrName>
                                        </p:attrNameLst>
                                      </p:cBhvr>
                                      <p:to>
                                        <p:strVal val="visible"/>
                                      </p:to>
                                    </p:set>
                                    <p:anim calcmode="lin" valueType="num">
                                      <p:cBhvr>
                                        <p:cTn id="33" dur="500" fill="hold"/>
                                        <p:tgtEl>
                                          <p:spTgt spid="1024003">
                                            <p:txEl>
                                              <p:pRg st="6" end="6"/>
                                            </p:txEl>
                                          </p:spTgt>
                                        </p:tgtEl>
                                        <p:attrNameLst>
                                          <p:attrName>ppt_w</p:attrName>
                                        </p:attrNameLst>
                                      </p:cBhvr>
                                      <p:tavLst>
                                        <p:tav tm="0">
                                          <p:val>
                                            <p:fltVal val="0"/>
                                          </p:val>
                                        </p:tav>
                                        <p:tav tm="100000">
                                          <p:val>
                                            <p:strVal val="#ppt_w"/>
                                          </p:val>
                                        </p:tav>
                                      </p:tavLst>
                                    </p:anim>
                                    <p:anim calcmode="lin" valueType="num">
                                      <p:cBhvr>
                                        <p:cTn id="34" dur="500" fill="hold"/>
                                        <p:tgtEl>
                                          <p:spTgt spid="1024003">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1024003">
                                            <p:txEl>
                                              <p:pRg st="8" end="8"/>
                                            </p:txEl>
                                          </p:spTgt>
                                        </p:tgtEl>
                                        <p:attrNameLst>
                                          <p:attrName>style.visibility</p:attrName>
                                        </p:attrNameLst>
                                      </p:cBhvr>
                                      <p:to>
                                        <p:strVal val="visible"/>
                                      </p:to>
                                    </p:set>
                                    <p:anim calcmode="lin" valueType="num">
                                      <p:cBhvr>
                                        <p:cTn id="39" dur="500" fill="hold"/>
                                        <p:tgtEl>
                                          <p:spTgt spid="1024003">
                                            <p:txEl>
                                              <p:pRg st="8" end="8"/>
                                            </p:txEl>
                                          </p:spTgt>
                                        </p:tgtEl>
                                        <p:attrNameLst>
                                          <p:attrName>ppt_w</p:attrName>
                                        </p:attrNameLst>
                                      </p:cBhvr>
                                      <p:tavLst>
                                        <p:tav tm="0">
                                          <p:val>
                                            <p:fltVal val="0"/>
                                          </p:val>
                                        </p:tav>
                                        <p:tav tm="100000">
                                          <p:val>
                                            <p:strVal val="#ppt_w"/>
                                          </p:val>
                                        </p:tav>
                                      </p:tavLst>
                                    </p:anim>
                                    <p:anim calcmode="lin" valueType="num">
                                      <p:cBhvr>
                                        <p:cTn id="40" dur="500" fill="hold"/>
                                        <p:tgtEl>
                                          <p:spTgt spid="1024003">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03" grpId="0" uiExpand="1"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a:extLst>
              <a:ext uri="{FF2B5EF4-FFF2-40B4-BE49-F238E27FC236}">
                <a16:creationId xmlns:a16="http://schemas.microsoft.com/office/drawing/2014/main" id="{A0D9468D-8345-D645-A7BC-E807F6527555}"/>
              </a:ext>
            </a:extLst>
          </p:cNvPr>
          <p:cNvSpPr>
            <a:spLocks noGrp="1"/>
          </p:cNvSpPr>
          <p:nvPr>
            <p:ph type="title"/>
          </p:nvPr>
        </p:nvSpPr>
        <p:spPr bwMode="auto">
          <a:xfrm>
            <a:off x="1066800" y="284560"/>
            <a:ext cx="6172200"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fontScale="90000"/>
          </a:bodyPr>
          <a:lstStyle/>
          <a:p>
            <a:r>
              <a:rPr lang="en-US" altLang="en-US" b="1" dirty="0"/>
              <a:t>Declaration of Helsinki</a:t>
            </a:r>
            <a:br>
              <a:rPr lang="en-US" altLang="en-US" dirty="0"/>
            </a:br>
            <a:r>
              <a:rPr lang="en-US" altLang="en-US" sz="2700" dirty="0"/>
              <a:t>World Medical Association</a:t>
            </a:r>
          </a:p>
        </p:txBody>
      </p:sp>
      <p:sp>
        <p:nvSpPr>
          <p:cNvPr id="11267" name="Content Placeholder 4">
            <a:extLst>
              <a:ext uri="{FF2B5EF4-FFF2-40B4-BE49-F238E27FC236}">
                <a16:creationId xmlns:a16="http://schemas.microsoft.com/office/drawing/2014/main" id="{F1504740-D2B2-7546-94C6-F30C163EE78F}"/>
              </a:ext>
            </a:extLst>
          </p:cNvPr>
          <p:cNvSpPr>
            <a:spLocks noGrp="1"/>
          </p:cNvSpPr>
          <p:nvPr>
            <p:ph idx="1"/>
          </p:nvPr>
        </p:nvSpPr>
        <p:spPr>
          <a:xfrm>
            <a:off x="1066800" y="1390650"/>
            <a:ext cx="6172200" cy="1277541"/>
          </a:xfrm>
        </p:spPr>
        <p:txBody>
          <a:bodyPr>
            <a:normAutofit fontScale="85000" lnSpcReduction="10000"/>
          </a:bodyPr>
          <a:lstStyle/>
          <a:p>
            <a:r>
              <a:rPr lang="en-US" altLang="en-US" dirty="0"/>
              <a:t>Adopted by the 18th WMA General Assembly, Helsinki, Finland, June 1964</a:t>
            </a:r>
          </a:p>
          <a:p>
            <a:pPr lvl="1"/>
            <a:r>
              <a:rPr lang="en-US" altLang="en-US" dirty="0"/>
              <a:t>Subsequent multiple amendments</a:t>
            </a:r>
          </a:p>
          <a:p>
            <a:pPr lvl="1">
              <a:buFont typeface="Arial" panose="020B0604020202020204" pitchFamily="34" charset="0"/>
              <a:buNone/>
            </a:pPr>
            <a:endParaRPr lang="en-US" altLang="en-US" dirty="0"/>
          </a:p>
        </p:txBody>
      </p:sp>
      <p:sp>
        <p:nvSpPr>
          <p:cNvPr id="11" name="Content Placeholder 4">
            <a:extLst>
              <a:ext uri="{FF2B5EF4-FFF2-40B4-BE49-F238E27FC236}">
                <a16:creationId xmlns:a16="http://schemas.microsoft.com/office/drawing/2014/main" id="{6A141125-65B7-FB4F-9479-1DC1CDEC792D}"/>
              </a:ext>
            </a:extLst>
          </p:cNvPr>
          <p:cNvSpPr txBox="1">
            <a:spLocks/>
          </p:cNvSpPr>
          <p:nvPr/>
        </p:nvSpPr>
        <p:spPr bwMode="auto">
          <a:xfrm>
            <a:off x="1078704" y="2800350"/>
            <a:ext cx="5322096" cy="1943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en-US" altLang="en-US" sz="2400" b="1" dirty="0"/>
              <a:t>Updated informed consent</a:t>
            </a:r>
          </a:p>
          <a:p>
            <a:pPr lvl="1"/>
            <a:r>
              <a:rPr lang="en-US" altLang="en-US" sz="2100" b="1" dirty="0"/>
              <a:t>Consent individuals</a:t>
            </a:r>
          </a:p>
          <a:p>
            <a:pPr lvl="2"/>
            <a:r>
              <a:rPr lang="en-US" altLang="en-US" sz="1800" b="1" dirty="0"/>
              <a:t>Capable of giving informed consent</a:t>
            </a:r>
          </a:p>
          <a:p>
            <a:pPr lvl="2"/>
            <a:r>
              <a:rPr lang="en-US" altLang="en-US" sz="1800" b="1" dirty="0"/>
              <a:t>Recognizes that consent may not always be possible</a:t>
            </a:r>
          </a:p>
          <a:p>
            <a:pPr lvl="1">
              <a:buFont typeface="Arial" panose="020B0604020202020204" pitchFamily="34" charset="0"/>
              <a:buNone/>
            </a:pPr>
            <a:endParaRPr lang="en-US" altLang="en-US" sz="2100" dirty="0"/>
          </a:p>
        </p:txBody>
      </p:sp>
      <p:pic>
        <p:nvPicPr>
          <p:cNvPr id="11269" name="Picture 11">
            <a:extLst>
              <a:ext uri="{FF2B5EF4-FFF2-40B4-BE49-F238E27FC236}">
                <a16:creationId xmlns:a16="http://schemas.microsoft.com/office/drawing/2014/main" id="{25FB7E1D-CF60-1447-9E19-E008594A21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28850"/>
            <a:ext cx="1674019"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80421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8B19386-BB7E-1C49-B065-354F8FCA52D0}"/>
              </a:ext>
            </a:extLst>
          </p:cNvPr>
          <p:cNvSpPr>
            <a:spLocks noGrp="1" noChangeArrowheads="1"/>
          </p:cNvSpPr>
          <p:nvPr>
            <p:ph type="title"/>
          </p:nvPr>
        </p:nvSpPr>
        <p:spPr>
          <a:xfrm>
            <a:off x="0" y="209550"/>
            <a:ext cx="8509103" cy="694515"/>
          </a:xfrm>
        </p:spPr>
        <p:txBody>
          <a:bodyPr>
            <a:normAutofit/>
          </a:bodyPr>
          <a:lstStyle/>
          <a:p>
            <a:pPr>
              <a:defRPr/>
            </a:pPr>
            <a:r>
              <a:rPr lang="en-US" sz="3600" b="1" dirty="0"/>
              <a:t>Tuskegee Syphilis Study (1932 - 1972)</a:t>
            </a:r>
          </a:p>
        </p:txBody>
      </p:sp>
      <p:sp>
        <p:nvSpPr>
          <p:cNvPr id="5" name="Rectangle 3">
            <a:extLst>
              <a:ext uri="{FF2B5EF4-FFF2-40B4-BE49-F238E27FC236}">
                <a16:creationId xmlns:a16="http://schemas.microsoft.com/office/drawing/2014/main" id="{C4572A71-6A94-944D-995A-4D9E1272A744}"/>
              </a:ext>
            </a:extLst>
          </p:cNvPr>
          <p:cNvSpPr>
            <a:spLocks noGrp="1" noChangeArrowheads="1"/>
          </p:cNvSpPr>
          <p:nvPr>
            <p:ph idx="1"/>
          </p:nvPr>
        </p:nvSpPr>
        <p:spPr>
          <a:xfrm>
            <a:off x="320076" y="1200150"/>
            <a:ext cx="8369351" cy="3214532"/>
          </a:xfrm>
        </p:spPr>
        <p:txBody>
          <a:bodyPr>
            <a:normAutofit lnSpcReduction="10000"/>
          </a:bodyPr>
          <a:lstStyle/>
          <a:p>
            <a:pPr eaLnBrk="1" hangingPunct="1">
              <a:lnSpc>
                <a:spcPct val="90000"/>
              </a:lnSpc>
            </a:pPr>
            <a:r>
              <a:rPr lang="en-US" sz="2400" dirty="0"/>
              <a:t>In 1932, medical authorities firmly believed in the efficacy of arsenic therapy for treating syphilis</a:t>
            </a:r>
          </a:p>
          <a:p>
            <a:pPr eaLnBrk="1" hangingPunct="1">
              <a:lnSpc>
                <a:spcPct val="90000"/>
              </a:lnSpc>
            </a:pPr>
            <a:r>
              <a:rPr lang="en-US" sz="2400" dirty="0"/>
              <a:t>Tuskegee, Alabama</a:t>
            </a:r>
          </a:p>
          <a:p>
            <a:pPr lvl="1" eaLnBrk="1" hangingPunct="1">
              <a:lnSpc>
                <a:spcPct val="90000"/>
              </a:lnSpc>
            </a:pPr>
            <a:r>
              <a:rPr lang="en-US" sz="1800" dirty="0"/>
              <a:t>High prevalence of syphilis</a:t>
            </a:r>
          </a:p>
          <a:p>
            <a:pPr lvl="1" eaLnBrk="1" hangingPunct="1">
              <a:lnSpc>
                <a:spcPct val="90000"/>
              </a:lnSpc>
            </a:pPr>
            <a:r>
              <a:rPr lang="en-US" sz="1800" dirty="0"/>
              <a:t>Although treatment existed, African-Americans in the rural South were not receiving treatment</a:t>
            </a:r>
          </a:p>
          <a:p>
            <a:pPr lvl="1" eaLnBrk="1" hangingPunct="1">
              <a:lnSpc>
                <a:spcPct val="90000"/>
              </a:lnSpc>
            </a:pPr>
            <a:r>
              <a:rPr lang="en-US" sz="1800" dirty="0"/>
              <a:t>Lack of funds/Lack of doctors</a:t>
            </a:r>
          </a:p>
          <a:p>
            <a:pPr lvl="1" eaLnBrk="1" hangingPunct="1">
              <a:lnSpc>
                <a:spcPct val="90000"/>
              </a:lnSpc>
            </a:pPr>
            <a:r>
              <a:rPr lang="en-US" sz="1800" dirty="0"/>
              <a:t>Study natural course of syphilis</a:t>
            </a:r>
          </a:p>
          <a:p>
            <a:pPr lvl="1">
              <a:lnSpc>
                <a:spcPct val="90000"/>
              </a:lnSpc>
            </a:pPr>
            <a:r>
              <a:rPr lang="en-US" sz="1800" dirty="0"/>
              <a:t>Enrolled 400 African-Americans males infected with syphilis to study the natural course of syphilis</a:t>
            </a:r>
          </a:p>
          <a:p>
            <a:pPr lvl="1" eaLnBrk="1" hangingPunct="1">
              <a:lnSpc>
                <a:spcPct val="90000"/>
              </a:lnSpc>
            </a:pPr>
            <a:r>
              <a:rPr lang="en-US" sz="1800" dirty="0"/>
              <a:t>Not an experiment but rather a</a:t>
            </a:r>
            <a:r>
              <a:rPr lang="ja-JP" altLang="en-US" sz="1800">
                <a:latin typeface="Arial" charset="0"/>
                <a:cs typeface="ＭＳ 明朝"/>
              </a:rPr>
              <a:t>“</a:t>
            </a:r>
            <a:r>
              <a:rPr lang="en-US" sz="1800" dirty="0"/>
              <a:t>study in nature</a:t>
            </a:r>
            <a:r>
              <a:rPr lang="ja-JP" altLang="en-US" sz="1800">
                <a:latin typeface="Arial" charset="0"/>
                <a:cs typeface="ＭＳ 明朝"/>
              </a:rPr>
              <a:t>”</a:t>
            </a:r>
            <a:r>
              <a:rPr lang="en-US" sz="1800" dirty="0"/>
              <a:t> </a:t>
            </a:r>
            <a:endParaRPr lang="en-US" sz="2100" dirty="0"/>
          </a:p>
          <a:p>
            <a:pPr lvl="2" eaLnBrk="1" hangingPunct="1">
              <a:lnSpc>
                <a:spcPct val="90000"/>
              </a:lnSpc>
            </a:pPr>
            <a:endParaRPr lang="en-US" sz="1500" dirty="0"/>
          </a:p>
        </p:txBody>
      </p:sp>
    </p:spTree>
    <p:extLst>
      <p:ext uri="{BB962C8B-B14F-4D97-AF65-F5344CB8AC3E}">
        <p14:creationId xmlns:p14="http://schemas.microsoft.com/office/powerpoint/2010/main" val="330845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2" end="2"/>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p:cTn id="2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4" end="4"/>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p:cTn id="29"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5">
                                            <p:txEl>
                                              <p:pRg st="5" end="5"/>
                                            </p:txEl>
                                          </p:spTgt>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calcmode="lin" valueType="num">
                                      <p:cBhvr>
                                        <p:cTn id="33"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34" dur="500" fill="hold"/>
                                        <p:tgtEl>
                                          <p:spTgt spid="5">
                                            <p:txEl>
                                              <p:pRg st="6" end="6"/>
                                            </p:txEl>
                                          </p:spTgt>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p:cTn id="37"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utoUpdateAnimBg="0"/>
    </p:bldLst>
  </p:timing>
</p:sld>
</file>

<file path=ppt/theme/theme1.xml><?xml version="1.0" encoding="utf-8"?>
<a:theme xmlns:a="http://schemas.openxmlformats.org/drawingml/2006/main" name="ppt1DB1.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TC102455519[[fn=Winter]]</Template>
  <TotalTime>7275</TotalTime>
  <Words>2663</Words>
  <Application>Microsoft Macintosh PowerPoint</Application>
  <PresentationFormat>On-screen Show (16:9)</PresentationFormat>
  <Paragraphs>327</Paragraphs>
  <Slides>44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Helvetica</vt:lpstr>
      <vt:lpstr>Times New Roman</vt:lpstr>
      <vt:lpstr>Wingdings</vt:lpstr>
      <vt:lpstr>ppt1DB1.tmp</vt:lpstr>
      <vt:lpstr>PowerPoint Presentation</vt:lpstr>
      <vt:lpstr>Disclosures</vt:lpstr>
      <vt:lpstr>What We Will Cover</vt:lpstr>
      <vt:lpstr>Human Subject Research:  Balancing Two Goals </vt:lpstr>
      <vt:lpstr>PowerPoint Presentation</vt:lpstr>
      <vt:lpstr> Nuremberg Code (1947) First Codification of Research Guidelines </vt:lpstr>
      <vt:lpstr>PowerPoint Presentation</vt:lpstr>
      <vt:lpstr>Declaration of Helsinki World Medical Association</vt:lpstr>
      <vt:lpstr>Tuskegee Syphilis Study (1932 - 1972)</vt:lpstr>
      <vt:lpstr>Tuskegee Syphilis Study (1932 - 1972)</vt:lpstr>
      <vt:lpstr>Tuskegee: Ethical Lapses</vt:lpstr>
      <vt:lpstr>The Belmont Report April 18, 1979</vt:lpstr>
      <vt:lpstr>“The Common Rule”</vt:lpstr>
      <vt:lpstr>PowerPoint Presentation</vt:lpstr>
      <vt:lpstr>Clinical Research: 7 Ethical Requirements</vt:lpstr>
      <vt:lpstr>PowerPoint Presentation</vt:lpstr>
      <vt:lpstr>What is Informed Consent?</vt:lpstr>
      <vt:lpstr>Informed Consent</vt:lpstr>
      <vt:lpstr>Informed Consent</vt:lpstr>
      <vt:lpstr>Quality of informed consent</vt:lpstr>
      <vt:lpstr>Respect for Enrolled Subjects</vt:lpstr>
      <vt:lpstr>Informed Consent</vt:lpstr>
      <vt:lpstr>PowerPoint Presentation</vt:lpstr>
      <vt:lpstr>Federal Regulations</vt:lpstr>
      <vt:lpstr>Definitions</vt:lpstr>
      <vt:lpstr>Research Definition (HHS)</vt:lpstr>
      <vt:lpstr>Definition of a Human Subject (HHS) </vt:lpstr>
      <vt:lpstr>Responsibilities of the IRB and Human Research Protections Program </vt:lpstr>
      <vt:lpstr>Research Regulations FDA and HHS</vt:lpstr>
      <vt:lpstr>Research Regulations FDA and HHS</vt:lpstr>
      <vt:lpstr>Research Regulations FDA</vt:lpstr>
      <vt:lpstr>Changes to the Federal Regulations Governing Human Subjects Research  Revised Common Rule </vt:lpstr>
      <vt:lpstr>Significant Changes</vt:lpstr>
      <vt:lpstr>Significant Changes</vt:lpstr>
      <vt:lpstr>sIRB Objectives</vt:lpstr>
      <vt:lpstr>sIRB- When Do They Apply?</vt:lpstr>
      <vt:lpstr>sIRB- Local Responsibilities</vt:lpstr>
      <vt:lpstr>sIRB Challenges</vt:lpstr>
      <vt:lpstr>Human Subject Definition</vt:lpstr>
      <vt:lpstr>Exempt Studies- Expansion</vt:lpstr>
      <vt:lpstr>Informed Consent</vt:lpstr>
      <vt:lpstr>Continuing Review </vt:lpstr>
      <vt:lpstr>Many more Common Rule changes…</vt:lpstr>
      <vt:lpstr>Questions?</vt:lpstr>
    </vt:vector>
  </TitlesOfParts>
  <Company>US FDA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NCTR</dc:creator>
  <cp:lastModifiedBy>Hirshon, Jon</cp:lastModifiedBy>
  <cp:revision>487</cp:revision>
  <cp:lastPrinted>2013-06-18T15:33:48Z</cp:lastPrinted>
  <dcterms:created xsi:type="dcterms:W3CDTF">2012-09-06T19:53:40Z</dcterms:created>
  <dcterms:modified xsi:type="dcterms:W3CDTF">2019-06-20T02:37:11Z</dcterms:modified>
</cp:coreProperties>
</file>