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7"/>
  </p:notesMasterIdLst>
  <p:sldIdLst>
    <p:sldId id="256" r:id="rId2"/>
    <p:sldId id="335" r:id="rId3"/>
    <p:sldId id="338" r:id="rId4"/>
    <p:sldId id="334" r:id="rId5"/>
    <p:sldId id="339" r:id="rId6"/>
    <p:sldId id="289" r:id="rId7"/>
    <p:sldId id="337" r:id="rId8"/>
    <p:sldId id="336" r:id="rId9"/>
    <p:sldId id="344" r:id="rId10"/>
    <p:sldId id="345" r:id="rId11"/>
    <p:sldId id="346" r:id="rId12"/>
    <p:sldId id="347" r:id="rId13"/>
    <p:sldId id="349" r:id="rId14"/>
    <p:sldId id="350" r:id="rId15"/>
    <p:sldId id="340" r:id="rId16"/>
    <p:sldId id="353" r:id="rId17"/>
    <p:sldId id="354" r:id="rId18"/>
    <p:sldId id="351" r:id="rId19"/>
    <p:sldId id="352" r:id="rId20"/>
    <p:sldId id="341" r:id="rId21"/>
    <p:sldId id="355" r:id="rId22"/>
    <p:sldId id="307" r:id="rId23"/>
    <p:sldId id="312" r:id="rId24"/>
    <p:sldId id="313" r:id="rId25"/>
    <p:sldId id="310" r:id="rId26"/>
    <p:sldId id="311" r:id="rId27"/>
    <p:sldId id="342" r:id="rId28"/>
    <p:sldId id="356" r:id="rId29"/>
    <p:sldId id="357" r:id="rId30"/>
    <p:sldId id="292" r:id="rId31"/>
    <p:sldId id="293" r:id="rId32"/>
    <p:sldId id="295" r:id="rId33"/>
    <p:sldId id="297" r:id="rId34"/>
    <p:sldId id="294" r:id="rId35"/>
    <p:sldId id="314" r:id="rId36"/>
    <p:sldId id="343" r:id="rId37"/>
    <p:sldId id="358" r:id="rId38"/>
    <p:sldId id="360" r:id="rId39"/>
    <p:sldId id="361" r:id="rId40"/>
    <p:sldId id="301" r:id="rId41"/>
    <p:sldId id="302" r:id="rId42"/>
    <p:sldId id="290" r:id="rId43"/>
    <p:sldId id="291" r:id="rId44"/>
    <p:sldId id="303" r:id="rId45"/>
    <p:sldId id="359" r:id="rId4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1498CF-EC77-4C8B-A933-E2BE6317C266}">
          <p14:sldIdLst>
            <p14:sldId id="256"/>
            <p14:sldId id="335"/>
            <p14:sldId id="338"/>
            <p14:sldId id="334"/>
            <p14:sldId id="339"/>
            <p14:sldId id="289"/>
            <p14:sldId id="337"/>
            <p14:sldId id="336"/>
            <p14:sldId id="344"/>
            <p14:sldId id="345"/>
            <p14:sldId id="346"/>
            <p14:sldId id="347"/>
            <p14:sldId id="349"/>
            <p14:sldId id="350"/>
            <p14:sldId id="340"/>
            <p14:sldId id="353"/>
            <p14:sldId id="354"/>
            <p14:sldId id="351"/>
            <p14:sldId id="352"/>
            <p14:sldId id="341"/>
            <p14:sldId id="355"/>
            <p14:sldId id="307"/>
            <p14:sldId id="312"/>
            <p14:sldId id="313"/>
            <p14:sldId id="310"/>
            <p14:sldId id="311"/>
            <p14:sldId id="342"/>
            <p14:sldId id="356"/>
            <p14:sldId id="357"/>
            <p14:sldId id="292"/>
            <p14:sldId id="293"/>
            <p14:sldId id="295"/>
            <p14:sldId id="297"/>
            <p14:sldId id="294"/>
            <p14:sldId id="314"/>
            <p14:sldId id="343"/>
            <p14:sldId id="358"/>
            <p14:sldId id="360"/>
            <p14:sldId id="361"/>
            <p14:sldId id="301"/>
            <p14:sldId id="302"/>
            <p14:sldId id="290"/>
            <p14:sldId id="291"/>
            <p14:sldId id="303"/>
            <p14:sldId id="359"/>
          </p14:sldIdLst>
        </p14:section>
        <p14:section name="Untitled Section" id="{BEF1E527-0D18-4945-AF37-382678606E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99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563" autoAdjust="0"/>
  </p:normalViewPr>
  <p:slideViewPr>
    <p:cSldViewPr snapToGrid="0">
      <p:cViewPr varScale="1">
        <p:scale>
          <a:sx n="80" d="100"/>
          <a:sy n="80" d="100"/>
        </p:scale>
        <p:origin x="816" y="2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8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A6FCB3-3FAA-4264-BE9A-19E01D46285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9C9DFD-88E9-42AD-8BC4-55E4F33EB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9DFD-88E9-42AD-8BC4-55E4F33EB6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9DFD-88E9-42AD-8BC4-55E4F33EB6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9DFD-88E9-42AD-8BC4-55E4F33EB6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C9DFD-88E9-42AD-8BC4-55E4F33EB6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CITI every 2 years, other trainings</a:t>
            </a:r>
            <a:r>
              <a:rPr lang="en-US" baseline="0" dirty="0"/>
              <a:t> are assigned per the joint commission,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A5BFD-F39B-44E3-9F5A-137A9582A8F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OSRI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A5BFD-F39B-44E3-9F5A-137A9582A8F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0D78-F9E5-4D86-B633-562CB933E3D9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5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C879-7FF0-4E05-92AF-6685F582888A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7F71-8FFE-459C-8B12-21DC9DEC657B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B71D-9745-4FB4-8357-DB87F1F29C13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10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25D-483A-4F98-B21B-09F4A6584208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9EBE-52F3-4562-8ADC-79997268CE82}" type="datetime1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48C-1CC0-4DF2-B153-4C1C6995600C}" type="datetime1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9482-6A32-48AA-8E3B-8708D10D1D22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FCBC-4BED-4C39-8593-781606A156C8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AB28-3FF5-4EBF-9E03-BFEF7BAFF425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7B5-F4B0-4AB7-8180-1BBB870D56B1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7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0209-C481-4BC0-9912-9E47142F6DA5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DD-6A49-4439-9D7B-D80098E18CCB}" type="datetime1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0A62-E151-4D2A-B29F-45607103FB62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AE4-1D96-4A63-B882-DAE045B78701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6625-AE8B-4E55-B7BD-62B6FFC66B9D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B927-7D30-49C0-87B3-097262C4CB98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50567E-BC35-421A-A820-35456452BC2F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29A9-BC3F-4D81-BCE0-69ECE6F3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Tina.McGinley@v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.Ortmeyer@va.gov" TargetMode="External"/><Relationship Id="rId2" Type="http://schemas.openxmlformats.org/officeDocument/2006/relationships/hyperlink" Target="http://www.maryland.va.gov/research/committees/researchsafety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Peggy.wess@va.go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balresearchwoc@va.gov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Tom.Bowen@va.gov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balresearchipa@va.gov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Kindred@va.gov" TargetMode="External"/><Relationship Id="rId2" Type="http://schemas.openxmlformats.org/officeDocument/2006/relationships/hyperlink" Target="mailto:Terrylisa.Johnson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Dugger@va.gov" TargetMode="External"/><Relationship Id="rId2" Type="http://schemas.openxmlformats.org/officeDocument/2006/relationships/hyperlink" Target="mailto:Carol.Fowler@va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aroline.Zink@va.gov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yland.va.gov/research/human/human_subject_forms.as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ck.Ivey@v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101" y="1999129"/>
            <a:ext cx="8079475" cy="928921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Conducting VA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790" y="3692628"/>
            <a:ext cx="7257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cs typeface="Arial" panose="020B0604020202020204" pitchFamily="34" charset="0"/>
              </a:rPr>
              <a:t>Frederick M. Ivey, PhD</a:t>
            </a:r>
          </a:p>
          <a:p>
            <a:pPr algn="ctr"/>
            <a:r>
              <a:rPr lang="en-US" sz="2000" b="1" dirty="0">
                <a:cs typeface="Arial" panose="020B0604020202020204" pitchFamily="34" charset="0"/>
              </a:rPr>
              <a:t>Human and Animal Research Protections Officer</a:t>
            </a:r>
          </a:p>
          <a:p>
            <a:pPr algn="ctr"/>
            <a:endParaRPr lang="en-US" sz="2000" b="1" dirty="0"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cs typeface="Arial" panose="020B0604020202020204" pitchFamily="34" charset="0"/>
              </a:rPr>
              <a:t>Veterans Affairs Maryland Health Care System (VAMHCS)</a:t>
            </a:r>
          </a:p>
          <a:p>
            <a:pPr algn="ctr"/>
            <a:endParaRPr lang="en-US" sz="2000" b="1" dirty="0"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cs typeface="Arial" panose="020B0604020202020204" pitchFamily="34" charset="0"/>
              </a:rPr>
              <a:t>October 18,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05" y="360204"/>
            <a:ext cx="1468670" cy="14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49" t="22889" r="51" b="1667"/>
          <a:stretch/>
        </p:blipFill>
        <p:spPr>
          <a:xfrm>
            <a:off x="321270" y="892029"/>
            <a:ext cx="7340373" cy="499410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6200000">
            <a:off x="-109260" y="4768762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7283507" y="4768762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A289A-3E50-4F25-B961-7B8BCC52003C}"/>
              </a:ext>
            </a:extLst>
          </p:cNvPr>
          <p:cNvSpPr/>
          <p:nvPr/>
        </p:nvSpPr>
        <p:spPr>
          <a:xfrm>
            <a:off x="3008333" y="156359"/>
            <a:ext cx="253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Sites Section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94CA-4024-406F-80F6-9E3B7CA2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" t="17928" b="8797"/>
          <a:stretch/>
        </p:blipFill>
        <p:spPr>
          <a:xfrm>
            <a:off x="342208" y="980295"/>
            <a:ext cx="7083828" cy="566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C6E81-9402-4011-9CC7-A9D2860C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AB48D-BCED-451B-89D1-E2B0DE9F221D}"/>
              </a:ext>
            </a:extLst>
          </p:cNvPr>
          <p:cNvSpPr/>
          <p:nvPr/>
        </p:nvSpPr>
        <p:spPr>
          <a:xfrm>
            <a:off x="674485" y="156359"/>
            <a:ext cx="684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New “VA Coordinating Center”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4" t="10831" b="53169"/>
          <a:stretch/>
        </p:blipFill>
        <p:spPr>
          <a:xfrm>
            <a:off x="322680" y="1823539"/>
            <a:ext cx="8231575" cy="337353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6200000">
            <a:off x="-34638" y="2678800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8359123" y="2678800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89F54-D64D-4124-A81F-552734D171EC}"/>
              </a:ext>
            </a:extLst>
          </p:cNvPr>
          <p:cNvSpPr/>
          <p:nvPr/>
        </p:nvSpPr>
        <p:spPr>
          <a:xfrm>
            <a:off x="2093827" y="156359"/>
            <a:ext cx="48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Study Procedures Section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D5B00-F845-4543-B532-BEC1E5BB3EAC}"/>
              </a:ext>
            </a:extLst>
          </p:cNvPr>
          <p:cNvSpPr/>
          <p:nvPr/>
        </p:nvSpPr>
        <p:spPr>
          <a:xfrm>
            <a:off x="321270" y="5452579"/>
            <a:ext cx="7178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a typeface="+mj-ea"/>
                <a:cs typeface="Arial" panose="020B0604020202020204" pitchFamily="34" charset="0"/>
              </a:rPr>
              <a:t>**Very important section for specifying where everything (including data analysis) is taking place  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568C2-4690-49FF-BB53-4E05264BA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826" t="10839" r="1" b="34223"/>
          <a:stretch/>
        </p:blipFill>
        <p:spPr>
          <a:xfrm>
            <a:off x="105308" y="1254066"/>
            <a:ext cx="8289936" cy="440787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400000">
            <a:off x="7770010" y="1795749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667587">
            <a:off x="1836580" y="1365219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FD97E-38BD-4A33-B012-30133720B8A0}"/>
              </a:ext>
            </a:extLst>
          </p:cNvPr>
          <p:cNvSpPr/>
          <p:nvPr/>
        </p:nvSpPr>
        <p:spPr>
          <a:xfrm>
            <a:off x="2341965" y="156359"/>
            <a:ext cx="3816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Recruitment Section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F5C9D-69FC-48DF-BC76-A30E603D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" t="5164" r="-1" b="57835"/>
          <a:stretch/>
        </p:blipFill>
        <p:spPr>
          <a:xfrm>
            <a:off x="247996" y="1496124"/>
            <a:ext cx="8485870" cy="361158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7544049">
            <a:off x="2249433" y="3214743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667587">
            <a:off x="5197033" y="2371001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5BA1E-6981-4E6B-87CF-94A13C18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A77A0F-044E-4A6A-9AD6-F9FDA097AF7A}"/>
              </a:ext>
            </a:extLst>
          </p:cNvPr>
          <p:cNvSpPr/>
          <p:nvPr/>
        </p:nvSpPr>
        <p:spPr>
          <a:xfrm>
            <a:off x="1558944" y="179870"/>
            <a:ext cx="5599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Confidentiality of Data Section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D5612-EB9B-4400-8AB0-A1CE99EF6B68}"/>
              </a:ext>
            </a:extLst>
          </p:cNvPr>
          <p:cNvSpPr/>
          <p:nvPr/>
        </p:nvSpPr>
        <p:spPr>
          <a:xfrm>
            <a:off x="321270" y="5452579"/>
            <a:ext cx="7271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a typeface="+mj-ea"/>
                <a:cs typeface="Arial" panose="020B0604020202020204" pitchFamily="34" charset="0"/>
              </a:rPr>
              <a:t>**In box 2 please carefully inventory the precise locations of all paper (room #) and electronic (drive name) data. 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5F65-FAB8-4A69-BC30-4B314C2A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36" y="295735"/>
            <a:ext cx="5361910" cy="767687"/>
          </a:xfrm>
        </p:spPr>
        <p:txBody>
          <a:bodyPr/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submission in CICERO</a:t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BE16-FBED-4B28-B568-B71778EF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564105"/>
            <a:ext cx="8708506" cy="5140958"/>
          </a:xfrm>
        </p:spPr>
        <p:txBody>
          <a:bodyPr>
            <a:normAutofit/>
          </a:bodyPr>
          <a:lstStyle/>
          <a:p>
            <a:pPr lvl="0">
              <a:buClr>
                <a:srgbClr val="0F6FC6"/>
              </a:buClr>
            </a:pPr>
            <a:r>
              <a:rPr lang="en-US" b="1" dirty="0">
                <a:solidFill>
                  <a:srgbClr val="FFC000"/>
                </a:solidFill>
              </a:rPr>
              <a:t>Fill out and send the all-important “ISO-PO checklist”</a:t>
            </a:r>
          </a:p>
          <a:p>
            <a:pPr lvl="1">
              <a:buClr>
                <a:srgbClr val="0F6FC6"/>
              </a:buClr>
            </a:pPr>
            <a:r>
              <a:rPr lang="en-US" dirty="0">
                <a:solidFill>
                  <a:prstClr val="white"/>
                </a:solidFill>
              </a:rPr>
              <a:t>HRPO will not forward your protocol to full-board review prior to the VA Information Security and Privacy Officers having signed off 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Look for my VA Pre-Review Form to appear in History Log</a:t>
            </a:r>
          </a:p>
          <a:p>
            <a:pPr lvl="1"/>
            <a:r>
              <a:rPr lang="en-US" dirty="0"/>
              <a:t>Will be uploaded as a public comment sometime during HRPO admin. review (usually within 7 business days of submission) </a:t>
            </a:r>
          </a:p>
          <a:p>
            <a:pPr lvl="1"/>
            <a:r>
              <a:rPr lang="en-US" dirty="0"/>
              <a:t>After getting protocol back from IRB with their  requested changes, also address suggested changes on my summary sheet to get yourself in line with VA regs. ahead of IRB approval.  </a:t>
            </a:r>
          </a:p>
          <a:p>
            <a:pPr lvl="1"/>
            <a:endParaRPr lang="en-US" dirty="0">
              <a:solidFill>
                <a:srgbClr val="CC99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C6B0-FA42-4C35-9429-8ADA25B4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2096A-31FF-42D6-83FE-1F684E13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83DE1-F42C-4514-B6CB-0553873B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F8E62-0DB1-4146-B442-C811593C4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9" y="951345"/>
            <a:ext cx="7400725" cy="5509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7AF78-1445-4D8F-9A5A-B21906ADACF2}"/>
              </a:ext>
            </a:extLst>
          </p:cNvPr>
          <p:cNvSpPr txBox="1"/>
          <p:nvPr/>
        </p:nvSpPr>
        <p:spPr>
          <a:xfrm>
            <a:off x="7637122" y="1386696"/>
            <a:ext cx="134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ISO-PO Checklist </a:t>
            </a:r>
          </a:p>
        </p:txBody>
      </p:sp>
    </p:spTree>
    <p:extLst>
      <p:ext uri="{BB962C8B-B14F-4D97-AF65-F5344CB8AC3E}">
        <p14:creationId xmlns:p14="http://schemas.microsoft.com/office/powerpoint/2010/main" val="374890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3DFC9-9491-4C7D-9707-AE8FBD98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CEE39-306F-4462-B74A-3E2605D5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2496078"/>
            <a:ext cx="8728364" cy="3045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6E3F6-CA00-4FA8-9E1C-36ECCA0FD5B6}"/>
              </a:ext>
            </a:extLst>
          </p:cNvPr>
          <p:cNvSpPr txBox="1"/>
          <p:nvPr/>
        </p:nvSpPr>
        <p:spPr>
          <a:xfrm>
            <a:off x="7637122" y="1361552"/>
            <a:ext cx="13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ISO-PO Checklist</a:t>
            </a:r>
          </a:p>
          <a:p>
            <a:r>
              <a:rPr lang="en-US" dirty="0"/>
              <a:t>(cont.) </a:t>
            </a:r>
          </a:p>
        </p:txBody>
      </p:sp>
    </p:spTree>
    <p:extLst>
      <p:ext uri="{BB962C8B-B14F-4D97-AF65-F5344CB8AC3E}">
        <p14:creationId xmlns:p14="http://schemas.microsoft.com/office/powerpoint/2010/main" val="124209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5A012-FD62-4FD0-8850-0C881C8B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293" y="129310"/>
            <a:ext cx="5142386" cy="65903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68F82-22A9-41F4-BFFE-51E49DE1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8F82A-D835-43D2-A5EF-72F7DCAFD25A}"/>
              </a:ext>
            </a:extLst>
          </p:cNvPr>
          <p:cNvSpPr txBox="1"/>
          <p:nvPr/>
        </p:nvSpPr>
        <p:spPr>
          <a:xfrm>
            <a:off x="7213600" y="130356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 Pre-Review Form </a:t>
            </a:r>
          </a:p>
        </p:txBody>
      </p:sp>
    </p:spTree>
    <p:extLst>
      <p:ext uri="{BB962C8B-B14F-4D97-AF65-F5344CB8AC3E}">
        <p14:creationId xmlns:p14="http://schemas.microsoft.com/office/powerpoint/2010/main" val="226952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F17B5-207E-45FD-B3C7-1E4B847F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70AF6-696D-41C6-8A28-1965A3D7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82" y="138546"/>
            <a:ext cx="4874589" cy="6502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70B75-4EFB-4ECB-A070-3DF8B6D9EFC8}"/>
              </a:ext>
            </a:extLst>
          </p:cNvPr>
          <p:cNvSpPr txBox="1"/>
          <p:nvPr/>
        </p:nvSpPr>
        <p:spPr>
          <a:xfrm>
            <a:off x="7148945" y="1303569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 Pre-Review Checklist (cont.)</a:t>
            </a:r>
          </a:p>
        </p:txBody>
      </p:sp>
    </p:spTree>
    <p:extLst>
      <p:ext uri="{BB962C8B-B14F-4D97-AF65-F5344CB8AC3E}">
        <p14:creationId xmlns:p14="http://schemas.microsoft.com/office/powerpoint/2010/main" val="104567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1D39-9CBC-4CFA-B39C-1DF1CBB7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Overview</a:t>
            </a:r>
            <a:br>
              <a:rPr lang="en-US" sz="4400" b="1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066E-CFF7-48CA-8465-225242A1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4" y="1526452"/>
            <a:ext cx="8967666" cy="41954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VAMHCS Research Oversight- </a:t>
            </a:r>
            <a:r>
              <a:rPr lang="en-US" b="1" u="sng" dirty="0">
                <a:solidFill>
                  <a:srgbClr val="FFC000"/>
                </a:solidFill>
              </a:rPr>
              <a:t>Key Personnel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Seeking Approval- IRB &amp; VA </a:t>
            </a:r>
            <a:r>
              <a:rPr lang="en-US" b="1" u="sng" dirty="0">
                <a:solidFill>
                  <a:srgbClr val="FFC000"/>
                </a:solidFill>
              </a:rPr>
              <a:t>Submission Processes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</a:p>
          <a:p>
            <a:endParaRPr lang="en-US" b="1" u="sng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After VA Approval- </a:t>
            </a:r>
            <a:r>
              <a:rPr lang="en-US" b="1" u="sng" dirty="0">
                <a:solidFill>
                  <a:srgbClr val="FFC000"/>
                </a:solidFill>
              </a:rPr>
              <a:t>Regulatory Compliance 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r>
              <a:rPr lang="en-US" b="1" u="sng" dirty="0">
                <a:solidFill>
                  <a:srgbClr val="FFC000"/>
                </a:solidFill>
              </a:rPr>
              <a:t>VA Funding Opportunities</a:t>
            </a:r>
            <a:r>
              <a:rPr lang="en-US" b="1" dirty="0">
                <a:solidFill>
                  <a:srgbClr val="FFC000"/>
                </a:solidFill>
              </a:rPr>
              <a:t> - Growing the VAMHCS research portfolio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DA031-56C5-49E4-AD5F-B627C8B0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59260-690F-44BB-98FF-3664C04C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591" y="5943605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5F65-FAB8-4A69-BC30-4B314C2A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363" y="167455"/>
            <a:ext cx="4400281" cy="1400530"/>
          </a:xfrm>
        </p:spPr>
        <p:txBody>
          <a:bodyPr/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IRB approval</a:t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BE16-FBED-4B28-B568-B71778EF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06" y="1696266"/>
            <a:ext cx="7985038" cy="41954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Immediately contact </a:t>
            </a:r>
            <a:r>
              <a:rPr lang="en-US" b="1" u="sng" dirty="0">
                <a:solidFill>
                  <a:srgbClr val="FFC000"/>
                </a:solidFill>
              </a:rPr>
              <a:t>Tina McGinley</a:t>
            </a:r>
            <a:r>
              <a:rPr lang="en-US" b="1" dirty="0">
                <a:solidFill>
                  <a:srgbClr val="FFC000"/>
                </a:solidFill>
              </a:rPr>
              <a:t> in VA Research Service upon receiving IRB approval</a:t>
            </a:r>
          </a:p>
          <a:p>
            <a:pPr lvl="1"/>
            <a:r>
              <a:rPr lang="en-US" dirty="0"/>
              <a:t>410-605-7000, ext. (5)6568, Tina.McGinley@va.gov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C6B0-FA42-4C35-9429-8ADA25B4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691BE-CBA9-4369-9586-20E1C841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FF07-B2A7-4144-A33C-F895F47B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72745-1665-44F2-BD69-2BC50380577C}"/>
              </a:ext>
            </a:extLst>
          </p:cNvPr>
          <p:cNvSpPr/>
          <p:nvPr/>
        </p:nvSpPr>
        <p:spPr>
          <a:xfrm>
            <a:off x="360593" y="136895"/>
            <a:ext cx="7906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</a:rPr>
              <a:t>VAMHCS HRPP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6EF0B-D38D-46AF-A81F-F44B73A3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431" y="5908495"/>
            <a:ext cx="1219306" cy="768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EE8099-64F4-4701-B64A-85E5E70D3303}"/>
              </a:ext>
            </a:extLst>
          </p:cNvPr>
          <p:cNvSpPr/>
          <p:nvPr/>
        </p:nvSpPr>
        <p:spPr>
          <a:xfrm>
            <a:off x="3472873" y="816506"/>
            <a:ext cx="1523998" cy="506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9A5DB8-A109-4A01-AB81-43CECBB86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76" y="1288131"/>
            <a:ext cx="1596780" cy="52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4B01C-3174-48E1-B392-60D440B4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064" y="1144416"/>
            <a:ext cx="1181264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EBDE8-0908-411F-A777-DF27A744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35" y="1566850"/>
            <a:ext cx="1597290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65D19-2E3D-40B4-83CB-280A98EC6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32" y="2000301"/>
            <a:ext cx="890376" cy="462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E482E-2327-47C6-B232-0B3CDA5799AA}"/>
              </a:ext>
            </a:extLst>
          </p:cNvPr>
          <p:cNvSpPr txBox="1"/>
          <p:nvPr/>
        </p:nvSpPr>
        <p:spPr>
          <a:xfrm>
            <a:off x="3403599" y="846158"/>
            <a:ext cx="166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C000"/>
                </a:solidFill>
              </a:rPr>
              <a:t>Adam M. Robinson, MD</a:t>
            </a:r>
          </a:p>
          <a:p>
            <a:pPr algn="ctr"/>
            <a:r>
              <a:rPr lang="en-US" sz="1000" dirty="0"/>
              <a:t>Director, VAMHCS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929D05-F139-4144-95A4-2B7F041469FA}"/>
              </a:ext>
            </a:extLst>
          </p:cNvPr>
          <p:cNvSpPr/>
          <p:nvPr/>
        </p:nvSpPr>
        <p:spPr>
          <a:xfrm>
            <a:off x="6479157" y="1198086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Caroline Zink,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BREF Director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32EF21-BDFB-4A40-8133-E6C9E348F4A2}"/>
              </a:ext>
            </a:extLst>
          </p:cNvPr>
          <p:cNvSpPr/>
          <p:nvPr/>
        </p:nvSpPr>
        <p:spPr>
          <a:xfrm>
            <a:off x="3229547" y="1615626"/>
            <a:ext cx="190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Sandra Marshall, MD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Chief of Staff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D6A72-0508-4D3A-8EA1-8D293E4D7616}"/>
              </a:ext>
            </a:extLst>
          </p:cNvPr>
          <p:cNvSpPr/>
          <p:nvPr/>
        </p:nvSpPr>
        <p:spPr>
          <a:xfrm>
            <a:off x="6547383" y="2855746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Les Katzel MD,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R&amp;D Committee Chair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20DF01-D185-43B4-B6C4-44876EB7D5C6}"/>
              </a:ext>
            </a:extLst>
          </p:cNvPr>
          <p:cNvSpPr/>
          <p:nvPr/>
        </p:nvSpPr>
        <p:spPr>
          <a:xfrm>
            <a:off x="193389" y="1366795"/>
            <a:ext cx="178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Terrylisa Johnson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Res. Compliance Officer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3B805-7894-40A9-9877-1760B17C0417}"/>
              </a:ext>
            </a:extLst>
          </p:cNvPr>
          <p:cNvSpPr/>
          <p:nvPr/>
        </p:nvSpPr>
        <p:spPr>
          <a:xfrm>
            <a:off x="256438" y="2071822"/>
            <a:ext cx="159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Julia Kindred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Assistant RCO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B20264-D8A1-4031-8A61-B4BE93BA0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578" y="3247016"/>
            <a:ext cx="1597290" cy="524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8BA115-4ECB-4258-9AD3-48E027DB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939" y="2793651"/>
            <a:ext cx="1597290" cy="5243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A67D23-36C8-4530-B0E9-78F25CC2A4F2}"/>
              </a:ext>
            </a:extLst>
          </p:cNvPr>
          <p:cNvSpPr/>
          <p:nvPr/>
        </p:nvSpPr>
        <p:spPr>
          <a:xfrm>
            <a:off x="1982967" y="2195563"/>
            <a:ext cx="167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VAMHCS Investigators &amp; Staff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26029D-A3EB-4E2E-8550-AB12DAC8A531}"/>
              </a:ext>
            </a:extLst>
          </p:cNvPr>
          <p:cNvSpPr/>
          <p:nvPr/>
        </p:nvSpPr>
        <p:spPr>
          <a:xfrm>
            <a:off x="2926706" y="3301677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Thomas Hornyak, MD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ACOS R&amp;D Service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0B515-5BC5-4588-8503-F22E2064E61A}"/>
              </a:ext>
            </a:extLst>
          </p:cNvPr>
          <p:cNvSpPr/>
          <p:nvPr/>
        </p:nvSpPr>
        <p:spPr>
          <a:xfrm>
            <a:off x="75863" y="3486973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Hai-Yan Jiang, </a:t>
            </a:r>
            <a:r>
              <a:rPr lang="en-US" sz="1000" b="1" dirty="0" err="1">
                <a:solidFill>
                  <a:srgbClr val="FFC000"/>
                </a:solidFill>
              </a:rPr>
              <a:t>R.Ph</a:t>
            </a:r>
            <a:r>
              <a:rPr lang="en-US" sz="1000" dirty="0">
                <a:solidFill>
                  <a:srgbClr val="FFC000"/>
                </a:solidFill>
              </a:rPr>
              <a:t>.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Pharmacy IDS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7DF898-60E8-41DF-9E63-E0D5054A4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13" y="3427490"/>
            <a:ext cx="1597290" cy="5243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4AFD7E-638F-4F7F-A0F1-ABA70D5C0443}"/>
              </a:ext>
            </a:extLst>
          </p:cNvPr>
          <p:cNvCxnSpPr>
            <a:cxnSpLocks/>
          </p:cNvCxnSpPr>
          <p:nvPr/>
        </p:nvCxnSpPr>
        <p:spPr>
          <a:xfrm>
            <a:off x="1096666" y="1046213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CBA44B-0694-4D36-B176-906D92CE1EA8}"/>
              </a:ext>
            </a:extLst>
          </p:cNvPr>
          <p:cNvCxnSpPr>
            <a:endCxn id="13" idx="1"/>
          </p:cNvCxnSpPr>
          <p:nvPr/>
        </p:nvCxnSpPr>
        <p:spPr>
          <a:xfrm>
            <a:off x="1096666" y="1046213"/>
            <a:ext cx="2306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5060F3-91A3-4AF8-A79F-3AD41B78BF4F}"/>
              </a:ext>
            </a:extLst>
          </p:cNvPr>
          <p:cNvCxnSpPr>
            <a:cxnSpLocks/>
          </p:cNvCxnSpPr>
          <p:nvPr/>
        </p:nvCxnSpPr>
        <p:spPr>
          <a:xfrm flipV="1">
            <a:off x="886859" y="2928023"/>
            <a:ext cx="3324921" cy="10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2B4794-F831-4825-8B2A-441F34FAB64F}"/>
              </a:ext>
            </a:extLst>
          </p:cNvPr>
          <p:cNvCxnSpPr>
            <a:cxnSpLocks/>
          </p:cNvCxnSpPr>
          <p:nvPr/>
        </p:nvCxnSpPr>
        <p:spPr>
          <a:xfrm>
            <a:off x="7332125" y="1829000"/>
            <a:ext cx="14157" cy="947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382DD1-0BD9-4BA0-AD0E-238B22589499}"/>
              </a:ext>
            </a:extLst>
          </p:cNvPr>
          <p:cNvCxnSpPr>
            <a:cxnSpLocks/>
          </p:cNvCxnSpPr>
          <p:nvPr/>
        </p:nvCxnSpPr>
        <p:spPr>
          <a:xfrm>
            <a:off x="4211780" y="1366787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33CA82-DE85-45DF-9263-4BF97B69964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11780" y="2091151"/>
            <a:ext cx="0" cy="847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C3E9C2-EC69-4B85-AD80-44B785D03FA6}"/>
              </a:ext>
            </a:extLst>
          </p:cNvPr>
          <p:cNvCxnSpPr>
            <a:cxnSpLocks/>
          </p:cNvCxnSpPr>
          <p:nvPr/>
        </p:nvCxnSpPr>
        <p:spPr>
          <a:xfrm flipH="1">
            <a:off x="2815185" y="1815681"/>
            <a:ext cx="5191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2BA9E7A-E9E0-4A3A-B759-4C1B168F896C}"/>
              </a:ext>
            </a:extLst>
          </p:cNvPr>
          <p:cNvSpPr/>
          <p:nvPr/>
        </p:nvSpPr>
        <p:spPr>
          <a:xfrm>
            <a:off x="1982967" y="2128465"/>
            <a:ext cx="1676402" cy="45668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8144AB-1EEE-494A-966A-DCE469642958}"/>
              </a:ext>
            </a:extLst>
          </p:cNvPr>
          <p:cNvCxnSpPr>
            <a:cxnSpLocks/>
          </p:cNvCxnSpPr>
          <p:nvPr/>
        </p:nvCxnSpPr>
        <p:spPr>
          <a:xfrm flipV="1">
            <a:off x="2824418" y="1829000"/>
            <a:ext cx="0" cy="2301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C948064-3D71-44CA-AD9A-D6CC5C53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820" y="3469346"/>
            <a:ext cx="1182201" cy="524301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908447C-060C-4DEE-97E0-628609B30176}"/>
              </a:ext>
            </a:extLst>
          </p:cNvPr>
          <p:cNvCxnSpPr>
            <a:cxnSpLocks/>
          </p:cNvCxnSpPr>
          <p:nvPr/>
        </p:nvCxnSpPr>
        <p:spPr>
          <a:xfrm>
            <a:off x="7348914" y="3800518"/>
            <a:ext cx="8738" cy="13799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5B5AD19-641B-4F23-B290-C3316F212707}"/>
              </a:ext>
            </a:extLst>
          </p:cNvPr>
          <p:cNvCxnSpPr>
            <a:cxnSpLocks/>
          </p:cNvCxnSpPr>
          <p:nvPr/>
        </p:nvCxnSpPr>
        <p:spPr>
          <a:xfrm>
            <a:off x="3786678" y="2954130"/>
            <a:ext cx="4545" cy="292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2F364F0-70FB-49E5-9E03-6CC1A762B049}"/>
              </a:ext>
            </a:extLst>
          </p:cNvPr>
          <p:cNvCxnSpPr>
            <a:cxnSpLocks/>
          </p:cNvCxnSpPr>
          <p:nvPr/>
        </p:nvCxnSpPr>
        <p:spPr>
          <a:xfrm>
            <a:off x="886859" y="2938549"/>
            <a:ext cx="0" cy="454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342CE7-F35C-4B5D-919D-E5772FAEAD8A}"/>
              </a:ext>
            </a:extLst>
          </p:cNvPr>
          <p:cNvCxnSpPr>
            <a:cxnSpLocks/>
          </p:cNvCxnSpPr>
          <p:nvPr/>
        </p:nvCxnSpPr>
        <p:spPr>
          <a:xfrm>
            <a:off x="5010425" y="1815681"/>
            <a:ext cx="231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DC76CBD9-8DBA-4CE9-9815-B6E06C651D34}"/>
              </a:ext>
            </a:extLst>
          </p:cNvPr>
          <p:cNvSpPr/>
          <p:nvPr/>
        </p:nvSpPr>
        <p:spPr>
          <a:xfrm>
            <a:off x="3342692" y="4240822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 Roberts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Administrative Officer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3C4E713-1C7F-4480-ACE2-BF9EC7DEE400}"/>
              </a:ext>
            </a:extLst>
          </p:cNvPr>
          <p:cNvSpPr/>
          <p:nvPr/>
        </p:nvSpPr>
        <p:spPr>
          <a:xfrm>
            <a:off x="1681860" y="5217800"/>
            <a:ext cx="116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Tina McGinley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RDC Coordinator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84B8327-2559-43CC-83FF-A16E36CBDA0B}"/>
              </a:ext>
            </a:extLst>
          </p:cNvPr>
          <p:cNvSpPr/>
          <p:nvPr/>
        </p:nvSpPr>
        <p:spPr>
          <a:xfrm>
            <a:off x="1096666" y="4233087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 Fowler,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Deputy ACOS R&amp;D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D0B506B-21C1-4DD6-AC5B-48A5306B0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887" y="4971616"/>
            <a:ext cx="1182201" cy="52430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12F6C6D-57A0-4F56-9A61-501ECBB51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875" y="4213955"/>
            <a:ext cx="1182201" cy="52430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FC3FA0B-7607-4920-90B7-F32D32C26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93" y="3469346"/>
            <a:ext cx="1182201" cy="52430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B1F54A5-BD54-437A-80B1-5D690D68C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546" y="4213954"/>
            <a:ext cx="1182201" cy="524301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3491C291-B70C-4CD5-9FCC-98A7EB729D40}"/>
              </a:ext>
            </a:extLst>
          </p:cNvPr>
          <p:cNvSpPr/>
          <p:nvPr/>
        </p:nvSpPr>
        <p:spPr>
          <a:xfrm>
            <a:off x="3196075" y="5224496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Nic Letexier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Biosafety Officer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D0588B-4940-4C63-BB6C-FCC7CC007254}"/>
              </a:ext>
            </a:extLst>
          </p:cNvPr>
          <p:cNvSpPr/>
          <p:nvPr/>
        </p:nvSpPr>
        <p:spPr>
          <a:xfrm>
            <a:off x="7664944" y="3509166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Dr. Rosenthal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UMB IRB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7E52D2-AF51-491C-8903-59471B2D100A}"/>
              </a:ext>
            </a:extLst>
          </p:cNvPr>
          <p:cNvSpPr/>
          <p:nvPr/>
        </p:nvSpPr>
        <p:spPr>
          <a:xfrm>
            <a:off x="5750444" y="5022399"/>
            <a:ext cx="139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Will Camacho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Information Security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326ACC-9A63-49BD-95B4-F73D50C41FFB}"/>
              </a:ext>
            </a:extLst>
          </p:cNvPr>
          <p:cNvSpPr/>
          <p:nvPr/>
        </p:nvSpPr>
        <p:spPr>
          <a:xfrm>
            <a:off x="5843207" y="4272979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Janice Crosby 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Privacy Officer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170940-0B38-4445-8E88-4526249211E8}"/>
              </a:ext>
            </a:extLst>
          </p:cNvPr>
          <p:cNvSpPr/>
          <p:nvPr/>
        </p:nvSpPr>
        <p:spPr>
          <a:xfrm>
            <a:off x="5891134" y="3546830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Dr. Ortmeyer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Research safety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48626AE-E455-4986-819D-F9C27C7D6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40" y="5140316"/>
            <a:ext cx="1182201" cy="52430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D71F17F-1D39-482B-8C24-0A530D46D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578" y="5143807"/>
            <a:ext cx="1182201" cy="524301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C8612E8-C780-471B-8DA0-D174B50ED4EB}"/>
              </a:ext>
            </a:extLst>
          </p:cNvPr>
          <p:cNvCxnSpPr>
            <a:cxnSpLocks/>
          </p:cNvCxnSpPr>
          <p:nvPr/>
        </p:nvCxnSpPr>
        <p:spPr>
          <a:xfrm>
            <a:off x="3807299" y="3771317"/>
            <a:ext cx="0" cy="222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21E2BB-8553-4989-ACFD-861D373AB9F2}"/>
              </a:ext>
            </a:extLst>
          </p:cNvPr>
          <p:cNvSpPr/>
          <p:nvPr/>
        </p:nvSpPr>
        <p:spPr>
          <a:xfrm>
            <a:off x="7682805" y="4312396"/>
            <a:ext cx="11176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VA Central</a:t>
            </a:r>
            <a:r>
              <a:rPr lang="en-US" sz="900" dirty="0">
                <a:solidFill>
                  <a:prstClr val="white"/>
                </a:solidFill>
              </a:rPr>
              <a:t> IRB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A607964-06BD-44E4-9A35-1FA0764F47DD}"/>
              </a:ext>
            </a:extLst>
          </p:cNvPr>
          <p:cNvCxnSpPr>
            <a:cxnSpLocks/>
          </p:cNvCxnSpPr>
          <p:nvPr/>
        </p:nvCxnSpPr>
        <p:spPr>
          <a:xfrm>
            <a:off x="7084697" y="3738041"/>
            <a:ext cx="523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ADCA843-9473-4FE7-B0A3-84C8A2AA3D56}"/>
              </a:ext>
            </a:extLst>
          </p:cNvPr>
          <p:cNvCxnSpPr>
            <a:cxnSpLocks/>
          </p:cNvCxnSpPr>
          <p:nvPr/>
        </p:nvCxnSpPr>
        <p:spPr>
          <a:xfrm>
            <a:off x="7084697" y="4457645"/>
            <a:ext cx="2451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C946916-1465-4E88-8639-5109215CDC42}"/>
              </a:ext>
            </a:extLst>
          </p:cNvPr>
          <p:cNvCxnSpPr>
            <a:cxnSpLocks/>
          </p:cNvCxnSpPr>
          <p:nvPr/>
        </p:nvCxnSpPr>
        <p:spPr>
          <a:xfrm>
            <a:off x="7041076" y="5180467"/>
            <a:ext cx="305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FC4091A-6027-4C68-BA36-D518ABA42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397" y="4205040"/>
            <a:ext cx="1597290" cy="52430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9154E4D-533D-425E-8C54-1A0611D7C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35" y="4200991"/>
            <a:ext cx="1597290" cy="524301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8AEB020-2459-41B8-82B4-E56B1C130661}"/>
              </a:ext>
            </a:extLst>
          </p:cNvPr>
          <p:cNvCxnSpPr>
            <a:cxnSpLocks/>
          </p:cNvCxnSpPr>
          <p:nvPr/>
        </p:nvCxnSpPr>
        <p:spPr>
          <a:xfrm>
            <a:off x="1915042" y="3993647"/>
            <a:ext cx="231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42F49A-3FAE-47E5-9B81-D36124F345C9}"/>
              </a:ext>
            </a:extLst>
          </p:cNvPr>
          <p:cNvCxnSpPr>
            <a:cxnSpLocks/>
          </p:cNvCxnSpPr>
          <p:nvPr/>
        </p:nvCxnSpPr>
        <p:spPr>
          <a:xfrm>
            <a:off x="1915042" y="3993647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01493BA-0448-498D-9ED6-2D96265C9E22}"/>
              </a:ext>
            </a:extLst>
          </p:cNvPr>
          <p:cNvCxnSpPr>
            <a:cxnSpLocks/>
          </p:cNvCxnSpPr>
          <p:nvPr/>
        </p:nvCxnSpPr>
        <p:spPr>
          <a:xfrm>
            <a:off x="4234470" y="3993646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>
            <a:extLst>
              <a:ext uri="{FF2B5EF4-FFF2-40B4-BE49-F238E27FC236}">
                <a16:creationId xmlns:a16="http://schemas.microsoft.com/office/drawing/2014/main" id="{0B9272D2-17A1-426E-AF62-5A54DAF51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50" y="5140316"/>
            <a:ext cx="1182201" cy="524301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1784882-75AF-4DCA-AE9C-0F9CC8268CD9}"/>
              </a:ext>
            </a:extLst>
          </p:cNvPr>
          <p:cNvCxnSpPr>
            <a:cxnSpLocks/>
          </p:cNvCxnSpPr>
          <p:nvPr/>
        </p:nvCxnSpPr>
        <p:spPr>
          <a:xfrm>
            <a:off x="1076480" y="1815182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E18AA5-4EBF-4992-8EE6-E32EBA5154F0}"/>
              </a:ext>
            </a:extLst>
          </p:cNvPr>
          <p:cNvCxnSpPr>
            <a:cxnSpLocks/>
          </p:cNvCxnSpPr>
          <p:nvPr/>
        </p:nvCxnSpPr>
        <p:spPr>
          <a:xfrm>
            <a:off x="886859" y="4933590"/>
            <a:ext cx="2876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B7DE7C0-55CD-46E6-BFA7-12DB4B7548E0}"/>
              </a:ext>
            </a:extLst>
          </p:cNvPr>
          <p:cNvCxnSpPr>
            <a:cxnSpLocks/>
          </p:cNvCxnSpPr>
          <p:nvPr/>
        </p:nvCxnSpPr>
        <p:spPr>
          <a:xfrm>
            <a:off x="886859" y="4933590"/>
            <a:ext cx="0" cy="189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9FAC46B-A0A7-471E-A7BA-DB83B94CDF30}"/>
              </a:ext>
            </a:extLst>
          </p:cNvPr>
          <p:cNvCxnSpPr>
            <a:cxnSpLocks/>
          </p:cNvCxnSpPr>
          <p:nvPr/>
        </p:nvCxnSpPr>
        <p:spPr>
          <a:xfrm>
            <a:off x="2285970" y="4933590"/>
            <a:ext cx="0" cy="188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13EF35A-D8AA-4FE7-92DE-8755440D9140}"/>
              </a:ext>
            </a:extLst>
          </p:cNvPr>
          <p:cNvCxnSpPr>
            <a:cxnSpLocks/>
          </p:cNvCxnSpPr>
          <p:nvPr/>
        </p:nvCxnSpPr>
        <p:spPr>
          <a:xfrm>
            <a:off x="3763809" y="4938355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EDAA06E-9B2A-4C47-899D-2366CCEB43CB}"/>
              </a:ext>
            </a:extLst>
          </p:cNvPr>
          <p:cNvCxnSpPr>
            <a:cxnSpLocks/>
          </p:cNvCxnSpPr>
          <p:nvPr/>
        </p:nvCxnSpPr>
        <p:spPr>
          <a:xfrm>
            <a:off x="1947200" y="4731629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87B33BE-6D04-4DA7-8B96-5A5579929422}"/>
              </a:ext>
            </a:extLst>
          </p:cNvPr>
          <p:cNvSpPr/>
          <p:nvPr/>
        </p:nvSpPr>
        <p:spPr>
          <a:xfrm>
            <a:off x="281550" y="5203807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Fred Ivey, PhD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HARPO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C9752C9-8DAE-493F-9BE2-22604E1FC929}"/>
              </a:ext>
            </a:extLst>
          </p:cNvPr>
          <p:cNvCxnSpPr>
            <a:cxnSpLocks/>
          </p:cNvCxnSpPr>
          <p:nvPr/>
        </p:nvCxnSpPr>
        <p:spPr>
          <a:xfrm>
            <a:off x="7361714" y="3317952"/>
            <a:ext cx="0" cy="413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2F3F58C-6592-47D4-AF8B-1EA2038884C7}"/>
              </a:ext>
            </a:extLst>
          </p:cNvPr>
          <p:cNvSpPr txBox="1"/>
          <p:nvPr/>
        </p:nvSpPr>
        <p:spPr>
          <a:xfrm>
            <a:off x="3006432" y="6218733"/>
            <a:ext cx="2514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Federal-Wide Assurance (FWA)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BC9B81-8C96-433C-96F1-60F3AD8DF511}"/>
              </a:ext>
            </a:extLst>
          </p:cNvPr>
          <p:cNvCxnSpPr>
            <a:cxnSpLocks/>
          </p:cNvCxnSpPr>
          <p:nvPr/>
        </p:nvCxnSpPr>
        <p:spPr>
          <a:xfrm>
            <a:off x="4657831" y="3137372"/>
            <a:ext cx="7521" cy="89327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1821E49-54EB-4B46-B627-D5A9B61A1D08}"/>
              </a:ext>
            </a:extLst>
          </p:cNvPr>
          <p:cNvCxnSpPr>
            <a:cxnSpLocks/>
          </p:cNvCxnSpPr>
          <p:nvPr/>
        </p:nvCxnSpPr>
        <p:spPr>
          <a:xfrm flipH="1" flipV="1">
            <a:off x="4657831" y="4040453"/>
            <a:ext cx="501767" cy="7276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4E7564-ED0F-4E70-900A-6851A9C66963}"/>
              </a:ext>
            </a:extLst>
          </p:cNvPr>
          <p:cNvCxnSpPr>
            <a:cxnSpLocks/>
          </p:cNvCxnSpPr>
          <p:nvPr/>
        </p:nvCxnSpPr>
        <p:spPr>
          <a:xfrm flipH="1">
            <a:off x="5156871" y="4082099"/>
            <a:ext cx="6816" cy="759131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CA17BF3-B2CA-40D5-B10A-38159F230DD7}"/>
              </a:ext>
            </a:extLst>
          </p:cNvPr>
          <p:cNvCxnSpPr>
            <a:cxnSpLocks/>
          </p:cNvCxnSpPr>
          <p:nvPr/>
        </p:nvCxnSpPr>
        <p:spPr>
          <a:xfrm flipH="1">
            <a:off x="4609651" y="4885830"/>
            <a:ext cx="18718" cy="914606"/>
          </a:xfrm>
          <a:prstGeom prst="line">
            <a:avLst/>
          </a:prstGeom>
          <a:ln w="25400">
            <a:solidFill>
              <a:srgbClr val="CC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1A79E3A-EE40-419B-A527-E1818ACA0D8A}"/>
              </a:ext>
            </a:extLst>
          </p:cNvPr>
          <p:cNvCxnSpPr>
            <a:cxnSpLocks/>
          </p:cNvCxnSpPr>
          <p:nvPr/>
        </p:nvCxnSpPr>
        <p:spPr>
          <a:xfrm>
            <a:off x="985825" y="4088954"/>
            <a:ext cx="0" cy="69824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3C434D-5581-496D-A05F-06B5423C8ABC}"/>
              </a:ext>
            </a:extLst>
          </p:cNvPr>
          <p:cNvCxnSpPr>
            <a:cxnSpLocks/>
          </p:cNvCxnSpPr>
          <p:nvPr/>
        </p:nvCxnSpPr>
        <p:spPr>
          <a:xfrm>
            <a:off x="109787" y="4885830"/>
            <a:ext cx="10286" cy="933079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DA9220-2083-46F4-A5A5-FECA467CC2B8}"/>
              </a:ext>
            </a:extLst>
          </p:cNvPr>
          <p:cNvCxnSpPr>
            <a:cxnSpLocks/>
          </p:cNvCxnSpPr>
          <p:nvPr/>
        </p:nvCxnSpPr>
        <p:spPr>
          <a:xfrm>
            <a:off x="1824206" y="3892311"/>
            <a:ext cx="1846" cy="191808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745DF-2F28-4954-9A2D-98B574D6CAB6}"/>
              </a:ext>
            </a:extLst>
          </p:cNvPr>
          <p:cNvCxnSpPr>
            <a:cxnSpLocks/>
          </p:cNvCxnSpPr>
          <p:nvPr/>
        </p:nvCxnSpPr>
        <p:spPr>
          <a:xfrm flipH="1">
            <a:off x="114930" y="5800436"/>
            <a:ext cx="4474939" cy="1847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4A55A19-40E1-46A5-92D3-33DAD1A0FC9E}"/>
              </a:ext>
            </a:extLst>
          </p:cNvPr>
          <p:cNvCxnSpPr>
            <a:cxnSpLocks/>
          </p:cNvCxnSpPr>
          <p:nvPr/>
        </p:nvCxnSpPr>
        <p:spPr>
          <a:xfrm flipH="1">
            <a:off x="109787" y="4822030"/>
            <a:ext cx="866008" cy="10579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5F600B0-7F8F-4C39-ABBA-B21302302747}"/>
              </a:ext>
            </a:extLst>
          </p:cNvPr>
          <p:cNvCxnSpPr>
            <a:cxnSpLocks/>
          </p:cNvCxnSpPr>
          <p:nvPr/>
        </p:nvCxnSpPr>
        <p:spPr>
          <a:xfrm flipH="1">
            <a:off x="1028629" y="4082099"/>
            <a:ext cx="797423" cy="685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CC87168-1AC0-4FF8-95FB-CB982A289195}"/>
              </a:ext>
            </a:extLst>
          </p:cNvPr>
          <p:cNvCxnSpPr>
            <a:cxnSpLocks/>
          </p:cNvCxnSpPr>
          <p:nvPr/>
        </p:nvCxnSpPr>
        <p:spPr>
          <a:xfrm>
            <a:off x="4657831" y="4841230"/>
            <a:ext cx="501767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42EA39-615F-4757-9B1E-297D56B9A3E3}"/>
              </a:ext>
            </a:extLst>
          </p:cNvPr>
          <p:cNvCxnSpPr>
            <a:cxnSpLocks/>
          </p:cNvCxnSpPr>
          <p:nvPr/>
        </p:nvCxnSpPr>
        <p:spPr>
          <a:xfrm flipV="1">
            <a:off x="2926706" y="3103800"/>
            <a:ext cx="1738646" cy="5704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1C81FE7-B297-44FC-9EEF-9ED7277FC5FC}"/>
              </a:ext>
            </a:extLst>
          </p:cNvPr>
          <p:cNvCxnSpPr>
            <a:cxnSpLocks/>
          </p:cNvCxnSpPr>
          <p:nvPr/>
        </p:nvCxnSpPr>
        <p:spPr>
          <a:xfrm>
            <a:off x="2892724" y="3137372"/>
            <a:ext cx="4673" cy="65301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5912ED4-713B-4822-8204-0A3075347510}"/>
              </a:ext>
            </a:extLst>
          </p:cNvPr>
          <p:cNvCxnSpPr>
            <a:cxnSpLocks/>
          </p:cNvCxnSpPr>
          <p:nvPr/>
        </p:nvCxnSpPr>
        <p:spPr>
          <a:xfrm flipH="1">
            <a:off x="1828935" y="3833264"/>
            <a:ext cx="1055222" cy="1299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CB5A208-B607-4427-8183-1AB80E925321}"/>
              </a:ext>
            </a:extLst>
          </p:cNvPr>
          <p:cNvSpPr/>
          <p:nvPr/>
        </p:nvSpPr>
        <p:spPr>
          <a:xfrm>
            <a:off x="1593044" y="4964731"/>
            <a:ext cx="2913087" cy="943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9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19" y="184862"/>
            <a:ext cx="7055380" cy="140053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R&amp;D Committee Approval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63946" y="1034473"/>
            <a:ext cx="8503920" cy="4949952"/>
          </a:xfrm>
        </p:spPr>
        <p:txBody>
          <a:bodyPr>
            <a:normAutofit fontScale="77500" lnSpcReduction="20000"/>
          </a:bodyPr>
          <a:lstStyle/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endParaRPr lang="en-US" altLang="en-US" dirty="0"/>
          </a:p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altLang="en-US" sz="2600" b="1" dirty="0">
                <a:solidFill>
                  <a:srgbClr val="FFC000"/>
                </a:solidFill>
                <a:cs typeface="Arial" panose="020B0604020202020204" pitchFamily="34" charset="0"/>
              </a:rPr>
              <a:t>Brief Introductory Points:</a:t>
            </a:r>
          </a:p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altLang="en-US" sz="2200" b="1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</a:p>
          <a:p>
            <a:pPr marL="274638" lvl="1" indent="0">
              <a:buClr>
                <a:srgbClr val="FFFF00"/>
              </a:buClr>
              <a:buNone/>
            </a:pPr>
            <a:r>
              <a:rPr lang="en-US" alt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-Project must have approval from all applicable subcommittees before being approved by R&amp;D</a:t>
            </a:r>
          </a:p>
          <a:p>
            <a:pPr marL="274638" lvl="1" indent="0">
              <a:buClr>
                <a:srgbClr val="FFFF00"/>
              </a:buClr>
              <a:buNone/>
            </a:pPr>
            <a:endParaRPr lang="en-US" altLang="en-US" sz="23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alt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-University of Maryland IRB and IACUC are subcommittees of the VA R&amp;D Committee</a:t>
            </a:r>
          </a:p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endParaRPr lang="en-US" altLang="en-US" sz="23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alt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-Must have R&amp;D approval letter prior to any of the following being conducted at the VA</a:t>
            </a:r>
          </a:p>
          <a:p>
            <a:pPr marL="274638" lvl="1" indent="0">
              <a:lnSpc>
                <a:spcPct val="90000"/>
              </a:lnSpc>
              <a:buClr>
                <a:srgbClr val="FFFF00"/>
              </a:buClr>
              <a:buNone/>
            </a:pPr>
            <a:endParaRPr lang="en-US" altLang="en-US" sz="23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74638" lvl="1" indent="0">
              <a:buClr>
                <a:srgbClr val="FFFF00"/>
              </a:buClr>
              <a:buNone/>
            </a:pPr>
            <a:r>
              <a:rPr lang="en-US" altLang="en-US" sz="2300" dirty="0">
                <a:solidFill>
                  <a:schemeClr val="tx1"/>
                </a:solidFill>
                <a:cs typeface="Arial" panose="020B0604020202020204" pitchFamily="34" charset="0"/>
              </a:rPr>
              <a:t>**New investigators would be best advised to discuss process with Acting VA RDC coordinator </a:t>
            </a:r>
          </a:p>
          <a:p>
            <a:pPr marL="274638" lvl="1" indent="0">
              <a:lnSpc>
                <a:spcPct val="200000"/>
              </a:lnSpc>
              <a:buClr>
                <a:srgbClr val="FFFF00"/>
              </a:buClr>
              <a:buNone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en-US" sz="2200" dirty="0">
                <a:cs typeface="Arial" panose="020B0604020202020204" pitchFamily="34" charset="0"/>
              </a:rPr>
              <a:t>Contact: </a:t>
            </a:r>
            <a:r>
              <a:rPr lang="en-US" sz="2200" dirty="0">
                <a:cs typeface="Arial" panose="020B0604020202020204" pitchFamily="34" charset="0"/>
                <a:hlinkClick r:id="rId2"/>
              </a:rPr>
              <a:t>Tina.McGinley@va.gov</a:t>
            </a:r>
            <a:r>
              <a:rPr lang="en-US" sz="22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36" y="5891813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6E1160-2CF7-466F-B79D-7B369ECC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9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55" y="295736"/>
            <a:ext cx="8534400" cy="75882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Subcommittee on Research Safety (SRS)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67855" y="1348916"/>
            <a:ext cx="8686800" cy="4572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regulatory entity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Dr. Ortmeyer and assisted by the Research Service Biosafety Officer (Nic Letexier)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reviews all research projects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that (1) are VA funded, (2) take place in VA facilities or VA leased space, and/or (3) involve VAMHCS Veterans and/or samples obtained from Veterans.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Protocol Safety Survey (RPSS):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facilitates review of risk, level of containment, laboratory procedures, practices, training, and expertise of personnel involved.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2" y="5701383"/>
            <a:ext cx="964183" cy="9878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3" y="5920916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4B4F925-CAB5-4648-A91E-13DFAF68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964" y="219364"/>
            <a:ext cx="2676236" cy="75882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contacts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74254" y="1902690"/>
            <a:ext cx="8174182" cy="1382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http://www.maryland.va.gov/research/committees/researchsafety.asp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Heidi.Ortmeyer@va.gov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Nicolas.Letexier@va.gov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4" y="5956467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D3B0CDF-A872-40C3-91D3-60A7FCE9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8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926" y="295736"/>
            <a:ext cx="5675747" cy="75882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 Protections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80109" y="1353006"/>
            <a:ext cx="88422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SOM Institutional Animal Care and Use Committee (IACUC) is the IACUC of record for the BVAMC.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Office of Animal Welfare Assurance (OAWA)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- All IACUC matters should be directed to this office.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- Website: 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http://medschool.umaryland.edu/iacuc/ 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- Email: 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iacuc@som.umaryland.edu </a:t>
            </a:r>
          </a:p>
          <a:p>
            <a:pPr marL="274638" lvl="1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Animal Care and Use Program is PHS assured, USDA registered and AAALAC accredited.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 Training and protocol requirements 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- CITI Training is now required once every 3 years.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- VA CVMO will accept UMSOM Animal Use Protocol forms.</a:t>
            </a:r>
          </a:p>
          <a:p>
            <a:pPr marL="274638" lvl="1" indent="0">
              <a:buNone/>
            </a:pPr>
            <a:r>
              <a:rPr lang="en-US" sz="1800" i="1" dirty="0"/>
              <a:t>Caveat:  All ACORP requirements must be in the IACUC Protocol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40831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ACFD652-B0E6-4B73-8988-2D66D2B6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41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945" y="290946"/>
            <a:ext cx="8534400" cy="758825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 Protections 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864645" y="1197559"/>
            <a:ext cx="7346482" cy="527713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Draft Animal Use Protocol (AUP)</a:t>
            </a:r>
          </a:p>
          <a:p>
            <a:pPr marL="274638" lvl="1" indent="0">
              <a:lnSpc>
                <a:spcPct val="12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Submit for VA Veterinary Review (</a:t>
            </a:r>
            <a:r>
              <a:rPr 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nkriel@vetmed.umaryland.edu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4638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Submit for OAWA  Administrative Pre-Review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Submit revised AUP for IACUC Review</a:t>
            </a:r>
          </a:p>
          <a:p>
            <a:pPr marL="742950" lvl="2" indent="-342900">
              <a:lnSpc>
                <a:spcPct val="12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Complete CITI Training &amp; Occupational Health Assessment</a:t>
            </a:r>
          </a:p>
          <a:p>
            <a:pPr marL="742950" lvl="2" indent="-3429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Obtain BVAMC SRS Approval</a:t>
            </a:r>
          </a:p>
          <a:p>
            <a:pPr marL="742950" lvl="2" indent="-3429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Obtain any other necessary approvals, e.g., IBC, IRB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Complete IACUC Review and Approval Process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Obtain R&amp;D Approval to initiate work.  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Adhere to the IACUC approved protocol at all times.</a:t>
            </a:r>
          </a:p>
          <a:p>
            <a:pPr marL="274638" lvl="1" indent="0">
              <a:lnSpc>
                <a:spcPct val="12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- Submit amendments and adverse event notifications.</a:t>
            </a:r>
          </a:p>
          <a:p>
            <a:pPr marL="274638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- Submit progress reports when prompted.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40831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4854FB5-758F-4C35-8F70-2A9FAEA5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6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5F65-FAB8-4A69-BC30-4B314C2A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0" y="157190"/>
            <a:ext cx="7523217" cy="1400530"/>
          </a:xfrm>
        </p:spPr>
        <p:txBody>
          <a:bodyPr/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Submitting to VA R&amp;D Committee </a:t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C6B0-FA42-4C35-9429-8ADA25B4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23172-1827-4FB7-AE56-CCB11528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62D3C4-7F10-49CE-8D09-D859E26C0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1537" y="731322"/>
            <a:ext cx="4860936" cy="6013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385E4-176C-41A9-B6BC-C0111641E669}"/>
              </a:ext>
            </a:extLst>
          </p:cNvPr>
          <p:cNvSpPr txBox="1"/>
          <p:nvPr/>
        </p:nvSpPr>
        <p:spPr>
          <a:xfrm>
            <a:off x="7564582" y="1322042"/>
            <a:ext cx="187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R&amp;D Committee</a:t>
            </a:r>
          </a:p>
          <a:p>
            <a:r>
              <a:rPr lang="en-US" dirty="0"/>
              <a:t>Submission Worksheet </a:t>
            </a:r>
          </a:p>
        </p:txBody>
      </p:sp>
    </p:spTree>
    <p:extLst>
      <p:ext uri="{BB962C8B-B14F-4D97-AF65-F5344CB8AC3E}">
        <p14:creationId xmlns:p14="http://schemas.microsoft.com/office/powerpoint/2010/main" val="3097223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1D8EB-5B67-4464-9E42-CCEE4CC1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ADFED-1F3E-4171-B580-7117737F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26236"/>
            <a:ext cx="5010972" cy="640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C7F9C-36DC-4BF0-952A-C3444984A92D}"/>
              </a:ext>
            </a:extLst>
          </p:cNvPr>
          <p:cNvSpPr txBox="1"/>
          <p:nvPr/>
        </p:nvSpPr>
        <p:spPr>
          <a:xfrm>
            <a:off x="7564582" y="1322042"/>
            <a:ext cx="187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R&amp;D Committee</a:t>
            </a:r>
          </a:p>
          <a:p>
            <a:r>
              <a:rPr lang="en-US" dirty="0"/>
              <a:t>Submission Worksheet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E35DD-FE4F-4D0E-AD23-D0162AFB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0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4CC7D-8A1E-414B-949A-15E70D01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A747E-546A-42AF-8EB4-6EB47DD1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2" y="295736"/>
            <a:ext cx="6631710" cy="6295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67ACB-A810-42FF-A6F9-7ECDB9A0159F}"/>
              </a:ext>
            </a:extLst>
          </p:cNvPr>
          <p:cNvSpPr txBox="1"/>
          <p:nvPr/>
        </p:nvSpPr>
        <p:spPr>
          <a:xfrm>
            <a:off x="7564582" y="1322042"/>
            <a:ext cx="1874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R&amp;D Committee</a:t>
            </a:r>
          </a:p>
          <a:p>
            <a:r>
              <a:rPr lang="en-US" dirty="0"/>
              <a:t>Submission Worksheet</a:t>
            </a:r>
          </a:p>
          <a:p>
            <a:r>
              <a:rPr lang="en-US" dirty="0"/>
              <a:t>(Final Page)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97BF-0796-4751-856B-F02333655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29FA5-645F-4B5E-AD3A-A26DB6DC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2581B-8EB0-4848-93B4-84CC5A7564C8}"/>
              </a:ext>
            </a:extLst>
          </p:cNvPr>
          <p:cNvSpPr txBox="1"/>
          <p:nvPr/>
        </p:nvSpPr>
        <p:spPr>
          <a:xfrm>
            <a:off x="553570" y="2438399"/>
            <a:ext cx="78416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 Maryland Health Care System (VAMHCS) Human Research Protection Program (HRPP)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85DBA-40D3-4685-8633-4DED96A0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591" y="5925133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3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VA appointment is required….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2263" y="1417638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To participate in VA Research as:</a:t>
            </a:r>
          </a:p>
          <a:p>
            <a:pPr marL="400050" lvl="2" indent="0">
              <a:buFont typeface="Wingdings 2" pitchFamily="18" charset="2"/>
              <a:buNone/>
            </a:pPr>
            <a:r>
              <a:rPr lang="en-US" dirty="0">
                <a:cs typeface="Arial" panose="020B0604020202020204" pitchFamily="34" charset="0"/>
              </a:rPr>
              <a:t>	a PI, Co-I, Team Member or Other Contributor</a:t>
            </a:r>
          </a:p>
          <a:p>
            <a:pPr marL="400050" lvl="2" indent="0">
              <a:buFont typeface="Wingdings 2" pitchFamily="18" charset="2"/>
              <a:buNone/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Types of Appointments:</a:t>
            </a:r>
          </a:p>
          <a:p>
            <a:pPr marL="274638" lvl="1" indent="0"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      - Without Compensation (WOC)</a:t>
            </a:r>
          </a:p>
          <a:p>
            <a:pPr marL="274638" lvl="1" indent="0"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      - IPA (requires WOC)</a:t>
            </a:r>
          </a:p>
          <a:p>
            <a:pPr marL="274638" lvl="1" indent="0"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      - VA paid (full –Time or Part-time)</a:t>
            </a:r>
          </a:p>
          <a:p>
            <a:pPr marL="0" indent="0">
              <a:buNone/>
            </a:pPr>
            <a:endParaRPr lang="en-US" sz="2900" dirty="0"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84" y="5901401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881F239-58CA-46A3-8C96-5A9ED36E6AD2}"/>
              </a:ext>
            </a:extLst>
          </p:cNvPr>
          <p:cNvSpPr txBox="1">
            <a:spLocks/>
          </p:cNvSpPr>
          <p:nvPr/>
        </p:nvSpPr>
        <p:spPr>
          <a:xfrm>
            <a:off x="7760384" y="274638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586666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6236" y="25371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Without Compensation (WOC) Appts.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WOCs: To initiate, contact: balresearchwoc@va.gov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Instructions and packets can be sent to you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	- WOC terms for US citizens may be for up to 3 years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	- Non-citizen WOCs – normally for 1 year, but may be requested for 	    duration of the VISA status (up to 3 years)</a:t>
            </a:r>
          </a:p>
          <a:p>
            <a:pPr marL="274638" lvl="1" indent="0"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WOC Timelines</a:t>
            </a:r>
          </a:p>
          <a:p>
            <a:pPr marL="274638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Submit WOC requests ~6 weeks before start of WOC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	- Once submitted, HR schedules fingerprinting </a:t>
            </a:r>
          </a:p>
          <a:p>
            <a:pPr lvl="4"/>
            <a:r>
              <a:rPr lang="en-US" dirty="0">
                <a:cs typeface="Arial" panose="020B0604020202020204" pitchFamily="34" charset="0"/>
              </a:rPr>
              <a:t>(**fingerprints may take up to weeks for clearance)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	- WOC letter issued ~2-3 weeks after clearance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	- WOC Renewals should be submitted 3-4 weeks before expiration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4" y="5929745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D53438A-96D1-4D9F-8E24-E38E72926240}"/>
              </a:ext>
            </a:extLst>
          </p:cNvPr>
          <p:cNvSpPr txBox="1">
            <a:spLocks/>
          </p:cNvSpPr>
          <p:nvPr/>
        </p:nvSpPr>
        <p:spPr>
          <a:xfrm>
            <a:off x="7760384" y="274638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12790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5" y="1295400"/>
            <a:ext cx="784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PI or POC sends completed and signed WOC paperwork to </a:t>
            </a:r>
            <a:r>
              <a:rPr lang="en-US" sz="2000" u="sng" dirty="0">
                <a:hlinkClick r:id="rId2"/>
              </a:rPr>
              <a:t>balresearchwoc@va.gov</a:t>
            </a:r>
            <a:endParaRPr lang="en-US" sz="2000" u="sng" dirty="0"/>
          </a:p>
          <a:p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</a:rPr>
              <a:t>These forms are:  </a:t>
            </a:r>
          </a:p>
          <a:p>
            <a:r>
              <a:rPr lang="en-US" sz="1200" dirty="0"/>
              <a:t>	</a:t>
            </a:r>
            <a:r>
              <a:rPr lang="en-US" dirty="0"/>
              <a:t>1- WOC Appointment Request</a:t>
            </a:r>
          </a:p>
          <a:p>
            <a:r>
              <a:rPr lang="en-US" dirty="0"/>
              <a:t>	2- Intellectual Property Agreement</a:t>
            </a:r>
          </a:p>
          <a:p>
            <a:r>
              <a:rPr lang="en-US" dirty="0"/>
              <a:t>	3- WOC occupational Checklist</a:t>
            </a:r>
          </a:p>
          <a:p>
            <a:r>
              <a:rPr lang="en-US" dirty="0"/>
              <a:t>	4- OF306 – sign in boxes 17a and 17b</a:t>
            </a:r>
          </a:p>
          <a:p>
            <a:r>
              <a:rPr lang="en-US" dirty="0"/>
              <a:t>	5- VHA-10-2850C</a:t>
            </a:r>
          </a:p>
          <a:p>
            <a:r>
              <a:rPr lang="en-US" dirty="0"/>
              <a:t>	6- Research scope of practice form</a:t>
            </a:r>
          </a:p>
          <a:p>
            <a:r>
              <a:rPr lang="en-US" dirty="0"/>
              <a:t>	7- Assignment of Functional Category information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FFC000"/>
                </a:solidFill>
              </a:rPr>
              <a:t>**Include a copy of your CV and a copy of your VISA </a:t>
            </a:r>
            <a:r>
              <a:rPr lang="en-US" sz="1600" b="1" dirty="0"/>
              <a:t>if not a US Citizen</a:t>
            </a:r>
          </a:p>
          <a:p>
            <a:r>
              <a:rPr lang="en-US" sz="12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0644" y="362527"/>
            <a:ext cx="487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WOC Processing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14" y="5966700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08F8347-7D62-45D7-90B7-E7BEDD6B63C2}"/>
              </a:ext>
            </a:extLst>
          </p:cNvPr>
          <p:cNvSpPr txBox="1">
            <a:spLocks/>
          </p:cNvSpPr>
          <p:nvPr/>
        </p:nvSpPr>
        <p:spPr>
          <a:xfrm>
            <a:off x="7760384" y="274638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318427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327" y="1743363"/>
            <a:ext cx="7848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/>
              <a:t> </a:t>
            </a:r>
            <a:endParaRPr lang="en-US" sz="1200" dirty="0"/>
          </a:p>
          <a:p>
            <a:pPr lvl="0"/>
            <a:r>
              <a:rPr lang="en-US" sz="2000" dirty="0"/>
              <a:t>-Once the </a:t>
            </a:r>
            <a:r>
              <a:rPr lang="en-US" sz="2000" b="1" dirty="0">
                <a:solidFill>
                  <a:srgbClr val="FFC000"/>
                </a:solidFill>
              </a:rPr>
              <a:t>fingerprinting results </a:t>
            </a:r>
            <a:r>
              <a:rPr lang="en-US" sz="2000" dirty="0"/>
              <a:t>are returned to the VA (normally 1-2 weeks), the WOC POC will ask that copies of passport or proof of citizenship be submitted.</a:t>
            </a:r>
          </a:p>
          <a:p>
            <a:pPr lvl="0"/>
            <a:r>
              <a:rPr lang="en-US" sz="2000" dirty="0"/>
              <a:t> </a:t>
            </a:r>
          </a:p>
          <a:p>
            <a:pPr lvl="0"/>
            <a:r>
              <a:rPr lang="en-US" sz="2000" dirty="0"/>
              <a:t>-Once the </a:t>
            </a:r>
            <a:r>
              <a:rPr lang="en-US" sz="2000" b="1" dirty="0">
                <a:solidFill>
                  <a:srgbClr val="FFC000"/>
                </a:solidFill>
              </a:rPr>
              <a:t>WOC letter </a:t>
            </a:r>
            <a:r>
              <a:rPr lang="en-US" sz="2000" dirty="0"/>
              <a:t>is received, the WOC letter is sent to WOC applicant for Signature.</a:t>
            </a:r>
          </a:p>
          <a:p>
            <a:pPr lvl="0"/>
            <a:r>
              <a:rPr lang="en-US" sz="2000" dirty="0"/>
              <a:t>  </a:t>
            </a:r>
          </a:p>
          <a:p>
            <a:pPr lvl="0"/>
            <a:r>
              <a:rPr lang="en-US" sz="2000" dirty="0"/>
              <a:t>-The WOC may then contact </a:t>
            </a:r>
            <a:r>
              <a:rPr lang="en-US" sz="2000" u="sng" dirty="0">
                <a:hlinkClick r:id="rId2"/>
              </a:rPr>
              <a:t>Tom.Bowen@va.gov</a:t>
            </a:r>
            <a:r>
              <a:rPr lang="en-US" sz="2000" dirty="0"/>
              <a:t> if a VA ID badge and computer access is needed.</a:t>
            </a:r>
          </a:p>
          <a:p>
            <a:pPr lvl="0"/>
            <a:r>
              <a:rPr lang="en-US" sz="2000" dirty="0"/>
              <a:t> </a:t>
            </a:r>
          </a:p>
          <a:p>
            <a:pPr lvl="0"/>
            <a:endParaRPr lang="en-US" sz="2000" dirty="0"/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Hard copies of the Signed WOC letter and the WOC paperwork are filed in the R&amp;D Service office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344" y="27463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/>
              <a:t>HR POC will contact WOC Team Member </a:t>
            </a:r>
          </a:p>
          <a:p>
            <a:pPr lvl="0" algn="ctr"/>
            <a:r>
              <a:rPr lang="en-US" sz="2800" b="1" dirty="0"/>
              <a:t>to schedule Fingerprinting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90" y="5944592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621DB52-C751-4FE6-83ED-DFD02A327036}"/>
              </a:ext>
            </a:extLst>
          </p:cNvPr>
          <p:cNvSpPr txBox="1">
            <a:spLocks/>
          </p:cNvSpPr>
          <p:nvPr/>
        </p:nvSpPr>
        <p:spPr>
          <a:xfrm>
            <a:off x="7760384" y="274638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631945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IPAs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3364" y="114300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IPAs are temporary assignments (1-2 years) </a:t>
            </a:r>
          </a:p>
          <a:p>
            <a:pPr marL="274638" lvl="1" indent="0"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    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Reimburses employer (UMB) for VA work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       - Contact: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balresearchipa@va.gov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Newest guidance from HR </a:t>
            </a:r>
          </a:p>
          <a:p>
            <a:pPr marL="274638" lvl="1" indent="0"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    -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Current WOC letter required for all IPAs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      - WOC must be active for entire length of the proposed IPA.  </a:t>
            </a:r>
          </a:p>
          <a:p>
            <a:pPr marL="858838" lvl="2" indent="-265113">
              <a:buNone/>
              <a:tabLst>
                <a:tab pos="858838" algn="l"/>
              </a:tabLst>
            </a:pPr>
            <a:r>
              <a:rPr lang="en-US" sz="1800" dirty="0">
                <a:cs typeface="Arial" panose="020B0604020202020204" pitchFamily="34" charset="0"/>
              </a:rPr>
              <a:t>  - WOC extension requests must be submitted to extend the WOC for   the length of the IPA, if needed.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97" y="5948218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307958E-BCF6-4954-A103-7458B2EF6893}"/>
              </a:ext>
            </a:extLst>
          </p:cNvPr>
          <p:cNvSpPr txBox="1">
            <a:spLocks/>
          </p:cNvSpPr>
          <p:nvPr/>
        </p:nvSpPr>
        <p:spPr>
          <a:xfrm>
            <a:off x="7760384" y="274638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645258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291933"/>
            <a:ext cx="5417127" cy="75882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Online Training Requirements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70163" y="828964"/>
            <a:ext cx="8229600" cy="4572000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TMS &amp; CITI training</a:t>
            </a:r>
          </a:p>
          <a:p>
            <a:pPr marL="274638" lvl="1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- Direct Hospital Hires: Enrolled by education office</a:t>
            </a:r>
          </a:p>
          <a:p>
            <a:pPr lvl="2"/>
            <a:r>
              <a:rPr lang="en-US" sz="1800" dirty="0">
                <a:latin typeface="+mn-lt"/>
                <a:cs typeface="Arial" panose="020B0604020202020204" pitchFamily="34" charset="0"/>
              </a:rPr>
              <a:t>Research specific training along with mandated training</a:t>
            </a:r>
          </a:p>
          <a:p>
            <a:pPr marL="274638" lvl="1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- All others (WOC, etc): contact Coordinator for link to self 		 	   enrollment</a:t>
            </a:r>
          </a:p>
          <a:p>
            <a:pPr marL="274638" lvl="1" indent="0">
              <a:buNone/>
            </a:pPr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Most trainings are completed yearly and are based on the individual’s role in the system  </a:t>
            </a:r>
          </a:p>
          <a:p>
            <a:pPr mar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Once completed, send your certificates to VA Research Service so the database and paper file can be updated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18" y="5937995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8F1D6F-2C89-41B3-BB15-3AF49DAF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5F65-FAB8-4A69-BC30-4B314C2A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91" y="295736"/>
            <a:ext cx="7523217" cy="1400530"/>
          </a:xfrm>
        </p:spPr>
        <p:txBody>
          <a:bodyPr/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VA R&amp;D Approval  </a:t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BE16-FBED-4B28-B568-B71778EF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18" y="1402421"/>
            <a:ext cx="8437620" cy="419548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Proceed with an eye towards </a:t>
            </a:r>
            <a:r>
              <a:rPr lang="en-US" b="1" u="sng" dirty="0">
                <a:solidFill>
                  <a:srgbClr val="FFC000"/>
                </a:solidFill>
              </a:rPr>
              <a:t>VA Regulatory Compliance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endParaRPr lang="en-US" b="1" dirty="0"/>
          </a:p>
          <a:p>
            <a:pPr lvl="1">
              <a:lnSpc>
                <a:spcPct val="150000"/>
              </a:lnSpc>
              <a:buClr>
                <a:srgbClr val="0F6FC6"/>
              </a:buClr>
            </a:pPr>
            <a:r>
              <a:rPr lang="en-US" b="1" dirty="0"/>
              <a:t>VAMHCS Office of Research Compliance: </a:t>
            </a:r>
          </a:p>
          <a:p>
            <a:pPr lvl="2">
              <a:lnSpc>
                <a:spcPct val="150000"/>
              </a:lnSpc>
              <a:buClr>
                <a:srgbClr val="0F6FC6"/>
              </a:buClr>
            </a:pPr>
            <a:r>
              <a:rPr lang="en-US" sz="1800" dirty="0"/>
              <a:t>RCO: Terrylisa Johnson, </a:t>
            </a:r>
            <a:r>
              <a:rPr lang="en-US" sz="1800" dirty="0">
                <a:hlinkClick r:id="rId2"/>
              </a:rPr>
              <a:t>Terrylisa.Johnson@va.gov</a:t>
            </a:r>
            <a:r>
              <a:rPr lang="en-US" sz="1800" dirty="0"/>
              <a:t>    </a:t>
            </a:r>
          </a:p>
          <a:p>
            <a:pPr lvl="2">
              <a:buClr>
                <a:srgbClr val="0F6FC6"/>
              </a:buClr>
            </a:pPr>
            <a:r>
              <a:rPr lang="en-US" sz="1800" dirty="0"/>
              <a:t>Assistant RCO:  Julia Kindred, </a:t>
            </a:r>
            <a:r>
              <a:rPr lang="en-US" sz="1800" dirty="0">
                <a:hlinkClick r:id="rId3"/>
              </a:rPr>
              <a:t>Julia.Kindred@va.gov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VHA ORO mandated audit program:</a:t>
            </a:r>
          </a:p>
          <a:p>
            <a:pPr lvl="2">
              <a:lnSpc>
                <a:spcPct val="150000"/>
              </a:lnSpc>
              <a:buClr>
                <a:srgbClr val="0F6FC6"/>
              </a:buClr>
            </a:pPr>
            <a:r>
              <a:rPr lang="en-US" sz="1800" dirty="0"/>
              <a:t>Triennial Full Audit for all protocols listing VAMHCS as a site</a:t>
            </a:r>
          </a:p>
          <a:p>
            <a:pPr lvl="2">
              <a:lnSpc>
                <a:spcPct val="150000"/>
              </a:lnSpc>
              <a:buClr>
                <a:srgbClr val="0F6FC6"/>
              </a:buClr>
            </a:pPr>
            <a:r>
              <a:rPr lang="en-US" sz="1800" dirty="0"/>
              <a:t>Annual Consent Audits for all VAMHCS protocols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C6B0-FA42-4C35-9429-8ADA25B4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25F43-57D8-40BC-9389-9B028D002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3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C3941-3BEF-4D3D-85FB-4BEE6429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1019" y="351154"/>
            <a:ext cx="2640989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E3383-F833-4CAF-A0AE-ECE9C73CFB6A}"/>
              </a:ext>
            </a:extLst>
          </p:cNvPr>
          <p:cNvSpPr txBox="1"/>
          <p:nvPr/>
        </p:nvSpPr>
        <p:spPr>
          <a:xfrm>
            <a:off x="252663" y="745015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C000"/>
                </a:solidFill>
                <a:ea typeface="+mj-ea"/>
                <a:cs typeface="Arial" panose="020B0604020202020204" pitchFamily="34" charset="0"/>
              </a:rPr>
              <a:t>ORO Audit Elements</a:t>
            </a:r>
          </a:p>
          <a:p>
            <a:pPr lvl="2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sz="2000" b="1" dirty="0">
              <a:solidFill>
                <a:srgbClr val="FFC000"/>
              </a:solidFill>
              <a:ea typeface="+mj-ea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ICD located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Correct version of the ICD was used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Presence of subject signature and date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Presence of signature of person obtaining consent and date</a:t>
            </a:r>
            <a:endParaRPr lang="en-US" dirty="0">
              <a:solidFill>
                <a:prstClr val="white"/>
              </a:solidFill>
              <a:ea typeface="+mj-ea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Research specific training along with mandated training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Presence of IRB approval date on ICD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Presence of research related injury language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Presence of progress note in CPRS or hard copy note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Presence of a signed and dated HIPAA authorization form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Use of VA HIPAA form 10-0493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AC878-B1C9-49D7-ADD8-A942CE833EEB}"/>
              </a:ext>
            </a:extLst>
          </p:cNvPr>
          <p:cNvSpPr/>
          <p:nvPr/>
        </p:nvSpPr>
        <p:spPr>
          <a:xfrm>
            <a:off x="1125834" y="473387"/>
            <a:ext cx="5882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Informed Consent Audits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39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C3941-3BEF-4D3D-85FB-4BEE6429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1019" y="351154"/>
            <a:ext cx="2640989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AC878-B1C9-49D7-ADD8-A942CE833EEB}"/>
              </a:ext>
            </a:extLst>
          </p:cNvPr>
          <p:cNvSpPr/>
          <p:nvPr/>
        </p:nvSpPr>
        <p:spPr>
          <a:xfrm>
            <a:off x="1513761" y="595621"/>
            <a:ext cx="5834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HRPP Triennial Regulatory Audit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61052-E38B-43E1-BEF3-D94D381A078F}"/>
              </a:ext>
            </a:extLst>
          </p:cNvPr>
          <p:cNvSpPr/>
          <p:nvPr/>
        </p:nvSpPr>
        <p:spPr>
          <a:xfrm>
            <a:off x="385012" y="857231"/>
            <a:ext cx="8470232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C000"/>
                </a:solidFill>
                <a:ea typeface="+mj-ea"/>
                <a:cs typeface="Arial" panose="020B0604020202020204" pitchFamily="34" charset="0"/>
              </a:rPr>
              <a:t>ORO Audit Elements</a:t>
            </a:r>
          </a:p>
          <a:p>
            <a:pPr lvl="0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dirty="0">
              <a:solidFill>
                <a:prstClr val="white"/>
              </a:solidFill>
              <a:ea typeface="+mj-ea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Complete record of IRB &amp; RDC submissions, approvals &amp; notifications (initial, modifications, continuing reviews)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Complete record (history) of protocol approvals 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Complete record (history) of informed consent approvals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Complete record (history) of HIPAA authorizations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Complete record of Reports of New Information (RNIs)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Any local unanticipated SAEs; unanticipated problems involving risk to subjects or others; significant safety reports/ data monitoring committee reports. (compliance with reporting procedures; timeliness of IRB review/ determination)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prstClr val="white"/>
              </a:solidFill>
              <a:ea typeface="+mj-ea"/>
              <a:cs typeface="Arial" panose="020B0604020202020204" pitchFamily="34" charset="0"/>
            </a:endParaRPr>
          </a:p>
          <a:p>
            <a:pPr marL="274638" lvl="1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sz="2000" dirty="0">
              <a:solidFill>
                <a:prstClr val="white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61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C3941-3BEF-4D3D-85FB-4BEE6429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1019" y="351154"/>
            <a:ext cx="2640989" cy="767687"/>
          </a:xfrm>
        </p:spPr>
        <p:txBody>
          <a:bodyPr/>
          <a:lstStyle/>
          <a:p>
            <a:fld id="{03E929A9-BC3F-4D81-BCE0-69ECE6F335D3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AC878-B1C9-49D7-ADD8-A942CE833EEB}"/>
              </a:ext>
            </a:extLst>
          </p:cNvPr>
          <p:cNvSpPr/>
          <p:nvPr/>
        </p:nvSpPr>
        <p:spPr>
          <a:xfrm>
            <a:off x="620507" y="473387"/>
            <a:ext cx="7033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HRPP Triennial Regulatory Audit (cont.)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0F7D5-5930-4EDE-B6BB-A7A87BE13D10}"/>
              </a:ext>
            </a:extLst>
          </p:cNvPr>
          <p:cNvSpPr/>
          <p:nvPr/>
        </p:nvSpPr>
        <p:spPr>
          <a:xfrm>
            <a:off x="156411" y="1269610"/>
            <a:ext cx="85132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ORO Audit Elements (cont.)</a:t>
            </a:r>
          </a:p>
          <a:p>
            <a:pPr marL="342900" lvl="0" indent="-3429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Subject Record Review (Minimum 10 or 10% of total enrollment) ORO requirement 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Check to see if consent obtained prior to initiation of study procedures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Study Staff Qualifications and Training </a:t>
            </a:r>
          </a:p>
          <a:p>
            <a:pPr marL="1600200" lvl="3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Current CITI Human Subject Protections Training</a:t>
            </a:r>
          </a:p>
          <a:p>
            <a:pPr marL="1600200" lvl="3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Presence of Research Scope of Practice</a:t>
            </a:r>
          </a:p>
          <a:p>
            <a:pPr marL="1600200" lvl="3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Current VA appointment (staff, WOC, IPA)</a:t>
            </a:r>
          </a:p>
          <a:p>
            <a:pPr marL="1143000" lvl="2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Other VA Requirements </a:t>
            </a:r>
          </a:p>
          <a:p>
            <a:pPr marL="1600200" lvl="3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Conflict of Interest Statement</a:t>
            </a:r>
          </a:p>
          <a:p>
            <a:pPr marL="1600200" lvl="3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Compliance with Information Security and Privacy requirements</a:t>
            </a:r>
          </a:p>
          <a:p>
            <a:pPr marL="1600200" lvl="3" indent="-2286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342900" lvl="0" indent="-342900" algn="ctr">
              <a:spcBef>
                <a:spcPts val="1000"/>
              </a:spcBef>
              <a:buClr>
                <a:srgbClr val="0F6FC6"/>
              </a:buClr>
              <a:buSzPct val="80000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6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FF07-B2A7-4144-A33C-F895F47B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72745-1665-44F2-BD69-2BC50380577C}"/>
              </a:ext>
            </a:extLst>
          </p:cNvPr>
          <p:cNvSpPr/>
          <p:nvPr/>
        </p:nvSpPr>
        <p:spPr>
          <a:xfrm>
            <a:off x="360593" y="136895"/>
            <a:ext cx="7906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</a:rPr>
              <a:t>VAMHCS HRPP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6EF0B-D38D-46AF-A81F-F44B73A3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431" y="5908189"/>
            <a:ext cx="1219306" cy="768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EE8099-64F4-4701-B64A-85E5E70D3303}"/>
              </a:ext>
            </a:extLst>
          </p:cNvPr>
          <p:cNvSpPr/>
          <p:nvPr/>
        </p:nvSpPr>
        <p:spPr>
          <a:xfrm>
            <a:off x="3472873" y="816506"/>
            <a:ext cx="1523998" cy="506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9A5DB8-A109-4A01-AB81-43CECBB8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6" y="1288131"/>
            <a:ext cx="1596780" cy="52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4B01C-3174-48E1-B392-60D440B4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064" y="1144416"/>
            <a:ext cx="1181264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EBDE8-0908-411F-A777-DF27A744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35" y="1566850"/>
            <a:ext cx="1597290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65D19-2E3D-40B4-83CB-280A98EC6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2" y="2000301"/>
            <a:ext cx="890376" cy="462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E482E-2327-47C6-B232-0B3CDA5799AA}"/>
              </a:ext>
            </a:extLst>
          </p:cNvPr>
          <p:cNvSpPr txBox="1"/>
          <p:nvPr/>
        </p:nvSpPr>
        <p:spPr>
          <a:xfrm>
            <a:off x="3403599" y="846158"/>
            <a:ext cx="166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C000"/>
                </a:solidFill>
              </a:rPr>
              <a:t>Adam M. Robinson, MD</a:t>
            </a:r>
          </a:p>
          <a:p>
            <a:pPr algn="ctr"/>
            <a:r>
              <a:rPr lang="en-US" sz="1000" dirty="0"/>
              <a:t>Director, VAMHCS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929D05-F139-4144-95A4-2B7F041469FA}"/>
              </a:ext>
            </a:extLst>
          </p:cNvPr>
          <p:cNvSpPr/>
          <p:nvPr/>
        </p:nvSpPr>
        <p:spPr>
          <a:xfrm>
            <a:off x="6479157" y="1198086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Caroline Zink,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BREF Director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32EF21-BDFB-4A40-8133-E6C9E348F4A2}"/>
              </a:ext>
            </a:extLst>
          </p:cNvPr>
          <p:cNvSpPr/>
          <p:nvPr/>
        </p:nvSpPr>
        <p:spPr>
          <a:xfrm>
            <a:off x="3229547" y="1615626"/>
            <a:ext cx="190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Sandra Marshall, MD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Chief of Staff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D6A72-0508-4D3A-8EA1-8D293E4D7616}"/>
              </a:ext>
            </a:extLst>
          </p:cNvPr>
          <p:cNvSpPr/>
          <p:nvPr/>
        </p:nvSpPr>
        <p:spPr>
          <a:xfrm>
            <a:off x="6547383" y="2855746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Les Katzel MD,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R&amp;D Committee Chair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20DF01-D185-43B4-B6C4-44876EB7D5C6}"/>
              </a:ext>
            </a:extLst>
          </p:cNvPr>
          <p:cNvSpPr/>
          <p:nvPr/>
        </p:nvSpPr>
        <p:spPr>
          <a:xfrm>
            <a:off x="193389" y="1366795"/>
            <a:ext cx="178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Terrylisa Johnson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Res. Compliance Officer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3B805-7894-40A9-9877-1760B17C0417}"/>
              </a:ext>
            </a:extLst>
          </p:cNvPr>
          <p:cNvSpPr/>
          <p:nvPr/>
        </p:nvSpPr>
        <p:spPr>
          <a:xfrm>
            <a:off x="256438" y="2071822"/>
            <a:ext cx="159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Julia Kindred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Assistant RCO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B20264-D8A1-4031-8A61-B4BE93BA0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578" y="3247016"/>
            <a:ext cx="1597290" cy="524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8BA115-4ECB-4258-9AD3-48E027DBB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939" y="2793651"/>
            <a:ext cx="1597290" cy="5243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A67D23-36C8-4530-B0E9-78F25CC2A4F2}"/>
              </a:ext>
            </a:extLst>
          </p:cNvPr>
          <p:cNvSpPr/>
          <p:nvPr/>
        </p:nvSpPr>
        <p:spPr>
          <a:xfrm>
            <a:off x="1982967" y="2195563"/>
            <a:ext cx="167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VAMHCS Investigators &amp; Staff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26029D-A3EB-4E2E-8550-AB12DAC8A531}"/>
              </a:ext>
            </a:extLst>
          </p:cNvPr>
          <p:cNvSpPr/>
          <p:nvPr/>
        </p:nvSpPr>
        <p:spPr>
          <a:xfrm>
            <a:off x="2926706" y="3301677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Thomas Hornyak, MD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ACOS R&amp;D Service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0B515-5BC5-4588-8503-F22E2064E61A}"/>
              </a:ext>
            </a:extLst>
          </p:cNvPr>
          <p:cNvSpPr/>
          <p:nvPr/>
        </p:nvSpPr>
        <p:spPr>
          <a:xfrm>
            <a:off x="75863" y="3486973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Hai-Yan Jiang, </a:t>
            </a:r>
            <a:r>
              <a:rPr lang="en-US" sz="1000" b="1" dirty="0" err="1">
                <a:solidFill>
                  <a:srgbClr val="FFC000"/>
                </a:solidFill>
              </a:rPr>
              <a:t>R.Ph</a:t>
            </a:r>
            <a:r>
              <a:rPr lang="en-US" sz="1000" dirty="0">
                <a:solidFill>
                  <a:srgbClr val="FFC000"/>
                </a:solidFill>
              </a:rPr>
              <a:t>.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Pharmacy IDS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7DF898-60E8-41DF-9E63-E0D5054A4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13" y="3427490"/>
            <a:ext cx="1597290" cy="5243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4AFD7E-638F-4F7F-A0F1-ABA70D5C0443}"/>
              </a:ext>
            </a:extLst>
          </p:cNvPr>
          <p:cNvCxnSpPr>
            <a:cxnSpLocks/>
          </p:cNvCxnSpPr>
          <p:nvPr/>
        </p:nvCxnSpPr>
        <p:spPr>
          <a:xfrm>
            <a:off x="1096666" y="1046213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CBA44B-0694-4D36-B176-906D92CE1EA8}"/>
              </a:ext>
            </a:extLst>
          </p:cNvPr>
          <p:cNvCxnSpPr>
            <a:endCxn id="13" idx="1"/>
          </p:cNvCxnSpPr>
          <p:nvPr/>
        </p:nvCxnSpPr>
        <p:spPr>
          <a:xfrm>
            <a:off x="1096666" y="1046213"/>
            <a:ext cx="2306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5060F3-91A3-4AF8-A79F-3AD41B78BF4F}"/>
              </a:ext>
            </a:extLst>
          </p:cNvPr>
          <p:cNvCxnSpPr>
            <a:cxnSpLocks/>
          </p:cNvCxnSpPr>
          <p:nvPr/>
        </p:nvCxnSpPr>
        <p:spPr>
          <a:xfrm flipV="1">
            <a:off x="886859" y="2928023"/>
            <a:ext cx="3324921" cy="10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2B4794-F831-4825-8B2A-441F34FAB64F}"/>
              </a:ext>
            </a:extLst>
          </p:cNvPr>
          <p:cNvCxnSpPr>
            <a:cxnSpLocks/>
          </p:cNvCxnSpPr>
          <p:nvPr/>
        </p:nvCxnSpPr>
        <p:spPr>
          <a:xfrm>
            <a:off x="7332125" y="1829000"/>
            <a:ext cx="14157" cy="947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382DD1-0BD9-4BA0-AD0E-238B22589499}"/>
              </a:ext>
            </a:extLst>
          </p:cNvPr>
          <p:cNvCxnSpPr>
            <a:cxnSpLocks/>
          </p:cNvCxnSpPr>
          <p:nvPr/>
        </p:nvCxnSpPr>
        <p:spPr>
          <a:xfrm>
            <a:off x="4211780" y="1366787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33CA82-DE85-45DF-9263-4BF97B69964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11780" y="2091151"/>
            <a:ext cx="0" cy="847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C3E9C2-EC69-4B85-AD80-44B785D03FA6}"/>
              </a:ext>
            </a:extLst>
          </p:cNvPr>
          <p:cNvCxnSpPr>
            <a:cxnSpLocks/>
          </p:cNvCxnSpPr>
          <p:nvPr/>
        </p:nvCxnSpPr>
        <p:spPr>
          <a:xfrm flipH="1">
            <a:off x="2815185" y="1815681"/>
            <a:ext cx="5191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2BA9E7A-E9E0-4A3A-B759-4C1B168F896C}"/>
              </a:ext>
            </a:extLst>
          </p:cNvPr>
          <p:cNvSpPr/>
          <p:nvPr/>
        </p:nvSpPr>
        <p:spPr>
          <a:xfrm>
            <a:off x="1982967" y="2128465"/>
            <a:ext cx="1676402" cy="45668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8144AB-1EEE-494A-966A-DCE469642958}"/>
              </a:ext>
            </a:extLst>
          </p:cNvPr>
          <p:cNvCxnSpPr>
            <a:cxnSpLocks/>
          </p:cNvCxnSpPr>
          <p:nvPr/>
        </p:nvCxnSpPr>
        <p:spPr>
          <a:xfrm flipV="1">
            <a:off x="2824418" y="1829000"/>
            <a:ext cx="0" cy="2301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C948064-3D71-44CA-AD9A-D6CC5C53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820" y="3469346"/>
            <a:ext cx="1182201" cy="524301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908447C-060C-4DEE-97E0-628609B30176}"/>
              </a:ext>
            </a:extLst>
          </p:cNvPr>
          <p:cNvCxnSpPr>
            <a:cxnSpLocks/>
          </p:cNvCxnSpPr>
          <p:nvPr/>
        </p:nvCxnSpPr>
        <p:spPr>
          <a:xfrm>
            <a:off x="7348914" y="3800518"/>
            <a:ext cx="8738" cy="13799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5B5AD19-641B-4F23-B290-C3316F212707}"/>
              </a:ext>
            </a:extLst>
          </p:cNvPr>
          <p:cNvCxnSpPr>
            <a:cxnSpLocks/>
          </p:cNvCxnSpPr>
          <p:nvPr/>
        </p:nvCxnSpPr>
        <p:spPr>
          <a:xfrm>
            <a:off x="3786678" y="2954130"/>
            <a:ext cx="4545" cy="292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2F364F0-70FB-49E5-9E03-6CC1A762B049}"/>
              </a:ext>
            </a:extLst>
          </p:cNvPr>
          <p:cNvCxnSpPr>
            <a:cxnSpLocks/>
          </p:cNvCxnSpPr>
          <p:nvPr/>
        </p:nvCxnSpPr>
        <p:spPr>
          <a:xfrm>
            <a:off x="886859" y="2938549"/>
            <a:ext cx="0" cy="454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342CE7-F35C-4B5D-919D-E5772FAEAD8A}"/>
              </a:ext>
            </a:extLst>
          </p:cNvPr>
          <p:cNvCxnSpPr>
            <a:cxnSpLocks/>
          </p:cNvCxnSpPr>
          <p:nvPr/>
        </p:nvCxnSpPr>
        <p:spPr>
          <a:xfrm>
            <a:off x="5010425" y="1815681"/>
            <a:ext cx="231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DC76CBD9-8DBA-4CE9-9815-B6E06C651D34}"/>
              </a:ext>
            </a:extLst>
          </p:cNvPr>
          <p:cNvSpPr/>
          <p:nvPr/>
        </p:nvSpPr>
        <p:spPr>
          <a:xfrm>
            <a:off x="3342692" y="4240822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 Roberts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Administrative Officer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3C4E713-1C7F-4480-ACE2-BF9EC7DEE400}"/>
              </a:ext>
            </a:extLst>
          </p:cNvPr>
          <p:cNvSpPr/>
          <p:nvPr/>
        </p:nvSpPr>
        <p:spPr>
          <a:xfrm>
            <a:off x="1681860" y="5217800"/>
            <a:ext cx="116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Tina McGinley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RDC Coordinator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84B8327-2559-43CC-83FF-A16E36CBDA0B}"/>
              </a:ext>
            </a:extLst>
          </p:cNvPr>
          <p:cNvSpPr/>
          <p:nvPr/>
        </p:nvSpPr>
        <p:spPr>
          <a:xfrm>
            <a:off x="1096666" y="4233087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 Fowler,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Deputy ACOS R&amp;D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D0B506B-21C1-4DD6-AC5B-48A5306B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887" y="4971616"/>
            <a:ext cx="1182201" cy="52430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12F6C6D-57A0-4F56-9A61-501ECBB51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875" y="4213955"/>
            <a:ext cx="1182201" cy="52430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FC3FA0B-7607-4920-90B7-F32D32C26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893" y="3469346"/>
            <a:ext cx="1182201" cy="52430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B1F54A5-BD54-437A-80B1-5D690D6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546" y="4213954"/>
            <a:ext cx="1182201" cy="524301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3491C291-B70C-4CD5-9FCC-98A7EB729D40}"/>
              </a:ext>
            </a:extLst>
          </p:cNvPr>
          <p:cNvSpPr/>
          <p:nvPr/>
        </p:nvSpPr>
        <p:spPr>
          <a:xfrm>
            <a:off x="3196075" y="5224496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Nic Letexier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Biosafety Officer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D0588B-4940-4C63-BB6C-FCC7CC007254}"/>
              </a:ext>
            </a:extLst>
          </p:cNvPr>
          <p:cNvSpPr/>
          <p:nvPr/>
        </p:nvSpPr>
        <p:spPr>
          <a:xfrm>
            <a:off x="7664944" y="3509166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Dr. Rosenthal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UMB IRB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7E52D2-AF51-491C-8903-59471B2D100A}"/>
              </a:ext>
            </a:extLst>
          </p:cNvPr>
          <p:cNvSpPr/>
          <p:nvPr/>
        </p:nvSpPr>
        <p:spPr>
          <a:xfrm>
            <a:off x="5750444" y="5022399"/>
            <a:ext cx="139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Will Camacho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Information Security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326ACC-9A63-49BD-95B4-F73D50C41FFB}"/>
              </a:ext>
            </a:extLst>
          </p:cNvPr>
          <p:cNvSpPr/>
          <p:nvPr/>
        </p:nvSpPr>
        <p:spPr>
          <a:xfrm>
            <a:off x="5843207" y="4272979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Janice Crosby 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Privacy Officer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170940-0B38-4445-8E88-4526249211E8}"/>
              </a:ext>
            </a:extLst>
          </p:cNvPr>
          <p:cNvSpPr/>
          <p:nvPr/>
        </p:nvSpPr>
        <p:spPr>
          <a:xfrm>
            <a:off x="5891134" y="3546830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Dr. Ortmeyer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Research safety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48626AE-E455-4986-819D-F9C27C7D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140" y="5140316"/>
            <a:ext cx="1182201" cy="52430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D71F17F-1D39-482B-8C24-0A530D46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78" y="5143807"/>
            <a:ext cx="1182201" cy="524301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C8612E8-C780-471B-8DA0-D174B50ED4EB}"/>
              </a:ext>
            </a:extLst>
          </p:cNvPr>
          <p:cNvCxnSpPr>
            <a:cxnSpLocks/>
          </p:cNvCxnSpPr>
          <p:nvPr/>
        </p:nvCxnSpPr>
        <p:spPr>
          <a:xfrm>
            <a:off x="3807299" y="3771317"/>
            <a:ext cx="0" cy="222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21E2BB-8553-4989-ACFD-861D373AB9F2}"/>
              </a:ext>
            </a:extLst>
          </p:cNvPr>
          <p:cNvSpPr/>
          <p:nvPr/>
        </p:nvSpPr>
        <p:spPr>
          <a:xfrm>
            <a:off x="7682805" y="4312396"/>
            <a:ext cx="11176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VA Central</a:t>
            </a:r>
            <a:r>
              <a:rPr lang="en-US" sz="900" dirty="0">
                <a:solidFill>
                  <a:prstClr val="white"/>
                </a:solidFill>
              </a:rPr>
              <a:t> IRB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A607964-06BD-44E4-9A35-1FA0764F47DD}"/>
              </a:ext>
            </a:extLst>
          </p:cNvPr>
          <p:cNvCxnSpPr>
            <a:cxnSpLocks/>
          </p:cNvCxnSpPr>
          <p:nvPr/>
        </p:nvCxnSpPr>
        <p:spPr>
          <a:xfrm>
            <a:off x="7084697" y="3738041"/>
            <a:ext cx="523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ADCA843-9473-4FE7-B0A3-84C8A2AA3D56}"/>
              </a:ext>
            </a:extLst>
          </p:cNvPr>
          <p:cNvCxnSpPr>
            <a:cxnSpLocks/>
          </p:cNvCxnSpPr>
          <p:nvPr/>
        </p:nvCxnSpPr>
        <p:spPr>
          <a:xfrm>
            <a:off x="7084697" y="4457645"/>
            <a:ext cx="2451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C946916-1465-4E88-8639-5109215CDC42}"/>
              </a:ext>
            </a:extLst>
          </p:cNvPr>
          <p:cNvCxnSpPr>
            <a:cxnSpLocks/>
          </p:cNvCxnSpPr>
          <p:nvPr/>
        </p:nvCxnSpPr>
        <p:spPr>
          <a:xfrm>
            <a:off x="7041076" y="5180467"/>
            <a:ext cx="305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FC4091A-6027-4C68-BA36-D518ABA42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97" y="4205040"/>
            <a:ext cx="1597290" cy="52430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9154E4D-533D-425E-8C54-1A0611D7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35" y="4200991"/>
            <a:ext cx="1597290" cy="524301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8AEB020-2459-41B8-82B4-E56B1C130661}"/>
              </a:ext>
            </a:extLst>
          </p:cNvPr>
          <p:cNvCxnSpPr>
            <a:cxnSpLocks/>
          </p:cNvCxnSpPr>
          <p:nvPr/>
        </p:nvCxnSpPr>
        <p:spPr>
          <a:xfrm>
            <a:off x="1915042" y="3993647"/>
            <a:ext cx="231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42F49A-3FAE-47E5-9B81-D36124F345C9}"/>
              </a:ext>
            </a:extLst>
          </p:cNvPr>
          <p:cNvCxnSpPr>
            <a:cxnSpLocks/>
          </p:cNvCxnSpPr>
          <p:nvPr/>
        </p:nvCxnSpPr>
        <p:spPr>
          <a:xfrm>
            <a:off x="1915042" y="3993647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01493BA-0448-498D-9ED6-2D96265C9E22}"/>
              </a:ext>
            </a:extLst>
          </p:cNvPr>
          <p:cNvCxnSpPr>
            <a:cxnSpLocks/>
          </p:cNvCxnSpPr>
          <p:nvPr/>
        </p:nvCxnSpPr>
        <p:spPr>
          <a:xfrm>
            <a:off x="4234470" y="3993646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>
            <a:extLst>
              <a:ext uri="{FF2B5EF4-FFF2-40B4-BE49-F238E27FC236}">
                <a16:creationId xmlns:a16="http://schemas.microsoft.com/office/drawing/2014/main" id="{0B9272D2-17A1-426E-AF62-5A54DAF5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0" y="5140316"/>
            <a:ext cx="1182201" cy="524301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1784882-75AF-4DCA-AE9C-0F9CC8268CD9}"/>
              </a:ext>
            </a:extLst>
          </p:cNvPr>
          <p:cNvCxnSpPr>
            <a:cxnSpLocks/>
          </p:cNvCxnSpPr>
          <p:nvPr/>
        </p:nvCxnSpPr>
        <p:spPr>
          <a:xfrm>
            <a:off x="1076480" y="1815182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E18AA5-4EBF-4992-8EE6-E32EBA5154F0}"/>
              </a:ext>
            </a:extLst>
          </p:cNvPr>
          <p:cNvCxnSpPr>
            <a:cxnSpLocks/>
          </p:cNvCxnSpPr>
          <p:nvPr/>
        </p:nvCxnSpPr>
        <p:spPr>
          <a:xfrm>
            <a:off x="886859" y="4933590"/>
            <a:ext cx="2876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B7DE7C0-55CD-46E6-BFA7-12DB4B7548E0}"/>
              </a:ext>
            </a:extLst>
          </p:cNvPr>
          <p:cNvCxnSpPr>
            <a:cxnSpLocks/>
          </p:cNvCxnSpPr>
          <p:nvPr/>
        </p:nvCxnSpPr>
        <p:spPr>
          <a:xfrm>
            <a:off x="886859" y="4933590"/>
            <a:ext cx="0" cy="189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9FAC46B-A0A7-471E-A7BA-DB83B94CDF30}"/>
              </a:ext>
            </a:extLst>
          </p:cNvPr>
          <p:cNvCxnSpPr>
            <a:cxnSpLocks/>
          </p:cNvCxnSpPr>
          <p:nvPr/>
        </p:nvCxnSpPr>
        <p:spPr>
          <a:xfrm>
            <a:off x="2285970" y="4933590"/>
            <a:ext cx="0" cy="188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13EF35A-D8AA-4FE7-92DE-8755440D9140}"/>
              </a:ext>
            </a:extLst>
          </p:cNvPr>
          <p:cNvCxnSpPr>
            <a:cxnSpLocks/>
          </p:cNvCxnSpPr>
          <p:nvPr/>
        </p:nvCxnSpPr>
        <p:spPr>
          <a:xfrm>
            <a:off x="3763809" y="4938355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EDAA06E-9B2A-4C47-899D-2366CCEB43CB}"/>
              </a:ext>
            </a:extLst>
          </p:cNvPr>
          <p:cNvCxnSpPr>
            <a:cxnSpLocks/>
          </p:cNvCxnSpPr>
          <p:nvPr/>
        </p:nvCxnSpPr>
        <p:spPr>
          <a:xfrm>
            <a:off x="1947200" y="4731629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87B33BE-6D04-4DA7-8B96-5A5579929422}"/>
              </a:ext>
            </a:extLst>
          </p:cNvPr>
          <p:cNvSpPr/>
          <p:nvPr/>
        </p:nvSpPr>
        <p:spPr>
          <a:xfrm>
            <a:off x="281550" y="5203807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Fred Ivey, PhD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HARPO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C9752C9-8DAE-493F-9BE2-22604E1FC929}"/>
              </a:ext>
            </a:extLst>
          </p:cNvPr>
          <p:cNvCxnSpPr>
            <a:cxnSpLocks/>
          </p:cNvCxnSpPr>
          <p:nvPr/>
        </p:nvCxnSpPr>
        <p:spPr>
          <a:xfrm>
            <a:off x="7361714" y="3317952"/>
            <a:ext cx="0" cy="413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2F3F58C-6592-47D4-AF8B-1EA2038884C7}"/>
              </a:ext>
            </a:extLst>
          </p:cNvPr>
          <p:cNvSpPr txBox="1"/>
          <p:nvPr/>
        </p:nvSpPr>
        <p:spPr>
          <a:xfrm>
            <a:off x="3006432" y="6218733"/>
            <a:ext cx="2514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Federal-Wide Assurance (FWA)</a:t>
            </a:r>
          </a:p>
        </p:txBody>
      </p:sp>
    </p:spTree>
    <p:extLst>
      <p:ext uri="{BB962C8B-B14F-4D97-AF65-F5344CB8AC3E}">
        <p14:creationId xmlns:p14="http://schemas.microsoft.com/office/powerpoint/2010/main" val="4269921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2" y="304800"/>
            <a:ext cx="8534400" cy="60642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 &amp; Scope of VAMHCS Research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5649" y="1406525"/>
            <a:ext cx="5115503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 Funding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$24.1 M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(RR&amp;D, HSR&amp;D, CSR&amp;D, BLR&amp;D)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Active VA Projects-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 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VA-associated Principal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Investigators-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funded VA Centers: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Geriatric Research, Education &amp; Clinical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Center (GRECC)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Mental Illness Research, Education &amp; Clinical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Center (MIRECC)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Sclerosis Center of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Epilepsy Center of Excellence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8" t="23837" r="123" b="2774"/>
          <a:stretch/>
        </p:blipFill>
        <p:spPr>
          <a:xfrm>
            <a:off x="6029688" y="1447800"/>
            <a:ext cx="2884524" cy="39624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14" y="5946775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8D40026-BCDA-4D08-A80E-33522EEC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r>
              <a:rPr lang="en-US" dirty="0"/>
              <a:t>40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2DA778F-43CC-49CD-8D23-D507B0FB554D}"/>
              </a:ext>
            </a:extLst>
          </p:cNvPr>
          <p:cNvSpPr txBox="1">
            <a:spLocks/>
          </p:cNvSpPr>
          <p:nvPr/>
        </p:nvSpPr>
        <p:spPr>
          <a:xfrm>
            <a:off x="7774114" y="30480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0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381000"/>
            <a:ext cx="8534400" cy="60642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Growing The VAMHCS Research Program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53291" y="1218998"/>
            <a:ext cx="8382000" cy="4193511"/>
          </a:xfrm>
        </p:spPr>
        <p:txBody>
          <a:bodyPr>
            <a:normAutofit lnSpcReduction="10000"/>
          </a:bodyPr>
          <a:lstStyle/>
          <a:p>
            <a:pPr marL="274638" lvl="1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Funding VA-based projects through: 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           - VA Merit Program-  RR&amp;D, HSR&amp;D, CSR&amp;D, BLR&amp;D 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           - VA SPiRE Program (Pilots)-  RR&amp;D 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	    - VA Career Development Award (CDA) Programs 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          - NIH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          - DoD 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          - Commercial/ Industry Grants (administered through BREF)</a:t>
            </a:r>
          </a:p>
          <a:p>
            <a:pPr mar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VA Research Center Funding Opportunities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297DE1B-874D-4EE2-9BAD-BF8F2001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r>
              <a:rPr lang="en-US" dirty="0"/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710" y="304800"/>
            <a:ext cx="7599745" cy="14005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VA MERIT AWARD Submissions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8545" y="1281954"/>
            <a:ext cx="8497455" cy="4195481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 panose="020B0604020202020204" pitchFamily="34" charset="0"/>
              </a:rPr>
              <a:t>Investigator-Initiated Merit Awards (main funding mechanism)</a:t>
            </a:r>
          </a:p>
          <a:p>
            <a:r>
              <a:rPr lang="en-US" sz="2000" dirty="0">
                <a:cs typeface="Arial" panose="020B0604020202020204" pitchFamily="34" charset="0"/>
              </a:rPr>
              <a:t>Career Development Awards (Mentored training)</a:t>
            </a:r>
          </a:p>
          <a:p>
            <a:pPr marL="0" indent="0" algn="ctr">
              <a:buFont typeface="Wingdings 2" pitchFamily="18" charset="2"/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sz="2000" b="1" u="sng" dirty="0">
                <a:solidFill>
                  <a:srgbClr val="FFC000"/>
                </a:solidFill>
                <a:cs typeface="Arial" panose="020B0604020202020204" pitchFamily="34" charset="0"/>
              </a:rPr>
              <a:t>Submission Cycles: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2000" b="1" u="sng" dirty="0"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Spring and Fall </a:t>
            </a:r>
            <a:r>
              <a:rPr lang="en-US" sz="2000" b="1" dirty="0">
                <a:cs typeface="Arial" panose="020B0604020202020204" pitchFamily="34" charset="0"/>
              </a:rPr>
              <a:t>– </a:t>
            </a:r>
            <a:r>
              <a:rPr lang="en-US" sz="2000" dirty="0">
                <a:cs typeface="Arial" panose="020B0604020202020204" pitchFamily="34" charset="0"/>
              </a:rPr>
              <a:t>Biomedical Laboratory  R&amp;D (Basic Science); Clinical Science R&amp;D;  SPiRE (Pilots/RR&amp;D)</a:t>
            </a:r>
          </a:p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Summer and Winter </a:t>
            </a:r>
            <a:r>
              <a:rPr lang="en-US" sz="2000" dirty="0">
                <a:cs typeface="Arial" panose="020B0604020202020204" pitchFamily="34" charset="0"/>
              </a:rPr>
              <a:t>– Health Services  R&amp;D; Rehabilitation R&amp;D</a:t>
            </a:r>
          </a:p>
          <a:p>
            <a:r>
              <a:rPr lang="en-US" sz="2000" dirty="0">
                <a:cs typeface="Arial" panose="020B0604020202020204" pitchFamily="34" charset="0"/>
              </a:rPr>
              <a:t>Four Workshops/ year specific to the RFAs and services </a:t>
            </a:r>
          </a:p>
          <a:p>
            <a:r>
              <a:rPr lang="en-US" sz="2000" dirty="0">
                <a:cs typeface="Arial" panose="020B0604020202020204" pitchFamily="34" charset="0"/>
              </a:rPr>
              <a:t>Requirements for submission constantly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714999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Contacts:  </a:t>
            </a:r>
            <a:r>
              <a:rPr lang="en-US" dirty="0">
                <a:hlinkClick r:id="rId2"/>
              </a:rPr>
              <a:t>Carol.Fowler@va.gov</a:t>
            </a:r>
            <a:r>
              <a:rPr lang="en-US" dirty="0"/>
              <a:t>  and </a:t>
            </a:r>
            <a:r>
              <a:rPr lang="en-US" dirty="0">
                <a:hlinkClick r:id="rId3"/>
              </a:rPr>
              <a:t>Natalie.Dugger@va.gov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5977155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52879C-0915-4449-B63B-53B4658057EC}"/>
              </a:ext>
            </a:extLst>
          </p:cNvPr>
          <p:cNvSpPr/>
          <p:nvPr/>
        </p:nvSpPr>
        <p:spPr>
          <a:xfrm>
            <a:off x="7786096" y="531703"/>
            <a:ext cx="582212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1" dirty="0">
                <a:solidFill>
                  <a:prstClr val="white">
                    <a:tint val="75000"/>
                  </a:prstClr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742909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49036"/>
            <a:ext cx="8353592" cy="14005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Baltimore Research and Education 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Foundation (BREF)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04285"/>
            <a:ext cx="8839200" cy="4195481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BREF staff will assist you in initiating and managing your </a:t>
            </a:r>
            <a:r>
              <a:rPr lang="en-US" sz="2000" b="1" u="sng" dirty="0">
                <a:solidFill>
                  <a:srgbClr val="FFC000"/>
                </a:solidFill>
                <a:cs typeface="Arial" panose="020B0604020202020204" pitchFamily="34" charset="0"/>
              </a:rPr>
              <a:t>non-VA</a:t>
            </a:r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 funded grant: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Work with sponsor to complete study agreement (CRADA)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Assist in development of study budget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Hire employees, as needed</a:t>
            </a:r>
          </a:p>
          <a:p>
            <a:pPr marL="274638" lvl="1" indent="0">
              <a:buNone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- Manage budget, order equipment and supplies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lvl="1" indent="-230188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Contact: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Zink, Director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Caroline.Zink@va.gov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buFont typeface="Wingdings 2" pitchFamily="18" charset="2"/>
              <a:buNone/>
            </a:pPr>
            <a:endParaRPr lang="en-US" dirty="0"/>
          </a:p>
          <a:p>
            <a:pPr marL="400050" lvl="2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44" y="5486400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B6986-172A-4AF9-8395-4B9545495EB9}"/>
              </a:ext>
            </a:extLst>
          </p:cNvPr>
          <p:cNvSpPr/>
          <p:nvPr/>
        </p:nvSpPr>
        <p:spPr>
          <a:xfrm>
            <a:off x="7786096" y="531703"/>
            <a:ext cx="582212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1" dirty="0">
                <a:solidFill>
                  <a:prstClr val="white">
                    <a:tint val="75000"/>
                  </a:prstClr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772816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74" y="223135"/>
            <a:ext cx="5906854" cy="83191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VAMHCS Research Locations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563" y="1306946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Research Service Locations: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Baltimore VA Medical Center (VAMC)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	-Baltimore VA Annex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	-VA Loch Raven CBOC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latin typeface="+mn-lt"/>
                <a:cs typeface="Arial" panose="020B0604020202020204" pitchFamily="34" charset="0"/>
              </a:rPr>
              <a:t>VAMHCS research also often simultaneously takes place at VAMHCS collaborating institutions (UMB, UM College Park, JHU, etc.), constituting what’s now known as our currently evolving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“Collaborative Studies Program”.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07" y="5896554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5A70CC-2D73-49B5-99E2-26C25A81C3B9}"/>
              </a:ext>
            </a:extLst>
          </p:cNvPr>
          <p:cNvSpPr/>
          <p:nvPr/>
        </p:nvSpPr>
        <p:spPr>
          <a:xfrm>
            <a:off x="7786096" y="531703"/>
            <a:ext cx="582212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1" dirty="0">
                <a:solidFill>
                  <a:prstClr val="white">
                    <a:tint val="75000"/>
                  </a:prstClr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786200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BF741-F8CB-4DF6-AB31-1BC72AB1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9BE66-4FC8-4BC5-867F-6D9E0300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07" y="5896554"/>
            <a:ext cx="1219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DDDBB-BD52-4228-AACF-6086B719A2E9}"/>
              </a:ext>
            </a:extLst>
          </p:cNvPr>
          <p:cNvSpPr txBox="1"/>
          <p:nvPr/>
        </p:nvSpPr>
        <p:spPr>
          <a:xfrm>
            <a:off x="2730805" y="1572468"/>
            <a:ext cx="493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96004-32D4-4F53-8C60-B60B2182EF45}"/>
              </a:ext>
            </a:extLst>
          </p:cNvPr>
          <p:cNvSpPr/>
          <p:nvPr/>
        </p:nvSpPr>
        <p:spPr>
          <a:xfrm>
            <a:off x="264696" y="3743508"/>
            <a:ext cx="8301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http://www.maryland.va.gov/research/human/human_subject_forms.asp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D6029-9926-4053-A5EE-B3A3BD52485F}"/>
              </a:ext>
            </a:extLst>
          </p:cNvPr>
          <p:cNvSpPr txBox="1"/>
          <p:nvPr/>
        </p:nvSpPr>
        <p:spPr>
          <a:xfrm>
            <a:off x="264696" y="2840964"/>
            <a:ext cx="493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C00"/>
                </a:solidFill>
              </a:rPr>
              <a:t>Link for VA forms:</a:t>
            </a:r>
          </a:p>
        </p:txBody>
      </p:sp>
    </p:spTree>
    <p:extLst>
      <p:ext uri="{BB962C8B-B14F-4D97-AF65-F5344CB8AC3E}">
        <p14:creationId xmlns:p14="http://schemas.microsoft.com/office/powerpoint/2010/main" val="97916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FF07-B2A7-4144-A33C-F895F47B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72745-1665-44F2-BD69-2BC50380577C}"/>
              </a:ext>
            </a:extLst>
          </p:cNvPr>
          <p:cNvSpPr/>
          <p:nvPr/>
        </p:nvSpPr>
        <p:spPr>
          <a:xfrm>
            <a:off x="360593" y="136895"/>
            <a:ext cx="7906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</a:rPr>
              <a:t>VAMHCS HRPP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6EF0B-D38D-46AF-A81F-F44B73A3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431" y="5908495"/>
            <a:ext cx="1219306" cy="768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EE8099-64F4-4701-B64A-85E5E70D3303}"/>
              </a:ext>
            </a:extLst>
          </p:cNvPr>
          <p:cNvSpPr/>
          <p:nvPr/>
        </p:nvSpPr>
        <p:spPr>
          <a:xfrm>
            <a:off x="3472873" y="816506"/>
            <a:ext cx="1523998" cy="506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9A5DB8-A109-4A01-AB81-43CECBB86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76" y="1288131"/>
            <a:ext cx="1596780" cy="52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4B01C-3174-48E1-B392-60D440B4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064" y="1144416"/>
            <a:ext cx="1181264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EBDE8-0908-411F-A777-DF27A744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35" y="1566850"/>
            <a:ext cx="1597290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65D19-2E3D-40B4-83CB-280A98EC6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32" y="2000301"/>
            <a:ext cx="890376" cy="462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E482E-2327-47C6-B232-0B3CDA5799AA}"/>
              </a:ext>
            </a:extLst>
          </p:cNvPr>
          <p:cNvSpPr txBox="1"/>
          <p:nvPr/>
        </p:nvSpPr>
        <p:spPr>
          <a:xfrm>
            <a:off x="3403599" y="846158"/>
            <a:ext cx="166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C000"/>
                </a:solidFill>
              </a:rPr>
              <a:t>Adam M. Robinson, MD</a:t>
            </a:r>
          </a:p>
          <a:p>
            <a:pPr algn="ctr"/>
            <a:r>
              <a:rPr lang="en-US" sz="1000" dirty="0"/>
              <a:t>Director, VAMHCS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929D05-F139-4144-95A4-2B7F041469FA}"/>
              </a:ext>
            </a:extLst>
          </p:cNvPr>
          <p:cNvSpPr/>
          <p:nvPr/>
        </p:nvSpPr>
        <p:spPr>
          <a:xfrm>
            <a:off x="6479157" y="1198086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Caroline Zink,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BREF Director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32EF21-BDFB-4A40-8133-E6C9E348F4A2}"/>
              </a:ext>
            </a:extLst>
          </p:cNvPr>
          <p:cNvSpPr/>
          <p:nvPr/>
        </p:nvSpPr>
        <p:spPr>
          <a:xfrm>
            <a:off x="3229547" y="1615626"/>
            <a:ext cx="190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Sandra Marshall, MD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Chief of Staff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D6A72-0508-4D3A-8EA1-8D293E4D7616}"/>
              </a:ext>
            </a:extLst>
          </p:cNvPr>
          <p:cNvSpPr/>
          <p:nvPr/>
        </p:nvSpPr>
        <p:spPr>
          <a:xfrm>
            <a:off x="6547383" y="2855746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Les Katzel MD,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R&amp;D Committee Chair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20DF01-D185-43B4-B6C4-44876EB7D5C6}"/>
              </a:ext>
            </a:extLst>
          </p:cNvPr>
          <p:cNvSpPr/>
          <p:nvPr/>
        </p:nvSpPr>
        <p:spPr>
          <a:xfrm>
            <a:off x="193389" y="1366795"/>
            <a:ext cx="178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Terrylisa Johnson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Res. Compliance Officer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3B805-7894-40A9-9877-1760B17C0417}"/>
              </a:ext>
            </a:extLst>
          </p:cNvPr>
          <p:cNvSpPr/>
          <p:nvPr/>
        </p:nvSpPr>
        <p:spPr>
          <a:xfrm>
            <a:off x="256438" y="2071822"/>
            <a:ext cx="159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Julia Kindred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Assistant RCO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B20264-D8A1-4031-8A61-B4BE93BA0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578" y="3247016"/>
            <a:ext cx="1597290" cy="524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8BA115-4ECB-4258-9AD3-48E027DB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939" y="2793651"/>
            <a:ext cx="1597290" cy="5243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A67D23-36C8-4530-B0E9-78F25CC2A4F2}"/>
              </a:ext>
            </a:extLst>
          </p:cNvPr>
          <p:cNvSpPr/>
          <p:nvPr/>
        </p:nvSpPr>
        <p:spPr>
          <a:xfrm>
            <a:off x="1982967" y="2195563"/>
            <a:ext cx="167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VAMHCS Investigators &amp; Staff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26029D-A3EB-4E2E-8550-AB12DAC8A531}"/>
              </a:ext>
            </a:extLst>
          </p:cNvPr>
          <p:cNvSpPr/>
          <p:nvPr/>
        </p:nvSpPr>
        <p:spPr>
          <a:xfrm>
            <a:off x="2926706" y="3301677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Thomas Hornyak, MD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ACOS R&amp;D Service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50B515-5BC5-4588-8503-F22E2064E61A}"/>
              </a:ext>
            </a:extLst>
          </p:cNvPr>
          <p:cNvSpPr/>
          <p:nvPr/>
        </p:nvSpPr>
        <p:spPr>
          <a:xfrm>
            <a:off x="75863" y="3486973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Hai-Yan Jiang, </a:t>
            </a:r>
            <a:r>
              <a:rPr lang="en-US" sz="1000" b="1" dirty="0" err="1">
                <a:solidFill>
                  <a:srgbClr val="FFC000"/>
                </a:solidFill>
              </a:rPr>
              <a:t>R.Ph</a:t>
            </a:r>
            <a:r>
              <a:rPr lang="en-US" sz="1000" dirty="0">
                <a:solidFill>
                  <a:srgbClr val="FFC000"/>
                </a:solidFill>
              </a:rPr>
              <a:t>.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Pharmacy IDS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7DF898-60E8-41DF-9E63-E0D5054A4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13" y="3427490"/>
            <a:ext cx="1597290" cy="5243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4AFD7E-638F-4F7F-A0F1-ABA70D5C0443}"/>
              </a:ext>
            </a:extLst>
          </p:cNvPr>
          <p:cNvCxnSpPr>
            <a:cxnSpLocks/>
          </p:cNvCxnSpPr>
          <p:nvPr/>
        </p:nvCxnSpPr>
        <p:spPr>
          <a:xfrm>
            <a:off x="1096666" y="1046213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CBA44B-0694-4D36-B176-906D92CE1EA8}"/>
              </a:ext>
            </a:extLst>
          </p:cNvPr>
          <p:cNvCxnSpPr>
            <a:endCxn id="13" idx="1"/>
          </p:cNvCxnSpPr>
          <p:nvPr/>
        </p:nvCxnSpPr>
        <p:spPr>
          <a:xfrm>
            <a:off x="1096666" y="1046213"/>
            <a:ext cx="2306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5060F3-91A3-4AF8-A79F-3AD41B78BF4F}"/>
              </a:ext>
            </a:extLst>
          </p:cNvPr>
          <p:cNvCxnSpPr>
            <a:cxnSpLocks/>
          </p:cNvCxnSpPr>
          <p:nvPr/>
        </p:nvCxnSpPr>
        <p:spPr>
          <a:xfrm flipV="1">
            <a:off x="886859" y="2928023"/>
            <a:ext cx="3324921" cy="10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2B4794-F831-4825-8B2A-441F34FAB64F}"/>
              </a:ext>
            </a:extLst>
          </p:cNvPr>
          <p:cNvCxnSpPr>
            <a:cxnSpLocks/>
          </p:cNvCxnSpPr>
          <p:nvPr/>
        </p:nvCxnSpPr>
        <p:spPr>
          <a:xfrm>
            <a:off x="7332125" y="1829000"/>
            <a:ext cx="14157" cy="947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382DD1-0BD9-4BA0-AD0E-238B22589499}"/>
              </a:ext>
            </a:extLst>
          </p:cNvPr>
          <p:cNvCxnSpPr>
            <a:cxnSpLocks/>
          </p:cNvCxnSpPr>
          <p:nvPr/>
        </p:nvCxnSpPr>
        <p:spPr>
          <a:xfrm>
            <a:off x="4211780" y="1366787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33CA82-DE85-45DF-9263-4BF97B69964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11780" y="2091151"/>
            <a:ext cx="0" cy="847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C3E9C2-EC69-4B85-AD80-44B785D03FA6}"/>
              </a:ext>
            </a:extLst>
          </p:cNvPr>
          <p:cNvCxnSpPr>
            <a:cxnSpLocks/>
          </p:cNvCxnSpPr>
          <p:nvPr/>
        </p:nvCxnSpPr>
        <p:spPr>
          <a:xfrm flipH="1">
            <a:off x="2815185" y="1815681"/>
            <a:ext cx="5191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2BA9E7A-E9E0-4A3A-B759-4C1B168F896C}"/>
              </a:ext>
            </a:extLst>
          </p:cNvPr>
          <p:cNvSpPr/>
          <p:nvPr/>
        </p:nvSpPr>
        <p:spPr>
          <a:xfrm>
            <a:off x="1982967" y="2128465"/>
            <a:ext cx="1676402" cy="45668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8144AB-1EEE-494A-966A-DCE469642958}"/>
              </a:ext>
            </a:extLst>
          </p:cNvPr>
          <p:cNvCxnSpPr>
            <a:cxnSpLocks/>
          </p:cNvCxnSpPr>
          <p:nvPr/>
        </p:nvCxnSpPr>
        <p:spPr>
          <a:xfrm flipV="1">
            <a:off x="2824418" y="1829000"/>
            <a:ext cx="0" cy="2301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C948064-3D71-44CA-AD9A-D6CC5C53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820" y="3469346"/>
            <a:ext cx="1182201" cy="524301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908447C-060C-4DEE-97E0-628609B30176}"/>
              </a:ext>
            </a:extLst>
          </p:cNvPr>
          <p:cNvCxnSpPr>
            <a:cxnSpLocks/>
          </p:cNvCxnSpPr>
          <p:nvPr/>
        </p:nvCxnSpPr>
        <p:spPr>
          <a:xfrm>
            <a:off x="7348914" y="3800518"/>
            <a:ext cx="8738" cy="13799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5B5AD19-641B-4F23-B290-C3316F212707}"/>
              </a:ext>
            </a:extLst>
          </p:cNvPr>
          <p:cNvCxnSpPr>
            <a:cxnSpLocks/>
          </p:cNvCxnSpPr>
          <p:nvPr/>
        </p:nvCxnSpPr>
        <p:spPr>
          <a:xfrm>
            <a:off x="3786678" y="2954130"/>
            <a:ext cx="4545" cy="292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2F364F0-70FB-49E5-9E03-6CC1A762B049}"/>
              </a:ext>
            </a:extLst>
          </p:cNvPr>
          <p:cNvCxnSpPr>
            <a:cxnSpLocks/>
          </p:cNvCxnSpPr>
          <p:nvPr/>
        </p:nvCxnSpPr>
        <p:spPr>
          <a:xfrm>
            <a:off x="886859" y="2938549"/>
            <a:ext cx="0" cy="454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342CE7-F35C-4B5D-919D-E5772FAEAD8A}"/>
              </a:ext>
            </a:extLst>
          </p:cNvPr>
          <p:cNvCxnSpPr>
            <a:cxnSpLocks/>
          </p:cNvCxnSpPr>
          <p:nvPr/>
        </p:nvCxnSpPr>
        <p:spPr>
          <a:xfrm>
            <a:off x="5010425" y="1815681"/>
            <a:ext cx="231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DC76CBD9-8DBA-4CE9-9815-B6E06C651D34}"/>
              </a:ext>
            </a:extLst>
          </p:cNvPr>
          <p:cNvSpPr/>
          <p:nvPr/>
        </p:nvSpPr>
        <p:spPr>
          <a:xfrm>
            <a:off x="3342692" y="4240822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 Roberts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Administrative Officer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3C4E713-1C7F-4480-ACE2-BF9EC7DEE400}"/>
              </a:ext>
            </a:extLst>
          </p:cNvPr>
          <p:cNvSpPr/>
          <p:nvPr/>
        </p:nvSpPr>
        <p:spPr>
          <a:xfrm>
            <a:off x="1681860" y="5217800"/>
            <a:ext cx="116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Tina McGinley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RDC Coordinator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84B8327-2559-43CC-83FF-A16E36CBDA0B}"/>
              </a:ext>
            </a:extLst>
          </p:cNvPr>
          <p:cNvSpPr/>
          <p:nvPr/>
        </p:nvSpPr>
        <p:spPr>
          <a:xfrm>
            <a:off x="1096666" y="4233087"/>
            <a:ext cx="167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FFC000"/>
                </a:solidFill>
              </a:rPr>
              <a:t>Carol Fowler, PhD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Deputy ACOS R&amp;D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D0B506B-21C1-4DD6-AC5B-48A5306B0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887" y="4971616"/>
            <a:ext cx="1182201" cy="52430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12F6C6D-57A0-4F56-9A61-501ECBB51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875" y="4213955"/>
            <a:ext cx="1182201" cy="52430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FC3FA0B-7607-4920-90B7-F32D32C26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93" y="3469346"/>
            <a:ext cx="1182201" cy="52430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B1F54A5-BD54-437A-80B1-5D690D68C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546" y="4213954"/>
            <a:ext cx="1182201" cy="524301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3491C291-B70C-4CD5-9FCC-98A7EB729D40}"/>
              </a:ext>
            </a:extLst>
          </p:cNvPr>
          <p:cNvSpPr/>
          <p:nvPr/>
        </p:nvSpPr>
        <p:spPr>
          <a:xfrm>
            <a:off x="3196075" y="5224496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Nic Letexier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Biosafety Officer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D0588B-4940-4C63-BB6C-FCC7CC007254}"/>
              </a:ext>
            </a:extLst>
          </p:cNvPr>
          <p:cNvSpPr/>
          <p:nvPr/>
        </p:nvSpPr>
        <p:spPr>
          <a:xfrm>
            <a:off x="7664944" y="3509166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Dr. Rosenthal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UMB IRB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7E52D2-AF51-491C-8903-59471B2D100A}"/>
              </a:ext>
            </a:extLst>
          </p:cNvPr>
          <p:cNvSpPr/>
          <p:nvPr/>
        </p:nvSpPr>
        <p:spPr>
          <a:xfrm>
            <a:off x="5750444" y="5022399"/>
            <a:ext cx="139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Will Camacho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Information Security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326ACC-9A63-49BD-95B4-F73D50C41FFB}"/>
              </a:ext>
            </a:extLst>
          </p:cNvPr>
          <p:cNvSpPr/>
          <p:nvPr/>
        </p:nvSpPr>
        <p:spPr>
          <a:xfrm>
            <a:off x="5843207" y="4272979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Janice Crosby 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Privacy Officer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170940-0B38-4445-8E88-4526249211E8}"/>
              </a:ext>
            </a:extLst>
          </p:cNvPr>
          <p:cNvSpPr/>
          <p:nvPr/>
        </p:nvSpPr>
        <p:spPr>
          <a:xfrm>
            <a:off x="5891134" y="3546830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Dr. Ortmeyer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Research safety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48626AE-E455-4986-819D-F9C27C7D6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40" y="5140316"/>
            <a:ext cx="1182201" cy="52430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D71F17F-1D39-482B-8C24-0A530D46D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578" y="5143807"/>
            <a:ext cx="1182201" cy="524301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C8612E8-C780-471B-8DA0-D174B50ED4EB}"/>
              </a:ext>
            </a:extLst>
          </p:cNvPr>
          <p:cNvCxnSpPr>
            <a:cxnSpLocks/>
          </p:cNvCxnSpPr>
          <p:nvPr/>
        </p:nvCxnSpPr>
        <p:spPr>
          <a:xfrm>
            <a:off x="3807299" y="3771317"/>
            <a:ext cx="0" cy="222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21E2BB-8553-4989-ACFD-861D373AB9F2}"/>
              </a:ext>
            </a:extLst>
          </p:cNvPr>
          <p:cNvSpPr/>
          <p:nvPr/>
        </p:nvSpPr>
        <p:spPr>
          <a:xfrm>
            <a:off x="7682805" y="4312396"/>
            <a:ext cx="11176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VA Central</a:t>
            </a:r>
            <a:r>
              <a:rPr lang="en-US" sz="900" dirty="0">
                <a:solidFill>
                  <a:prstClr val="white"/>
                </a:solidFill>
              </a:rPr>
              <a:t> IRB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A607964-06BD-44E4-9A35-1FA0764F47DD}"/>
              </a:ext>
            </a:extLst>
          </p:cNvPr>
          <p:cNvCxnSpPr>
            <a:cxnSpLocks/>
          </p:cNvCxnSpPr>
          <p:nvPr/>
        </p:nvCxnSpPr>
        <p:spPr>
          <a:xfrm>
            <a:off x="7084697" y="3738041"/>
            <a:ext cx="523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ADCA843-9473-4FE7-B0A3-84C8A2AA3D56}"/>
              </a:ext>
            </a:extLst>
          </p:cNvPr>
          <p:cNvCxnSpPr>
            <a:cxnSpLocks/>
          </p:cNvCxnSpPr>
          <p:nvPr/>
        </p:nvCxnSpPr>
        <p:spPr>
          <a:xfrm>
            <a:off x="7084697" y="4457645"/>
            <a:ext cx="2451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C946916-1465-4E88-8639-5109215CDC42}"/>
              </a:ext>
            </a:extLst>
          </p:cNvPr>
          <p:cNvCxnSpPr>
            <a:cxnSpLocks/>
          </p:cNvCxnSpPr>
          <p:nvPr/>
        </p:nvCxnSpPr>
        <p:spPr>
          <a:xfrm>
            <a:off x="7041076" y="5180467"/>
            <a:ext cx="3052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FC4091A-6027-4C68-BA36-D518ABA42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397" y="4205040"/>
            <a:ext cx="1597290" cy="52430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9154E4D-533D-425E-8C54-1A0611D7C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35" y="4200991"/>
            <a:ext cx="1597290" cy="524301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8AEB020-2459-41B8-82B4-E56B1C130661}"/>
              </a:ext>
            </a:extLst>
          </p:cNvPr>
          <p:cNvCxnSpPr>
            <a:cxnSpLocks/>
          </p:cNvCxnSpPr>
          <p:nvPr/>
        </p:nvCxnSpPr>
        <p:spPr>
          <a:xfrm>
            <a:off x="1915042" y="3993647"/>
            <a:ext cx="231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42F49A-3FAE-47E5-9B81-D36124F345C9}"/>
              </a:ext>
            </a:extLst>
          </p:cNvPr>
          <p:cNvCxnSpPr>
            <a:cxnSpLocks/>
          </p:cNvCxnSpPr>
          <p:nvPr/>
        </p:nvCxnSpPr>
        <p:spPr>
          <a:xfrm>
            <a:off x="1915042" y="3993647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01493BA-0448-498D-9ED6-2D96265C9E22}"/>
              </a:ext>
            </a:extLst>
          </p:cNvPr>
          <p:cNvCxnSpPr>
            <a:cxnSpLocks/>
          </p:cNvCxnSpPr>
          <p:nvPr/>
        </p:nvCxnSpPr>
        <p:spPr>
          <a:xfrm>
            <a:off x="4234470" y="3993646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>
            <a:extLst>
              <a:ext uri="{FF2B5EF4-FFF2-40B4-BE49-F238E27FC236}">
                <a16:creationId xmlns:a16="http://schemas.microsoft.com/office/drawing/2014/main" id="{0B9272D2-17A1-426E-AF62-5A54DAF51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50" y="5140316"/>
            <a:ext cx="1182201" cy="524301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1784882-75AF-4DCA-AE9C-0F9CC8268CD9}"/>
              </a:ext>
            </a:extLst>
          </p:cNvPr>
          <p:cNvCxnSpPr>
            <a:cxnSpLocks/>
          </p:cNvCxnSpPr>
          <p:nvPr/>
        </p:nvCxnSpPr>
        <p:spPr>
          <a:xfrm>
            <a:off x="1076480" y="1815182"/>
            <a:ext cx="0" cy="18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E18AA5-4EBF-4992-8EE6-E32EBA5154F0}"/>
              </a:ext>
            </a:extLst>
          </p:cNvPr>
          <p:cNvCxnSpPr>
            <a:cxnSpLocks/>
          </p:cNvCxnSpPr>
          <p:nvPr/>
        </p:nvCxnSpPr>
        <p:spPr>
          <a:xfrm>
            <a:off x="886859" y="4933590"/>
            <a:ext cx="2876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B7DE7C0-55CD-46E6-BFA7-12DB4B7548E0}"/>
              </a:ext>
            </a:extLst>
          </p:cNvPr>
          <p:cNvCxnSpPr>
            <a:cxnSpLocks/>
          </p:cNvCxnSpPr>
          <p:nvPr/>
        </p:nvCxnSpPr>
        <p:spPr>
          <a:xfrm>
            <a:off x="886859" y="4933590"/>
            <a:ext cx="0" cy="189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9FAC46B-A0A7-471E-A7BA-DB83B94CDF30}"/>
              </a:ext>
            </a:extLst>
          </p:cNvPr>
          <p:cNvCxnSpPr>
            <a:cxnSpLocks/>
          </p:cNvCxnSpPr>
          <p:nvPr/>
        </p:nvCxnSpPr>
        <p:spPr>
          <a:xfrm>
            <a:off x="2285970" y="4933590"/>
            <a:ext cx="0" cy="188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13EF35A-D8AA-4FE7-92DE-8755440D9140}"/>
              </a:ext>
            </a:extLst>
          </p:cNvPr>
          <p:cNvCxnSpPr>
            <a:cxnSpLocks/>
          </p:cNvCxnSpPr>
          <p:nvPr/>
        </p:nvCxnSpPr>
        <p:spPr>
          <a:xfrm>
            <a:off x="3763809" y="4938355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EDAA06E-9B2A-4C47-899D-2366CCEB43CB}"/>
              </a:ext>
            </a:extLst>
          </p:cNvPr>
          <p:cNvCxnSpPr>
            <a:cxnSpLocks/>
          </p:cNvCxnSpPr>
          <p:nvPr/>
        </p:nvCxnSpPr>
        <p:spPr>
          <a:xfrm>
            <a:off x="1947200" y="4731629"/>
            <a:ext cx="0" cy="20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87B33BE-6D04-4DA7-8B96-5A5579929422}"/>
              </a:ext>
            </a:extLst>
          </p:cNvPr>
          <p:cNvSpPr/>
          <p:nvPr/>
        </p:nvSpPr>
        <p:spPr>
          <a:xfrm>
            <a:off x="281550" y="5203807"/>
            <a:ext cx="111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C000"/>
                </a:solidFill>
              </a:rPr>
              <a:t>Fred Ivey, PhD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HARPO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C9752C9-8DAE-493F-9BE2-22604E1FC929}"/>
              </a:ext>
            </a:extLst>
          </p:cNvPr>
          <p:cNvCxnSpPr>
            <a:cxnSpLocks/>
          </p:cNvCxnSpPr>
          <p:nvPr/>
        </p:nvCxnSpPr>
        <p:spPr>
          <a:xfrm>
            <a:off x="7361714" y="3317952"/>
            <a:ext cx="0" cy="413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2F3F58C-6592-47D4-AF8B-1EA2038884C7}"/>
              </a:ext>
            </a:extLst>
          </p:cNvPr>
          <p:cNvSpPr txBox="1"/>
          <p:nvPr/>
        </p:nvSpPr>
        <p:spPr>
          <a:xfrm>
            <a:off x="3006432" y="6218733"/>
            <a:ext cx="2514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Federal-Wide Assurance (FWA)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BC9B81-8C96-433C-96F1-60F3AD8DF511}"/>
              </a:ext>
            </a:extLst>
          </p:cNvPr>
          <p:cNvCxnSpPr>
            <a:cxnSpLocks/>
          </p:cNvCxnSpPr>
          <p:nvPr/>
        </p:nvCxnSpPr>
        <p:spPr>
          <a:xfrm>
            <a:off x="4657831" y="3137372"/>
            <a:ext cx="7521" cy="89327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1821E49-54EB-4B46-B627-D5A9B61A1D08}"/>
              </a:ext>
            </a:extLst>
          </p:cNvPr>
          <p:cNvCxnSpPr>
            <a:cxnSpLocks/>
          </p:cNvCxnSpPr>
          <p:nvPr/>
        </p:nvCxnSpPr>
        <p:spPr>
          <a:xfrm flipH="1" flipV="1">
            <a:off x="4657831" y="4040453"/>
            <a:ext cx="501767" cy="7276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4E7564-ED0F-4E70-900A-6851A9C66963}"/>
              </a:ext>
            </a:extLst>
          </p:cNvPr>
          <p:cNvCxnSpPr>
            <a:cxnSpLocks/>
          </p:cNvCxnSpPr>
          <p:nvPr/>
        </p:nvCxnSpPr>
        <p:spPr>
          <a:xfrm flipH="1">
            <a:off x="5156871" y="4082099"/>
            <a:ext cx="6816" cy="759131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CA17BF3-B2CA-40D5-B10A-38159F230DD7}"/>
              </a:ext>
            </a:extLst>
          </p:cNvPr>
          <p:cNvCxnSpPr>
            <a:cxnSpLocks/>
          </p:cNvCxnSpPr>
          <p:nvPr/>
        </p:nvCxnSpPr>
        <p:spPr>
          <a:xfrm flipH="1">
            <a:off x="4609651" y="4885830"/>
            <a:ext cx="18718" cy="914606"/>
          </a:xfrm>
          <a:prstGeom prst="line">
            <a:avLst/>
          </a:prstGeom>
          <a:ln w="25400">
            <a:solidFill>
              <a:srgbClr val="CC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1A79E3A-EE40-419B-A527-E1818ACA0D8A}"/>
              </a:ext>
            </a:extLst>
          </p:cNvPr>
          <p:cNvCxnSpPr>
            <a:cxnSpLocks/>
          </p:cNvCxnSpPr>
          <p:nvPr/>
        </p:nvCxnSpPr>
        <p:spPr>
          <a:xfrm>
            <a:off x="985825" y="4088954"/>
            <a:ext cx="0" cy="69824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3C434D-5581-496D-A05F-06B5423C8ABC}"/>
              </a:ext>
            </a:extLst>
          </p:cNvPr>
          <p:cNvCxnSpPr>
            <a:cxnSpLocks/>
          </p:cNvCxnSpPr>
          <p:nvPr/>
        </p:nvCxnSpPr>
        <p:spPr>
          <a:xfrm>
            <a:off x="109787" y="4885830"/>
            <a:ext cx="10286" cy="933079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DA9220-2083-46F4-A5A5-FECA467CC2B8}"/>
              </a:ext>
            </a:extLst>
          </p:cNvPr>
          <p:cNvCxnSpPr>
            <a:cxnSpLocks/>
          </p:cNvCxnSpPr>
          <p:nvPr/>
        </p:nvCxnSpPr>
        <p:spPr>
          <a:xfrm>
            <a:off x="1824206" y="3892311"/>
            <a:ext cx="1846" cy="191808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745DF-2F28-4954-9A2D-98B574D6CAB6}"/>
              </a:ext>
            </a:extLst>
          </p:cNvPr>
          <p:cNvCxnSpPr>
            <a:cxnSpLocks/>
          </p:cNvCxnSpPr>
          <p:nvPr/>
        </p:nvCxnSpPr>
        <p:spPr>
          <a:xfrm flipH="1">
            <a:off x="114930" y="5800436"/>
            <a:ext cx="4474939" cy="1847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4A55A19-40E1-46A5-92D3-33DAD1A0FC9E}"/>
              </a:ext>
            </a:extLst>
          </p:cNvPr>
          <p:cNvCxnSpPr>
            <a:cxnSpLocks/>
          </p:cNvCxnSpPr>
          <p:nvPr/>
        </p:nvCxnSpPr>
        <p:spPr>
          <a:xfrm flipH="1">
            <a:off x="109787" y="4822030"/>
            <a:ext cx="866008" cy="10579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5F600B0-7F8F-4C39-ABBA-B21302302747}"/>
              </a:ext>
            </a:extLst>
          </p:cNvPr>
          <p:cNvCxnSpPr>
            <a:cxnSpLocks/>
          </p:cNvCxnSpPr>
          <p:nvPr/>
        </p:nvCxnSpPr>
        <p:spPr>
          <a:xfrm flipH="1">
            <a:off x="1028629" y="4082099"/>
            <a:ext cx="797423" cy="685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CC87168-1AC0-4FF8-95FB-CB982A289195}"/>
              </a:ext>
            </a:extLst>
          </p:cNvPr>
          <p:cNvCxnSpPr>
            <a:cxnSpLocks/>
          </p:cNvCxnSpPr>
          <p:nvPr/>
        </p:nvCxnSpPr>
        <p:spPr>
          <a:xfrm>
            <a:off x="4657831" y="4841230"/>
            <a:ext cx="501767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42EA39-615F-4757-9B1E-297D56B9A3E3}"/>
              </a:ext>
            </a:extLst>
          </p:cNvPr>
          <p:cNvCxnSpPr>
            <a:cxnSpLocks/>
          </p:cNvCxnSpPr>
          <p:nvPr/>
        </p:nvCxnSpPr>
        <p:spPr>
          <a:xfrm flipV="1">
            <a:off x="2926706" y="3103800"/>
            <a:ext cx="1738646" cy="5704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1C81FE7-B297-44FC-9EEF-9ED7277FC5FC}"/>
              </a:ext>
            </a:extLst>
          </p:cNvPr>
          <p:cNvCxnSpPr>
            <a:cxnSpLocks/>
          </p:cNvCxnSpPr>
          <p:nvPr/>
        </p:nvCxnSpPr>
        <p:spPr>
          <a:xfrm>
            <a:off x="2892724" y="3137372"/>
            <a:ext cx="4673" cy="65301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5912ED4-713B-4822-8204-0A3075347510}"/>
              </a:ext>
            </a:extLst>
          </p:cNvPr>
          <p:cNvCxnSpPr>
            <a:cxnSpLocks/>
          </p:cNvCxnSpPr>
          <p:nvPr/>
        </p:nvCxnSpPr>
        <p:spPr>
          <a:xfrm flipH="1">
            <a:off x="1828935" y="3833264"/>
            <a:ext cx="1055222" cy="1299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4390A405-7737-4A42-9F25-CBCEDC7FF4FA}"/>
              </a:ext>
            </a:extLst>
          </p:cNvPr>
          <p:cNvSpPr/>
          <p:nvPr/>
        </p:nvSpPr>
        <p:spPr>
          <a:xfrm>
            <a:off x="206597" y="5065920"/>
            <a:ext cx="1247574" cy="656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764" y="204561"/>
            <a:ext cx="3592945" cy="60642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Where to Start?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5481" y="531703"/>
            <a:ext cx="383439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1" dirty="0">
                <a:solidFill>
                  <a:prstClr val="white">
                    <a:tint val="75000"/>
                  </a:prstClr>
                </a:solidFill>
              </a:rPr>
              <a:t>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E4726-81A9-440C-8A02-466295D2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4" y="5404954"/>
            <a:ext cx="8646501" cy="1090908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Contact </a:t>
            </a:r>
            <a:r>
              <a:rPr lang="en-US" b="1" u="sng" dirty="0">
                <a:solidFill>
                  <a:srgbClr val="FFC000"/>
                </a:solidFill>
              </a:rPr>
              <a:t>Fred Ivey</a:t>
            </a:r>
            <a:r>
              <a:rPr lang="en-US" b="1" dirty="0">
                <a:solidFill>
                  <a:srgbClr val="FFC000"/>
                </a:solidFill>
              </a:rPr>
              <a:t> at VA Research Service </a:t>
            </a:r>
            <a:r>
              <a:rPr lang="en-US" b="1" u="sng" dirty="0">
                <a:solidFill>
                  <a:srgbClr val="FFC000"/>
                </a:solidFill>
              </a:rPr>
              <a:t>410-605-7000 x(5)6582 </a:t>
            </a:r>
            <a:r>
              <a:rPr lang="en-US" b="1" dirty="0">
                <a:solidFill>
                  <a:srgbClr val="FFC000"/>
                </a:solidFill>
              </a:rPr>
              <a:t>or </a:t>
            </a:r>
            <a:r>
              <a:rPr lang="en-US" b="1" u="sng" dirty="0">
                <a:solidFill>
                  <a:srgbClr val="FFC000"/>
                </a:solidFill>
                <a:hlinkClick r:id="rId3"/>
              </a:rPr>
              <a:t>Frederick.Ivey@va.gov</a:t>
            </a:r>
            <a:endParaRPr lang="en-US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7F8DCD-92B0-4E36-AB39-C0E8568A7A76}"/>
              </a:ext>
            </a:extLst>
          </p:cNvPr>
          <p:cNvSpPr txBox="1">
            <a:spLocks/>
          </p:cNvSpPr>
          <p:nvPr/>
        </p:nvSpPr>
        <p:spPr>
          <a:xfrm>
            <a:off x="802519" y="1114199"/>
            <a:ext cx="8534400" cy="60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and Animal Research Protections Officer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E7FE5-91D9-4A22-9671-F27717528671}"/>
              </a:ext>
            </a:extLst>
          </p:cNvPr>
          <p:cNvSpPr/>
          <p:nvPr/>
        </p:nvSpPr>
        <p:spPr>
          <a:xfrm>
            <a:off x="314668" y="1720624"/>
            <a:ext cx="86465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goal of the VA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“HARPO”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to promote understanding of and compliance with established VA Research Policy by: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409575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-Creating practical local policies, procedures,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guidances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tools &amp; templates</a:t>
            </a:r>
          </a:p>
          <a:p>
            <a:pPr marL="684213" lvl="1" indent="-409575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409575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-Educating the research community to increase awareness of requirements</a:t>
            </a:r>
          </a:p>
          <a:p>
            <a:pPr marL="684213" lvl="1" indent="-409575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409575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-Advising investigators and study teams in cases of serious and/or continuing non-compliance (i.e. those warranting VA Office of Research Oversight- ORO- tracking)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8D1487-A357-475D-B7B1-A12DF0BAC001}"/>
              </a:ext>
            </a:extLst>
          </p:cNvPr>
          <p:cNvSpPr/>
          <p:nvPr/>
        </p:nvSpPr>
        <p:spPr>
          <a:xfrm>
            <a:off x="314668" y="1132941"/>
            <a:ext cx="399473" cy="41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90288-934D-46E2-A5CA-5264FED36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BBA6-20D0-4DFF-9CF7-6E4F8FC7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13" y="295736"/>
            <a:ext cx="8345256" cy="794191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Getting a VAMHCS protocol approved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1280-43B2-46FB-9A61-D30F483A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" y="1352925"/>
            <a:ext cx="8645236" cy="419548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200" b="1" dirty="0">
                <a:solidFill>
                  <a:srgbClr val="FFC000"/>
                </a:solidFill>
              </a:rPr>
              <a:t>Before you Upload and Submit to CICERO</a:t>
            </a:r>
          </a:p>
          <a:p>
            <a:pPr marL="457200" lvl="1" indent="0">
              <a:buNone/>
            </a:pPr>
            <a:endParaRPr lang="en-US" sz="2200" b="1" dirty="0">
              <a:solidFill>
                <a:srgbClr val="FFC000"/>
              </a:solidFill>
            </a:endParaRPr>
          </a:p>
          <a:p>
            <a:pPr lvl="1"/>
            <a:r>
              <a:rPr lang="en-US" sz="2200" b="1" dirty="0">
                <a:solidFill>
                  <a:srgbClr val="FFC000"/>
                </a:solidFill>
              </a:rPr>
              <a:t>After submission in CICERO</a:t>
            </a:r>
          </a:p>
          <a:p>
            <a:pPr marL="457200" lvl="1" indent="0">
              <a:buNone/>
            </a:pPr>
            <a:endParaRPr lang="en-US" sz="2200" b="1" dirty="0">
              <a:solidFill>
                <a:srgbClr val="FFC000"/>
              </a:solidFill>
            </a:endParaRPr>
          </a:p>
          <a:p>
            <a:pPr lvl="1"/>
            <a:r>
              <a:rPr lang="en-US" sz="2200" b="1" dirty="0">
                <a:solidFill>
                  <a:srgbClr val="FFC000"/>
                </a:solidFill>
              </a:rPr>
              <a:t>After </a:t>
            </a:r>
            <a:r>
              <a:rPr lang="en-US" sz="2200" b="1" u="sng" dirty="0">
                <a:solidFill>
                  <a:srgbClr val="FFC000"/>
                </a:solidFill>
              </a:rPr>
              <a:t>IRB approval</a:t>
            </a:r>
          </a:p>
          <a:p>
            <a:pPr marL="457200" lvl="1" indent="0">
              <a:buNone/>
            </a:pPr>
            <a:endParaRPr lang="en-US" sz="2200" b="1" dirty="0">
              <a:solidFill>
                <a:srgbClr val="FFC000"/>
              </a:solidFill>
            </a:endParaRPr>
          </a:p>
          <a:p>
            <a:pPr lvl="1"/>
            <a:r>
              <a:rPr lang="en-US" sz="2200" b="1" dirty="0">
                <a:solidFill>
                  <a:srgbClr val="FFC000"/>
                </a:solidFill>
              </a:rPr>
              <a:t>Before Submitting to VA Research &amp; Development Committee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en-US" sz="2200" b="1" dirty="0">
                <a:solidFill>
                  <a:srgbClr val="FFC000"/>
                </a:solidFill>
              </a:rPr>
              <a:t>After </a:t>
            </a:r>
            <a:r>
              <a:rPr lang="en-US" sz="2200" b="1" u="sng" dirty="0">
                <a:solidFill>
                  <a:srgbClr val="FFC000"/>
                </a:solidFill>
              </a:rPr>
              <a:t>VA R&amp;D Approval   </a:t>
            </a:r>
          </a:p>
          <a:p>
            <a:pPr marL="457200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** Do not, under any circumstances conduct research work within the VAMHCS without first securing VA R&amp;D committee approval.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F61F4-866D-4999-873F-98897E13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72AFC-AA4C-4135-A041-8CB6C5A0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5F65-FAB8-4A69-BC30-4B314C2A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2" y="295736"/>
            <a:ext cx="7523217" cy="1400530"/>
          </a:xfrm>
        </p:spPr>
        <p:txBody>
          <a:bodyPr/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Before you Upload and Submit to CICERO</a:t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BE16-FBED-4B28-B568-B71778EF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72" y="1347538"/>
            <a:ext cx="8790497" cy="42471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First consider whether work fits the VAMHCS Mission</a:t>
            </a:r>
          </a:p>
          <a:p>
            <a:pPr lvl="1"/>
            <a:r>
              <a:rPr lang="en-US" dirty="0"/>
              <a:t>The VAMHCS research program strives to conduct research that is relevant to Veterans and their families</a:t>
            </a:r>
          </a:p>
          <a:p>
            <a:pPr marL="457200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Next, Reach Out to VA Research Service POC (HARPO- Fred Ivey). Again, preferably </a:t>
            </a:r>
            <a:r>
              <a:rPr lang="en-US" b="1" u="sng" dirty="0">
                <a:solidFill>
                  <a:srgbClr val="FFC000"/>
                </a:solidFill>
              </a:rPr>
              <a:t>before</a:t>
            </a:r>
            <a:r>
              <a:rPr lang="en-US" b="1" dirty="0">
                <a:solidFill>
                  <a:srgbClr val="FFC000"/>
                </a:solidFill>
              </a:rPr>
              <a:t> you submit.</a:t>
            </a:r>
          </a:p>
          <a:p>
            <a:pPr lvl="1"/>
            <a:r>
              <a:rPr lang="en-US" dirty="0"/>
              <a:t>Develop timeline to optimize efficiency in meeting VA requirements</a:t>
            </a:r>
          </a:p>
          <a:p>
            <a:pPr lvl="1"/>
            <a:r>
              <a:rPr lang="en-US" dirty="0"/>
              <a:t>**Complete and secure signatures on ACOS approval form  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Pay particular attention to VA-Specific Queries and clear delineating of all research activity locations when drafting in CICERO </a:t>
            </a:r>
          </a:p>
          <a:p>
            <a:pPr lvl="1"/>
            <a:r>
              <a:rPr lang="en-US" dirty="0"/>
              <a:t>VA “Collaborative Studies” 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C6B0-FA42-4C35-9429-8ADA25B4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522CA-1EB4-44B9-AA88-131D10F8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7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29A9-BC3F-4D81-BCE0-69ECE6F335D3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588" t="21555" r="2243" b="42154"/>
          <a:stretch/>
        </p:blipFill>
        <p:spPr>
          <a:xfrm>
            <a:off x="111067" y="1915785"/>
            <a:ext cx="8831580" cy="282084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360058">
            <a:off x="6608848" y="1941093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765970">
            <a:off x="1421474" y="1676688"/>
            <a:ext cx="861060" cy="6172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DEA47-6E78-42D0-95B5-980401CF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5936900"/>
            <a:ext cx="1219306" cy="768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44A95-A74C-4A39-AA20-65EE88CDD617}"/>
              </a:ext>
            </a:extLst>
          </p:cNvPr>
          <p:cNvSpPr/>
          <p:nvPr/>
        </p:nvSpPr>
        <p:spPr>
          <a:xfrm>
            <a:off x="1852004" y="192294"/>
            <a:ext cx="564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a typeface="+mj-ea"/>
                <a:cs typeface="Arial" panose="020B0604020202020204" pitchFamily="34" charset="0"/>
              </a:rPr>
              <a:t>Resources Section- CICERO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3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5077</TotalTime>
  <Words>2268</Words>
  <Application>Microsoft Office PowerPoint</Application>
  <PresentationFormat>On-screen Show (4:3)</PresentationFormat>
  <Paragraphs>467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Wingdings</vt:lpstr>
      <vt:lpstr>Wingdings 2</vt:lpstr>
      <vt:lpstr>Wingdings 3</vt:lpstr>
      <vt:lpstr>Ion</vt:lpstr>
      <vt:lpstr>Conducting VA Research</vt:lpstr>
      <vt:lpstr>Overview </vt:lpstr>
      <vt:lpstr>PowerPoint Presentation</vt:lpstr>
      <vt:lpstr>PowerPoint Presentation</vt:lpstr>
      <vt:lpstr>PowerPoint Presentation</vt:lpstr>
      <vt:lpstr>   Where to Start?  </vt:lpstr>
      <vt:lpstr>Getting a VAMHCS protocol approved</vt:lpstr>
      <vt:lpstr> Before you Upload and Submit to CICERO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After submission in CICERO  </vt:lpstr>
      <vt:lpstr>PowerPoint Presentation</vt:lpstr>
      <vt:lpstr>PowerPoint Presentation</vt:lpstr>
      <vt:lpstr>PowerPoint Presentation</vt:lpstr>
      <vt:lpstr>PowerPoint Presentation</vt:lpstr>
      <vt:lpstr> After IRB approval   </vt:lpstr>
      <vt:lpstr>PowerPoint Presentation</vt:lpstr>
      <vt:lpstr>    R&amp;D Committee Approval</vt:lpstr>
      <vt:lpstr>  Subcommittee on Research Safety (SRS)</vt:lpstr>
      <vt:lpstr>SRS contacts </vt:lpstr>
      <vt:lpstr>Animal Research Protections</vt:lpstr>
      <vt:lpstr>               Animal Research Protections (cont.)</vt:lpstr>
      <vt:lpstr> Before Submitting to VA R&amp;D Committee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Training Requirements</vt:lpstr>
      <vt:lpstr> After VA R&amp;D Approval      </vt:lpstr>
      <vt:lpstr>PowerPoint Presentation</vt:lpstr>
      <vt:lpstr>PowerPoint Presentation</vt:lpstr>
      <vt:lpstr>PowerPoint Presentation</vt:lpstr>
      <vt:lpstr> Size &amp; Scope of VAMHCS Research </vt:lpstr>
      <vt:lpstr>Growing The VAMHCS Research Program </vt:lpstr>
      <vt:lpstr>PowerPoint Presentation</vt:lpstr>
      <vt:lpstr>PowerPoint Presentation</vt:lpstr>
      <vt:lpstr> VAMHCS Research Locations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Research Opportunities</dc:title>
  <dc:creator>Carol Fowler</dc:creator>
  <cp:lastModifiedBy>Ivey, Frederick M.</cp:lastModifiedBy>
  <cp:revision>271</cp:revision>
  <cp:lastPrinted>2018-10-12T20:55:37Z</cp:lastPrinted>
  <dcterms:created xsi:type="dcterms:W3CDTF">2016-01-20T02:02:54Z</dcterms:created>
  <dcterms:modified xsi:type="dcterms:W3CDTF">2018-10-19T12:23:42Z</dcterms:modified>
</cp:coreProperties>
</file>