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ink/ink1.xml" ContentType="application/inkml+xml"/>
  <Override PartName="/ppt/ink/ink2.xml" ContentType="application/inkml+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40"/>
  </p:notesMasterIdLst>
  <p:sldIdLst>
    <p:sldId id="365" r:id="rId5"/>
    <p:sldId id="364" r:id="rId6"/>
    <p:sldId id="354" r:id="rId7"/>
    <p:sldId id="353" r:id="rId8"/>
    <p:sldId id="366" r:id="rId9"/>
    <p:sldId id="367" r:id="rId10"/>
    <p:sldId id="368" r:id="rId11"/>
    <p:sldId id="398" r:id="rId12"/>
    <p:sldId id="399" r:id="rId13"/>
    <p:sldId id="397" r:id="rId14"/>
    <p:sldId id="384" r:id="rId15"/>
    <p:sldId id="372" r:id="rId16"/>
    <p:sldId id="383" r:id="rId17"/>
    <p:sldId id="374" r:id="rId18"/>
    <p:sldId id="375" r:id="rId19"/>
    <p:sldId id="386" r:id="rId20"/>
    <p:sldId id="387" r:id="rId21"/>
    <p:sldId id="376" r:id="rId22"/>
    <p:sldId id="377" r:id="rId23"/>
    <p:sldId id="388" r:id="rId24"/>
    <p:sldId id="400" r:id="rId25"/>
    <p:sldId id="403" r:id="rId26"/>
    <p:sldId id="378" r:id="rId27"/>
    <p:sldId id="380" r:id="rId28"/>
    <p:sldId id="381" r:id="rId29"/>
    <p:sldId id="382" r:id="rId30"/>
    <p:sldId id="389" r:id="rId31"/>
    <p:sldId id="390" r:id="rId32"/>
    <p:sldId id="391" r:id="rId33"/>
    <p:sldId id="392" r:id="rId34"/>
    <p:sldId id="393" r:id="rId35"/>
    <p:sldId id="394" r:id="rId36"/>
    <p:sldId id="401" r:id="rId37"/>
    <p:sldId id="402" r:id="rId38"/>
    <p:sldId id="395"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ckson, Casey" initials="JC" lastIdx="20" clrIdx="0">
    <p:extLst>
      <p:ext uri="{19B8F6BF-5375-455C-9EA6-DF929625EA0E}">
        <p15:presenceInfo xmlns:p15="http://schemas.microsoft.com/office/powerpoint/2012/main" userId="S::casey.jackson@umaryland.edu::514ac73a-d3a1-499c-9ba4-88967005dd0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7858F42-F41A-7995-10E3-1FB7B541AD21}" v="23" dt="2021-05-19T18:39:06.561"/>
    <p1510:client id="{9CC6C99F-50F9-C000-1FC5-C151D8DE13EF}" v="141" dt="2021-05-20T15:17:09.709"/>
    <p1510:client id="{B4B5F42D-FF41-39D3-533E-76DEE461AB4A}" v="85" dt="2021-05-20T12:54:59.116"/>
    <p1510:client id="{DE69A665-7851-C34E-9B38-2BDD727B83F4}" v="125" dt="2021-05-20T15:44:57.26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58503"/>
  </p:normalViewPr>
  <p:slideViewPr>
    <p:cSldViewPr snapToGrid="0">
      <p:cViewPr varScale="1">
        <p:scale>
          <a:sx n="45" d="100"/>
          <a:sy n="45" d="100"/>
        </p:scale>
        <p:origin x="1302" y="48"/>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6.png"/><Relationship Id="rId4" Type="http://schemas.openxmlformats.org/officeDocument/2006/relationships/image" Target="../media/image7.sv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6.png"/><Relationship Id="rId4" Type="http://schemas.openxmlformats.org/officeDocument/2006/relationships/image" Target="../media/image7.svg"/></Relationships>
</file>

<file path=ppt/diagrams/colors1.xml><?xml version="1.0" encoding="utf-8"?>
<dgm:colorsDef xmlns:dgm="http://schemas.openxmlformats.org/drawingml/2006/diagram" xmlns:a="http://schemas.openxmlformats.org/drawingml/2006/main" uniqueId="urn:microsoft.com/office/officeart/2018/5/colors/Iconchunking_neutralicontext_accent4_2">
  <dgm:title val=""/>
  <dgm:desc val=""/>
  <dgm:catLst>
    <dgm:cat type="accent4" pri="14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dgm:fillClrLst>
    <dgm:linClrLst meth="repeat">
      <a:schemeClr val="lt1">
        <a:alpha val="0"/>
      </a:schemeClr>
    </dgm:linClrLst>
    <dgm:effectClrLst/>
    <dgm:txLinClrLst/>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6B5D3B7-C7E3-405F-B50B-A8C7E3FF43B6}" type="doc">
      <dgm:prSet loTypeId="urn:microsoft.com/office/officeart/2018/2/layout/IconVerticalSolidList" loCatId="icon" qsTypeId="urn:microsoft.com/office/officeart/2005/8/quickstyle/simple1" qsCatId="simple" csTypeId="urn:microsoft.com/office/officeart/2018/5/colors/Iconchunking_neutralicontext_accent4_2" csCatId="accent4" phldr="1"/>
      <dgm:spPr/>
      <dgm:t>
        <a:bodyPr/>
        <a:lstStyle/>
        <a:p>
          <a:endParaRPr lang="en-US"/>
        </a:p>
      </dgm:t>
    </dgm:pt>
    <dgm:pt modelId="{2D8EA996-2F5D-4AF7-95B1-5492CC630B55}">
      <dgm:prSet/>
      <dgm:spPr/>
      <dgm:t>
        <a:bodyPr/>
        <a:lstStyle/>
        <a:p>
          <a:pPr rtl="0"/>
          <a:r>
            <a:rPr lang="en-US">
              <a:solidFill>
                <a:schemeClr val="tx1"/>
              </a:solidFill>
              <a:latin typeface="Arial"/>
              <a:cs typeface="Arial"/>
            </a:rPr>
            <a:t>Better understand who would and would not be considered engaged in human subject’s research; </a:t>
          </a:r>
        </a:p>
      </dgm:t>
    </dgm:pt>
    <dgm:pt modelId="{DBF7BC0B-0BF7-44B1-ADBB-6198D2D06602}" type="parTrans" cxnId="{8312EF11-AF63-4DCA-A94E-E605FF3D5143}">
      <dgm:prSet/>
      <dgm:spPr/>
      <dgm:t>
        <a:bodyPr/>
        <a:lstStyle/>
        <a:p>
          <a:endParaRPr lang="en-US"/>
        </a:p>
      </dgm:t>
    </dgm:pt>
    <dgm:pt modelId="{6F5F0D9E-82C0-499A-A5B9-FDC40C3D3E44}" type="sibTrans" cxnId="{8312EF11-AF63-4DCA-A94E-E605FF3D5143}">
      <dgm:prSet/>
      <dgm:spPr/>
      <dgm:t>
        <a:bodyPr/>
        <a:lstStyle/>
        <a:p>
          <a:endParaRPr lang="en-US"/>
        </a:p>
      </dgm:t>
    </dgm:pt>
    <dgm:pt modelId="{D38C51BC-DB22-47B1-88F2-E10FCCDDA21A}">
      <dgm:prSet/>
      <dgm:spPr/>
      <dgm:t>
        <a:bodyPr/>
        <a:lstStyle/>
        <a:p>
          <a:pPr rtl="0"/>
          <a:r>
            <a:rPr lang="en-US">
              <a:solidFill>
                <a:schemeClr val="tx1"/>
              </a:solidFill>
              <a:latin typeface="Arial"/>
              <a:cs typeface="Arial"/>
            </a:rPr>
            <a:t>How to find resources assessing engagement in human subject’s research; </a:t>
          </a:r>
        </a:p>
      </dgm:t>
    </dgm:pt>
    <dgm:pt modelId="{5C7A09F9-CEB7-47E6-823D-B5C76321B66E}" type="parTrans" cxnId="{FF2B9DCF-DB58-42B7-89FB-7B2E859A40E7}">
      <dgm:prSet/>
      <dgm:spPr/>
      <dgm:t>
        <a:bodyPr/>
        <a:lstStyle/>
        <a:p>
          <a:endParaRPr lang="en-US"/>
        </a:p>
      </dgm:t>
    </dgm:pt>
    <dgm:pt modelId="{406F6E37-1F6E-4DBB-80BF-D9DF8C70AFAD}" type="sibTrans" cxnId="{FF2B9DCF-DB58-42B7-89FB-7B2E859A40E7}">
      <dgm:prSet/>
      <dgm:spPr/>
      <dgm:t>
        <a:bodyPr/>
        <a:lstStyle/>
        <a:p>
          <a:endParaRPr lang="en-US"/>
        </a:p>
      </dgm:t>
    </dgm:pt>
    <dgm:pt modelId="{13572518-5F39-4FD2-B304-796324C1B7A4}">
      <dgm:prSet/>
      <dgm:spPr/>
      <dgm:t>
        <a:bodyPr/>
        <a:lstStyle/>
        <a:p>
          <a:r>
            <a:rPr lang="en-US">
              <a:solidFill>
                <a:schemeClr val="tx1"/>
              </a:solidFill>
              <a:latin typeface="Arial"/>
              <a:cs typeface="Arial"/>
            </a:rPr>
            <a:t>The implications/requirements for those who are engaged in human subject’s research at UMB and UMSON. </a:t>
          </a:r>
        </a:p>
      </dgm:t>
    </dgm:pt>
    <dgm:pt modelId="{0EA3C32E-AC3B-405B-9C6E-56F34D5A8D52}" type="parTrans" cxnId="{619500F1-B57E-4EA0-8B96-2C3531AAEB11}">
      <dgm:prSet/>
      <dgm:spPr/>
      <dgm:t>
        <a:bodyPr/>
        <a:lstStyle/>
        <a:p>
          <a:endParaRPr lang="en-US"/>
        </a:p>
      </dgm:t>
    </dgm:pt>
    <dgm:pt modelId="{D4D861D3-737A-446B-B148-B88F7C304CEE}" type="sibTrans" cxnId="{619500F1-B57E-4EA0-8B96-2C3531AAEB11}">
      <dgm:prSet/>
      <dgm:spPr/>
      <dgm:t>
        <a:bodyPr/>
        <a:lstStyle/>
        <a:p>
          <a:endParaRPr lang="en-US"/>
        </a:p>
      </dgm:t>
    </dgm:pt>
    <dgm:pt modelId="{0536939C-2122-445E-968C-C1E4CC73745D}">
      <dgm:prSet phldr="0"/>
      <dgm:spPr/>
      <dgm:t>
        <a:bodyPr/>
        <a:lstStyle/>
        <a:p>
          <a:pPr rtl="0"/>
          <a:r>
            <a:rPr lang="en-US">
              <a:solidFill>
                <a:schemeClr val="tx1"/>
              </a:solidFill>
              <a:latin typeface="Arial"/>
              <a:cs typeface="Arial"/>
            </a:rPr>
            <a:t>Provide answers to the quiz at the end of the seminar!</a:t>
          </a:r>
        </a:p>
      </dgm:t>
    </dgm:pt>
    <dgm:pt modelId="{680086D1-AEAD-4386-AA2C-EC68BE5724CA}" type="parTrans" cxnId="{E8EFFA12-9B6B-4DAD-8C4A-BB0C774BDD09}">
      <dgm:prSet/>
      <dgm:spPr/>
    </dgm:pt>
    <dgm:pt modelId="{4AFAD96B-41A4-4AAE-AE56-E0B6B50599EB}" type="sibTrans" cxnId="{E8EFFA12-9B6B-4DAD-8C4A-BB0C774BDD09}">
      <dgm:prSet/>
      <dgm:spPr/>
      <dgm:t>
        <a:bodyPr/>
        <a:lstStyle/>
        <a:p>
          <a:endParaRPr lang="en-US"/>
        </a:p>
      </dgm:t>
    </dgm:pt>
    <dgm:pt modelId="{6BAB5F15-3101-4569-8D10-9A320AA95310}" type="pres">
      <dgm:prSet presAssocID="{76B5D3B7-C7E3-405F-B50B-A8C7E3FF43B6}" presName="root" presStyleCnt="0">
        <dgm:presLayoutVars>
          <dgm:dir/>
          <dgm:resizeHandles val="exact"/>
        </dgm:presLayoutVars>
      </dgm:prSet>
      <dgm:spPr/>
      <dgm:t>
        <a:bodyPr/>
        <a:lstStyle/>
        <a:p>
          <a:endParaRPr lang="en-US"/>
        </a:p>
      </dgm:t>
    </dgm:pt>
    <dgm:pt modelId="{222903BD-EE44-4C50-B974-C4ED1C114735}" type="pres">
      <dgm:prSet presAssocID="{2D8EA996-2F5D-4AF7-95B1-5492CC630B55}" presName="compNode" presStyleCnt="0"/>
      <dgm:spPr/>
    </dgm:pt>
    <dgm:pt modelId="{1B2E7906-363C-456D-A021-2428FD52DED2}" type="pres">
      <dgm:prSet presAssocID="{2D8EA996-2F5D-4AF7-95B1-5492CC630B55}" presName="bgRect" presStyleLbl="bgShp" presStyleIdx="0" presStyleCnt="4"/>
      <dgm:spPr/>
    </dgm:pt>
    <dgm:pt modelId="{D4DC9855-A5BE-4FE0-8612-E954612802AE}" type="pres">
      <dgm:prSet presAssocID="{2D8EA996-2F5D-4AF7-95B1-5492CC630B55}" presName="iconRect" presStyleLbl="node1" presStyleIdx="0" presStyleCnt="4"/>
      <dgm:spPr>
        <a:blipFill>
          <a:blip xmlns:r="http://schemas.openxmlformats.org/officeDocument/2006/relationships" r:embed="rId1" cstate="hq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t>
        <a:bodyPr/>
        <a:lstStyle/>
        <a:p>
          <a:endParaRPr lang="en-US"/>
        </a:p>
      </dgm:t>
      <dgm:extLst>
        <a:ext uri="{E40237B7-FDA0-4F09-8148-C483321AD2D9}">
          <dgm14:cNvPr xmlns:dgm14="http://schemas.microsoft.com/office/drawing/2010/diagram" id="0" name="" descr="Books"/>
        </a:ext>
      </dgm:extLst>
    </dgm:pt>
    <dgm:pt modelId="{EDD3BC37-9D35-4D3C-A314-EEA869EC75B5}" type="pres">
      <dgm:prSet presAssocID="{2D8EA996-2F5D-4AF7-95B1-5492CC630B55}" presName="spaceRect" presStyleCnt="0"/>
      <dgm:spPr/>
    </dgm:pt>
    <dgm:pt modelId="{02CE2D83-869F-4FDE-B5AB-EEDB6F22D6A9}" type="pres">
      <dgm:prSet presAssocID="{2D8EA996-2F5D-4AF7-95B1-5492CC630B55}" presName="parTx" presStyleLbl="revTx" presStyleIdx="0" presStyleCnt="4">
        <dgm:presLayoutVars>
          <dgm:chMax val="0"/>
          <dgm:chPref val="0"/>
        </dgm:presLayoutVars>
      </dgm:prSet>
      <dgm:spPr/>
      <dgm:t>
        <a:bodyPr/>
        <a:lstStyle/>
        <a:p>
          <a:endParaRPr lang="en-US"/>
        </a:p>
      </dgm:t>
    </dgm:pt>
    <dgm:pt modelId="{D8669C31-E64C-465A-A47D-0303E90A4BB8}" type="pres">
      <dgm:prSet presAssocID="{6F5F0D9E-82C0-499A-A5B9-FDC40C3D3E44}" presName="sibTrans" presStyleCnt="0"/>
      <dgm:spPr/>
    </dgm:pt>
    <dgm:pt modelId="{442E0290-17DD-4561-9B8B-2B15D5A5FC44}" type="pres">
      <dgm:prSet presAssocID="{D38C51BC-DB22-47B1-88F2-E10FCCDDA21A}" presName="compNode" presStyleCnt="0"/>
      <dgm:spPr/>
    </dgm:pt>
    <dgm:pt modelId="{CDCCBBEB-797E-4405-9F61-53F2A1C5854F}" type="pres">
      <dgm:prSet presAssocID="{D38C51BC-DB22-47B1-88F2-E10FCCDDA21A}" presName="bgRect" presStyleLbl="bgShp" presStyleIdx="1" presStyleCnt="4"/>
      <dgm:spPr/>
    </dgm:pt>
    <dgm:pt modelId="{68028591-94D8-4AD1-8F20-70D2543FAE3B}" type="pres">
      <dgm:prSet presAssocID="{D38C51BC-DB22-47B1-88F2-E10FCCDDA21A}" presName="iconRect" presStyleLbl="node1" presStyleIdx="1" presStyleCnt="4"/>
      <dgm:spPr>
        <a:blipFill>
          <a:blip xmlns:r="http://schemas.openxmlformats.org/officeDocument/2006/relationships" r:embed="rId3" cstate="hq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t>
        <a:bodyPr/>
        <a:lstStyle/>
        <a:p>
          <a:endParaRPr lang="en-US"/>
        </a:p>
      </dgm:t>
      <dgm:extLst>
        <a:ext uri="{E40237B7-FDA0-4F09-8148-C483321AD2D9}">
          <dgm14:cNvPr xmlns:dgm14="http://schemas.microsoft.com/office/drawing/2010/diagram" id="0" name="" descr="Magnifying glass"/>
        </a:ext>
      </dgm:extLst>
    </dgm:pt>
    <dgm:pt modelId="{5928BA66-8961-4469-994F-891048A22C13}" type="pres">
      <dgm:prSet presAssocID="{D38C51BC-DB22-47B1-88F2-E10FCCDDA21A}" presName="spaceRect" presStyleCnt="0"/>
      <dgm:spPr/>
    </dgm:pt>
    <dgm:pt modelId="{EE081D46-8C53-496B-9713-20F438024ECE}" type="pres">
      <dgm:prSet presAssocID="{D38C51BC-DB22-47B1-88F2-E10FCCDDA21A}" presName="parTx" presStyleLbl="revTx" presStyleIdx="1" presStyleCnt="4">
        <dgm:presLayoutVars>
          <dgm:chMax val="0"/>
          <dgm:chPref val="0"/>
        </dgm:presLayoutVars>
      </dgm:prSet>
      <dgm:spPr/>
      <dgm:t>
        <a:bodyPr/>
        <a:lstStyle/>
        <a:p>
          <a:endParaRPr lang="en-US"/>
        </a:p>
      </dgm:t>
    </dgm:pt>
    <dgm:pt modelId="{3F3523B3-1542-41F5-A56D-80616D2BD456}" type="pres">
      <dgm:prSet presAssocID="{406F6E37-1F6E-4DBB-80BF-D9DF8C70AFAD}" presName="sibTrans" presStyleCnt="0"/>
      <dgm:spPr/>
    </dgm:pt>
    <dgm:pt modelId="{37823795-3309-4D10-BA7C-331BB56F06B8}" type="pres">
      <dgm:prSet presAssocID="{13572518-5F39-4FD2-B304-796324C1B7A4}" presName="compNode" presStyleCnt="0"/>
      <dgm:spPr/>
    </dgm:pt>
    <dgm:pt modelId="{ABA5999D-053B-4286-91C5-E80A995360C7}" type="pres">
      <dgm:prSet presAssocID="{13572518-5F39-4FD2-B304-796324C1B7A4}" presName="bgRect" presStyleLbl="bgShp" presStyleIdx="2" presStyleCnt="4"/>
      <dgm:spPr/>
    </dgm:pt>
    <dgm:pt modelId="{A880B3FD-F617-405D-9D7A-F72FE88AC0E1}" type="pres">
      <dgm:prSet presAssocID="{13572518-5F39-4FD2-B304-796324C1B7A4}" presName="iconRect" presStyleLbl="node1" presStyleIdx="2" presStyleCnt="4"/>
      <dgm:spPr>
        <a:blipFill>
          <a:blip xmlns:r="http://schemas.openxmlformats.org/officeDocument/2006/relationships" r:embed="rId5" cstate="hq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dgm:spPr>
      <dgm:t>
        <a:bodyPr/>
        <a:lstStyle/>
        <a:p>
          <a:endParaRPr lang="en-US"/>
        </a:p>
      </dgm:t>
      <dgm:extLst>
        <a:ext uri="{E40237B7-FDA0-4F09-8148-C483321AD2D9}">
          <dgm14:cNvPr xmlns:dgm14="http://schemas.microsoft.com/office/drawing/2010/diagram" id="0" name="" descr="Target Audience"/>
        </a:ext>
      </dgm:extLst>
    </dgm:pt>
    <dgm:pt modelId="{2F06C8B2-1D6A-4A93-9561-0CBCD3D9483B}" type="pres">
      <dgm:prSet presAssocID="{13572518-5F39-4FD2-B304-796324C1B7A4}" presName="spaceRect" presStyleCnt="0"/>
      <dgm:spPr/>
    </dgm:pt>
    <dgm:pt modelId="{16FBAC23-8C34-4C53-AC0F-CDBADC5541AF}" type="pres">
      <dgm:prSet presAssocID="{13572518-5F39-4FD2-B304-796324C1B7A4}" presName="parTx" presStyleLbl="revTx" presStyleIdx="2" presStyleCnt="4">
        <dgm:presLayoutVars>
          <dgm:chMax val="0"/>
          <dgm:chPref val="0"/>
        </dgm:presLayoutVars>
      </dgm:prSet>
      <dgm:spPr/>
      <dgm:t>
        <a:bodyPr/>
        <a:lstStyle/>
        <a:p>
          <a:endParaRPr lang="en-US"/>
        </a:p>
      </dgm:t>
    </dgm:pt>
    <dgm:pt modelId="{3E462652-2A1F-486A-A368-0F77AE543EBF}" type="pres">
      <dgm:prSet presAssocID="{D4D861D3-737A-446B-B148-B88F7C304CEE}" presName="sibTrans" presStyleCnt="0"/>
      <dgm:spPr/>
    </dgm:pt>
    <dgm:pt modelId="{A6CDAC80-4FBD-4C76-B171-20ED982AB213}" type="pres">
      <dgm:prSet presAssocID="{0536939C-2122-445E-968C-C1E4CC73745D}" presName="compNode" presStyleCnt="0"/>
      <dgm:spPr/>
    </dgm:pt>
    <dgm:pt modelId="{524D8241-DEFB-4603-B984-944650460C53}" type="pres">
      <dgm:prSet presAssocID="{0536939C-2122-445E-968C-C1E4CC73745D}" presName="bgRect" presStyleLbl="bgShp" presStyleIdx="3" presStyleCnt="4"/>
      <dgm:spPr/>
    </dgm:pt>
    <dgm:pt modelId="{19AD800B-D880-4E93-82E5-EC0CEA248D4C}" type="pres">
      <dgm:prSet presAssocID="{0536939C-2122-445E-968C-C1E4CC73745D}" presName="iconRect" presStyleLbl="node1" presStyleIdx="3" presStyleCnt="4"/>
      <dgm:spPr>
        <a:ln>
          <a:noFill/>
        </a:ln>
      </dgm:spPr>
    </dgm:pt>
    <dgm:pt modelId="{6F624A3F-9093-4E83-A6D7-115FC276A3CD}" type="pres">
      <dgm:prSet presAssocID="{0536939C-2122-445E-968C-C1E4CC73745D}" presName="spaceRect" presStyleCnt="0"/>
      <dgm:spPr/>
    </dgm:pt>
    <dgm:pt modelId="{6E454851-8B43-42B7-974E-D44C9D2935B6}" type="pres">
      <dgm:prSet presAssocID="{0536939C-2122-445E-968C-C1E4CC73745D}" presName="parTx" presStyleLbl="revTx" presStyleIdx="3" presStyleCnt="4">
        <dgm:presLayoutVars>
          <dgm:chMax val="0"/>
          <dgm:chPref val="0"/>
        </dgm:presLayoutVars>
      </dgm:prSet>
      <dgm:spPr/>
      <dgm:t>
        <a:bodyPr/>
        <a:lstStyle/>
        <a:p>
          <a:endParaRPr lang="en-US"/>
        </a:p>
      </dgm:t>
    </dgm:pt>
  </dgm:ptLst>
  <dgm:cxnLst>
    <dgm:cxn modelId="{FF2B9DCF-DB58-42B7-89FB-7B2E859A40E7}" srcId="{76B5D3B7-C7E3-405F-B50B-A8C7E3FF43B6}" destId="{D38C51BC-DB22-47B1-88F2-E10FCCDDA21A}" srcOrd="1" destOrd="0" parTransId="{5C7A09F9-CEB7-47E6-823D-B5C76321B66E}" sibTransId="{406F6E37-1F6E-4DBB-80BF-D9DF8C70AFAD}"/>
    <dgm:cxn modelId="{9138F084-C70A-46E4-8232-C774512DA066}" type="presOf" srcId="{D38C51BC-DB22-47B1-88F2-E10FCCDDA21A}" destId="{EE081D46-8C53-496B-9713-20F438024ECE}" srcOrd="0" destOrd="0" presId="urn:microsoft.com/office/officeart/2018/2/layout/IconVerticalSolidList"/>
    <dgm:cxn modelId="{11DD6742-7B7E-4664-8839-CF626A4319E8}" type="presOf" srcId="{0536939C-2122-445E-968C-C1E4CC73745D}" destId="{6E454851-8B43-42B7-974E-D44C9D2935B6}" srcOrd="0" destOrd="0" presId="urn:microsoft.com/office/officeart/2018/2/layout/IconVerticalSolidList"/>
    <dgm:cxn modelId="{619500F1-B57E-4EA0-8B96-2C3531AAEB11}" srcId="{76B5D3B7-C7E3-405F-B50B-A8C7E3FF43B6}" destId="{13572518-5F39-4FD2-B304-796324C1B7A4}" srcOrd="2" destOrd="0" parTransId="{0EA3C32E-AC3B-405B-9C6E-56F34D5A8D52}" sibTransId="{D4D861D3-737A-446B-B148-B88F7C304CEE}"/>
    <dgm:cxn modelId="{D8881B36-BBD6-4899-B4D1-A0EFF116722F}" type="presOf" srcId="{2D8EA996-2F5D-4AF7-95B1-5492CC630B55}" destId="{02CE2D83-869F-4FDE-B5AB-EEDB6F22D6A9}" srcOrd="0" destOrd="0" presId="urn:microsoft.com/office/officeart/2018/2/layout/IconVerticalSolidList"/>
    <dgm:cxn modelId="{8312EF11-AF63-4DCA-A94E-E605FF3D5143}" srcId="{76B5D3B7-C7E3-405F-B50B-A8C7E3FF43B6}" destId="{2D8EA996-2F5D-4AF7-95B1-5492CC630B55}" srcOrd="0" destOrd="0" parTransId="{DBF7BC0B-0BF7-44B1-ADBB-6198D2D06602}" sibTransId="{6F5F0D9E-82C0-499A-A5B9-FDC40C3D3E44}"/>
    <dgm:cxn modelId="{3A1BE2C1-C347-4A17-B986-51CD03D8FDD9}" type="presOf" srcId="{76B5D3B7-C7E3-405F-B50B-A8C7E3FF43B6}" destId="{6BAB5F15-3101-4569-8D10-9A320AA95310}" srcOrd="0" destOrd="0" presId="urn:microsoft.com/office/officeart/2018/2/layout/IconVerticalSolidList"/>
    <dgm:cxn modelId="{48F7C894-89A1-4B3F-A214-1AE5B4D8376D}" type="presOf" srcId="{13572518-5F39-4FD2-B304-796324C1B7A4}" destId="{16FBAC23-8C34-4C53-AC0F-CDBADC5541AF}" srcOrd="0" destOrd="0" presId="urn:microsoft.com/office/officeart/2018/2/layout/IconVerticalSolidList"/>
    <dgm:cxn modelId="{E8EFFA12-9B6B-4DAD-8C4A-BB0C774BDD09}" srcId="{76B5D3B7-C7E3-405F-B50B-A8C7E3FF43B6}" destId="{0536939C-2122-445E-968C-C1E4CC73745D}" srcOrd="3" destOrd="0" parTransId="{680086D1-AEAD-4386-AA2C-EC68BE5724CA}" sibTransId="{4AFAD96B-41A4-4AAE-AE56-E0B6B50599EB}"/>
    <dgm:cxn modelId="{55331B69-B680-4935-BE65-428EA65E4863}" type="presParOf" srcId="{6BAB5F15-3101-4569-8D10-9A320AA95310}" destId="{222903BD-EE44-4C50-B974-C4ED1C114735}" srcOrd="0" destOrd="0" presId="urn:microsoft.com/office/officeart/2018/2/layout/IconVerticalSolidList"/>
    <dgm:cxn modelId="{44982B60-4794-4F62-BDD5-9FA6B5708C3F}" type="presParOf" srcId="{222903BD-EE44-4C50-B974-C4ED1C114735}" destId="{1B2E7906-363C-456D-A021-2428FD52DED2}" srcOrd="0" destOrd="0" presId="urn:microsoft.com/office/officeart/2018/2/layout/IconVerticalSolidList"/>
    <dgm:cxn modelId="{4C666BEF-EDA4-407E-A21B-70C4DDE3EE02}" type="presParOf" srcId="{222903BD-EE44-4C50-B974-C4ED1C114735}" destId="{D4DC9855-A5BE-4FE0-8612-E954612802AE}" srcOrd="1" destOrd="0" presId="urn:microsoft.com/office/officeart/2018/2/layout/IconVerticalSolidList"/>
    <dgm:cxn modelId="{78F31CD8-C143-48EE-A544-D6D7D5D01F65}" type="presParOf" srcId="{222903BD-EE44-4C50-B974-C4ED1C114735}" destId="{EDD3BC37-9D35-4D3C-A314-EEA869EC75B5}" srcOrd="2" destOrd="0" presId="urn:microsoft.com/office/officeart/2018/2/layout/IconVerticalSolidList"/>
    <dgm:cxn modelId="{350B580A-C115-44F1-A6FF-C5D9EF15DC3D}" type="presParOf" srcId="{222903BD-EE44-4C50-B974-C4ED1C114735}" destId="{02CE2D83-869F-4FDE-B5AB-EEDB6F22D6A9}" srcOrd="3" destOrd="0" presId="urn:microsoft.com/office/officeart/2018/2/layout/IconVerticalSolidList"/>
    <dgm:cxn modelId="{E8228885-51FC-46A3-AD89-9C524B69AB55}" type="presParOf" srcId="{6BAB5F15-3101-4569-8D10-9A320AA95310}" destId="{D8669C31-E64C-465A-A47D-0303E90A4BB8}" srcOrd="1" destOrd="0" presId="urn:microsoft.com/office/officeart/2018/2/layout/IconVerticalSolidList"/>
    <dgm:cxn modelId="{3CCDE76A-6A67-4270-AF5A-2BD106D45E10}" type="presParOf" srcId="{6BAB5F15-3101-4569-8D10-9A320AA95310}" destId="{442E0290-17DD-4561-9B8B-2B15D5A5FC44}" srcOrd="2" destOrd="0" presId="urn:microsoft.com/office/officeart/2018/2/layout/IconVerticalSolidList"/>
    <dgm:cxn modelId="{16D3F64A-1DE7-4D85-A597-1BA37D6060A1}" type="presParOf" srcId="{442E0290-17DD-4561-9B8B-2B15D5A5FC44}" destId="{CDCCBBEB-797E-4405-9F61-53F2A1C5854F}" srcOrd="0" destOrd="0" presId="urn:microsoft.com/office/officeart/2018/2/layout/IconVerticalSolidList"/>
    <dgm:cxn modelId="{0F83E3B9-D1D2-4061-8029-943D4F0746DD}" type="presParOf" srcId="{442E0290-17DD-4561-9B8B-2B15D5A5FC44}" destId="{68028591-94D8-4AD1-8F20-70D2543FAE3B}" srcOrd="1" destOrd="0" presId="urn:microsoft.com/office/officeart/2018/2/layout/IconVerticalSolidList"/>
    <dgm:cxn modelId="{02CCF1BC-DF51-43F1-9194-62F0A958F6F5}" type="presParOf" srcId="{442E0290-17DD-4561-9B8B-2B15D5A5FC44}" destId="{5928BA66-8961-4469-994F-891048A22C13}" srcOrd="2" destOrd="0" presId="urn:microsoft.com/office/officeart/2018/2/layout/IconVerticalSolidList"/>
    <dgm:cxn modelId="{D8EAE3D1-08F9-4894-9321-7A6F900A1DEE}" type="presParOf" srcId="{442E0290-17DD-4561-9B8B-2B15D5A5FC44}" destId="{EE081D46-8C53-496B-9713-20F438024ECE}" srcOrd="3" destOrd="0" presId="urn:microsoft.com/office/officeart/2018/2/layout/IconVerticalSolidList"/>
    <dgm:cxn modelId="{44C8B54F-9C34-4453-9039-3DA48DAF41D9}" type="presParOf" srcId="{6BAB5F15-3101-4569-8D10-9A320AA95310}" destId="{3F3523B3-1542-41F5-A56D-80616D2BD456}" srcOrd="3" destOrd="0" presId="urn:microsoft.com/office/officeart/2018/2/layout/IconVerticalSolidList"/>
    <dgm:cxn modelId="{13692551-78F0-46FF-AF62-5D05855B45F9}" type="presParOf" srcId="{6BAB5F15-3101-4569-8D10-9A320AA95310}" destId="{37823795-3309-4D10-BA7C-331BB56F06B8}" srcOrd="4" destOrd="0" presId="urn:microsoft.com/office/officeart/2018/2/layout/IconVerticalSolidList"/>
    <dgm:cxn modelId="{87319FC2-2D2E-424A-8C73-5D86C7E7F2F2}" type="presParOf" srcId="{37823795-3309-4D10-BA7C-331BB56F06B8}" destId="{ABA5999D-053B-4286-91C5-E80A995360C7}" srcOrd="0" destOrd="0" presId="urn:microsoft.com/office/officeart/2018/2/layout/IconVerticalSolidList"/>
    <dgm:cxn modelId="{6DDFE347-9278-4663-8F73-F04C10066DD8}" type="presParOf" srcId="{37823795-3309-4D10-BA7C-331BB56F06B8}" destId="{A880B3FD-F617-405D-9D7A-F72FE88AC0E1}" srcOrd="1" destOrd="0" presId="urn:microsoft.com/office/officeart/2018/2/layout/IconVerticalSolidList"/>
    <dgm:cxn modelId="{6B6B89F5-C1C5-4399-BFA0-52669415859E}" type="presParOf" srcId="{37823795-3309-4D10-BA7C-331BB56F06B8}" destId="{2F06C8B2-1D6A-4A93-9561-0CBCD3D9483B}" srcOrd="2" destOrd="0" presId="urn:microsoft.com/office/officeart/2018/2/layout/IconVerticalSolidList"/>
    <dgm:cxn modelId="{B4194BC1-D294-4BEA-B632-D0425E4646B8}" type="presParOf" srcId="{37823795-3309-4D10-BA7C-331BB56F06B8}" destId="{16FBAC23-8C34-4C53-AC0F-CDBADC5541AF}" srcOrd="3" destOrd="0" presId="urn:microsoft.com/office/officeart/2018/2/layout/IconVerticalSolidList"/>
    <dgm:cxn modelId="{BA32C74D-1DCD-4C53-8984-15B9EAE9D7F0}" type="presParOf" srcId="{6BAB5F15-3101-4569-8D10-9A320AA95310}" destId="{3E462652-2A1F-486A-A368-0F77AE543EBF}" srcOrd="5" destOrd="0" presId="urn:microsoft.com/office/officeart/2018/2/layout/IconVerticalSolidList"/>
    <dgm:cxn modelId="{CC172483-754D-4821-BBB3-685A73E4ACD0}" type="presParOf" srcId="{6BAB5F15-3101-4569-8D10-9A320AA95310}" destId="{A6CDAC80-4FBD-4C76-B171-20ED982AB213}" srcOrd="6" destOrd="0" presId="urn:microsoft.com/office/officeart/2018/2/layout/IconVerticalSolidList"/>
    <dgm:cxn modelId="{ABC47192-A3E7-4FD6-AE62-FECE8686EAC9}" type="presParOf" srcId="{A6CDAC80-4FBD-4C76-B171-20ED982AB213}" destId="{524D8241-DEFB-4603-B984-944650460C53}" srcOrd="0" destOrd="0" presId="urn:microsoft.com/office/officeart/2018/2/layout/IconVerticalSolidList"/>
    <dgm:cxn modelId="{B401A73E-366A-4983-8905-9900E5A4E009}" type="presParOf" srcId="{A6CDAC80-4FBD-4C76-B171-20ED982AB213}" destId="{19AD800B-D880-4E93-82E5-EC0CEA248D4C}" srcOrd="1" destOrd="0" presId="urn:microsoft.com/office/officeart/2018/2/layout/IconVerticalSolidList"/>
    <dgm:cxn modelId="{320DA70C-3E6B-47A6-B852-D24E63B6EBEB}" type="presParOf" srcId="{A6CDAC80-4FBD-4C76-B171-20ED982AB213}" destId="{6F624A3F-9093-4E83-A6D7-115FC276A3CD}" srcOrd="2" destOrd="0" presId="urn:microsoft.com/office/officeart/2018/2/layout/IconVerticalSolidList"/>
    <dgm:cxn modelId="{D20096CA-67A0-4922-9804-ABAF22C07166}" type="presParOf" srcId="{A6CDAC80-4FBD-4C76-B171-20ED982AB213}" destId="{6E454851-8B43-42B7-974E-D44C9D2935B6}"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D660BA7-5ABC-4E81-9F74-D80C7CC9FAD7}"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1731160D-D3E9-4CE1-BEAC-16CCEE3A2686}">
      <dgm:prSet/>
      <dgm:spPr/>
      <dgm:t>
        <a:bodyPr/>
        <a:lstStyle/>
        <a:p>
          <a:r>
            <a:rPr lang="en-US"/>
            <a:t>Role?</a:t>
          </a:r>
        </a:p>
      </dgm:t>
    </dgm:pt>
    <dgm:pt modelId="{58B015BE-E2BF-478C-A088-E8B66427B070}" type="parTrans" cxnId="{BC023502-BCA2-41F5-BB17-C1DF53AEF8A3}">
      <dgm:prSet/>
      <dgm:spPr/>
      <dgm:t>
        <a:bodyPr/>
        <a:lstStyle/>
        <a:p>
          <a:endParaRPr lang="en-US"/>
        </a:p>
      </dgm:t>
    </dgm:pt>
    <dgm:pt modelId="{01ACBC75-FD71-47B5-80A8-4FB0EE043C83}" type="sibTrans" cxnId="{BC023502-BCA2-41F5-BB17-C1DF53AEF8A3}">
      <dgm:prSet/>
      <dgm:spPr/>
      <dgm:t>
        <a:bodyPr/>
        <a:lstStyle/>
        <a:p>
          <a:endParaRPr lang="en-US"/>
        </a:p>
      </dgm:t>
    </dgm:pt>
    <dgm:pt modelId="{30F033A0-ECA4-469E-9347-B9090F96F801}">
      <dgm:prSet/>
      <dgm:spPr/>
      <dgm:t>
        <a:bodyPr/>
        <a:lstStyle/>
        <a:p>
          <a:r>
            <a:rPr lang="en-US"/>
            <a:t>CICERO Edit Rights?</a:t>
          </a:r>
        </a:p>
      </dgm:t>
    </dgm:pt>
    <dgm:pt modelId="{E89D5623-F5F1-4EF9-9E18-08867E740FF8}" type="parTrans" cxnId="{223402D0-0A32-4B81-9D19-59D066FF7F64}">
      <dgm:prSet/>
      <dgm:spPr/>
      <dgm:t>
        <a:bodyPr/>
        <a:lstStyle/>
        <a:p>
          <a:endParaRPr lang="en-US"/>
        </a:p>
      </dgm:t>
    </dgm:pt>
    <dgm:pt modelId="{85608B5F-850B-4DA5-8F03-F93518EAAA7D}" type="sibTrans" cxnId="{223402D0-0A32-4B81-9D19-59D066FF7F64}">
      <dgm:prSet/>
      <dgm:spPr/>
      <dgm:t>
        <a:bodyPr/>
        <a:lstStyle/>
        <a:p>
          <a:endParaRPr lang="en-US"/>
        </a:p>
      </dgm:t>
    </dgm:pt>
    <dgm:pt modelId="{1314FE46-3644-43DA-9332-0A23DA9F00EA}">
      <dgm:prSet/>
      <dgm:spPr/>
      <dgm:t>
        <a:bodyPr/>
        <a:lstStyle/>
        <a:p>
          <a:r>
            <a:rPr lang="en-US"/>
            <a:t>COI?</a:t>
          </a:r>
        </a:p>
      </dgm:t>
    </dgm:pt>
    <dgm:pt modelId="{4E8C8D31-46F7-4A68-9517-7AF8E1A8FCDB}" type="parTrans" cxnId="{576B3466-D1ED-478C-8A7E-27273A290DFB}">
      <dgm:prSet/>
      <dgm:spPr/>
      <dgm:t>
        <a:bodyPr/>
        <a:lstStyle/>
        <a:p>
          <a:endParaRPr lang="en-US"/>
        </a:p>
      </dgm:t>
    </dgm:pt>
    <dgm:pt modelId="{3274BFF0-0120-4FFF-A2D6-FD1B33142C9B}" type="sibTrans" cxnId="{576B3466-D1ED-478C-8A7E-27273A290DFB}">
      <dgm:prSet/>
      <dgm:spPr/>
      <dgm:t>
        <a:bodyPr/>
        <a:lstStyle/>
        <a:p>
          <a:endParaRPr lang="en-US"/>
        </a:p>
      </dgm:t>
    </dgm:pt>
    <dgm:pt modelId="{83F4E8FD-68A4-4AB9-8E97-A2CEB04BB1A6}">
      <dgm:prSet/>
      <dgm:spPr/>
      <dgm:t>
        <a:bodyPr/>
        <a:lstStyle/>
        <a:p>
          <a:r>
            <a:rPr lang="en-US"/>
            <a:t>Research Experience? Knowledge of local sites, culture, society? </a:t>
          </a:r>
        </a:p>
      </dgm:t>
    </dgm:pt>
    <dgm:pt modelId="{5844BC7F-AD11-4A4C-8A7B-8BF1ED2A78F0}" type="parTrans" cxnId="{11F664D1-375F-4AF1-B1FE-3C73A8A09C4B}">
      <dgm:prSet/>
      <dgm:spPr/>
      <dgm:t>
        <a:bodyPr/>
        <a:lstStyle/>
        <a:p>
          <a:endParaRPr lang="en-US"/>
        </a:p>
      </dgm:t>
    </dgm:pt>
    <dgm:pt modelId="{E2A12DFD-7BE7-463B-AB65-F47044EC32BA}" type="sibTrans" cxnId="{11F664D1-375F-4AF1-B1FE-3C73A8A09C4B}">
      <dgm:prSet/>
      <dgm:spPr/>
      <dgm:t>
        <a:bodyPr/>
        <a:lstStyle/>
        <a:p>
          <a:endParaRPr lang="en-US"/>
        </a:p>
      </dgm:t>
    </dgm:pt>
    <dgm:pt modelId="{FCF4A588-47B8-48CE-A27D-44D2B880573C}" type="pres">
      <dgm:prSet presAssocID="{5D660BA7-5ABC-4E81-9F74-D80C7CC9FAD7}" presName="linear" presStyleCnt="0">
        <dgm:presLayoutVars>
          <dgm:animLvl val="lvl"/>
          <dgm:resizeHandles val="exact"/>
        </dgm:presLayoutVars>
      </dgm:prSet>
      <dgm:spPr/>
      <dgm:t>
        <a:bodyPr/>
        <a:lstStyle/>
        <a:p>
          <a:endParaRPr lang="en-US"/>
        </a:p>
      </dgm:t>
    </dgm:pt>
    <dgm:pt modelId="{348BBC84-BD29-4D11-9AE1-11788EFE509F}" type="pres">
      <dgm:prSet presAssocID="{1731160D-D3E9-4CE1-BEAC-16CCEE3A2686}" presName="parentText" presStyleLbl="node1" presStyleIdx="0" presStyleCnt="4">
        <dgm:presLayoutVars>
          <dgm:chMax val="0"/>
          <dgm:bulletEnabled val="1"/>
        </dgm:presLayoutVars>
      </dgm:prSet>
      <dgm:spPr/>
      <dgm:t>
        <a:bodyPr/>
        <a:lstStyle/>
        <a:p>
          <a:endParaRPr lang="en-US"/>
        </a:p>
      </dgm:t>
    </dgm:pt>
    <dgm:pt modelId="{95505A96-9539-4940-B580-B76B45DC6117}" type="pres">
      <dgm:prSet presAssocID="{01ACBC75-FD71-47B5-80A8-4FB0EE043C83}" presName="spacer" presStyleCnt="0"/>
      <dgm:spPr/>
    </dgm:pt>
    <dgm:pt modelId="{F0DE703A-28C1-4DD9-8BC2-84B7B24B2A85}" type="pres">
      <dgm:prSet presAssocID="{30F033A0-ECA4-469E-9347-B9090F96F801}" presName="parentText" presStyleLbl="node1" presStyleIdx="1" presStyleCnt="4">
        <dgm:presLayoutVars>
          <dgm:chMax val="0"/>
          <dgm:bulletEnabled val="1"/>
        </dgm:presLayoutVars>
      </dgm:prSet>
      <dgm:spPr/>
      <dgm:t>
        <a:bodyPr/>
        <a:lstStyle/>
        <a:p>
          <a:endParaRPr lang="en-US"/>
        </a:p>
      </dgm:t>
    </dgm:pt>
    <dgm:pt modelId="{9955003E-9DCC-43B1-A763-751571AF857D}" type="pres">
      <dgm:prSet presAssocID="{85608B5F-850B-4DA5-8F03-F93518EAAA7D}" presName="spacer" presStyleCnt="0"/>
      <dgm:spPr/>
    </dgm:pt>
    <dgm:pt modelId="{6A9DA238-821C-4ED4-A941-108CFCBC3A63}" type="pres">
      <dgm:prSet presAssocID="{1314FE46-3644-43DA-9332-0A23DA9F00EA}" presName="parentText" presStyleLbl="node1" presStyleIdx="2" presStyleCnt="4">
        <dgm:presLayoutVars>
          <dgm:chMax val="0"/>
          <dgm:bulletEnabled val="1"/>
        </dgm:presLayoutVars>
      </dgm:prSet>
      <dgm:spPr/>
      <dgm:t>
        <a:bodyPr/>
        <a:lstStyle/>
        <a:p>
          <a:endParaRPr lang="en-US"/>
        </a:p>
      </dgm:t>
    </dgm:pt>
    <dgm:pt modelId="{E264A000-E695-46E3-9DAF-46EB57CAEC2D}" type="pres">
      <dgm:prSet presAssocID="{3274BFF0-0120-4FFF-A2D6-FD1B33142C9B}" presName="spacer" presStyleCnt="0"/>
      <dgm:spPr/>
    </dgm:pt>
    <dgm:pt modelId="{ACBFC958-51F7-4FF8-A8D8-98F1B40B6F8E}" type="pres">
      <dgm:prSet presAssocID="{83F4E8FD-68A4-4AB9-8E97-A2CEB04BB1A6}" presName="parentText" presStyleLbl="node1" presStyleIdx="3" presStyleCnt="4">
        <dgm:presLayoutVars>
          <dgm:chMax val="0"/>
          <dgm:bulletEnabled val="1"/>
        </dgm:presLayoutVars>
      </dgm:prSet>
      <dgm:spPr/>
      <dgm:t>
        <a:bodyPr/>
        <a:lstStyle/>
        <a:p>
          <a:endParaRPr lang="en-US"/>
        </a:p>
      </dgm:t>
    </dgm:pt>
  </dgm:ptLst>
  <dgm:cxnLst>
    <dgm:cxn modelId="{8F9B023F-A8A8-41E8-A62C-7F8345A49451}" type="presOf" srcId="{83F4E8FD-68A4-4AB9-8E97-A2CEB04BB1A6}" destId="{ACBFC958-51F7-4FF8-A8D8-98F1B40B6F8E}" srcOrd="0" destOrd="0" presId="urn:microsoft.com/office/officeart/2005/8/layout/vList2"/>
    <dgm:cxn modelId="{223402D0-0A32-4B81-9D19-59D066FF7F64}" srcId="{5D660BA7-5ABC-4E81-9F74-D80C7CC9FAD7}" destId="{30F033A0-ECA4-469E-9347-B9090F96F801}" srcOrd="1" destOrd="0" parTransId="{E89D5623-F5F1-4EF9-9E18-08867E740FF8}" sibTransId="{85608B5F-850B-4DA5-8F03-F93518EAAA7D}"/>
    <dgm:cxn modelId="{01073A9F-8598-470B-B3C6-43D3449FE8E6}" type="presOf" srcId="{30F033A0-ECA4-469E-9347-B9090F96F801}" destId="{F0DE703A-28C1-4DD9-8BC2-84B7B24B2A85}" srcOrd="0" destOrd="0" presId="urn:microsoft.com/office/officeart/2005/8/layout/vList2"/>
    <dgm:cxn modelId="{BC023502-BCA2-41F5-BB17-C1DF53AEF8A3}" srcId="{5D660BA7-5ABC-4E81-9F74-D80C7CC9FAD7}" destId="{1731160D-D3E9-4CE1-BEAC-16CCEE3A2686}" srcOrd="0" destOrd="0" parTransId="{58B015BE-E2BF-478C-A088-E8B66427B070}" sibTransId="{01ACBC75-FD71-47B5-80A8-4FB0EE043C83}"/>
    <dgm:cxn modelId="{68E7B947-A409-4651-A93A-6D411FCCD204}" type="presOf" srcId="{1731160D-D3E9-4CE1-BEAC-16CCEE3A2686}" destId="{348BBC84-BD29-4D11-9AE1-11788EFE509F}" srcOrd="0" destOrd="0" presId="urn:microsoft.com/office/officeart/2005/8/layout/vList2"/>
    <dgm:cxn modelId="{1F517D36-DD27-4E9D-A978-B59DC6280AB3}" type="presOf" srcId="{5D660BA7-5ABC-4E81-9F74-D80C7CC9FAD7}" destId="{FCF4A588-47B8-48CE-A27D-44D2B880573C}" srcOrd="0" destOrd="0" presId="urn:microsoft.com/office/officeart/2005/8/layout/vList2"/>
    <dgm:cxn modelId="{35D28694-A52E-4A2F-A383-2FC7B101058A}" type="presOf" srcId="{1314FE46-3644-43DA-9332-0A23DA9F00EA}" destId="{6A9DA238-821C-4ED4-A941-108CFCBC3A63}" srcOrd="0" destOrd="0" presId="urn:microsoft.com/office/officeart/2005/8/layout/vList2"/>
    <dgm:cxn modelId="{11F664D1-375F-4AF1-B1FE-3C73A8A09C4B}" srcId="{5D660BA7-5ABC-4E81-9F74-D80C7CC9FAD7}" destId="{83F4E8FD-68A4-4AB9-8E97-A2CEB04BB1A6}" srcOrd="3" destOrd="0" parTransId="{5844BC7F-AD11-4A4C-8A7B-8BF1ED2A78F0}" sibTransId="{E2A12DFD-7BE7-463B-AB65-F47044EC32BA}"/>
    <dgm:cxn modelId="{576B3466-D1ED-478C-8A7E-27273A290DFB}" srcId="{5D660BA7-5ABC-4E81-9F74-D80C7CC9FAD7}" destId="{1314FE46-3644-43DA-9332-0A23DA9F00EA}" srcOrd="2" destOrd="0" parTransId="{4E8C8D31-46F7-4A68-9517-7AF8E1A8FCDB}" sibTransId="{3274BFF0-0120-4FFF-A2D6-FD1B33142C9B}"/>
    <dgm:cxn modelId="{D409D7D2-D88C-4114-89F0-0D1A7F943B2C}" type="presParOf" srcId="{FCF4A588-47B8-48CE-A27D-44D2B880573C}" destId="{348BBC84-BD29-4D11-9AE1-11788EFE509F}" srcOrd="0" destOrd="0" presId="urn:microsoft.com/office/officeart/2005/8/layout/vList2"/>
    <dgm:cxn modelId="{ED210E16-87CF-4113-A80C-585D8CD5DD1E}" type="presParOf" srcId="{FCF4A588-47B8-48CE-A27D-44D2B880573C}" destId="{95505A96-9539-4940-B580-B76B45DC6117}" srcOrd="1" destOrd="0" presId="urn:microsoft.com/office/officeart/2005/8/layout/vList2"/>
    <dgm:cxn modelId="{3D7A4164-41A1-45BE-B6C3-2B2DB4DD2EE2}" type="presParOf" srcId="{FCF4A588-47B8-48CE-A27D-44D2B880573C}" destId="{F0DE703A-28C1-4DD9-8BC2-84B7B24B2A85}" srcOrd="2" destOrd="0" presId="urn:microsoft.com/office/officeart/2005/8/layout/vList2"/>
    <dgm:cxn modelId="{DFD52D94-28B8-4714-878A-ADC12F55AE02}" type="presParOf" srcId="{FCF4A588-47B8-48CE-A27D-44D2B880573C}" destId="{9955003E-9DCC-43B1-A763-751571AF857D}" srcOrd="3" destOrd="0" presId="urn:microsoft.com/office/officeart/2005/8/layout/vList2"/>
    <dgm:cxn modelId="{E75F287A-7DAF-4BD4-AA5B-954C10ED857B}" type="presParOf" srcId="{FCF4A588-47B8-48CE-A27D-44D2B880573C}" destId="{6A9DA238-821C-4ED4-A941-108CFCBC3A63}" srcOrd="4" destOrd="0" presId="urn:microsoft.com/office/officeart/2005/8/layout/vList2"/>
    <dgm:cxn modelId="{65AD9FA8-003C-405E-9D43-92AE4184E9DB}" type="presParOf" srcId="{FCF4A588-47B8-48CE-A27D-44D2B880573C}" destId="{E264A000-E695-46E3-9DAF-46EB57CAEC2D}" srcOrd="5" destOrd="0" presId="urn:microsoft.com/office/officeart/2005/8/layout/vList2"/>
    <dgm:cxn modelId="{49E3F89B-72D4-4DF6-970F-2BA5C785B171}" type="presParOf" srcId="{FCF4A588-47B8-48CE-A27D-44D2B880573C}" destId="{ACBFC958-51F7-4FF8-A8D8-98F1B40B6F8E}" srcOrd="6"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2E7906-363C-456D-A021-2428FD52DED2}">
      <dsp:nvSpPr>
        <dsp:cNvPr id="0" name=""/>
        <dsp:cNvSpPr/>
      </dsp:nvSpPr>
      <dsp:spPr>
        <a:xfrm>
          <a:off x="0" y="1806"/>
          <a:ext cx="10515600" cy="915564"/>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4DC9855-A5BE-4FE0-8612-E954612802AE}">
      <dsp:nvSpPr>
        <dsp:cNvPr id="0" name=""/>
        <dsp:cNvSpPr/>
      </dsp:nvSpPr>
      <dsp:spPr>
        <a:xfrm>
          <a:off x="276958" y="207808"/>
          <a:ext cx="503560" cy="503560"/>
        </a:xfrm>
        <a:prstGeom prst="rect">
          <a:avLst/>
        </a:prstGeom>
        <a:blipFill>
          <a:blip xmlns:r="http://schemas.openxmlformats.org/officeDocument/2006/relationships" r:embed="rId1" cstate="hq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2CE2D83-869F-4FDE-B5AB-EEDB6F22D6A9}">
      <dsp:nvSpPr>
        <dsp:cNvPr id="0" name=""/>
        <dsp:cNvSpPr/>
      </dsp:nvSpPr>
      <dsp:spPr>
        <a:xfrm>
          <a:off x="1057476" y="1806"/>
          <a:ext cx="9458123" cy="9155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97" tIns="96897" rIns="96897" bIns="96897" numCol="1" spcCol="1270" anchor="ctr" anchorCtr="0">
          <a:noAutofit/>
        </a:bodyPr>
        <a:lstStyle/>
        <a:p>
          <a:pPr lvl="0" algn="l" defTabSz="977900" rtl="0">
            <a:lnSpc>
              <a:spcPct val="90000"/>
            </a:lnSpc>
            <a:spcBef>
              <a:spcPct val="0"/>
            </a:spcBef>
            <a:spcAft>
              <a:spcPct val="35000"/>
            </a:spcAft>
          </a:pPr>
          <a:r>
            <a:rPr lang="en-US" sz="2200" kern="1200">
              <a:solidFill>
                <a:schemeClr val="tx1"/>
              </a:solidFill>
              <a:latin typeface="Arial"/>
              <a:cs typeface="Arial"/>
            </a:rPr>
            <a:t>Better understand who would and would not be considered engaged in human subject’s research; </a:t>
          </a:r>
        </a:p>
      </dsp:txBody>
      <dsp:txXfrm>
        <a:off x="1057476" y="1806"/>
        <a:ext cx="9458123" cy="915564"/>
      </dsp:txXfrm>
    </dsp:sp>
    <dsp:sp modelId="{CDCCBBEB-797E-4405-9F61-53F2A1C5854F}">
      <dsp:nvSpPr>
        <dsp:cNvPr id="0" name=""/>
        <dsp:cNvSpPr/>
      </dsp:nvSpPr>
      <dsp:spPr>
        <a:xfrm>
          <a:off x="0" y="1146262"/>
          <a:ext cx="10515600" cy="915564"/>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8028591-94D8-4AD1-8F20-70D2543FAE3B}">
      <dsp:nvSpPr>
        <dsp:cNvPr id="0" name=""/>
        <dsp:cNvSpPr/>
      </dsp:nvSpPr>
      <dsp:spPr>
        <a:xfrm>
          <a:off x="276958" y="1352264"/>
          <a:ext cx="503560" cy="503560"/>
        </a:xfrm>
        <a:prstGeom prst="rect">
          <a:avLst/>
        </a:prstGeom>
        <a:blipFill>
          <a:blip xmlns:r="http://schemas.openxmlformats.org/officeDocument/2006/relationships" r:embed="rId3" cstate="hq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E081D46-8C53-496B-9713-20F438024ECE}">
      <dsp:nvSpPr>
        <dsp:cNvPr id="0" name=""/>
        <dsp:cNvSpPr/>
      </dsp:nvSpPr>
      <dsp:spPr>
        <a:xfrm>
          <a:off x="1057476" y="1146262"/>
          <a:ext cx="9458123" cy="9155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97" tIns="96897" rIns="96897" bIns="96897" numCol="1" spcCol="1270" anchor="ctr" anchorCtr="0">
          <a:noAutofit/>
        </a:bodyPr>
        <a:lstStyle/>
        <a:p>
          <a:pPr lvl="0" algn="l" defTabSz="977900" rtl="0">
            <a:lnSpc>
              <a:spcPct val="90000"/>
            </a:lnSpc>
            <a:spcBef>
              <a:spcPct val="0"/>
            </a:spcBef>
            <a:spcAft>
              <a:spcPct val="35000"/>
            </a:spcAft>
          </a:pPr>
          <a:r>
            <a:rPr lang="en-US" sz="2200" kern="1200">
              <a:solidFill>
                <a:schemeClr val="tx1"/>
              </a:solidFill>
              <a:latin typeface="Arial"/>
              <a:cs typeface="Arial"/>
            </a:rPr>
            <a:t>How to find resources assessing engagement in human subject’s research; </a:t>
          </a:r>
        </a:p>
      </dsp:txBody>
      <dsp:txXfrm>
        <a:off x="1057476" y="1146262"/>
        <a:ext cx="9458123" cy="915564"/>
      </dsp:txXfrm>
    </dsp:sp>
    <dsp:sp modelId="{ABA5999D-053B-4286-91C5-E80A995360C7}">
      <dsp:nvSpPr>
        <dsp:cNvPr id="0" name=""/>
        <dsp:cNvSpPr/>
      </dsp:nvSpPr>
      <dsp:spPr>
        <a:xfrm>
          <a:off x="0" y="2290717"/>
          <a:ext cx="10515600" cy="915564"/>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880B3FD-F617-405D-9D7A-F72FE88AC0E1}">
      <dsp:nvSpPr>
        <dsp:cNvPr id="0" name=""/>
        <dsp:cNvSpPr/>
      </dsp:nvSpPr>
      <dsp:spPr>
        <a:xfrm>
          <a:off x="276958" y="2496719"/>
          <a:ext cx="503560" cy="503560"/>
        </a:xfrm>
        <a:prstGeom prst="rect">
          <a:avLst/>
        </a:prstGeom>
        <a:blipFill>
          <a:blip xmlns:r="http://schemas.openxmlformats.org/officeDocument/2006/relationships" r:embed="rId5" cstate="hq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6FBAC23-8C34-4C53-AC0F-CDBADC5541AF}">
      <dsp:nvSpPr>
        <dsp:cNvPr id="0" name=""/>
        <dsp:cNvSpPr/>
      </dsp:nvSpPr>
      <dsp:spPr>
        <a:xfrm>
          <a:off x="1057476" y="2290717"/>
          <a:ext cx="9458123" cy="9155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97" tIns="96897" rIns="96897" bIns="96897" numCol="1" spcCol="1270" anchor="ctr" anchorCtr="0">
          <a:noAutofit/>
        </a:bodyPr>
        <a:lstStyle/>
        <a:p>
          <a:pPr lvl="0" algn="l" defTabSz="977900">
            <a:lnSpc>
              <a:spcPct val="90000"/>
            </a:lnSpc>
            <a:spcBef>
              <a:spcPct val="0"/>
            </a:spcBef>
            <a:spcAft>
              <a:spcPct val="35000"/>
            </a:spcAft>
          </a:pPr>
          <a:r>
            <a:rPr lang="en-US" sz="2200" kern="1200">
              <a:solidFill>
                <a:schemeClr val="tx1"/>
              </a:solidFill>
              <a:latin typeface="Arial"/>
              <a:cs typeface="Arial"/>
            </a:rPr>
            <a:t>The implications/requirements for those who are engaged in human subject’s research at UMB and UMSON. </a:t>
          </a:r>
        </a:p>
      </dsp:txBody>
      <dsp:txXfrm>
        <a:off x="1057476" y="2290717"/>
        <a:ext cx="9458123" cy="915564"/>
      </dsp:txXfrm>
    </dsp:sp>
    <dsp:sp modelId="{524D8241-DEFB-4603-B984-944650460C53}">
      <dsp:nvSpPr>
        <dsp:cNvPr id="0" name=""/>
        <dsp:cNvSpPr/>
      </dsp:nvSpPr>
      <dsp:spPr>
        <a:xfrm>
          <a:off x="0" y="3435173"/>
          <a:ext cx="10515600" cy="915564"/>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9AD800B-D880-4E93-82E5-EC0CEA248D4C}">
      <dsp:nvSpPr>
        <dsp:cNvPr id="0" name=""/>
        <dsp:cNvSpPr/>
      </dsp:nvSpPr>
      <dsp:spPr>
        <a:xfrm>
          <a:off x="276958" y="3641175"/>
          <a:ext cx="503560" cy="503560"/>
        </a:xfrm>
        <a:prstGeom prst="rect">
          <a:avLst/>
        </a:prstGeom>
        <a:solidFill>
          <a:schemeClr val="bg1">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E454851-8B43-42B7-974E-D44C9D2935B6}">
      <dsp:nvSpPr>
        <dsp:cNvPr id="0" name=""/>
        <dsp:cNvSpPr/>
      </dsp:nvSpPr>
      <dsp:spPr>
        <a:xfrm>
          <a:off x="1057476" y="3435173"/>
          <a:ext cx="9458123" cy="9155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97" tIns="96897" rIns="96897" bIns="96897" numCol="1" spcCol="1270" anchor="ctr" anchorCtr="0">
          <a:noAutofit/>
        </a:bodyPr>
        <a:lstStyle/>
        <a:p>
          <a:pPr lvl="0" algn="l" defTabSz="977900" rtl="0">
            <a:lnSpc>
              <a:spcPct val="90000"/>
            </a:lnSpc>
            <a:spcBef>
              <a:spcPct val="0"/>
            </a:spcBef>
            <a:spcAft>
              <a:spcPct val="35000"/>
            </a:spcAft>
          </a:pPr>
          <a:r>
            <a:rPr lang="en-US" sz="2200" kern="1200">
              <a:solidFill>
                <a:schemeClr val="tx1"/>
              </a:solidFill>
              <a:latin typeface="Arial"/>
              <a:cs typeface="Arial"/>
            </a:rPr>
            <a:t>Provide answers to the quiz at the end of the seminar!</a:t>
          </a:r>
        </a:p>
      </dsp:txBody>
      <dsp:txXfrm>
        <a:off x="1057476" y="3435173"/>
        <a:ext cx="9458123" cy="91556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8BBC84-BD29-4D11-9AE1-11788EFE509F}">
      <dsp:nvSpPr>
        <dsp:cNvPr id="0" name=""/>
        <dsp:cNvSpPr/>
      </dsp:nvSpPr>
      <dsp:spPr>
        <a:xfrm>
          <a:off x="0" y="5917"/>
          <a:ext cx="3712285" cy="116477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n-US" sz="2100" kern="1200"/>
            <a:t>Role?</a:t>
          </a:r>
        </a:p>
      </dsp:txBody>
      <dsp:txXfrm>
        <a:off x="56859" y="62776"/>
        <a:ext cx="3598567" cy="1051053"/>
      </dsp:txXfrm>
    </dsp:sp>
    <dsp:sp modelId="{F0DE703A-28C1-4DD9-8BC2-84B7B24B2A85}">
      <dsp:nvSpPr>
        <dsp:cNvPr id="0" name=""/>
        <dsp:cNvSpPr/>
      </dsp:nvSpPr>
      <dsp:spPr>
        <a:xfrm>
          <a:off x="0" y="1231169"/>
          <a:ext cx="3712285" cy="116477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n-US" sz="2100" kern="1200"/>
            <a:t>CICERO Edit Rights?</a:t>
          </a:r>
        </a:p>
      </dsp:txBody>
      <dsp:txXfrm>
        <a:off x="56859" y="1288028"/>
        <a:ext cx="3598567" cy="1051053"/>
      </dsp:txXfrm>
    </dsp:sp>
    <dsp:sp modelId="{6A9DA238-821C-4ED4-A941-108CFCBC3A63}">
      <dsp:nvSpPr>
        <dsp:cNvPr id="0" name=""/>
        <dsp:cNvSpPr/>
      </dsp:nvSpPr>
      <dsp:spPr>
        <a:xfrm>
          <a:off x="0" y="2456421"/>
          <a:ext cx="3712285" cy="116477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n-US" sz="2100" kern="1200"/>
            <a:t>COI?</a:t>
          </a:r>
        </a:p>
      </dsp:txBody>
      <dsp:txXfrm>
        <a:off x="56859" y="2513280"/>
        <a:ext cx="3598567" cy="1051053"/>
      </dsp:txXfrm>
    </dsp:sp>
    <dsp:sp modelId="{ACBFC958-51F7-4FF8-A8D8-98F1B40B6F8E}">
      <dsp:nvSpPr>
        <dsp:cNvPr id="0" name=""/>
        <dsp:cNvSpPr/>
      </dsp:nvSpPr>
      <dsp:spPr>
        <a:xfrm>
          <a:off x="0" y="3681672"/>
          <a:ext cx="3712285" cy="116477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n-US" sz="2100" kern="1200"/>
            <a:t>Research Experience? Knowledge of local sites, culture, society? </a:t>
          </a:r>
        </a:p>
      </dsp:txBody>
      <dsp:txXfrm>
        <a:off x="56859" y="3738531"/>
        <a:ext cx="3598567" cy="1051053"/>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5-04T15:12:23.566"/>
    </inkml:context>
    <inkml:brush xml:id="br0">
      <inkml:brushProperty name="width" value="0.3" units="cm"/>
      <inkml:brushProperty name="height" value="0.6" units="cm"/>
      <inkml:brushProperty name="color" value="#FFFEF8"/>
      <inkml:brushProperty name="tip" value="rectangle"/>
      <inkml:brushProperty name="rasterOp" value="maskPen"/>
    </inkml:brush>
  </inkml:definitions>
  <inkml:trace contextRef="#ctx0" brushRef="#br0">1 1,'8'66,"-2"12,1-13,-5 16,6 10,-1 3,-3-38,2 1,2 1,1 0,0 0,0 0,-1-1,1-1,15 37,-5-2,4-18,-7-2,-1-18,-7 7,5-21,-12 11,11-21,-10 6,4-8,-6-6,6-7,7-56,-4 18,9-47,-17 42,6-6,-7 14,0-5,0 5,0 0,0 1,0 7,0-6,6 5,-5-5,5-1,-6-1,0-6,0 5,0 3,0 6,0-6,0 5,0-5,0-1,0 6,0-12,0 11,0-11,0 5,0-7,0 7,0-5,0 5,0 0,5 1,-3 1,4 4,-6-4,0 6,19 0,13 5,31-5,10 11,8-5,-8 7,-3 0,-16-6,-16 4,-17 8,-21 9,-15 20,-15 2,-9 9,-16 1,8-8,-8 7,10-8,-2 9,1-1,-9 9,14-8,-4-1,16-4,8-19,0 10,8-12,5 0,-4-2,11 1,-5-6,6 6,0-2,25-9,18 2,27-11,21 0,-30 0,5 0,16 1,6-2,-20-1,2-2,2 1,10-1,2 0,-1-1,-3-1,-1-2,2 1,6-1,2 1,-1-1,-8 1,0 0,-1 0,-4 0,0 0,-1-1,-5 2,0 0,-4-2,14-5,-3-1,0 4,-3-1,-18-2,-4 1,33 2,-30-4,-26 13,-15 0,-55 31,-7 5,-1-7,-3 0,-31 14,38-18,0 0,0-2,1-1,-30 20,3-8,27-18,22-3,58-29,25-9,-11 14,7 0,19-11,11-6,-1 2,-10 7,0 3,2-1,11-4,2-1,0 1,-1 3,0 0,0 0,0-3,0-1,0 4,1 5,-1 3,0-2,-4-4,0-1,-2 2,-6 7,-2 2,-3-1,17-6,-8-1,-19 6,-6 1,24-2,-33 3,-11 7,-35 6,-23 20,-16-7,-19 21,-5-16,-21 9,32-16,-2 0,1-3,-1-1,-9 0,0 0,9-1,0 0,-4-1,1-2,-38 8,12-3,19-5,25-1,11 4,14-10,0 3,71-18,-11 2,9 0,7-1,-12 0,2-1,21-2,3 0,-5 1,2-1,-6-1,5-1,-1 1,-2 3,1 3,0-3,8-4,1-2,0 3,4 3,0 2,-2 0,-10 1,-3 0,0 0,29-4,-4 0,-22 3,-3 1,-9 0,-5 1,19-5,-27 12,-26-4,-16 6</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5-04T15:13:19.388"/>
    </inkml:context>
    <inkml:brush xml:id="br0">
      <inkml:brushProperty name="width" value="0.3" units="cm"/>
      <inkml:brushProperty name="height" value="0.6" units="cm"/>
      <inkml:brushProperty name="color" value="#FFFEF8"/>
      <inkml:brushProperty name="tip" value="rectangle"/>
      <inkml:brushProperty name="rasterOp" value="maskPen"/>
    </inkml:brush>
  </inkml:definitions>
  <inkml:trace contextRef="#ctx0" brushRef="#br0">0 1,'0'0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D9EF32-DE8D-4ADE-A1BE-62D29EF7304A}" type="datetimeFigureOut">
              <a:rPr lang="en-US" smtClean="0"/>
              <a:t>5/20/2021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420858-B2BF-44FA-924B-0FB0268E47F6}" type="slidenum">
              <a:rPr lang="en-US" smtClean="0"/>
              <a:t>‹#›</a:t>
            </a:fld>
            <a:endParaRPr lang="en-US"/>
          </a:p>
        </p:txBody>
      </p:sp>
    </p:spTree>
    <p:extLst>
      <p:ext uri="{BB962C8B-B14F-4D97-AF65-F5344CB8AC3E}">
        <p14:creationId xmlns:p14="http://schemas.microsoft.com/office/powerpoint/2010/main" val="1767497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E420858-B2BF-44FA-924B-0FB0268E47F6}" type="slidenum">
              <a:rPr lang="en-US" smtClean="0"/>
              <a:t>1</a:t>
            </a:fld>
            <a:endParaRPr lang="en-US"/>
          </a:p>
        </p:txBody>
      </p:sp>
    </p:spTree>
    <p:extLst>
      <p:ext uri="{BB962C8B-B14F-4D97-AF65-F5344CB8AC3E}">
        <p14:creationId xmlns:p14="http://schemas.microsoft.com/office/powerpoint/2010/main" val="38109048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E420858-B2BF-44FA-924B-0FB0268E47F6}" type="slidenum">
              <a:rPr lang="en-US" smtClean="0"/>
              <a:t>10</a:t>
            </a:fld>
            <a:endParaRPr lang="en-US"/>
          </a:p>
        </p:txBody>
      </p:sp>
    </p:spTree>
    <p:extLst>
      <p:ext uri="{BB962C8B-B14F-4D97-AF65-F5344CB8AC3E}">
        <p14:creationId xmlns:p14="http://schemas.microsoft.com/office/powerpoint/2010/main" val="25031692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E420858-B2BF-44FA-924B-0FB0268E47F6}" type="slidenum">
              <a:rPr lang="en-US" smtClean="0"/>
              <a:t>11</a:t>
            </a:fld>
            <a:endParaRPr lang="en-US"/>
          </a:p>
        </p:txBody>
      </p:sp>
    </p:spTree>
    <p:extLst>
      <p:ext uri="{BB962C8B-B14F-4D97-AF65-F5344CB8AC3E}">
        <p14:creationId xmlns:p14="http://schemas.microsoft.com/office/powerpoint/2010/main" val="40294186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E420858-B2BF-44FA-924B-0FB0268E47F6}" type="slidenum">
              <a:rPr lang="en-US" smtClean="0"/>
              <a:t>12</a:t>
            </a:fld>
            <a:endParaRPr lang="en-US"/>
          </a:p>
        </p:txBody>
      </p:sp>
    </p:spTree>
    <p:extLst>
      <p:ext uri="{BB962C8B-B14F-4D97-AF65-F5344CB8AC3E}">
        <p14:creationId xmlns:p14="http://schemas.microsoft.com/office/powerpoint/2010/main" val="10357441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E420858-B2BF-44FA-924B-0FB0268E47F6}" type="slidenum">
              <a:rPr lang="en-US" smtClean="0"/>
              <a:t>13</a:t>
            </a:fld>
            <a:endParaRPr lang="en-US"/>
          </a:p>
        </p:txBody>
      </p:sp>
    </p:spTree>
    <p:extLst>
      <p:ext uri="{BB962C8B-B14F-4D97-AF65-F5344CB8AC3E}">
        <p14:creationId xmlns:p14="http://schemas.microsoft.com/office/powerpoint/2010/main" val="1292718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E420858-B2BF-44FA-924B-0FB0268E47F6}" type="slidenum">
              <a:rPr lang="en-US" smtClean="0"/>
              <a:t>14</a:t>
            </a:fld>
            <a:endParaRPr lang="en-US"/>
          </a:p>
        </p:txBody>
      </p:sp>
    </p:spTree>
    <p:extLst>
      <p:ext uri="{BB962C8B-B14F-4D97-AF65-F5344CB8AC3E}">
        <p14:creationId xmlns:p14="http://schemas.microsoft.com/office/powerpoint/2010/main" val="36985298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E420858-B2BF-44FA-924B-0FB0268E47F6}" type="slidenum">
              <a:rPr lang="en-US" smtClean="0"/>
              <a:t>15</a:t>
            </a:fld>
            <a:endParaRPr lang="en-US"/>
          </a:p>
        </p:txBody>
      </p:sp>
    </p:spTree>
    <p:extLst>
      <p:ext uri="{BB962C8B-B14F-4D97-AF65-F5344CB8AC3E}">
        <p14:creationId xmlns:p14="http://schemas.microsoft.com/office/powerpoint/2010/main" val="532778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E420858-B2BF-44FA-924B-0FB0268E47F6}" type="slidenum">
              <a:rPr lang="en-US" smtClean="0"/>
              <a:t>16</a:t>
            </a:fld>
            <a:endParaRPr lang="en-US"/>
          </a:p>
        </p:txBody>
      </p:sp>
    </p:spTree>
    <p:extLst>
      <p:ext uri="{BB962C8B-B14F-4D97-AF65-F5344CB8AC3E}">
        <p14:creationId xmlns:p14="http://schemas.microsoft.com/office/powerpoint/2010/main" val="28370280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E420858-B2BF-44FA-924B-0FB0268E47F6}" type="slidenum">
              <a:rPr lang="en-US" smtClean="0"/>
              <a:t>17</a:t>
            </a:fld>
            <a:endParaRPr lang="en-US"/>
          </a:p>
        </p:txBody>
      </p:sp>
    </p:spTree>
    <p:extLst>
      <p:ext uri="{BB962C8B-B14F-4D97-AF65-F5344CB8AC3E}">
        <p14:creationId xmlns:p14="http://schemas.microsoft.com/office/powerpoint/2010/main" val="42157273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E420858-B2BF-44FA-924B-0FB0268E47F6}" type="slidenum">
              <a:rPr lang="en-US" smtClean="0"/>
              <a:t>18</a:t>
            </a:fld>
            <a:endParaRPr lang="en-US"/>
          </a:p>
        </p:txBody>
      </p:sp>
    </p:spTree>
    <p:extLst>
      <p:ext uri="{BB962C8B-B14F-4D97-AF65-F5344CB8AC3E}">
        <p14:creationId xmlns:p14="http://schemas.microsoft.com/office/powerpoint/2010/main" val="27773448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E420858-B2BF-44FA-924B-0FB0268E47F6}" type="slidenum">
              <a:rPr lang="en-US" smtClean="0"/>
              <a:t>19</a:t>
            </a:fld>
            <a:endParaRPr lang="en-US"/>
          </a:p>
        </p:txBody>
      </p:sp>
    </p:spTree>
    <p:extLst>
      <p:ext uri="{BB962C8B-B14F-4D97-AF65-F5344CB8AC3E}">
        <p14:creationId xmlns:p14="http://schemas.microsoft.com/office/powerpoint/2010/main" val="954176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E420858-B2BF-44FA-924B-0FB0268E47F6}" type="slidenum">
              <a:rPr lang="en-US" smtClean="0"/>
              <a:t>2</a:t>
            </a:fld>
            <a:endParaRPr lang="en-US"/>
          </a:p>
        </p:txBody>
      </p:sp>
    </p:spTree>
    <p:extLst>
      <p:ext uri="{BB962C8B-B14F-4D97-AF65-F5344CB8AC3E}">
        <p14:creationId xmlns:p14="http://schemas.microsoft.com/office/powerpoint/2010/main" val="32368901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E420858-B2BF-44FA-924B-0FB0268E47F6}" type="slidenum">
              <a:rPr lang="en-US" smtClean="0"/>
              <a:t>20</a:t>
            </a:fld>
            <a:endParaRPr lang="en-US"/>
          </a:p>
        </p:txBody>
      </p:sp>
    </p:spTree>
    <p:extLst>
      <p:ext uri="{BB962C8B-B14F-4D97-AF65-F5344CB8AC3E}">
        <p14:creationId xmlns:p14="http://schemas.microsoft.com/office/powerpoint/2010/main" val="30907668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E420858-B2BF-44FA-924B-0FB0268E47F6}" type="slidenum">
              <a:rPr lang="en-US" smtClean="0"/>
              <a:t>21</a:t>
            </a:fld>
            <a:endParaRPr lang="en-US"/>
          </a:p>
        </p:txBody>
      </p:sp>
    </p:spTree>
    <p:extLst>
      <p:ext uri="{BB962C8B-B14F-4D97-AF65-F5344CB8AC3E}">
        <p14:creationId xmlns:p14="http://schemas.microsoft.com/office/powerpoint/2010/main" val="42689713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E420858-B2BF-44FA-924B-0FB0268E47F6}" type="slidenum">
              <a:rPr lang="en-US" smtClean="0"/>
              <a:t>22</a:t>
            </a:fld>
            <a:endParaRPr lang="en-US"/>
          </a:p>
        </p:txBody>
      </p:sp>
    </p:spTree>
    <p:extLst>
      <p:ext uri="{BB962C8B-B14F-4D97-AF65-F5344CB8AC3E}">
        <p14:creationId xmlns:p14="http://schemas.microsoft.com/office/powerpoint/2010/main" val="2943489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E420858-B2BF-44FA-924B-0FB0268E47F6}" type="slidenum">
              <a:rPr lang="en-US" smtClean="0"/>
              <a:t>23</a:t>
            </a:fld>
            <a:endParaRPr lang="en-US"/>
          </a:p>
        </p:txBody>
      </p:sp>
    </p:spTree>
    <p:extLst>
      <p:ext uri="{BB962C8B-B14F-4D97-AF65-F5344CB8AC3E}">
        <p14:creationId xmlns:p14="http://schemas.microsoft.com/office/powerpoint/2010/main" val="17756719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E420858-B2BF-44FA-924B-0FB0268E47F6}" type="slidenum">
              <a:rPr lang="en-US" smtClean="0"/>
              <a:t>24</a:t>
            </a:fld>
            <a:endParaRPr lang="en-US"/>
          </a:p>
        </p:txBody>
      </p:sp>
    </p:spTree>
    <p:extLst>
      <p:ext uri="{BB962C8B-B14F-4D97-AF65-F5344CB8AC3E}">
        <p14:creationId xmlns:p14="http://schemas.microsoft.com/office/powerpoint/2010/main" val="63592353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E420858-B2BF-44FA-924B-0FB0268E47F6}" type="slidenum">
              <a:rPr lang="en-US" smtClean="0"/>
              <a:t>25</a:t>
            </a:fld>
            <a:endParaRPr lang="en-US"/>
          </a:p>
        </p:txBody>
      </p:sp>
    </p:spTree>
    <p:extLst>
      <p:ext uri="{BB962C8B-B14F-4D97-AF65-F5344CB8AC3E}">
        <p14:creationId xmlns:p14="http://schemas.microsoft.com/office/powerpoint/2010/main" val="226268312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E420858-B2BF-44FA-924B-0FB0268E47F6}" type="slidenum">
              <a:rPr lang="en-US" smtClean="0"/>
              <a:t>26</a:t>
            </a:fld>
            <a:endParaRPr lang="en-US"/>
          </a:p>
        </p:txBody>
      </p:sp>
    </p:spTree>
    <p:extLst>
      <p:ext uri="{BB962C8B-B14F-4D97-AF65-F5344CB8AC3E}">
        <p14:creationId xmlns:p14="http://schemas.microsoft.com/office/powerpoint/2010/main" val="203904618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E420858-B2BF-44FA-924B-0FB0268E47F6}" type="slidenum">
              <a:rPr lang="en-US" smtClean="0"/>
              <a:t>27</a:t>
            </a:fld>
            <a:endParaRPr lang="en-US"/>
          </a:p>
        </p:txBody>
      </p:sp>
    </p:spTree>
    <p:extLst>
      <p:ext uri="{BB962C8B-B14F-4D97-AF65-F5344CB8AC3E}">
        <p14:creationId xmlns:p14="http://schemas.microsoft.com/office/powerpoint/2010/main" val="199523140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E420858-B2BF-44FA-924B-0FB0268E47F6}" type="slidenum">
              <a:rPr lang="en-US" smtClean="0"/>
              <a:t>28</a:t>
            </a:fld>
            <a:endParaRPr lang="en-US"/>
          </a:p>
        </p:txBody>
      </p:sp>
    </p:spTree>
    <p:extLst>
      <p:ext uri="{BB962C8B-B14F-4D97-AF65-F5344CB8AC3E}">
        <p14:creationId xmlns:p14="http://schemas.microsoft.com/office/powerpoint/2010/main" val="104248043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E420858-B2BF-44FA-924B-0FB0268E47F6}" type="slidenum">
              <a:rPr lang="en-US" smtClean="0"/>
              <a:t>29</a:t>
            </a:fld>
            <a:endParaRPr lang="en-US"/>
          </a:p>
        </p:txBody>
      </p:sp>
    </p:spTree>
    <p:extLst>
      <p:ext uri="{BB962C8B-B14F-4D97-AF65-F5344CB8AC3E}">
        <p14:creationId xmlns:p14="http://schemas.microsoft.com/office/powerpoint/2010/main" val="22512658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E420858-B2BF-44FA-924B-0FB0268E47F6}" type="slidenum">
              <a:rPr lang="en-US" smtClean="0"/>
              <a:t>3</a:t>
            </a:fld>
            <a:endParaRPr lang="en-US"/>
          </a:p>
        </p:txBody>
      </p:sp>
    </p:spTree>
    <p:extLst>
      <p:ext uri="{BB962C8B-B14F-4D97-AF65-F5344CB8AC3E}">
        <p14:creationId xmlns:p14="http://schemas.microsoft.com/office/powerpoint/2010/main" val="145822194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E420858-B2BF-44FA-924B-0FB0268E47F6}" type="slidenum">
              <a:rPr lang="en-US" smtClean="0"/>
              <a:t>30</a:t>
            </a:fld>
            <a:endParaRPr lang="en-US"/>
          </a:p>
        </p:txBody>
      </p:sp>
    </p:spTree>
    <p:extLst>
      <p:ext uri="{BB962C8B-B14F-4D97-AF65-F5344CB8AC3E}">
        <p14:creationId xmlns:p14="http://schemas.microsoft.com/office/powerpoint/2010/main" val="94538952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E420858-B2BF-44FA-924B-0FB0268E47F6}" type="slidenum">
              <a:rPr lang="en-US" smtClean="0"/>
              <a:t>31</a:t>
            </a:fld>
            <a:endParaRPr lang="en-US"/>
          </a:p>
        </p:txBody>
      </p:sp>
    </p:spTree>
    <p:extLst>
      <p:ext uri="{BB962C8B-B14F-4D97-AF65-F5344CB8AC3E}">
        <p14:creationId xmlns:p14="http://schemas.microsoft.com/office/powerpoint/2010/main" val="328954516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E420858-B2BF-44FA-924B-0FB0268E47F6}" type="slidenum">
              <a:rPr lang="en-US" smtClean="0"/>
              <a:t>32</a:t>
            </a:fld>
            <a:endParaRPr lang="en-US"/>
          </a:p>
        </p:txBody>
      </p:sp>
    </p:spTree>
    <p:extLst>
      <p:ext uri="{BB962C8B-B14F-4D97-AF65-F5344CB8AC3E}">
        <p14:creationId xmlns:p14="http://schemas.microsoft.com/office/powerpoint/2010/main" val="312782203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E420858-B2BF-44FA-924B-0FB0268E47F6}" type="slidenum">
              <a:rPr lang="en-US" smtClean="0"/>
              <a:t>33</a:t>
            </a:fld>
            <a:endParaRPr lang="en-US"/>
          </a:p>
        </p:txBody>
      </p:sp>
    </p:spTree>
    <p:extLst>
      <p:ext uri="{BB962C8B-B14F-4D97-AF65-F5344CB8AC3E}">
        <p14:creationId xmlns:p14="http://schemas.microsoft.com/office/powerpoint/2010/main" val="192603379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E420858-B2BF-44FA-924B-0FB0268E47F6}" type="slidenum">
              <a:rPr lang="en-US" smtClean="0"/>
              <a:t>34</a:t>
            </a:fld>
            <a:endParaRPr lang="en-US"/>
          </a:p>
        </p:txBody>
      </p:sp>
    </p:spTree>
    <p:extLst>
      <p:ext uri="{BB962C8B-B14F-4D97-AF65-F5344CB8AC3E}">
        <p14:creationId xmlns:p14="http://schemas.microsoft.com/office/powerpoint/2010/main" val="389426781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E420858-B2BF-44FA-924B-0FB0268E47F6}" type="slidenum">
              <a:rPr lang="en-US" smtClean="0"/>
              <a:t>35</a:t>
            </a:fld>
            <a:endParaRPr lang="en-US"/>
          </a:p>
        </p:txBody>
      </p:sp>
    </p:spTree>
    <p:extLst>
      <p:ext uri="{BB962C8B-B14F-4D97-AF65-F5344CB8AC3E}">
        <p14:creationId xmlns:p14="http://schemas.microsoft.com/office/powerpoint/2010/main" val="1689862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E420858-B2BF-44FA-924B-0FB0268E47F6}" type="slidenum">
              <a:rPr lang="en-US" smtClean="0"/>
              <a:t>4</a:t>
            </a:fld>
            <a:endParaRPr lang="en-US"/>
          </a:p>
        </p:txBody>
      </p:sp>
    </p:spTree>
    <p:extLst>
      <p:ext uri="{BB962C8B-B14F-4D97-AF65-F5344CB8AC3E}">
        <p14:creationId xmlns:p14="http://schemas.microsoft.com/office/powerpoint/2010/main" val="40760600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endParaRPr lang="en-US"/>
          </a:p>
        </p:txBody>
      </p:sp>
      <p:sp>
        <p:nvSpPr>
          <p:cNvPr id="4" name="Slide Number Placeholder 3"/>
          <p:cNvSpPr>
            <a:spLocks noGrp="1"/>
          </p:cNvSpPr>
          <p:nvPr>
            <p:ph type="sldNum" sz="quarter" idx="5"/>
          </p:nvPr>
        </p:nvSpPr>
        <p:spPr/>
        <p:txBody>
          <a:bodyPr/>
          <a:lstStyle/>
          <a:p>
            <a:fld id="{9E420858-B2BF-44FA-924B-0FB0268E47F6}" type="slidenum">
              <a:rPr lang="en-US" smtClean="0"/>
              <a:t>5</a:t>
            </a:fld>
            <a:endParaRPr lang="en-US"/>
          </a:p>
        </p:txBody>
      </p:sp>
    </p:spTree>
    <p:extLst>
      <p:ext uri="{BB962C8B-B14F-4D97-AF65-F5344CB8AC3E}">
        <p14:creationId xmlns:p14="http://schemas.microsoft.com/office/powerpoint/2010/main" val="2055512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a:p>
        </p:txBody>
      </p:sp>
      <p:sp>
        <p:nvSpPr>
          <p:cNvPr id="4" name="Slide Number Placeholder 3"/>
          <p:cNvSpPr>
            <a:spLocks noGrp="1"/>
          </p:cNvSpPr>
          <p:nvPr>
            <p:ph type="sldNum" sz="quarter" idx="5"/>
          </p:nvPr>
        </p:nvSpPr>
        <p:spPr/>
        <p:txBody>
          <a:bodyPr/>
          <a:lstStyle/>
          <a:p>
            <a:fld id="{9E420858-B2BF-44FA-924B-0FB0268E47F6}" type="slidenum">
              <a:rPr lang="en-US" smtClean="0"/>
              <a:t>6</a:t>
            </a:fld>
            <a:endParaRPr lang="en-US"/>
          </a:p>
        </p:txBody>
      </p:sp>
    </p:spTree>
    <p:extLst>
      <p:ext uri="{BB962C8B-B14F-4D97-AF65-F5344CB8AC3E}">
        <p14:creationId xmlns:p14="http://schemas.microsoft.com/office/powerpoint/2010/main" val="9814514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E420858-B2BF-44FA-924B-0FB0268E47F6}" type="slidenum">
              <a:rPr lang="en-US" smtClean="0"/>
              <a:t>7</a:t>
            </a:fld>
            <a:endParaRPr lang="en-US"/>
          </a:p>
        </p:txBody>
      </p:sp>
    </p:spTree>
    <p:extLst>
      <p:ext uri="{BB962C8B-B14F-4D97-AF65-F5344CB8AC3E}">
        <p14:creationId xmlns:p14="http://schemas.microsoft.com/office/powerpoint/2010/main" val="5378108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E420858-B2BF-44FA-924B-0FB0268E47F6}" type="slidenum">
              <a:rPr lang="en-US" smtClean="0"/>
              <a:t>8</a:t>
            </a:fld>
            <a:endParaRPr lang="en-US"/>
          </a:p>
        </p:txBody>
      </p:sp>
    </p:spTree>
    <p:extLst>
      <p:ext uri="{BB962C8B-B14F-4D97-AF65-F5344CB8AC3E}">
        <p14:creationId xmlns:p14="http://schemas.microsoft.com/office/powerpoint/2010/main" val="1502256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a:p>
        </p:txBody>
      </p:sp>
      <p:sp>
        <p:nvSpPr>
          <p:cNvPr id="4" name="Slide Number Placeholder 3"/>
          <p:cNvSpPr>
            <a:spLocks noGrp="1"/>
          </p:cNvSpPr>
          <p:nvPr>
            <p:ph type="sldNum" sz="quarter" idx="5"/>
          </p:nvPr>
        </p:nvSpPr>
        <p:spPr/>
        <p:txBody>
          <a:bodyPr/>
          <a:lstStyle/>
          <a:p>
            <a:fld id="{9E420858-B2BF-44FA-924B-0FB0268E47F6}" type="slidenum">
              <a:rPr lang="en-US" smtClean="0"/>
              <a:t>9</a:t>
            </a:fld>
            <a:endParaRPr lang="en-US"/>
          </a:p>
        </p:txBody>
      </p:sp>
    </p:spTree>
    <p:extLst>
      <p:ext uri="{BB962C8B-B14F-4D97-AF65-F5344CB8AC3E}">
        <p14:creationId xmlns:p14="http://schemas.microsoft.com/office/powerpoint/2010/main" val="40281207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CBEA5-48F5-7D4C-9387-0D58CB01EA1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20C48FB-F9BB-F044-A6B6-F1BBF5BC94B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23FAA40-B3F1-F544-81F9-68C567CD9A4D}"/>
              </a:ext>
            </a:extLst>
          </p:cNvPr>
          <p:cNvSpPr>
            <a:spLocks noGrp="1"/>
          </p:cNvSpPr>
          <p:nvPr>
            <p:ph type="dt" sz="half" idx="10"/>
          </p:nvPr>
        </p:nvSpPr>
        <p:spPr/>
        <p:txBody>
          <a:bodyPr/>
          <a:lstStyle/>
          <a:p>
            <a:fld id="{8321B831-81BD-4131-B31A-ACFAE9B61D87}" type="datetimeFigureOut">
              <a:rPr lang="en-US" smtClean="0"/>
              <a:t>5/20/2021</a:t>
            </a:fld>
            <a:endParaRPr lang="en-US"/>
          </a:p>
        </p:txBody>
      </p:sp>
      <p:sp>
        <p:nvSpPr>
          <p:cNvPr id="5" name="Footer Placeholder 4">
            <a:extLst>
              <a:ext uri="{FF2B5EF4-FFF2-40B4-BE49-F238E27FC236}">
                <a16:creationId xmlns:a16="http://schemas.microsoft.com/office/drawing/2014/main" id="{54BE29B5-B292-EF4B-82B3-4A2F68BB9C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99A25F-0F17-D640-A225-24C2D73E081B}"/>
              </a:ext>
            </a:extLst>
          </p:cNvPr>
          <p:cNvSpPr>
            <a:spLocks noGrp="1"/>
          </p:cNvSpPr>
          <p:nvPr>
            <p:ph type="sldNum" sz="quarter" idx="12"/>
          </p:nvPr>
        </p:nvSpPr>
        <p:spPr/>
        <p:txBody>
          <a:bodyPr/>
          <a:lstStyle/>
          <a:p>
            <a:fld id="{EBA01F49-B188-463F-A862-A20A06EF5A3A}" type="slidenum">
              <a:rPr lang="en-US" smtClean="0"/>
              <a:t>‹#›</a:t>
            </a:fld>
            <a:endParaRPr lang="en-US"/>
          </a:p>
        </p:txBody>
      </p:sp>
    </p:spTree>
    <p:extLst>
      <p:ext uri="{BB962C8B-B14F-4D97-AF65-F5344CB8AC3E}">
        <p14:creationId xmlns:p14="http://schemas.microsoft.com/office/powerpoint/2010/main" val="895628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B922B-FAA0-0A42-BA10-4C26D335D30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DFD323A-BFBD-5E4A-8B9E-EABA09F05AC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F66B65-CE5F-A84D-8934-75EBE706061C}"/>
              </a:ext>
            </a:extLst>
          </p:cNvPr>
          <p:cNvSpPr>
            <a:spLocks noGrp="1"/>
          </p:cNvSpPr>
          <p:nvPr>
            <p:ph type="dt" sz="half" idx="10"/>
          </p:nvPr>
        </p:nvSpPr>
        <p:spPr/>
        <p:txBody>
          <a:bodyPr/>
          <a:lstStyle/>
          <a:p>
            <a:fld id="{8321B831-81BD-4131-B31A-ACFAE9B61D87}" type="datetimeFigureOut">
              <a:rPr lang="en-US" smtClean="0"/>
              <a:t>5/20/2021</a:t>
            </a:fld>
            <a:endParaRPr lang="en-US"/>
          </a:p>
        </p:txBody>
      </p:sp>
      <p:sp>
        <p:nvSpPr>
          <p:cNvPr id="5" name="Footer Placeholder 4">
            <a:extLst>
              <a:ext uri="{FF2B5EF4-FFF2-40B4-BE49-F238E27FC236}">
                <a16:creationId xmlns:a16="http://schemas.microsoft.com/office/drawing/2014/main" id="{156DECED-DBF4-2049-BE8F-72BC71919D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E04466-32B0-6948-9BFD-7B2493DFA812}"/>
              </a:ext>
            </a:extLst>
          </p:cNvPr>
          <p:cNvSpPr>
            <a:spLocks noGrp="1"/>
          </p:cNvSpPr>
          <p:nvPr>
            <p:ph type="sldNum" sz="quarter" idx="12"/>
          </p:nvPr>
        </p:nvSpPr>
        <p:spPr/>
        <p:txBody>
          <a:bodyPr/>
          <a:lstStyle/>
          <a:p>
            <a:fld id="{EBA01F49-B188-463F-A862-A20A06EF5A3A}" type="slidenum">
              <a:rPr lang="en-US" smtClean="0"/>
              <a:t>‹#›</a:t>
            </a:fld>
            <a:endParaRPr lang="en-US"/>
          </a:p>
        </p:txBody>
      </p:sp>
    </p:spTree>
    <p:extLst>
      <p:ext uri="{BB962C8B-B14F-4D97-AF65-F5344CB8AC3E}">
        <p14:creationId xmlns:p14="http://schemas.microsoft.com/office/powerpoint/2010/main" val="3205897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87CAF25-D55B-C645-B36C-9EFC8A090EA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B573CEB-EBAE-0142-8A71-3FA85B9F811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9E3B28-4FE2-EE4C-9354-455D23890D7D}"/>
              </a:ext>
            </a:extLst>
          </p:cNvPr>
          <p:cNvSpPr>
            <a:spLocks noGrp="1"/>
          </p:cNvSpPr>
          <p:nvPr>
            <p:ph type="dt" sz="half" idx="10"/>
          </p:nvPr>
        </p:nvSpPr>
        <p:spPr/>
        <p:txBody>
          <a:bodyPr/>
          <a:lstStyle/>
          <a:p>
            <a:fld id="{8321B831-81BD-4131-B31A-ACFAE9B61D87}" type="datetimeFigureOut">
              <a:rPr lang="en-US" smtClean="0"/>
              <a:t>5/20/2021</a:t>
            </a:fld>
            <a:endParaRPr lang="en-US"/>
          </a:p>
        </p:txBody>
      </p:sp>
      <p:sp>
        <p:nvSpPr>
          <p:cNvPr id="5" name="Footer Placeholder 4">
            <a:extLst>
              <a:ext uri="{FF2B5EF4-FFF2-40B4-BE49-F238E27FC236}">
                <a16:creationId xmlns:a16="http://schemas.microsoft.com/office/drawing/2014/main" id="{4C22B860-C3F0-164B-8DF4-ED7CCD9A9E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DFF800-9541-554F-8261-0A9E078ED9CB}"/>
              </a:ext>
            </a:extLst>
          </p:cNvPr>
          <p:cNvSpPr>
            <a:spLocks noGrp="1"/>
          </p:cNvSpPr>
          <p:nvPr>
            <p:ph type="sldNum" sz="quarter" idx="12"/>
          </p:nvPr>
        </p:nvSpPr>
        <p:spPr/>
        <p:txBody>
          <a:bodyPr/>
          <a:lstStyle/>
          <a:p>
            <a:fld id="{EBA01F49-B188-463F-A862-A20A06EF5A3A}" type="slidenum">
              <a:rPr lang="en-US" smtClean="0"/>
              <a:t>‹#›</a:t>
            </a:fld>
            <a:endParaRPr lang="en-US"/>
          </a:p>
        </p:txBody>
      </p:sp>
    </p:spTree>
    <p:extLst>
      <p:ext uri="{BB962C8B-B14F-4D97-AF65-F5344CB8AC3E}">
        <p14:creationId xmlns:p14="http://schemas.microsoft.com/office/powerpoint/2010/main" val="3840897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8CD8E9-5191-7A41-A535-67274A2F0A9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9C0DB03-766C-8D4D-A3EB-45B72FDD73E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E530B5-C907-354B-957D-90ADC3043299}"/>
              </a:ext>
            </a:extLst>
          </p:cNvPr>
          <p:cNvSpPr>
            <a:spLocks noGrp="1"/>
          </p:cNvSpPr>
          <p:nvPr>
            <p:ph type="dt" sz="half" idx="10"/>
          </p:nvPr>
        </p:nvSpPr>
        <p:spPr/>
        <p:txBody>
          <a:bodyPr/>
          <a:lstStyle/>
          <a:p>
            <a:fld id="{8321B831-81BD-4131-B31A-ACFAE9B61D87}" type="datetimeFigureOut">
              <a:rPr lang="en-US" smtClean="0"/>
              <a:t>5/20/2021</a:t>
            </a:fld>
            <a:endParaRPr lang="en-US"/>
          </a:p>
        </p:txBody>
      </p:sp>
      <p:sp>
        <p:nvSpPr>
          <p:cNvPr id="5" name="Footer Placeholder 4">
            <a:extLst>
              <a:ext uri="{FF2B5EF4-FFF2-40B4-BE49-F238E27FC236}">
                <a16:creationId xmlns:a16="http://schemas.microsoft.com/office/drawing/2014/main" id="{BB9DA416-4E3B-6F43-AA34-5C15561222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59C0A0-A689-8D4F-8C19-4F4E4DCE11A6}"/>
              </a:ext>
            </a:extLst>
          </p:cNvPr>
          <p:cNvSpPr>
            <a:spLocks noGrp="1"/>
          </p:cNvSpPr>
          <p:nvPr>
            <p:ph type="sldNum" sz="quarter" idx="12"/>
          </p:nvPr>
        </p:nvSpPr>
        <p:spPr/>
        <p:txBody>
          <a:bodyPr/>
          <a:lstStyle/>
          <a:p>
            <a:fld id="{EBA01F49-B188-463F-A862-A20A06EF5A3A}" type="slidenum">
              <a:rPr lang="en-US" smtClean="0"/>
              <a:t>‹#›</a:t>
            </a:fld>
            <a:endParaRPr lang="en-US"/>
          </a:p>
        </p:txBody>
      </p:sp>
    </p:spTree>
    <p:extLst>
      <p:ext uri="{BB962C8B-B14F-4D97-AF65-F5344CB8AC3E}">
        <p14:creationId xmlns:p14="http://schemas.microsoft.com/office/powerpoint/2010/main" val="38067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B7EA6-43B0-A345-98A8-8BDC6C07834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B28BEBD-3A6D-9E42-81DD-B429CC014B3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4A5A127-A1E5-3A48-89E2-5985E9646EAC}"/>
              </a:ext>
            </a:extLst>
          </p:cNvPr>
          <p:cNvSpPr>
            <a:spLocks noGrp="1"/>
          </p:cNvSpPr>
          <p:nvPr>
            <p:ph type="dt" sz="half" idx="10"/>
          </p:nvPr>
        </p:nvSpPr>
        <p:spPr/>
        <p:txBody>
          <a:bodyPr/>
          <a:lstStyle/>
          <a:p>
            <a:fld id="{8321B831-81BD-4131-B31A-ACFAE9B61D87}" type="datetimeFigureOut">
              <a:rPr lang="en-US" smtClean="0"/>
              <a:t>5/20/2021</a:t>
            </a:fld>
            <a:endParaRPr lang="en-US"/>
          </a:p>
        </p:txBody>
      </p:sp>
      <p:sp>
        <p:nvSpPr>
          <p:cNvPr id="5" name="Footer Placeholder 4">
            <a:extLst>
              <a:ext uri="{FF2B5EF4-FFF2-40B4-BE49-F238E27FC236}">
                <a16:creationId xmlns:a16="http://schemas.microsoft.com/office/drawing/2014/main" id="{C31CEA3A-C207-684B-824B-D7B0E47A07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FEF701-139E-B640-9818-587E5E8B20AD}"/>
              </a:ext>
            </a:extLst>
          </p:cNvPr>
          <p:cNvSpPr>
            <a:spLocks noGrp="1"/>
          </p:cNvSpPr>
          <p:nvPr>
            <p:ph type="sldNum" sz="quarter" idx="12"/>
          </p:nvPr>
        </p:nvSpPr>
        <p:spPr/>
        <p:txBody>
          <a:bodyPr/>
          <a:lstStyle/>
          <a:p>
            <a:fld id="{EBA01F49-B188-463F-A862-A20A06EF5A3A}" type="slidenum">
              <a:rPr lang="en-US" smtClean="0"/>
              <a:t>‹#›</a:t>
            </a:fld>
            <a:endParaRPr lang="en-US"/>
          </a:p>
        </p:txBody>
      </p:sp>
    </p:spTree>
    <p:extLst>
      <p:ext uri="{BB962C8B-B14F-4D97-AF65-F5344CB8AC3E}">
        <p14:creationId xmlns:p14="http://schemas.microsoft.com/office/powerpoint/2010/main" val="1441247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8B376-89D2-3B4F-9656-11ABC19E642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AD91061-C34C-6F48-8E22-93CE7007987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4336F5F-DE8F-0140-8155-1C5C34C85CF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88EA034-614F-7A40-9415-B6A8408FDE1F}"/>
              </a:ext>
            </a:extLst>
          </p:cNvPr>
          <p:cNvSpPr>
            <a:spLocks noGrp="1"/>
          </p:cNvSpPr>
          <p:nvPr>
            <p:ph type="dt" sz="half" idx="10"/>
          </p:nvPr>
        </p:nvSpPr>
        <p:spPr/>
        <p:txBody>
          <a:bodyPr/>
          <a:lstStyle/>
          <a:p>
            <a:fld id="{8321B831-81BD-4131-B31A-ACFAE9B61D87}" type="datetimeFigureOut">
              <a:rPr lang="en-US" smtClean="0"/>
              <a:t>5/20/2021</a:t>
            </a:fld>
            <a:endParaRPr lang="en-US"/>
          </a:p>
        </p:txBody>
      </p:sp>
      <p:sp>
        <p:nvSpPr>
          <p:cNvPr id="6" name="Footer Placeholder 5">
            <a:extLst>
              <a:ext uri="{FF2B5EF4-FFF2-40B4-BE49-F238E27FC236}">
                <a16:creationId xmlns:a16="http://schemas.microsoft.com/office/drawing/2014/main" id="{4649C2B1-6A82-0740-809F-FAA1C017FD0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6F7575D-D233-B240-AD65-0EE7247FE8EF}"/>
              </a:ext>
            </a:extLst>
          </p:cNvPr>
          <p:cNvSpPr>
            <a:spLocks noGrp="1"/>
          </p:cNvSpPr>
          <p:nvPr>
            <p:ph type="sldNum" sz="quarter" idx="12"/>
          </p:nvPr>
        </p:nvSpPr>
        <p:spPr/>
        <p:txBody>
          <a:bodyPr/>
          <a:lstStyle/>
          <a:p>
            <a:fld id="{EBA01F49-B188-463F-A862-A20A06EF5A3A}" type="slidenum">
              <a:rPr lang="en-US" smtClean="0"/>
              <a:t>‹#›</a:t>
            </a:fld>
            <a:endParaRPr lang="en-US"/>
          </a:p>
        </p:txBody>
      </p:sp>
    </p:spTree>
    <p:extLst>
      <p:ext uri="{BB962C8B-B14F-4D97-AF65-F5344CB8AC3E}">
        <p14:creationId xmlns:p14="http://schemas.microsoft.com/office/powerpoint/2010/main" val="2714603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0ABAE6-E034-FF42-963B-73CAC313202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26AF6C6-C28F-1646-8B18-670C5009D8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8C80895-7310-0F44-BA25-29D1C432D00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0030091-7CAF-344F-9DD3-F741A503F91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57A5640-2E99-FF43-BCC7-3133DCA34E4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4DCF93F-B022-4646-9C0E-A0D9AF12B4D4}"/>
              </a:ext>
            </a:extLst>
          </p:cNvPr>
          <p:cNvSpPr>
            <a:spLocks noGrp="1"/>
          </p:cNvSpPr>
          <p:nvPr>
            <p:ph type="dt" sz="half" idx="10"/>
          </p:nvPr>
        </p:nvSpPr>
        <p:spPr/>
        <p:txBody>
          <a:bodyPr/>
          <a:lstStyle/>
          <a:p>
            <a:fld id="{8321B831-81BD-4131-B31A-ACFAE9B61D87}" type="datetimeFigureOut">
              <a:rPr lang="en-US" smtClean="0"/>
              <a:t>5/20/2021</a:t>
            </a:fld>
            <a:endParaRPr lang="en-US"/>
          </a:p>
        </p:txBody>
      </p:sp>
      <p:sp>
        <p:nvSpPr>
          <p:cNvPr id="8" name="Footer Placeholder 7">
            <a:extLst>
              <a:ext uri="{FF2B5EF4-FFF2-40B4-BE49-F238E27FC236}">
                <a16:creationId xmlns:a16="http://schemas.microsoft.com/office/drawing/2014/main" id="{17A66302-961C-B545-AF8B-5A07C2A763D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FB07D7C-D529-6443-9853-B7CCE660BDA9}"/>
              </a:ext>
            </a:extLst>
          </p:cNvPr>
          <p:cNvSpPr>
            <a:spLocks noGrp="1"/>
          </p:cNvSpPr>
          <p:nvPr>
            <p:ph type="sldNum" sz="quarter" idx="12"/>
          </p:nvPr>
        </p:nvSpPr>
        <p:spPr/>
        <p:txBody>
          <a:bodyPr/>
          <a:lstStyle/>
          <a:p>
            <a:fld id="{EBA01F49-B188-463F-A862-A20A06EF5A3A}" type="slidenum">
              <a:rPr lang="en-US" smtClean="0"/>
              <a:t>‹#›</a:t>
            </a:fld>
            <a:endParaRPr lang="en-US"/>
          </a:p>
        </p:txBody>
      </p:sp>
    </p:spTree>
    <p:extLst>
      <p:ext uri="{BB962C8B-B14F-4D97-AF65-F5344CB8AC3E}">
        <p14:creationId xmlns:p14="http://schemas.microsoft.com/office/powerpoint/2010/main" val="3976015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4FE00-A6A0-8E49-9DCC-61A220AB99D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5A1CAB6-DC3A-E949-ACDE-6585CE8C46DF}"/>
              </a:ext>
            </a:extLst>
          </p:cNvPr>
          <p:cNvSpPr>
            <a:spLocks noGrp="1"/>
          </p:cNvSpPr>
          <p:nvPr>
            <p:ph type="dt" sz="half" idx="10"/>
          </p:nvPr>
        </p:nvSpPr>
        <p:spPr/>
        <p:txBody>
          <a:bodyPr/>
          <a:lstStyle/>
          <a:p>
            <a:fld id="{8321B831-81BD-4131-B31A-ACFAE9B61D87}" type="datetimeFigureOut">
              <a:rPr lang="en-US" smtClean="0"/>
              <a:t>5/20/2021</a:t>
            </a:fld>
            <a:endParaRPr lang="en-US"/>
          </a:p>
        </p:txBody>
      </p:sp>
      <p:sp>
        <p:nvSpPr>
          <p:cNvPr id="4" name="Footer Placeholder 3">
            <a:extLst>
              <a:ext uri="{FF2B5EF4-FFF2-40B4-BE49-F238E27FC236}">
                <a16:creationId xmlns:a16="http://schemas.microsoft.com/office/drawing/2014/main" id="{596A123D-0B6B-E447-807D-998343505DD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323C030-C668-D34D-9DBB-65CFE985B331}"/>
              </a:ext>
            </a:extLst>
          </p:cNvPr>
          <p:cNvSpPr>
            <a:spLocks noGrp="1"/>
          </p:cNvSpPr>
          <p:nvPr>
            <p:ph type="sldNum" sz="quarter" idx="12"/>
          </p:nvPr>
        </p:nvSpPr>
        <p:spPr/>
        <p:txBody>
          <a:bodyPr/>
          <a:lstStyle/>
          <a:p>
            <a:fld id="{EBA01F49-B188-463F-A862-A20A06EF5A3A}" type="slidenum">
              <a:rPr lang="en-US" smtClean="0"/>
              <a:t>‹#›</a:t>
            </a:fld>
            <a:endParaRPr lang="en-US"/>
          </a:p>
        </p:txBody>
      </p:sp>
    </p:spTree>
    <p:extLst>
      <p:ext uri="{BB962C8B-B14F-4D97-AF65-F5344CB8AC3E}">
        <p14:creationId xmlns:p14="http://schemas.microsoft.com/office/powerpoint/2010/main" val="1247636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794D0F4-48B7-4D42-B74E-B5697B435AB7}"/>
              </a:ext>
            </a:extLst>
          </p:cNvPr>
          <p:cNvSpPr>
            <a:spLocks noGrp="1"/>
          </p:cNvSpPr>
          <p:nvPr>
            <p:ph type="dt" sz="half" idx="10"/>
          </p:nvPr>
        </p:nvSpPr>
        <p:spPr/>
        <p:txBody>
          <a:bodyPr/>
          <a:lstStyle/>
          <a:p>
            <a:fld id="{8321B831-81BD-4131-B31A-ACFAE9B61D87}" type="datetimeFigureOut">
              <a:rPr lang="en-US" smtClean="0"/>
              <a:t>5/20/2021</a:t>
            </a:fld>
            <a:endParaRPr lang="en-US"/>
          </a:p>
        </p:txBody>
      </p:sp>
      <p:sp>
        <p:nvSpPr>
          <p:cNvPr id="3" name="Footer Placeholder 2">
            <a:extLst>
              <a:ext uri="{FF2B5EF4-FFF2-40B4-BE49-F238E27FC236}">
                <a16:creationId xmlns:a16="http://schemas.microsoft.com/office/drawing/2014/main" id="{F49C8D7D-8E14-4C40-BDBB-4C4F15E73B9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15FD596-33D0-A64B-AFC5-48413C55C908}"/>
              </a:ext>
            </a:extLst>
          </p:cNvPr>
          <p:cNvSpPr>
            <a:spLocks noGrp="1"/>
          </p:cNvSpPr>
          <p:nvPr>
            <p:ph type="sldNum" sz="quarter" idx="12"/>
          </p:nvPr>
        </p:nvSpPr>
        <p:spPr/>
        <p:txBody>
          <a:bodyPr/>
          <a:lstStyle/>
          <a:p>
            <a:fld id="{EBA01F49-B188-463F-A862-A20A06EF5A3A}" type="slidenum">
              <a:rPr lang="en-US" smtClean="0"/>
              <a:t>‹#›</a:t>
            </a:fld>
            <a:endParaRPr lang="en-US"/>
          </a:p>
        </p:txBody>
      </p:sp>
    </p:spTree>
    <p:extLst>
      <p:ext uri="{BB962C8B-B14F-4D97-AF65-F5344CB8AC3E}">
        <p14:creationId xmlns:p14="http://schemas.microsoft.com/office/powerpoint/2010/main" val="2713481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D1CAB-7E50-9B40-8D0F-2FFC8A51424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9A28E5E-3359-E348-8853-343DDE3B84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75C7776-B342-B54F-A11B-D23B6B63EF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B1D0B98-97D0-1943-9B68-A7A16B5DF734}"/>
              </a:ext>
            </a:extLst>
          </p:cNvPr>
          <p:cNvSpPr>
            <a:spLocks noGrp="1"/>
          </p:cNvSpPr>
          <p:nvPr>
            <p:ph type="dt" sz="half" idx="10"/>
          </p:nvPr>
        </p:nvSpPr>
        <p:spPr/>
        <p:txBody>
          <a:bodyPr/>
          <a:lstStyle/>
          <a:p>
            <a:fld id="{8321B831-81BD-4131-B31A-ACFAE9B61D87}" type="datetimeFigureOut">
              <a:rPr lang="en-US" smtClean="0"/>
              <a:t>5/20/2021</a:t>
            </a:fld>
            <a:endParaRPr lang="en-US"/>
          </a:p>
        </p:txBody>
      </p:sp>
      <p:sp>
        <p:nvSpPr>
          <p:cNvPr id="6" name="Footer Placeholder 5">
            <a:extLst>
              <a:ext uri="{FF2B5EF4-FFF2-40B4-BE49-F238E27FC236}">
                <a16:creationId xmlns:a16="http://schemas.microsoft.com/office/drawing/2014/main" id="{CCE13FD2-4030-2E4C-A148-EE3D227A64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9E41FA5-875B-574C-B062-E1CEDB011454}"/>
              </a:ext>
            </a:extLst>
          </p:cNvPr>
          <p:cNvSpPr>
            <a:spLocks noGrp="1"/>
          </p:cNvSpPr>
          <p:nvPr>
            <p:ph type="sldNum" sz="quarter" idx="12"/>
          </p:nvPr>
        </p:nvSpPr>
        <p:spPr/>
        <p:txBody>
          <a:bodyPr/>
          <a:lstStyle/>
          <a:p>
            <a:fld id="{EBA01F49-B188-463F-A862-A20A06EF5A3A}" type="slidenum">
              <a:rPr lang="en-US" smtClean="0"/>
              <a:t>‹#›</a:t>
            </a:fld>
            <a:endParaRPr lang="en-US"/>
          </a:p>
        </p:txBody>
      </p:sp>
    </p:spTree>
    <p:extLst>
      <p:ext uri="{BB962C8B-B14F-4D97-AF65-F5344CB8AC3E}">
        <p14:creationId xmlns:p14="http://schemas.microsoft.com/office/powerpoint/2010/main" val="1518405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86095-6B46-5E47-A985-7CD760991E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827A96F-C1DD-F348-8D8F-A26768F08B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E1CEEF0-FB75-0B4C-A4C9-25D6B266F9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D80C3F2-E665-5145-A151-6EDF7847975A}"/>
              </a:ext>
            </a:extLst>
          </p:cNvPr>
          <p:cNvSpPr>
            <a:spLocks noGrp="1"/>
          </p:cNvSpPr>
          <p:nvPr>
            <p:ph type="dt" sz="half" idx="10"/>
          </p:nvPr>
        </p:nvSpPr>
        <p:spPr/>
        <p:txBody>
          <a:bodyPr/>
          <a:lstStyle/>
          <a:p>
            <a:fld id="{8321B831-81BD-4131-B31A-ACFAE9B61D87}" type="datetimeFigureOut">
              <a:rPr lang="en-US" smtClean="0"/>
              <a:t>5/20/2021</a:t>
            </a:fld>
            <a:endParaRPr lang="en-US"/>
          </a:p>
        </p:txBody>
      </p:sp>
      <p:sp>
        <p:nvSpPr>
          <p:cNvPr id="6" name="Footer Placeholder 5">
            <a:extLst>
              <a:ext uri="{FF2B5EF4-FFF2-40B4-BE49-F238E27FC236}">
                <a16:creationId xmlns:a16="http://schemas.microsoft.com/office/drawing/2014/main" id="{2F8FA3D9-2D41-8F41-8062-DBEDF69D081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027C17-E686-594B-9B8C-3048CE5AE01F}"/>
              </a:ext>
            </a:extLst>
          </p:cNvPr>
          <p:cNvSpPr>
            <a:spLocks noGrp="1"/>
          </p:cNvSpPr>
          <p:nvPr>
            <p:ph type="sldNum" sz="quarter" idx="12"/>
          </p:nvPr>
        </p:nvSpPr>
        <p:spPr/>
        <p:txBody>
          <a:bodyPr/>
          <a:lstStyle/>
          <a:p>
            <a:fld id="{EBA01F49-B188-463F-A862-A20A06EF5A3A}" type="slidenum">
              <a:rPr lang="en-US" smtClean="0"/>
              <a:t>‹#›</a:t>
            </a:fld>
            <a:endParaRPr lang="en-US"/>
          </a:p>
        </p:txBody>
      </p:sp>
    </p:spTree>
    <p:extLst>
      <p:ext uri="{BB962C8B-B14F-4D97-AF65-F5344CB8AC3E}">
        <p14:creationId xmlns:p14="http://schemas.microsoft.com/office/powerpoint/2010/main" val="454860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458C67-D045-E843-AFCD-C0810ECB7C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234AE57-A228-2546-81D2-3A1C963A5B0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5911AC-5DF4-D44F-8C92-92875A62555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21B831-81BD-4131-B31A-ACFAE9B61D87}" type="datetimeFigureOut">
              <a:rPr lang="en-US" smtClean="0"/>
              <a:t>5/20/2021</a:t>
            </a:fld>
            <a:endParaRPr lang="en-US"/>
          </a:p>
        </p:txBody>
      </p:sp>
      <p:sp>
        <p:nvSpPr>
          <p:cNvPr id="5" name="Footer Placeholder 4">
            <a:extLst>
              <a:ext uri="{FF2B5EF4-FFF2-40B4-BE49-F238E27FC236}">
                <a16:creationId xmlns:a16="http://schemas.microsoft.com/office/drawing/2014/main" id="{619AD1B3-7B71-8342-96E5-DD3A01CAAA1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0B979CA-679D-6246-BBFD-ED521D48B47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A01F49-B188-463F-A862-A20A06EF5A3A}" type="slidenum">
              <a:rPr lang="en-US" smtClean="0"/>
              <a:t>‹#›</a:t>
            </a:fld>
            <a:endParaRPr lang="en-US"/>
          </a:p>
        </p:txBody>
      </p:sp>
    </p:spTree>
    <p:extLst>
      <p:ext uri="{BB962C8B-B14F-4D97-AF65-F5344CB8AC3E}">
        <p14:creationId xmlns:p14="http://schemas.microsoft.com/office/powerpoint/2010/main" val="336694308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customXml" Target="../ink/ink2.xml"/><Relationship Id="rId5" Type="http://schemas.openxmlformats.org/officeDocument/2006/relationships/image" Target="../media/image2.png"/><Relationship Id="rId4" Type="http://schemas.openxmlformats.org/officeDocument/2006/relationships/customXml" Target="../ink/ink1.xml"/></Relationships>
</file>

<file path=ppt/slides/_rels/slide10.xml.rels><?xml version="1.0" encoding="UTF-8" standalone="yes"?>
<Relationships xmlns="http://schemas.openxmlformats.org/package/2006/relationships"><Relationship Id="rId3" Type="http://schemas.openxmlformats.org/officeDocument/2006/relationships/hyperlink" Target="https://www.hhs.gov/ohrp/regulations-and-policy/guidance/guidance-on-engagement-of-institutions/index.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hhs.gov/ohrp/regulations-and-policy/guidance/guidance-on-engagement-of-institutions/index.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hhs.gov/ohrp/regulations-and-policy/guidance/guidance-on-engagement-of-institutions/index.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hhs.gov/ohrp/regulations-and-policy/guidance/guidance-on-engagement-of-institutions/index.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hhs.gov/ohrp/regulations-and-policy/guidance/guidance-on-engagement-of-institutions/index.html"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hhs.gov/ohrp/regulations-and-policy/guidance/guidance-on-engagement-of-institutions/index.html"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hhs.gov/ohrp/regulations-and-policy/guidance/guidance-on-engagement-of-institutions/index.html"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2.png"/><Relationship Id="rId7" Type="http://schemas.openxmlformats.org/officeDocument/2006/relationships/diagramColors" Target="../diagrams/colors2.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20.svg"/><Relationship Id="rId5" Type="http://schemas.openxmlformats.org/officeDocument/2006/relationships/image" Target="../media/image14.png"/><Relationship Id="rId4" Type="http://schemas.openxmlformats.org/officeDocument/2006/relationships/image" Target="../media/image18.svg"/></Relationships>
</file>

<file path=ppt/slides/_rels/slide22.xml.rels><?xml version="1.0" encoding="UTF-8" standalone="yes"?>
<Relationships xmlns="http://schemas.openxmlformats.org/package/2006/relationships"><Relationship Id="rId8" Type="http://schemas.openxmlformats.org/officeDocument/2006/relationships/image" Target="../media/image24.svg"/><Relationship Id="rId3" Type="http://schemas.openxmlformats.org/officeDocument/2006/relationships/image" Target="../media/image15.png"/><Relationship Id="rId7" Type="http://schemas.openxmlformats.org/officeDocument/2006/relationships/image" Target="../media/image16.png"/><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18.svg"/><Relationship Id="rId5" Type="http://schemas.openxmlformats.org/officeDocument/2006/relationships/image" Target="../media/image13.png"/><Relationship Id="rId4" Type="http://schemas.openxmlformats.org/officeDocument/2006/relationships/image" Target="../media/image22.sv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umaryland.edu/hrp/for-researchers/investigator-manua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hyperlink" Target="https://www.nursing.umaryland.edu/research/resources/regulatory-affairs/" TargetMode="External"/><Relationship Id="rId3" Type="http://schemas.openxmlformats.org/officeDocument/2006/relationships/image" Target="../media/image17.png"/><Relationship Id="rId7" Type="http://schemas.openxmlformats.org/officeDocument/2006/relationships/hyperlink" Target="https://www.umaryland.edu/hrp/for-researchers/"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 Id="rId6" Type="http://schemas.openxmlformats.org/officeDocument/2006/relationships/hyperlink" Target="https://www.umaryland.edu/hrp/for-researchers/investigator-manual/" TargetMode="External"/><Relationship Id="rId5" Type="http://schemas.openxmlformats.org/officeDocument/2006/relationships/hyperlink" Target="https://www.hhs.gov/ohrp/regulations-and-policy/guidance/guidance-on-engagement-of-institutions/index.html" TargetMode="External"/><Relationship Id="rId4" Type="http://schemas.openxmlformats.org/officeDocument/2006/relationships/image" Target="../media/image26.svg"/></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image" Target="../media/image28.sv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1.sv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hyperlink" Target="https://www.hhs.gov/ohrp/regulations-and-policy/guidance/guidance-on-engagement-of-institutions/index.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hhs.gov/ohrp/regulations-and-policy/guidance/guidance-on-engagement-of-institutions/index.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19D32F93-50AC-4C46-A5DB-291C60DDB7B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Shape&#10;&#10;Description automatically generated with medium confidence">
            <a:extLst>
              <a:ext uri="{FF2B5EF4-FFF2-40B4-BE49-F238E27FC236}">
                <a16:creationId xmlns:a16="http://schemas.microsoft.com/office/drawing/2014/main" id="{DA131E4C-6E8F-5C47-AB2A-C707BBE325E0}"/>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61020" y="925421"/>
            <a:ext cx="3331915" cy="884728"/>
          </a:xfrm>
          <a:prstGeom prst="rect">
            <a:avLst/>
          </a:prstGeom>
        </p:spPr>
      </p:pic>
      <p:sp>
        <p:nvSpPr>
          <p:cNvPr id="15" name="Right Triangle 14">
            <a:extLst>
              <a:ext uri="{FF2B5EF4-FFF2-40B4-BE49-F238E27FC236}">
                <a16:creationId xmlns:a16="http://schemas.microsoft.com/office/drawing/2014/main" id="{827DC2C4-B485-428A-BF4A-472D2967F47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EE04B5EB-F158-4507-90DD-BD23620C7C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a:extLst>
              <a:ext uri="{FF2B5EF4-FFF2-40B4-BE49-F238E27FC236}">
                <a16:creationId xmlns:a16="http://schemas.microsoft.com/office/drawing/2014/main" id="{1F57F64B-0876-2940-9D63-B6C5B6050151}"/>
              </a:ext>
            </a:extLst>
          </p:cNvPr>
          <p:cNvSpPr>
            <a:spLocks noGrp="1"/>
          </p:cNvSpPr>
          <p:nvPr>
            <p:ph type="ctrTitle"/>
          </p:nvPr>
        </p:nvSpPr>
        <p:spPr>
          <a:xfrm>
            <a:off x="963761" y="2255281"/>
            <a:ext cx="10057484" cy="2015229"/>
          </a:xfrm>
        </p:spPr>
        <p:txBody>
          <a:bodyPr anchor="b">
            <a:normAutofit/>
          </a:bodyPr>
          <a:lstStyle/>
          <a:p>
            <a:pPr algn="l" fontAlgn="base"/>
            <a:r>
              <a:rPr lang="en-US" sz="5300" b="1"/>
              <a:t>Site and Staff Engagement</a:t>
            </a:r>
            <a:r>
              <a:rPr lang="en-US" sz="5300"/>
              <a:t> </a:t>
            </a:r>
            <a:r>
              <a:rPr lang="en-US" sz="5300" b="1"/>
              <a:t>at UMB</a:t>
            </a:r>
            <a:r>
              <a:rPr lang="en-US" sz="3200"/>
              <a:t/>
            </a:r>
            <a:br>
              <a:rPr lang="en-US" sz="3200"/>
            </a:br>
            <a:r>
              <a:rPr lang="en-US" sz="3200" b="1"/>
              <a:t>Resources and guidance for understanding who is</a:t>
            </a:r>
            <a:br>
              <a:rPr lang="en-US" sz="3200" b="1"/>
            </a:br>
            <a:r>
              <a:rPr lang="en-US" sz="3200" b="1"/>
              <a:t>engaged in your human subject's research protocol</a:t>
            </a:r>
            <a:r>
              <a:rPr lang="en-US" sz="3200"/>
              <a:t> </a:t>
            </a:r>
            <a:endParaRPr lang="en-US" sz="3200">
              <a:cs typeface="Calibri"/>
            </a:endParaRPr>
          </a:p>
        </p:txBody>
      </p:sp>
      <p:sp>
        <p:nvSpPr>
          <p:cNvPr id="5" name="Subtitle 4">
            <a:extLst>
              <a:ext uri="{FF2B5EF4-FFF2-40B4-BE49-F238E27FC236}">
                <a16:creationId xmlns:a16="http://schemas.microsoft.com/office/drawing/2014/main" id="{E5A38BC2-F4CA-D44D-BB1D-A7A4712D0A7D}"/>
              </a:ext>
            </a:extLst>
          </p:cNvPr>
          <p:cNvSpPr txBox="1">
            <a:spLocks noGrp="1"/>
          </p:cNvSpPr>
          <p:nvPr>
            <p:ph type="subTitle" idx="1"/>
          </p:nvPr>
        </p:nvSpPr>
        <p:spPr>
          <a:xfrm>
            <a:off x="961818" y="4605352"/>
            <a:ext cx="3954001" cy="1376382"/>
          </a:xfrm>
          <a:prstGeom prst="rect">
            <a:avLst/>
          </a:prstGeom>
        </p:spPr>
        <p:txBody>
          <a:bodyPr rot="0" spcFirstLastPara="0" vertOverflow="overflow" horzOverflow="overflow" vert="horz" lIns="91440" tIns="45720" rIns="91440" bIns="45720" numCol="1" spcCol="0" rtlCol="0" fromWordArt="0" anchor="t" anchorCtr="0" forceAA="0" compatLnSpc="1">
            <a:prstTxWarp prst="textNoShape">
              <a:avLst/>
            </a:prstTxWarp>
            <a:noAutofit/>
          </a:bodyPr>
          <a:lstStyle/>
          <a:p>
            <a:pPr algn="l">
              <a:lnSpc>
                <a:spcPct val="100000"/>
              </a:lnSpc>
              <a:spcBef>
                <a:spcPts val="0"/>
              </a:spcBef>
            </a:pPr>
            <a:r>
              <a:rPr lang="en-US" sz="1800" b="1">
                <a:ea typeface="+mn-lt"/>
                <a:cs typeface="+mn-lt"/>
              </a:rPr>
              <a:t>C</a:t>
            </a:r>
            <a:r>
              <a:rPr lang="en-US" sz="2000" b="1">
                <a:ea typeface="+mn-lt"/>
                <a:cs typeface="+mn-lt"/>
              </a:rPr>
              <a:t>asey Jackson, MS, CCRP</a:t>
            </a:r>
            <a:endParaRPr lang="en-US" sz="2000">
              <a:cs typeface="Calibri"/>
            </a:endParaRPr>
          </a:p>
          <a:p>
            <a:pPr algn="l">
              <a:lnSpc>
                <a:spcPct val="100000"/>
              </a:lnSpc>
              <a:spcBef>
                <a:spcPts val="0"/>
              </a:spcBef>
            </a:pPr>
            <a:r>
              <a:rPr lang="en-US" sz="2000">
                <a:ea typeface="+mn-lt"/>
                <a:cs typeface="+mn-lt"/>
              </a:rPr>
              <a:t>Office of Research and Scholarship</a:t>
            </a:r>
          </a:p>
          <a:p>
            <a:pPr algn="l">
              <a:lnSpc>
                <a:spcPct val="100000"/>
              </a:lnSpc>
              <a:spcBef>
                <a:spcPts val="0"/>
              </a:spcBef>
            </a:pPr>
            <a:r>
              <a:rPr lang="en-US" sz="2000">
                <a:ea typeface="+mn-lt"/>
                <a:cs typeface="+mn-lt"/>
              </a:rPr>
              <a:t>Research Quality Manager</a:t>
            </a:r>
          </a:p>
          <a:p>
            <a:pPr algn="l">
              <a:lnSpc>
                <a:spcPct val="100000"/>
              </a:lnSpc>
              <a:spcBef>
                <a:spcPts val="0"/>
              </a:spcBef>
            </a:pPr>
            <a:r>
              <a:rPr lang="en-US" sz="2000">
                <a:ea typeface="+mn-lt"/>
                <a:cs typeface="+mn-lt"/>
              </a:rPr>
              <a:t>UMB School of Nursing</a:t>
            </a:r>
          </a:p>
        </p:txBody>
      </p:sp>
      <mc:AlternateContent xmlns:mc="http://schemas.openxmlformats.org/markup-compatibility/2006" xmlns:p14="http://schemas.microsoft.com/office/powerpoint/2010/main">
        <mc:Choice Requires="p14">
          <p:contentPart p14:bwMode="auto" r:id="rId4">
            <p14:nvContentPartPr>
              <p14:cNvPr id="7" name="Ink 6">
                <a:extLst>
                  <a:ext uri="{FF2B5EF4-FFF2-40B4-BE49-F238E27FC236}">
                    <a16:creationId xmlns:a16="http://schemas.microsoft.com/office/drawing/2014/main" id="{E63B9371-C2E1-C740-856C-ABDA7BCD05B0}"/>
                  </a:ext>
                </a:extLst>
              </p14:cNvPr>
              <p14:cNvContentPartPr/>
              <p14:nvPr/>
            </p14:nvContentPartPr>
            <p14:xfrm>
              <a:off x="838358" y="77256"/>
              <a:ext cx="2215440" cy="573840"/>
            </p14:xfrm>
          </p:contentPart>
        </mc:Choice>
        <mc:Fallback xmlns="">
          <p:pic>
            <p:nvPicPr>
              <p:cNvPr id="7" name="Ink 6">
                <a:extLst>
                  <a:ext uri="{FF2B5EF4-FFF2-40B4-BE49-F238E27FC236}">
                    <a16:creationId xmlns:a16="http://schemas.microsoft.com/office/drawing/2014/main" id="{E63B9371-C2E1-C740-856C-ABDA7BCD05B0}"/>
                  </a:ext>
                </a:extLst>
              </p:cNvPr>
              <p:cNvPicPr/>
              <p:nvPr/>
            </p:nvPicPr>
            <p:blipFill>
              <a:blip r:embed="rId5"/>
              <a:stretch>
                <a:fillRect/>
              </a:stretch>
            </p:blipFill>
            <p:spPr>
              <a:xfrm>
                <a:off x="784349" y="-30812"/>
                <a:ext cx="2323097" cy="789615"/>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8" name="Ink 7">
                <a:extLst>
                  <a:ext uri="{FF2B5EF4-FFF2-40B4-BE49-F238E27FC236}">
                    <a16:creationId xmlns:a16="http://schemas.microsoft.com/office/drawing/2014/main" id="{B3E67F9D-CAA7-FC40-80D0-C4B399FC77EF}"/>
                  </a:ext>
                </a:extLst>
              </p14:cNvPr>
              <p14:cNvContentPartPr/>
              <p14:nvPr/>
            </p14:nvContentPartPr>
            <p14:xfrm>
              <a:off x="3740471" y="2046606"/>
              <a:ext cx="360" cy="360"/>
            </p14:xfrm>
          </p:contentPart>
        </mc:Choice>
        <mc:Fallback xmlns="">
          <p:pic>
            <p:nvPicPr>
              <p:cNvPr id="8" name="Ink 7">
                <a:extLst>
                  <a:ext uri="{FF2B5EF4-FFF2-40B4-BE49-F238E27FC236}">
                    <a16:creationId xmlns:a16="http://schemas.microsoft.com/office/drawing/2014/main" id="{B3E67F9D-CAA7-FC40-80D0-C4B399FC77EF}"/>
                  </a:ext>
                </a:extLst>
              </p:cNvPr>
              <p:cNvPicPr/>
              <p:nvPr/>
            </p:nvPicPr>
            <p:blipFill>
              <a:blip r:embed="rId7"/>
              <a:stretch>
                <a:fillRect/>
              </a:stretch>
            </p:blipFill>
            <p:spPr>
              <a:xfrm>
                <a:off x="3686471" y="1938606"/>
                <a:ext cx="108000" cy="216000"/>
              </a:xfrm>
              <a:prstGeom prst="rect">
                <a:avLst/>
              </a:prstGeom>
            </p:spPr>
          </p:pic>
        </mc:Fallback>
      </mc:AlternateContent>
    </p:spTree>
    <p:extLst>
      <p:ext uri="{BB962C8B-B14F-4D97-AF65-F5344CB8AC3E}">
        <p14:creationId xmlns:p14="http://schemas.microsoft.com/office/powerpoint/2010/main" val="2816923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29AE283-7B09-AC43-A282-64770F638C29}"/>
              </a:ext>
            </a:extLst>
          </p:cNvPr>
          <p:cNvSpPr>
            <a:spLocks noGrp="1"/>
          </p:cNvSpPr>
          <p:nvPr>
            <p:ph type="title"/>
          </p:nvPr>
        </p:nvSpPr>
        <p:spPr>
          <a:xfrm>
            <a:off x="975043" y="728495"/>
            <a:ext cx="9732530" cy="1618489"/>
          </a:xfrm>
        </p:spPr>
        <p:txBody>
          <a:bodyPr anchor="ctr">
            <a:normAutofit/>
          </a:bodyPr>
          <a:lstStyle/>
          <a:p>
            <a:r>
              <a:rPr lang="en-US" b="1">
                <a:hlinkClick r:id="rId3"/>
              </a:rPr>
              <a:t>B. Institutions Not Engaged in Human Subjects Research</a:t>
            </a:r>
            <a:endParaRPr lang="en-US"/>
          </a:p>
        </p:txBody>
      </p:sp>
      <p:sp>
        <p:nvSpPr>
          <p:cNvPr id="3" name="Content Placeholder 2">
            <a:extLst>
              <a:ext uri="{FF2B5EF4-FFF2-40B4-BE49-F238E27FC236}">
                <a16:creationId xmlns:a16="http://schemas.microsoft.com/office/drawing/2014/main" id="{4226B8F4-D5AE-6F49-B105-9A33F061EC6F}"/>
              </a:ext>
            </a:extLst>
          </p:cNvPr>
          <p:cNvSpPr>
            <a:spLocks noGrp="1"/>
          </p:cNvSpPr>
          <p:nvPr>
            <p:ph idx="1"/>
          </p:nvPr>
        </p:nvSpPr>
        <p:spPr>
          <a:xfrm>
            <a:off x="1060388" y="2580192"/>
            <a:ext cx="9312806" cy="3417757"/>
          </a:xfrm>
        </p:spPr>
        <p:txBody>
          <a:bodyPr anchor="t">
            <a:normAutofit/>
          </a:bodyPr>
          <a:lstStyle/>
          <a:p>
            <a:pPr marL="457200" indent="-457200">
              <a:buAutoNum type="arabicParenR"/>
            </a:pPr>
            <a:r>
              <a:rPr lang="en-US" sz="3200"/>
              <a:t>Institutions providing </a:t>
            </a:r>
            <a:r>
              <a:rPr lang="en-US" sz="3200" u="sng"/>
              <a:t>commercial services </a:t>
            </a:r>
            <a:r>
              <a:rPr lang="en-US" sz="3200"/>
              <a:t>(e.g. transcription service, data capture service, etc.)</a:t>
            </a:r>
          </a:p>
          <a:p>
            <a:pPr marL="514350" indent="-514350">
              <a:buAutoNum type="arabicParenR"/>
            </a:pPr>
            <a:r>
              <a:rPr lang="en-US" sz="3200"/>
              <a:t>Institutions providing </a:t>
            </a:r>
            <a:r>
              <a:rPr lang="en-US" sz="3200" u="sng"/>
              <a:t>medical services </a:t>
            </a:r>
            <a:r>
              <a:rPr lang="en-US" sz="3200"/>
              <a:t>including private practice (e.g. radiologist, lab phlebotomist)</a:t>
            </a:r>
          </a:p>
          <a:p>
            <a:pPr marL="514350" indent="-514350">
              <a:buFont typeface="Arial" panose="020B0604020202020204" pitchFamily="34" charset="0"/>
              <a:buAutoNum type="arabicParenR"/>
            </a:pPr>
            <a:endParaRPr lang="en-US" sz="2400"/>
          </a:p>
          <a:p>
            <a:pPr marL="514350" indent="-514350">
              <a:buFont typeface="Arial" panose="020B0604020202020204" pitchFamily="34" charset="0"/>
              <a:buAutoNum type="arabicParenR"/>
            </a:pPr>
            <a:endParaRPr lang="en-US" sz="2400"/>
          </a:p>
          <a:p>
            <a:endParaRPr lang="en-US" sz="1700"/>
          </a:p>
        </p:txBody>
      </p:sp>
    </p:spTree>
    <p:extLst>
      <p:ext uri="{BB962C8B-B14F-4D97-AF65-F5344CB8AC3E}">
        <p14:creationId xmlns:p14="http://schemas.microsoft.com/office/powerpoint/2010/main" val="12641157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29AE283-7B09-AC43-A282-64770F638C29}"/>
              </a:ext>
            </a:extLst>
          </p:cNvPr>
          <p:cNvSpPr>
            <a:spLocks noGrp="1"/>
          </p:cNvSpPr>
          <p:nvPr>
            <p:ph type="title"/>
          </p:nvPr>
        </p:nvSpPr>
        <p:spPr>
          <a:xfrm>
            <a:off x="975043" y="728495"/>
            <a:ext cx="9732530" cy="1618489"/>
          </a:xfrm>
        </p:spPr>
        <p:txBody>
          <a:bodyPr anchor="ctr">
            <a:normAutofit/>
          </a:bodyPr>
          <a:lstStyle/>
          <a:p>
            <a:r>
              <a:rPr lang="en-US" b="1">
                <a:hlinkClick r:id="rId3"/>
              </a:rPr>
              <a:t>B. Institutions Not Engaged in Human Subjects Research</a:t>
            </a:r>
            <a:endParaRPr lang="en-US"/>
          </a:p>
        </p:txBody>
      </p:sp>
      <p:sp>
        <p:nvSpPr>
          <p:cNvPr id="3" name="Content Placeholder 2">
            <a:extLst>
              <a:ext uri="{FF2B5EF4-FFF2-40B4-BE49-F238E27FC236}">
                <a16:creationId xmlns:a16="http://schemas.microsoft.com/office/drawing/2014/main" id="{4226B8F4-D5AE-6F49-B105-9A33F061EC6F}"/>
              </a:ext>
            </a:extLst>
          </p:cNvPr>
          <p:cNvSpPr>
            <a:spLocks noGrp="1"/>
          </p:cNvSpPr>
          <p:nvPr>
            <p:ph idx="1"/>
          </p:nvPr>
        </p:nvSpPr>
        <p:spPr>
          <a:xfrm>
            <a:off x="1060388" y="2580192"/>
            <a:ext cx="9462708" cy="3417757"/>
          </a:xfrm>
        </p:spPr>
        <p:txBody>
          <a:bodyPr anchor="t">
            <a:normAutofit/>
          </a:bodyPr>
          <a:lstStyle/>
          <a:p>
            <a:pPr marL="514350" indent="-514350">
              <a:buFont typeface="+mj-lt"/>
              <a:buAutoNum type="arabicParenR" startAt="3"/>
            </a:pPr>
            <a:r>
              <a:rPr lang="en-US" sz="3200"/>
              <a:t>Institution conducting a research procedure on a one-time or short-term basis*</a:t>
            </a:r>
            <a:endParaRPr lang="en-US" sz="3600"/>
          </a:p>
          <a:p>
            <a:pPr marL="514350" indent="-514350">
              <a:buFont typeface="+mj-lt"/>
              <a:buAutoNum type="arabicParenR" startAt="3"/>
            </a:pPr>
            <a:r>
              <a:rPr lang="en-US" sz="3200"/>
              <a:t>Institutions assisting with recruitment</a:t>
            </a:r>
          </a:p>
          <a:p>
            <a:pPr marL="514350" indent="-514350">
              <a:buFont typeface="+mj-lt"/>
              <a:buAutoNum type="arabicParenR" startAt="3"/>
            </a:pPr>
            <a:r>
              <a:rPr lang="en-US" sz="3200">
                <a:ea typeface="+mn-lt"/>
                <a:cs typeface="+mn-lt"/>
              </a:rPr>
              <a:t>Institutions allowing facility use for outside researchers</a:t>
            </a:r>
          </a:p>
          <a:p>
            <a:pPr marL="514350" indent="-514350">
              <a:buFont typeface="Arial" panose="020B0604020202020204" pitchFamily="34" charset="0"/>
              <a:buAutoNum type="arabicParenR" startAt="3"/>
            </a:pPr>
            <a:endParaRPr lang="en-US" sz="2400"/>
          </a:p>
          <a:p>
            <a:endParaRPr lang="en-US" sz="1700"/>
          </a:p>
        </p:txBody>
      </p:sp>
      <p:sp>
        <p:nvSpPr>
          <p:cNvPr id="4" name="TextBox 3">
            <a:extLst>
              <a:ext uri="{FF2B5EF4-FFF2-40B4-BE49-F238E27FC236}">
                <a16:creationId xmlns:a16="http://schemas.microsoft.com/office/drawing/2014/main" id="{E17AF26B-396F-3E4D-A2C7-76C6AEB79F25}"/>
              </a:ext>
            </a:extLst>
          </p:cNvPr>
          <p:cNvSpPr txBox="1"/>
          <p:nvPr/>
        </p:nvSpPr>
        <p:spPr>
          <a:xfrm>
            <a:off x="641774" y="6375558"/>
            <a:ext cx="4958024" cy="369332"/>
          </a:xfrm>
          <a:prstGeom prst="rect">
            <a:avLst/>
          </a:prstGeom>
          <a:noFill/>
        </p:spPr>
        <p:txBody>
          <a:bodyPr wrap="none" rtlCol="0">
            <a:spAutoFit/>
          </a:bodyPr>
          <a:lstStyle/>
          <a:p>
            <a:r>
              <a:rPr lang="en-US" i="1"/>
              <a:t>* Complex determination criteria and requirements</a:t>
            </a:r>
          </a:p>
        </p:txBody>
      </p:sp>
    </p:spTree>
    <p:extLst>
      <p:ext uri="{BB962C8B-B14F-4D97-AF65-F5344CB8AC3E}">
        <p14:creationId xmlns:p14="http://schemas.microsoft.com/office/powerpoint/2010/main" val="39479515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29AE283-7B09-AC43-A282-64770F638C29}"/>
              </a:ext>
            </a:extLst>
          </p:cNvPr>
          <p:cNvSpPr>
            <a:spLocks noGrp="1"/>
          </p:cNvSpPr>
          <p:nvPr>
            <p:ph type="title"/>
          </p:nvPr>
        </p:nvSpPr>
        <p:spPr>
          <a:xfrm>
            <a:off x="937416" y="1094713"/>
            <a:ext cx="9840312" cy="948893"/>
          </a:xfrm>
        </p:spPr>
        <p:txBody>
          <a:bodyPr anchor="ctr">
            <a:noAutofit/>
          </a:bodyPr>
          <a:lstStyle/>
          <a:p>
            <a:r>
              <a:rPr lang="en-US" b="1">
                <a:hlinkClick r:id="rId3"/>
              </a:rPr>
              <a:t>B. Institutions Not Engaged in Human Subjects Research</a:t>
            </a:r>
            <a:endParaRPr lang="en-US"/>
          </a:p>
        </p:txBody>
      </p:sp>
      <p:sp>
        <p:nvSpPr>
          <p:cNvPr id="3" name="Content Placeholder 2">
            <a:extLst>
              <a:ext uri="{FF2B5EF4-FFF2-40B4-BE49-F238E27FC236}">
                <a16:creationId xmlns:a16="http://schemas.microsoft.com/office/drawing/2014/main" id="{4226B8F4-D5AE-6F49-B105-9A33F061EC6F}"/>
              </a:ext>
            </a:extLst>
          </p:cNvPr>
          <p:cNvSpPr>
            <a:spLocks noGrp="1"/>
          </p:cNvSpPr>
          <p:nvPr>
            <p:ph idx="1"/>
          </p:nvPr>
        </p:nvSpPr>
        <p:spPr>
          <a:xfrm>
            <a:off x="1024128" y="2515044"/>
            <a:ext cx="9119616" cy="3398076"/>
          </a:xfrm>
        </p:spPr>
        <p:txBody>
          <a:bodyPr anchor="t">
            <a:normAutofit/>
          </a:bodyPr>
          <a:lstStyle/>
          <a:p>
            <a:pPr marL="457200" indent="-457200">
              <a:buAutoNum type="arabicParenR"/>
            </a:pPr>
            <a:endParaRPr lang="en-US" sz="2400">
              <a:cs typeface="Calibri" panose="020F0502020204030204"/>
            </a:endParaRPr>
          </a:p>
          <a:p>
            <a:pPr marL="457200" indent="-457200">
              <a:buAutoNum type="arabicParenR" startAt="6"/>
            </a:pPr>
            <a:r>
              <a:rPr lang="en-US" sz="3200"/>
              <a:t>Institutions that </a:t>
            </a:r>
            <a:r>
              <a:rPr lang="en-US" sz="3200" b="1"/>
              <a:t>release</a:t>
            </a:r>
            <a:r>
              <a:rPr lang="en-US" sz="3200"/>
              <a:t> identifiable information or identifiable biospecimens*</a:t>
            </a:r>
            <a:endParaRPr lang="en-US" sz="3600"/>
          </a:p>
          <a:p>
            <a:pPr marL="457200" indent="-457200">
              <a:buFont typeface="+mj-lt"/>
              <a:buAutoNum type="arabicParenR" startAt="6"/>
            </a:pPr>
            <a:r>
              <a:rPr lang="en-US" sz="3200"/>
              <a:t>Institutions that </a:t>
            </a:r>
            <a:r>
              <a:rPr lang="en-US" sz="3200" b="1"/>
              <a:t>receive coded</a:t>
            </a:r>
            <a:r>
              <a:rPr lang="en-US" sz="3200"/>
              <a:t> information or biospecimens without the ability to re-identify*</a:t>
            </a:r>
          </a:p>
          <a:p>
            <a:pPr marL="457200" indent="-457200">
              <a:buFont typeface="+mj-lt"/>
              <a:buAutoNum type="arabicParenR" startAt="6"/>
            </a:pPr>
            <a:endParaRPr lang="en-US" sz="2400"/>
          </a:p>
          <a:p>
            <a:pPr marL="457200" indent="-457200">
              <a:buFont typeface="+mj-lt"/>
              <a:buAutoNum type="arabicParenR" startAt="6"/>
            </a:pPr>
            <a:endParaRPr lang="en-US" sz="2000"/>
          </a:p>
          <a:p>
            <a:pPr marL="457200" indent="-457200">
              <a:buFont typeface="+mj-lt"/>
              <a:buAutoNum type="arabicParenR" startAt="6"/>
            </a:pPr>
            <a:endParaRPr lang="en-US" sz="2000"/>
          </a:p>
          <a:p>
            <a:pPr marL="457200" indent="-457200">
              <a:buFont typeface="+mj-lt"/>
              <a:buAutoNum type="arabicParenR" startAt="6"/>
            </a:pPr>
            <a:endParaRPr lang="en-US" sz="2000"/>
          </a:p>
          <a:p>
            <a:pPr marL="0" indent="0">
              <a:buNone/>
            </a:pPr>
            <a:endParaRPr lang="en-US" sz="2000"/>
          </a:p>
        </p:txBody>
      </p:sp>
      <p:sp>
        <p:nvSpPr>
          <p:cNvPr id="7" name="TextBox 6">
            <a:extLst>
              <a:ext uri="{FF2B5EF4-FFF2-40B4-BE49-F238E27FC236}">
                <a16:creationId xmlns:a16="http://schemas.microsoft.com/office/drawing/2014/main" id="{A3A181A7-8341-0548-87F3-EEE6A91B20B3}"/>
              </a:ext>
            </a:extLst>
          </p:cNvPr>
          <p:cNvSpPr txBox="1"/>
          <p:nvPr/>
        </p:nvSpPr>
        <p:spPr>
          <a:xfrm>
            <a:off x="641774" y="6375558"/>
            <a:ext cx="4958024" cy="369332"/>
          </a:xfrm>
          <a:prstGeom prst="rect">
            <a:avLst/>
          </a:prstGeom>
          <a:noFill/>
        </p:spPr>
        <p:txBody>
          <a:bodyPr wrap="none" rtlCol="0">
            <a:spAutoFit/>
          </a:bodyPr>
          <a:lstStyle/>
          <a:p>
            <a:r>
              <a:rPr lang="en-US" i="1"/>
              <a:t>* Complex determination criteria and requirements</a:t>
            </a:r>
          </a:p>
        </p:txBody>
      </p:sp>
    </p:spTree>
    <p:extLst>
      <p:ext uri="{BB962C8B-B14F-4D97-AF65-F5344CB8AC3E}">
        <p14:creationId xmlns:p14="http://schemas.microsoft.com/office/powerpoint/2010/main" val="23218053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29AE283-7B09-AC43-A282-64770F638C29}"/>
              </a:ext>
            </a:extLst>
          </p:cNvPr>
          <p:cNvSpPr>
            <a:spLocks noGrp="1"/>
          </p:cNvSpPr>
          <p:nvPr>
            <p:ph type="title"/>
          </p:nvPr>
        </p:nvSpPr>
        <p:spPr>
          <a:xfrm>
            <a:off x="937416" y="1094713"/>
            <a:ext cx="9840312" cy="948893"/>
          </a:xfrm>
        </p:spPr>
        <p:txBody>
          <a:bodyPr anchor="ctr">
            <a:noAutofit/>
          </a:bodyPr>
          <a:lstStyle/>
          <a:p>
            <a:r>
              <a:rPr lang="en-US" b="1">
                <a:hlinkClick r:id="rId3"/>
              </a:rPr>
              <a:t>B. Institutions Not Engaged in Human Subjects Research</a:t>
            </a:r>
            <a:endParaRPr lang="en-US"/>
          </a:p>
        </p:txBody>
      </p:sp>
      <p:sp>
        <p:nvSpPr>
          <p:cNvPr id="3" name="Content Placeholder 2">
            <a:extLst>
              <a:ext uri="{FF2B5EF4-FFF2-40B4-BE49-F238E27FC236}">
                <a16:creationId xmlns:a16="http://schemas.microsoft.com/office/drawing/2014/main" id="{4226B8F4-D5AE-6F49-B105-9A33F061EC6F}"/>
              </a:ext>
            </a:extLst>
          </p:cNvPr>
          <p:cNvSpPr>
            <a:spLocks noGrp="1"/>
          </p:cNvSpPr>
          <p:nvPr>
            <p:ph idx="1"/>
          </p:nvPr>
        </p:nvSpPr>
        <p:spPr>
          <a:xfrm>
            <a:off x="1024128" y="2515044"/>
            <a:ext cx="8884370" cy="3398076"/>
          </a:xfrm>
        </p:spPr>
        <p:txBody>
          <a:bodyPr anchor="t">
            <a:normAutofit fontScale="92500" lnSpcReduction="10000"/>
          </a:bodyPr>
          <a:lstStyle/>
          <a:p>
            <a:pPr marL="457200" indent="-457200">
              <a:buFont typeface="+mj-lt"/>
              <a:buAutoNum type="arabicParenR" startAt="8"/>
            </a:pPr>
            <a:r>
              <a:rPr lang="en-US"/>
              <a:t>Institutions that access identifiers only while visiting the research site for activities under IRB oversight (e.g. study monitors)</a:t>
            </a:r>
          </a:p>
          <a:p>
            <a:pPr marL="457200" indent="-457200">
              <a:buFont typeface="+mj-lt"/>
              <a:buAutoNum type="arabicParenR" startAt="8"/>
            </a:pPr>
            <a:r>
              <a:rPr lang="en-US"/>
              <a:t>Institutions that access identifiers for auditing purposes (e.g. Office of Accountability and Compliance, FDA)</a:t>
            </a:r>
          </a:p>
          <a:p>
            <a:pPr marL="457200" indent="-457200">
              <a:buFont typeface="+mj-lt"/>
              <a:buAutoNum type="arabicParenR" startAt="8"/>
            </a:pPr>
            <a:r>
              <a:rPr lang="en-US">
                <a:ea typeface="+mn-lt"/>
                <a:cs typeface="+mn-lt"/>
              </a:rPr>
              <a:t>Institutions receiving identifiable data to satisfy FDA reporting needs</a:t>
            </a:r>
          </a:p>
          <a:p>
            <a:pPr marL="457200" indent="-457200">
              <a:buFont typeface="+mj-lt"/>
              <a:buAutoNum type="arabicParenR" startAt="8"/>
            </a:pPr>
            <a:r>
              <a:rPr lang="en-US">
                <a:ea typeface="+mn-lt"/>
                <a:cs typeface="+mn-lt"/>
              </a:rPr>
              <a:t>Institutions who assist with authoring papers, journal articles, presentations</a:t>
            </a:r>
            <a:endParaRPr lang="en-US" sz="3200">
              <a:ea typeface="+mn-lt"/>
              <a:cs typeface="+mn-lt"/>
            </a:endParaRPr>
          </a:p>
          <a:p>
            <a:pPr marL="457200" indent="-457200">
              <a:buFont typeface="+mj-lt"/>
              <a:buAutoNum type="arabicParenR" startAt="8"/>
            </a:pPr>
            <a:endParaRPr lang="en-US" sz="2400"/>
          </a:p>
          <a:p>
            <a:pPr marL="457200" indent="-457200">
              <a:buFont typeface="+mj-lt"/>
              <a:buAutoNum type="arabicParenR" startAt="8"/>
            </a:pPr>
            <a:endParaRPr lang="en-US" sz="2000"/>
          </a:p>
          <a:p>
            <a:pPr marL="457200" indent="-457200">
              <a:buFont typeface="+mj-lt"/>
              <a:buAutoNum type="arabicParenR" startAt="8"/>
            </a:pPr>
            <a:endParaRPr lang="en-US" sz="2000"/>
          </a:p>
          <a:p>
            <a:pPr marL="457200" indent="-457200">
              <a:buFont typeface="+mj-lt"/>
              <a:buAutoNum type="arabicParenR" startAt="8"/>
            </a:pPr>
            <a:endParaRPr lang="en-US" sz="2000"/>
          </a:p>
          <a:p>
            <a:pPr marL="0" indent="0">
              <a:buNone/>
            </a:pPr>
            <a:endParaRPr lang="en-US" sz="2000"/>
          </a:p>
        </p:txBody>
      </p:sp>
    </p:spTree>
    <p:extLst>
      <p:ext uri="{BB962C8B-B14F-4D97-AF65-F5344CB8AC3E}">
        <p14:creationId xmlns:p14="http://schemas.microsoft.com/office/powerpoint/2010/main" val="27206083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29AE283-7B09-AC43-A282-64770F638C29}"/>
              </a:ext>
            </a:extLst>
          </p:cNvPr>
          <p:cNvSpPr>
            <a:spLocks noGrp="1"/>
          </p:cNvSpPr>
          <p:nvPr>
            <p:ph type="title"/>
          </p:nvPr>
        </p:nvSpPr>
        <p:spPr>
          <a:xfrm>
            <a:off x="937416" y="1094713"/>
            <a:ext cx="9840312" cy="948893"/>
          </a:xfrm>
        </p:spPr>
        <p:txBody>
          <a:bodyPr anchor="ctr">
            <a:noAutofit/>
          </a:bodyPr>
          <a:lstStyle/>
          <a:p>
            <a:pPr algn="ctr"/>
            <a:r>
              <a:rPr lang="en-US" b="1"/>
              <a:t>Exception!</a:t>
            </a:r>
            <a:endParaRPr lang="en-US">
              <a:cs typeface="Calibri Light" panose="020F0302020204030204"/>
            </a:endParaRPr>
          </a:p>
        </p:txBody>
      </p:sp>
      <p:sp>
        <p:nvSpPr>
          <p:cNvPr id="3" name="Content Placeholder 2">
            <a:extLst>
              <a:ext uri="{FF2B5EF4-FFF2-40B4-BE49-F238E27FC236}">
                <a16:creationId xmlns:a16="http://schemas.microsoft.com/office/drawing/2014/main" id="{4226B8F4-D5AE-6F49-B105-9A33F061EC6F}"/>
              </a:ext>
            </a:extLst>
          </p:cNvPr>
          <p:cNvSpPr>
            <a:spLocks noGrp="1"/>
          </p:cNvSpPr>
          <p:nvPr>
            <p:ph idx="1"/>
          </p:nvPr>
        </p:nvSpPr>
        <p:spPr>
          <a:xfrm>
            <a:off x="1103024" y="2574289"/>
            <a:ext cx="10197917" cy="3656868"/>
          </a:xfrm>
        </p:spPr>
        <p:txBody>
          <a:bodyPr vert="horz" lIns="91440" tIns="45720" rIns="91440" bIns="45720" rtlCol="0" anchor="t">
            <a:noAutofit/>
          </a:bodyPr>
          <a:lstStyle/>
          <a:p>
            <a:pPr marL="0" indent="0">
              <a:buNone/>
            </a:pPr>
            <a:r>
              <a:rPr lang="en-US" sz="3600">
                <a:ea typeface="+mn-lt"/>
                <a:cs typeface="+mn-lt"/>
              </a:rPr>
              <a:t>Federally funded research is a whole different ballgame. A site is considered “engaged” in human subject's research when it receives a </a:t>
            </a:r>
            <a:r>
              <a:rPr lang="en-US" sz="3600" u="sng">
                <a:ea typeface="+mn-lt"/>
                <a:cs typeface="+mn-lt"/>
              </a:rPr>
              <a:t>direct </a:t>
            </a:r>
            <a:r>
              <a:rPr lang="en-US" sz="3600">
                <a:ea typeface="+mn-lt"/>
                <a:cs typeface="+mn-lt"/>
              </a:rPr>
              <a:t>Federal award to support the research, regardless of the criteria for non-engagement.</a:t>
            </a:r>
            <a:endParaRPr lang="en-US" sz="3600"/>
          </a:p>
          <a:p>
            <a:pPr marL="457200" indent="-457200">
              <a:buFont typeface="+mj-lt"/>
              <a:buAutoNum type="arabicParenR" startAt="6"/>
            </a:pPr>
            <a:endParaRPr lang="en-US" sz="2000"/>
          </a:p>
          <a:p>
            <a:pPr marL="457200" indent="-457200">
              <a:buFont typeface="Calibri Light" panose="020F0302020204030204"/>
              <a:buAutoNum type="arabicParenR" startAt="6"/>
            </a:pPr>
            <a:endParaRPr lang="en-US" sz="2000">
              <a:cs typeface="Calibri" panose="020F0502020204030204"/>
            </a:endParaRPr>
          </a:p>
          <a:p>
            <a:pPr marL="457200" indent="-457200">
              <a:buFont typeface="Calibri Light" panose="020F0302020204030204"/>
              <a:buAutoNum type="arabicParenR" startAt="6"/>
            </a:pPr>
            <a:endParaRPr lang="en-US" sz="2000">
              <a:cs typeface="Calibri" panose="020F0502020204030204"/>
            </a:endParaRPr>
          </a:p>
          <a:p>
            <a:pPr marL="0" indent="0">
              <a:buNone/>
            </a:pPr>
            <a:endParaRPr lang="en-US" sz="2000">
              <a:cs typeface="Calibri" panose="020F0502020204030204"/>
            </a:endParaRPr>
          </a:p>
        </p:txBody>
      </p:sp>
    </p:spTree>
    <p:extLst>
      <p:ext uri="{BB962C8B-B14F-4D97-AF65-F5344CB8AC3E}">
        <p14:creationId xmlns:p14="http://schemas.microsoft.com/office/powerpoint/2010/main" val="1648907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827B839B-9ADE-406B-8590-F1CAEDED45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 name="Rectangle 26">
            <a:extLst>
              <a:ext uri="{FF2B5EF4-FFF2-40B4-BE49-F238E27FC236}">
                <a16:creationId xmlns:a16="http://schemas.microsoft.com/office/drawing/2014/main" id="{14E91B64-9FCC-451E-AFB4-A827D63293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529AE283-7B09-AC43-A282-64770F638C29}"/>
              </a:ext>
            </a:extLst>
          </p:cNvPr>
          <p:cNvSpPr>
            <a:spLocks noGrp="1"/>
          </p:cNvSpPr>
          <p:nvPr>
            <p:ph type="title"/>
          </p:nvPr>
        </p:nvSpPr>
        <p:spPr>
          <a:xfrm>
            <a:off x="958506" y="800392"/>
            <a:ext cx="10264697" cy="1212102"/>
          </a:xfrm>
        </p:spPr>
        <p:txBody>
          <a:bodyPr>
            <a:normAutofit/>
          </a:bodyPr>
          <a:lstStyle/>
          <a:p>
            <a:r>
              <a:rPr lang="en-US" sz="4000" b="1">
                <a:solidFill>
                  <a:schemeClr val="bg1"/>
                </a:solidFill>
                <a:hlinkClick r:id="rId3">
                  <a:extLst>
                    <a:ext uri="{A12FA001-AC4F-418D-AE19-62706E023703}">
                      <ahyp:hlinkClr xmlns:ahyp="http://schemas.microsoft.com/office/drawing/2018/hyperlinkcolor" xmlns="" val="tx"/>
                    </a:ext>
                  </a:extLst>
                </a:hlinkClick>
              </a:rPr>
              <a:t>Persons Engaged in Human Subjects Research</a:t>
            </a:r>
            <a:endParaRPr lang="en-US" sz="4000">
              <a:solidFill>
                <a:schemeClr val="bg1"/>
              </a:solidFill>
              <a:cs typeface="Calibri Light"/>
            </a:endParaRPr>
          </a:p>
        </p:txBody>
      </p:sp>
      <p:sp>
        <p:nvSpPr>
          <p:cNvPr id="3" name="Content Placeholder 2">
            <a:extLst>
              <a:ext uri="{FF2B5EF4-FFF2-40B4-BE49-F238E27FC236}">
                <a16:creationId xmlns:a16="http://schemas.microsoft.com/office/drawing/2014/main" id="{4226B8F4-D5AE-6F49-B105-9A33F061EC6F}"/>
              </a:ext>
            </a:extLst>
          </p:cNvPr>
          <p:cNvSpPr>
            <a:spLocks noGrp="1"/>
          </p:cNvSpPr>
          <p:nvPr>
            <p:ph idx="1"/>
          </p:nvPr>
        </p:nvSpPr>
        <p:spPr>
          <a:xfrm>
            <a:off x="1367624" y="2519190"/>
            <a:ext cx="9708995" cy="4142268"/>
          </a:xfrm>
        </p:spPr>
        <p:txBody>
          <a:bodyPr anchor="ctr">
            <a:normAutofit/>
          </a:bodyPr>
          <a:lstStyle/>
          <a:p>
            <a:pPr marL="0" indent="0" algn="ctr">
              <a:buNone/>
            </a:pPr>
            <a:r>
              <a:rPr lang="en-US" sz="4000">
                <a:cs typeface="Calibri"/>
              </a:rPr>
              <a:t>Study Team member = </a:t>
            </a:r>
          </a:p>
          <a:p>
            <a:pPr marL="0" indent="0" algn="ctr">
              <a:buNone/>
            </a:pPr>
            <a:endParaRPr lang="en-US" sz="1800">
              <a:cs typeface="Calibri"/>
            </a:endParaRPr>
          </a:p>
          <a:p>
            <a:pPr marL="0" indent="0" algn="ctr">
              <a:buNone/>
            </a:pPr>
            <a:r>
              <a:rPr lang="en-US" sz="4000">
                <a:cs typeface="Calibri"/>
              </a:rPr>
              <a:t>Someone </a:t>
            </a:r>
            <a:r>
              <a:rPr lang="en-US" sz="4000" u="sng">
                <a:cs typeface="Calibri"/>
              </a:rPr>
              <a:t>engaged</a:t>
            </a:r>
            <a:r>
              <a:rPr lang="en-US" sz="4000">
                <a:cs typeface="Calibri"/>
              </a:rPr>
              <a:t> in a </a:t>
            </a:r>
            <a:r>
              <a:rPr lang="en-US" sz="4000" u="sng">
                <a:cs typeface="Calibri"/>
              </a:rPr>
              <a:t>research activity/procedure</a:t>
            </a:r>
            <a:r>
              <a:rPr lang="en-US" sz="4000">
                <a:cs typeface="Calibri"/>
              </a:rPr>
              <a:t> =</a:t>
            </a:r>
          </a:p>
          <a:p>
            <a:pPr marL="0" indent="0" algn="ctr">
              <a:buNone/>
            </a:pPr>
            <a:endParaRPr lang="en-US" sz="1800">
              <a:cs typeface="Calibri"/>
            </a:endParaRPr>
          </a:p>
          <a:p>
            <a:pPr marL="0" indent="0" algn="ctr">
              <a:buNone/>
            </a:pPr>
            <a:r>
              <a:rPr lang="en-US" sz="4000">
                <a:cs typeface="Calibri"/>
              </a:rPr>
              <a:t>Must be listed in UMB IRB application</a:t>
            </a:r>
          </a:p>
          <a:p>
            <a:pPr marL="0" indent="0">
              <a:buNone/>
            </a:pPr>
            <a:endParaRPr lang="en-US" sz="2400">
              <a:cs typeface="Calibri"/>
            </a:endParaRPr>
          </a:p>
        </p:txBody>
      </p:sp>
    </p:spTree>
    <p:extLst>
      <p:ext uri="{BB962C8B-B14F-4D97-AF65-F5344CB8AC3E}">
        <p14:creationId xmlns:p14="http://schemas.microsoft.com/office/powerpoint/2010/main" val="32901094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827B839B-9ADE-406B-8590-F1CAEDED45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 name="Rectangle 26">
            <a:extLst>
              <a:ext uri="{FF2B5EF4-FFF2-40B4-BE49-F238E27FC236}">
                <a16:creationId xmlns:a16="http://schemas.microsoft.com/office/drawing/2014/main" id="{14E91B64-9FCC-451E-AFB4-A827D63293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529AE283-7B09-AC43-A282-64770F638C29}"/>
              </a:ext>
            </a:extLst>
          </p:cNvPr>
          <p:cNvSpPr>
            <a:spLocks noGrp="1"/>
          </p:cNvSpPr>
          <p:nvPr>
            <p:ph type="title"/>
          </p:nvPr>
        </p:nvSpPr>
        <p:spPr>
          <a:xfrm>
            <a:off x="958506" y="800392"/>
            <a:ext cx="10264697" cy="1212102"/>
          </a:xfrm>
        </p:spPr>
        <p:txBody>
          <a:bodyPr>
            <a:normAutofit/>
          </a:bodyPr>
          <a:lstStyle/>
          <a:p>
            <a:r>
              <a:rPr lang="en-US" sz="4000" b="1">
                <a:solidFill>
                  <a:schemeClr val="bg1"/>
                </a:solidFill>
                <a:hlinkClick r:id="rId3">
                  <a:extLst>
                    <a:ext uri="{A12FA001-AC4F-418D-AE19-62706E023703}">
                      <ahyp:hlinkClr xmlns:ahyp="http://schemas.microsoft.com/office/drawing/2018/hyperlinkcolor" xmlns="" val="tx"/>
                    </a:ext>
                  </a:extLst>
                </a:hlinkClick>
              </a:rPr>
              <a:t>Persons Engaged in Human Subjects Research</a:t>
            </a:r>
            <a:endParaRPr lang="en-US" sz="4000">
              <a:solidFill>
                <a:schemeClr val="bg1"/>
              </a:solidFill>
              <a:cs typeface="Calibri Light"/>
            </a:endParaRPr>
          </a:p>
        </p:txBody>
      </p:sp>
      <p:sp>
        <p:nvSpPr>
          <p:cNvPr id="3" name="Content Placeholder 2">
            <a:extLst>
              <a:ext uri="{FF2B5EF4-FFF2-40B4-BE49-F238E27FC236}">
                <a16:creationId xmlns:a16="http://schemas.microsoft.com/office/drawing/2014/main" id="{4226B8F4-D5AE-6F49-B105-9A33F061EC6F}"/>
              </a:ext>
            </a:extLst>
          </p:cNvPr>
          <p:cNvSpPr>
            <a:spLocks noGrp="1"/>
          </p:cNvSpPr>
          <p:nvPr>
            <p:ph idx="1"/>
          </p:nvPr>
        </p:nvSpPr>
        <p:spPr>
          <a:xfrm>
            <a:off x="1367624" y="2519190"/>
            <a:ext cx="9708995" cy="4142268"/>
          </a:xfrm>
        </p:spPr>
        <p:txBody>
          <a:bodyPr anchor="ctr">
            <a:normAutofit/>
          </a:bodyPr>
          <a:lstStyle/>
          <a:p>
            <a:pPr marL="0" indent="0">
              <a:buNone/>
            </a:pPr>
            <a:r>
              <a:rPr lang="en-US" sz="3200" i="1">
                <a:cs typeface="Calibri" panose="020F0502020204030204"/>
              </a:rPr>
              <a:t>Per HRPO Investigators Manual:</a:t>
            </a:r>
            <a:endParaRPr lang="en-US" sz="3200">
              <a:cs typeface="Calibri"/>
            </a:endParaRPr>
          </a:p>
          <a:p>
            <a:pPr marL="0" indent="0">
              <a:buNone/>
            </a:pPr>
            <a:endParaRPr lang="en-US" sz="1800" i="1">
              <a:ea typeface="+mn-lt"/>
              <a:cs typeface="+mn-lt"/>
            </a:endParaRPr>
          </a:p>
          <a:p>
            <a:pPr marL="0" indent="0">
              <a:lnSpc>
                <a:spcPct val="100000"/>
              </a:lnSpc>
              <a:spcBef>
                <a:spcPts val="0"/>
              </a:spcBef>
              <a:buNone/>
            </a:pPr>
            <a:r>
              <a:rPr lang="en-US" sz="3200" u="sng">
                <a:ea typeface="+mn-lt"/>
                <a:cs typeface="+mn-lt"/>
              </a:rPr>
              <a:t>Engaged</a:t>
            </a:r>
            <a:r>
              <a:rPr lang="en-US" sz="3200">
                <a:ea typeface="+mn-lt"/>
                <a:cs typeface="+mn-lt"/>
              </a:rPr>
              <a:t>: You are considered “engaged” when you: </a:t>
            </a:r>
          </a:p>
          <a:p>
            <a:pPr marL="0" indent="0">
              <a:lnSpc>
                <a:spcPct val="100000"/>
              </a:lnSpc>
              <a:spcBef>
                <a:spcPts val="0"/>
              </a:spcBef>
              <a:buNone/>
            </a:pPr>
            <a:endParaRPr lang="en-US" sz="2400">
              <a:ea typeface="+mn-lt"/>
              <a:cs typeface="+mn-lt"/>
            </a:endParaRPr>
          </a:p>
          <a:p>
            <a:pPr marL="0" indent="0">
              <a:lnSpc>
                <a:spcPct val="100000"/>
              </a:lnSpc>
              <a:spcBef>
                <a:spcPts val="0"/>
              </a:spcBef>
              <a:buNone/>
            </a:pPr>
            <a:r>
              <a:rPr lang="en-US" sz="3200">
                <a:ea typeface="+mn-lt"/>
                <a:cs typeface="+mn-lt"/>
              </a:rPr>
              <a:t>1) intervene or interact with </a:t>
            </a:r>
            <a:r>
              <a:rPr lang="en-US" sz="3200" u="sng">
                <a:ea typeface="+mn-lt"/>
                <a:cs typeface="+mn-lt"/>
              </a:rPr>
              <a:t>living individuals</a:t>
            </a:r>
            <a:r>
              <a:rPr lang="en-US" sz="3200">
                <a:ea typeface="+mn-lt"/>
                <a:cs typeface="+mn-lt"/>
              </a:rPr>
              <a:t> for research purposes, or </a:t>
            </a:r>
          </a:p>
          <a:p>
            <a:pPr marL="0" indent="0">
              <a:lnSpc>
                <a:spcPct val="100000"/>
              </a:lnSpc>
              <a:spcBef>
                <a:spcPts val="0"/>
              </a:spcBef>
              <a:buNone/>
            </a:pPr>
            <a:r>
              <a:rPr lang="en-US" sz="3200">
                <a:ea typeface="+mn-lt"/>
                <a:cs typeface="+mn-lt"/>
              </a:rPr>
              <a:t>2) obtain </a:t>
            </a:r>
            <a:r>
              <a:rPr lang="en-US" sz="3200" u="sng">
                <a:ea typeface="+mn-lt"/>
                <a:cs typeface="+mn-lt"/>
              </a:rPr>
              <a:t>individually identifiable private information</a:t>
            </a:r>
            <a:r>
              <a:rPr lang="en-US" sz="3200">
                <a:ea typeface="+mn-lt"/>
                <a:cs typeface="+mn-lt"/>
              </a:rPr>
              <a:t> for research purposes.</a:t>
            </a:r>
            <a:endParaRPr lang="en-US" sz="3200">
              <a:cs typeface="Calibri"/>
            </a:endParaRPr>
          </a:p>
        </p:txBody>
      </p:sp>
    </p:spTree>
    <p:extLst>
      <p:ext uri="{BB962C8B-B14F-4D97-AF65-F5344CB8AC3E}">
        <p14:creationId xmlns:p14="http://schemas.microsoft.com/office/powerpoint/2010/main" val="40296168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827B839B-9ADE-406B-8590-F1CAEDED45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 name="Rectangle 26">
            <a:extLst>
              <a:ext uri="{FF2B5EF4-FFF2-40B4-BE49-F238E27FC236}">
                <a16:creationId xmlns:a16="http://schemas.microsoft.com/office/drawing/2014/main" id="{14E91B64-9FCC-451E-AFB4-A827D63293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529AE283-7B09-AC43-A282-64770F638C29}"/>
              </a:ext>
            </a:extLst>
          </p:cNvPr>
          <p:cNvSpPr>
            <a:spLocks noGrp="1"/>
          </p:cNvSpPr>
          <p:nvPr>
            <p:ph type="title"/>
          </p:nvPr>
        </p:nvSpPr>
        <p:spPr>
          <a:xfrm>
            <a:off x="958506" y="800392"/>
            <a:ext cx="10264697" cy="1212102"/>
          </a:xfrm>
        </p:spPr>
        <p:txBody>
          <a:bodyPr>
            <a:normAutofit/>
          </a:bodyPr>
          <a:lstStyle/>
          <a:p>
            <a:r>
              <a:rPr lang="en-US" sz="4000" b="1">
                <a:solidFill>
                  <a:schemeClr val="bg1"/>
                </a:solidFill>
                <a:hlinkClick r:id="rId3">
                  <a:extLst>
                    <a:ext uri="{A12FA001-AC4F-418D-AE19-62706E023703}">
                      <ahyp:hlinkClr xmlns:ahyp="http://schemas.microsoft.com/office/drawing/2018/hyperlinkcolor" xmlns="" val="tx"/>
                    </a:ext>
                  </a:extLst>
                </a:hlinkClick>
              </a:rPr>
              <a:t>Persons Engaged in Human Subjects Research</a:t>
            </a:r>
            <a:endParaRPr lang="en-US" sz="4000">
              <a:solidFill>
                <a:schemeClr val="bg1"/>
              </a:solidFill>
              <a:cs typeface="Calibri Light"/>
            </a:endParaRPr>
          </a:p>
        </p:txBody>
      </p:sp>
      <p:sp>
        <p:nvSpPr>
          <p:cNvPr id="3" name="Content Placeholder 2">
            <a:extLst>
              <a:ext uri="{FF2B5EF4-FFF2-40B4-BE49-F238E27FC236}">
                <a16:creationId xmlns:a16="http://schemas.microsoft.com/office/drawing/2014/main" id="{4226B8F4-D5AE-6F49-B105-9A33F061EC6F}"/>
              </a:ext>
            </a:extLst>
          </p:cNvPr>
          <p:cNvSpPr>
            <a:spLocks noGrp="1"/>
          </p:cNvSpPr>
          <p:nvPr>
            <p:ph idx="1"/>
          </p:nvPr>
        </p:nvSpPr>
        <p:spPr>
          <a:xfrm>
            <a:off x="1368637" y="2354089"/>
            <a:ext cx="9708995" cy="3244721"/>
          </a:xfrm>
        </p:spPr>
        <p:txBody>
          <a:bodyPr anchor="ctr">
            <a:normAutofit/>
          </a:bodyPr>
          <a:lstStyle/>
          <a:p>
            <a:pPr marL="0" indent="0">
              <a:buNone/>
            </a:pPr>
            <a:r>
              <a:rPr lang="en-US" sz="3200" i="1">
                <a:cs typeface="Calibri" panose="020F0502020204030204"/>
              </a:rPr>
              <a:t>Per HRPO Investigators Manual:</a:t>
            </a:r>
            <a:endParaRPr lang="en-US" sz="3200">
              <a:cs typeface="Calibri"/>
            </a:endParaRPr>
          </a:p>
          <a:p>
            <a:pPr marL="0" indent="0">
              <a:lnSpc>
                <a:spcPct val="100000"/>
              </a:lnSpc>
              <a:spcBef>
                <a:spcPts val="0"/>
              </a:spcBef>
              <a:buNone/>
            </a:pPr>
            <a:endParaRPr lang="en-US" sz="3200" u="sng">
              <a:cs typeface="Calibri"/>
            </a:endParaRPr>
          </a:p>
          <a:p>
            <a:pPr marL="0" indent="0">
              <a:lnSpc>
                <a:spcPct val="100000"/>
              </a:lnSpc>
              <a:spcBef>
                <a:spcPts val="0"/>
              </a:spcBef>
              <a:buNone/>
            </a:pPr>
            <a:r>
              <a:rPr lang="en-US" sz="3200" u="sng">
                <a:ea typeface="+mn-lt"/>
                <a:cs typeface="+mn-lt"/>
              </a:rPr>
              <a:t>Research Activity</a:t>
            </a:r>
            <a:r>
              <a:rPr lang="en-US" sz="3200">
                <a:ea typeface="+mn-lt"/>
                <a:cs typeface="+mn-lt"/>
              </a:rPr>
              <a:t>: any activity conducted in support of a research protocol aim, done for research purposes outside of the standard of care setting</a:t>
            </a:r>
            <a:endParaRPr lang="en-US" sz="3200">
              <a:cs typeface="Calibri"/>
            </a:endParaRPr>
          </a:p>
        </p:txBody>
      </p:sp>
      <p:sp>
        <p:nvSpPr>
          <p:cNvPr id="4" name="TextBox 3">
            <a:extLst>
              <a:ext uri="{FF2B5EF4-FFF2-40B4-BE49-F238E27FC236}">
                <a16:creationId xmlns:a16="http://schemas.microsoft.com/office/drawing/2014/main" id="{8CC16F3D-DB04-7448-A1C8-F3B5851C0AEA}"/>
              </a:ext>
            </a:extLst>
          </p:cNvPr>
          <p:cNvSpPr txBox="1"/>
          <p:nvPr/>
        </p:nvSpPr>
        <p:spPr>
          <a:xfrm>
            <a:off x="323616" y="5755441"/>
            <a:ext cx="11797009" cy="923330"/>
          </a:xfrm>
          <a:prstGeom prst="rect">
            <a:avLst/>
          </a:prstGeom>
          <a:noFill/>
        </p:spPr>
        <p:txBody>
          <a:bodyPr wrap="square" rtlCol="0">
            <a:spAutoFit/>
          </a:bodyPr>
          <a:lstStyle/>
          <a:p>
            <a:r>
              <a:rPr lang="en-US" i="1"/>
              <a:t>In summary, research team members are engaged when they are assigned by the PI to conduct a research procedure that includes interaction with a participant (virtual or in-person) and/or has access to personal identifiers for protocol specific non-standard of care procedures.</a:t>
            </a:r>
            <a:endParaRPr lang="en-US">
              <a:cs typeface="Calibri"/>
            </a:endParaRPr>
          </a:p>
        </p:txBody>
      </p:sp>
    </p:spTree>
    <p:extLst>
      <p:ext uri="{BB962C8B-B14F-4D97-AF65-F5344CB8AC3E}">
        <p14:creationId xmlns:p14="http://schemas.microsoft.com/office/powerpoint/2010/main" val="35528941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4038CB10-1F5C-4D54-9DF7-12586DE5B00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321732"/>
            <a:ext cx="7058307" cy="1964266"/>
          </a:xfrm>
          <a:prstGeom prst="rect">
            <a:avLst/>
          </a:prstGeom>
          <a:solidFill>
            <a:srgbClr val="313D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29AE283-7B09-AC43-A282-64770F638C29}"/>
              </a:ext>
            </a:extLst>
          </p:cNvPr>
          <p:cNvSpPr>
            <a:spLocks noGrp="1"/>
          </p:cNvSpPr>
          <p:nvPr>
            <p:ph type="title"/>
          </p:nvPr>
        </p:nvSpPr>
        <p:spPr>
          <a:xfrm>
            <a:off x="524256" y="516804"/>
            <a:ext cx="6594189" cy="1625210"/>
          </a:xfrm>
        </p:spPr>
        <p:txBody>
          <a:bodyPr vert="horz" lIns="91440" tIns="45720" rIns="91440" bIns="45720" rtlCol="0" anchor="ctr">
            <a:normAutofit/>
          </a:bodyPr>
          <a:lstStyle/>
          <a:p>
            <a:r>
              <a:rPr lang="en-US" sz="3700" b="1" kern="1200">
                <a:solidFill>
                  <a:srgbClr val="FFFFFF"/>
                </a:solidFill>
                <a:latin typeface="+mj-lt"/>
                <a:ea typeface="+mj-ea"/>
                <a:cs typeface="+mj-cs"/>
              </a:rPr>
              <a:t>Who can conduct research/research procedures?</a:t>
            </a:r>
            <a:endParaRPr lang="en-US" sz="3700" b="1" kern="1200">
              <a:solidFill>
                <a:srgbClr val="FFFFFF"/>
              </a:solidFill>
              <a:latin typeface="+mj-lt"/>
              <a:cs typeface="Calibri Light"/>
            </a:endParaRPr>
          </a:p>
        </p:txBody>
      </p:sp>
      <p:sp>
        <p:nvSpPr>
          <p:cNvPr id="39" name="Rectangle 38">
            <a:extLst>
              <a:ext uri="{FF2B5EF4-FFF2-40B4-BE49-F238E27FC236}">
                <a16:creationId xmlns:a16="http://schemas.microsoft.com/office/drawing/2014/main" id="{36D30126-6314-4A93-B27E-5C66CF7819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9184" y="2432305"/>
            <a:ext cx="7056669" cy="4102852"/>
          </a:xfrm>
          <a:prstGeom prst="rect">
            <a:avLst/>
          </a:prstGeom>
          <a:solidFill>
            <a:srgbClr val="7F7F7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7">
            <a:extLst>
              <a:ext uri="{FF2B5EF4-FFF2-40B4-BE49-F238E27FC236}">
                <a16:creationId xmlns:a16="http://schemas.microsoft.com/office/drawing/2014/main" id="{7A65F21E-0506-457F-AFDA-CCF0F7AA7746}"/>
              </a:ext>
            </a:extLst>
          </p:cNvPr>
          <p:cNvPicPr>
            <a:picLocks noGrp="1" noChangeAspect="1"/>
          </p:cNvPicPr>
          <p:nvPr>
            <p:ph idx="1"/>
          </p:nvPr>
        </p:nvPicPr>
        <p:blipFill>
          <a:blip r:embed="rId3"/>
          <a:stretch>
            <a:fillRect/>
          </a:stretch>
        </p:blipFill>
        <p:spPr>
          <a:xfrm>
            <a:off x="566744" y="3373371"/>
            <a:ext cx="6579910" cy="2220718"/>
          </a:xfrm>
          <a:prstGeom prst="rect">
            <a:avLst/>
          </a:prstGeom>
        </p:spPr>
      </p:pic>
      <p:sp>
        <p:nvSpPr>
          <p:cNvPr id="41" name="Rectangle 40">
            <a:extLst>
              <a:ext uri="{FF2B5EF4-FFF2-40B4-BE49-F238E27FC236}">
                <a16:creationId xmlns:a16="http://schemas.microsoft.com/office/drawing/2014/main" id="{73ED6512-6858-4552-B699-9A97FE9A4EA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43" name="TextBox 7">
            <a:extLst>
              <a:ext uri="{FF2B5EF4-FFF2-40B4-BE49-F238E27FC236}">
                <a16:creationId xmlns:a16="http://schemas.microsoft.com/office/drawing/2014/main" id="{F15800E2-FFA7-482E-A2BC-2D34BC40435F}"/>
              </a:ext>
            </a:extLst>
          </p:cNvPr>
          <p:cNvGraphicFramePr/>
          <p:nvPr/>
        </p:nvGraphicFramePr>
        <p:xfrm>
          <a:off x="7842414" y="917725"/>
          <a:ext cx="3712285" cy="485236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4161189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827B839B-9ADE-406B-8590-F1CAEDED45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 name="Rectangle 26">
            <a:extLst>
              <a:ext uri="{FF2B5EF4-FFF2-40B4-BE49-F238E27FC236}">
                <a16:creationId xmlns:a16="http://schemas.microsoft.com/office/drawing/2014/main" id="{14E91B64-9FCC-451E-AFB4-A827D63293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529AE283-7B09-AC43-A282-64770F638C29}"/>
              </a:ext>
            </a:extLst>
          </p:cNvPr>
          <p:cNvSpPr>
            <a:spLocks noGrp="1"/>
          </p:cNvSpPr>
          <p:nvPr>
            <p:ph type="title"/>
          </p:nvPr>
        </p:nvSpPr>
        <p:spPr>
          <a:xfrm>
            <a:off x="958506" y="800392"/>
            <a:ext cx="10264697" cy="1212102"/>
          </a:xfrm>
        </p:spPr>
        <p:txBody>
          <a:bodyPr>
            <a:normAutofit/>
          </a:bodyPr>
          <a:lstStyle/>
          <a:p>
            <a:pPr algn="ctr"/>
            <a:r>
              <a:rPr lang="en-US" sz="4000">
                <a:solidFill>
                  <a:schemeClr val="bg1"/>
                </a:solidFill>
                <a:ea typeface="+mj-lt"/>
                <a:cs typeface="+mj-lt"/>
              </a:rPr>
              <a:t>CICERO Expectations: UMB HRPO</a:t>
            </a:r>
            <a:endParaRPr lang="en-US">
              <a:solidFill>
                <a:schemeClr val="bg1"/>
              </a:solidFill>
              <a:cs typeface="Calibri Light" panose="020F0302020204030204"/>
            </a:endParaRPr>
          </a:p>
        </p:txBody>
      </p:sp>
      <p:sp>
        <p:nvSpPr>
          <p:cNvPr id="3" name="Content Placeholder 2">
            <a:extLst>
              <a:ext uri="{FF2B5EF4-FFF2-40B4-BE49-F238E27FC236}">
                <a16:creationId xmlns:a16="http://schemas.microsoft.com/office/drawing/2014/main" id="{4226B8F4-D5AE-6F49-B105-9A33F061EC6F}"/>
              </a:ext>
            </a:extLst>
          </p:cNvPr>
          <p:cNvSpPr>
            <a:spLocks noGrp="1"/>
          </p:cNvSpPr>
          <p:nvPr>
            <p:ph idx="1"/>
          </p:nvPr>
        </p:nvSpPr>
        <p:spPr>
          <a:xfrm>
            <a:off x="1367624" y="2519190"/>
            <a:ext cx="9708995" cy="4142268"/>
          </a:xfrm>
        </p:spPr>
        <p:txBody>
          <a:bodyPr anchor="ctr">
            <a:normAutofit/>
          </a:bodyPr>
          <a:lstStyle/>
          <a:p>
            <a:pPr marL="0" indent="0">
              <a:buNone/>
            </a:pPr>
            <a:r>
              <a:rPr lang="en-US" sz="4000">
                <a:cs typeface="Calibri"/>
              </a:rPr>
              <a:t>Engaged research team members must have:</a:t>
            </a:r>
            <a:endParaRPr lang="en-US" sz="3600">
              <a:cs typeface="Calibri"/>
            </a:endParaRPr>
          </a:p>
          <a:p>
            <a:pPr marL="457200" indent="-457200"/>
            <a:r>
              <a:rPr lang="en-US" sz="3600">
                <a:cs typeface="Calibri"/>
              </a:rPr>
              <a:t>Active CICERO account</a:t>
            </a:r>
          </a:p>
          <a:p>
            <a:pPr marL="457200" indent="-457200"/>
            <a:r>
              <a:rPr lang="en-US" sz="3600">
                <a:cs typeface="Calibri"/>
              </a:rPr>
              <a:t>Inclusion on approved CICERO application</a:t>
            </a:r>
          </a:p>
          <a:p>
            <a:pPr marL="457200" indent="-457200"/>
            <a:endParaRPr lang="en-US" sz="3200">
              <a:cs typeface="Calibri"/>
            </a:endParaRPr>
          </a:p>
          <a:p>
            <a:pPr marL="0" indent="0" algn="ctr">
              <a:buNone/>
            </a:pPr>
            <a:r>
              <a:rPr lang="en-US" sz="2400" i="1">
                <a:ea typeface="+mn-lt"/>
                <a:cs typeface="+mn-lt"/>
              </a:rPr>
              <a:t>https://www.umaryland.edu/hrp/for-researchers/</a:t>
            </a:r>
            <a:endParaRPr lang="en-US" sz="3200" i="1">
              <a:cs typeface="Calibri"/>
            </a:endParaRPr>
          </a:p>
        </p:txBody>
      </p:sp>
    </p:spTree>
    <p:extLst>
      <p:ext uri="{BB962C8B-B14F-4D97-AF65-F5344CB8AC3E}">
        <p14:creationId xmlns:p14="http://schemas.microsoft.com/office/powerpoint/2010/main" val="19232035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955A2079-FA98-4876-80F0-72364A7D2EA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A904A6C-DB6E-4CE0-B247-DA6630AC7D32}"/>
              </a:ext>
            </a:extLst>
          </p:cNvPr>
          <p:cNvSpPr>
            <a:spLocks noGrp="1"/>
          </p:cNvSpPr>
          <p:nvPr>
            <p:ph type="title"/>
          </p:nvPr>
        </p:nvSpPr>
        <p:spPr>
          <a:xfrm>
            <a:off x="838200" y="557188"/>
            <a:ext cx="10515600" cy="1133499"/>
          </a:xfrm>
        </p:spPr>
        <p:txBody>
          <a:bodyPr>
            <a:normAutofit/>
          </a:bodyPr>
          <a:lstStyle/>
          <a:p>
            <a:pPr algn="ctr"/>
            <a:r>
              <a:rPr lang="en-US" sz="4000" b="1"/>
              <a:t>By the end of this seminar, you should be able to:</a:t>
            </a:r>
            <a:endParaRPr lang="en-US" sz="4000"/>
          </a:p>
        </p:txBody>
      </p:sp>
      <p:graphicFrame>
        <p:nvGraphicFramePr>
          <p:cNvPr id="5" name="Content Placeholder 2">
            <a:extLst>
              <a:ext uri="{FF2B5EF4-FFF2-40B4-BE49-F238E27FC236}">
                <a16:creationId xmlns:a16="http://schemas.microsoft.com/office/drawing/2014/main" id="{36785B53-6C3D-4C16-93DC-DC5EAE214A94}"/>
              </a:ext>
            </a:extLst>
          </p:cNvPr>
          <p:cNvGraphicFramePr>
            <a:graphicFrameLocks noGrp="1"/>
          </p:cNvGraphicFramePr>
          <p:nvPr>
            <p:ph idx="1"/>
            <p:extLst>
              <p:ext uri="{D42A27DB-BD31-4B8C-83A1-F6EECF244321}">
                <p14:modId xmlns:p14="http://schemas.microsoft.com/office/powerpoint/2010/main" val="3313772686"/>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539472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827B839B-9ADE-406B-8590-F1CAEDED45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 name="Rectangle 26">
            <a:extLst>
              <a:ext uri="{FF2B5EF4-FFF2-40B4-BE49-F238E27FC236}">
                <a16:creationId xmlns:a16="http://schemas.microsoft.com/office/drawing/2014/main" id="{14E91B64-9FCC-451E-AFB4-A827D63293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529AE283-7B09-AC43-A282-64770F638C29}"/>
              </a:ext>
            </a:extLst>
          </p:cNvPr>
          <p:cNvSpPr>
            <a:spLocks noGrp="1"/>
          </p:cNvSpPr>
          <p:nvPr>
            <p:ph type="title"/>
          </p:nvPr>
        </p:nvSpPr>
        <p:spPr>
          <a:xfrm>
            <a:off x="958506" y="800392"/>
            <a:ext cx="10264697" cy="1212102"/>
          </a:xfrm>
        </p:spPr>
        <p:txBody>
          <a:bodyPr>
            <a:normAutofit/>
          </a:bodyPr>
          <a:lstStyle/>
          <a:p>
            <a:pPr algn="ctr"/>
            <a:r>
              <a:rPr lang="en-US" sz="4000">
                <a:solidFill>
                  <a:schemeClr val="bg1"/>
                </a:solidFill>
                <a:ea typeface="+mj-lt"/>
                <a:cs typeface="+mj-lt"/>
              </a:rPr>
              <a:t>Training Expectations: UMB HRPO</a:t>
            </a:r>
            <a:br>
              <a:rPr lang="en-US" sz="4000">
                <a:solidFill>
                  <a:schemeClr val="bg1"/>
                </a:solidFill>
                <a:ea typeface="+mj-lt"/>
                <a:cs typeface="+mj-lt"/>
              </a:rPr>
            </a:br>
            <a:r>
              <a:rPr lang="en-US" sz="4000">
                <a:solidFill>
                  <a:schemeClr val="bg1"/>
                </a:solidFill>
                <a:cs typeface="Calibri Light" panose="020F0302020204030204"/>
              </a:rPr>
              <a:t>(UMB affiliates)</a:t>
            </a:r>
            <a:endParaRPr lang="en-US">
              <a:solidFill>
                <a:schemeClr val="bg1"/>
              </a:solidFill>
              <a:cs typeface="Calibri Light" panose="020F0302020204030204"/>
            </a:endParaRPr>
          </a:p>
        </p:txBody>
      </p:sp>
      <p:sp>
        <p:nvSpPr>
          <p:cNvPr id="3" name="Content Placeholder 2">
            <a:extLst>
              <a:ext uri="{FF2B5EF4-FFF2-40B4-BE49-F238E27FC236}">
                <a16:creationId xmlns:a16="http://schemas.microsoft.com/office/drawing/2014/main" id="{4226B8F4-D5AE-6F49-B105-9A33F061EC6F}"/>
              </a:ext>
            </a:extLst>
          </p:cNvPr>
          <p:cNvSpPr>
            <a:spLocks noGrp="1"/>
          </p:cNvSpPr>
          <p:nvPr>
            <p:ph idx="1"/>
          </p:nvPr>
        </p:nvSpPr>
        <p:spPr>
          <a:xfrm>
            <a:off x="1367624" y="2361040"/>
            <a:ext cx="9708995" cy="3869098"/>
          </a:xfrm>
        </p:spPr>
        <p:txBody>
          <a:bodyPr anchor="ctr">
            <a:normAutofit/>
          </a:bodyPr>
          <a:lstStyle/>
          <a:p>
            <a:pPr marL="0" indent="0">
              <a:buNone/>
            </a:pPr>
            <a:r>
              <a:rPr lang="en-US" sz="4000">
                <a:cs typeface="Calibri"/>
              </a:rPr>
              <a:t>Trainings:</a:t>
            </a:r>
          </a:p>
          <a:p>
            <a:pPr marL="628650" lvl="1" indent="-171450">
              <a:lnSpc>
                <a:spcPct val="100000"/>
              </a:lnSpc>
              <a:spcBef>
                <a:spcPts val="0"/>
              </a:spcBef>
              <a:buFont typeface="Courier New,monospace" panose="020B0604020202020204" pitchFamily="34" charset="0"/>
              <a:buChar char="○"/>
            </a:pPr>
            <a:r>
              <a:rPr lang="en-US" sz="3600">
                <a:ea typeface="+mn-lt"/>
                <a:cs typeface="+mn-lt"/>
              </a:rPr>
              <a:t>CITI Human Subjects Protections</a:t>
            </a:r>
          </a:p>
          <a:p>
            <a:pPr marL="628650" lvl="1" indent="-171450">
              <a:lnSpc>
                <a:spcPct val="100000"/>
              </a:lnSpc>
              <a:spcBef>
                <a:spcPts val="0"/>
              </a:spcBef>
              <a:buFont typeface="Courier New,monospace" panose="020B0604020202020204" pitchFamily="34" charset="0"/>
              <a:buChar char="○"/>
            </a:pPr>
            <a:r>
              <a:rPr lang="en-US" sz="3600">
                <a:ea typeface="+mn-lt"/>
                <a:cs typeface="+mn-lt"/>
              </a:rPr>
              <a:t>GCP  </a:t>
            </a:r>
          </a:p>
          <a:p>
            <a:pPr marL="628650" lvl="1" indent="-171450">
              <a:lnSpc>
                <a:spcPct val="100000"/>
              </a:lnSpc>
              <a:spcBef>
                <a:spcPts val="0"/>
              </a:spcBef>
              <a:buFont typeface="Courier New,monospace" panose="020B0604020202020204" pitchFamily="34" charset="0"/>
              <a:buChar char="○"/>
            </a:pPr>
            <a:r>
              <a:rPr lang="en-US" sz="3600">
                <a:ea typeface="+mn-lt"/>
                <a:cs typeface="+mn-lt"/>
              </a:rPr>
              <a:t>HIPAA 125</a:t>
            </a:r>
          </a:p>
          <a:p>
            <a:pPr marL="628650" lvl="1" indent="-171450">
              <a:lnSpc>
                <a:spcPct val="100000"/>
              </a:lnSpc>
              <a:spcBef>
                <a:spcPts val="0"/>
              </a:spcBef>
              <a:buFont typeface="Courier New,monospace" panose="020B0604020202020204" pitchFamily="34" charset="0"/>
              <a:buChar char="○"/>
            </a:pPr>
            <a:r>
              <a:rPr lang="en-US" sz="3600">
                <a:ea typeface="+mn-lt"/>
                <a:cs typeface="+mn-lt"/>
              </a:rPr>
              <a:t>HIPAA 201 </a:t>
            </a:r>
            <a:endParaRPr lang="en-US" sz="3600">
              <a:cs typeface="Calibri" panose="020F0502020204030204"/>
            </a:endParaRPr>
          </a:p>
          <a:p>
            <a:pPr marL="628650" lvl="1" indent="-171450">
              <a:lnSpc>
                <a:spcPct val="100000"/>
              </a:lnSpc>
              <a:spcBef>
                <a:spcPts val="0"/>
              </a:spcBef>
              <a:buFont typeface="Courier New,monospace" panose="020B0604020202020204" pitchFamily="34" charset="0"/>
              <a:buChar char="○"/>
            </a:pPr>
            <a:r>
              <a:rPr lang="en-US" sz="3600" i="1">
                <a:cs typeface="Calibri" panose="020F0502020204030204"/>
              </a:rPr>
              <a:t>Other (funding dependent)</a:t>
            </a:r>
          </a:p>
        </p:txBody>
      </p:sp>
      <p:sp>
        <p:nvSpPr>
          <p:cNvPr id="5" name="TextBox 4">
            <a:extLst>
              <a:ext uri="{FF2B5EF4-FFF2-40B4-BE49-F238E27FC236}">
                <a16:creationId xmlns:a16="http://schemas.microsoft.com/office/drawing/2014/main" id="{2E12172B-E282-40CA-9CF7-9B7A512F6813}"/>
              </a:ext>
            </a:extLst>
          </p:cNvPr>
          <p:cNvSpPr txBox="1"/>
          <p:nvPr/>
        </p:nvSpPr>
        <p:spPr>
          <a:xfrm>
            <a:off x="827237" y="6319388"/>
            <a:ext cx="697014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a:ea typeface="+mn-lt"/>
                <a:cs typeface="+mn-lt"/>
              </a:rPr>
              <a:t>https://www.umaryland.edu/hrp/for-researchers/required-training/</a:t>
            </a:r>
            <a:endParaRPr lang="en-US"/>
          </a:p>
        </p:txBody>
      </p:sp>
    </p:spTree>
    <p:extLst>
      <p:ext uri="{BB962C8B-B14F-4D97-AF65-F5344CB8AC3E}">
        <p14:creationId xmlns:p14="http://schemas.microsoft.com/office/powerpoint/2010/main" val="15233091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827B839B-9ADE-406B-8590-F1CAEDED45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 name="Rectangle 26">
            <a:extLst>
              <a:ext uri="{FF2B5EF4-FFF2-40B4-BE49-F238E27FC236}">
                <a16:creationId xmlns:a16="http://schemas.microsoft.com/office/drawing/2014/main" id="{14E91B64-9FCC-451E-AFB4-A827D63293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529AE283-7B09-AC43-A282-64770F638C29}"/>
              </a:ext>
            </a:extLst>
          </p:cNvPr>
          <p:cNvSpPr>
            <a:spLocks noGrp="1"/>
          </p:cNvSpPr>
          <p:nvPr>
            <p:ph type="title"/>
          </p:nvPr>
        </p:nvSpPr>
        <p:spPr>
          <a:xfrm>
            <a:off x="958506" y="800392"/>
            <a:ext cx="10264697" cy="1212102"/>
          </a:xfrm>
        </p:spPr>
        <p:txBody>
          <a:bodyPr>
            <a:normAutofit/>
          </a:bodyPr>
          <a:lstStyle/>
          <a:p>
            <a:pPr algn="ctr"/>
            <a:r>
              <a:rPr lang="en-US" sz="4000" dirty="0">
                <a:solidFill>
                  <a:schemeClr val="bg1"/>
                </a:solidFill>
                <a:ea typeface="+mj-lt"/>
                <a:cs typeface="+mj-lt"/>
              </a:rPr>
              <a:t>Training Expectations: UMB IRB under One PI</a:t>
            </a:r>
            <a:br>
              <a:rPr lang="en-US" sz="4000" dirty="0">
                <a:solidFill>
                  <a:schemeClr val="bg1"/>
                </a:solidFill>
                <a:ea typeface="+mj-lt"/>
                <a:cs typeface="+mj-lt"/>
              </a:rPr>
            </a:br>
            <a:r>
              <a:rPr lang="en-US" sz="4000" dirty="0">
                <a:solidFill>
                  <a:schemeClr val="bg1"/>
                </a:solidFill>
                <a:cs typeface="Calibri Light" panose="020F0302020204030204"/>
              </a:rPr>
              <a:t>(unaffiliated study team members)</a:t>
            </a:r>
            <a:endParaRPr lang="en-US" dirty="0">
              <a:solidFill>
                <a:schemeClr val="bg1"/>
              </a:solidFill>
              <a:cs typeface="Calibri Light" panose="020F0302020204030204"/>
            </a:endParaRPr>
          </a:p>
        </p:txBody>
      </p:sp>
      <p:pic>
        <p:nvPicPr>
          <p:cNvPr id="4" name="Graphic 4" descr="School boy outline">
            <a:extLst>
              <a:ext uri="{FF2B5EF4-FFF2-40B4-BE49-F238E27FC236}">
                <a16:creationId xmlns:a16="http://schemas.microsoft.com/office/drawing/2014/main" id="{90DE2974-DE74-4B44-A32E-C5ED86BE8E30}"/>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4760412" y="3118970"/>
            <a:ext cx="1541944" cy="1613831"/>
          </a:xfrm>
          <a:prstGeom prst="rect">
            <a:avLst/>
          </a:prstGeom>
        </p:spPr>
      </p:pic>
      <p:pic>
        <p:nvPicPr>
          <p:cNvPr id="11" name="Graphic 4" descr="School boy outline">
            <a:extLst>
              <a:ext uri="{FF2B5EF4-FFF2-40B4-BE49-F238E27FC236}">
                <a16:creationId xmlns:a16="http://schemas.microsoft.com/office/drawing/2014/main" id="{E6C946C6-2D5F-4123-8298-C0BE70EE9A97}"/>
              </a:ext>
            </a:extLst>
          </p:cNvPr>
          <p:cNvPicPr>
            <a:picLocks noChangeAspect="1"/>
          </p:cNvPicPr>
          <p:nvPr/>
        </p:nvPicPr>
        <p:blipFill>
          <a:blip r:embed="rId5">
            <a:extLst>
              <a:ext uri="{96DAC541-7B7A-43D3-8B79-37D633B846F1}">
                <asvg:svgBlip xmlns:asvg="http://schemas.microsoft.com/office/drawing/2016/SVG/main" xmlns="" r:embed="rId6"/>
              </a:ext>
            </a:extLst>
          </a:blip>
          <a:stretch>
            <a:fillRect/>
          </a:stretch>
        </p:blipFill>
        <p:spPr>
          <a:xfrm>
            <a:off x="4760411" y="4729236"/>
            <a:ext cx="1541942" cy="1585074"/>
          </a:xfrm>
          <a:prstGeom prst="rect">
            <a:avLst/>
          </a:prstGeom>
        </p:spPr>
      </p:pic>
      <p:sp>
        <p:nvSpPr>
          <p:cNvPr id="5" name="TextBox 4">
            <a:extLst>
              <a:ext uri="{FF2B5EF4-FFF2-40B4-BE49-F238E27FC236}">
                <a16:creationId xmlns:a16="http://schemas.microsoft.com/office/drawing/2014/main" id="{19E6E243-9FB2-48DC-8F55-69ED460CDAEE}"/>
              </a:ext>
            </a:extLst>
          </p:cNvPr>
          <p:cNvSpPr txBox="1"/>
          <p:nvPr/>
        </p:nvSpPr>
        <p:spPr>
          <a:xfrm>
            <a:off x="813759" y="5112588"/>
            <a:ext cx="4152181" cy="9541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a:t>Site does not have their own training requirements</a:t>
            </a:r>
          </a:p>
        </p:txBody>
      </p:sp>
      <p:sp>
        <p:nvSpPr>
          <p:cNvPr id="13" name="TextBox 12">
            <a:extLst>
              <a:ext uri="{FF2B5EF4-FFF2-40B4-BE49-F238E27FC236}">
                <a16:creationId xmlns:a16="http://schemas.microsoft.com/office/drawing/2014/main" id="{6E31C27D-2DCC-452C-B752-C7856028C22E}"/>
              </a:ext>
            </a:extLst>
          </p:cNvPr>
          <p:cNvSpPr txBox="1"/>
          <p:nvPr/>
        </p:nvSpPr>
        <p:spPr>
          <a:xfrm>
            <a:off x="813760" y="3531078"/>
            <a:ext cx="4554745" cy="9541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a:ea typeface="+mn-lt"/>
                <a:cs typeface="+mn-lt"/>
              </a:rPr>
              <a:t>Site has their own training requirements</a:t>
            </a:r>
            <a:endParaRPr lang="en-US" sz="2800">
              <a:cs typeface="Calibri"/>
            </a:endParaRPr>
          </a:p>
        </p:txBody>
      </p:sp>
      <p:sp>
        <p:nvSpPr>
          <p:cNvPr id="7" name="Content Placeholder 6">
            <a:extLst>
              <a:ext uri="{FF2B5EF4-FFF2-40B4-BE49-F238E27FC236}">
                <a16:creationId xmlns:a16="http://schemas.microsoft.com/office/drawing/2014/main" id="{10847E87-8C7A-45BE-9C80-509A97A26E9C}"/>
              </a:ext>
            </a:extLst>
          </p:cNvPr>
          <p:cNvSpPr>
            <a:spLocks noGrp="1"/>
          </p:cNvSpPr>
          <p:nvPr>
            <p:ph idx="1"/>
          </p:nvPr>
        </p:nvSpPr>
        <p:spPr>
          <a:xfrm>
            <a:off x="7365520" y="3522153"/>
            <a:ext cx="4002657" cy="958282"/>
          </a:xfrm>
        </p:spPr>
        <p:txBody>
          <a:bodyPr vert="horz" lIns="91440" tIns="45720" rIns="91440" bIns="45720" rtlCol="0" anchor="t">
            <a:normAutofit/>
          </a:bodyPr>
          <a:lstStyle/>
          <a:p>
            <a:pPr marL="0" indent="0">
              <a:buNone/>
            </a:pPr>
            <a:r>
              <a:rPr lang="en-US">
                <a:cs typeface="Calibri"/>
              </a:rPr>
              <a:t>Provides UMB HRPO with their site required training</a:t>
            </a:r>
          </a:p>
        </p:txBody>
      </p:sp>
      <p:sp>
        <p:nvSpPr>
          <p:cNvPr id="8" name="Arrow: Right 7">
            <a:extLst>
              <a:ext uri="{FF2B5EF4-FFF2-40B4-BE49-F238E27FC236}">
                <a16:creationId xmlns:a16="http://schemas.microsoft.com/office/drawing/2014/main" id="{128014A6-6837-4B8F-BA00-719849408D07}"/>
              </a:ext>
            </a:extLst>
          </p:cNvPr>
          <p:cNvSpPr/>
          <p:nvPr/>
        </p:nvSpPr>
        <p:spPr>
          <a:xfrm>
            <a:off x="6224124" y="5342389"/>
            <a:ext cx="977660" cy="48883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Calibri"/>
            </a:endParaRPr>
          </a:p>
        </p:txBody>
      </p:sp>
      <p:sp>
        <p:nvSpPr>
          <p:cNvPr id="18" name="Arrow: Right 17">
            <a:extLst>
              <a:ext uri="{FF2B5EF4-FFF2-40B4-BE49-F238E27FC236}">
                <a16:creationId xmlns:a16="http://schemas.microsoft.com/office/drawing/2014/main" id="{8E9BF2CA-D0BE-4FC6-B1DE-5E9CC0249E2A}"/>
              </a:ext>
            </a:extLst>
          </p:cNvPr>
          <p:cNvSpPr/>
          <p:nvPr/>
        </p:nvSpPr>
        <p:spPr>
          <a:xfrm>
            <a:off x="6224123" y="3760879"/>
            <a:ext cx="977660" cy="488830"/>
          </a:xfrm>
          <a:prstGeom prst="rightArrow">
            <a:avLst/>
          </a:prstGeom>
          <a:solidFill>
            <a:srgbClr val="ED7D3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Calibri"/>
            </a:endParaRPr>
          </a:p>
        </p:txBody>
      </p:sp>
      <p:sp>
        <p:nvSpPr>
          <p:cNvPr id="9" name="Content Placeholder 6">
            <a:extLst>
              <a:ext uri="{FF2B5EF4-FFF2-40B4-BE49-F238E27FC236}">
                <a16:creationId xmlns:a16="http://schemas.microsoft.com/office/drawing/2014/main" id="{F6059FEA-41CB-488A-BC3C-7B32D3A19DEB}"/>
              </a:ext>
            </a:extLst>
          </p:cNvPr>
          <p:cNvSpPr txBox="1">
            <a:spLocks/>
          </p:cNvSpPr>
          <p:nvPr/>
        </p:nvSpPr>
        <p:spPr>
          <a:xfrm>
            <a:off x="7388524" y="5112289"/>
            <a:ext cx="4002657" cy="958282"/>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cs typeface="Calibri"/>
              </a:rPr>
              <a:t>Provides UMB HRPO with UMB affiliated training</a:t>
            </a:r>
          </a:p>
        </p:txBody>
      </p:sp>
      <p:sp>
        <p:nvSpPr>
          <p:cNvPr id="20" name="TextBox 19">
            <a:extLst>
              <a:ext uri="{FF2B5EF4-FFF2-40B4-BE49-F238E27FC236}">
                <a16:creationId xmlns:a16="http://schemas.microsoft.com/office/drawing/2014/main" id="{FCF271E7-E880-9B44-8F24-0801815FD767}"/>
              </a:ext>
            </a:extLst>
          </p:cNvPr>
          <p:cNvSpPr txBox="1"/>
          <p:nvPr/>
        </p:nvSpPr>
        <p:spPr>
          <a:xfrm>
            <a:off x="2407237" y="2480867"/>
            <a:ext cx="7790231"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u="sng" dirty="0">
                <a:ea typeface="+mn-lt"/>
                <a:cs typeface="+mn-lt"/>
              </a:rPr>
              <a:t>One Protocol, Many Sites, One PI, One IRB of Record</a:t>
            </a:r>
            <a:endParaRPr lang="en-US" sz="2800" u="sng" dirty="0">
              <a:cs typeface="Calibri"/>
            </a:endParaRPr>
          </a:p>
        </p:txBody>
      </p:sp>
    </p:spTree>
    <p:extLst>
      <p:ext uri="{BB962C8B-B14F-4D97-AF65-F5344CB8AC3E}">
        <p14:creationId xmlns:p14="http://schemas.microsoft.com/office/powerpoint/2010/main" val="802700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827B839B-9ADE-406B-8590-F1CAEDED45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 name="Rectangle 26">
            <a:extLst>
              <a:ext uri="{FF2B5EF4-FFF2-40B4-BE49-F238E27FC236}">
                <a16:creationId xmlns:a16="http://schemas.microsoft.com/office/drawing/2014/main" id="{14E91B64-9FCC-451E-AFB4-A827D63293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529AE283-7B09-AC43-A282-64770F638C29}"/>
              </a:ext>
            </a:extLst>
          </p:cNvPr>
          <p:cNvSpPr>
            <a:spLocks noGrp="1"/>
          </p:cNvSpPr>
          <p:nvPr>
            <p:ph type="title"/>
          </p:nvPr>
        </p:nvSpPr>
        <p:spPr>
          <a:xfrm>
            <a:off x="958506" y="800392"/>
            <a:ext cx="10264697" cy="1212102"/>
          </a:xfrm>
        </p:spPr>
        <p:txBody>
          <a:bodyPr>
            <a:normAutofit/>
          </a:bodyPr>
          <a:lstStyle/>
          <a:p>
            <a:pPr algn="ctr"/>
            <a:r>
              <a:rPr lang="en-US" sz="4000" dirty="0">
                <a:solidFill>
                  <a:schemeClr val="bg1"/>
                </a:solidFill>
                <a:ea typeface="+mj-lt"/>
                <a:cs typeface="+mj-lt"/>
              </a:rPr>
              <a:t>Training Expectations: </a:t>
            </a:r>
            <a:br>
              <a:rPr lang="en-US" sz="4000" dirty="0">
                <a:solidFill>
                  <a:schemeClr val="bg1"/>
                </a:solidFill>
                <a:ea typeface="+mj-lt"/>
                <a:cs typeface="+mj-lt"/>
              </a:rPr>
            </a:br>
            <a:r>
              <a:rPr lang="en-US" sz="4000" dirty="0">
                <a:solidFill>
                  <a:schemeClr val="bg1"/>
                </a:solidFill>
                <a:cs typeface="Calibri Light" panose="020F0302020204030204"/>
              </a:rPr>
              <a:t>Many PIs/Sites relying on 1 IRB</a:t>
            </a:r>
            <a:endParaRPr lang="en-US" dirty="0">
              <a:solidFill>
                <a:schemeClr val="bg1"/>
              </a:solidFill>
              <a:cs typeface="Calibri Light" panose="020F0302020204030204"/>
            </a:endParaRPr>
          </a:p>
        </p:txBody>
      </p:sp>
      <p:pic>
        <p:nvPicPr>
          <p:cNvPr id="4" name="Graphic 4" descr="School boy outline">
            <a:extLst>
              <a:ext uri="{FF2B5EF4-FFF2-40B4-BE49-F238E27FC236}">
                <a16:creationId xmlns:a16="http://schemas.microsoft.com/office/drawing/2014/main" id="{90DE2974-DE74-4B44-A32E-C5ED86BE8E30}"/>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4544752" y="3162102"/>
            <a:ext cx="880586" cy="851832"/>
          </a:xfrm>
          <a:prstGeom prst="rect">
            <a:avLst/>
          </a:prstGeom>
        </p:spPr>
      </p:pic>
      <p:sp>
        <p:nvSpPr>
          <p:cNvPr id="13" name="TextBox 12">
            <a:extLst>
              <a:ext uri="{FF2B5EF4-FFF2-40B4-BE49-F238E27FC236}">
                <a16:creationId xmlns:a16="http://schemas.microsoft.com/office/drawing/2014/main" id="{6E31C27D-2DCC-452C-B752-C7856028C22E}"/>
              </a:ext>
            </a:extLst>
          </p:cNvPr>
          <p:cNvSpPr txBox="1"/>
          <p:nvPr/>
        </p:nvSpPr>
        <p:spPr>
          <a:xfrm>
            <a:off x="1288213" y="3128512"/>
            <a:ext cx="3347048" cy="9541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dirty="0">
                <a:ea typeface="+mn-lt"/>
                <a:cs typeface="+mn-lt"/>
              </a:rPr>
              <a:t>Site has their own PI and IRB</a:t>
            </a:r>
            <a:endParaRPr lang="en-US" sz="2800" dirty="0">
              <a:cs typeface="Calibri"/>
            </a:endParaRPr>
          </a:p>
        </p:txBody>
      </p:sp>
      <p:sp>
        <p:nvSpPr>
          <p:cNvPr id="7" name="Content Placeholder 6">
            <a:extLst>
              <a:ext uri="{FF2B5EF4-FFF2-40B4-BE49-F238E27FC236}">
                <a16:creationId xmlns:a16="http://schemas.microsoft.com/office/drawing/2014/main" id="{10847E87-8C7A-45BE-9C80-509A97A26E9C}"/>
              </a:ext>
            </a:extLst>
          </p:cNvPr>
          <p:cNvSpPr>
            <a:spLocks noGrp="1"/>
          </p:cNvSpPr>
          <p:nvPr>
            <p:ph idx="1"/>
          </p:nvPr>
        </p:nvSpPr>
        <p:spPr>
          <a:xfrm>
            <a:off x="7299300" y="3262000"/>
            <a:ext cx="4002657" cy="958282"/>
          </a:xfrm>
        </p:spPr>
        <p:txBody>
          <a:bodyPr vert="horz" lIns="91440" tIns="45720" rIns="91440" bIns="45720" rtlCol="0" anchor="t">
            <a:normAutofit/>
          </a:bodyPr>
          <a:lstStyle/>
          <a:p>
            <a:pPr marL="0" indent="0">
              <a:buNone/>
            </a:pPr>
            <a:r>
              <a:rPr lang="en-US" dirty="0">
                <a:cs typeface="Calibri"/>
              </a:rPr>
              <a:t>Provides their IRB with their site required training</a:t>
            </a:r>
          </a:p>
        </p:txBody>
      </p:sp>
      <p:sp>
        <p:nvSpPr>
          <p:cNvPr id="18" name="Arrow: Right 17">
            <a:extLst>
              <a:ext uri="{FF2B5EF4-FFF2-40B4-BE49-F238E27FC236}">
                <a16:creationId xmlns:a16="http://schemas.microsoft.com/office/drawing/2014/main" id="{8E9BF2CA-D0BE-4FC6-B1DE-5E9CC0249E2A}"/>
              </a:ext>
            </a:extLst>
          </p:cNvPr>
          <p:cNvSpPr/>
          <p:nvPr/>
        </p:nvSpPr>
        <p:spPr>
          <a:xfrm>
            <a:off x="5768878" y="3326808"/>
            <a:ext cx="977660" cy="488830"/>
          </a:xfrm>
          <a:prstGeom prst="rightArrow">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Calibri"/>
            </a:endParaRPr>
          </a:p>
        </p:txBody>
      </p:sp>
      <p:sp>
        <p:nvSpPr>
          <p:cNvPr id="20" name="TextBox 19">
            <a:extLst>
              <a:ext uri="{FF2B5EF4-FFF2-40B4-BE49-F238E27FC236}">
                <a16:creationId xmlns:a16="http://schemas.microsoft.com/office/drawing/2014/main" id="{B320EA69-B639-4E71-A01C-CD539D43B56D}"/>
              </a:ext>
            </a:extLst>
          </p:cNvPr>
          <p:cNvSpPr txBox="1"/>
          <p:nvPr/>
        </p:nvSpPr>
        <p:spPr>
          <a:xfrm>
            <a:off x="1288212" y="4178058"/>
            <a:ext cx="3332670" cy="9541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a:ea typeface="+mn-lt"/>
                <a:cs typeface="+mn-lt"/>
              </a:rPr>
              <a:t>Site has their own PI and IRB</a:t>
            </a:r>
            <a:endParaRPr lang="en-US" sz="2800">
              <a:cs typeface="Calibri"/>
            </a:endParaRPr>
          </a:p>
        </p:txBody>
      </p:sp>
      <p:sp>
        <p:nvSpPr>
          <p:cNvPr id="22" name="TextBox 21">
            <a:extLst>
              <a:ext uri="{FF2B5EF4-FFF2-40B4-BE49-F238E27FC236}">
                <a16:creationId xmlns:a16="http://schemas.microsoft.com/office/drawing/2014/main" id="{BBD980AB-7E60-4700-9868-313F1FBDEFEE}"/>
              </a:ext>
            </a:extLst>
          </p:cNvPr>
          <p:cNvSpPr txBox="1"/>
          <p:nvPr/>
        </p:nvSpPr>
        <p:spPr>
          <a:xfrm>
            <a:off x="1288211" y="5270737"/>
            <a:ext cx="3275161" cy="9541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a:ea typeface="+mn-lt"/>
                <a:cs typeface="+mn-lt"/>
              </a:rPr>
              <a:t>Site has their own PI and IRB</a:t>
            </a:r>
            <a:endParaRPr lang="en-US" sz="2800">
              <a:cs typeface="Calibri"/>
            </a:endParaRPr>
          </a:p>
        </p:txBody>
      </p:sp>
      <p:sp>
        <p:nvSpPr>
          <p:cNvPr id="24" name="TextBox 23">
            <a:extLst>
              <a:ext uri="{FF2B5EF4-FFF2-40B4-BE49-F238E27FC236}">
                <a16:creationId xmlns:a16="http://schemas.microsoft.com/office/drawing/2014/main" id="{6D592354-CA5D-434B-BA52-ED9A63C47086}"/>
              </a:ext>
            </a:extLst>
          </p:cNvPr>
          <p:cNvSpPr txBox="1"/>
          <p:nvPr/>
        </p:nvSpPr>
        <p:spPr>
          <a:xfrm>
            <a:off x="2545976" y="2322279"/>
            <a:ext cx="7790231"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u="sng" dirty="0">
                <a:ea typeface="+mn-lt"/>
                <a:cs typeface="+mn-lt"/>
              </a:rPr>
              <a:t>One Protocol, Many Sites/PI’s, One IRB of Record</a:t>
            </a:r>
            <a:endParaRPr lang="en-US" sz="2800" u="sng" dirty="0">
              <a:cs typeface="Calibri"/>
            </a:endParaRPr>
          </a:p>
        </p:txBody>
      </p:sp>
      <p:pic>
        <p:nvPicPr>
          <p:cNvPr id="26" name="Graphic 4" descr="School boy outline">
            <a:extLst>
              <a:ext uri="{FF2B5EF4-FFF2-40B4-BE49-F238E27FC236}">
                <a16:creationId xmlns:a16="http://schemas.microsoft.com/office/drawing/2014/main" id="{82692367-9067-4E6C-B13B-5F4B22406D8F}"/>
              </a:ext>
            </a:extLst>
          </p:cNvPr>
          <p:cNvPicPr>
            <a:picLocks noChangeAspect="1"/>
          </p:cNvPicPr>
          <p:nvPr/>
        </p:nvPicPr>
        <p:blipFill>
          <a:blip r:embed="rId5">
            <a:extLst>
              <a:ext uri="{96DAC541-7B7A-43D3-8B79-37D633B846F1}">
                <asvg:svgBlip xmlns:asvg="http://schemas.microsoft.com/office/drawing/2016/SVG/main" xmlns="" r:embed="rId6"/>
              </a:ext>
            </a:extLst>
          </a:blip>
          <a:stretch>
            <a:fillRect/>
          </a:stretch>
        </p:blipFill>
        <p:spPr>
          <a:xfrm>
            <a:off x="4544752" y="4220865"/>
            <a:ext cx="880586" cy="851832"/>
          </a:xfrm>
          <a:prstGeom prst="rect">
            <a:avLst/>
          </a:prstGeom>
        </p:spPr>
      </p:pic>
      <p:pic>
        <p:nvPicPr>
          <p:cNvPr id="28" name="Graphic 4" descr="School boy outline">
            <a:extLst>
              <a:ext uri="{FF2B5EF4-FFF2-40B4-BE49-F238E27FC236}">
                <a16:creationId xmlns:a16="http://schemas.microsoft.com/office/drawing/2014/main" id="{CB82813B-E2F3-484E-BB21-305D9E43D7F9}"/>
              </a:ext>
            </a:extLst>
          </p:cNvPr>
          <p:cNvPicPr>
            <a:picLocks noChangeAspect="1"/>
          </p:cNvPicPr>
          <p:nvPr/>
        </p:nvPicPr>
        <p:blipFill>
          <a:blip r:embed="rId7">
            <a:extLst>
              <a:ext uri="{96DAC541-7B7A-43D3-8B79-37D633B846F1}">
                <asvg:svgBlip xmlns:asvg="http://schemas.microsoft.com/office/drawing/2016/SVG/main" xmlns="" r:embed="rId8"/>
              </a:ext>
            </a:extLst>
          </a:blip>
          <a:stretch>
            <a:fillRect/>
          </a:stretch>
        </p:blipFill>
        <p:spPr>
          <a:xfrm>
            <a:off x="4544752" y="5275574"/>
            <a:ext cx="880586" cy="851832"/>
          </a:xfrm>
          <a:prstGeom prst="rect">
            <a:avLst/>
          </a:prstGeom>
        </p:spPr>
      </p:pic>
      <p:sp>
        <p:nvSpPr>
          <p:cNvPr id="29" name="Arrow: Right 17">
            <a:extLst>
              <a:ext uri="{FF2B5EF4-FFF2-40B4-BE49-F238E27FC236}">
                <a16:creationId xmlns:a16="http://schemas.microsoft.com/office/drawing/2014/main" id="{4DD382B1-757B-C946-BC7C-E7C71B2E6670}"/>
              </a:ext>
            </a:extLst>
          </p:cNvPr>
          <p:cNvSpPr/>
          <p:nvPr/>
        </p:nvSpPr>
        <p:spPr>
          <a:xfrm>
            <a:off x="5738438" y="4418667"/>
            <a:ext cx="977660" cy="488830"/>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Calibri"/>
            </a:endParaRPr>
          </a:p>
        </p:txBody>
      </p:sp>
      <p:sp>
        <p:nvSpPr>
          <p:cNvPr id="30" name="Arrow: Right 17">
            <a:extLst>
              <a:ext uri="{FF2B5EF4-FFF2-40B4-BE49-F238E27FC236}">
                <a16:creationId xmlns:a16="http://schemas.microsoft.com/office/drawing/2014/main" id="{AF311CB6-711B-2746-A30C-BB7EE8C54C38}"/>
              </a:ext>
            </a:extLst>
          </p:cNvPr>
          <p:cNvSpPr/>
          <p:nvPr/>
        </p:nvSpPr>
        <p:spPr>
          <a:xfrm>
            <a:off x="5738438" y="5457075"/>
            <a:ext cx="977660" cy="488830"/>
          </a:xfrm>
          <a:prstGeom prst="right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Calibri"/>
            </a:endParaRPr>
          </a:p>
        </p:txBody>
      </p:sp>
      <p:sp>
        <p:nvSpPr>
          <p:cNvPr id="31" name="Content Placeholder 6">
            <a:extLst>
              <a:ext uri="{FF2B5EF4-FFF2-40B4-BE49-F238E27FC236}">
                <a16:creationId xmlns:a16="http://schemas.microsoft.com/office/drawing/2014/main" id="{A95B0B50-524A-F148-96B6-11409F55C79F}"/>
              </a:ext>
            </a:extLst>
          </p:cNvPr>
          <p:cNvSpPr txBox="1">
            <a:spLocks/>
          </p:cNvSpPr>
          <p:nvPr/>
        </p:nvSpPr>
        <p:spPr>
          <a:xfrm>
            <a:off x="7268058" y="4312455"/>
            <a:ext cx="4002657" cy="958282"/>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cs typeface="Calibri"/>
              </a:rPr>
              <a:t>Provides their IRB with their site required training</a:t>
            </a:r>
          </a:p>
        </p:txBody>
      </p:sp>
      <p:sp>
        <p:nvSpPr>
          <p:cNvPr id="32" name="Content Placeholder 6">
            <a:extLst>
              <a:ext uri="{FF2B5EF4-FFF2-40B4-BE49-F238E27FC236}">
                <a16:creationId xmlns:a16="http://schemas.microsoft.com/office/drawing/2014/main" id="{3A90A469-1670-B949-AF11-403841CF19F5}"/>
              </a:ext>
            </a:extLst>
          </p:cNvPr>
          <p:cNvSpPr txBox="1">
            <a:spLocks/>
          </p:cNvSpPr>
          <p:nvPr/>
        </p:nvSpPr>
        <p:spPr>
          <a:xfrm>
            <a:off x="7234357" y="5339275"/>
            <a:ext cx="4002657" cy="958282"/>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a:cs typeface="Calibri"/>
              </a:rPr>
              <a:t>Provides their IRB with their site required training</a:t>
            </a:r>
            <a:endParaRPr lang="en-US" dirty="0">
              <a:cs typeface="Calibri"/>
            </a:endParaRPr>
          </a:p>
        </p:txBody>
      </p:sp>
    </p:spTree>
    <p:extLst>
      <p:ext uri="{BB962C8B-B14F-4D97-AF65-F5344CB8AC3E}">
        <p14:creationId xmlns:p14="http://schemas.microsoft.com/office/powerpoint/2010/main" val="16111508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827B839B-9ADE-406B-8590-F1CAEDED45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 name="Rectangle 26">
            <a:extLst>
              <a:ext uri="{FF2B5EF4-FFF2-40B4-BE49-F238E27FC236}">
                <a16:creationId xmlns:a16="http://schemas.microsoft.com/office/drawing/2014/main" id="{14E91B64-9FCC-451E-AFB4-A827D63293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529AE283-7B09-AC43-A282-64770F638C29}"/>
              </a:ext>
            </a:extLst>
          </p:cNvPr>
          <p:cNvSpPr>
            <a:spLocks noGrp="1"/>
          </p:cNvSpPr>
          <p:nvPr>
            <p:ph type="title"/>
          </p:nvPr>
        </p:nvSpPr>
        <p:spPr>
          <a:xfrm>
            <a:off x="958506" y="800392"/>
            <a:ext cx="10264697" cy="1212102"/>
          </a:xfrm>
        </p:spPr>
        <p:txBody>
          <a:bodyPr>
            <a:normAutofit/>
          </a:bodyPr>
          <a:lstStyle/>
          <a:p>
            <a:pPr algn="ctr"/>
            <a:r>
              <a:rPr lang="en-US" sz="4000">
                <a:solidFill>
                  <a:schemeClr val="bg1"/>
                </a:solidFill>
                <a:ea typeface="+mj-lt"/>
                <a:cs typeface="+mj-lt"/>
              </a:rPr>
              <a:t>Expectations: ICH GCP</a:t>
            </a:r>
            <a:endParaRPr lang="en-US">
              <a:solidFill>
                <a:schemeClr val="bg1"/>
              </a:solidFill>
              <a:cs typeface="Calibri Light" panose="020F0302020204030204"/>
            </a:endParaRPr>
          </a:p>
        </p:txBody>
      </p:sp>
      <p:sp>
        <p:nvSpPr>
          <p:cNvPr id="3" name="Content Placeholder 2">
            <a:extLst>
              <a:ext uri="{FF2B5EF4-FFF2-40B4-BE49-F238E27FC236}">
                <a16:creationId xmlns:a16="http://schemas.microsoft.com/office/drawing/2014/main" id="{4226B8F4-D5AE-6F49-B105-9A33F061EC6F}"/>
              </a:ext>
            </a:extLst>
          </p:cNvPr>
          <p:cNvSpPr>
            <a:spLocks noGrp="1"/>
          </p:cNvSpPr>
          <p:nvPr>
            <p:ph idx="1"/>
          </p:nvPr>
        </p:nvSpPr>
        <p:spPr>
          <a:xfrm>
            <a:off x="1119322" y="2519190"/>
            <a:ext cx="10228232" cy="4142268"/>
          </a:xfrm>
        </p:spPr>
        <p:txBody>
          <a:bodyPr vert="horz" lIns="91440" tIns="45720" rIns="91440" bIns="45720" rtlCol="0" anchor="ctr">
            <a:noAutofit/>
          </a:bodyPr>
          <a:lstStyle/>
          <a:p>
            <a:pPr marL="0" indent="0" algn="ctr">
              <a:buNone/>
            </a:pPr>
            <a:r>
              <a:rPr lang="en-US" b="1" i="1">
                <a:ea typeface="+mn-lt"/>
                <a:cs typeface="+mn-lt"/>
              </a:rPr>
              <a:t>4.1.1</a:t>
            </a:r>
            <a:r>
              <a:rPr lang="en-US">
                <a:ea typeface="+mn-lt"/>
                <a:cs typeface="+mn-lt"/>
              </a:rPr>
              <a:t> The investigator(s) should be qualified by education, training, and experience to assume responsibility for the proper conduct of the trial, should meet all the qualifications specified by the applicable regulatory requirement(s), and should provide evidence of such qualifications through up-to-date curriculum vitae and/or other relevant documentation requested by the sponsor, the IRB/IEC, and/or the regulatory authority(</a:t>
            </a:r>
            <a:r>
              <a:rPr lang="en-US" err="1">
                <a:ea typeface="+mn-lt"/>
                <a:cs typeface="+mn-lt"/>
              </a:rPr>
              <a:t>ies</a:t>
            </a:r>
            <a:r>
              <a:rPr lang="en-US">
                <a:ea typeface="+mn-lt"/>
                <a:cs typeface="+mn-lt"/>
              </a:rPr>
              <a:t>).</a:t>
            </a:r>
            <a:endParaRPr lang="en-US">
              <a:cs typeface="Calibri"/>
            </a:endParaRPr>
          </a:p>
          <a:p>
            <a:pPr marL="0" indent="0" algn="ctr">
              <a:buNone/>
            </a:pPr>
            <a:r>
              <a:rPr lang="en-US" b="1" i="1">
                <a:ea typeface="+mn-lt"/>
                <a:cs typeface="+mn-lt"/>
              </a:rPr>
              <a:t>4.1.5</a:t>
            </a:r>
            <a:r>
              <a:rPr lang="en-US">
                <a:ea typeface="+mn-lt"/>
                <a:cs typeface="+mn-lt"/>
              </a:rPr>
              <a:t> The investigator should maintain a list of appropriately qualified persons to whom the investigator has delegated significant trial-related duties.</a:t>
            </a:r>
            <a:endParaRPr lang="en-US">
              <a:cs typeface="Calibri"/>
            </a:endParaRPr>
          </a:p>
        </p:txBody>
      </p:sp>
    </p:spTree>
    <p:extLst>
      <p:ext uri="{BB962C8B-B14F-4D97-AF65-F5344CB8AC3E}">
        <p14:creationId xmlns:p14="http://schemas.microsoft.com/office/powerpoint/2010/main" val="12786470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827B839B-9ADE-406B-8590-F1CAEDED45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 name="Rectangle 26">
            <a:extLst>
              <a:ext uri="{FF2B5EF4-FFF2-40B4-BE49-F238E27FC236}">
                <a16:creationId xmlns:a16="http://schemas.microsoft.com/office/drawing/2014/main" id="{14E91B64-9FCC-451E-AFB4-A827D63293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529AE283-7B09-AC43-A282-64770F638C29}"/>
              </a:ext>
            </a:extLst>
          </p:cNvPr>
          <p:cNvSpPr>
            <a:spLocks noGrp="1"/>
          </p:cNvSpPr>
          <p:nvPr>
            <p:ph type="title"/>
          </p:nvPr>
        </p:nvSpPr>
        <p:spPr>
          <a:xfrm>
            <a:off x="958506" y="800392"/>
            <a:ext cx="10264697" cy="1212102"/>
          </a:xfrm>
        </p:spPr>
        <p:txBody>
          <a:bodyPr>
            <a:normAutofit/>
          </a:bodyPr>
          <a:lstStyle/>
          <a:p>
            <a:pPr algn="ctr"/>
            <a:r>
              <a:rPr lang="en-US" sz="4000">
                <a:solidFill>
                  <a:schemeClr val="bg1"/>
                </a:solidFill>
                <a:ea typeface="+mj-lt"/>
                <a:cs typeface="+mj-lt"/>
              </a:rPr>
              <a:t>Unengaged study team members</a:t>
            </a:r>
            <a:endParaRPr lang="en-US">
              <a:solidFill>
                <a:schemeClr val="bg1"/>
              </a:solidFill>
            </a:endParaRPr>
          </a:p>
        </p:txBody>
      </p:sp>
      <p:sp>
        <p:nvSpPr>
          <p:cNvPr id="3" name="Content Placeholder 2">
            <a:extLst>
              <a:ext uri="{FF2B5EF4-FFF2-40B4-BE49-F238E27FC236}">
                <a16:creationId xmlns:a16="http://schemas.microsoft.com/office/drawing/2014/main" id="{4226B8F4-D5AE-6F49-B105-9A33F061EC6F}"/>
              </a:ext>
            </a:extLst>
          </p:cNvPr>
          <p:cNvSpPr>
            <a:spLocks noGrp="1"/>
          </p:cNvSpPr>
          <p:nvPr>
            <p:ph idx="1"/>
          </p:nvPr>
        </p:nvSpPr>
        <p:spPr>
          <a:xfrm>
            <a:off x="1367624" y="2533567"/>
            <a:ext cx="9708995" cy="3811590"/>
          </a:xfrm>
        </p:spPr>
        <p:txBody>
          <a:bodyPr anchor="ctr">
            <a:normAutofit/>
          </a:bodyPr>
          <a:lstStyle/>
          <a:p>
            <a:pPr marL="0" indent="0" algn="ctr">
              <a:buNone/>
            </a:pPr>
            <a:r>
              <a:rPr lang="en-US" sz="3600" b="1">
                <a:cs typeface="Calibri"/>
              </a:rPr>
              <a:t>Involved in the research but do not meet engagement criteria</a:t>
            </a:r>
          </a:p>
          <a:p>
            <a:pPr marL="0" indent="0" algn="ctr">
              <a:buNone/>
            </a:pPr>
            <a:r>
              <a:rPr lang="en-US" sz="3200">
                <a:cs typeface="Calibri"/>
              </a:rPr>
              <a:t>-No need to be present in IRB application (when in doubt, ask HRPO first!)</a:t>
            </a:r>
          </a:p>
          <a:p>
            <a:pPr marL="0" indent="0" algn="ctr">
              <a:buNone/>
            </a:pPr>
            <a:r>
              <a:rPr lang="en-US" sz="3200">
                <a:cs typeface="Calibri"/>
              </a:rPr>
              <a:t>-No need for HRPO required trainings*</a:t>
            </a:r>
          </a:p>
          <a:p>
            <a:pPr marL="0" indent="0" algn="ctr">
              <a:buNone/>
            </a:pPr>
            <a:r>
              <a:rPr lang="en-US" sz="3200">
                <a:cs typeface="Calibri"/>
              </a:rPr>
              <a:t>-No need to adhere to GCP expectations</a:t>
            </a:r>
          </a:p>
        </p:txBody>
      </p:sp>
      <p:sp>
        <p:nvSpPr>
          <p:cNvPr id="4" name="TextBox 3">
            <a:extLst>
              <a:ext uri="{FF2B5EF4-FFF2-40B4-BE49-F238E27FC236}">
                <a16:creationId xmlns:a16="http://schemas.microsoft.com/office/drawing/2014/main" id="{82AA02FB-E138-400A-A7B3-D0F357D11DCA}"/>
              </a:ext>
            </a:extLst>
          </p:cNvPr>
          <p:cNvSpPr txBox="1"/>
          <p:nvPr/>
        </p:nvSpPr>
        <p:spPr>
          <a:xfrm>
            <a:off x="310551" y="6349042"/>
            <a:ext cx="7272067"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t>* SON still requires GCP for certain unengaged study team members</a:t>
            </a:r>
            <a:endParaRPr lang="en-US">
              <a:cs typeface="Calibri"/>
            </a:endParaRPr>
          </a:p>
        </p:txBody>
      </p:sp>
    </p:spTree>
    <p:extLst>
      <p:ext uri="{BB962C8B-B14F-4D97-AF65-F5344CB8AC3E}">
        <p14:creationId xmlns:p14="http://schemas.microsoft.com/office/powerpoint/2010/main" val="15691214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827B839B-9ADE-406B-8590-F1CAEDED45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 name="Rectangle 26">
            <a:extLst>
              <a:ext uri="{FF2B5EF4-FFF2-40B4-BE49-F238E27FC236}">
                <a16:creationId xmlns:a16="http://schemas.microsoft.com/office/drawing/2014/main" id="{14E91B64-9FCC-451E-AFB4-A827D63293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529AE283-7B09-AC43-A282-64770F638C29}"/>
              </a:ext>
            </a:extLst>
          </p:cNvPr>
          <p:cNvSpPr>
            <a:spLocks noGrp="1"/>
          </p:cNvSpPr>
          <p:nvPr>
            <p:ph type="title"/>
          </p:nvPr>
        </p:nvSpPr>
        <p:spPr>
          <a:xfrm>
            <a:off x="958506" y="800392"/>
            <a:ext cx="10264697" cy="1212102"/>
          </a:xfrm>
        </p:spPr>
        <p:txBody>
          <a:bodyPr>
            <a:normAutofit/>
          </a:bodyPr>
          <a:lstStyle/>
          <a:p>
            <a:pPr algn="ctr"/>
            <a:r>
              <a:rPr lang="en-US" sz="4000">
                <a:solidFill>
                  <a:schemeClr val="bg1"/>
                </a:solidFill>
                <a:cs typeface="Calibri Light"/>
              </a:rPr>
              <a:t>Publications</a:t>
            </a:r>
          </a:p>
        </p:txBody>
      </p:sp>
      <p:sp>
        <p:nvSpPr>
          <p:cNvPr id="3" name="Content Placeholder 2">
            <a:extLst>
              <a:ext uri="{FF2B5EF4-FFF2-40B4-BE49-F238E27FC236}">
                <a16:creationId xmlns:a16="http://schemas.microsoft.com/office/drawing/2014/main" id="{4226B8F4-D5AE-6F49-B105-9A33F061EC6F}"/>
              </a:ext>
            </a:extLst>
          </p:cNvPr>
          <p:cNvSpPr>
            <a:spLocks noGrp="1"/>
          </p:cNvSpPr>
          <p:nvPr>
            <p:ph idx="1"/>
          </p:nvPr>
        </p:nvSpPr>
        <p:spPr>
          <a:xfrm>
            <a:off x="1123209" y="2619830"/>
            <a:ext cx="10269711" cy="4041628"/>
          </a:xfrm>
        </p:spPr>
        <p:txBody>
          <a:bodyPr anchor="ctr">
            <a:normAutofit fontScale="92500" lnSpcReduction="20000"/>
          </a:bodyPr>
          <a:lstStyle/>
          <a:p>
            <a:pPr marL="0" indent="0" algn="ctr">
              <a:buNone/>
            </a:pPr>
            <a:r>
              <a:rPr lang="en-US" sz="3600" b="1">
                <a:ea typeface="+mn-lt"/>
                <a:cs typeface="+mn-lt"/>
              </a:rPr>
              <a:t>Do study team members need to be engaged in order </a:t>
            </a:r>
            <a:r>
              <a:rPr lang="en-US" sz="3600" b="1" u="sng">
                <a:ea typeface="+mn-lt"/>
                <a:cs typeface="+mn-lt"/>
              </a:rPr>
              <a:t>to be mentioned</a:t>
            </a:r>
            <a:r>
              <a:rPr lang="en-US" sz="3600" b="1">
                <a:ea typeface="+mn-lt"/>
                <a:cs typeface="+mn-lt"/>
              </a:rPr>
              <a:t> in a publication?</a:t>
            </a:r>
            <a:endParaRPr lang="en-US" sz="3600" b="1">
              <a:cs typeface="Calibri"/>
            </a:endParaRPr>
          </a:p>
          <a:p>
            <a:pPr marL="0" indent="0" algn="ctr">
              <a:buNone/>
            </a:pPr>
            <a:endParaRPr lang="en-US" sz="3200">
              <a:cs typeface="Calibri"/>
            </a:endParaRPr>
          </a:p>
          <a:p>
            <a:pPr marL="0" indent="0" algn="ctr">
              <a:buNone/>
            </a:pPr>
            <a:r>
              <a:rPr lang="en-US" sz="3200" b="1">
                <a:ea typeface="+mn-lt"/>
                <a:cs typeface="+mn-lt"/>
              </a:rPr>
              <a:t>UMB HRPO:</a:t>
            </a:r>
            <a:r>
              <a:rPr lang="en-US" sz="3200">
                <a:ea typeface="+mn-lt"/>
                <a:cs typeface="+mn-lt"/>
              </a:rPr>
              <a:t> no requirements about listing in publication of de-identified data</a:t>
            </a:r>
            <a:endParaRPr lang="en-US">
              <a:ea typeface="+mn-lt"/>
              <a:cs typeface="+mn-lt"/>
            </a:endParaRPr>
          </a:p>
          <a:p>
            <a:pPr marL="0" indent="0" algn="ctr">
              <a:buNone/>
            </a:pPr>
            <a:r>
              <a:rPr lang="en-US" sz="3200" b="1">
                <a:cs typeface="Calibri"/>
              </a:rPr>
              <a:t>HHS:</a:t>
            </a:r>
            <a:r>
              <a:rPr lang="en-US" sz="3200">
                <a:cs typeface="Calibri"/>
              </a:rPr>
              <a:t> study team members can be listed in publication and not be engaged </a:t>
            </a:r>
            <a:r>
              <a:rPr lang="en-US" sz="3200">
                <a:ea typeface="+mn-lt"/>
                <a:cs typeface="+mn-lt"/>
              </a:rPr>
              <a:t>so long as they do not have professional recognition or publication </a:t>
            </a:r>
            <a:r>
              <a:rPr lang="en-US" sz="3200" u="sng">
                <a:ea typeface="+mn-lt"/>
                <a:cs typeface="+mn-lt"/>
              </a:rPr>
              <a:t>privileges</a:t>
            </a:r>
            <a:r>
              <a:rPr lang="en-US" sz="3200">
                <a:ea typeface="+mn-lt"/>
                <a:cs typeface="+mn-lt"/>
              </a:rPr>
              <a:t>.</a:t>
            </a:r>
            <a:r>
              <a:rPr lang="en-US" sz="3200">
                <a:cs typeface="Calibri"/>
              </a:rPr>
              <a:t> </a:t>
            </a:r>
            <a:endParaRPr lang="en-US">
              <a:cs typeface="Calibri"/>
            </a:endParaRPr>
          </a:p>
          <a:p>
            <a:pPr marL="0" indent="0" algn="ctr">
              <a:buNone/>
            </a:pPr>
            <a:r>
              <a:rPr lang="en-US" sz="3200" b="1">
                <a:cs typeface="Calibri"/>
              </a:rPr>
              <a:t>Other federal agencies:</a:t>
            </a:r>
            <a:r>
              <a:rPr lang="en-US" sz="3200">
                <a:cs typeface="Calibri"/>
              </a:rPr>
              <a:t> special requirements, consult HRPO Investigators Manual</a:t>
            </a:r>
          </a:p>
        </p:txBody>
      </p:sp>
    </p:spTree>
    <p:extLst>
      <p:ext uri="{BB962C8B-B14F-4D97-AF65-F5344CB8AC3E}">
        <p14:creationId xmlns:p14="http://schemas.microsoft.com/office/powerpoint/2010/main" val="26122574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827B839B-9ADE-406B-8590-F1CAEDED45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 name="Rectangle 26">
            <a:extLst>
              <a:ext uri="{FF2B5EF4-FFF2-40B4-BE49-F238E27FC236}">
                <a16:creationId xmlns:a16="http://schemas.microsoft.com/office/drawing/2014/main" id="{14E91B64-9FCC-451E-AFB4-A827D63293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529AE283-7B09-AC43-A282-64770F638C29}"/>
              </a:ext>
            </a:extLst>
          </p:cNvPr>
          <p:cNvSpPr>
            <a:spLocks noGrp="1"/>
          </p:cNvSpPr>
          <p:nvPr>
            <p:ph type="title"/>
          </p:nvPr>
        </p:nvSpPr>
        <p:spPr>
          <a:xfrm>
            <a:off x="958506" y="800392"/>
            <a:ext cx="10264697" cy="1212102"/>
          </a:xfrm>
        </p:spPr>
        <p:txBody>
          <a:bodyPr>
            <a:normAutofit/>
          </a:bodyPr>
          <a:lstStyle/>
          <a:p>
            <a:pPr algn="ctr"/>
            <a:r>
              <a:rPr lang="en-US" sz="4000">
                <a:solidFill>
                  <a:schemeClr val="bg1"/>
                </a:solidFill>
                <a:cs typeface="Calibri Light"/>
              </a:rPr>
              <a:t>Scenarios: Test your knowledge!</a:t>
            </a:r>
            <a:endParaRPr lang="en-US"/>
          </a:p>
        </p:txBody>
      </p:sp>
      <p:sp>
        <p:nvSpPr>
          <p:cNvPr id="3" name="Content Placeholder 2">
            <a:extLst>
              <a:ext uri="{FF2B5EF4-FFF2-40B4-BE49-F238E27FC236}">
                <a16:creationId xmlns:a16="http://schemas.microsoft.com/office/drawing/2014/main" id="{4226B8F4-D5AE-6F49-B105-9A33F061EC6F}"/>
              </a:ext>
            </a:extLst>
          </p:cNvPr>
          <p:cNvSpPr>
            <a:spLocks noGrp="1"/>
          </p:cNvSpPr>
          <p:nvPr>
            <p:ph idx="1"/>
          </p:nvPr>
        </p:nvSpPr>
        <p:spPr>
          <a:xfrm>
            <a:off x="1367624" y="2519190"/>
            <a:ext cx="9708995" cy="4142268"/>
          </a:xfrm>
        </p:spPr>
        <p:txBody>
          <a:bodyPr anchor="ctr">
            <a:normAutofit lnSpcReduction="10000"/>
          </a:bodyPr>
          <a:lstStyle/>
          <a:p>
            <a:pPr marL="0" indent="0" algn="ctr">
              <a:buNone/>
            </a:pPr>
            <a:r>
              <a:rPr lang="en-US" sz="3600" dirty="0">
                <a:cs typeface="Calibri"/>
              </a:rPr>
              <a:t>You provide a UMB statistician with your data set, stripped of all identifiers, so that they may assist you with data analysis. </a:t>
            </a:r>
            <a:endParaRPr lang="en-US" dirty="0"/>
          </a:p>
          <a:p>
            <a:pPr marL="0" indent="0" algn="ctr">
              <a:buNone/>
            </a:pPr>
            <a:endParaRPr lang="en-US" sz="3600" dirty="0">
              <a:cs typeface="Calibri"/>
            </a:endParaRPr>
          </a:p>
          <a:p>
            <a:pPr marL="0" indent="0" algn="ctr">
              <a:buNone/>
            </a:pPr>
            <a:r>
              <a:rPr lang="en-US" sz="3600" dirty="0">
                <a:cs typeface="Calibri"/>
              </a:rPr>
              <a:t>Does the statistician need to be added in CICERO (are they engaged)? </a:t>
            </a:r>
          </a:p>
          <a:p>
            <a:pPr marL="0" indent="0" algn="ctr">
              <a:buNone/>
            </a:pPr>
            <a:endParaRPr lang="en-US" sz="3600" dirty="0">
              <a:cs typeface="Calibri"/>
            </a:endParaRPr>
          </a:p>
          <a:p>
            <a:pPr marL="0" indent="0" algn="ctr">
              <a:buNone/>
            </a:pPr>
            <a:r>
              <a:rPr lang="en-US" sz="3600" dirty="0">
                <a:cs typeface="Calibri"/>
              </a:rPr>
              <a:t>Yes?     No?</a:t>
            </a:r>
          </a:p>
        </p:txBody>
      </p:sp>
    </p:spTree>
    <p:extLst>
      <p:ext uri="{BB962C8B-B14F-4D97-AF65-F5344CB8AC3E}">
        <p14:creationId xmlns:p14="http://schemas.microsoft.com/office/powerpoint/2010/main" val="32953219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827B839B-9ADE-406B-8590-F1CAEDED45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 name="Rectangle 26">
            <a:extLst>
              <a:ext uri="{FF2B5EF4-FFF2-40B4-BE49-F238E27FC236}">
                <a16:creationId xmlns:a16="http://schemas.microsoft.com/office/drawing/2014/main" id="{14E91B64-9FCC-451E-AFB4-A827D63293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529AE283-7B09-AC43-A282-64770F638C29}"/>
              </a:ext>
            </a:extLst>
          </p:cNvPr>
          <p:cNvSpPr>
            <a:spLocks noGrp="1"/>
          </p:cNvSpPr>
          <p:nvPr>
            <p:ph type="title"/>
          </p:nvPr>
        </p:nvSpPr>
        <p:spPr>
          <a:xfrm>
            <a:off x="958506" y="800392"/>
            <a:ext cx="10264697" cy="1212102"/>
          </a:xfrm>
        </p:spPr>
        <p:txBody>
          <a:bodyPr>
            <a:normAutofit/>
          </a:bodyPr>
          <a:lstStyle/>
          <a:p>
            <a:pPr algn="ctr"/>
            <a:r>
              <a:rPr lang="en-US" sz="4000">
                <a:solidFill>
                  <a:schemeClr val="bg1"/>
                </a:solidFill>
                <a:cs typeface="Calibri Light"/>
              </a:rPr>
              <a:t>Scenarios: Test your knowledge!</a:t>
            </a:r>
            <a:endParaRPr lang="en-US"/>
          </a:p>
        </p:txBody>
      </p:sp>
      <p:sp>
        <p:nvSpPr>
          <p:cNvPr id="3" name="Content Placeholder 2">
            <a:extLst>
              <a:ext uri="{FF2B5EF4-FFF2-40B4-BE49-F238E27FC236}">
                <a16:creationId xmlns:a16="http://schemas.microsoft.com/office/drawing/2014/main" id="{4226B8F4-D5AE-6F49-B105-9A33F061EC6F}"/>
              </a:ext>
            </a:extLst>
          </p:cNvPr>
          <p:cNvSpPr>
            <a:spLocks noGrp="1"/>
          </p:cNvSpPr>
          <p:nvPr>
            <p:ph idx="1"/>
          </p:nvPr>
        </p:nvSpPr>
        <p:spPr>
          <a:xfrm>
            <a:off x="965058" y="2547944"/>
            <a:ext cx="10327221" cy="4113514"/>
          </a:xfrm>
        </p:spPr>
        <p:txBody>
          <a:bodyPr anchor="ctr">
            <a:normAutofit/>
          </a:bodyPr>
          <a:lstStyle/>
          <a:p>
            <a:pPr marL="0" indent="0" algn="ctr">
              <a:buNone/>
            </a:pPr>
            <a:r>
              <a:rPr lang="en-US" sz="3600" dirty="0">
                <a:cs typeface="Calibri"/>
              </a:rPr>
              <a:t>Your study involves research on lung transplant patients. One of your protocol aims requires data from patient participants routine CT scans.   </a:t>
            </a:r>
            <a:endParaRPr lang="en-US" sz="3200" dirty="0">
              <a:cs typeface="Calibri"/>
            </a:endParaRPr>
          </a:p>
          <a:p>
            <a:pPr marL="0" indent="0" algn="ctr">
              <a:buNone/>
            </a:pPr>
            <a:endParaRPr lang="en-US" sz="1800" dirty="0">
              <a:cs typeface="Calibri"/>
            </a:endParaRPr>
          </a:p>
          <a:p>
            <a:pPr marL="0" indent="0" algn="ctr">
              <a:buNone/>
            </a:pPr>
            <a:r>
              <a:rPr lang="en-US" sz="3600" dirty="0">
                <a:cs typeface="Calibri"/>
              </a:rPr>
              <a:t>Is the lung transplant unit engaged in the research?</a:t>
            </a:r>
          </a:p>
          <a:p>
            <a:pPr marL="0" indent="0" algn="ctr">
              <a:buNone/>
            </a:pPr>
            <a:endParaRPr lang="en-US" sz="3600" dirty="0">
              <a:ea typeface="+mn-lt"/>
              <a:cs typeface="+mn-lt"/>
            </a:endParaRPr>
          </a:p>
          <a:p>
            <a:pPr marL="0" indent="0" algn="ctr">
              <a:buNone/>
            </a:pPr>
            <a:r>
              <a:rPr lang="en-US" sz="4000" dirty="0">
                <a:cs typeface="Calibri"/>
              </a:rPr>
              <a:t>Yes?     No?</a:t>
            </a:r>
          </a:p>
        </p:txBody>
      </p:sp>
    </p:spTree>
    <p:extLst>
      <p:ext uri="{BB962C8B-B14F-4D97-AF65-F5344CB8AC3E}">
        <p14:creationId xmlns:p14="http://schemas.microsoft.com/office/powerpoint/2010/main" val="34240248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827B839B-9ADE-406B-8590-F1CAEDED45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 name="Rectangle 26">
            <a:extLst>
              <a:ext uri="{FF2B5EF4-FFF2-40B4-BE49-F238E27FC236}">
                <a16:creationId xmlns:a16="http://schemas.microsoft.com/office/drawing/2014/main" id="{14E91B64-9FCC-451E-AFB4-A827D63293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529AE283-7B09-AC43-A282-64770F638C29}"/>
              </a:ext>
            </a:extLst>
          </p:cNvPr>
          <p:cNvSpPr>
            <a:spLocks noGrp="1"/>
          </p:cNvSpPr>
          <p:nvPr>
            <p:ph type="title"/>
          </p:nvPr>
        </p:nvSpPr>
        <p:spPr>
          <a:xfrm>
            <a:off x="958506" y="800392"/>
            <a:ext cx="10264697" cy="1212102"/>
          </a:xfrm>
        </p:spPr>
        <p:txBody>
          <a:bodyPr>
            <a:normAutofit/>
          </a:bodyPr>
          <a:lstStyle/>
          <a:p>
            <a:pPr algn="ctr"/>
            <a:r>
              <a:rPr lang="en-US" sz="4000">
                <a:solidFill>
                  <a:schemeClr val="bg1"/>
                </a:solidFill>
                <a:cs typeface="Calibri Light"/>
              </a:rPr>
              <a:t>Scenarios: Test your knowledge!</a:t>
            </a:r>
            <a:endParaRPr lang="en-US"/>
          </a:p>
        </p:txBody>
      </p:sp>
      <p:sp>
        <p:nvSpPr>
          <p:cNvPr id="3" name="Content Placeholder 2">
            <a:extLst>
              <a:ext uri="{FF2B5EF4-FFF2-40B4-BE49-F238E27FC236}">
                <a16:creationId xmlns:a16="http://schemas.microsoft.com/office/drawing/2014/main" id="{4226B8F4-D5AE-6F49-B105-9A33F061EC6F}"/>
              </a:ext>
            </a:extLst>
          </p:cNvPr>
          <p:cNvSpPr>
            <a:spLocks noGrp="1"/>
          </p:cNvSpPr>
          <p:nvPr>
            <p:ph idx="1"/>
          </p:nvPr>
        </p:nvSpPr>
        <p:spPr>
          <a:xfrm>
            <a:off x="958506" y="2519190"/>
            <a:ext cx="10462529" cy="4142268"/>
          </a:xfrm>
        </p:spPr>
        <p:txBody>
          <a:bodyPr anchor="ctr">
            <a:normAutofit fontScale="85000" lnSpcReduction="20000"/>
          </a:bodyPr>
          <a:lstStyle/>
          <a:p>
            <a:pPr marL="0" indent="0" algn="ctr">
              <a:buNone/>
            </a:pPr>
            <a:r>
              <a:rPr lang="en-US" sz="3800" dirty="0">
                <a:ea typeface="+mn-lt"/>
                <a:cs typeface="+mn-lt"/>
              </a:rPr>
              <a:t>You want to recruit community members through a local church. You drop IRB approved fliers off at the church and ask the Pastor if they would hand out the fliers to people in the community who they think may be interested. </a:t>
            </a:r>
          </a:p>
          <a:p>
            <a:pPr marL="0" indent="0" algn="ctr">
              <a:buNone/>
            </a:pPr>
            <a:endParaRPr lang="en-US" sz="1900" dirty="0">
              <a:ea typeface="+mn-lt"/>
              <a:cs typeface="+mn-lt"/>
            </a:endParaRPr>
          </a:p>
          <a:p>
            <a:pPr marL="0" indent="0" algn="ctr">
              <a:buNone/>
            </a:pPr>
            <a:r>
              <a:rPr lang="en-US" sz="3800" dirty="0">
                <a:ea typeface="+mn-lt"/>
                <a:cs typeface="+mn-lt"/>
              </a:rPr>
              <a:t>Is the Pastor engaged?</a:t>
            </a:r>
          </a:p>
          <a:p>
            <a:pPr marL="0" indent="0" algn="ctr">
              <a:buNone/>
            </a:pPr>
            <a:endParaRPr lang="en-US" dirty="0">
              <a:ea typeface="+mn-lt"/>
              <a:cs typeface="+mn-lt"/>
            </a:endParaRPr>
          </a:p>
          <a:p>
            <a:pPr marL="0" indent="0" algn="ctr">
              <a:buNone/>
            </a:pPr>
            <a:r>
              <a:rPr lang="en-US" sz="3200" dirty="0">
                <a:cs typeface="Calibri"/>
              </a:rPr>
              <a:t>Yes?     No?</a:t>
            </a:r>
          </a:p>
          <a:p>
            <a:pPr marL="0" indent="0" algn="ctr">
              <a:buNone/>
            </a:pPr>
            <a:endParaRPr lang="en-US" sz="3200" dirty="0">
              <a:ea typeface="+mn-lt"/>
              <a:cs typeface="+mn-lt"/>
            </a:endParaRPr>
          </a:p>
          <a:p>
            <a:pPr marL="0" indent="0" algn="ctr">
              <a:buNone/>
            </a:pPr>
            <a:r>
              <a:rPr lang="en-US" sz="3200" dirty="0">
                <a:ea typeface="+mn-lt"/>
                <a:cs typeface="+mn-lt"/>
              </a:rPr>
              <a:t>Considerations?</a:t>
            </a:r>
          </a:p>
        </p:txBody>
      </p:sp>
    </p:spTree>
    <p:extLst>
      <p:ext uri="{BB962C8B-B14F-4D97-AF65-F5344CB8AC3E}">
        <p14:creationId xmlns:p14="http://schemas.microsoft.com/office/powerpoint/2010/main" val="7949347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827B839B-9ADE-406B-8590-F1CAEDED45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 name="Rectangle 26">
            <a:extLst>
              <a:ext uri="{FF2B5EF4-FFF2-40B4-BE49-F238E27FC236}">
                <a16:creationId xmlns:a16="http://schemas.microsoft.com/office/drawing/2014/main" id="{14E91B64-9FCC-451E-AFB4-A827D63293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529AE283-7B09-AC43-A282-64770F638C29}"/>
              </a:ext>
            </a:extLst>
          </p:cNvPr>
          <p:cNvSpPr>
            <a:spLocks noGrp="1"/>
          </p:cNvSpPr>
          <p:nvPr>
            <p:ph type="title"/>
          </p:nvPr>
        </p:nvSpPr>
        <p:spPr>
          <a:xfrm>
            <a:off x="958506" y="800392"/>
            <a:ext cx="10264697" cy="1212102"/>
          </a:xfrm>
        </p:spPr>
        <p:txBody>
          <a:bodyPr>
            <a:normAutofit/>
          </a:bodyPr>
          <a:lstStyle/>
          <a:p>
            <a:pPr algn="ctr"/>
            <a:r>
              <a:rPr lang="en-US" sz="4000">
                <a:solidFill>
                  <a:schemeClr val="bg1"/>
                </a:solidFill>
                <a:cs typeface="Calibri Light"/>
              </a:rPr>
              <a:t>Scenarios: Test your knowledge!</a:t>
            </a:r>
            <a:endParaRPr lang="en-US"/>
          </a:p>
        </p:txBody>
      </p:sp>
      <p:sp>
        <p:nvSpPr>
          <p:cNvPr id="3" name="Content Placeholder 2">
            <a:extLst>
              <a:ext uri="{FF2B5EF4-FFF2-40B4-BE49-F238E27FC236}">
                <a16:creationId xmlns:a16="http://schemas.microsoft.com/office/drawing/2014/main" id="{4226B8F4-D5AE-6F49-B105-9A33F061EC6F}"/>
              </a:ext>
            </a:extLst>
          </p:cNvPr>
          <p:cNvSpPr>
            <a:spLocks noGrp="1"/>
          </p:cNvSpPr>
          <p:nvPr>
            <p:ph idx="1"/>
          </p:nvPr>
        </p:nvSpPr>
        <p:spPr>
          <a:xfrm>
            <a:off x="1367624" y="2519190"/>
            <a:ext cx="9708995" cy="4142268"/>
          </a:xfrm>
        </p:spPr>
        <p:txBody>
          <a:bodyPr anchor="ctr">
            <a:normAutofit/>
          </a:bodyPr>
          <a:lstStyle/>
          <a:p>
            <a:pPr marL="0" indent="0" algn="ctr">
              <a:buNone/>
            </a:pPr>
            <a:r>
              <a:rPr lang="en-US" sz="3600" dirty="0">
                <a:cs typeface="Calibri"/>
              </a:rPr>
              <a:t>During protocol development you collaborate with mentor experts in your field of interest. The mentors assist you with your manuscript by reviewing the aggregate data. </a:t>
            </a:r>
          </a:p>
          <a:p>
            <a:pPr marL="0" indent="0" algn="ctr">
              <a:buNone/>
            </a:pPr>
            <a:endParaRPr lang="en-US" sz="1800" dirty="0">
              <a:cs typeface="Calibri"/>
            </a:endParaRPr>
          </a:p>
          <a:p>
            <a:pPr marL="0" indent="0" algn="ctr">
              <a:buNone/>
            </a:pPr>
            <a:r>
              <a:rPr lang="en-US" sz="3600" dirty="0">
                <a:cs typeface="Calibri"/>
              </a:rPr>
              <a:t>Are the mentors engaged?</a:t>
            </a:r>
          </a:p>
          <a:p>
            <a:pPr marL="0" indent="0" algn="ctr">
              <a:buNone/>
            </a:pPr>
            <a:endParaRPr lang="en-US" sz="1600" dirty="0">
              <a:ea typeface="+mn-lt"/>
              <a:cs typeface="+mn-lt"/>
            </a:endParaRPr>
          </a:p>
          <a:p>
            <a:pPr marL="0" indent="0" algn="ctr">
              <a:buNone/>
            </a:pPr>
            <a:r>
              <a:rPr lang="en-US" sz="3200" dirty="0">
                <a:cs typeface="Calibri"/>
              </a:rPr>
              <a:t>Yes?     No?</a:t>
            </a:r>
          </a:p>
        </p:txBody>
      </p:sp>
    </p:spTree>
    <p:extLst>
      <p:ext uri="{BB962C8B-B14F-4D97-AF65-F5344CB8AC3E}">
        <p14:creationId xmlns:p14="http://schemas.microsoft.com/office/powerpoint/2010/main" val="28789971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9B90B04-F274-4980-8807-E5090A4716A8}"/>
              </a:ext>
            </a:extLst>
          </p:cNvPr>
          <p:cNvSpPr>
            <a:spLocks noGrp="1"/>
          </p:cNvSpPr>
          <p:nvPr>
            <p:ph type="title"/>
          </p:nvPr>
        </p:nvSpPr>
        <p:spPr>
          <a:xfrm>
            <a:off x="1075767" y="1188637"/>
            <a:ext cx="2988234" cy="4480726"/>
          </a:xfrm>
        </p:spPr>
        <p:txBody>
          <a:bodyPr>
            <a:normAutofit/>
          </a:bodyPr>
          <a:lstStyle/>
          <a:p>
            <a:pPr algn="r"/>
            <a:r>
              <a:rPr lang="en-US" sz="5600" b="1">
                <a:cs typeface="Calibri Light"/>
              </a:rPr>
              <a:t>Guidance</a:t>
            </a:r>
            <a:endParaRPr lang="en-US" sz="5600" b="1"/>
          </a:p>
        </p:txBody>
      </p:sp>
      <p:cxnSp>
        <p:nvCxnSpPr>
          <p:cNvPr id="14"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DE8E274-05DA-425D-B52C-5FDE8E942958}"/>
              </a:ext>
            </a:extLst>
          </p:cNvPr>
          <p:cNvSpPr>
            <a:spLocks noGrp="1"/>
          </p:cNvSpPr>
          <p:nvPr>
            <p:ph idx="1"/>
          </p:nvPr>
        </p:nvSpPr>
        <p:spPr>
          <a:xfrm>
            <a:off x="5001260" y="1087953"/>
            <a:ext cx="5316681" cy="4502176"/>
          </a:xfrm>
        </p:spPr>
        <p:txBody>
          <a:bodyPr vert="horz" lIns="91440" tIns="45720" rIns="91440" bIns="45720" rtlCol="0" anchor="ctr">
            <a:normAutofit/>
          </a:bodyPr>
          <a:lstStyle/>
          <a:p>
            <a:pPr marL="0" indent="0">
              <a:buNone/>
            </a:pPr>
            <a:r>
              <a:rPr lang="en-US" sz="2200"/>
              <a:t>This seminar was created with guidance from the UMB SON, UMB HRPO, the HHS HRPO website, and the UMB Investigator manual (</a:t>
            </a:r>
            <a:r>
              <a:rPr lang="en-US" sz="2200" u="sng">
                <a:hlinkClick r:id="rId3"/>
              </a:rPr>
              <a:t>Investigator Manual - Human Research Protections (umaryland.edu)</a:t>
            </a:r>
            <a:r>
              <a:rPr lang="en-US" sz="2200"/>
              <a:t> </a:t>
            </a:r>
          </a:p>
          <a:p>
            <a:pPr marL="0" indent="0">
              <a:buNone/>
            </a:pPr>
            <a:r>
              <a:rPr lang="en-US" sz="2200"/>
              <a:t>The material presented in this seminar may not apply at other institutions. </a:t>
            </a:r>
            <a:endParaRPr lang="en-US" sz="2200">
              <a:ea typeface="+mn-lt"/>
              <a:cs typeface="+mn-lt"/>
            </a:endParaRPr>
          </a:p>
          <a:p>
            <a:pPr marL="0" indent="0">
              <a:buNone/>
            </a:pPr>
            <a:r>
              <a:rPr lang="en-US" sz="2200" b="1">
                <a:ea typeface="+mn-lt"/>
                <a:cs typeface="+mn-lt"/>
              </a:rPr>
              <a:t>It is recommended that a determination regarding Research Engagement be made by the UMB HRPO through a CICERO application.</a:t>
            </a:r>
            <a:endParaRPr lang="en-US" b="1"/>
          </a:p>
        </p:txBody>
      </p:sp>
    </p:spTree>
    <p:extLst>
      <p:ext uri="{BB962C8B-B14F-4D97-AF65-F5344CB8AC3E}">
        <p14:creationId xmlns:p14="http://schemas.microsoft.com/office/powerpoint/2010/main" val="8642851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827B839B-9ADE-406B-8590-F1CAEDED45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 name="Rectangle 26">
            <a:extLst>
              <a:ext uri="{FF2B5EF4-FFF2-40B4-BE49-F238E27FC236}">
                <a16:creationId xmlns:a16="http://schemas.microsoft.com/office/drawing/2014/main" id="{14E91B64-9FCC-451E-AFB4-A827D63293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529AE283-7B09-AC43-A282-64770F638C29}"/>
              </a:ext>
            </a:extLst>
          </p:cNvPr>
          <p:cNvSpPr>
            <a:spLocks noGrp="1"/>
          </p:cNvSpPr>
          <p:nvPr>
            <p:ph type="title"/>
          </p:nvPr>
        </p:nvSpPr>
        <p:spPr>
          <a:xfrm>
            <a:off x="958506" y="800392"/>
            <a:ext cx="10264697" cy="1212102"/>
          </a:xfrm>
        </p:spPr>
        <p:txBody>
          <a:bodyPr>
            <a:normAutofit/>
          </a:bodyPr>
          <a:lstStyle/>
          <a:p>
            <a:pPr algn="ctr"/>
            <a:r>
              <a:rPr lang="en-US" sz="4000">
                <a:solidFill>
                  <a:schemeClr val="bg1"/>
                </a:solidFill>
                <a:cs typeface="Calibri Light"/>
              </a:rPr>
              <a:t>Scenarios: Test your knowledge!</a:t>
            </a:r>
            <a:endParaRPr lang="en-US"/>
          </a:p>
        </p:txBody>
      </p:sp>
      <p:sp>
        <p:nvSpPr>
          <p:cNvPr id="3" name="Content Placeholder 2">
            <a:extLst>
              <a:ext uri="{FF2B5EF4-FFF2-40B4-BE49-F238E27FC236}">
                <a16:creationId xmlns:a16="http://schemas.microsoft.com/office/drawing/2014/main" id="{4226B8F4-D5AE-6F49-B105-9A33F061EC6F}"/>
              </a:ext>
            </a:extLst>
          </p:cNvPr>
          <p:cNvSpPr>
            <a:spLocks noGrp="1"/>
          </p:cNvSpPr>
          <p:nvPr>
            <p:ph idx="1"/>
          </p:nvPr>
        </p:nvSpPr>
        <p:spPr>
          <a:xfrm>
            <a:off x="1367624" y="2519190"/>
            <a:ext cx="9708995" cy="4142268"/>
          </a:xfrm>
        </p:spPr>
        <p:txBody>
          <a:bodyPr anchor="ctr">
            <a:normAutofit lnSpcReduction="10000"/>
          </a:bodyPr>
          <a:lstStyle/>
          <a:p>
            <a:pPr marL="0" indent="0" algn="ctr">
              <a:buNone/>
            </a:pPr>
            <a:r>
              <a:rPr lang="en-US" sz="3200" dirty="0">
                <a:cs typeface="Calibri"/>
              </a:rPr>
              <a:t>You ask a colleague from University of Washington to take calls from interested study participants in order to assess eligibility and introduce the study. From there the colleague would send the participant to the PI to conduct the consent process.</a:t>
            </a:r>
          </a:p>
          <a:p>
            <a:pPr marL="0" indent="0" algn="ctr">
              <a:buNone/>
            </a:pPr>
            <a:endParaRPr lang="en-US" sz="1600" dirty="0">
              <a:cs typeface="Calibri"/>
            </a:endParaRPr>
          </a:p>
          <a:p>
            <a:pPr marL="0" indent="0" algn="ctr">
              <a:buNone/>
            </a:pPr>
            <a:r>
              <a:rPr lang="en-US" sz="3200" dirty="0">
                <a:cs typeface="Calibri"/>
              </a:rPr>
              <a:t>Is the colleague engaged in the research?</a:t>
            </a:r>
          </a:p>
          <a:p>
            <a:pPr marL="0" indent="0" algn="ctr">
              <a:buNone/>
            </a:pPr>
            <a:endParaRPr lang="en-US" sz="3200" dirty="0">
              <a:cs typeface="Calibri"/>
            </a:endParaRPr>
          </a:p>
          <a:p>
            <a:pPr marL="0" indent="0" algn="ctr">
              <a:buNone/>
            </a:pPr>
            <a:r>
              <a:rPr lang="en-US" sz="3200" dirty="0">
                <a:cs typeface="Calibri"/>
              </a:rPr>
              <a:t>Yes?      No?</a:t>
            </a:r>
          </a:p>
        </p:txBody>
      </p:sp>
    </p:spTree>
    <p:extLst>
      <p:ext uri="{BB962C8B-B14F-4D97-AF65-F5344CB8AC3E}">
        <p14:creationId xmlns:p14="http://schemas.microsoft.com/office/powerpoint/2010/main" val="2811362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827B839B-9ADE-406B-8590-F1CAEDED45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 name="Rectangle 26">
            <a:extLst>
              <a:ext uri="{FF2B5EF4-FFF2-40B4-BE49-F238E27FC236}">
                <a16:creationId xmlns:a16="http://schemas.microsoft.com/office/drawing/2014/main" id="{14E91B64-9FCC-451E-AFB4-A827D63293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529AE283-7B09-AC43-A282-64770F638C29}"/>
              </a:ext>
            </a:extLst>
          </p:cNvPr>
          <p:cNvSpPr>
            <a:spLocks noGrp="1"/>
          </p:cNvSpPr>
          <p:nvPr>
            <p:ph type="title"/>
          </p:nvPr>
        </p:nvSpPr>
        <p:spPr>
          <a:xfrm>
            <a:off x="958506" y="800392"/>
            <a:ext cx="10264697" cy="1212102"/>
          </a:xfrm>
        </p:spPr>
        <p:txBody>
          <a:bodyPr>
            <a:normAutofit/>
          </a:bodyPr>
          <a:lstStyle/>
          <a:p>
            <a:pPr algn="ctr"/>
            <a:r>
              <a:rPr lang="en-US" sz="4000">
                <a:solidFill>
                  <a:schemeClr val="bg1"/>
                </a:solidFill>
                <a:cs typeface="Calibri Light"/>
              </a:rPr>
              <a:t>Scenarios: Test your knowledge!</a:t>
            </a:r>
            <a:endParaRPr lang="en-US"/>
          </a:p>
        </p:txBody>
      </p:sp>
      <p:sp>
        <p:nvSpPr>
          <p:cNvPr id="3" name="Content Placeholder 2">
            <a:extLst>
              <a:ext uri="{FF2B5EF4-FFF2-40B4-BE49-F238E27FC236}">
                <a16:creationId xmlns:a16="http://schemas.microsoft.com/office/drawing/2014/main" id="{4226B8F4-D5AE-6F49-B105-9A33F061EC6F}"/>
              </a:ext>
            </a:extLst>
          </p:cNvPr>
          <p:cNvSpPr>
            <a:spLocks noGrp="1"/>
          </p:cNvSpPr>
          <p:nvPr>
            <p:ph idx="1"/>
          </p:nvPr>
        </p:nvSpPr>
        <p:spPr>
          <a:xfrm>
            <a:off x="1367624" y="2519190"/>
            <a:ext cx="9708995" cy="4142268"/>
          </a:xfrm>
        </p:spPr>
        <p:txBody>
          <a:bodyPr anchor="ctr">
            <a:normAutofit/>
          </a:bodyPr>
          <a:lstStyle/>
          <a:p>
            <a:pPr marL="0" indent="0" algn="ctr">
              <a:buNone/>
            </a:pPr>
            <a:r>
              <a:rPr lang="en-US" sz="3200" dirty="0">
                <a:cs typeface="Calibri"/>
              </a:rPr>
              <a:t>The quality assurance (QA) assistant comes by to audit your regulatory binder for compliance. There are participant identifiers present in the regulatory binder. </a:t>
            </a:r>
          </a:p>
          <a:p>
            <a:pPr marL="0" indent="0" algn="ctr">
              <a:buNone/>
            </a:pPr>
            <a:endParaRPr lang="en-US" sz="1600" dirty="0">
              <a:cs typeface="Calibri"/>
            </a:endParaRPr>
          </a:p>
          <a:p>
            <a:pPr marL="0" indent="0" algn="ctr">
              <a:buNone/>
            </a:pPr>
            <a:r>
              <a:rPr lang="en-US" sz="3200" dirty="0">
                <a:cs typeface="Calibri"/>
              </a:rPr>
              <a:t>Is the QA assistant engaged in the research?</a:t>
            </a:r>
          </a:p>
          <a:p>
            <a:pPr marL="0" indent="0" algn="ctr">
              <a:buNone/>
            </a:pPr>
            <a:endParaRPr lang="en-US" sz="1600" dirty="0">
              <a:cs typeface="Calibri"/>
            </a:endParaRPr>
          </a:p>
          <a:p>
            <a:pPr marL="0" indent="0" algn="ctr">
              <a:buNone/>
            </a:pPr>
            <a:r>
              <a:rPr lang="en-US" sz="3200" dirty="0">
                <a:cs typeface="Calibri"/>
              </a:rPr>
              <a:t>Yes?        No?</a:t>
            </a:r>
          </a:p>
        </p:txBody>
      </p:sp>
    </p:spTree>
    <p:extLst>
      <p:ext uri="{BB962C8B-B14F-4D97-AF65-F5344CB8AC3E}">
        <p14:creationId xmlns:p14="http://schemas.microsoft.com/office/powerpoint/2010/main" val="35075838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827B839B-9ADE-406B-8590-F1CAEDED45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 name="Rectangle 26">
            <a:extLst>
              <a:ext uri="{FF2B5EF4-FFF2-40B4-BE49-F238E27FC236}">
                <a16:creationId xmlns:a16="http://schemas.microsoft.com/office/drawing/2014/main" id="{14E91B64-9FCC-451E-AFB4-A827D63293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529AE283-7B09-AC43-A282-64770F638C29}"/>
              </a:ext>
            </a:extLst>
          </p:cNvPr>
          <p:cNvSpPr>
            <a:spLocks noGrp="1"/>
          </p:cNvSpPr>
          <p:nvPr>
            <p:ph type="title"/>
          </p:nvPr>
        </p:nvSpPr>
        <p:spPr>
          <a:xfrm>
            <a:off x="958506" y="800392"/>
            <a:ext cx="10264697" cy="1212102"/>
          </a:xfrm>
        </p:spPr>
        <p:txBody>
          <a:bodyPr>
            <a:normAutofit/>
          </a:bodyPr>
          <a:lstStyle/>
          <a:p>
            <a:pPr algn="ctr"/>
            <a:r>
              <a:rPr lang="en-US" sz="4000">
                <a:solidFill>
                  <a:schemeClr val="bg1"/>
                </a:solidFill>
                <a:cs typeface="Calibri Light"/>
              </a:rPr>
              <a:t>Scenarios: Test your knowledge!</a:t>
            </a:r>
            <a:endParaRPr lang="en-US"/>
          </a:p>
        </p:txBody>
      </p:sp>
      <p:sp>
        <p:nvSpPr>
          <p:cNvPr id="3" name="Content Placeholder 2">
            <a:extLst>
              <a:ext uri="{FF2B5EF4-FFF2-40B4-BE49-F238E27FC236}">
                <a16:creationId xmlns:a16="http://schemas.microsoft.com/office/drawing/2014/main" id="{4226B8F4-D5AE-6F49-B105-9A33F061EC6F}"/>
              </a:ext>
            </a:extLst>
          </p:cNvPr>
          <p:cNvSpPr>
            <a:spLocks noGrp="1"/>
          </p:cNvSpPr>
          <p:nvPr>
            <p:ph idx="1"/>
          </p:nvPr>
        </p:nvSpPr>
        <p:spPr>
          <a:xfrm>
            <a:off x="1367624" y="2519190"/>
            <a:ext cx="9708995" cy="4142268"/>
          </a:xfrm>
        </p:spPr>
        <p:txBody>
          <a:bodyPr anchor="ctr">
            <a:normAutofit/>
          </a:bodyPr>
          <a:lstStyle/>
          <a:p>
            <a:pPr marL="0" indent="0" algn="ctr">
              <a:buNone/>
            </a:pPr>
            <a:r>
              <a:rPr lang="en-US" sz="3200" dirty="0">
                <a:cs typeface="Calibri"/>
              </a:rPr>
              <a:t>You are planning on conducting a chart review of patients at Shock Trauma. One of their doctors has agreed to assist you with obtaining the data from the EMR.   </a:t>
            </a:r>
          </a:p>
          <a:p>
            <a:pPr marL="0" indent="0" algn="ctr">
              <a:buNone/>
            </a:pPr>
            <a:r>
              <a:rPr lang="en-US" sz="3200" dirty="0">
                <a:cs typeface="Calibri"/>
              </a:rPr>
              <a:t>Is shock trauma an additional site?  - Yes?   No?</a:t>
            </a:r>
          </a:p>
          <a:p>
            <a:pPr marL="0" indent="0" algn="ctr">
              <a:buNone/>
            </a:pPr>
            <a:r>
              <a:rPr lang="en-US" sz="3200" dirty="0">
                <a:cs typeface="Calibri"/>
              </a:rPr>
              <a:t>Is the doctor engaged in the research?  -Yes?  No?</a:t>
            </a:r>
          </a:p>
        </p:txBody>
      </p:sp>
    </p:spTree>
    <p:extLst>
      <p:ext uri="{BB962C8B-B14F-4D97-AF65-F5344CB8AC3E}">
        <p14:creationId xmlns:p14="http://schemas.microsoft.com/office/powerpoint/2010/main" val="3410576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9">
            <a:extLst>
              <a:ext uri="{FF2B5EF4-FFF2-40B4-BE49-F238E27FC236}">
                <a16:creationId xmlns:a16="http://schemas.microsoft.com/office/drawing/2014/main" id="{23A58148-D452-4F6F-A2FE-EED968DE197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86463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6F91DCB-A669-4FC7-BCC7-B03C842DA685}"/>
              </a:ext>
            </a:extLst>
          </p:cNvPr>
          <p:cNvSpPr>
            <a:spLocks noGrp="1"/>
          </p:cNvSpPr>
          <p:nvPr>
            <p:ph type="title"/>
          </p:nvPr>
        </p:nvSpPr>
        <p:spPr>
          <a:xfrm>
            <a:off x="341479" y="2887423"/>
            <a:ext cx="3197013" cy="2743200"/>
          </a:xfrm>
        </p:spPr>
        <p:txBody>
          <a:bodyPr anchor="t">
            <a:normAutofit/>
          </a:bodyPr>
          <a:lstStyle/>
          <a:p>
            <a:pPr algn="ctr"/>
            <a:r>
              <a:rPr lang="en-US" sz="4800" b="1">
                <a:solidFill>
                  <a:schemeClr val="bg1"/>
                </a:solidFill>
                <a:cs typeface="Calibri Light"/>
              </a:rPr>
              <a:t>Resources</a:t>
            </a:r>
            <a:endParaRPr lang="en-US" sz="4800">
              <a:solidFill>
                <a:schemeClr val="bg1"/>
              </a:solidFill>
            </a:endParaRPr>
          </a:p>
        </p:txBody>
      </p:sp>
      <p:pic>
        <p:nvPicPr>
          <p:cNvPr id="7" name="Graphic 6" descr="Poi">
            <a:extLst>
              <a:ext uri="{FF2B5EF4-FFF2-40B4-BE49-F238E27FC236}">
                <a16:creationId xmlns:a16="http://schemas.microsoft.com/office/drawing/2014/main" id="{476D77F4-00ED-42FD-9517-23C3D8C6EC19}"/>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1402271" y="2122544"/>
            <a:ext cx="914400" cy="914400"/>
          </a:xfrm>
          <a:prstGeom prst="rect">
            <a:avLst/>
          </a:prstGeom>
        </p:spPr>
      </p:pic>
      <p:sp>
        <p:nvSpPr>
          <p:cNvPr id="3" name="Content Placeholder 2">
            <a:extLst>
              <a:ext uri="{FF2B5EF4-FFF2-40B4-BE49-F238E27FC236}">
                <a16:creationId xmlns:a16="http://schemas.microsoft.com/office/drawing/2014/main" id="{2FA10267-55F3-4E24-B9DA-AB2AB69A2992}"/>
              </a:ext>
            </a:extLst>
          </p:cNvPr>
          <p:cNvSpPr>
            <a:spLocks noGrp="1"/>
          </p:cNvSpPr>
          <p:nvPr>
            <p:ph idx="1"/>
          </p:nvPr>
        </p:nvSpPr>
        <p:spPr>
          <a:xfrm>
            <a:off x="4330719" y="641615"/>
            <a:ext cx="7634855" cy="5892929"/>
          </a:xfrm>
        </p:spPr>
        <p:txBody>
          <a:bodyPr vert="horz" lIns="91440" tIns="45720" rIns="91440" bIns="45720" rtlCol="0" anchor="ctr">
            <a:normAutofit/>
          </a:bodyPr>
          <a:lstStyle/>
          <a:p>
            <a:pPr marL="0" indent="0">
              <a:buNone/>
            </a:pPr>
            <a:r>
              <a:rPr lang="en-US">
                <a:ea typeface="+mn-lt"/>
                <a:cs typeface="+mn-lt"/>
              </a:rPr>
              <a:t>HHS Guidance on Engagement</a:t>
            </a:r>
          </a:p>
          <a:p>
            <a:pPr marL="0" indent="0">
              <a:buNone/>
            </a:pPr>
            <a:r>
              <a:rPr lang="en-US" sz="2000">
                <a:ea typeface="+mn-lt"/>
                <a:cs typeface="+mn-lt"/>
                <a:hlinkClick r:id="rId5"/>
              </a:rPr>
              <a:t>https://www.hhs.gov/ohrp/regulations-and-policy/guidance/guidance-on-engagement-of-institutions/index.html</a:t>
            </a:r>
            <a:endParaRPr lang="en-US" sz="2000">
              <a:ea typeface="+mn-lt"/>
              <a:cs typeface="+mn-lt"/>
            </a:endParaRPr>
          </a:p>
          <a:p>
            <a:pPr marL="0" indent="0">
              <a:buNone/>
            </a:pPr>
            <a:endParaRPr lang="en-US" sz="2000">
              <a:cs typeface="Calibri" panose="020F0502020204030204"/>
            </a:endParaRPr>
          </a:p>
          <a:p>
            <a:pPr marL="0" indent="0">
              <a:buNone/>
            </a:pPr>
            <a:r>
              <a:rPr lang="en-US">
                <a:cs typeface="Calibri" panose="020F0502020204030204"/>
              </a:rPr>
              <a:t>UMB HRPO Investigators Manual</a:t>
            </a:r>
          </a:p>
          <a:p>
            <a:pPr marL="0" indent="0">
              <a:buNone/>
            </a:pPr>
            <a:r>
              <a:rPr lang="en-US" sz="2000">
                <a:ea typeface="+mn-lt"/>
                <a:cs typeface="+mn-lt"/>
                <a:hlinkClick r:id="rId6"/>
              </a:rPr>
              <a:t>https://www.umaryland.edu/hrp/for-researchers/investigator-manual/</a:t>
            </a:r>
            <a:endParaRPr lang="en-US" sz="2000">
              <a:ea typeface="+mn-lt"/>
              <a:cs typeface="+mn-lt"/>
            </a:endParaRPr>
          </a:p>
          <a:p>
            <a:pPr marL="0" indent="0">
              <a:buNone/>
            </a:pPr>
            <a:endParaRPr lang="en-US" sz="2000">
              <a:cs typeface="Calibri"/>
            </a:endParaRPr>
          </a:p>
          <a:p>
            <a:pPr marL="0" indent="0">
              <a:buNone/>
            </a:pPr>
            <a:r>
              <a:rPr lang="en-US">
                <a:cs typeface="Calibri"/>
              </a:rPr>
              <a:t>UMB HRPO</a:t>
            </a:r>
          </a:p>
          <a:p>
            <a:pPr marL="0" indent="0">
              <a:buNone/>
            </a:pPr>
            <a:r>
              <a:rPr lang="en-US" sz="2000">
                <a:ea typeface="+mn-lt"/>
                <a:cs typeface="+mn-lt"/>
                <a:hlinkClick r:id="rId7"/>
              </a:rPr>
              <a:t>https://www.umaryland.edu/hrp/for-researchers/</a:t>
            </a:r>
            <a:endParaRPr lang="en-US" sz="2000"/>
          </a:p>
          <a:p>
            <a:pPr marL="0" indent="0">
              <a:buNone/>
            </a:pPr>
            <a:endParaRPr lang="en-US" sz="2000">
              <a:cs typeface="Calibri"/>
            </a:endParaRPr>
          </a:p>
          <a:p>
            <a:pPr marL="0" indent="0">
              <a:buNone/>
            </a:pPr>
            <a:r>
              <a:rPr lang="en-US">
                <a:cs typeface="Calibri"/>
              </a:rPr>
              <a:t>UMB SON</a:t>
            </a:r>
          </a:p>
          <a:p>
            <a:pPr marL="0" indent="0">
              <a:buNone/>
            </a:pPr>
            <a:r>
              <a:rPr lang="en-US" sz="2000">
                <a:ea typeface="+mn-lt"/>
                <a:cs typeface="+mn-lt"/>
                <a:hlinkClick r:id="rId8"/>
              </a:rPr>
              <a:t>https://www.nursing.umaryland.edu/research/resources/regulatory-affairs/</a:t>
            </a:r>
            <a:endParaRPr lang="en-US" sz="2000"/>
          </a:p>
          <a:p>
            <a:pPr marL="0" indent="0">
              <a:buNone/>
            </a:pPr>
            <a:endParaRPr lang="en-US" sz="2000">
              <a:cs typeface="Calibri"/>
            </a:endParaRPr>
          </a:p>
        </p:txBody>
      </p:sp>
    </p:spTree>
    <p:extLst>
      <p:ext uri="{BB962C8B-B14F-4D97-AF65-F5344CB8AC3E}">
        <p14:creationId xmlns:p14="http://schemas.microsoft.com/office/powerpoint/2010/main" val="34922835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D2AE396-5495-4E2E-BB27-1A22283BCFCB}"/>
              </a:ext>
            </a:extLst>
          </p:cNvPr>
          <p:cNvSpPr>
            <a:spLocks noGrp="1"/>
          </p:cNvSpPr>
          <p:nvPr>
            <p:ph type="title"/>
          </p:nvPr>
        </p:nvSpPr>
        <p:spPr>
          <a:xfrm>
            <a:off x="838200" y="365125"/>
            <a:ext cx="10515600" cy="1325563"/>
          </a:xfrm>
        </p:spPr>
        <p:txBody>
          <a:bodyPr>
            <a:noAutofit/>
          </a:bodyPr>
          <a:lstStyle/>
          <a:p>
            <a:pPr algn="ctr"/>
            <a:r>
              <a:rPr lang="en-US" sz="8800">
                <a:latin typeface="Freestyle Script"/>
                <a:cs typeface="Calibri Light"/>
              </a:rPr>
              <a:t>Thank You!!!</a:t>
            </a:r>
            <a:endParaRPr lang="en-US" sz="8000">
              <a:latin typeface="Freestyle Script"/>
            </a:endParaRP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C82A2B8-3DC0-4C65-9A39-194725C32CEB}"/>
              </a:ext>
            </a:extLst>
          </p:cNvPr>
          <p:cNvSpPr>
            <a:spLocks noGrp="1"/>
          </p:cNvSpPr>
          <p:nvPr>
            <p:ph idx="1"/>
          </p:nvPr>
        </p:nvSpPr>
        <p:spPr>
          <a:xfrm>
            <a:off x="838200" y="2015648"/>
            <a:ext cx="10515600" cy="4683280"/>
          </a:xfrm>
        </p:spPr>
        <p:txBody>
          <a:bodyPr vert="horz" lIns="91440" tIns="45720" rIns="91440" bIns="45720" rtlCol="0" anchor="t">
            <a:normAutofit lnSpcReduction="10000"/>
          </a:bodyPr>
          <a:lstStyle/>
          <a:p>
            <a:pPr marL="0" indent="0">
              <a:buNone/>
            </a:pPr>
            <a:r>
              <a:rPr lang="en-US" sz="4000" u="sng">
                <a:cs typeface="Calibri" panose="020F0502020204030204"/>
              </a:rPr>
              <a:t>UMB HRPO</a:t>
            </a:r>
          </a:p>
          <a:p>
            <a:pPr marL="0" indent="0">
              <a:buNone/>
            </a:pPr>
            <a:endParaRPr lang="en-US" sz="4000" u="sng">
              <a:cs typeface="Calibri" panose="020F0502020204030204"/>
            </a:endParaRPr>
          </a:p>
          <a:p>
            <a:pPr marL="0" indent="0">
              <a:buNone/>
            </a:pPr>
            <a:r>
              <a:rPr lang="en-US" sz="4000">
                <a:cs typeface="Calibri" panose="020F0502020204030204"/>
              </a:rPr>
              <a:t>-Maria Drayton, BS</a:t>
            </a:r>
          </a:p>
          <a:p>
            <a:pPr marL="0" indent="0">
              <a:buNone/>
            </a:pPr>
            <a:r>
              <a:rPr lang="en-US" sz="4000">
                <a:cs typeface="Calibri" panose="020F0502020204030204"/>
              </a:rPr>
              <a:t>IRB Analyst</a:t>
            </a:r>
            <a:endParaRPr lang="en-US"/>
          </a:p>
          <a:p>
            <a:pPr marL="0" indent="0">
              <a:buNone/>
            </a:pPr>
            <a:endParaRPr lang="en-US" sz="4000">
              <a:cs typeface="Calibri" panose="020F0502020204030204"/>
            </a:endParaRPr>
          </a:p>
          <a:p>
            <a:pPr marL="0" indent="0">
              <a:buNone/>
            </a:pPr>
            <a:r>
              <a:rPr lang="en-US" sz="4000">
                <a:cs typeface="Calibri" panose="020F0502020204030204"/>
              </a:rPr>
              <a:t>-Jan Martinez,</a:t>
            </a:r>
            <a:r>
              <a:rPr lang="en-US" sz="4000">
                <a:ea typeface="+mn-lt"/>
                <a:cs typeface="+mn-lt"/>
              </a:rPr>
              <a:t> MS, CIP, CLSSGB</a:t>
            </a:r>
            <a:r>
              <a:rPr lang="en-US" sz="4000">
                <a:cs typeface="Calibri" panose="020F0502020204030204"/>
              </a:rPr>
              <a:t> </a:t>
            </a:r>
          </a:p>
          <a:p>
            <a:pPr marL="0" indent="0">
              <a:buNone/>
            </a:pPr>
            <a:r>
              <a:rPr lang="en-US" sz="4000">
                <a:cs typeface="Calibri" panose="020F0502020204030204"/>
              </a:rPr>
              <a:t>IRB Manager</a:t>
            </a:r>
            <a:endParaRPr lang="en-US"/>
          </a:p>
          <a:p>
            <a:pPr marL="0" indent="0">
              <a:buNone/>
            </a:pPr>
            <a:endParaRPr lang="en-US" sz="2200">
              <a:cs typeface="Calibri" panose="020F0502020204030204"/>
            </a:endParaRPr>
          </a:p>
          <a:p>
            <a:pPr marL="0" indent="0">
              <a:buNone/>
            </a:pPr>
            <a:endParaRPr lang="en-US" sz="2200">
              <a:cs typeface="Calibri" panose="020F0502020204030204"/>
            </a:endParaRPr>
          </a:p>
        </p:txBody>
      </p:sp>
    </p:spTree>
    <p:extLst>
      <p:ext uri="{BB962C8B-B14F-4D97-AF65-F5344CB8AC3E}">
        <p14:creationId xmlns:p14="http://schemas.microsoft.com/office/powerpoint/2010/main" val="20704724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5B32A67F-3598-4A13-8552-DA884FFCCE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29AE283-7B09-AC43-A282-64770F638C29}"/>
              </a:ext>
            </a:extLst>
          </p:cNvPr>
          <p:cNvSpPr>
            <a:spLocks noGrp="1"/>
          </p:cNvSpPr>
          <p:nvPr>
            <p:ph type="title"/>
          </p:nvPr>
        </p:nvSpPr>
        <p:spPr>
          <a:xfrm>
            <a:off x="574636" y="1710595"/>
            <a:ext cx="4760380" cy="1199315"/>
          </a:xfrm>
        </p:spPr>
        <p:txBody>
          <a:bodyPr vert="horz" lIns="91440" tIns="45720" rIns="91440" bIns="45720" rtlCol="0" anchor="t">
            <a:normAutofit/>
          </a:bodyPr>
          <a:lstStyle/>
          <a:p>
            <a:r>
              <a:rPr lang="en-US" sz="7200">
                <a:solidFill>
                  <a:schemeClr val="bg1"/>
                </a:solidFill>
              </a:rPr>
              <a:t>Questions??</a:t>
            </a:r>
            <a:endParaRPr lang="en-US" sz="7200">
              <a:solidFill>
                <a:schemeClr val="bg1"/>
              </a:solidFill>
              <a:ea typeface="+mj-ea"/>
              <a:cs typeface="+mj-cs"/>
            </a:endParaRPr>
          </a:p>
        </p:txBody>
      </p:sp>
      <p:sp>
        <p:nvSpPr>
          <p:cNvPr id="36" name="Freeform: Shape 35">
            <a:extLst>
              <a:ext uri="{FF2B5EF4-FFF2-40B4-BE49-F238E27FC236}">
                <a16:creationId xmlns:a16="http://schemas.microsoft.com/office/drawing/2014/main" id="{BCC55ACC-A2F6-403C-A3A4-D59B3734D45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57312" y="381000"/>
            <a:ext cx="6334689" cy="6477000"/>
          </a:xfrm>
          <a:custGeom>
            <a:avLst/>
            <a:gdLst>
              <a:gd name="connsiteX0" fmla="*/ 3561588 w 6334689"/>
              <a:gd name="connsiteY0" fmla="*/ 0 h 6477000"/>
              <a:gd name="connsiteX1" fmla="*/ 6309883 w 6334689"/>
              <a:gd name="connsiteY1" fmla="*/ 1296087 h 6477000"/>
              <a:gd name="connsiteX2" fmla="*/ 6334689 w 6334689"/>
              <a:gd name="connsiteY2" fmla="*/ 1329261 h 6477000"/>
              <a:gd name="connsiteX3" fmla="*/ 6334689 w 6334689"/>
              <a:gd name="connsiteY3" fmla="*/ 5793916 h 6477000"/>
              <a:gd name="connsiteX4" fmla="*/ 6309883 w 6334689"/>
              <a:gd name="connsiteY4" fmla="*/ 5827089 h 6477000"/>
              <a:gd name="connsiteX5" fmla="*/ 5760467 w 6334689"/>
              <a:gd name="connsiteY5" fmla="*/ 6363539 h 6477000"/>
              <a:gd name="connsiteX6" fmla="*/ 5607796 w 6334689"/>
              <a:gd name="connsiteY6" fmla="*/ 6477000 h 6477000"/>
              <a:gd name="connsiteX7" fmla="*/ 1519571 w 6334689"/>
              <a:gd name="connsiteY7" fmla="*/ 6477000 h 6477000"/>
              <a:gd name="connsiteX8" fmla="*/ 1296088 w 6334689"/>
              <a:gd name="connsiteY8" fmla="*/ 6309883 h 6477000"/>
              <a:gd name="connsiteX9" fmla="*/ 0 w 6334689"/>
              <a:gd name="connsiteY9" fmla="*/ 3561588 h 6477000"/>
              <a:gd name="connsiteX10" fmla="*/ 3561588 w 6334689"/>
              <a:gd name="connsiteY10" fmla="*/ 0 h 647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334689" h="6477000">
                <a:moveTo>
                  <a:pt x="3561588" y="0"/>
                </a:moveTo>
                <a:cubicBezTo>
                  <a:pt x="4668032" y="0"/>
                  <a:pt x="5656635" y="504534"/>
                  <a:pt x="6309883" y="1296087"/>
                </a:cubicBezTo>
                <a:lnTo>
                  <a:pt x="6334689" y="1329261"/>
                </a:lnTo>
                <a:lnTo>
                  <a:pt x="6334689" y="5793916"/>
                </a:lnTo>
                <a:lnTo>
                  <a:pt x="6309883" y="5827089"/>
                </a:lnTo>
                <a:cubicBezTo>
                  <a:pt x="6146571" y="6024977"/>
                  <a:pt x="5962299" y="6204927"/>
                  <a:pt x="5760467" y="6363539"/>
                </a:cubicBezTo>
                <a:lnTo>
                  <a:pt x="5607796" y="6477000"/>
                </a:lnTo>
                <a:lnTo>
                  <a:pt x="1519571" y="6477000"/>
                </a:lnTo>
                <a:lnTo>
                  <a:pt x="1296088" y="6309883"/>
                </a:lnTo>
                <a:cubicBezTo>
                  <a:pt x="504535" y="5656635"/>
                  <a:pt x="0" y="4668032"/>
                  <a:pt x="0" y="3561588"/>
                </a:cubicBezTo>
                <a:cubicBezTo>
                  <a:pt x="0" y="1594577"/>
                  <a:pt x="1594577" y="0"/>
                  <a:pt x="3561588" y="0"/>
                </a:cubicBez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8" name="Freeform: Shape 37">
            <a:extLst>
              <a:ext uri="{FF2B5EF4-FFF2-40B4-BE49-F238E27FC236}">
                <a16:creationId xmlns:a16="http://schemas.microsoft.com/office/drawing/2014/main" id="{598EBA13-C937-430B-9523-439FE21096E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21086" y="544777"/>
            <a:ext cx="6170914" cy="6313225"/>
          </a:xfrm>
          <a:custGeom>
            <a:avLst/>
            <a:gdLst>
              <a:gd name="connsiteX0" fmla="*/ 3397813 w 6170914"/>
              <a:gd name="connsiteY0" fmla="*/ 0 h 6313225"/>
              <a:gd name="connsiteX1" fmla="*/ 6019731 w 6170914"/>
              <a:gd name="connsiteY1" fmla="*/ 1236489 h 6313225"/>
              <a:gd name="connsiteX2" fmla="*/ 6170914 w 6170914"/>
              <a:gd name="connsiteY2" fmla="*/ 1438663 h 6313225"/>
              <a:gd name="connsiteX3" fmla="*/ 6170914 w 6170914"/>
              <a:gd name="connsiteY3" fmla="*/ 5356963 h 6313225"/>
              <a:gd name="connsiteX4" fmla="*/ 6019731 w 6170914"/>
              <a:gd name="connsiteY4" fmla="*/ 5559138 h 6313225"/>
              <a:gd name="connsiteX5" fmla="*/ 5194591 w 6170914"/>
              <a:gd name="connsiteY5" fmla="*/ 6282226 h 6313225"/>
              <a:gd name="connsiteX6" fmla="*/ 5141791 w 6170914"/>
              <a:gd name="connsiteY6" fmla="*/ 6313225 h 6313225"/>
              <a:gd name="connsiteX7" fmla="*/ 1659199 w 6170914"/>
              <a:gd name="connsiteY7" fmla="*/ 6313225 h 6313225"/>
              <a:gd name="connsiteX8" fmla="*/ 1498064 w 6170914"/>
              <a:gd name="connsiteY8" fmla="*/ 6215333 h 6313225"/>
              <a:gd name="connsiteX9" fmla="*/ 0 w 6170914"/>
              <a:gd name="connsiteY9" fmla="*/ 3397813 h 6313225"/>
              <a:gd name="connsiteX10" fmla="*/ 3397813 w 6170914"/>
              <a:gd name="connsiteY10" fmla="*/ 0 h 6313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170914" h="6313225">
                <a:moveTo>
                  <a:pt x="3397813" y="0"/>
                </a:moveTo>
                <a:cubicBezTo>
                  <a:pt x="4453378" y="0"/>
                  <a:pt x="5396522" y="481334"/>
                  <a:pt x="6019731" y="1236489"/>
                </a:cubicBezTo>
                <a:lnTo>
                  <a:pt x="6170914" y="1438663"/>
                </a:lnTo>
                <a:lnTo>
                  <a:pt x="6170914" y="5356963"/>
                </a:lnTo>
                <a:lnTo>
                  <a:pt x="6019731" y="5559138"/>
                </a:lnTo>
                <a:cubicBezTo>
                  <a:pt x="5786028" y="5842321"/>
                  <a:pt x="5507333" y="6086998"/>
                  <a:pt x="5194591" y="6282226"/>
                </a:cubicBezTo>
                <a:lnTo>
                  <a:pt x="5141791" y="6313225"/>
                </a:lnTo>
                <a:lnTo>
                  <a:pt x="1659199" y="6313225"/>
                </a:lnTo>
                <a:lnTo>
                  <a:pt x="1498064" y="6215333"/>
                </a:lnTo>
                <a:cubicBezTo>
                  <a:pt x="594240" y="5604721"/>
                  <a:pt x="0" y="4570663"/>
                  <a:pt x="0" y="3397813"/>
                </a:cubicBezTo>
                <a:cubicBezTo>
                  <a:pt x="0" y="1521253"/>
                  <a:pt x="1521253" y="0"/>
                  <a:pt x="339781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1" name="Graphic 30" descr="Brain in head">
            <a:extLst>
              <a:ext uri="{FF2B5EF4-FFF2-40B4-BE49-F238E27FC236}">
                <a16:creationId xmlns:a16="http://schemas.microsoft.com/office/drawing/2014/main" id="{AF521850-2683-40A9-97D7-70F70B4069D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7210424" y="1845770"/>
            <a:ext cx="4333875" cy="4333875"/>
          </a:xfrm>
          <a:prstGeom prst="rect">
            <a:avLst/>
          </a:prstGeom>
        </p:spPr>
      </p:pic>
    </p:spTree>
    <p:extLst>
      <p:ext uri="{BB962C8B-B14F-4D97-AF65-F5344CB8AC3E}">
        <p14:creationId xmlns:p14="http://schemas.microsoft.com/office/powerpoint/2010/main" val="1990683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0" name="Rectangle 11">
            <a:extLst>
              <a:ext uri="{FF2B5EF4-FFF2-40B4-BE49-F238E27FC236}">
                <a16:creationId xmlns:a16="http://schemas.microsoft.com/office/drawing/2014/main" id="{9D25F302-27C5-414F-97F8-6EA0A6C028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Questions">
            <a:extLst>
              <a:ext uri="{FF2B5EF4-FFF2-40B4-BE49-F238E27FC236}">
                <a16:creationId xmlns:a16="http://schemas.microsoft.com/office/drawing/2014/main" id="{5A5D4424-AEA4-47D0-8B27-48C588179FA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1212502" y="1724179"/>
            <a:ext cx="3510140" cy="3510140"/>
          </a:xfrm>
          <a:prstGeom prst="rect">
            <a:avLst/>
          </a:prstGeom>
        </p:spPr>
      </p:pic>
      <p:sp>
        <p:nvSpPr>
          <p:cNvPr id="21" name="Freeform: Shape 13">
            <a:extLst>
              <a:ext uri="{FF2B5EF4-FFF2-40B4-BE49-F238E27FC236}">
                <a16:creationId xmlns:a16="http://schemas.microsoft.com/office/drawing/2014/main" id="{041C67D0-A496-4B86-BF61-263FF9EFD7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6068" y="320442"/>
            <a:ext cx="6572492" cy="6212748"/>
          </a:xfrm>
          <a:custGeom>
            <a:avLst/>
            <a:gdLst>
              <a:gd name="connsiteX0" fmla="*/ 0 w 6572492"/>
              <a:gd name="connsiteY0" fmla="*/ 0 h 6212748"/>
              <a:gd name="connsiteX1" fmla="*/ 2248593 w 6572492"/>
              <a:gd name="connsiteY1" fmla="*/ 0 h 6212748"/>
              <a:gd name="connsiteX2" fmla="*/ 2694770 w 6572492"/>
              <a:gd name="connsiteY2" fmla="*/ 0 h 6212748"/>
              <a:gd name="connsiteX3" fmla="*/ 2991094 w 6572492"/>
              <a:gd name="connsiteY3" fmla="*/ 0 h 6212748"/>
              <a:gd name="connsiteX4" fmla="*/ 6572492 w 6572492"/>
              <a:gd name="connsiteY4" fmla="*/ 0 h 6212748"/>
              <a:gd name="connsiteX5" fmla="*/ 6572492 w 6572492"/>
              <a:gd name="connsiteY5" fmla="*/ 2864954 h 6212748"/>
              <a:gd name="connsiteX6" fmla="*/ 3129047 w 6572492"/>
              <a:gd name="connsiteY6" fmla="*/ 6212748 h 6212748"/>
              <a:gd name="connsiteX7" fmla="*/ 2694770 w 6572492"/>
              <a:gd name="connsiteY7" fmla="*/ 6212748 h 6212748"/>
              <a:gd name="connsiteX8" fmla="*/ 2248593 w 6572492"/>
              <a:gd name="connsiteY8" fmla="*/ 6212748 h 6212748"/>
              <a:gd name="connsiteX9" fmla="*/ 0 w 6572492"/>
              <a:gd name="connsiteY9" fmla="*/ 6212748 h 6212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572492" h="6212748">
                <a:moveTo>
                  <a:pt x="0" y="0"/>
                </a:moveTo>
                <a:lnTo>
                  <a:pt x="2248593" y="0"/>
                </a:lnTo>
                <a:lnTo>
                  <a:pt x="2694770" y="0"/>
                </a:lnTo>
                <a:lnTo>
                  <a:pt x="2991094" y="0"/>
                </a:lnTo>
                <a:lnTo>
                  <a:pt x="6572492" y="0"/>
                </a:lnTo>
                <a:lnTo>
                  <a:pt x="6572492" y="2864954"/>
                </a:lnTo>
                <a:lnTo>
                  <a:pt x="3129047" y="6212748"/>
                </a:lnTo>
                <a:lnTo>
                  <a:pt x="2694770" y="6212748"/>
                </a:lnTo>
                <a:lnTo>
                  <a:pt x="2248593"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Right Triangle 15">
            <a:extLst>
              <a:ext uri="{FF2B5EF4-FFF2-40B4-BE49-F238E27FC236}">
                <a16:creationId xmlns:a16="http://schemas.microsoft.com/office/drawing/2014/main" id="{830A36F8-48C2-4842-A87B-8CE8DF4E7FD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17">
            <a:extLst>
              <a:ext uri="{FF2B5EF4-FFF2-40B4-BE49-F238E27FC236}">
                <a16:creationId xmlns:a16="http://schemas.microsoft.com/office/drawing/2014/main" id="{8F451A30-466B-4996-9BA5-CD6ABCC6D55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287ACC7-0E35-44FB-B304-C8D73F81A679}"/>
              </a:ext>
            </a:extLst>
          </p:cNvPr>
          <p:cNvSpPr>
            <a:spLocks noGrp="1"/>
          </p:cNvSpPr>
          <p:nvPr>
            <p:ph idx="1"/>
          </p:nvPr>
        </p:nvSpPr>
        <p:spPr>
          <a:xfrm>
            <a:off x="5795690" y="2038662"/>
            <a:ext cx="4832336" cy="3672589"/>
          </a:xfrm>
        </p:spPr>
        <p:txBody>
          <a:bodyPr vert="horz" lIns="91440" tIns="45720" rIns="91440" bIns="45720" rtlCol="0" anchor="t">
            <a:normAutofit/>
          </a:bodyPr>
          <a:lstStyle/>
          <a:p>
            <a:pPr marL="0" indent="0">
              <a:buNone/>
            </a:pPr>
            <a:r>
              <a:rPr lang="en-US" sz="4000"/>
              <a:t>Who needs to be added to my human subject’s research team in CICERO?!</a:t>
            </a:r>
            <a:endParaRPr lang="en-US" sz="4000">
              <a:cs typeface="Calibri"/>
            </a:endParaRPr>
          </a:p>
        </p:txBody>
      </p:sp>
    </p:spTree>
    <p:extLst>
      <p:ext uri="{BB962C8B-B14F-4D97-AF65-F5344CB8AC3E}">
        <p14:creationId xmlns:p14="http://schemas.microsoft.com/office/powerpoint/2010/main" val="35879416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73F2ECE-78E2-5245-8667-A6C692041C84}"/>
              </a:ext>
            </a:extLst>
          </p:cNvPr>
          <p:cNvSpPr>
            <a:spLocks noGrp="1"/>
          </p:cNvSpPr>
          <p:nvPr>
            <p:ph type="title"/>
          </p:nvPr>
        </p:nvSpPr>
        <p:spPr>
          <a:xfrm>
            <a:off x="1285241" y="1050596"/>
            <a:ext cx="6779468" cy="1063018"/>
          </a:xfrm>
        </p:spPr>
        <p:txBody>
          <a:bodyPr anchor="ctr">
            <a:normAutofit fontScale="90000"/>
          </a:bodyPr>
          <a:lstStyle/>
          <a:p>
            <a:r>
              <a:rPr lang="en-US" sz="7200" b="1"/>
              <a:t>Who can be a PI?</a:t>
            </a:r>
          </a:p>
        </p:txBody>
      </p:sp>
      <p:sp>
        <p:nvSpPr>
          <p:cNvPr id="3" name="Content Placeholder 2">
            <a:extLst>
              <a:ext uri="{FF2B5EF4-FFF2-40B4-BE49-F238E27FC236}">
                <a16:creationId xmlns:a16="http://schemas.microsoft.com/office/drawing/2014/main" id="{EF2C530C-6BB8-2348-B969-D4D8FB207D15}"/>
              </a:ext>
            </a:extLst>
          </p:cNvPr>
          <p:cNvSpPr>
            <a:spLocks noGrp="1"/>
          </p:cNvSpPr>
          <p:nvPr>
            <p:ph idx="1"/>
          </p:nvPr>
        </p:nvSpPr>
        <p:spPr>
          <a:xfrm>
            <a:off x="1285240" y="2383437"/>
            <a:ext cx="9387757" cy="3847720"/>
          </a:xfrm>
        </p:spPr>
        <p:txBody>
          <a:bodyPr anchor="t">
            <a:normAutofit/>
          </a:bodyPr>
          <a:lstStyle/>
          <a:p>
            <a:pPr marL="0" indent="0" fontAlgn="base">
              <a:buNone/>
            </a:pPr>
            <a:r>
              <a:rPr lang="en-US" i="1"/>
              <a:t>Per the UMB HRPO Investigator Manual: </a:t>
            </a:r>
            <a:endParaRPr lang="en-US" b="0" i="1">
              <a:effectLst/>
            </a:endParaRPr>
          </a:p>
          <a:p>
            <a:pPr marL="0" indent="0" fontAlgn="base">
              <a:buNone/>
            </a:pPr>
            <a:r>
              <a:rPr lang="en-US" sz="3200"/>
              <a:t>To qualify as a principal investigator, you must be a full-time (&gt;51% effort) faculty member holding one of the following titles at UMB: </a:t>
            </a:r>
            <a:endParaRPr lang="en-US" sz="3200" b="0" i="0">
              <a:effectLst/>
              <a:cs typeface="Calibri"/>
            </a:endParaRPr>
          </a:p>
          <a:p>
            <a:pPr lvl="2" fontAlgn="base">
              <a:lnSpc>
                <a:spcPct val="100000"/>
              </a:lnSpc>
            </a:pPr>
            <a:r>
              <a:rPr lang="en-US" sz="3200"/>
              <a:t>Professor </a:t>
            </a:r>
            <a:endParaRPr lang="en-US" sz="3200">
              <a:cs typeface="Calibri"/>
            </a:endParaRPr>
          </a:p>
          <a:p>
            <a:pPr lvl="2" fontAlgn="base">
              <a:lnSpc>
                <a:spcPct val="100000"/>
              </a:lnSpc>
            </a:pPr>
            <a:r>
              <a:rPr lang="en-US" sz="3200"/>
              <a:t>Associate Professor  </a:t>
            </a:r>
            <a:endParaRPr lang="en-US" sz="3200">
              <a:cs typeface="Calibri"/>
            </a:endParaRPr>
          </a:p>
          <a:p>
            <a:pPr lvl="2" fontAlgn="base">
              <a:lnSpc>
                <a:spcPct val="100000"/>
              </a:lnSpc>
            </a:pPr>
            <a:r>
              <a:rPr lang="en-US" sz="3200"/>
              <a:t>Assistant Professor </a:t>
            </a:r>
            <a:endParaRPr lang="en-US" sz="3200">
              <a:cs typeface="Calibri"/>
            </a:endParaRPr>
          </a:p>
          <a:p>
            <a:pPr marL="0" indent="0">
              <a:buNone/>
            </a:pPr>
            <a:endParaRPr lang="en-US" sz="2400"/>
          </a:p>
        </p:txBody>
      </p:sp>
    </p:spTree>
    <p:extLst>
      <p:ext uri="{BB962C8B-B14F-4D97-AF65-F5344CB8AC3E}">
        <p14:creationId xmlns:p14="http://schemas.microsoft.com/office/powerpoint/2010/main" val="1485471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21">
            <a:extLst>
              <a:ext uri="{FF2B5EF4-FFF2-40B4-BE49-F238E27FC236}">
                <a16:creationId xmlns:a16="http://schemas.microsoft.com/office/drawing/2014/main" id="{B6CDA21F-E7AF-4C75-8395-33F58D5B0E4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23">
            <a:extLst>
              <a:ext uri="{FF2B5EF4-FFF2-40B4-BE49-F238E27FC236}">
                <a16:creationId xmlns:a16="http://schemas.microsoft.com/office/drawing/2014/main" id="{AE1C45F0-260A-458C-96ED-C1F6D2151219}"/>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25" name="Rectangle 24">
              <a:extLst>
                <a:ext uri="{FF2B5EF4-FFF2-40B4-BE49-F238E27FC236}">
                  <a16:creationId xmlns:a16="http://schemas.microsoft.com/office/drawing/2014/main" id="{A6604B49-AD5C-4590-B051-06C8222ECD9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5">
              <a:extLst>
                <a:ext uri="{FF2B5EF4-FFF2-40B4-BE49-F238E27FC236}">
                  <a16:creationId xmlns:a16="http://schemas.microsoft.com/office/drawing/2014/main" id="{743ECCAF-29C5-4537-947C-7EA1292463D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ED49787B-8DE6-4467-AD0A-8DECC6E0C2D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9" name="Rectangle 28">
            <a:extLst>
              <a:ext uri="{FF2B5EF4-FFF2-40B4-BE49-F238E27FC236}">
                <a16:creationId xmlns:a16="http://schemas.microsoft.com/office/drawing/2014/main" id="{D5B0017B-2ECA-49AF-B397-DC140825DF8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1B5B88F-7565-914E-8403-44A81D554561}"/>
              </a:ext>
            </a:extLst>
          </p:cNvPr>
          <p:cNvSpPr>
            <a:spLocks noGrp="1"/>
          </p:cNvSpPr>
          <p:nvPr>
            <p:ph type="title"/>
          </p:nvPr>
        </p:nvSpPr>
        <p:spPr>
          <a:xfrm>
            <a:off x="842349" y="766766"/>
            <a:ext cx="10819734" cy="1554480"/>
          </a:xfrm>
        </p:spPr>
        <p:txBody>
          <a:bodyPr anchor="ctr">
            <a:normAutofit/>
          </a:bodyPr>
          <a:lstStyle/>
          <a:p>
            <a:r>
              <a:rPr lang="en-US" b="1"/>
              <a:t>When is an </a:t>
            </a:r>
            <a:r>
              <a:rPr lang="en-US" b="1" u="sng"/>
              <a:t>institution</a:t>
            </a:r>
            <a:r>
              <a:rPr lang="en-US" b="1"/>
              <a:t> considered engaged?</a:t>
            </a:r>
          </a:p>
        </p:txBody>
      </p:sp>
      <p:sp>
        <p:nvSpPr>
          <p:cNvPr id="17" name="Content Placeholder 2">
            <a:extLst>
              <a:ext uri="{FF2B5EF4-FFF2-40B4-BE49-F238E27FC236}">
                <a16:creationId xmlns:a16="http://schemas.microsoft.com/office/drawing/2014/main" id="{804E1BA1-F87E-894B-AB09-B06C0C594D29}"/>
              </a:ext>
            </a:extLst>
          </p:cNvPr>
          <p:cNvSpPr>
            <a:spLocks noGrp="1"/>
          </p:cNvSpPr>
          <p:nvPr>
            <p:ph idx="1"/>
          </p:nvPr>
        </p:nvSpPr>
        <p:spPr>
          <a:xfrm>
            <a:off x="1045028" y="3017522"/>
            <a:ext cx="9941319" cy="3124658"/>
          </a:xfrm>
        </p:spPr>
        <p:txBody>
          <a:bodyPr anchor="ctr">
            <a:normAutofit/>
          </a:bodyPr>
          <a:lstStyle/>
          <a:p>
            <a:pPr marL="0" indent="0" fontAlgn="base">
              <a:buNone/>
            </a:pPr>
            <a:endParaRPr lang="en-US" sz="2400">
              <a:cs typeface="Calibri"/>
            </a:endParaRPr>
          </a:p>
          <a:p>
            <a:pPr marL="0" indent="0" fontAlgn="base">
              <a:buNone/>
            </a:pPr>
            <a:endParaRPr lang="en-US" sz="2400" b="0" i="0">
              <a:effectLst/>
            </a:endParaRPr>
          </a:p>
          <a:p>
            <a:pPr marL="0" indent="0" fontAlgn="base">
              <a:buNone/>
            </a:pPr>
            <a:endParaRPr lang="en-US" sz="2400" b="0" i="0">
              <a:effectLst/>
            </a:endParaRPr>
          </a:p>
          <a:p>
            <a:endParaRPr lang="en-US" sz="2400"/>
          </a:p>
        </p:txBody>
      </p:sp>
      <p:cxnSp>
        <p:nvCxnSpPr>
          <p:cNvPr id="31" name="Straight Connector 30">
            <a:extLst>
              <a:ext uri="{FF2B5EF4-FFF2-40B4-BE49-F238E27FC236}">
                <a16:creationId xmlns:a16="http://schemas.microsoft.com/office/drawing/2014/main" id="{6CF1BAF6-AD41-4082-B212-8A1F9A2E8779}"/>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3" name="Picture 3">
            <a:extLst>
              <a:ext uri="{FF2B5EF4-FFF2-40B4-BE49-F238E27FC236}">
                <a16:creationId xmlns:a16="http://schemas.microsoft.com/office/drawing/2014/main" id="{49297A02-BE54-4381-A9BC-313231A0E96F}"/>
              </a:ext>
            </a:extLst>
          </p:cNvPr>
          <p:cNvPicPr>
            <a:picLocks noChangeAspect="1"/>
          </p:cNvPicPr>
          <p:nvPr/>
        </p:nvPicPr>
        <p:blipFill>
          <a:blip r:embed="rId3"/>
          <a:stretch>
            <a:fillRect/>
          </a:stretch>
        </p:blipFill>
        <p:spPr>
          <a:xfrm>
            <a:off x="842513" y="3426097"/>
            <a:ext cx="9989388" cy="667163"/>
          </a:xfrm>
          <a:prstGeom prst="rect">
            <a:avLst/>
          </a:prstGeom>
        </p:spPr>
      </p:pic>
      <p:pic>
        <p:nvPicPr>
          <p:cNvPr id="4" name="Picture 4" descr="A picture containing shape&#10;&#10;Description automatically generated">
            <a:extLst>
              <a:ext uri="{FF2B5EF4-FFF2-40B4-BE49-F238E27FC236}">
                <a16:creationId xmlns:a16="http://schemas.microsoft.com/office/drawing/2014/main" id="{4F3507A9-7606-4452-A9EB-233AABE460F6}"/>
              </a:ext>
            </a:extLst>
          </p:cNvPr>
          <p:cNvPicPr>
            <a:picLocks noChangeAspect="1"/>
          </p:cNvPicPr>
          <p:nvPr/>
        </p:nvPicPr>
        <p:blipFill>
          <a:blip r:embed="rId4"/>
          <a:stretch>
            <a:fillRect/>
          </a:stretch>
        </p:blipFill>
        <p:spPr>
          <a:xfrm>
            <a:off x="756250" y="2624947"/>
            <a:ext cx="6711350" cy="802975"/>
          </a:xfrm>
          <a:prstGeom prst="rect">
            <a:avLst/>
          </a:prstGeom>
        </p:spPr>
      </p:pic>
      <p:pic>
        <p:nvPicPr>
          <p:cNvPr id="5" name="Picture 5" descr="Graphical user interface, text&#10;&#10;Description automatically generated">
            <a:extLst>
              <a:ext uri="{FF2B5EF4-FFF2-40B4-BE49-F238E27FC236}">
                <a16:creationId xmlns:a16="http://schemas.microsoft.com/office/drawing/2014/main" id="{87492FE0-ADA1-45D8-AB70-DA2D25D21462}"/>
              </a:ext>
            </a:extLst>
          </p:cNvPr>
          <p:cNvPicPr>
            <a:picLocks noChangeAspect="1"/>
          </p:cNvPicPr>
          <p:nvPr/>
        </p:nvPicPr>
        <p:blipFill>
          <a:blip r:embed="rId5"/>
          <a:stretch>
            <a:fillRect/>
          </a:stretch>
        </p:blipFill>
        <p:spPr>
          <a:xfrm>
            <a:off x="914400" y="4105238"/>
            <a:ext cx="10837651" cy="2155597"/>
          </a:xfrm>
          <a:prstGeom prst="rect">
            <a:avLst/>
          </a:prstGeom>
        </p:spPr>
      </p:pic>
      <p:sp>
        <p:nvSpPr>
          <p:cNvPr id="6" name="TextBox 5">
            <a:extLst>
              <a:ext uri="{FF2B5EF4-FFF2-40B4-BE49-F238E27FC236}">
                <a16:creationId xmlns:a16="http://schemas.microsoft.com/office/drawing/2014/main" id="{D82B06D9-9F96-4509-94D9-C6231CF2E823}"/>
              </a:ext>
            </a:extLst>
          </p:cNvPr>
          <p:cNvSpPr txBox="1"/>
          <p:nvPr/>
        </p:nvSpPr>
        <p:spPr>
          <a:xfrm>
            <a:off x="540589" y="6478438"/>
            <a:ext cx="10837652"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i="1">
                <a:ea typeface="+mn-lt"/>
                <a:cs typeface="+mn-lt"/>
              </a:rPr>
              <a:t>https://www.hhs.gov/ohrp/regulations-and-policy/guidance/guidance-on-engagement-of-institutions/index.html</a:t>
            </a:r>
            <a:endParaRPr lang="en-US" i="1">
              <a:cs typeface="Calibri"/>
            </a:endParaRPr>
          </a:p>
        </p:txBody>
      </p:sp>
    </p:spTree>
    <p:extLst>
      <p:ext uri="{BB962C8B-B14F-4D97-AF65-F5344CB8AC3E}">
        <p14:creationId xmlns:p14="http://schemas.microsoft.com/office/powerpoint/2010/main" val="2829817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29AE283-7B09-AC43-A282-64770F638C29}"/>
              </a:ext>
            </a:extLst>
          </p:cNvPr>
          <p:cNvSpPr>
            <a:spLocks noGrp="1"/>
          </p:cNvSpPr>
          <p:nvPr>
            <p:ph type="title"/>
          </p:nvPr>
        </p:nvSpPr>
        <p:spPr>
          <a:xfrm>
            <a:off x="975043" y="728495"/>
            <a:ext cx="9732530" cy="1618489"/>
          </a:xfrm>
        </p:spPr>
        <p:txBody>
          <a:bodyPr anchor="ctr">
            <a:normAutofit/>
          </a:bodyPr>
          <a:lstStyle/>
          <a:p>
            <a:r>
              <a:rPr lang="en-US" b="1">
                <a:ea typeface="+mj-lt"/>
                <a:cs typeface="+mj-lt"/>
                <a:hlinkClick r:id="rId3"/>
              </a:rPr>
              <a:t>A. Institutions Engaged in Human Subjects Research</a:t>
            </a:r>
            <a:endParaRPr lang="en-US"/>
          </a:p>
        </p:txBody>
      </p:sp>
      <p:sp>
        <p:nvSpPr>
          <p:cNvPr id="3" name="Content Placeholder 2">
            <a:extLst>
              <a:ext uri="{FF2B5EF4-FFF2-40B4-BE49-F238E27FC236}">
                <a16:creationId xmlns:a16="http://schemas.microsoft.com/office/drawing/2014/main" id="{4226B8F4-D5AE-6F49-B105-9A33F061EC6F}"/>
              </a:ext>
            </a:extLst>
          </p:cNvPr>
          <p:cNvSpPr>
            <a:spLocks noGrp="1"/>
          </p:cNvSpPr>
          <p:nvPr>
            <p:ph idx="1"/>
          </p:nvPr>
        </p:nvSpPr>
        <p:spPr>
          <a:xfrm>
            <a:off x="1060387" y="3011512"/>
            <a:ext cx="9924605" cy="2986437"/>
          </a:xfrm>
        </p:spPr>
        <p:txBody>
          <a:bodyPr anchor="t">
            <a:normAutofit/>
          </a:bodyPr>
          <a:lstStyle/>
          <a:p>
            <a:pPr marL="457200" indent="-457200">
              <a:buAutoNum type="arabicParenR"/>
            </a:pPr>
            <a:r>
              <a:rPr lang="en-US" sz="3200"/>
              <a:t>Receive HHS funding</a:t>
            </a:r>
            <a:endParaRPr lang="en-US" sz="3200">
              <a:cs typeface="Calibri"/>
            </a:endParaRPr>
          </a:p>
          <a:p>
            <a:pPr marL="457200" indent="-457200">
              <a:buAutoNum type="arabicParenR"/>
            </a:pPr>
            <a:r>
              <a:rPr lang="en-US" sz="3200">
                <a:cs typeface="Calibri"/>
              </a:rPr>
              <a:t>Intervene via research procedures</a:t>
            </a:r>
          </a:p>
          <a:p>
            <a:pPr marL="457200" indent="-457200">
              <a:buAutoNum type="arabicParenR"/>
            </a:pPr>
            <a:r>
              <a:rPr lang="en-US" sz="3200">
                <a:cs typeface="Calibri"/>
              </a:rPr>
              <a:t>Manipulation of the environment</a:t>
            </a:r>
          </a:p>
          <a:p>
            <a:pPr marL="457200" indent="-457200">
              <a:buAutoNum type="arabicParenR"/>
            </a:pPr>
            <a:r>
              <a:rPr lang="en-US" sz="3200">
                <a:cs typeface="Calibri"/>
              </a:rPr>
              <a:t>Interaction with participants</a:t>
            </a:r>
          </a:p>
          <a:p>
            <a:pPr marL="457200" indent="-457200">
              <a:buAutoNum type="arabicParenR"/>
            </a:pPr>
            <a:endParaRPr lang="en-US" sz="2400">
              <a:cs typeface="Calibri"/>
            </a:endParaRPr>
          </a:p>
          <a:p>
            <a:pPr marL="457200" indent="-457200">
              <a:buAutoNum type="arabicParenR"/>
            </a:pPr>
            <a:endParaRPr lang="en-US" sz="2400">
              <a:cs typeface="Calibri"/>
            </a:endParaRPr>
          </a:p>
          <a:p>
            <a:pPr marL="514350" indent="-514350">
              <a:buAutoNum type="arabicParenR"/>
            </a:pPr>
            <a:endParaRPr lang="en-US" sz="2400">
              <a:cs typeface="Calibri"/>
            </a:endParaRPr>
          </a:p>
          <a:p>
            <a:pPr marL="514350" indent="-514350">
              <a:buAutoNum type="arabicParenR"/>
            </a:pPr>
            <a:endParaRPr lang="en-US" sz="2400">
              <a:cs typeface="Calibri"/>
            </a:endParaRPr>
          </a:p>
          <a:p>
            <a:endParaRPr lang="en-US" sz="1700">
              <a:cs typeface="Calibri" panose="020F0502020204030204"/>
            </a:endParaRPr>
          </a:p>
        </p:txBody>
      </p:sp>
    </p:spTree>
    <p:extLst>
      <p:ext uri="{BB962C8B-B14F-4D97-AF65-F5344CB8AC3E}">
        <p14:creationId xmlns:p14="http://schemas.microsoft.com/office/powerpoint/2010/main" val="36987772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29AE283-7B09-AC43-A282-64770F638C29}"/>
              </a:ext>
            </a:extLst>
          </p:cNvPr>
          <p:cNvSpPr>
            <a:spLocks noGrp="1"/>
          </p:cNvSpPr>
          <p:nvPr>
            <p:ph type="title"/>
          </p:nvPr>
        </p:nvSpPr>
        <p:spPr>
          <a:xfrm>
            <a:off x="975043" y="728495"/>
            <a:ext cx="9732530" cy="1618489"/>
          </a:xfrm>
        </p:spPr>
        <p:txBody>
          <a:bodyPr anchor="ctr">
            <a:normAutofit/>
          </a:bodyPr>
          <a:lstStyle/>
          <a:p>
            <a:r>
              <a:rPr lang="en-US" b="1">
                <a:ea typeface="+mj-lt"/>
                <a:cs typeface="+mj-lt"/>
                <a:hlinkClick r:id="rId3"/>
              </a:rPr>
              <a:t>A. Institutions Engaged in Human Subjects Research</a:t>
            </a:r>
            <a:endParaRPr lang="en-US"/>
          </a:p>
        </p:txBody>
      </p:sp>
      <p:sp>
        <p:nvSpPr>
          <p:cNvPr id="3" name="Content Placeholder 2">
            <a:extLst>
              <a:ext uri="{FF2B5EF4-FFF2-40B4-BE49-F238E27FC236}">
                <a16:creationId xmlns:a16="http://schemas.microsoft.com/office/drawing/2014/main" id="{4226B8F4-D5AE-6F49-B105-9A33F061EC6F}"/>
              </a:ext>
            </a:extLst>
          </p:cNvPr>
          <p:cNvSpPr>
            <a:spLocks noGrp="1"/>
          </p:cNvSpPr>
          <p:nvPr>
            <p:ph idx="1"/>
          </p:nvPr>
        </p:nvSpPr>
        <p:spPr>
          <a:xfrm>
            <a:off x="1060387" y="2580192"/>
            <a:ext cx="9924605" cy="3417757"/>
          </a:xfrm>
        </p:spPr>
        <p:txBody>
          <a:bodyPr anchor="t">
            <a:normAutofit/>
          </a:bodyPr>
          <a:lstStyle/>
          <a:p>
            <a:pPr marL="514350" indent="-514350">
              <a:buFont typeface="+mj-lt"/>
              <a:buAutoNum type="arabicParenR" startAt="5"/>
            </a:pPr>
            <a:r>
              <a:rPr lang="en-US" sz="3200"/>
              <a:t>Obtain consent</a:t>
            </a:r>
            <a:endParaRPr lang="en-US" sz="3200">
              <a:cs typeface="Calibri"/>
            </a:endParaRPr>
          </a:p>
          <a:p>
            <a:pPr marL="514350" indent="-514350">
              <a:buFont typeface="+mj-lt"/>
              <a:buAutoNum type="arabicParenR" startAt="5"/>
            </a:pPr>
            <a:r>
              <a:rPr lang="en-US" sz="3200" b="1">
                <a:ea typeface="+mn-lt"/>
                <a:cs typeface="+mn-lt"/>
              </a:rPr>
              <a:t>obtain</a:t>
            </a:r>
            <a:r>
              <a:rPr lang="en-US" sz="3200">
                <a:ea typeface="+mn-lt"/>
                <a:cs typeface="+mn-lt"/>
              </a:rPr>
              <a:t> identifiable private information or identifiable biological specimens </a:t>
            </a:r>
            <a:r>
              <a:rPr lang="en-US" sz="3200" b="1">
                <a:ea typeface="+mn-lt"/>
                <a:cs typeface="+mn-lt"/>
              </a:rPr>
              <a:t>from any source </a:t>
            </a:r>
            <a:r>
              <a:rPr lang="en-US" sz="3200">
                <a:ea typeface="+mn-lt"/>
                <a:cs typeface="+mn-lt"/>
              </a:rPr>
              <a:t>(observing/recording private behavior, using identifiable data/samples, etc.)*</a:t>
            </a:r>
            <a:endParaRPr lang="en-US" sz="2400">
              <a:cs typeface="Calibri"/>
            </a:endParaRPr>
          </a:p>
          <a:p>
            <a:pPr marL="514350" indent="-514350">
              <a:buAutoNum type="arabicParenR" startAt="5"/>
            </a:pPr>
            <a:endParaRPr lang="en-US" sz="2400">
              <a:cs typeface="Calibri"/>
            </a:endParaRPr>
          </a:p>
          <a:p>
            <a:pPr marL="514350" indent="-514350">
              <a:buAutoNum type="arabicParenR" startAt="5"/>
            </a:pPr>
            <a:endParaRPr lang="en-US" sz="2400">
              <a:cs typeface="Calibri"/>
            </a:endParaRPr>
          </a:p>
          <a:p>
            <a:endParaRPr lang="en-US" sz="1700">
              <a:cs typeface="Calibri" panose="020F0502020204030204"/>
            </a:endParaRPr>
          </a:p>
        </p:txBody>
      </p:sp>
      <p:sp>
        <p:nvSpPr>
          <p:cNvPr id="4" name="TextBox 3">
            <a:extLst>
              <a:ext uri="{FF2B5EF4-FFF2-40B4-BE49-F238E27FC236}">
                <a16:creationId xmlns:a16="http://schemas.microsoft.com/office/drawing/2014/main" id="{E17AF26B-396F-3E4D-A2C7-76C6AEB79F25}"/>
              </a:ext>
            </a:extLst>
          </p:cNvPr>
          <p:cNvSpPr txBox="1"/>
          <p:nvPr/>
        </p:nvSpPr>
        <p:spPr>
          <a:xfrm>
            <a:off x="641774" y="6464364"/>
            <a:ext cx="1651721" cy="369332"/>
          </a:xfrm>
          <a:prstGeom prst="rect">
            <a:avLst/>
          </a:prstGeom>
          <a:noFill/>
        </p:spPr>
        <p:txBody>
          <a:bodyPr wrap="square" lIns="91440" tIns="45720" rIns="91440" bIns="45720" rtlCol="0" anchor="t">
            <a:spAutoFit/>
          </a:bodyPr>
          <a:lstStyle/>
          <a:p>
            <a:r>
              <a:rPr lang="en-US" i="1"/>
              <a:t>* exceptions</a:t>
            </a:r>
          </a:p>
        </p:txBody>
      </p:sp>
    </p:spTree>
    <p:extLst>
      <p:ext uri="{BB962C8B-B14F-4D97-AF65-F5344CB8AC3E}">
        <p14:creationId xmlns:p14="http://schemas.microsoft.com/office/powerpoint/2010/main" val="36056436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21">
            <a:extLst>
              <a:ext uri="{FF2B5EF4-FFF2-40B4-BE49-F238E27FC236}">
                <a16:creationId xmlns:a16="http://schemas.microsoft.com/office/drawing/2014/main" id="{B6CDA21F-E7AF-4C75-8395-33F58D5B0E4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23">
            <a:extLst>
              <a:ext uri="{FF2B5EF4-FFF2-40B4-BE49-F238E27FC236}">
                <a16:creationId xmlns:a16="http://schemas.microsoft.com/office/drawing/2014/main" id="{AE1C45F0-260A-458C-96ED-C1F6D2151219}"/>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25" name="Rectangle 24">
              <a:extLst>
                <a:ext uri="{FF2B5EF4-FFF2-40B4-BE49-F238E27FC236}">
                  <a16:creationId xmlns:a16="http://schemas.microsoft.com/office/drawing/2014/main" id="{A6604B49-AD5C-4590-B051-06C8222ECD9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743ECCAF-29C5-4537-947C-7EA1292463D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ED49787B-8DE6-4467-AD0A-8DECC6E0C2D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9" name="Rectangle 28">
            <a:extLst>
              <a:ext uri="{FF2B5EF4-FFF2-40B4-BE49-F238E27FC236}">
                <a16:creationId xmlns:a16="http://schemas.microsoft.com/office/drawing/2014/main" id="{D5B0017B-2ECA-49AF-B397-DC140825DF8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1B5B88F-7565-914E-8403-44A81D554561}"/>
              </a:ext>
            </a:extLst>
          </p:cNvPr>
          <p:cNvSpPr>
            <a:spLocks noGrp="1"/>
          </p:cNvSpPr>
          <p:nvPr>
            <p:ph type="title"/>
          </p:nvPr>
        </p:nvSpPr>
        <p:spPr>
          <a:xfrm>
            <a:off x="727330" y="766766"/>
            <a:ext cx="10762224" cy="1554480"/>
          </a:xfrm>
        </p:spPr>
        <p:txBody>
          <a:bodyPr vert="horz" lIns="91440" tIns="45720" rIns="91440" bIns="45720" rtlCol="0" anchor="ctr">
            <a:normAutofit/>
          </a:bodyPr>
          <a:lstStyle/>
          <a:p>
            <a:r>
              <a:rPr lang="en-US" sz="4000" b="1"/>
              <a:t>When is an </a:t>
            </a:r>
            <a:r>
              <a:rPr lang="en-US" sz="4000" b="1" u="sng"/>
              <a:t>institution</a:t>
            </a:r>
            <a:r>
              <a:rPr lang="en-US" sz="4000" b="1"/>
              <a:t> NOT considered engaged?</a:t>
            </a:r>
          </a:p>
        </p:txBody>
      </p:sp>
      <p:sp>
        <p:nvSpPr>
          <p:cNvPr id="17" name="Content Placeholder 2">
            <a:extLst>
              <a:ext uri="{FF2B5EF4-FFF2-40B4-BE49-F238E27FC236}">
                <a16:creationId xmlns:a16="http://schemas.microsoft.com/office/drawing/2014/main" id="{804E1BA1-F87E-894B-AB09-B06C0C594D29}"/>
              </a:ext>
            </a:extLst>
          </p:cNvPr>
          <p:cNvSpPr>
            <a:spLocks noGrp="1"/>
          </p:cNvSpPr>
          <p:nvPr>
            <p:ph idx="1"/>
          </p:nvPr>
        </p:nvSpPr>
        <p:spPr>
          <a:xfrm>
            <a:off x="714349" y="2701221"/>
            <a:ext cx="10271998" cy="3440959"/>
          </a:xfrm>
        </p:spPr>
        <p:txBody>
          <a:bodyPr anchor="ctr">
            <a:normAutofit/>
          </a:bodyPr>
          <a:lstStyle/>
          <a:p>
            <a:pPr marL="0" indent="0" fontAlgn="base">
              <a:buNone/>
            </a:pPr>
            <a:endParaRPr lang="en-US" sz="2400">
              <a:cs typeface="Calibri"/>
            </a:endParaRPr>
          </a:p>
          <a:p>
            <a:pPr marL="0" indent="0" fontAlgn="base">
              <a:buNone/>
            </a:pPr>
            <a:endParaRPr lang="en-US" sz="2400" b="0" i="0">
              <a:effectLst/>
            </a:endParaRPr>
          </a:p>
          <a:p>
            <a:endParaRPr lang="en-US" sz="2400"/>
          </a:p>
        </p:txBody>
      </p:sp>
      <p:cxnSp>
        <p:nvCxnSpPr>
          <p:cNvPr id="31" name="Straight Connector 30">
            <a:extLst>
              <a:ext uri="{FF2B5EF4-FFF2-40B4-BE49-F238E27FC236}">
                <a16:creationId xmlns:a16="http://schemas.microsoft.com/office/drawing/2014/main" id="{6CF1BAF6-AD41-4082-B212-8A1F9A2E8779}"/>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3" name="Picture 4" descr="A picture containing shape&#10;&#10;Description automatically generated">
            <a:extLst>
              <a:ext uri="{FF2B5EF4-FFF2-40B4-BE49-F238E27FC236}">
                <a16:creationId xmlns:a16="http://schemas.microsoft.com/office/drawing/2014/main" id="{5035D3A8-80A2-4527-AEF7-F6BB975437C7}"/>
              </a:ext>
            </a:extLst>
          </p:cNvPr>
          <p:cNvPicPr>
            <a:picLocks noChangeAspect="1"/>
          </p:cNvPicPr>
          <p:nvPr/>
        </p:nvPicPr>
        <p:blipFill>
          <a:blip r:embed="rId3"/>
          <a:stretch>
            <a:fillRect/>
          </a:stretch>
        </p:blipFill>
        <p:spPr>
          <a:xfrm>
            <a:off x="713118" y="2639324"/>
            <a:ext cx="6711350" cy="802975"/>
          </a:xfrm>
          <a:prstGeom prst="rect">
            <a:avLst/>
          </a:prstGeom>
        </p:spPr>
      </p:pic>
      <p:pic>
        <p:nvPicPr>
          <p:cNvPr id="4" name="Picture 3">
            <a:extLst>
              <a:ext uri="{FF2B5EF4-FFF2-40B4-BE49-F238E27FC236}">
                <a16:creationId xmlns:a16="http://schemas.microsoft.com/office/drawing/2014/main" id="{8F127A2A-F17B-46A8-AF33-4A1A33F4825B}"/>
              </a:ext>
            </a:extLst>
          </p:cNvPr>
          <p:cNvPicPr>
            <a:picLocks noChangeAspect="1"/>
          </p:cNvPicPr>
          <p:nvPr/>
        </p:nvPicPr>
        <p:blipFill>
          <a:blip r:embed="rId4"/>
          <a:stretch>
            <a:fillRect/>
          </a:stretch>
        </p:blipFill>
        <p:spPr>
          <a:xfrm>
            <a:off x="727494" y="3411720"/>
            <a:ext cx="9989388" cy="667163"/>
          </a:xfrm>
          <a:prstGeom prst="rect">
            <a:avLst/>
          </a:prstGeom>
        </p:spPr>
      </p:pic>
      <p:sp>
        <p:nvSpPr>
          <p:cNvPr id="5" name="TextBox 4">
            <a:extLst>
              <a:ext uri="{FF2B5EF4-FFF2-40B4-BE49-F238E27FC236}">
                <a16:creationId xmlns:a16="http://schemas.microsoft.com/office/drawing/2014/main" id="{73D8B6F2-082C-4EE4-81A0-102E6CAF2391}"/>
              </a:ext>
            </a:extLst>
          </p:cNvPr>
          <p:cNvSpPr txBox="1"/>
          <p:nvPr/>
        </p:nvSpPr>
        <p:spPr>
          <a:xfrm>
            <a:off x="540589" y="6478438"/>
            <a:ext cx="10837652"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i="1">
                <a:ea typeface="+mn-lt"/>
                <a:cs typeface="+mn-lt"/>
              </a:rPr>
              <a:t>https://www.hhs.gov/ohrp/regulations-and-policy/guidance/guidance-on-engagement-of-institutions/index.html</a:t>
            </a:r>
            <a:endParaRPr lang="en-US" i="1">
              <a:cs typeface="Calibri"/>
            </a:endParaRPr>
          </a:p>
        </p:txBody>
      </p:sp>
      <p:pic>
        <p:nvPicPr>
          <p:cNvPr id="6" name="Picture 6" descr="Text&#10;&#10;Description automatically generated">
            <a:extLst>
              <a:ext uri="{FF2B5EF4-FFF2-40B4-BE49-F238E27FC236}">
                <a16:creationId xmlns:a16="http://schemas.microsoft.com/office/drawing/2014/main" id="{996D84EC-6314-4F6B-80E1-7F96FA104879}"/>
              </a:ext>
            </a:extLst>
          </p:cNvPr>
          <p:cNvPicPr>
            <a:picLocks noChangeAspect="1"/>
          </p:cNvPicPr>
          <p:nvPr/>
        </p:nvPicPr>
        <p:blipFill>
          <a:blip r:embed="rId5"/>
          <a:stretch>
            <a:fillRect/>
          </a:stretch>
        </p:blipFill>
        <p:spPr>
          <a:xfrm>
            <a:off x="1144437" y="3958446"/>
            <a:ext cx="9112369" cy="2449183"/>
          </a:xfrm>
          <a:prstGeom prst="rect">
            <a:avLst/>
          </a:prstGeom>
        </p:spPr>
      </p:pic>
    </p:spTree>
    <p:extLst>
      <p:ext uri="{BB962C8B-B14F-4D97-AF65-F5344CB8AC3E}">
        <p14:creationId xmlns:p14="http://schemas.microsoft.com/office/powerpoint/2010/main" val="28523355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DA9AEB31DECCE4DAC8FD68DB3B1E7C1" ma:contentTypeVersion="12" ma:contentTypeDescription="Create a new document." ma:contentTypeScope="" ma:versionID="af53e5c2b528f29fd6a8e3f3b408f719">
  <xsd:schema xmlns:xsd="http://www.w3.org/2001/XMLSchema" xmlns:xs="http://www.w3.org/2001/XMLSchema" xmlns:p="http://schemas.microsoft.com/office/2006/metadata/properties" xmlns:ns3="3c156842-e5e0-4116-9ee5-a12c122bd811" xmlns:ns4="99c47926-5a1c-460b-8671-7d87320c08ae" targetNamespace="http://schemas.microsoft.com/office/2006/metadata/properties" ma:root="true" ma:fieldsID="887e0336c9fb5c4c05f76ed91a8765d3" ns3:_="" ns4:_="">
    <xsd:import namespace="3c156842-e5e0-4116-9ee5-a12c122bd811"/>
    <xsd:import namespace="99c47926-5a1c-460b-8671-7d87320c08ae"/>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c156842-e5e0-4116-9ee5-a12c122bd81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9c47926-5a1c-460b-8671-7d87320c08ae"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1A73E04-8D6D-48F7-8644-4356F40C3C30}">
  <ds:schemaRefs>
    <ds:schemaRef ds:uri="3c156842-e5e0-4116-9ee5-a12c122bd811"/>
    <ds:schemaRef ds:uri="99c47926-5a1c-460b-8671-7d87320c08a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D3031C49-3807-4BDA-80DE-78C7DF95695A}">
  <ds:schemaRef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99c47926-5a1c-460b-8671-7d87320c08ae"/>
    <ds:schemaRef ds:uri="http://schemas.openxmlformats.org/package/2006/metadata/core-properties"/>
    <ds:schemaRef ds:uri="3c156842-e5e0-4116-9ee5-a12c122bd811"/>
    <ds:schemaRef ds:uri="http://www.w3.org/XML/1998/namespace"/>
  </ds:schemaRefs>
</ds:datastoreItem>
</file>

<file path=customXml/itemProps3.xml><?xml version="1.0" encoding="utf-8"?>
<ds:datastoreItem xmlns:ds="http://schemas.openxmlformats.org/officeDocument/2006/customXml" ds:itemID="{177D2ACE-A628-4AB2-879F-65F4C061F1F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38</TotalTime>
  <Words>1240</Words>
  <Application>Microsoft Office PowerPoint</Application>
  <PresentationFormat>Widescreen</PresentationFormat>
  <Paragraphs>234</Paragraphs>
  <Slides>35</Slides>
  <Notes>35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Arial</vt:lpstr>
      <vt:lpstr>Calibri</vt:lpstr>
      <vt:lpstr>Calibri Light</vt:lpstr>
      <vt:lpstr>Courier New,monospace</vt:lpstr>
      <vt:lpstr>Freestyle Script</vt:lpstr>
      <vt:lpstr>Office Theme</vt:lpstr>
      <vt:lpstr>Site and Staff Engagement at UMB Resources and guidance for understanding who is engaged in your human subject's research protocol </vt:lpstr>
      <vt:lpstr>By the end of this seminar, you should be able to:</vt:lpstr>
      <vt:lpstr>Guidance</vt:lpstr>
      <vt:lpstr>PowerPoint Presentation</vt:lpstr>
      <vt:lpstr>Who can be a PI?</vt:lpstr>
      <vt:lpstr>When is an institution considered engaged?</vt:lpstr>
      <vt:lpstr>A. Institutions Engaged in Human Subjects Research</vt:lpstr>
      <vt:lpstr>A. Institutions Engaged in Human Subjects Research</vt:lpstr>
      <vt:lpstr>When is an institution NOT considered engaged?</vt:lpstr>
      <vt:lpstr>B. Institutions Not Engaged in Human Subjects Research</vt:lpstr>
      <vt:lpstr>B. Institutions Not Engaged in Human Subjects Research</vt:lpstr>
      <vt:lpstr>B. Institutions Not Engaged in Human Subjects Research</vt:lpstr>
      <vt:lpstr>B. Institutions Not Engaged in Human Subjects Research</vt:lpstr>
      <vt:lpstr>Exception!</vt:lpstr>
      <vt:lpstr>Persons Engaged in Human Subjects Research</vt:lpstr>
      <vt:lpstr>Persons Engaged in Human Subjects Research</vt:lpstr>
      <vt:lpstr>Persons Engaged in Human Subjects Research</vt:lpstr>
      <vt:lpstr>Who can conduct research/research procedures?</vt:lpstr>
      <vt:lpstr>CICERO Expectations: UMB HRPO</vt:lpstr>
      <vt:lpstr>Training Expectations: UMB HRPO (UMB affiliates)</vt:lpstr>
      <vt:lpstr>Training Expectations: UMB IRB under One PI (unaffiliated study team members)</vt:lpstr>
      <vt:lpstr>Training Expectations:  Many PIs/Sites relying on 1 IRB</vt:lpstr>
      <vt:lpstr>Expectations: ICH GCP</vt:lpstr>
      <vt:lpstr>Unengaged study team members</vt:lpstr>
      <vt:lpstr>Publications</vt:lpstr>
      <vt:lpstr>Scenarios: Test your knowledge!</vt:lpstr>
      <vt:lpstr>Scenarios: Test your knowledge!</vt:lpstr>
      <vt:lpstr>Scenarios: Test your knowledge!</vt:lpstr>
      <vt:lpstr>Scenarios: Test your knowledge!</vt:lpstr>
      <vt:lpstr>Scenarios: Test your knowledge!</vt:lpstr>
      <vt:lpstr>Scenarios: Test your knowledge!</vt:lpstr>
      <vt:lpstr>Scenarios: Test your knowledge!</vt:lpstr>
      <vt:lpstr>Resources</vt:lpstr>
      <vt:lpstr>Thank You!!!</vt:lpstr>
      <vt:lpstr>Questions??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SON Engagement Understanding</dc:title>
  <dc:subject/>
  <dc:creator>Jackson, Casey</dc:creator>
  <cp:keywords/>
  <dc:description/>
  <cp:lastModifiedBy>Shachter, Hannah</cp:lastModifiedBy>
  <cp:revision>4</cp:revision>
  <dcterms:created xsi:type="dcterms:W3CDTF">2021-04-09T20:35:20Z</dcterms:created>
  <dcterms:modified xsi:type="dcterms:W3CDTF">2021-05-20T17:56:43Z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0x0101007DA9AEB31DECCE4DAC8FD68DB3B1E7C1</vt:lpwstr>
  </property>
</Properties>
</file>