
<file path=[Content_Types].xml><?xml version="1.0" encoding="utf-8"?>
<Types xmlns="http://schemas.openxmlformats.org/package/2006/content-types">
  <Default Extension="png" ContentType="image/png"/>
  <Default Extension="svg" ContentType="image/svg+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ink/ink1.xml" ContentType="application/inkml+xml"/>
  <Override PartName="/ppt/ink/ink2.xml" ContentType="application/inkml+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4"/>
  </p:sldMasterIdLst>
  <p:notesMasterIdLst>
    <p:notesMasterId r:id="rId40"/>
  </p:notesMasterIdLst>
  <p:sldIdLst>
    <p:sldId id="365" r:id="rId5"/>
    <p:sldId id="364" r:id="rId6"/>
    <p:sldId id="354" r:id="rId7"/>
    <p:sldId id="353" r:id="rId8"/>
    <p:sldId id="366" r:id="rId9"/>
    <p:sldId id="367" r:id="rId10"/>
    <p:sldId id="368" r:id="rId11"/>
    <p:sldId id="398" r:id="rId12"/>
    <p:sldId id="399" r:id="rId13"/>
    <p:sldId id="397" r:id="rId14"/>
    <p:sldId id="384" r:id="rId15"/>
    <p:sldId id="372" r:id="rId16"/>
    <p:sldId id="383" r:id="rId17"/>
    <p:sldId id="374" r:id="rId18"/>
    <p:sldId id="375" r:id="rId19"/>
    <p:sldId id="386" r:id="rId20"/>
    <p:sldId id="387" r:id="rId21"/>
    <p:sldId id="376" r:id="rId22"/>
    <p:sldId id="377" r:id="rId23"/>
    <p:sldId id="388" r:id="rId24"/>
    <p:sldId id="400" r:id="rId25"/>
    <p:sldId id="403" r:id="rId26"/>
    <p:sldId id="378" r:id="rId27"/>
    <p:sldId id="380" r:id="rId28"/>
    <p:sldId id="381" r:id="rId29"/>
    <p:sldId id="382" r:id="rId30"/>
    <p:sldId id="389" r:id="rId31"/>
    <p:sldId id="390" r:id="rId32"/>
    <p:sldId id="391" r:id="rId33"/>
    <p:sldId id="392" r:id="rId34"/>
    <p:sldId id="393" r:id="rId35"/>
    <p:sldId id="394" r:id="rId36"/>
    <p:sldId id="401" r:id="rId37"/>
    <p:sldId id="402" r:id="rId38"/>
    <p:sldId id="395" r:id="rId3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Jackson, Casey" initials="JC" lastIdx="20" clrIdx="0">
    <p:extLst>
      <p:ext uri="{19B8F6BF-5375-455C-9EA6-DF929625EA0E}">
        <p15:presenceInfo xmlns:p15="http://schemas.microsoft.com/office/powerpoint/2012/main" userId="S::casey.jackson@umaryland.edu::514ac73a-d3a1-499c-9ba4-88967005dd0f"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7858F42-F41A-7995-10E3-1FB7B541AD21}" v="23" dt="2021-05-19T18:39:06.561"/>
    <p1510:client id="{9CC6C99F-50F9-C000-1FC5-C151D8DE13EF}" v="141" dt="2021-05-20T15:17:09.709"/>
    <p1510:client id="{B4B5F42D-FF41-39D3-533E-76DEE461AB4A}" v="85" dt="2021-05-20T12:54:59.116"/>
    <p1510:client id="{DE69A665-7851-C34E-9B38-2BDD727B83F4}" v="125" dt="2021-05-20T15:44:57.268"/>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1"/>
    <p:restoredTop sz="58503"/>
  </p:normalViewPr>
  <p:slideViewPr>
    <p:cSldViewPr snapToGrid="0">
      <p:cViewPr varScale="1">
        <p:scale>
          <a:sx n="45" d="100"/>
          <a:sy n="45" d="100"/>
        </p:scale>
        <p:origin x="1302" y="48"/>
      </p:cViewPr>
      <p:guideLst/>
    </p:cSldViewPr>
  </p:slideViewPr>
  <p:notesTextViewPr>
    <p:cViewPr>
      <p:scale>
        <a:sx n="1" d="1"/>
        <a:sy n="1" d="1"/>
      </p:scale>
      <p:origin x="0" y="0"/>
    </p:cViewPr>
  </p:notesText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3" Type="http://schemas.openxmlformats.org/officeDocument/2006/relationships/customXml" Target="../customXml/item3.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presProps" Target="pres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microsoft.com/office/2015/10/relationships/revisionInfo" Target="revisionInfo.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41" Type="http://schemas.openxmlformats.org/officeDocument/2006/relationships/commentAuthors" Target="commentAuthor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notesMaster" Target="notesMasters/notesMaster1.xml"/><Relationship Id="rId45"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viewProps" Target="viewProps.xml"/></Relationships>
</file>

<file path=ppt/diagrams/_rels/data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5.svg"/><Relationship Id="rId1" Type="http://schemas.openxmlformats.org/officeDocument/2006/relationships/image" Target="../media/image4.png"/><Relationship Id="rId6" Type="http://schemas.openxmlformats.org/officeDocument/2006/relationships/image" Target="../media/image9.svg"/><Relationship Id="rId5" Type="http://schemas.openxmlformats.org/officeDocument/2006/relationships/image" Target="../media/image6.png"/><Relationship Id="rId4" Type="http://schemas.openxmlformats.org/officeDocument/2006/relationships/image" Target="../media/image7.svg"/></Relationships>
</file>

<file path=ppt/diagrams/_rels/drawing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5.svg"/><Relationship Id="rId1" Type="http://schemas.openxmlformats.org/officeDocument/2006/relationships/image" Target="../media/image4.png"/><Relationship Id="rId6" Type="http://schemas.openxmlformats.org/officeDocument/2006/relationships/image" Target="../media/image9.svg"/><Relationship Id="rId5" Type="http://schemas.openxmlformats.org/officeDocument/2006/relationships/image" Target="../media/image6.png"/><Relationship Id="rId4" Type="http://schemas.openxmlformats.org/officeDocument/2006/relationships/image" Target="../media/image7.svg"/></Relationships>
</file>

<file path=ppt/diagrams/colors1.xml><?xml version="1.0" encoding="utf-8"?>
<dgm:colorsDef xmlns:dgm="http://schemas.openxmlformats.org/drawingml/2006/diagram" xmlns:a="http://schemas.openxmlformats.org/drawingml/2006/main" uniqueId="urn:microsoft.com/office/officeart/2018/5/colors/Iconchunking_neutralicontext_accent4_2">
  <dgm:title val=""/>
  <dgm:desc val=""/>
  <dgm:catLst>
    <dgm:cat type="accent4" pri="14200"/>
  </dgm:catLst>
  <dgm:styleLbl name="node0">
    <dgm:fillClrLst meth="repeat">
      <a:schemeClr val="accent4"/>
    </dgm:fillClrLst>
    <dgm:linClrLst meth="repeat">
      <a:schemeClr val="lt1"/>
    </dgm:linClrLst>
    <dgm:effectClrLst/>
    <dgm:txLinClrLst/>
    <dgm:txFillClrLst/>
    <dgm:txEffectClrLst/>
  </dgm:styleLbl>
  <dgm:styleLbl name="node1">
    <dgm:fillClrLst meth="repeat">
      <a:schemeClr val="bg1"/>
    </dgm:fillClrLst>
    <dgm:linClrLst meth="repeat">
      <a:schemeClr val="lt1">
        <a:alpha val="0"/>
      </a:schemeClr>
    </dgm:linClrLst>
    <dgm:effectClrLst/>
    <dgm:txLinClrLst/>
    <dgm:txFillClrLst meth="repeat">
      <a:schemeClr val="dk1"/>
    </dgm:txFillClrLst>
    <dgm:txEffectClrLst/>
  </dgm:styleLbl>
  <dgm:styleLbl name="alignNode1">
    <dgm:fillClrLst meth="repeat">
      <a:schemeClr val="accent4"/>
    </dgm:fillClrLst>
    <dgm:linClrLst meth="repeat">
      <a:schemeClr val="accent4"/>
    </dgm:linClrLst>
    <dgm:effectClrLst/>
    <dgm:txLinClrLst/>
    <dgm:txFillClrLst/>
    <dgm:txEffectClrLst/>
  </dgm:styleLbl>
  <dgm:styleLbl name="lnNode1">
    <dgm:fillClrLst meth="repeat">
      <a:schemeClr val="accent4"/>
    </dgm:fillClrLst>
    <dgm:linClrLst meth="repeat">
      <a:schemeClr val="lt1"/>
    </dgm:linClrLst>
    <dgm:effectClrLst/>
    <dgm:txLinClrLst/>
    <dgm:txFillClrLst/>
    <dgm:txEffectClrLst/>
  </dgm:styleLbl>
  <dgm:styleLbl name="vennNode1">
    <dgm:fillClrLst meth="repeat">
      <a:schemeClr val="accent4">
        <a:alpha val="50000"/>
      </a:schemeClr>
    </dgm:fillClrLst>
    <dgm:linClrLst meth="repeat">
      <a:schemeClr val="lt1"/>
    </dgm:linClrLst>
    <dgm:effectClrLst/>
    <dgm:txLinClrLst/>
    <dgm:txFillClrLst/>
    <dgm:txEffectClrLst/>
  </dgm:styleLbl>
  <dgm:styleLbl name="node2">
    <dgm:fillClrLst meth="repeat">
      <a:schemeClr val="accent4"/>
    </dgm:fillClrLst>
    <dgm:linClrLst meth="repeat">
      <a:schemeClr val="lt1"/>
    </dgm:linClrLst>
    <dgm:effectClrLst/>
    <dgm:txLinClrLst/>
    <dgm:txFillClrLst/>
    <dgm:txEffectClrLst/>
  </dgm:styleLbl>
  <dgm:styleLbl name="node3">
    <dgm:fillClrLst meth="repeat">
      <a:schemeClr val="accent4"/>
    </dgm:fillClrLst>
    <dgm:linClrLst meth="repeat">
      <a:schemeClr val="lt1"/>
    </dgm:linClrLst>
    <dgm:effectClrLst/>
    <dgm:txLinClrLst/>
    <dgm:txFillClrLst/>
    <dgm:txEffectClrLst/>
  </dgm:styleLbl>
  <dgm:styleLbl name="node4">
    <dgm:fillClrLst meth="repeat">
      <a:schemeClr val="accent4"/>
    </dgm:fillClrLst>
    <dgm:linClrLst meth="repeat">
      <a:schemeClr val="lt1"/>
    </dgm:linClrLst>
    <dgm:effectClrLst/>
    <dgm:txLinClrLst/>
    <dgm:txFillClrLst/>
    <dgm:txEffectClrLst/>
  </dgm:styleLbl>
  <dgm:styleLbl name="fg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4">
        <a:tint val="60000"/>
      </a:schemeClr>
    </dgm:fillClrLst>
    <dgm:linClrLst meth="repeat">
      <a:schemeClr val="accent4">
        <a:tint val="60000"/>
      </a:schemeClr>
    </dgm:linClrLst>
    <dgm:effectClrLst/>
    <dgm:txLinClrLst/>
    <dgm:txFillClrLst/>
    <dgm:txEffectClrLst/>
  </dgm:styleLbl>
  <dgm:styleLbl name="fgSibTrans2D1">
    <dgm:fillClrLst meth="repeat">
      <a:schemeClr val="accent4">
        <a:tint val="60000"/>
      </a:schemeClr>
    </dgm:fillClrLst>
    <dgm:linClrLst meth="repeat">
      <a:schemeClr val="accent4">
        <a:tint val="60000"/>
      </a:schemeClr>
    </dgm:linClrLst>
    <dgm:effectClrLst/>
    <dgm:txLinClrLst/>
    <dgm:txFillClrLst/>
    <dgm:txEffectClrLst/>
  </dgm:styleLbl>
  <dgm:styleLbl name="bgSibTrans2D1">
    <dgm:fillClrLst meth="repeat">
      <a:schemeClr val="accent4">
        <a:tint val="60000"/>
      </a:schemeClr>
    </dgm:fillClrLst>
    <dgm:linClrLst meth="repeat">
      <a:schemeClr val="accent4">
        <a:tint val="60000"/>
      </a:schemeClr>
    </dgm:linClrLst>
    <dgm:effectClrLst/>
    <dgm:txLinClrLst/>
    <dgm:txFillClrLst/>
    <dgm:txEffectClrLst/>
  </dgm:styleLbl>
  <dgm:styleLbl name="sibTrans1D1">
    <dgm:fillClrLst meth="repeat">
      <a:schemeClr val="accent4"/>
    </dgm:fillClrLst>
    <dgm:linClrLst meth="repeat">
      <a:schemeClr val="accent4"/>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dgm:linClrLst>
    <dgm:effectClrLst/>
    <dgm:txLinClrLst/>
    <dgm:txFillClrLst/>
    <dgm:txEffectClrLst/>
  </dgm:styleLbl>
  <dgm:styleLbl name="asst1">
    <dgm:fillClrLst meth="repeat">
      <a:schemeClr val="accent4"/>
    </dgm:fillClrLst>
    <dgm:linClrLst meth="repeat">
      <a:schemeClr val="lt1"/>
    </dgm:linClrLst>
    <dgm:effectClrLst/>
    <dgm:txLinClrLst/>
    <dgm:txFillClrLst/>
    <dgm:txEffectClrLst/>
  </dgm:styleLbl>
  <dgm:styleLbl name="asst2">
    <dgm:fillClrLst meth="repeat">
      <a:schemeClr val="accent4"/>
    </dgm:fillClrLst>
    <dgm:linClrLst meth="repeat">
      <a:schemeClr val="lt1"/>
    </dgm:linClrLst>
    <dgm:effectClrLst/>
    <dgm:txLinClrLst/>
    <dgm:txFillClrLst/>
    <dgm:txEffectClrLst/>
  </dgm:styleLbl>
  <dgm:styleLbl name="asst3">
    <dgm:fillClrLst meth="repeat">
      <a:schemeClr val="accent4"/>
    </dgm:fillClrLst>
    <dgm:linClrLst meth="repeat">
      <a:schemeClr val="lt1"/>
    </dgm:linClrLst>
    <dgm:effectClrLst/>
    <dgm:txLinClrLst/>
    <dgm:txFillClrLst/>
    <dgm:txEffectClrLst/>
  </dgm:styleLbl>
  <dgm:styleLbl name="asst4">
    <dgm:fillClrLst meth="repeat">
      <a:schemeClr val="accent4"/>
    </dgm:fillClrLst>
    <dgm:linClrLst meth="repeat">
      <a:schemeClr val="lt1"/>
    </dgm:linClrLst>
    <dgm:effectClrLst/>
    <dgm:txLinClrLst/>
    <dgm:txFillClrLst/>
    <dgm:txEffectClrLst/>
  </dgm:styleLbl>
  <dgm:styleLbl name="parChTrans2D1">
    <dgm:fillClrLst meth="repeat">
      <a:schemeClr val="accent4">
        <a:tint val="60000"/>
      </a:schemeClr>
    </dgm:fillClrLst>
    <dgm:linClrLst meth="repeat">
      <a:schemeClr val="accent4">
        <a:tint val="60000"/>
      </a:schemeClr>
    </dgm:linClrLst>
    <dgm:effectClrLst/>
    <dgm:txLinClrLst/>
    <dgm:txFillClrLst meth="repeat">
      <a:schemeClr val="lt1"/>
    </dgm:txFillClrLst>
    <dgm:txEffectClrLst/>
  </dgm:styleLbl>
  <dgm:styleLbl name="parChTrans2D2">
    <dgm:fillClrLst meth="repeat">
      <a:schemeClr val="accent4"/>
    </dgm:fillClrLst>
    <dgm:linClrLst meth="repeat">
      <a:schemeClr val="accent4"/>
    </dgm:linClrLst>
    <dgm:effectClrLst/>
    <dgm:txLinClrLst/>
    <dgm:txFillClrLst meth="repeat">
      <a:schemeClr val="lt1"/>
    </dgm:txFillClrLst>
    <dgm:txEffectClrLst/>
  </dgm:styleLbl>
  <dgm:styleLbl name="parChTrans2D3">
    <dgm:fillClrLst meth="repeat">
      <a:schemeClr val="accent4"/>
    </dgm:fillClrLst>
    <dgm:linClrLst meth="repeat">
      <a:schemeClr val="accent4"/>
    </dgm:linClrLst>
    <dgm:effectClrLst/>
    <dgm:txLinClrLst/>
    <dgm:txFillClrLst meth="repeat">
      <a:schemeClr val="lt1"/>
    </dgm:txFillClrLst>
    <dgm:txEffectClrLst/>
  </dgm:styleLbl>
  <dgm:styleLbl name="parChTrans2D4">
    <dgm:fillClrLst meth="repeat">
      <a:schemeClr val="accent4"/>
    </dgm:fillClrLst>
    <dgm:linClrLst meth="repeat">
      <a:schemeClr val="accent4"/>
    </dgm:linClrLst>
    <dgm:effectClrLst/>
    <dgm:txLinClrLst/>
    <dgm:txFillClrLst meth="repeat">
      <a:schemeClr val="lt1"/>
    </dgm:txFillClrLst>
    <dgm:txEffectClrLst/>
  </dgm:styleLbl>
  <dgm:styleLbl name="parChTrans1D1">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2">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3">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parChTrans1D4">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solidFgAcc1">
    <dgm:fillClrLst meth="repeat">
      <a:schemeClr val="lt1"/>
    </dgm:fillClrLst>
    <dgm:linClrLst meth="repeat">
      <a:schemeClr val="accent4"/>
    </dgm:linClrLst>
    <dgm:effectClrLst/>
    <dgm:txLinClrLst/>
    <dgm:txFillClrLst meth="repeat">
      <a:schemeClr val="dk1"/>
    </dgm:txFillClrLst>
    <dgm:txEffectClrLst/>
  </dgm:styleLbl>
  <dgm:styleLbl name="solidAlignAcc1">
    <dgm:fillClrLst meth="repeat">
      <a:schemeClr val="lt1"/>
    </dgm:fillClrLst>
    <dgm:linClrLst meth="repeat">
      <a:schemeClr val="accent4"/>
    </dgm:linClrLst>
    <dgm:effectClrLst/>
    <dgm:txLinClrLst/>
    <dgm:txFillClrLst meth="repeat">
      <a:schemeClr val="dk1"/>
    </dgm:txFillClrLst>
    <dgm:txEffectClrLst/>
  </dgm:styleLbl>
  <dgm:styleLbl name="solidBgAcc1">
    <dgm:fillClrLst meth="repeat">
      <a:schemeClr val="lt1"/>
    </dgm:fillClrLst>
    <dgm:linClrLst meth="repeat">
      <a:schemeClr val="accent4"/>
    </dgm:linClrLst>
    <dgm:effectClrLst/>
    <dgm:txLinClrLst/>
    <dgm:txFillClrLst meth="repeat">
      <a:schemeClr val="dk1"/>
    </dgm:txFillClrLst>
    <dgm:txEffectClrLst/>
  </dgm:styleLbl>
  <dgm:styleLbl name="fg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align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bg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bgShp">
    <dgm:fillClrLst meth="repeat">
      <a:schemeClr val="accent4"/>
    </dgm:fillClrLst>
    <dgm:linClrLst meth="repeat">
      <a:schemeClr val="lt1">
        <a:alpha val="0"/>
      </a:schemeClr>
    </dgm:linClrLst>
    <dgm:effectClrLst/>
    <dgm:txLinClrLst/>
    <dgm:txFillClrLst/>
    <dgm:txEffectClrLst/>
  </dgm:styleLbl>
  <dgm:styleLbl name="dkBgShp">
    <dgm:fillClrLst meth="repeat">
      <a:schemeClr val="accent4">
        <a:shade val="80000"/>
      </a:schemeClr>
    </dgm:fillClrLst>
    <dgm:linClrLst meth="repeat">
      <a:schemeClr val="accent4"/>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bg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76B5D3B7-C7E3-405F-B50B-A8C7E3FF43B6}" type="doc">
      <dgm:prSet loTypeId="urn:microsoft.com/office/officeart/2018/2/layout/IconVerticalSolidList" loCatId="icon" qsTypeId="urn:microsoft.com/office/officeart/2005/8/quickstyle/simple1" qsCatId="simple" csTypeId="urn:microsoft.com/office/officeart/2018/5/colors/Iconchunking_neutralicontext_accent4_2" csCatId="accent4" phldr="1"/>
      <dgm:spPr/>
      <dgm:t>
        <a:bodyPr/>
        <a:lstStyle/>
        <a:p>
          <a:endParaRPr lang="en-US"/>
        </a:p>
      </dgm:t>
    </dgm:pt>
    <dgm:pt modelId="{2D8EA996-2F5D-4AF7-95B1-5492CC630B55}">
      <dgm:prSet/>
      <dgm:spPr/>
      <dgm:t>
        <a:bodyPr/>
        <a:lstStyle/>
        <a:p>
          <a:pPr rtl="0"/>
          <a:r>
            <a:rPr lang="en-US">
              <a:solidFill>
                <a:schemeClr val="tx1"/>
              </a:solidFill>
              <a:latin typeface="Arial"/>
              <a:cs typeface="Arial"/>
            </a:rPr>
            <a:t>Better understand who would and would not be considered engaged in human subject’s research; </a:t>
          </a:r>
        </a:p>
      </dgm:t>
    </dgm:pt>
    <dgm:pt modelId="{DBF7BC0B-0BF7-44B1-ADBB-6198D2D06602}" type="parTrans" cxnId="{8312EF11-AF63-4DCA-A94E-E605FF3D5143}">
      <dgm:prSet/>
      <dgm:spPr/>
      <dgm:t>
        <a:bodyPr/>
        <a:lstStyle/>
        <a:p>
          <a:endParaRPr lang="en-US"/>
        </a:p>
      </dgm:t>
    </dgm:pt>
    <dgm:pt modelId="{6F5F0D9E-82C0-499A-A5B9-FDC40C3D3E44}" type="sibTrans" cxnId="{8312EF11-AF63-4DCA-A94E-E605FF3D5143}">
      <dgm:prSet/>
      <dgm:spPr/>
      <dgm:t>
        <a:bodyPr/>
        <a:lstStyle/>
        <a:p>
          <a:endParaRPr lang="en-US"/>
        </a:p>
      </dgm:t>
    </dgm:pt>
    <dgm:pt modelId="{D38C51BC-DB22-47B1-88F2-E10FCCDDA21A}">
      <dgm:prSet/>
      <dgm:spPr/>
      <dgm:t>
        <a:bodyPr/>
        <a:lstStyle/>
        <a:p>
          <a:pPr rtl="0"/>
          <a:r>
            <a:rPr lang="en-US">
              <a:solidFill>
                <a:schemeClr val="tx1"/>
              </a:solidFill>
              <a:latin typeface="Arial"/>
              <a:cs typeface="Arial"/>
            </a:rPr>
            <a:t>How to find resources assessing engagement in human subject’s research; </a:t>
          </a:r>
        </a:p>
      </dgm:t>
    </dgm:pt>
    <dgm:pt modelId="{5C7A09F9-CEB7-47E6-823D-B5C76321B66E}" type="parTrans" cxnId="{FF2B9DCF-DB58-42B7-89FB-7B2E859A40E7}">
      <dgm:prSet/>
      <dgm:spPr/>
      <dgm:t>
        <a:bodyPr/>
        <a:lstStyle/>
        <a:p>
          <a:endParaRPr lang="en-US"/>
        </a:p>
      </dgm:t>
    </dgm:pt>
    <dgm:pt modelId="{406F6E37-1F6E-4DBB-80BF-D9DF8C70AFAD}" type="sibTrans" cxnId="{FF2B9DCF-DB58-42B7-89FB-7B2E859A40E7}">
      <dgm:prSet/>
      <dgm:spPr/>
      <dgm:t>
        <a:bodyPr/>
        <a:lstStyle/>
        <a:p>
          <a:endParaRPr lang="en-US"/>
        </a:p>
      </dgm:t>
    </dgm:pt>
    <dgm:pt modelId="{13572518-5F39-4FD2-B304-796324C1B7A4}">
      <dgm:prSet/>
      <dgm:spPr/>
      <dgm:t>
        <a:bodyPr/>
        <a:lstStyle/>
        <a:p>
          <a:r>
            <a:rPr lang="en-US">
              <a:solidFill>
                <a:schemeClr val="tx1"/>
              </a:solidFill>
              <a:latin typeface="Arial"/>
              <a:cs typeface="Arial"/>
            </a:rPr>
            <a:t>The implications/requirements for those who are engaged in human subject’s research at UMB and UMSON. </a:t>
          </a:r>
        </a:p>
      </dgm:t>
    </dgm:pt>
    <dgm:pt modelId="{0EA3C32E-AC3B-405B-9C6E-56F34D5A8D52}" type="parTrans" cxnId="{619500F1-B57E-4EA0-8B96-2C3531AAEB11}">
      <dgm:prSet/>
      <dgm:spPr/>
      <dgm:t>
        <a:bodyPr/>
        <a:lstStyle/>
        <a:p>
          <a:endParaRPr lang="en-US"/>
        </a:p>
      </dgm:t>
    </dgm:pt>
    <dgm:pt modelId="{D4D861D3-737A-446B-B148-B88F7C304CEE}" type="sibTrans" cxnId="{619500F1-B57E-4EA0-8B96-2C3531AAEB11}">
      <dgm:prSet/>
      <dgm:spPr/>
      <dgm:t>
        <a:bodyPr/>
        <a:lstStyle/>
        <a:p>
          <a:endParaRPr lang="en-US"/>
        </a:p>
      </dgm:t>
    </dgm:pt>
    <dgm:pt modelId="{0536939C-2122-445E-968C-C1E4CC73745D}">
      <dgm:prSet phldr="0"/>
      <dgm:spPr/>
      <dgm:t>
        <a:bodyPr/>
        <a:lstStyle/>
        <a:p>
          <a:pPr rtl="0"/>
          <a:r>
            <a:rPr lang="en-US">
              <a:solidFill>
                <a:schemeClr val="tx1"/>
              </a:solidFill>
              <a:latin typeface="Arial"/>
              <a:cs typeface="Arial"/>
            </a:rPr>
            <a:t>Provide answers to the quiz at the end of the seminar!</a:t>
          </a:r>
        </a:p>
      </dgm:t>
    </dgm:pt>
    <dgm:pt modelId="{680086D1-AEAD-4386-AA2C-EC68BE5724CA}" type="parTrans" cxnId="{E8EFFA12-9B6B-4DAD-8C4A-BB0C774BDD09}">
      <dgm:prSet/>
      <dgm:spPr/>
    </dgm:pt>
    <dgm:pt modelId="{4AFAD96B-41A4-4AAE-AE56-E0B6B50599EB}" type="sibTrans" cxnId="{E8EFFA12-9B6B-4DAD-8C4A-BB0C774BDD09}">
      <dgm:prSet/>
      <dgm:spPr/>
      <dgm:t>
        <a:bodyPr/>
        <a:lstStyle/>
        <a:p>
          <a:endParaRPr lang="en-US"/>
        </a:p>
      </dgm:t>
    </dgm:pt>
    <dgm:pt modelId="{6BAB5F15-3101-4569-8D10-9A320AA95310}" type="pres">
      <dgm:prSet presAssocID="{76B5D3B7-C7E3-405F-B50B-A8C7E3FF43B6}" presName="root" presStyleCnt="0">
        <dgm:presLayoutVars>
          <dgm:dir/>
          <dgm:resizeHandles val="exact"/>
        </dgm:presLayoutVars>
      </dgm:prSet>
      <dgm:spPr/>
      <dgm:t>
        <a:bodyPr/>
        <a:lstStyle/>
        <a:p>
          <a:endParaRPr lang="en-US"/>
        </a:p>
      </dgm:t>
    </dgm:pt>
    <dgm:pt modelId="{222903BD-EE44-4C50-B974-C4ED1C114735}" type="pres">
      <dgm:prSet presAssocID="{2D8EA996-2F5D-4AF7-95B1-5492CC630B55}" presName="compNode" presStyleCnt="0"/>
      <dgm:spPr/>
    </dgm:pt>
    <dgm:pt modelId="{1B2E7906-363C-456D-A021-2428FD52DED2}" type="pres">
      <dgm:prSet presAssocID="{2D8EA996-2F5D-4AF7-95B1-5492CC630B55}" presName="bgRect" presStyleLbl="bgShp" presStyleIdx="0" presStyleCnt="4"/>
      <dgm:spPr/>
    </dgm:pt>
    <dgm:pt modelId="{D4DC9855-A5BE-4FE0-8612-E954612802AE}" type="pres">
      <dgm:prSet presAssocID="{2D8EA996-2F5D-4AF7-95B1-5492CC630B55}" presName="iconRect" presStyleLbl="node1" presStyleIdx="0" presStyleCnt="4"/>
      <dgm:spPr>
        <a:blipFill>
          <a:blip xmlns:r="http://schemas.openxmlformats.org/officeDocument/2006/relationships" r:embed="rId1" cstate="hqprint">
            <a:extLst>
              <a:ext uri="{28A0092B-C50C-407E-A947-70E740481C1C}">
                <a14:useLocalDpi xmlns:a14="http://schemas.microsoft.com/office/drawing/2010/main" val="0"/>
              </a:ext>
              <a:ext uri="{96DAC541-7B7A-43D3-8B79-37D633B846F1}">
                <asvg:svgBlip xmlns:asvg="http://schemas.microsoft.com/office/drawing/2016/SVG/main" xmlns="" r:embed="rId2"/>
              </a:ext>
            </a:extLst>
          </a:blip>
          <a:stretch>
            <a:fillRect/>
          </a:stretch>
        </a:blipFill>
        <a:ln>
          <a:noFill/>
        </a:ln>
      </dgm:spPr>
      <dgm:t>
        <a:bodyPr/>
        <a:lstStyle/>
        <a:p>
          <a:endParaRPr lang="en-US"/>
        </a:p>
      </dgm:t>
      <dgm:extLst>
        <a:ext uri="{E40237B7-FDA0-4F09-8148-C483321AD2D9}">
          <dgm14:cNvPr xmlns:dgm14="http://schemas.microsoft.com/office/drawing/2010/diagram" id="0" name="" descr="Books"/>
        </a:ext>
      </dgm:extLst>
    </dgm:pt>
    <dgm:pt modelId="{EDD3BC37-9D35-4D3C-A314-EEA869EC75B5}" type="pres">
      <dgm:prSet presAssocID="{2D8EA996-2F5D-4AF7-95B1-5492CC630B55}" presName="spaceRect" presStyleCnt="0"/>
      <dgm:spPr/>
    </dgm:pt>
    <dgm:pt modelId="{02CE2D83-869F-4FDE-B5AB-EEDB6F22D6A9}" type="pres">
      <dgm:prSet presAssocID="{2D8EA996-2F5D-4AF7-95B1-5492CC630B55}" presName="parTx" presStyleLbl="revTx" presStyleIdx="0" presStyleCnt="4">
        <dgm:presLayoutVars>
          <dgm:chMax val="0"/>
          <dgm:chPref val="0"/>
        </dgm:presLayoutVars>
      </dgm:prSet>
      <dgm:spPr/>
      <dgm:t>
        <a:bodyPr/>
        <a:lstStyle/>
        <a:p>
          <a:endParaRPr lang="en-US"/>
        </a:p>
      </dgm:t>
    </dgm:pt>
    <dgm:pt modelId="{D8669C31-E64C-465A-A47D-0303E90A4BB8}" type="pres">
      <dgm:prSet presAssocID="{6F5F0D9E-82C0-499A-A5B9-FDC40C3D3E44}" presName="sibTrans" presStyleCnt="0"/>
      <dgm:spPr/>
    </dgm:pt>
    <dgm:pt modelId="{442E0290-17DD-4561-9B8B-2B15D5A5FC44}" type="pres">
      <dgm:prSet presAssocID="{D38C51BC-DB22-47B1-88F2-E10FCCDDA21A}" presName="compNode" presStyleCnt="0"/>
      <dgm:spPr/>
    </dgm:pt>
    <dgm:pt modelId="{CDCCBBEB-797E-4405-9F61-53F2A1C5854F}" type="pres">
      <dgm:prSet presAssocID="{D38C51BC-DB22-47B1-88F2-E10FCCDDA21A}" presName="bgRect" presStyleLbl="bgShp" presStyleIdx="1" presStyleCnt="4"/>
      <dgm:spPr/>
    </dgm:pt>
    <dgm:pt modelId="{68028591-94D8-4AD1-8F20-70D2543FAE3B}" type="pres">
      <dgm:prSet presAssocID="{D38C51BC-DB22-47B1-88F2-E10FCCDDA21A}" presName="iconRect" presStyleLbl="node1" presStyleIdx="1" presStyleCnt="4"/>
      <dgm:spPr>
        <a:blipFill>
          <a:blip xmlns:r="http://schemas.openxmlformats.org/officeDocument/2006/relationships" r:embed="rId3" cstate="hqprint">
            <a:extLst>
              <a:ext uri="{28A0092B-C50C-407E-A947-70E740481C1C}">
                <a14:useLocalDpi xmlns:a14="http://schemas.microsoft.com/office/drawing/2010/main" val="0"/>
              </a:ext>
              <a:ext uri="{96DAC541-7B7A-43D3-8B79-37D633B846F1}">
                <asvg:svgBlip xmlns:asvg="http://schemas.microsoft.com/office/drawing/2016/SVG/main" xmlns="" r:embed="rId4"/>
              </a:ext>
            </a:extLst>
          </a:blip>
          <a:stretch>
            <a:fillRect/>
          </a:stretch>
        </a:blipFill>
        <a:ln>
          <a:noFill/>
        </a:ln>
      </dgm:spPr>
      <dgm:t>
        <a:bodyPr/>
        <a:lstStyle/>
        <a:p>
          <a:endParaRPr lang="en-US"/>
        </a:p>
      </dgm:t>
      <dgm:extLst>
        <a:ext uri="{E40237B7-FDA0-4F09-8148-C483321AD2D9}">
          <dgm14:cNvPr xmlns:dgm14="http://schemas.microsoft.com/office/drawing/2010/diagram" id="0" name="" descr="Magnifying glass"/>
        </a:ext>
      </dgm:extLst>
    </dgm:pt>
    <dgm:pt modelId="{5928BA66-8961-4469-994F-891048A22C13}" type="pres">
      <dgm:prSet presAssocID="{D38C51BC-DB22-47B1-88F2-E10FCCDDA21A}" presName="spaceRect" presStyleCnt="0"/>
      <dgm:spPr/>
    </dgm:pt>
    <dgm:pt modelId="{EE081D46-8C53-496B-9713-20F438024ECE}" type="pres">
      <dgm:prSet presAssocID="{D38C51BC-DB22-47B1-88F2-E10FCCDDA21A}" presName="parTx" presStyleLbl="revTx" presStyleIdx="1" presStyleCnt="4">
        <dgm:presLayoutVars>
          <dgm:chMax val="0"/>
          <dgm:chPref val="0"/>
        </dgm:presLayoutVars>
      </dgm:prSet>
      <dgm:spPr/>
      <dgm:t>
        <a:bodyPr/>
        <a:lstStyle/>
        <a:p>
          <a:endParaRPr lang="en-US"/>
        </a:p>
      </dgm:t>
    </dgm:pt>
    <dgm:pt modelId="{3F3523B3-1542-41F5-A56D-80616D2BD456}" type="pres">
      <dgm:prSet presAssocID="{406F6E37-1F6E-4DBB-80BF-D9DF8C70AFAD}" presName="sibTrans" presStyleCnt="0"/>
      <dgm:spPr/>
    </dgm:pt>
    <dgm:pt modelId="{37823795-3309-4D10-BA7C-331BB56F06B8}" type="pres">
      <dgm:prSet presAssocID="{13572518-5F39-4FD2-B304-796324C1B7A4}" presName="compNode" presStyleCnt="0"/>
      <dgm:spPr/>
    </dgm:pt>
    <dgm:pt modelId="{ABA5999D-053B-4286-91C5-E80A995360C7}" type="pres">
      <dgm:prSet presAssocID="{13572518-5F39-4FD2-B304-796324C1B7A4}" presName="bgRect" presStyleLbl="bgShp" presStyleIdx="2" presStyleCnt="4"/>
      <dgm:spPr/>
    </dgm:pt>
    <dgm:pt modelId="{A880B3FD-F617-405D-9D7A-F72FE88AC0E1}" type="pres">
      <dgm:prSet presAssocID="{13572518-5F39-4FD2-B304-796324C1B7A4}" presName="iconRect" presStyleLbl="node1" presStyleIdx="2" presStyleCnt="4"/>
      <dgm:spPr>
        <a:blipFill>
          <a:blip xmlns:r="http://schemas.openxmlformats.org/officeDocument/2006/relationships" r:embed="rId5" cstate="hqprint">
            <a:extLst>
              <a:ext uri="{28A0092B-C50C-407E-A947-70E740481C1C}">
                <a14:useLocalDpi xmlns:a14="http://schemas.microsoft.com/office/drawing/2010/main" val="0"/>
              </a:ext>
              <a:ext uri="{96DAC541-7B7A-43D3-8B79-37D633B846F1}">
                <asvg:svgBlip xmlns:asvg="http://schemas.microsoft.com/office/drawing/2016/SVG/main" xmlns="" r:embed="rId6"/>
              </a:ext>
            </a:extLst>
          </a:blip>
          <a:stretch>
            <a:fillRect/>
          </a:stretch>
        </a:blipFill>
        <a:ln>
          <a:noFill/>
        </a:ln>
      </dgm:spPr>
      <dgm:t>
        <a:bodyPr/>
        <a:lstStyle/>
        <a:p>
          <a:endParaRPr lang="en-US"/>
        </a:p>
      </dgm:t>
      <dgm:extLst>
        <a:ext uri="{E40237B7-FDA0-4F09-8148-C483321AD2D9}">
          <dgm14:cNvPr xmlns:dgm14="http://schemas.microsoft.com/office/drawing/2010/diagram" id="0" name="" descr="Target Audience"/>
        </a:ext>
      </dgm:extLst>
    </dgm:pt>
    <dgm:pt modelId="{2F06C8B2-1D6A-4A93-9561-0CBCD3D9483B}" type="pres">
      <dgm:prSet presAssocID="{13572518-5F39-4FD2-B304-796324C1B7A4}" presName="spaceRect" presStyleCnt="0"/>
      <dgm:spPr/>
    </dgm:pt>
    <dgm:pt modelId="{16FBAC23-8C34-4C53-AC0F-CDBADC5541AF}" type="pres">
      <dgm:prSet presAssocID="{13572518-5F39-4FD2-B304-796324C1B7A4}" presName="parTx" presStyleLbl="revTx" presStyleIdx="2" presStyleCnt="4">
        <dgm:presLayoutVars>
          <dgm:chMax val="0"/>
          <dgm:chPref val="0"/>
        </dgm:presLayoutVars>
      </dgm:prSet>
      <dgm:spPr/>
      <dgm:t>
        <a:bodyPr/>
        <a:lstStyle/>
        <a:p>
          <a:endParaRPr lang="en-US"/>
        </a:p>
      </dgm:t>
    </dgm:pt>
    <dgm:pt modelId="{3E462652-2A1F-486A-A368-0F77AE543EBF}" type="pres">
      <dgm:prSet presAssocID="{D4D861D3-737A-446B-B148-B88F7C304CEE}" presName="sibTrans" presStyleCnt="0"/>
      <dgm:spPr/>
    </dgm:pt>
    <dgm:pt modelId="{A6CDAC80-4FBD-4C76-B171-20ED982AB213}" type="pres">
      <dgm:prSet presAssocID="{0536939C-2122-445E-968C-C1E4CC73745D}" presName="compNode" presStyleCnt="0"/>
      <dgm:spPr/>
    </dgm:pt>
    <dgm:pt modelId="{524D8241-DEFB-4603-B984-944650460C53}" type="pres">
      <dgm:prSet presAssocID="{0536939C-2122-445E-968C-C1E4CC73745D}" presName="bgRect" presStyleLbl="bgShp" presStyleIdx="3" presStyleCnt="4"/>
      <dgm:spPr/>
    </dgm:pt>
    <dgm:pt modelId="{19AD800B-D880-4E93-82E5-EC0CEA248D4C}" type="pres">
      <dgm:prSet presAssocID="{0536939C-2122-445E-968C-C1E4CC73745D}" presName="iconRect" presStyleLbl="node1" presStyleIdx="3" presStyleCnt="4"/>
      <dgm:spPr>
        <a:ln>
          <a:noFill/>
        </a:ln>
      </dgm:spPr>
    </dgm:pt>
    <dgm:pt modelId="{6F624A3F-9093-4E83-A6D7-115FC276A3CD}" type="pres">
      <dgm:prSet presAssocID="{0536939C-2122-445E-968C-C1E4CC73745D}" presName="spaceRect" presStyleCnt="0"/>
      <dgm:spPr/>
    </dgm:pt>
    <dgm:pt modelId="{6E454851-8B43-42B7-974E-D44C9D2935B6}" type="pres">
      <dgm:prSet presAssocID="{0536939C-2122-445E-968C-C1E4CC73745D}" presName="parTx" presStyleLbl="revTx" presStyleIdx="3" presStyleCnt="4">
        <dgm:presLayoutVars>
          <dgm:chMax val="0"/>
          <dgm:chPref val="0"/>
        </dgm:presLayoutVars>
      </dgm:prSet>
      <dgm:spPr/>
      <dgm:t>
        <a:bodyPr/>
        <a:lstStyle/>
        <a:p>
          <a:endParaRPr lang="en-US"/>
        </a:p>
      </dgm:t>
    </dgm:pt>
  </dgm:ptLst>
  <dgm:cxnLst>
    <dgm:cxn modelId="{FF2B9DCF-DB58-42B7-89FB-7B2E859A40E7}" srcId="{76B5D3B7-C7E3-405F-B50B-A8C7E3FF43B6}" destId="{D38C51BC-DB22-47B1-88F2-E10FCCDDA21A}" srcOrd="1" destOrd="0" parTransId="{5C7A09F9-CEB7-47E6-823D-B5C76321B66E}" sibTransId="{406F6E37-1F6E-4DBB-80BF-D9DF8C70AFAD}"/>
    <dgm:cxn modelId="{9138F084-C70A-46E4-8232-C774512DA066}" type="presOf" srcId="{D38C51BC-DB22-47B1-88F2-E10FCCDDA21A}" destId="{EE081D46-8C53-496B-9713-20F438024ECE}" srcOrd="0" destOrd="0" presId="urn:microsoft.com/office/officeart/2018/2/layout/IconVerticalSolidList"/>
    <dgm:cxn modelId="{11DD6742-7B7E-4664-8839-CF626A4319E8}" type="presOf" srcId="{0536939C-2122-445E-968C-C1E4CC73745D}" destId="{6E454851-8B43-42B7-974E-D44C9D2935B6}" srcOrd="0" destOrd="0" presId="urn:microsoft.com/office/officeart/2018/2/layout/IconVerticalSolidList"/>
    <dgm:cxn modelId="{619500F1-B57E-4EA0-8B96-2C3531AAEB11}" srcId="{76B5D3B7-C7E3-405F-B50B-A8C7E3FF43B6}" destId="{13572518-5F39-4FD2-B304-796324C1B7A4}" srcOrd="2" destOrd="0" parTransId="{0EA3C32E-AC3B-405B-9C6E-56F34D5A8D52}" sibTransId="{D4D861D3-737A-446B-B148-B88F7C304CEE}"/>
    <dgm:cxn modelId="{D8881B36-BBD6-4899-B4D1-A0EFF116722F}" type="presOf" srcId="{2D8EA996-2F5D-4AF7-95B1-5492CC630B55}" destId="{02CE2D83-869F-4FDE-B5AB-EEDB6F22D6A9}" srcOrd="0" destOrd="0" presId="urn:microsoft.com/office/officeart/2018/2/layout/IconVerticalSolidList"/>
    <dgm:cxn modelId="{8312EF11-AF63-4DCA-A94E-E605FF3D5143}" srcId="{76B5D3B7-C7E3-405F-B50B-A8C7E3FF43B6}" destId="{2D8EA996-2F5D-4AF7-95B1-5492CC630B55}" srcOrd="0" destOrd="0" parTransId="{DBF7BC0B-0BF7-44B1-ADBB-6198D2D06602}" sibTransId="{6F5F0D9E-82C0-499A-A5B9-FDC40C3D3E44}"/>
    <dgm:cxn modelId="{3A1BE2C1-C347-4A17-B986-51CD03D8FDD9}" type="presOf" srcId="{76B5D3B7-C7E3-405F-B50B-A8C7E3FF43B6}" destId="{6BAB5F15-3101-4569-8D10-9A320AA95310}" srcOrd="0" destOrd="0" presId="urn:microsoft.com/office/officeart/2018/2/layout/IconVerticalSolidList"/>
    <dgm:cxn modelId="{48F7C894-89A1-4B3F-A214-1AE5B4D8376D}" type="presOf" srcId="{13572518-5F39-4FD2-B304-796324C1B7A4}" destId="{16FBAC23-8C34-4C53-AC0F-CDBADC5541AF}" srcOrd="0" destOrd="0" presId="urn:microsoft.com/office/officeart/2018/2/layout/IconVerticalSolidList"/>
    <dgm:cxn modelId="{E8EFFA12-9B6B-4DAD-8C4A-BB0C774BDD09}" srcId="{76B5D3B7-C7E3-405F-B50B-A8C7E3FF43B6}" destId="{0536939C-2122-445E-968C-C1E4CC73745D}" srcOrd="3" destOrd="0" parTransId="{680086D1-AEAD-4386-AA2C-EC68BE5724CA}" sibTransId="{4AFAD96B-41A4-4AAE-AE56-E0B6B50599EB}"/>
    <dgm:cxn modelId="{55331B69-B680-4935-BE65-428EA65E4863}" type="presParOf" srcId="{6BAB5F15-3101-4569-8D10-9A320AA95310}" destId="{222903BD-EE44-4C50-B974-C4ED1C114735}" srcOrd="0" destOrd="0" presId="urn:microsoft.com/office/officeart/2018/2/layout/IconVerticalSolidList"/>
    <dgm:cxn modelId="{44982B60-4794-4F62-BDD5-9FA6B5708C3F}" type="presParOf" srcId="{222903BD-EE44-4C50-B974-C4ED1C114735}" destId="{1B2E7906-363C-456D-A021-2428FD52DED2}" srcOrd="0" destOrd="0" presId="urn:microsoft.com/office/officeart/2018/2/layout/IconVerticalSolidList"/>
    <dgm:cxn modelId="{4C666BEF-EDA4-407E-A21B-70C4DDE3EE02}" type="presParOf" srcId="{222903BD-EE44-4C50-B974-C4ED1C114735}" destId="{D4DC9855-A5BE-4FE0-8612-E954612802AE}" srcOrd="1" destOrd="0" presId="urn:microsoft.com/office/officeart/2018/2/layout/IconVerticalSolidList"/>
    <dgm:cxn modelId="{78F31CD8-C143-48EE-A544-D6D7D5D01F65}" type="presParOf" srcId="{222903BD-EE44-4C50-B974-C4ED1C114735}" destId="{EDD3BC37-9D35-4D3C-A314-EEA869EC75B5}" srcOrd="2" destOrd="0" presId="urn:microsoft.com/office/officeart/2018/2/layout/IconVerticalSolidList"/>
    <dgm:cxn modelId="{350B580A-C115-44F1-A6FF-C5D9EF15DC3D}" type="presParOf" srcId="{222903BD-EE44-4C50-B974-C4ED1C114735}" destId="{02CE2D83-869F-4FDE-B5AB-EEDB6F22D6A9}" srcOrd="3" destOrd="0" presId="urn:microsoft.com/office/officeart/2018/2/layout/IconVerticalSolidList"/>
    <dgm:cxn modelId="{E8228885-51FC-46A3-AD89-9C524B69AB55}" type="presParOf" srcId="{6BAB5F15-3101-4569-8D10-9A320AA95310}" destId="{D8669C31-E64C-465A-A47D-0303E90A4BB8}" srcOrd="1" destOrd="0" presId="urn:microsoft.com/office/officeart/2018/2/layout/IconVerticalSolidList"/>
    <dgm:cxn modelId="{3CCDE76A-6A67-4270-AF5A-2BD106D45E10}" type="presParOf" srcId="{6BAB5F15-3101-4569-8D10-9A320AA95310}" destId="{442E0290-17DD-4561-9B8B-2B15D5A5FC44}" srcOrd="2" destOrd="0" presId="urn:microsoft.com/office/officeart/2018/2/layout/IconVerticalSolidList"/>
    <dgm:cxn modelId="{16D3F64A-1DE7-4D85-A597-1BA37D6060A1}" type="presParOf" srcId="{442E0290-17DD-4561-9B8B-2B15D5A5FC44}" destId="{CDCCBBEB-797E-4405-9F61-53F2A1C5854F}" srcOrd="0" destOrd="0" presId="urn:microsoft.com/office/officeart/2018/2/layout/IconVerticalSolidList"/>
    <dgm:cxn modelId="{0F83E3B9-D1D2-4061-8029-943D4F0746DD}" type="presParOf" srcId="{442E0290-17DD-4561-9B8B-2B15D5A5FC44}" destId="{68028591-94D8-4AD1-8F20-70D2543FAE3B}" srcOrd="1" destOrd="0" presId="urn:microsoft.com/office/officeart/2018/2/layout/IconVerticalSolidList"/>
    <dgm:cxn modelId="{02CCF1BC-DF51-43F1-9194-62F0A958F6F5}" type="presParOf" srcId="{442E0290-17DD-4561-9B8B-2B15D5A5FC44}" destId="{5928BA66-8961-4469-994F-891048A22C13}" srcOrd="2" destOrd="0" presId="urn:microsoft.com/office/officeart/2018/2/layout/IconVerticalSolidList"/>
    <dgm:cxn modelId="{D8EAE3D1-08F9-4894-9321-7A6F900A1DEE}" type="presParOf" srcId="{442E0290-17DD-4561-9B8B-2B15D5A5FC44}" destId="{EE081D46-8C53-496B-9713-20F438024ECE}" srcOrd="3" destOrd="0" presId="urn:microsoft.com/office/officeart/2018/2/layout/IconVerticalSolidList"/>
    <dgm:cxn modelId="{44C8B54F-9C34-4453-9039-3DA48DAF41D9}" type="presParOf" srcId="{6BAB5F15-3101-4569-8D10-9A320AA95310}" destId="{3F3523B3-1542-41F5-A56D-80616D2BD456}" srcOrd="3" destOrd="0" presId="urn:microsoft.com/office/officeart/2018/2/layout/IconVerticalSolidList"/>
    <dgm:cxn modelId="{13692551-78F0-46FF-AF62-5D05855B45F9}" type="presParOf" srcId="{6BAB5F15-3101-4569-8D10-9A320AA95310}" destId="{37823795-3309-4D10-BA7C-331BB56F06B8}" srcOrd="4" destOrd="0" presId="urn:microsoft.com/office/officeart/2018/2/layout/IconVerticalSolidList"/>
    <dgm:cxn modelId="{87319FC2-2D2E-424A-8C73-5D86C7E7F2F2}" type="presParOf" srcId="{37823795-3309-4D10-BA7C-331BB56F06B8}" destId="{ABA5999D-053B-4286-91C5-E80A995360C7}" srcOrd="0" destOrd="0" presId="urn:microsoft.com/office/officeart/2018/2/layout/IconVerticalSolidList"/>
    <dgm:cxn modelId="{6DDFE347-9278-4663-8F73-F04C10066DD8}" type="presParOf" srcId="{37823795-3309-4D10-BA7C-331BB56F06B8}" destId="{A880B3FD-F617-405D-9D7A-F72FE88AC0E1}" srcOrd="1" destOrd="0" presId="urn:microsoft.com/office/officeart/2018/2/layout/IconVerticalSolidList"/>
    <dgm:cxn modelId="{6B6B89F5-C1C5-4399-BFA0-52669415859E}" type="presParOf" srcId="{37823795-3309-4D10-BA7C-331BB56F06B8}" destId="{2F06C8B2-1D6A-4A93-9561-0CBCD3D9483B}" srcOrd="2" destOrd="0" presId="urn:microsoft.com/office/officeart/2018/2/layout/IconVerticalSolidList"/>
    <dgm:cxn modelId="{B4194BC1-D294-4BEA-B632-D0425E4646B8}" type="presParOf" srcId="{37823795-3309-4D10-BA7C-331BB56F06B8}" destId="{16FBAC23-8C34-4C53-AC0F-CDBADC5541AF}" srcOrd="3" destOrd="0" presId="urn:microsoft.com/office/officeart/2018/2/layout/IconVerticalSolidList"/>
    <dgm:cxn modelId="{BA32C74D-1DCD-4C53-8984-15B9EAE9D7F0}" type="presParOf" srcId="{6BAB5F15-3101-4569-8D10-9A320AA95310}" destId="{3E462652-2A1F-486A-A368-0F77AE543EBF}" srcOrd="5" destOrd="0" presId="urn:microsoft.com/office/officeart/2018/2/layout/IconVerticalSolidList"/>
    <dgm:cxn modelId="{CC172483-754D-4821-BBB3-685A73E4ACD0}" type="presParOf" srcId="{6BAB5F15-3101-4569-8D10-9A320AA95310}" destId="{A6CDAC80-4FBD-4C76-B171-20ED982AB213}" srcOrd="6" destOrd="0" presId="urn:microsoft.com/office/officeart/2018/2/layout/IconVerticalSolidList"/>
    <dgm:cxn modelId="{ABC47192-A3E7-4FD6-AE62-FECE8686EAC9}" type="presParOf" srcId="{A6CDAC80-4FBD-4C76-B171-20ED982AB213}" destId="{524D8241-DEFB-4603-B984-944650460C53}" srcOrd="0" destOrd="0" presId="urn:microsoft.com/office/officeart/2018/2/layout/IconVerticalSolidList"/>
    <dgm:cxn modelId="{B401A73E-366A-4983-8905-9900E5A4E009}" type="presParOf" srcId="{A6CDAC80-4FBD-4C76-B171-20ED982AB213}" destId="{19AD800B-D880-4E93-82E5-EC0CEA248D4C}" srcOrd="1" destOrd="0" presId="urn:microsoft.com/office/officeart/2018/2/layout/IconVerticalSolidList"/>
    <dgm:cxn modelId="{320DA70C-3E6B-47A6-B852-D24E63B6EBEB}" type="presParOf" srcId="{A6CDAC80-4FBD-4C76-B171-20ED982AB213}" destId="{6F624A3F-9093-4E83-A6D7-115FC276A3CD}" srcOrd="2" destOrd="0" presId="urn:microsoft.com/office/officeart/2018/2/layout/IconVerticalSolidList"/>
    <dgm:cxn modelId="{D20096CA-67A0-4922-9804-ABAF22C07166}" type="presParOf" srcId="{A6CDAC80-4FBD-4C76-B171-20ED982AB213}" destId="{6E454851-8B43-42B7-974E-D44C9D2935B6}" srcOrd="3" destOrd="0" presId="urn:microsoft.com/office/officeart/2018/2/layout/IconVerticalSoli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5D660BA7-5ABC-4E81-9F74-D80C7CC9FAD7}" type="doc">
      <dgm:prSet loTypeId="urn:microsoft.com/office/officeart/2005/8/layout/vList2" loCatId="list" qsTypeId="urn:microsoft.com/office/officeart/2005/8/quickstyle/simple1" qsCatId="simple" csTypeId="urn:microsoft.com/office/officeart/2005/8/colors/accent1_2" csCatId="accent1"/>
      <dgm:spPr/>
      <dgm:t>
        <a:bodyPr/>
        <a:lstStyle/>
        <a:p>
          <a:endParaRPr lang="en-US"/>
        </a:p>
      </dgm:t>
    </dgm:pt>
    <dgm:pt modelId="{1731160D-D3E9-4CE1-BEAC-16CCEE3A2686}">
      <dgm:prSet/>
      <dgm:spPr/>
      <dgm:t>
        <a:bodyPr/>
        <a:lstStyle/>
        <a:p>
          <a:r>
            <a:rPr lang="en-US"/>
            <a:t>Role?</a:t>
          </a:r>
        </a:p>
      </dgm:t>
    </dgm:pt>
    <dgm:pt modelId="{58B015BE-E2BF-478C-A088-E8B66427B070}" type="parTrans" cxnId="{BC023502-BCA2-41F5-BB17-C1DF53AEF8A3}">
      <dgm:prSet/>
      <dgm:spPr/>
      <dgm:t>
        <a:bodyPr/>
        <a:lstStyle/>
        <a:p>
          <a:endParaRPr lang="en-US"/>
        </a:p>
      </dgm:t>
    </dgm:pt>
    <dgm:pt modelId="{01ACBC75-FD71-47B5-80A8-4FB0EE043C83}" type="sibTrans" cxnId="{BC023502-BCA2-41F5-BB17-C1DF53AEF8A3}">
      <dgm:prSet/>
      <dgm:spPr/>
      <dgm:t>
        <a:bodyPr/>
        <a:lstStyle/>
        <a:p>
          <a:endParaRPr lang="en-US"/>
        </a:p>
      </dgm:t>
    </dgm:pt>
    <dgm:pt modelId="{30F033A0-ECA4-469E-9347-B9090F96F801}">
      <dgm:prSet/>
      <dgm:spPr/>
      <dgm:t>
        <a:bodyPr/>
        <a:lstStyle/>
        <a:p>
          <a:r>
            <a:rPr lang="en-US"/>
            <a:t>CICERO Edit Rights?</a:t>
          </a:r>
        </a:p>
      </dgm:t>
    </dgm:pt>
    <dgm:pt modelId="{E89D5623-F5F1-4EF9-9E18-08867E740FF8}" type="parTrans" cxnId="{223402D0-0A32-4B81-9D19-59D066FF7F64}">
      <dgm:prSet/>
      <dgm:spPr/>
      <dgm:t>
        <a:bodyPr/>
        <a:lstStyle/>
        <a:p>
          <a:endParaRPr lang="en-US"/>
        </a:p>
      </dgm:t>
    </dgm:pt>
    <dgm:pt modelId="{85608B5F-850B-4DA5-8F03-F93518EAAA7D}" type="sibTrans" cxnId="{223402D0-0A32-4B81-9D19-59D066FF7F64}">
      <dgm:prSet/>
      <dgm:spPr/>
      <dgm:t>
        <a:bodyPr/>
        <a:lstStyle/>
        <a:p>
          <a:endParaRPr lang="en-US"/>
        </a:p>
      </dgm:t>
    </dgm:pt>
    <dgm:pt modelId="{1314FE46-3644-43DA-9332-0A23DA9F00EA}">
      <dgm:prSet/>
      <dgm:spPr/>
      <dgm:t>
        <a:bodyPr/>
        <a:lstStyle/>
        <a:p>
          <a:r>
            <a:rPr lang="en-US"/>
            <a:t>COI?</a:t>
          </a:r>
        </a:p>
      </dgm:t>
    </dgm:pt>
    <dgm:pt modelId="{4E8C8D31-46F7-4A68-9517-7AF8E1A8FCDB}" type="parTrans" cxnId="{576B3466-D1ED-478C-8A7E-27273A290DFB}">
      <dgm:prSet/>
      <dgm:spPr/>
      <dgm:t>
        <a:bodyPr/>
        <a:lstStyle/>
        <a:p>
          <a:endParaRPr lang="en-US"/>
        </a:p>
      </dgm:t>
    </dgm:pt>
    <dgm:pt modelId="{3274BFF0-0120-4FFF-A2D6-FD1B33142C9B}" type="sibTrans" cxnId="{576B3466-D1ED-478C-8A7E-27273A290DFB}">
      <dgm:prSet/>
      <dgm:spPr/>
      <dgm:t>
        <a:bodyPr/>
        <a:lstStyle/>
        <a:p>
          <a:endParaRPr lang="en-US"/>
        </a:p>
      </dgm:t>
    </dgm:pt>
    <dgm:pt modelId="{83F4E8FD-68A4-4AB9-8E97-A2CEB04BB1A6}">
      <dgm:prSet/>
      <dgm:spPr/>
      <dgm:t>
        <a:bodyPr/>
        <a:lstStyle/>
        <a:p>
          <a:r>
            <a:rPr lang="en-US"/>
            <a:t>Research Experience? Knowledge of local sites, culture, society? </a:t>
          </a:r>
        </a:p>
      </dgm:t>
    </dgm:pt>
    <dgm:pt modelId="{5844BC7F-AD11-4A4C-8A7B-8BF1ED2A78F0}" type="parTrans" cxnId="{11F664D1-375F-4AF1-B1FE-3C73A8A09C4B}">
      <dgm:prSet/>
      <dgm:spPr/>
      <dgm:t>
        <a:bodyPr/>
        <a:lstStyle/>
        <a:p>
          <a:endParaRPr lang="en-US"/>
        </a:p>
      </dgm:t>
    </dgm:pt>
    <dgm:pt modelId="{E2A12DFD-7BE7-463B-AB65-F47044EC32BA}" type="sibTrans" cxnId="{11F664D1-375F-4AF1-B1FE-3C73A8A09C4B}">
      <dgm:prSet/>
      <dgm:spPr/>
      <dgm:t>
        <a:bodyPr/>
        <a:lstStyle/>
        <a:p>
          <a:endParaRPr lang="en-US"/>
        </a:p>
      </dgm:t>
    </dgm:pt>
    <dgm:pt modelId="{FCF4A588-47B8-48CE-A27D-44D2B880573C}" type="pres">
      <dgm:prSet presAssocID="{5D660BA7-5ABC-4E81-9F74-D80C7CC9FAD7}" presName="linear" presStyleCnt="0">
        <dgm:presLayoutVars>
          <dgm:animLvl val="lvl"/>
          <dgm:resizeHandles val="exact"/>
        </dgm:presLayoutVars>
      </dgm:prSet>
      <dgm:spPr/>
      <dgm:t>
        <a:bodyPr/>
        <a:lstStyle/>
        <a:p>
          <a:endParaRPr lang="en-US"/>
        </a:p>
      </dgm:t>
    </dgm:pt>
    <dgm:pt modelId="{348BBC84-BD29-4D11-9AE1-11788EFE509F}" type="pres">
      <dgm:prSet presAssocID="{1731160D-D3E9-4CE1-BEAC-16CCEE3A2686}" presName="parentText" presStyleLbl="node1" presStyleIdx="0" presStyleCnt="4">
        <dgm:presLayoutVars>
          <dgm:chMax val="0"/>
          <dgm:bulletEnabled val="1"/>
        </dgm:presLayoutVars>
      </dgm:prSet>
      <dgm:spPr/>
      <dgm:t>
        <a:bodyPr/>
        <a:lstStyle/>
        <a:p>
          <a:endParaRPr lang="en-US"/>
        </a:p>
      </dgm:t>
    </dgm:pt>
    <dgm:pt modelId="{95505A96-9539-4940-B580-B76B45DC6117}" type="pres">
      <dgm:prSet presAssocID="{01ACBC75-FD71-47B5-80A8-4FB0EE043C83}" presName="spacer" presStyleCnt="0"/>
      <dgm:spPr/>
    </dgm:pt>
    <dgm:pt modelId="{F0DE703A-28C1-4DD9-8BC2-84B7B24B2A85}" type="pres">
      <dgm:prSet presAssocID="{30F033A0-ECA4-469E-9347-B9090F96F801}" presName="parentText" presStyleLbl="node1" presStyleIdx="1" presStyleCnt="4">
        <dgm:presLayoutVars>
          <dgm:chMax val="0"/>
          <dgm:bulletEnabled val="1"/>
        </dgm:presLayoutVars>
      </dgm:prSet>
      <dgm:spPr/>
      <dgm:t>
        <a:bodyPr/>
        <a:lstStyle/>
        <a:p>
          <a:endParaRPr lang="en-US"/>
        </a:p>
      </dgm:t>
    </dgm:pt>
    <dgm:pt modelId="{9955003E-9DCC-43B1-A763-751571AF857D}" type="pres">
      <dgm:prSet presAssocID="{85608B5F-850B-4DA5-8F03-F93518EAAA7D}" presName="spacer" presStyleCnt="0"/>
      <dgm:spPr/>
    </dgm:pt>
    <dgm:pt modelId="{6A9DA238-821C-4ED4-A941-108CFCBC3A63}" type="pres">
      <dgm:prSet presAssocID="{1314FE46-3644-43DA-9332-0A23DA9F00EA}" presName="parentText" presStyleLbl="node1" presStyleIdx="2" presStyleCnt="4">
        <dgm:presLayoutVars>
          <dgm:chMax val="0"/>
          <dgm:bulletEnabled val="1"/>
        </dgm:presLayoutVars>
      </dgm:prSet>
      <dgm:spPr/>
      <dgm:t>
        <a:bodyPr/>
        <a:lstStyle/>
        <a:p>
          <a:endParaRPr lang="en-US"/>
        </a:p>
      </dgm:t>
    </dgm:pt>
    <dgm:pt modelId="{E264A000-E695-46E3-9DAF-46EB57CAEC2D}" type="pres">
      <dgm:prSet presAssocID="{3274BFF0-0120-4FFF-A2D6-FD1B33142C9B}" presName="spacer" presStyleCnt="0"/>
      <dgm:spPr/>
    </dgm:pt>
    <dgm:pt modelId="{ACBFC958-51F7-4FF8-A8D8-98F1B40B6F8E}" type="pres">
      <dgm:prSet presAssocID="{83F4E8FD-68A4-4AB9-8E97-A2CEB04BB1A6}" presName="parentText" presStyleLbl="node1" presStyleIdx="3" presStyleCnt="4">
        <dgm:presLayoutVars>
          <dgm:chMax val="0"/>
          <dgm:bulletEnabled val="1"/>
        </dgm:presLayoutVars>
      </dgm:prSet>
      <dgm:spPr/>
      <dgm:t>
        <a:bodyPr/>
        <a:lstStyle/>
        <a:p>
          <a:endParaRPr lang="en-US"/>
        </a:p>
      </dgm:t>
    </dgm:pt>
  </dgm:ptLst>
  <dgm:cxnLst>
    <dgm:cxn modelId="{8F9B023F-A8A8-41E8-A62C-7F8345A49451}" type="presOf" srcId="{83F4E8FD-68A4-4AB9-8E97-A2CEB04BB1A6}" destId="{ACBFC958-51F7-4FF8-A8D8-98F1B40B6F8E}" srcOrd="0" destOrd="0" presId="urn:microsoft.com/office/officeart/2005/8/layout/vList2"/>
    <dgm:cxn modelId="{223402D0-0A32-4B81-9D19-59D066FF7F64}" srcId="{5D660BA7-5ABC-4E81-9F74-D80C7CC9FAD7}" destId="{30F033A0-ECA4-469E-9347-B9090F96F801}" srcOrd="1" destOrd="0" parTransId="{E89D5623-F5F1-4EF9-9E18-08867E740FF8}" sibTransId="{85608B5F-850B-4DA5-8F03-F93518EAAA7D}"/>
    <dgm:cxn modelId="{01073A9F-8598-470B-B3C6-43D3449FE8E6}" type="presOf" srcId="{30F033A0-ECA4-469E-9347-B9090F96F801}" destId="{F0DE703A-28C1-4DD9-8BC2-84B7B24B2A85}" srcOrd="0" destOrd="0" presId="urn:microsoft.com/office/officeart/2005/8/layout/vList2"/>
    <dgm:cxn modelId="{BC023502-BCA2-41F5-BB17-C1DF53AEF8A3}" srcId="{5D660BA7-5ABC-4E81-9F74-D80C7CC9FAD7}" destId="{1731160D-D3E9-4CE1-BEAC-16CCEE3A2686}" srcOrd="0" destOrd="0" parTransId="{58B015BE-E2BF-478C-A088-E8B66427B070}" sibTransId="{01ACBC75-FD71-47B5-80A8-4FB0EE043C83}"/>
    <dgm:cxn modelId="{68E7B947-A409-4651-A93A-6D411FCCD204}" type="presOf" srcId="{1731160D-D3E9-4CE1-BEAC-16CCEE3A2686}" destId="{348BBC84-BD29-4D11-9AE1-11788EFE509F}" srcOrd="0" destOrd="0" presId="urn:microsoft.com/office/officeart/2005/8/layout/vList2"/>
    <dgm:cxn modelId="{1F517D36-DD27-4E9D-A978-B59DC6280AB3}" type="presOf" srcId="{5D660BA7-5ABC-4E81-9F74-D80C7CC9FAD7}" destId="{FCF4A588-47B8-48CE-A27D-44D2B880573C}" srcOrd="0" destOrd="0" presId="urn:microsoft.com/office/officeart/2005/8/layout/vList2"/>
    <dgm:cxn modelId="{35D28694-A52E-4A2F-A383-2FC7B101058A}" type="presOf" srcId="{1314FE46-3644-43DA-9332-0A23DA9F00EA}" destId="{6A9DA238-821C-4ED4-A941-108CFCBC3A63}" srcOrd="0" destOrd="0" presId="urn:microsoft.com/office/officeart/2005/8/layout/vList2"/>
    <dgm:cxn modelId="{11F664D1-375F-4AF1-B1FE-3C73A8A09C4B}" srcId="{5D660BA7-5ABC-4E81-9F74-D80C7CC9FAD7}" destId="{83F4E8FD-68A4-4AB9-8E97-A2CEB04BB1A6}" srcOrd="3" destOrd="0" parTransId="{5844BC7F-AD11-4A4C-8A7B-8BF1ED2A78F0}" sibTransId="{E2A12DFD-7BE7-463B-AB65-F47044EC32BA}"/>
    <dgm:cxn modelId="{576B3466-D1ED-478C-8A7E-27273A290DFB}" srcId="{5D660BA7-5ABC-4E81-9F74-D80C7CC9FAD7}" destId="{1314FE46-3644-43DA-9332-0A23DA9F00EA}" srcOrd="2" destOrd="0" parTransId="{4E8C8D31-46F7-4A68-9517-7AF8E1A8FCDB}" sibTransId="{3274BFF0-0120-4FFF-A2D6-FD1B33142C9B}"/>
    <dgm:cxn modelId="{D409D7D2-D88C-4114-89F0-0D1A7F943B2C}" type="presParOf" srcId="{FCF4A588-47B8-48CE-A27D-44D2B880573C}" destId="{348BBC84-BD29-4D11-9AE1-11788EFE509F}" srcOrd="0" destOrd="0" presId="urn:microsoft.com/office/officeart/2005/8/layout/vList2"/>
    <dgm:cxn modelId="{ED210E16-87CF-4113-A80C-585D8CD5DD1E}" type="presParOf" srcId="{FCF4A588-47B8-48CE-A27D-44D2B880573C}" destId="{95505A96-9539-4940-B580-B76B45DC6117}" srcOrd="1" destOrd="0" presId="urn:microsoft.com/office/officeart/2005/8/layout/vList2"/>
    <dgm:cxn modelId="{3D7A4164-41A1-45BE-B6C3-2B2DB4DD2EE2}" type="presParOf" srcId="{FCF4A588-47B8-48CE-A27D-44D2B880573C}" destId="{F0DE703A-28C1-4DD9-8BC2-84B7B24B2A85}" srcOrd="2" destOrd="0" presId="urn:microsoft.com/office/officeart/2005/8/layout/vList2"/>
    <dgm:cxn modelId="{DFD52D94-28B8-4714-878A-ADC12F55AE02}" type="presParOf" srcId="{FCF4A588-47B8-48CE-A27D-44D2B880573C}" destId="{9955003E-9DCC-43B1-A763-751571AF857D}" srcOrd="3" destOrd="0" presId="urn:microsoft.com/office/officeart/2005/8/layout/vList2"/>
    <dgm:cxn modelId="{E75F287A-7DAF-4BD4-AA5B-954C10ED857B}" type="presParOf" srcId="{FCF4A588-47B8-48CE-A27D-44D2B880573C}" destId="{6A9DA238-821C-4ED4-A941-108CFCBC3A63}" srcOrd="4" destOrd="0" presId="urn:microsoft.com/office/officeart/2005/8/layout/vList2"/>
    <dgm:cxn modelId="{65AD9FA8-003C-405E-9D43-92AE4184E9DB}" type="presParOf" srcId="{FCF4A588-47B8-48CE-A27D-44D2B880573C}" destId="{E264A000-E695-46E3-9DAF-46EB57CAEC2D}" srcOrd="5" destOrd="0" presId="urn:microsoft.com/office/officeart/2005/8/layout/vList2"/>
    <dgm:cxn modelId="{49E3F89B-72D4-4DF6-970F-2BA5C785B171}" type="presParOf" srcId="{FCF4A588-47B8-48CE-A27D-44D2B880573C}" destId="{ACBFC958-51F7-4FF8-A8D8-98F1B40B6F8E}" srcOrd="6" destOrd="0" presId="urn:microsoft.com/office/officeart/2005/8/layout/vList2"/>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B2E7906-363C-456D-A021-2428FD52DED2}">
      <dsp:nvSpPr>
        <dsp:cNvPr id="0" name=""/>
        <dsp:cNvSpPr/>
      </dsp:nvSpPr>
      <dsp:spPr>
        <a:xfrm>
          <a:off x="0" y="1806"/>
          <a:ext cx="10515600" cy="915564"/>
        </a:xfrm>
        <a:prstGeom prst="roundRect">
          <a:avLst>
            <a:gd name="adj" fmla="val 10000"/>
          </a:avLst>
        </a:prstGeom>
        <a:solidFill>
          <a:schemeClr val="accent4">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D4DC9855-A5BE-4FE0-8612-E954612802AE}">
      <dsp:nvSpPr>
        <dsp:cNvPr id="0" name=""/>
        <dsp:cNvSpPr/>
      </dsp:nvSpPr>
      <dsp:spPr>
        <a:xfrm>
          <a:off x="276958" y="207808"/>
          <a:ext cx="503560" cy="503560"/>
        </a:xfrm>
        <a:prstGeom prst="rect">
          <a:avLst/>
        </a:prstGeom>
        <a:blipFill>
          <a:blip xmlns:r="http://schemas.openxmlformats.org/officeDocument/2006/relationships" r:embed="rId1" cstate="hqprint">
            <a:extLst>
              <a:ext uri="{28A0092B-C50C-407E-A947-70E740481C1C}">
                <a14:useLocalDpi xmlns:a14="http://schemas.microsoft.com/office/drawing/2010/main" val="0"/>
              </a:ext>
              <a:ext uri="{96DAC541-7B7A-43D3-8B79-37D633B846F1}">
                <asvg:svgBlip xmlns:asvg="http://schemas.microsoft.com/office/drawing/2016/SVG/main" xmlns="" r:embed="rId2"/>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02CE2D83-869F-4FDE-B5AB-EEDB6F22D6A9}">
      <dsp:nvSpPr>
        <dsp:cNvPr id="0" name=""/>
        <dsp:cNvSpPr/>
      </dsp:nvSpPr>
      <dsp:spPr>
        <a:xfrm>
          <a:off x="1057476" y="1806"/>
          <a:ext cx="9458123" cy="91556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6897" tIns="96897" rIns="96897" bIns="96897" numCol="1" spcCol="1270" anchor="ctr" anchorCtr="0">
          <a:noAutofit/>
        </a:bodyPr>
        <a:lstStyle/>
        <a:p>
          <a:pPr lvl="0" algn="l" defTabSz="977900" rtl="0">
            <a:lnSpc>
              <a:spcPct val="90000"/>
            </a:lnSpc>
            <a:spcBef>
              <a:spcPct val="0"/>
            </a:spcBef>
            <a:spcAft>
              <a:spcPct val="35000"/>
            </a:spcAft>
          </a:pPr>
          <a:r>
            <a:rPr lang="en-US" sz="2200" kern="1200">
              <a:solidFill>
                <a:schemeClr val="tx1"/>
              </a:solidFill>
              <a:latin typeface="Arial"/>
              <a:cs typeface="Arial"/>
            </a:rPr>
            <a:t>Better understand who would and would not be considered engaged in human subject’s research; </a:t>
          </a:r>
        </a:p>
      </dsp:txBody>
      <dsp:txXfrm>
        <a:off x="1057476" y="1806"/>
        <a:ext cx="9458123" cy="915564"/>
      </dsp:txXfrm>
    </dsp:sp>
    <dsp:sp modelId="{CDCCBBEB-797E-4405-9F61-53F2A1C5854F}">
      <dsp:nvSpPr>
        <dsp:cNvPr id="0" name=""/>
        <dsp:cNvSpPr/>
      </dsp:nvSpPr>
      <dsp:spPr>
        <a:xfrm>
          <a:off x="0" y="1146262"/>
          <a:ext cx="10515600" cy="915564"/>
        </a:xfrm>
        <a:prstGeom prst="roundRect">
          <a:avLst>
            <a:gd name="adj" fmla="val 10000"/>
          </a:avLst>
        </a:prstGeom>
        <a:solidFill>
          <a:schemeClr val="accent4">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68028591-94D8-4AD1-8F20-70D2543FAE3B}">
      <dsp:nvSpPr>
        <dsp:cNvPr id="0" name=""/>
        <dsp:cNvSpPr/>
      </dsp:nvSpPr>
      <dsp:spPr>
        <a:xfrm>
          <a:off x="276958" y="1352264"/>
          <a:ext cx="503560" cy="503560"/>
        </a:xfrm>
        <a:prstGeom prst="rect">
          <a:avLst/>
        </a:prstGeom>
        <a:blipFill>
          <a:blip xmlns:r="http://schemas.openxmlformats.org/officeDocument/2006/relationships" r:embed="rId3" cstate="hqprint">
            <a:extLst>
              <a:ext uri="{28A0092B-C50C-407E-A947-70E740481C1C}">
                <a14:useLocalDpi xmlns:a14="http://schemas.microsoft.com/office/drawing/2010/main" val="0"/>
              </a:ext>
              <a:ext uri="{96DAC541-7B7A-43D3-8B79-37D633B846F1}">
                <asvg:svgBlip xmlns:asvg="http://schemas.microsoft.com/office/drawing/2016/SVG/main" xmlns="" r:embed="rId4"/>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EE081D46-8C53-496B-9713-20F438024ECE}">
      <dsp:nvSpPr>
        <dsp:cNvPr id="0" name=""/>
        <dsp:cNvSpPr/>
      </dsp:nvSpPr>
      <dsp:spPr>
        <a:xfrm>
          <a:off x="1057476" y="1146262"/>
          <a:ext cx="9458123" cy="91556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6897" tIns="96897" rIns="96897" bIns="96897" numCol="1" spcCol="1270" anchor="ctr" anchorCtr="0">
          <a:noAutofit/>
        </a:bodyPr>
        <a:lstStyle/>
        <a:p>
          <a:pPr lvl="0" algn="l" defTabSz="977900" rtl="0">
            <a:lnSpc>
              <a:spcPct val="90000"/>
            </a:lnSpc>
            <a:spcBef>
              <a:spcPct val="0"/>
            </a:spcBef>
            <a:spcAft>
              <a:spcPct val="35000"/>
            </a:spcAft>
          </a:pPr>
          <a:r>
            <a:rPr lang="en-US" sz="2200" kern="1200">
              <a:solidFill>
                <a:schemeClr val="tx1"/>
              </a:solidFill>
              <a:latin typeface="Arial"/>
              <a:cs typeface="Arial"/>
            </a:rPr>
            <a:t>How to find resources assessing engagement in human subject’s research; </a:t>
          </a:r>
        </a:p>
      </dsp:txBody>
      <dsp:txXfrm>
        <a:off x="1057476" y="1146262"/>
        <a:ext cx="9458123" cy="915564"/>
      </dsp:txXfrm>
    </dsp:sp>
    <dsp:sp modelId="{ABA5999D-053B-4286-91C5-E80A995360C7}">
      <dsp:nvSpPr>
        <dsp:cNvPr id="0" name=""/>
        <dsp:cNvSpPr/>
      </dsp:nvSpPr>
      <dsp:spPr>
        <a:xfrm>
          <a:off x="0" y="2290717"/>
          <a:ext cx="10515600" cy="915564"/>
        </a:xfrm>
        <a:prstGeom prst="roundRect">
          <a:avLst>
            <a:gd name="adj" fmla="val 10000"/>
          </a:avLst>
        </a:prstGeom>
        <a:solidFill>
          <a:schemeClr val="accent4">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A880B3FD-F617-405D-9D7A-F72FE88AC0E1}">
      <dsp:nvSpPr>
        <dsp:cNvPr id="0" name=""/>
        <dsp:cNvSpPr/>
      </dsp:nvSpPr>
      <dsp:spPr>
        <a:xfrm>
          <a:off x="276958" y="2496719"/>
          <a:ext cx="503560" cy="503560"/>
        </a:xfrm>
        <a:prstGeom prst="rect">
          <a:avLst/>
        </a:prstGeom>
        <a:blipFill>
          <a:blip xmlns:r="http://schemas.openxmlformats.org/officeDocument/2006/relationships" r:embed="rId5" cstate="hqprint">
            <a:extLst>
              <a:ext uri="{28A0092B-C50C-407E-A947-70E740481C1C}">
                <a14:useLocalDpi xmlns:a14="http://schemas.microsoft.com/office/drawing/2010/main" val="0"/>
              </a:ext>
              <a:ext uri="{96DAC541-7B7A-43D3-8B79-37D633B846F1}">
                <asvg:svgBlip xmlns:asvg="http://schemas.microsoft.com/office/drawing/2016/SVG/main" xmlns="" r:embed="rId6"/>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16FBAC23-8C34-4C53-AC0F-CDBADC5541AF}">
      <dsp:nvSpPr>
        <dsp:cNvPr id="0" name=""/>
        <dsp:cNvSpPr/>
      </dsp:nvSpPr>
      <dsp:spPr>
        <a:xfrm>
          <a:off x="1057476" y="2290717"/>
          <a:ext cx="9458123" cy="91556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6897" tIns="96897" rIns="96897" bIns="96897" numCol="1" spcCol="1270" anchor="ctr" anchorCtr="0">
          <a:noAutofit/>
        </a:bodyPr>
        <a:lstStyle/>
        <a:p>
          <a:pPr lvl="0" algn="l" defTabSz="977900">
            <a:lnSpc>
              <a:spcPct val="90000"/>
            </a:lnSpc>
            <a:spcBef>
              <a:spcPct val="0"/>
            </a:spcBef>
            <a:spcAft>
              <a:spcPct val="35000"/>
            </a:spcAft>
          </a:pPr>
          <a:r>
            <a:rPr lang="en-US" sz="2200" kern="1200">
              <a:solidFill>
                <a:schemeClr val="tx1"/>
              </a:solidFill>
              <a:latin typeface="Arial"/>
              <a:cs typeface="Arial"/>
            </a:rPr>
            <a:t>The implications/requirements for those who are engaged in human subject’s research at UMB and UMSON. </a:t>
          </a:r>
        </a:p>
      </dsp:txBody>
      <dsp:txXfrm>
        <a:off x="1057476" y="2290717"/>
        <a:ext cx="9458123" cy="915564"/>
      </dsp:txXfrm>
    </dsp:sp>
    <dsp:sp modelId="{524D8241-DEFB-4603-B984-944650460C53}">
      <dsp:nvSpPr>
        <dsp:cNvPr id="0" name=""/>
        <dsp:cNvSpPr/>
      </dsp:nvSpPr>
      <dsp:spPr>
        <a:xfrm>
          <a:off x="0" y="3435173"/>
          <a:ext cx="10515600" cy="915564"/>
        </a:xfrm>
        <a:prstGeom prst="roundRect">
          <a:avLst>
            <a:gd name="adj" fmla="val 10000"/>
          </a:avLst>
        </a:prstGeom>
        <a:solidFill>
          <a:schemeClr val="accent4">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19AD800B-D880-4E93-82E5-EC0CEA248D4C}">
      <dsp:nvSpPr>
        <dsp:cNvPr id="0" name=""/>
        <dsp:cNvSpPr/>
      </dsp:nvSpPr>
      <dsp:spPr>
        <a:xfrm>
          <a:off x="276958" y="3641175"/>
          <a:ext cx="503560" cy="503560"/>
        </a:xfrm>
        <a:prstGeom prst="rect">
          <a:avLst/>
        </a:prstGeom>
        <a:solidFill>
          <a:schemeClr val="bg1">
            <a:hueOff val="0"/>
            <a:satOff val="0"/>
            <a:lumOff val="0"/>
            <a:alphaOff val="0"/>
          </a:schemeClr>
        </a:solid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6E454851-8B43-42B7-974E-D44C9D2935B6}">
      <dsp:nvSpPr>
        <dsp:cNvPr id="0" name=""/>
        <dsp:cNvSpPr/>
      </dsp:nvSpPr>
      <dsp:spPr>
        <a:xfrm>
          <a:off x="1057476" y="3435173"/>
          <a:ext cx="9458123" cy="91556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6897" tIns="96897" rIns="96897" bIns="96897" numCol="1" spcCol="1270" anchor="ctr" anchorCtr="0">
          <a:noAutofit/>
        </a:bodyPr>
        <a:lstStyle/>
        <a:p>
          <a:pPr lvl="0" algn="l" defTabSz="977900" rtl="0">
            <a:lnSpc>
              <a:spcPct val="90000"/>
            </a:lnSpc>
            <a:spcBef>
              <a:spcPct val="0"/>
            </a:spcBef>
            <a:spcAft>
              <a:spcPct val="35000"/>
            </a:spcAft>
          </a:pPr>
          <a:r>
            <a:rPr lang="en-US" sz="2200" kern="1200">
              <a:solidFill>
                <a:schemeClr val="tx1"/>
              </a:solidFill>
              <a:latin typeface="Arial"/>
              <a:cs typeface="Arial"/>
            </a:rPr>
            <a:t>Provide answers to the quiz at the end of the seminar!</a:t>
          </a:r>
        </a:p>
      </dsp:txBody>
      <dsp:txXfrm>
        <a:off x="1057476" y="3435173"/>
        <a:ext cx="9458123" cy="915564"/>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48BBC84-BD29-4D11-9AE1-11788EFE509F}">
      <dsp:nvSpPr>
        <dsp:cNvPr id="0" name=""/>
        <dsp:cNvSpPr/>
      </dsp:nvSpPr>
      <dsp:spPr>
        <a:xfrm>
          <a:off x="0" y="5917"/>
          <a:ext cx="3712285" cy="1164771"/>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lvl="0" algn="l" defTabSz="933450">
            <a:lnSpc>
              <a:spcPct val="90000"/>
            </a:lnSpc>
            <a:spcBef>
              <a:spcPct val="0"/>
            </a:spcBef>
            <a:spcAft>
              <a:spcPct val="35000"/>
            </a:spcAft>
          </a:pPr>
          <a:r>
            <a:rPr lang="en-US" sz="2100" kern="1200"/>
            <a:t>Role?</a:t>
          </a:r>
        </a:p>
      </dsp:txBody>
      <dsp:txXfrm>
        <a:off x="56859" y="62776"/>
        <a:ext cx="3598567" cy="1051053"/>
      </dsp:txXfrm>
    </dsp:sp>
    <dsp:sp modelId="{F0DE703A-28C1-4DD9-8BC2-84B7B24B2A85}">
      <dsp:nvSpPr>
        <dsp:cNvPr id="0" name=""/>
        <dsp:cNvSpPr/>
      </dsp:nvSpPr>
      <dsp:spPr>
        <a:xfrm>
          <a:off x="0" y="1231169"/>
          <a:ext cx="3712285" cy="1164771"/>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lvl="0" algn="l" defTabSz="933450">
            <a:lnSpc>
              <a:spcPct val="90000"/>
            </a:lnSpc>
            <a:spcBef>
              <a:spcPct val="0"/>
            </a:spcBef>
            <a:spcAft>
              <a:spcPct val="35000"/>
            </a:spcAft>
          </a:pPr>
          <a:r>
            <a:rPr lang="en-US" sz="2100" kern="1200"/>
            <a:t>CICERO Edit Rights?</a:t>
          </a:r>
        </a:p>
      </dsp:txBody>
      <dsp:txXfrm>
        <a:off x="56859" y="1288028"/>
        <a:ext cx="3598567" cy="1051053"/>
      </dsp:txXfrm>
    </dsp:sp>
    <dsp:sp modelId="{6A9DA238-821C-4ED4-A941-108CFCBC3A63}">
      <dsp:nvSpPr>
        <dsp:cNvPr id="0" name=""/>
        <dsp:cNvSpPr/>
      </dsp:nvSpPr>
      <dsp:spPr>
        <a:xfrm>
          <a:off x="0" y="2456421"/>
          <a:ext cx="3712285" cy="1164771"/>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lvl="0" algn="l" defTabSz="933450">
            <a:lnSpc>
              <a:spcPct val="90000"/>
            </a:lnSpc>
            <a:spcBef>
              <a:spcPct val="0"/>
            </a:spcBef>
            <a:spcAft>
              <a:spcPct val="35000"/>
            </a:spcAft>
          </a:pPr>
          <a:r>
            <a:rPr lang="en-US" sz="2100" kern="1200"/>
            <a:t>COI?</a:t>
          </a:r>
        </a:p>
      </dsp:txBody>
      <dsp:txXfrm>
        <a:off x="56859" y="2513280"/>
        <a:ext cx="3598567" cy="1051053"/>
      </dsp:txXfrm>
    </dsp:sp>
    <dsp:sp modelId="{ACBFC958-51F7-4FF8-A8D8-98F1B40B6F8E}">
      <dsp:nvSpPr>
        <dsp:cNvPr id="0" name=""/>
        <dsp:cNvSpPr/>
      </dsp:nvSpPr>
      <dsp:spPr>
        <a:xfrm>
          <a:off x="0" y="3681672"/>
          <a:ext cx="3712285" cy="1164771"/>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lvl="0" algn="l" defTabSz="933450">
            <a:lnSpc>
              <a:spcPct val="90000"/>
            </a:lnSpc>
            <a:spcBef>
              <a:spcPct val="0"/>
            </a:spcBef>
            <a:spcAft>
              <a:spcPct val="35000"/>
            </a:spcAft>
          </a:pPr>
          <a:r>
            <a:rPr lang="en-US" sz="2100" kern="1200"/>
            <a:t>Research Experience? Knowledge of local sites, culture, society? </a:t>
          </a:r>
        </a:p>
      </dsp:txBody>
      <dsp:txXfrm>
        <a:off x="56859" y="3738531"/>
        <a:ext cx="3598567" cy="1051053"/>
      </dsp:txXfrm>
    </dsp:sp>
  </dsp:spTree>
</dsp:drawing>
</file>

<file path=ppt/diagrams/layout1.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xmlns="">
        <a:lvl1pPr>
          <a:lnSpc>
            <a:spcPct val="100000"/>
          </a:lnSpc>
        </a:lvl1pPr>
        <a:lvl2pPr>
          <a:lnSpc>
            <a:spcPct val="100000"/>
          </a:lnSpc>
        </a:lvl2pPr>
      </dgm1612:lstStyle>
    </a:ext>
  </dgm:extLst>
</dgm:layoutDef>
</file>

<file path=ppt/diagrams/layout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ink/ink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5-04T15:12:23.566"/>
    </inkml:context>
    <inkml:brush xml:id="br0">
      <inkml:brushProperty name="width" value="0.3" units="cm"/>
      <inkml:brushProperty name="height" value="0.6" units="cm"/>
      <inkml:brushProperty name="color" value="#FFFEF8"/>
      <inkml:brushProperty name="tip" value="rectangle"/>
      <inkml:brushProperty name="rasterOp" value="maskPen"/>
    </inkml:brush>
  </inkml:definitions>
  <inkml:trace contextRef="#ctx0" brushRef="#br0">1 1,'8'66,"-2"12,1-13,-5 16,6 10,-1 3,-3-38,2 1,2 1,1 0,0 0,0 0,-1-1,1-1,15 37,-5-2,4-18,-7-2,-1-18,-7 7,5-21,-12 11,11-21,-10 6,4-8,-6-6,6-7,7-56,-4 18,9-47,-17 42,6-6,-7 14,0-5,0 5,0 0,0 1,0 7,0-6,6 5,-5-5,5-1,-6-1,0-6,0 5,0 3,0 6,0-6,0 5,0-5,0-1,0 6,0-12,0 11,0-11,0 5,0-7,0 7,0-5,0 5,0 0,5 1,-3 1,4 4,-6-4,0 6,19 0,13 5,31-5,10 11,8-5,-8 7,-3 0,-16-6,-16 4,-17 8,-21 9,-15 20,-15 2,-9 9,-16 1,8-8,-8 7,10-8,-2 9,1-1,-9 9,14-8,-4-1,16-4,8-19,0 10,8-12,5 0,-4-2,11 1,-5-6,6 6,0-2,25-9,18 2,27-11,21 0,-30 0,5 0,16 1,6-2,-20-1,2-2,2 1,10-1,2 0,-1-1,-3-1,-1-2,2 1,6-1,2 1,-1-1,-8 1,0 0,-1 0,-4 0,0 0,-1-1,-5 2,0 0,-4-2,14-5,-3-1,0 4,-3-1,-18-2,-4 1,33 2,-30-4,-26 13,-15 0,-55 31,-7 5,-1-7,-3 0,-31 14,38-18,0 0,0-2,1-1,-30 20,3-8,27-18,22-3,58-29,25-9,-11 14,7 0,19-11,11-6,-1 2,-10 7,0 3,2-1,11-4,2-1,0 1,-1 3,0 0,0 0,0-3,0-1,0 4,1 5,-1 3,0-2,-4-4,0-1,-2 2,-6 7,-2 2,-3-1,17-6,-8-1,-19 6,-6 1,24-2,-33 3,-11 7,-35 6,-23 20,-16-7,-19 21,-5-16,-21 9,32-16,-2 0,1-3,-1-1,-9 0,0 0,9-1,0 0,-4-1,1-2,-38 8,12-3,19-5,25-1,11 4,14-10,0 3,71-18,-11 2,9 0,7-1,-12 0,2-1,21-2,3 0,-5 1,2-1,-6-1,5-1,-1 1,-2 3,1 3,0-3,8-4,1-2,0 3,4 3,0 2,-2 0,-10 1,-3 0,0 0,29-4,-4 0,-22 3,-3 1,-9 0,-5 1,19-5,-27 12,-26-4,-16 6</inkml:trace>
</inkml:ink>
</file>

<file path=ppt/ink/ink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5-04T15:13:19.388"/>
    </inkml:context>
    <inkml:brush xml:id="br0">
      <inkml:brushProperty name="width" value="0.3" units="cm"/>
      <inkml:brushProperty name="height" value="0.6" units="cm"/>
      <inkml:brushProperty name="color" value="#FFFEF8"/>
      <inkml:brushProperty name="tip" value="rectangle"/>
      <inkml:brushProperty name="rasterOp" value="maskPen"/>
    </inkml:brush>
  </inkml:definitions>
  <inkml:trace contextRef="#ctx0" brushRef="#br0">0 1,'0'0</inkml:trace>
</inkml:ink>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1D9EF32-DE8D-4ADE-A1BE-62D29EF7304A}" type="datetimeFigureOut">
              <a:rPr lang="en-US" smtClean="0"/>
              <a:t>5/20/2021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E420858-B2BF-44FA-924B-0FB0268E47F6}" type="slidenum">
              <a:rPr lang="en-US" smtClean="0"/>
              <a:t>‹#›</a:t>
            </a:fld>
            <a:endParaRPr lang="en-US"/>
          </a:p>
        </p:txBody>
      </p:sp>
    </p:spTree>
    <p:extLst>
      <p:ext uri="{BB962C8B-B14F-4D97-AF65-F5344CB8AC3E}">
        <p14:creationId xmlns:p14="http://schemas.microsoft.com/office/powerpoint/2010/main" val="17674972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E420858-B2BF-44FA-924B-0FB0268E47F6}" type="slidenum">
              <a:rPr lang="en-US" smtClean="0"/>
              <a:t>1</a:t>
            </a:fld>
            <a:endParaRPr lang="en-US"/>
          </a:p>
        </p:txBody>
      </p:sp>
    </p:spTree>
    <p:extLst>
      <p:ext uri="{BB962C8B-B14F-4D97-AF65-F5344CB8AC3E}">
        <p14:creationId xmlns:p14="http://schemas.microsoft.com/office/powerpoint/2010/main" val="381090481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9E420858-B2BF-44FA-924B-0FB0268E47F6}" type="slidenum">
              <a:rPr lang="en-US" smtClean="0"/>
              <a:t>10</a:t>
            </a:fld>
            <a:endParaRPr lang="en-US"/>
          </a:p>
        </p:txBody>
      </p:sp>
    </p:spTree>
    <p:extLst>
      <p:ext uri="{BB962C8B-B14F-4D97-AF65-F5344CB8AC3E}">
        <p14:creationId xmlns:p14="http://schemas.microsoft.com/office/powerpoint/2010/main" val="250316928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9E420858-B2BF-44FA-924B-0FB0268E47F6}" type="slidenum">
              <a:rPr lang="en-US" smtClean="0"/>
              <a:t>11</a:t>
            </a:fld>
            <a:endParaRPr lang="en-US"/>
          </a:p>
        </p:txBody>
      </p:sp>
    </p:spTree>
    <p:extLst>
      <p:ext uri="{BB962C8B-B14F-4D97-AF65-F5344CB8AC3E}">
        <p14:creationId xmlns:p14="http://schemas.microsoft.com/office/powerpoint/2010/main" val="402941863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9E420858-B2BF-44FA-924B-0FB0268E47F6}" type="slidenum">
              <a:rPr lang="en-US" smtClean="0"/>
              <a:t>12</a:t>
            </a:fld>
            <a:endParaRPr lang="en-US"/>
          </a:p>
        </p:txBody>
      </p:sp>
    </p:spTree>
    <p:extLst>
      <p:ext uri="{BB962C8B-B14F-4D97-AF65-F5344CB8AC3E}">
        <p14:creationId xmlns:p14="http://schemas.microsoft.com/office/powerpoint/2010/main" val="103574410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9E420858-B2BF-44FA-924B-0FB0268E47F6}" type="slidenum">
              <a:rPr lang="en-US" smtClean="0"/>
              <a:t>13</a:t>
            </a:fld>
            <a:endParaRPr lang="en-US"/>
          </a:p>
        </p:txBody>
      </p:sp>
    </p:spTree>
    <p:extLst>
      <p:ext uri="{BB962C8B-B14F-4D97-AF65-F5344CB8AC3E}">
        <p14:creationId xmlns:p14="http://schemas.microsoft.com/office/powerpoint/2010/main" val="12927183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9E420858-B2BF-44FA-924B-0FB0268E47F6}" type="slidenum">
              <a:rPr lang="en-US" smtClean="0"/>
              <a:t>14</a:t>
            </a:fld>
            <a:endParaRPr lang="en-US"/>
          </a:p>
        </p:txBody>
      </p:sp>
    </p:spTree>
    <p:extLst>
      <p:ext uri="{BB962C8B-B14F-4D97-AF65-F5344CB8AC3E}">
        <p14:creationId xmlns:p14="http://schemas.microsoft.com/office/powerpoint/2010/main" val="369852984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9E420858-B2BF-44FA-924B-0FB0268E47F6}" type="slidenum">
              <a:rPr lang="en-US" smtClean="0"/>
              <a:t>15</a:t>
            </a:fld>
            <a:endParaRPr lang="en-US"/>
          </a:p>
        </p:txBody>
      </p:sp>
    </p:spTree>
    <p:extLst>
      <p:ext uri="{BB962C8B-B14F-4D97-AF65-F5344CB8AC3E}">
        <p14:creationId xmlns:p14="http://schemas.microsoft.com/office/powerpoint/2010/main" val="5327782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9E420858-B2BF-44FA-924B-0FB0268E47F6}" type="slidenum">
              <a:rPr lang="en-US" smtClean="0"/>
              <a:t>16</a:t>
            </a:fld>
            <a:endParaRPr lang="en-US"/>
          </a:p>
        </p:txBody>
      </p:sp>
    </p:spTree>
    <p:extLst>
      <p:ext uri="{BB962C8B-B14F-4D97-AF65-F5344CB8AC3E}">
        <p14:creationId xmlns:p14="http://schemas.microsoft.com/office/powerpoint/2010/main" val="283702801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9E420858-B2BF-44FA-924B-0FB0268E47F6}" type="slidenum">
              <a:rPr lang="en-US" smtClean="0"/>
              <a:t>17</a:t>
            </a:fld>
            <a:endParaRPr lang="en-US"/>
          </a:p>
        </p:txBody>
      </p:sp>
    </p:spTree>
    <p:extLst>
      <p:ext uri="{BB962C8B-B14F-4D97-AF65-F5344CB8AC3E}">
        <p14:creationId xmlns:p14="http://schemas.microsoft.com/office/powerpoint/2010/main" val="421572730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9E420858-B2BF-44FA-924B-0FB0268E47F6}" type="slidenum">
              <a:rPr lang="en-US" smtClean="0"/>
              <a:t>18</a:t>
            </a:fld>
            <a:endParaRPr lang="en-US"/>
          </a:p>
        </p:txBody>
      </p:sp>
    </p:spTree>
    <p:extLst>
      <p:ext uri="{BB962C8B-B14F-4D97-AF65-F5344CB8AC3E}">
        <p14:creationId xmlns:p14="http://schemas.microsoft.com/office/powerpoint/2010/main" val="277734485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9E420858-B2BF-44FA-924B-0FB0268E47F6}" type="slidenum">
              <a:rPr lang="en-US" smtClean="0"/>
              <a:t>19</a:t>
            </a:fld>
            <a:endParaRPr lang="en-US"/>
          </a:p>
        </p:txBody>
      </p:sp>
    </p:spTree>
    <p:extLst>
      <p:ext uri="{BB962C8B-B14F-4D97-AF65-F5344CB8AC3E}">
        <p14:creationId xmlns:p14="http://schemas.microsoft.com/office/powerpoint/2010/main" val="9541766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9E420858-B2BF-44FA-924B-0FB0268E47F6}" type="slidenum">
              <a:rPr lang="en-US" smtClean="0"/>
              <a:t>2</a:t>
            </a:fld>
            <a:endParaRPr lang="en-US"/>
          </a:p>
        </p:txBody>
      </p:sp>
    </p:spTree>
    <p:extLst>
      <p:ext uri="{BB962C8B-B14F-4D97-AF65-F5344CB8AC3E}">
        <p14:creationId xmlns:p14="http://schemas.microsoft.com/office/powerpoint/2010/main" val="3236890100"/>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9E420858-B2BF-44FA-924B-0FB0268E47F6}" type="slidenum">
              <a:rPr lang="en-US" smtClean="0"/>
              <a:t>20</a:t>
            </a:fld>
            <a:endParaRPr lang="en-US"/>
          </a:p>
        </p:txBody>
      </p:sp>
    </p:spTree>
    <p:extLst>
      <p:ext uri="{BB962C8B-B14F-4D97-AF65-F5344CB8AC3E}">
        <p14:creationId xmlns:p14="http://schemas.microsoft.com/office/powerpoint/2010/main" val="3090766839"/>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E420858-B2BF-44FA-924B-0FB0268E47F6}" type="slidenum">
              <a:rPr lang="en-US" smtClean="0"/>
              <a:t>21</a:t>
            </a:fld>
            <a:endParaRPr lang="en-US"/>
          </a:p>
        </p:txBody>
      </p:sp>
    </p:spTree>
    <p:extLst>
      <p:ext uri="{BB962C8B-B14F-4D97-AF65-F5344CB8AC3E}">
        <p14:creationId xmlns:p14="http://schemas.microsoft.com/office/powerpoint/2010/main" val="4268971377"/>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E420858-B2BF-44FA-924B-0FB0268E47F6}" type="slidenum">
              <a:rPr lang="en-US" smtClean="0"/>
              <a:t>22</a:t>
            </a:fld>
            <a:endParaRPr lang="en-US"/>
          </a:p>
        </p:txBody>
      </p:sp>
    </p:spTree>
    <p:extLst>
      <p:ext uri="{BB962C8B-B14F-4D97-AF65-F5344CB8AC3E}">
        <p14:creationId xmlns:p14="http://schemas.microsoft.com/office/powerpoint/2010/main" val="294348906"/>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9E420858-B2BF-44FA-924B-0FB0268E47F6}" type="slidenum">
              <a:rPr lang="en-US" smtClean="0"/>
              <a:t>23</a:t>
            </a:fld>
            <a:endParaRPr lang="en-US"/>
          </a:p>
        </p:txBody>
      </p:sp>
    </p:spTree>
    <p:extLst>
      <p:ext uri="{BB962C8B-B14F-4D97-AF65-F5344CB8AC3E}">
        <p14:creationId xmlns:p14="http://schemas.microsoft.com/office/powerpoint/2010/main" val="1775671998"/>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9E420858-B2BF-44FA-924B-0FB0268E47F6}" type="slidenum">
              <a:rPr lang="en-US" smtClean="0"/>
              <a:t>24</a:t>
            </a:fld>
            <a:endParaRPr lang="en-US"/>
          </a:p>
        </p:txBody>
      </p:sp>
    </p:spTree>
    <p:extLst>
      <p:ext uri="{BB962C8B-B14F-4D97-AF65-F5344CB8AC3E}">
        <p14:creationId xmlns:p14="http://schemas.microsoft.com/office/powerpoint/2010/main" val="635923535"/>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9E420858-B2BF-44FA-924B-0FB0268E47F6}" type="slidenum">
              <a:rPr lang="en-US" smtClean="0"/>
              <a:t>25</a:t>
            </a:fld>
            <a:endParaRPr lang="en-US"/>
          </a:p>
        </p:txBody>
      </p:sp>
    </p:spTree>
    <p:extLst>
      <p:ext uri="{BB962C8B-B14F-4D97-AF65-F5344CB8AC3E}">
        <p14:creationId xmlns:p14="http://schemas.microsoft.com/office/powerpoint/2010/main" val="2262683129"/>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E420858-B2BF-44FA-924B-0FB0268E47F6}" type="slidenum">
              <a:rPr lang="en-US" smtClean="0"/>
              <a:t>26</a:t>
            </a:fld>
            <a:endParaRPr lang="en-US"/>
          </a:p>
        </p:txBody>
      </p:sp>
    </p:spTree>
    <p:extLst>
      <p:ext uri="{BB962C8B-B14F-4D97-AF65-F5344CB8AC3E}">
        <p14:creationId xmlns:p14="http://schemas.microsoft.com/office/powerpoint/2010/main" val="2039046181"/>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E420858-B2BF-44FA-924B-0FB0268E47F6}" type="slidenum">
              <a:rPr lang="en-US" smtClean="0"/>
              <a:t>27</a:t>
            </a:fld>
            <a:endParaRPr lang="en-US"/>
          </a:p>
        </p:txBody>
      </p:sp>
    </p:spTree>
    <p:extLst>
      <p:ext uri="{BB962C8B-B14F-4D97-AF65-F5344CB8AC3E}">
        <p14:creationId xmlns:p14="http://schemas.microsoft.com/office/powerpoint/2010/main" val="1995231405"/>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E420858-B2BF-44FA-924B-0FB0268E47F6}" type="slidenum">
              <a:rPr lang="en-US" smtClean="0"/>
              <a:t>28</a:t>
            </a:fld>
            <a:endParaRPr lang="en-US"/>
          </a:p>
        </p:txBody>
      </p:sp>
    </p:spTree>
    <p:extLst>
      <p:ext uri="{BB962C8B-B14F-4D97-AF65-F5344CB8AC3E}">
        <p14:creationId xmlns:p14="http://schemas.microsoft.com/office/powerpoint/2010/main" val="1042480439"/>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E420858-B2BF-44FA-924B-0FB0268E47F6}" type="slidenum">
              <a:rPr lang="en-US" smtClean="0"/>
              <a:t>29</a:t>
            </a:fld>
            <a:endParaRPr lang="en-US"/>
          </a:p>
        </p:txBody>
      </p:sp>
    </p:spTree>
    <p:extLst>
      <p:ext uri="{BB962C8B-B14F-4D97-AF65-F5344CB8AC3E}">
        <p14:creationId xmlns:p14="http://schemas.microsoft.com/office/powerpoint/2010/main" val="225126589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9E420858-B2BF-44FA-924B-0FB0268E47F6}" type="slidenum">
              <a:rPr lang="en-US" smtClean="0"/>
              <a:t>3</a:t>
            </a:fld>
            <a:endParaRPr lang="en-US"/>
          </a:p>
        </p:txBody>
      </p:sp>
    </p:spTree>
    <p:extLst>
      <p:ext uri="{BB962C8B-B14F-4D97-AF65-F5344CB8AC3E}">
        <p14:creationId xmlns:p14="http://schemas.microsoft.com/office/powerpoint/2010/main" val="1458221942"/>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E420858-B2BF-44FA-924B-0FB0268E47F6}" type="slidenum">
              <a:rPr lang="en-US" smtClean="0"/>
              <a:t>30</a:t>
            </a:fld>
            <a:endParaRPr lang="en-US"/>
          </a:p>
        </p:txBody>
      </p:sp>
    </p:spTree>
    <p:extLst>
      <p:ext uri="{BB962C8B-B14F-4D97-AF65-F5344CB8AC3E}">
        <p14:creationId xmlns:p14="http://schemas.microsoft.com/office/powerpoint/2010/main" val="945389528"/>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E420858-B2BF-44FA-924B-0FB0268E47F6}" type="slidenum">
              <a:rPr lang="en-US" smtClean="0"/>
              <a:t>31</a:t>
            </a:fld>
            <a:endParaRPr lang="en-US"/>
          </a:p>
        </p:txBody>
      </p:sp>
    </p:spTree>
    <p:extLst>
      <p:ext uri="{BB962C8B-B14F-4D97-AF65-F5344CB8AC3E}">
        <p14:creationId xmlns:p14="http://schemas.microsoft.com/office/powerpoint/2010/main" val="3289545168"/>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E420858-B2BF-44FA-924B-0FB0268E47F6}" type="slidenum">
              <a:rPr lang="en-US" smtClean="0"/>
              <a:t>32</a:t>
            </a:fld>
            <a:endParaRPr lang="en-US"/>
          </a:p>
        </p:txBody>
      </p:sp>
    </p:spTree>
    <p:extLst>
      <p:ext uri="{BB962C8B-B14F-4D97-AF65-F5344CB8AC3E}">
        <p14:creationId xmlns:p14="http://schemas.microsoft.com/office/powerpoint/2010/main" val="3127822030"/>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9E420858-B2BF-44FA-924B-0FB0268E47F6}" type="slidenum">
              <a:rPr lang="en-US" smtClean="0"/>
              <a:t>33</a:t>
            </a:fld>
            <a:endParaRPr lang="en-US"/>
          </a:p>
        </p:txBody>
      </p:sp>
    </p:spTree>
    <p:extLst>
      <p:ext uri="{BB962C8B-B14F-4D97-AF65-F5344CB8AC3E}">
        <p14:creationId xmlns:p14="http://schemas.microsoft.com/office/powerpoint/2010/main" val="1926033795"/>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9E420858-B2BF-44FA-924B-0FB0268E47F6}" type="slidenum">
              <a:rPr lang="en-US" smtClean="0"/>
              <a:t>34</a:t>
            </a:fld>
            <a:endParaRPr lang="en-US"/>
          </a:p>
        </p:txBody>
      </p:sp>
    </p:spTree>
    <p:extLst>
      <p:ext uri="{BB962C8B-B14F-4D97-AF65-F5344CB8AC3E}">
        <p14:creationId xmlns:p14="http://schemas.microsoft.com/office/powerpoint/2010/main" val="3894267812"/>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9E420858-B2BF-44FA-924B-0FB0268E47F6}" type="slidenum">
              <a:rPr lang="en-US" smtClean="0"/>
              <a:t>35</a:t>
            </a:fld>
            <a:endParaRPr lang="en-US"/>
          </a:p>
        </p:txBody>
      </p:sp>
    </p:spTree>
    <p:extLst>
      <p:ext uri="{BB962C8B-B14F-4D97-AF65-F5344CB8AC3E}">
        <p14:creationId xmlns:p14="http://schemas.microsoft.com/office/powerpoint/2010/main" val="168986292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9E420858-B2BF-44FA-924B-0FB0268E47F6}" type="slidenum">
              <a:rPr lang="en-US" smtClean="0"/>
              <a:t>4</a:t>
            </a:fld>
            <a:endParaRPr lang="en-US"/>
          </a:p>
        </p:txBody>
      </p:sp>
    </p:spTree>
    <p:extLst>
      <p:ext uri="{BB962C8B-B14F-4D97-AF65-F5344CB8AC3E}">
        <p14:creationId xmlns:p14="http://schemas.microsoft.com/office/powerpoint/2010/main" val="407606005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rtl="0" fontAlgn="base"/>
            <a:endParaRPr lang="en-US"/>
          </a:p>
        </p:txBody>
      </p:sp>
      <p:sp>
        <p:nvSpPr>
          <p:cNvPr id="4" name="Slide Number Placeholder 3"/>
          <p:cNvSpPr>
            <a:spLocks noGrp="1"/>
          </p:cNvSpPr>
          <p:nvPr>
            <p:ph type="sldNum" sz="quarter" idx="5"/>
          </p:nvPr>
        </p:nvSpPr>
        <p:spPr/>
        <p:txBody>
          <a:bodyPr/>
          <a:lstStyle/>
          <a:p>
            <a:fld id="{9E420858-B2BF-44FA-924B-0FB0268E47F6}" type="slidenum">
              <a:rPr lang="en-US" smtClean="0"/>
              <a:t>5</a:t>
            </a:fld>
            <a:endParaRPr lang="en-US"/>
          </a:p>
        </p:txBody>
      </p:sp>
    </p:spTree>
    <p:extLst>
      <p:ext uri="{BB962C8B-B14F-4D97-AF65-F5344CB8AC3E}">
        <p14:creationId xmlns:p14="http://schemas.microsoft.com/office/powerpoint/2010/main" val="20555120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defRPr/>
            </a:pPr>
            <a:endParaRPr lang="en-US"/>
          </a:p>
        </p:txBody>
      </p:sp>
      <p:sp>
        <p:nvSpPr>
          <p:cNvPr id="4" name="Slide Number Placeholder 3"/>
          <p:cNvSpPr>
            <a:spLocks noGrp="1"/>
          </p:cNvSpPr>
          <p:nvPr>
            <p:ph type="sldNum" sz="quarter" idx="5"/>
          </p:nvPr>
        </p:nvSpPr>
        <p:spPr/>
        <p:txBody>
          <a:bodyPr/>
          <a:lstStyle/>
          <a:p>
            <a:fld id="{9E420858-B2BF-44FA-924B-0FB0268E47F6}" type="slidenum">
              <a:rPr lang="en-US" smtClean="0"/>
              <a:t>6</a:t>
            </a:fld>
            <a:endParaRPr lang="en-US"/>
          </a:p>
        </p:txBody>
      </p:sp>
    </p:spTree>
    <p:extLst>
      <p:ext uri="{BB962C8B-B14F-4D97-AF65-F5344CB8AC3E}">
        <p14:creationId xmlns:p14="http://schemas.microsoft.com/office/powerpoint/2010/main" val="98145146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9E420858-B2BF-44FA-924B-0FB0268E47F6}" type="slidenum">
              <a:rPr lang="en-US" smtClean="0"/>
              <a:t>7</a:t>
            </a:fld>
            <a:endParaRPr lang="en-US"/>
          </a:p>
        </p:txBody>
      </p:sp>
    </p:spTree>
    <p:extLst>
      <p:ext uri="{BB962C8B-B14F-4D97-AF65-F5344CB8AC3E}">
        <p14:creationId xmlns:p14="http://schemas.microsoft.com/office/powerpoint/2010/main" val="53781081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9E420858-B2BF-44FA-924B-0FB0268E47F6}" type="slidenum">
              <a:rPr lang="en-US" smtClean="0"/>
              <a:t>8</a:t>
            </a:fld>
            <a:endParaRPr lang="en-US"/>
          </a:p>
        </p:txBody>
      </p:sp>
    </p:spTree>
    <p:extLst>
      <p:ext uri="{BB962C8B-B14F-4D97-AF65-F5344CB8AC3E}">
        <p14:creationId xmlns:p14="http://schemas.microsoft.com/office/powerpoint/2010/main" val="15022565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defRPr/>
            </a:pPr>
            <a:endParaRPr lang="en-US"/>
          </a:p>
        </p:txBody>
      </p:sp>
      <p:sp>
        <p:nvSpPr>
          <p:cNvPr id="4" name="Slide Number Placeholder 3"/>
          <p:cNvSpPr>
            <a:spLocks noGrp="1"/>
          </p:cNvSpPr>
          <p:nvPr>
            <p:ph type="sldNum" sz="quarter" idx="5"/>
          </p:nvPr>
        </p:nvSpPr>
        <p:spPr/>
        <p:txBody>
          <a:bodyPr/>
          <a:lstStyle/>
          <a:p>
            <a:fld id="{9E420858-B2BF-44FA-924B-0FB0268E47F6}" type="slidenum">
              <a:rPr lang="en-US" smtClean="0"/>
              <a:t>9</a:t>
            </a:fld>
            <a:endParaRPr lang="en-US"/>
          </a:p>
        </p:txBody>
      </p:sp>
    </p:spTree>
    <p:extLst>
      <p:ext uri="{BB962C8B-B14F-4D97-AF65-F5344CB8AC3E}">
        <p14:creationId xmlns:p14="http://schemas.microsoft.com/office/powerpoint/2010/main" val="402812078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9CBEA5-48F5-7D4C-9387-0D58CB01EA1C}"/>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C20C48FB-F9BB-F044-A6B6-F1BBF5BC94B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723FAA40-B3F1-F544-81F9-68C567CD9A4D}"/>
              </a:ext>
            </a:extLst>
          </p:cNvPr>
          <p:cNvSpPr>
            <a:spLocks noGrp="1"/>
          </p:cNvSpPr>
          <p:nvPr>
            <p:ph type="dt" sz="half" idx="10"/>
          </p:nvPr>
        </p:nvSpPr>
        <p:spPr/>
        <p:txBody>
          <a:bodyPr/>
          <a:lstStyle/>
          <a:p>
            <a:fld id="{8321B831-81BD-4131-B31A-ACFAE9B61D87}" type="datetimeFigureOut">
              <a:rPr lang="en-US" smtClean="0"/>
              <a:t>5/20/2021</a:t>
            </a:fld>
            <a:endParaRPr lang="en-US"/>
          </a:p>
        </p:txBody>
      </p:sp>
      <p:sp>
        <p:nvSpPr>
          <p:cNvPr id="5" name="Footer Placeholder 4">
            <a:extLst>
              <a:ext uri="{FF2B5EF4-FFF2-40B4-BE49-F238E27FC236}">
                <a16:creationId xmlns:a16="http://schemas.microsoft.com/office/drawing/2014/main" id="{54BE29B5-B292-EF4B-82B3-4A2F68BB9CD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299A25F-0F17-D640-A225-24C2D73E081B}"/>
              </a:ext>
            </a:extLst>
          </p:cNvPr>
          <p:cNvSpPr>
            <a:spLocks noGrp="1"/>
          </p:cNvSpPr>
          <p:nvPr>
            <p:ph type="sldNum" sz="quarter" idx="12"/>
          </p:nvPr>
        </p:nvSpPr>
        <p:spPr/>
        <p:txBody>
          <a:bodyPr/>
          <a:lstStyle/>
          <a:p>
            <a:fld id="{EBA01F49-B188-463F-A862-A20A06EF5A3A}" type="slidenum">
              <a:rPr lang="en-US" smtClean="0"/>
              <a:t>‹#›</a:t>
            </a:fld>
            <a:endParaRPr lang="en-US"/>
          </a:p>
        </p:txBody>
      </p:sp>
    </p:spTree>
    <p:extLst>
      <p:ext uri="{BB962C8B-B14F-4D97-AF65-F5344CB8AC3E}">
        <p14:creationId xmlns:p14="http://schemas.microsoft.com/office/powerpoint/2010/main" val="89562856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9B922B-FAA0-0A42-BA10-4C26D335D304}"/>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0DFD323A-BFBD-5E4A-8B9E-EABA09F05AC0}"/>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0F66B65-CE5F-A84D-8934-75EBE706061C}"/>
              </a:ext>
            </a:extLst>
          </p:cNvPr>
          <p:cNvSpPr>
            <a:spLocks noGrp="1"/>
          </p:cNvSpPr>
          <p:nvPr>
            <p:ph type="dt" sz="half" idx="10"/>
          </p:nvPr>
        </p:nvSpPr>
        <p:spPr/>
        <p:txBody>
          <a:bodyPr/>
          <a:lstStyle/>
          <a:p>
            <a:fld id="{8321B831-81BD-4131-B31A-ACFAE9B61D87}" type="datetimeFigureOut">
              <a:rPr lang="en-US" smtClean="0"/>
              <a:t>5/20/2021</a:t>
            </a:fld>
            <a:endParaRPr lang="en-US"/>
          </a:p>
        </p:txBody>
      </p:sp>
      <p:sp>
        <p:nvSpPr>
          <p:cNvPr id="5" name="Footer Placeholder 4">
            <a:extLst>
              <a:ext uri="{FF2B5EF4-FFF2-40B4-BE49-F238E27FC236}">
                <a16:creationId xmlns:a16="http://schemas.microsoft.com/office/drawing/2014/main" id="{156DECED-DBF4-2049-BE8F-72BC71919DD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2E04466-32B0-6948-9BFD-7B2493DFA812}"/>
              </a:ext>
            </a:extLst>
          </p:cNvPr>
          <p:cNvSpPr>
            <a:spLocks noGrp="1"/>
          </p:cNvSpPr>
          <p:nvPr>
            <p:ph type="sldNum" sz="quarter" idx="12"/>
          </p:nvPr>
        </p:nvSpPr>
        <p:spPr/>
        <p:txBody>
          <a:bodyPr/>
          <a:lstStyle/>
          <a:p>
            <a:fld id="{EBA01F49-B188-463F-A862-A20A06EF5A3A}" type="slidenum">
              <a:rPr lang="en-US" smtClean="0"/>
              <a:t>‹#›</a:t>
            </a:fld>
            <a:endParaRPr lang="en-US"/>
          </a:p>
        </p:txBody>
      </p:sp>
    </p:spTree>
    <p:extLst>
      <p:ext uri="{BB962C8B-B14F-4D97-AF65-F5344CB8AC3E}">
        <p14:creationId xmlns:p14="http://schemas.microsoft.com/office/powerpoint/2010/main" val="320589787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87CAF25-D55B-C645-B36C-9EFC8A090EAF}"/>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4B573CEB-EBAE-0142-8A71-3FA85B9F811F}"/>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19E3B28-4FE2-EE4C-9354-455D23890D7D}"/>
              </a:ext>
            </a:extLst>
          </p:cNvPr>
          <p:cNvSpPr>
            <a:spLocks noGrp="1"/>
          </p:cNvSpPr>
          <p:nvPr>
            <p:ph type="dt" sz="half" idx="10"/>
          </p:nvPr>
        </p:nvSpPr>
        <p:spPr/>
        <p:txBody>
          <a:bodyPr/>
          <a:lstStyle/>
          <a:p>
            <a:fld id="{8321B831-81BD-4131-B31A-ACFAE9B61D87}" type="datetimeFigureOut">
              <a:rPr lang="en-US" smtClean="0"/>
              <a:t>5/20/2021</a:t>
            </a:fld>
            <a:endParaRPr lang="en-US"/>
          </a:p>
        </p:txBody>
      </p:sp>
      <p:sp>
        <p:nvSpPr>
          <p:cNvPr id="5" name="Footer Placeholder 4">
            <a:extLst>
              <a:ext uri="{FF2B5EF4-FFF2-40B4-BE49-F238E27FC236}">
                <a16:creationId xmlns:a16="http://schemas.microsoft.com/office/drawing/2014/main" id="{4C22B860-C3F0-164B-8DF4-ED7CCD9A9EF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7DFF800-9541-554F-8261-0A9E078ED9CB}"/>
              </a:ext>
            </a:extLst>
          </p:cNvPr>
          <p:cNvSpPr>
            <a:spLocks noGrp="1"/>
          </p:cNvSpPr>
          <p:nvPr>
            <p:ph type="sldNum" sz="quarter" idx="12"/>
          </p:nvPr>
        </p:nvSpPr>
        <p:spPr/>
        <p:txBody>
          <a:bodyPr/>
          <a:lstStyle/>
          <a:p>
            <a:fld id="{EBA01F49-B188-463F-A862-A20A06EF5A3A}" type="slidenum">
              <a:rPr lang="en-US" smtClean="0"/>
              <a:t>‹#›</a:t>
            </a:fld>
            <a:endParaRPr lang="en-US"/>
          </a:p>
        </p:txBody>
      </p:sp>
    </p:spTree>
    <p:extLst>
      <p:ext uri="{BB962C8B-B14F-4D97-AF65-F5344CB8AC3E}">
        <p14:creationId xmlns:p14="http://schemas.microsoft.com/office/powerpoint/2010/main" val="38408971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8CD8E9-5191-7A41-A535-67274A2F0A9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9C0DB03-766C-8D4D-A3EB-45B72FDD73EC}"/>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3E530B5-C907-354B-957D-90ADC3043299}"/>
              </a:ext>
            </a:extLst>
          </p:cNvPr>
          <p:cNvSpPr>
            <a:spLocks noGrp="1"/>
          </p:cNvSpPr>
          <p:nvPr>
            <p:ph type="dt" sz="half" idx="10"/>
          </p:nvPr>
        </p:nvSpPr>
        <p:spPr/>
        <p:txBody>
          <a:bodyPr/>
          <a:lstStyle/>
          <a:p>
            <a:fld id="{8321B831-81BD-4131-B31A-ACFAE9B61D87}" type="datetimeFigureOut">
              <a:rPr lang="en-US" smtClean="0"/>
              <a:t>5/20/2021</a:t>
            </a:fld>
            <a:endParaRPr lang="en-US"/>
          </a:p>
        </p:txBody>
      </p:sp>
      <p:sp>
        <p:nvSpPr>
          <p:cNvPr id="5" name="Footer Placeholder 4">
            <a:extLst>
              <a:ext uri="{FF2B5EF4-FFF2-40B4-BE49-F238E27FC236}">
                <a16:creationId xmlns:a16="http://schemas.microsoft.com/office/drawing/2014/main" id="{BB9DA416-4E3B-6F43-AA34-5C155612223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B59C0A0-A689-8D4F-8C19-4F4E4DCE11A6}"/>
              </a:ext>
            </a:extLst>
          </p:cNvPr>
          <p:cNvSpPr>
            <a:spLocks noGrp="1"/>
          </p:cNvSpPr>
          <p:nvPr>
            <p:ph type="sldNum" sz="quarter" idx="12"/>
          </p:nvPr>
        </p:nvSpPr>
        <p:spPr/>
        <p:txBody>
          <a:bodyPr/>
          <a:lstStyle/>
          <a:p>
            <a:fld id="{EBA01F49-B188-463F-A862-A20A06EF5A3A}" type="slidenum">
              <a:rPr lang="en-US" smtClean="0"/>
              <a:t>‹#›</a:t>
            </a:fld>
            <a:endParaRPr lang="en-US"/>
          </a:p>
        </p:txBody>
      </p:sp>
    </p:spTree>
    <p:extLst>
      <p:ext uri="{BB962C8B-B14F-4D97-AF65-F5344CB8AC3E}">
        <p14:creationId xmlns:p14="http://schemas.microsoft.com/office/powerpoint/2010/main" val="380673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7B7EA6-43B0-A345-98A8-8BDC6C078342}"/>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4B28BEBD-3A6D-9E42-81DD-B429CC014B3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74A5A127-A1E5-3A48-89E2-5985E9646EAC}"/>
              </a:ext>
            </a:extLst>
          </p:cNvPr>
          <p:cNvSpPr>
            <a:spLocks noGrp="1"/>
          </p:cNvSpPr>
          <p:nvPr>
            <p:ph type="dt" sz="half" idx="10"/>
          </p:nvPr>
        </p:nvSpPr>
        <p:spPr/>
        <p:txBody>
          <a:bodyPr/>
          <a:lstStyle/>
          <a:p>
            <a:fld id="{8321B831-81BD-4131-B31A-ACFAE9B61D87}" type="datetimeFigureOut">
              <a:rPr lang="en-US" smtClean="0"/>
              <a:t>5/20/2021</a:t>
            </a:fld>
            <a:endParaRPr lang="en-US"/>
          </a:p>
        </p:txBody>
      </p:sp>
      <p:sp>
        <p:nvSpPr>
          <p:cNvPr id="5" name="Footer Placeholder 4">
            <a:extLst>
              <a:ext uri="{FF2B5EF4-FFF2-40B4-BE49-F238E27FC236}">
                <a16:creationId xmlns:a16="http://schemas.microsoft.com/office/drawing/2014/main" id="{C31CEA3A-C207-684B-824B-D7B0E47A073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9FEF701-139E-B640-9818-587E5E8B20AD}"/>
              </a:ext>
            </a:extLst>
          </p:cNvPr>
          <p:cNvSpPr>
            <a:spLocks noGrp="1"/>
          </p:cNvSpPr>
          <p:nvPr>
            <p:ph type="sldNum" sz="quarter" idx="12"/>
          </p:nvPr>
        </p:nvSpPr>
        <p:spPr/>
        <p:txBody>
          <a:bodyPr/>
          <a:lstStyle/>
          <a:p>
            <a:fld id="{EBA01F49-B188-463F-A862-A20A06EF5A3A}" type="slidenum">
              <a:rPr lang="en-US" smtClean="0"/>
              <a:t>‹#›</a:t>
            </a:fld>
            <a:endParaRPr lang="en-US"/>
          </a:p>
        </p:txBody>
      </p:sp>
    </p:spTree>
    <p:extLst>
      <p:ext uri="{BB962C8B-B14F-4D97-AF65-F5344CB8AC3E}">
        <p14:creationId xmlns:p14="http://schemas.microsoft.com/office/powerpoint/2010/main" val="144124736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48B376-89D2-3B4F-9656-11ABC19E642E}"/>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BAD91061-C34C-6F48-8E22-93CE70079875}"/>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94336F5F-DE8F-0140-8155-1C5C34C85CFC}"/>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F88EA034-614F-7A40-9415-B6A8408FDE1F}"/>
              </a:ext>
            </a:extLst>
          </p:cNvPr>
          <p:cNvSpPr>
            <a:spLocks noGrp="1"/>
          </p:cNvSpPr>
          <p:nvPr>
            <p:ph type="dt" sz="half" idx="10"/>
          </p:nvPr>
        </p:nvSpPr>
        <p:spPr/>
        <p:txBody>
          <a:bodyPr/>
          <a:lstStyle/>
          <a:p>
            <a:fld id="{8321B831-81BD-4131-B31A-ACFAE9B61D87}" type="datetimeFigureOut">
              <a:rPr lang="en-US" smtClean="0"/>
              <a:t>5/20/2021</a:t>
            </a:fld>
            <a:endParaRPr lang="en-US"/>
          </a:p>
        </p:txBody>
      </p:sp>
      <p:sp>
        <p:nvSpPr>
          <p:cNvPr id="6" name="Footer Placeholder 5">
            <a:extLst>
              <a:ext uri="{FF2B5EF4-FFF2-40B4-BE49-F238E27FC236}">
                <a16:creationId xmlns:a16="http://schemas.microsoft.com/office/drawing/2014/main" id="{4649C2B1-6A82-0740-809F-FAA1C017FD0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6F7575D-D233-B240-AD65-0EE7247FE8EF}"/>
              </a:ext>
            </a:extLst>
          </p:cNvPr>
          <p:cNvSpPr>
            <a:spLocks noGrp="1"/>
          </p:cNvSpPr>
          <p:nvPr>
            <p:ph type="sldNum" sz="quarter" idx="12"/>
          </p:nvPr>
        </p:nvSpPr>
        <p:spPr/>
        <p:txBody>
          <a:bodyPr/>
          <a:lstStyle/>
          <a:p>
            <a:fld id="{EBA01F49-B188-463F-A862-A20A06EF5A3A}" type="slidenum">
              <a:rPr lang="en-US" smtClean="0"/>
              <a:t>‹#›</a:t>
            </a:fld>
            <a:endParaRPr lang="en-US"/>
          </a:p>
        </p:txBody>
      </p:sp>
    </p:spTree>
    <p:extLst>
      <p:ext uri="{BB962C8B-B14F-4D97-AF65-F5344CB8AC3E}">
        <p14:creationId xmlns:p14="http://schemas.microsoft.com/office/powerpoint/2010/main" val="271460300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0ABAE6-E034-FF42-963B-73CAC3132027}"/>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726AF6C6-C28F-1646-8B18-670C5009D8B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C8C80895-7310-0F44-BA25-29D1C432D00E}"/>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D0030091-7CAF-344F-9DD3-F741A503F91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857A5640-2E99-FF43-BCC7-3133DCA34E48}"/>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54DCF93F-B022-4646-9C0E-A0D9AF12B4D4}"/>
              </a:ext>
            </a:extLst>
          </p:cNvPr>
          <p:cNvSpPr>
            <a:spLocks noGrp="1"/>
          </p:cNvSpPr>
          <p:nvPr>
            <p:ph type="dt" sz="half" idx="10"/>
          </p:nvPr>
        </p:nvSpPr>
        <p:spPr/>
        <p:txBody>
          <a:bodyPr/>
          <a:lstStyle/>
          <a:p>
            <a:fld id="{8321B831-81BD-4131-B31A-ACFAE9B61D87}" type="datetimeFigureOut">
              <a:rPr lang="en-US" smtClean="0"/>
              <a:t>5/20/2021</a:t>
            </a:fld>
            <a:endParaRPr lang="en-US"/>
          </a:p>
        </p:txBody>
      </p:sp>
      <p:sp>
        <p:nvSpPr>
          <p:cNvPr id="8" name="Footer Placeholder 7">
            <a:extLst>
              <a:ext uri="{FF2B5EF4-FFF2-40B4-BE49-F238E27FC236}">
                <a16:creationId xmlns:a16="http://schemas.microsoft.com/office/drawing/2014/main" id="{17A66302-961C-B545-AF8B-5A07C2A763DF}"/>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AFB07D7C-D529-6443-9853-B7CCE660BDA9}"/>
              </a:ext>
            </a:extLst>
          </p:cNvPr>
          <p:cNvSpPr>
            <a:spLocks noGrp="1"/>
          </p:cNvSpPr>
          <p:nvPr>
            <p:ph type="sldNum" sz="quarter" idx="12"/>
          </p:nvPr>
        </p:nvSpPr>
        <p:spPr/>
        <p:txBody>
          <a:bodyPr/>
          <a:lstStyle/>
          <a:p>
            <a:fld id="{EBA01F49-B188-463F-A862-A20A06EF5A3A}" type="slidenum">
              <a:rPr lang="en-US" smtClean="0"/>
              <a:t>‹#›</a:t>
            </a:fld>
            <a:endParaRPr lang="en-US"/>
          </a:p>
        </p:txBody>
      </p:sp>
    </p:spTree>
    <p:extLst>
      <p:ext uri="{BB962C8B-B14F-4D97-AF65-F5344CB8AC3E}">
        <p14:creationId xmlns:p14="http://schemas.microsoft.com/office/powerpoint/2010/main" val="397601567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04FE00-A6A0-8E49-9DCC-61A220AB99DA}"/>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D5A1CAB6-DC3A-E949-ACDE-6585CE8C46DF}"/>
              </a:ext>
            </a:extLst>
          </p:cNvPr>
          <p:cNvSpPr>
            <a:spLocks noGrp="1"/>
          </p:cNvSpPr>
          <p:nvPr>
            <p:ph type="dt" sz="half" idx="10"/>
          </p:nvPr>
        </p:nvSpPr>
        <p:spPr/>
        <p:txBody>
          <a:bodyPr/>
          <a:lstStyle/>
          <a:p>
            <a:fld id="{8321B831-81BD-4131-B31A-ACFAE9B61D87}" type="datetimeFigureOut">
              <a:rPr lang="en-US" smtClean="0"/>
              <a:t>5/20/2021</a:t>
            </a:fld>
            <a:endParaRPr lang="en-US"/>
          </a:p>
        </p:txBody>
      </p:sp>
      <p:sp>
        <p:nvSpPr>
          <p:cNvPr id="4" name="Footer Placeholder 3">
            <a:extLst>
              <a:ext uri="{FF2B5EF4-FFF2-40B4-BE49-F238E27FC236}">
                <a16:creationId xmlns:a16="http://schemas.microsoft.com/office/drawing/2014/main" id="{596A123D-0B6B-E447-807D-998343505DDE}"/>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2323C030-C668-D34D-9DBB-65CFE985B331}"/>
              </a:ext>
            </a:extLst>
          </p:cNvPr>
          <p:cNvSpPr>
            <a:spLocks noGrp="1"/>
          </p:cNvSpPr>
          <p:nvPr>
            <p:ph type="sldNum" sz="quarter" idx="12"/>
          </p:nvPr>
        </p:nvSpPr>
        <p:spPr/>
        <p:txBody>
          <a:bodyPr/>
          <a:lstStyle/>
          <a:p>
            <a:fld id="{EBA01F49-B188-463F-A862-A20A06EF5A3A}" type="slidenum">
              <a:rPr lang="en-US" smtClean="0"/>
              <a:t>‹#›</a:t>
            </a:fld>
            <a:endParaRPr lang="en-US"/>
          </a:p>
        </p:txBody>
      </p:sp>
    </p:spTree>
    <p:extLst>
      <p:ext uri="{BB962C8B-B14F-4D97-AF65-F5344CB8AC3E}">
        <p14:creationId xmlns:p14="http://schemas.microsoft.com/office/powerpoint/2010/main" val="124763647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794D0F4-48B7-4D42-B74E-B5697B435AB7}"/>
              </a:ext>
            </a:extLst>
          </p:cNvPr>
          <p:cNvSpPr>
            <a:spLocks noGrp="1"/>
          </p:cNvSpPr>
          <p:nvPr>
            <p:ph type="dt" sz="half" idx="10"/>
          </p:nvPr>
        </p:nvSpPr>
        <p:spPr/>
        <p:txBody>
          <a:bodyPr/>
          <a:lstStyle/>
          <a:p>
            <a:fld id="{8321B831-81BD-4131-B31A-ACFAE9B61D87}" type="datetimeFigureOut">
              <a:rPr lang="en-US" smtClean="0"/>
              <a:t>5/20/2021</a:t>
            </a:fld>
            <a:endParaRPr lang="en-US"/>
          </a:p>
        </p:txBody>
      </p:sp>
      <p:sp>
        <p:nvSpPr>
          <p:cNvPr id="3" name="Footer Placeholder 2">
            <a:extLst>
              <a:ext uri="{FF2B5EF4-FFF2-40B4-BE49-F238E27FC236}">
                <a16:creationId xmlns:a16="http://schemas.microsoft.com/office/drawing/2014/main" id="{F49C8D7D-8E14-4C40-BDBB-4C4F15E73B92}"/>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515FD596-33D0-A64B-AFC5-48413C55C908}"/>
              </a:ext>
            </a:extLst>
          </p:cNvPr>
          <p:cNvSpPr>
            <a:spLocks noGrp="1"/>
          </p:cNvSpPr>
          <p:nvPr>
            <p:ph type="sldNum" sz="quarter" idx="12"/>
          </p:nvPr>
        </p:nvSpPr>
        <p:spPr/>
        <p:txBody>
          <a:bodyPr/>
          <a:lstStyle/>
          <a:p>
            <a:fld id="{EBA01F49-B188-463F-A862-A20A06EF5A3A}" type="slidenum">
              <a:rPr lang="en-US" smtClean="0"/>
              <a:t>‹#›</a:t>
            </a:fld>
            <a:endParaRPr lang="en-US"/>
          </a:p>
        </p:txBody>
      </p:sp>
    </p:spTree>
    <p:extLst>
      <p:ext uri="{BB962C8B-B14F-4D97-AF65-F5344CB8AC3E}">
        <p14:creationId xmlns:p14="http://schemas.microsoft.com/office/powerpoint/2010/main" val="27134816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CD1CAB-7E50-9B40-8D0F-2FFC8A51424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39A28E5E-3359-E348-8853-343DDE3B844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075C7776-B342-B54F-A11B-D23B6B63EF5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B1D0B98-97D0-1943-9B68-A7A16B5DF734}"/>
              </a:ext>
            </a:extLst>
          </p:cNvPr>
          <p:cNvSpPr>
            <a:spLocks noGrp="1"/>
          </p:cNvSpPr>
          <p:nvPr>
            <p:ph type="dt" sz="half" idx="10"/>
          </p:nvPr>
        </p:nvSpPr>
        <p:spPr/>
        <p:txBody>
          <a:bodyPr/>
          <a:lstStyle/>
          <a:p>
            <a:fld id="{8321B831-81BD-4131-B31A-ACFAE9B61D87}" type="datetimeFigureOut">
              <a:rPr lang="en-US" smtClean="0"/>
              <a:t>5/20/2021</a:t>
            </a:fld>
            <a:endParaRPr lang="en-US"/>
          </a:p>
        </p:txBody>
      </p:sp>
      <p:sp>
        <p:nvSpPr>
          <p:cNvPr id="6" name="Footer Placeholder 5">
            <a:extLst>
              <a:ext uri="{FF2B5EF4-FFF2-40B4-BE49-F238E27FC236}">
                <a16:creationId xmlns:a16="http://schemas.microsoft.com/office/drawing/2014/main" id="{CCE13FD2-4030-2E4C-A148-EE3D227A645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9E41FA5-875B-574C-B062-E1CEDB011454}"/>
              </a:ext>
            </a:extLst>
          </p:cNvPr>
          <p:cNvSpPr>
            <a:spLocks noGrp="1"/>
          </p:cNvSpPr>
          <p:nvPr>
            <p:ph type="sldNum" sz="quarter" idx="12"/>
          </p:nvPr>
        </p:nvSpPr>
        <p:spPr/>
        <p:txBody>
          <a:bodyPr/>
          <a:lstStyle/>
          <a:p>
            <a:fld id="{EBA01F49-B188-463F-A862-A20A06EF5A3A}" type="slidenum">
              <a:rPr lang="en-US" smtClean="0"/>
              <a:t>‹#›</a:t>
            </a:fld>
            <a:endParaRPr lang="en-US"/>
          </a:p>
        </p:txBody>
      </p:sp>
    </p:spTree>
    <p:extLst>
      <p:ext uri="{BB962C8B-B14F-4D97-AF65-F5344CB8AC3E}">
        <p14:creationId xmlns:p14="http://schemas.microsoft.com/office/powerpoint/2010/main" val="151840578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286095-6B46-5E47-A985-7CD760991E9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1827A96F-C1DD-F348-8D8F-A26768F08B5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9E1CEEF0-FB75-0B4C-A4C9-25D6B266F9A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D80C3F2-E665-5145-A151-6EDF7847975A}"/>
              </a:ext>
            </a:extLst>
          </p:cNvPr>
          <p:cNvSpPr>
            <a:spLocks noGrp="1"/>
          </p:cNvSpPr>
          <p:nvPr>
            <p:ph type="dt" sz="half" idx="10"/>
          </p:nvPr>
        </p:nvSpPr>
        <p:spPr/>
        <p:txBody>
          <a:bodyPr/>
          <a:lstStyle/>
          <a:p>
            <a:fld id="{8321B831-81BD-4131-B31A-ACFAE9B61D87}" type="datetimeFigureOut">
              <a:rPr lang="en-US" smtClean="0"/>
              <a:t>5/20/2021</a:t>
            </a:fld>
            <a:endParaRPr lang="en-US"/>
          </a:p>
        </p:txBody>
      </p:sp>
      <p:sp>
        <p:nvSpPr>
          <p:cNvPr id="6" name="Footer Placeholder 5">
            <a:extLst>
              <a:ext uri="{FF2B5EF4-FFF2-40B4-BE49-F238E27FC236}">
                <a16:creationId xmlns:a16="http://schemas.microsoft.com/office/drawing/2014/main" id="{2F8FA3D9-2D41-8F41-8062-DBEDF69D081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0027C17-E686-594B-9B8C-3048CE5AE01F}"/>
              </a:ext>
            </a:extLst>
          </p:cNvPr>
          <p:cNvSpPr>
            <a:spLocks noGrp="1"/>
          </p:cNvSpPr>
          <p:nvPr>
            <p:ph type="sldNum" sz="quarter" idx="12"/>
          </p:nvPr>
        </p:nvSpPr>
        <p:spPr/>
        <p:txBody>
          <a:bodyPr/>
          <a:lstStyle/>
          <a:p>
            <a:fld id="{EBA01F49-B188-463F-A862-A20A06EF5A3A}" type="slidenum">
              <a:rPr lang="en-US" smtClean="0"/>
              <a:t>‹#›</a:t>
            </a:fld>
            <a:endParaRPr lang="en-US"/>
          </a:p>
        </p:txBody>
      </p:sp>
    </p:spTree>
    <p:extLst>
      <p:ext uri="{BB962C8B-B14F-4D97-AF65-F5344CB8AC3E}">
        <p14:creationId xmlns:p14="http://schemas.microsoft.com/office/powerpoint/2010/main" val="45486007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D458C67-D045-E843-AFCD-C0810ECB7CA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E234AE57-A228-2546-81D2-3A1C963A5B0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F5911AC-5DF4-D44F-8C92-92875A62555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321B831-81BD-4131-B31A-ACFAE9B61D87}" type="datetimeFigureOut">
              <a:rPr lang="en-US" smtClean="0"/>
              <a:t>5/20/2021</a:t>
            </a:fld>
            <a:endParaRPr lang="en-US"/>
          </a:p>
        </p:txBody>
      </p:sp>
      <p:sp>
        <p:nvSpPr>
          <p:cNvPr id="5" name="Footer Placeholder 4">
            <a:extLst>
              <a:ext uri="{FF2B5EF4-FFF2-40B4-BE49-F238E27FC236}">
                <a16:creationId xmlns:a16="http://schemas.microsoft.com/office/drawing/2014/main" id="{619AD1B3-7B71-8342-96E5-DD3A01CAAA1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F0B979CA-679D-6246-BBFD-ED521D48B47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BA01F49-B188-463F-A862-A20A06EF5A3A}" type="slidenum">
              <a:rPr lang="en-US" smtClean="0"/>
              <a:t>‹#›</a:t>
            </a:fld>
            <a:endParaRPr lang="en-US"/>
          </a:p>
        </p:txBody>
      </p:sp>
    </p:spTree>
    <p:extLst>
      <p:ext uri="{BB962C8B-B14F-4D97-AF65-F5344CB8AC3E}">
        <p14:creationId xmlns:p14="http://schemas.microsoft.com/office/powerpoint/2010/main" val="3366943080"/>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customXml" Target="../ink/ink2.xml"/><Relationship Id="rId5" Type="http://schemas.openxmlformats.org/officeDocument/2006/relationships/image" Target="../media/image2.png"/><Relationship Id="rId4" Type="http://schemas.openxmlformats.org/officeDocument/2006/relationships/customXml" Target="../ink/ink1.xml"/></Relationships>
</file>

<file path=ppt/slides/_rels/slide10.xml.rels><?xml version="1.0" encoding="UTF-8" standalone="yes"?>
<Relationships xmlns="http://schemas.openxmlformats.org/package/2006/relationships"><Relationship Id="rId3" Type="http://schemas.openxmlformats.org/officeDocument/2006/relationships/hyperlink" Target="https://www.hhs.gov/ohrp/regulations-and-policy/guidance/guidance-on-engagement-of-institutions/index.html" TargetMode="External"/><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https://www.hhs.gov/ohrp/regulations-and-policy/guidance/guidance-on-engagement-of-institutions/index.html" TargetMode="External"/><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https://www.hhs.gov/ohrp/regulations-and-policy/guidance/guidance-on-engagement-of-institutions/index.html" TargetMode="External"/><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hyperlink" Target="https://www.hhs.gov/ohrp/regulations-and-policy/guidance/guidance-on-engagement-of-institutions/index.html" TargetMode="External"/><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hyperlink" Target="https://www.hhs.gov/ohrp/regulations-and-policy/guidance/guidance-on-engagement-of-institutions/index.html" TargetMode="External"/><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hyperlink" Target="https://www.hhs.gov/ohrp/regulations-and-policy/guidance/guidance-on-engagement-of-institutions/index.html" TargetMode="External"/><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hyperlink" Target="https://www.hhs.gov/ohrp/regulations-and-policy/guidance/guidance-on-engagement-of-institutions/index.html" TargetMode="External"/><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8" Type="http://schemas.microsoft.com/office/2007/relationships/diagramDrawing" Target="../diagrams/drawing2.xml"/><Relationship Id="rId3" Type="http://schemas.openxmlformats.org/officeDocument/2006/relationships/image" Target="../media/image12.png"/><Relationship Id="rId7" Type="http://schemas.openxmlformats.org/officeDocument/2006/relationships/diagramColors" Target="../diagrams/colors2.xml"/><Relationship Id="rId2" Type="http://schemas.openxmlformats.org/officeDocument/2006/relationships/notesSlide" Target="../notesSlides/notesSlide18.xml"/><Relationship Id="rId1" Type="http://schemas.openxmlformats.org/officeDocument/2006/relationships/slideLayout" Target="../slideLayouts/slideLayout2.xml"/><Relationship Id="rId6" Type="http://schemas.openxmlformats.org/officeDocument/2006/relationships/diagramQuickStyle" Target="../diagrams/quickStyle2.xml"/><Relationship Id="rId5" Type="http://schemas.openxmlformats.org/officeDocument/2006/relationships/diagramLayout" Target="../diagrams/layout2.xml"/><Relationship Id="rId4" Type="http://schemas.openxmlformats.org/officeDocument/2006/relationships/diagramData" Target="../diagrams/data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21.xml"/><Relationship Id="rId1" Type="http://schemas.openxmlformats.org/officeDocument/2006/relationships/slideLayout" Target="../slideLayouts/slideLayout2.xml"/><Relationship Id="rId6" Type="http://schemas.openxmlformats.org/officeDocument/2006/relationships/image" Target="../media/image20.svg"/><Relationship Id="rId5" Type="http://schemas.openxmlformats.org/officeDocument/2006/relationships/image" Target="../media/image14.png"/><Relationship Id="rId4" Type="http://schemas.openxmlformats.org/officeDocument/2006/relationships/image" Target="../media/image18.svg"/></Relationships>
</file>

<file path=ppt/slides/_rels/slide22.xml.rels><?xml version="1.0" encoding="UTF-8" standalone="yes"?>
<Relationships xmlns="http://schemas.openxmlformats.org/package/2006/relationships"><Relationship Id="rId8" Type="http://schemas.openxmlformats.org/officeDocument/2006/relationships/image" Target="../media/image24.svg"/><Relationship Id="rId3" Type="http://schemas.openxmlformats.org/officeDocument/2006/relationships/image" Target="../media/image15.png"/><Relationship Id="rId7" Type="http://schemas.openxmlformats.org/officeDocument/2006/relationships/image" Target="../media/image16.png"/><Relationship Id="rId2" Type="http://schemas.openxmlformats.org/officeDocument/2006/relationships/notesSlide" Target="../notesSlides/notesSlide22.xml"/><Relationship Id="rId1" Type="http://schemas.openxmlformats.org/officeDocument/2006/relationships/slideLayout" Target="../slideLayouts/slideLayout2.xml"/><Relationship Id="rId6" Type="http://schemas.openxmlformats.org/officeDocument/2006/relationships/image" Target="../media/image18.svg"/><Relationship Id="rId5" Type="http://schemas.openxmlformats.org/officeDocument/2006/relationships/image" Target="../media/image13.png"/><Relationship Id="rId4" Type="http://schemas.openxmlformats.org/officeDocument/2006/relationships/image" Target="../media/image22.svg"/></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s://www.umaryland.edu/hrp/for-researchers/investigator-manual/"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8" Type="http://schemas.openxmlformats.org/officeDocument/2006/relationships/hyperlink" Target="https://www.nursing.umaryland.edu/research/resources/regulatory-affairs/" TargetMode="External"/><Relationship Id="rId3" Type="http://schemas.openxmlformats.org/officeDocument/2006/relationships/image" Target="../media/image17.png"/><Relationship Id="rId7" Type="http://schemas.openxmlformats.org/officeDocument/2006/relationships/hyperlink" Target="https://www.umaryland.edu/hrp/for-researchers/" TargetMode="External"/><Relationship Id="rId2" Type="http://schemas.openxmlformats.org/officeDocument/2006/relationships/notesSlide" Target="../notesSlides/notesSlide33.xml"/><Relationship Id="rId1" Type="http://schemas.openxmlformats.org/officeDocument/2006/relationships/slideLayout" Target="../slideLayouts/slideLayout2.xml"/><Relationship Id="rId6" Type="http://schemas.openxmlformats.org/officeDocument/2006/relationships/hyperlink" Target="https://www.umaryland.edu/hrp/for-researchers/investigator-manual/" TargetMode="External"/><Relationship Id="rId5" Type="http://schemas.openxmlformats.org/officeDocument/2006/relationships/hyperlink" Target="https://www.hhs.gov/ohrp/regulations-and-policy/guidance/guidance-on-engagement-of-institutions/index.html" TargetMode="External"/><Relationship Id="rId4" Type="http://schemas.openxmlformats.org/officeDocument/2006/relationships/image" Target="../media/image26.svg"/></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notesSlide" Target="../notesSlides/notesSlide35.xml"/><Relationship Id="rId1" Type="http://schemas.openxmlformats.org/officeDocument/2006/relationships/slideLayout" Target="../slideLayouts/slideLayout2.xml"/><Relationship Id="rId4" Type="http://schemas.openxmlformats.org/officeDocument/2006/relationships/image" Target="../media/image28.svg"/></Relationships>
</file>

<file path=ppt/slides/_rels/slide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11.svg"/></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6.xml"/><Relationship Id="rId1" Type="http://schemas.openxmlformats.org/officeDocument/2006/relationships/slideLayout" Target="../slideLayouts/slideLayout2.xml"/><Relationship Id="rId5" Type="http://schemas.openxmlformats.org/officeDocument/2006/relationships/image" Target="../media/image10.png"/><Relationship Id="rId4" Type="http://schemas.openxmlformats.org/officeDocument/2006/relationships/image" Target="../media/image9.png"/></Relationships>
</file>

<file path=ppt/slides/_rels/slide7.xml.rels><?xml version="1.0" encoding="UTF-8" standalone="yes"?>
<Relationships xmlns="http://schemas.openxmlformats.org/package/2006/relationships"><Relationship Id="rId3" Type="http://schemas.openxmlformats.org/officeDocument/2006/relationships/hyperlink" Target="https://www.hhs.gov/ohrp/regulations-and-policy/guidance/guidance-on-engagement-of-institutions/index.html" TargetMode="External"/><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s://www.hhs.gov/ohrp/regulations-and-policy/guidance/guidance-on-engagement-of-institutions/index.html" TargetMode="External"/><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9.xml"/><Relationship Id="rId1" Type="http://schemas.openxmlformats.org/officeDocument/2006/relationships/slideLayout" Target="../slideLayouts/slideLayout2.xml"/><Relationship Id="rId5" Type="http://schemas.openxmlformats.org/officeDocument/2006/relationships/image" Target="../media/image11.png"/><Relationship Id="rId4" Type="http://schemas.openxmlformats.org/officeDocument/2006/relationships/image" Target="../media/image8.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useBgFill="1">
        <p:nvSpPr>
          <p:cNvPr id="13" name="Rectangle 12">
            <a:extLst>
              <a:ext uri="{FF2B5EF4-FFF2-40B4-BE49-F238E27FC236}">
                <a16:creationId xmlns:a16="http://schemas.microsoft.com/office/drawing/2014/main" id="{19D32F93-50AC-4C46-A5DB-291C60DDB7BD}"/>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descr="Shape&#10;&#10;Description automatically generated with medium confidence">
            <a:extLst>
              <a:ext uri="{FF2B5EF4-FFF2-40B4-BE49-F238E27FC236}">
                <a16:creationId xmlns:a16="http://schemas.microsoft.com/office/drawing/2014/main" id="{DA131E4C-6E8F-5C47-AB2A-C707BBE325E0}"/>
              </a:ext>
            </a:extLst>
          </p:cNvPr>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961020" y="925421"/>
            <a:ext cx="3331915" cy="884728"/>
          </a:xfrm>
          <a:prstGeom prst="rect">
            <a:avLst/>
          </a:prstGeom>
        </p:spPr>
      </p:pic>
      <p:sp>
        <p:nvSpPr>
          <p:cNvPr id="15" name="Right Triangle 14">
            <a:extLst>
              <a:ext uri="{FF2B5EF4-FFF2-40B4-BE49-F238E27FC236}">
                <a16:creationId xmlns:a16="http://schemas.microsoft.com/office/drawing/2014/main" id="{827DC2C4-B485-428A-BF4A-472D2967F47F}"/>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576720" y="3335867"/>
            <a:ext cx="3291840" cy="32004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a:extLst>
              <a:ext uri="{FF2B5EF4-FFF2-40B4-BE49-F238E27FC236}">
                <a16:creationId xmlns:a16="http://schemas.microsoft.com/office/drawing/2014/main" id="{EE04B5EB-F158-4507-90DD-BD23620C7CC9}"/>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774" y="623275"/>
            <a:ext cx="10905053" cy="5607882"/>
          </a:xfrm>
          <a:prstGeom prst="rect">
            <a:avLst/>
          </a:prstGeom>
          <a:noFill/>
          <a:ln w="1905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itle 1">
            <a:extLst>
              <a:ext uri="{FF2B5EF4-FFF2-40B4-BE49-F238E27FC236}">
                <a16:creationId xmlns:a16="http://schemas.microsoft.com/office/drawing/2014/main" id="{1F57F64B-0876-2940-9D63-B6C5B6050151}"/>
              </a:ext>
            </a:extLst>
          </p:cNvPr>
          <p:cNvSpPr>
            <a:spLocks noGrp="1"/>
          </p:cNvSpPr>
          <p:nvPr>
            <p:ph type="ctrTitle"/>
          </p:nvPr>
        </p:nvSpPr>
        <p:spPr>
          <a:xfrm>
            <a:off x="963761" y="2255281"/>
            <a:ext cx="10057484" cy="2015229"/>
          </a:xfrm>
        </p:spPr>
        <p:txBody>
          <a:bodyPr anchor="b">
            <a:normAutofit/>
          </a:bodyPr>
          <a:lstStyle/>
          <a:p>
            <a:pPr algn="l" fontAlgn="base"/>
            <a:r>
              <a:rPr lang="en-US" sz="5300" b="1"/>
              <a:t>Site and Staff Engagement</a:t>
            </a:r>
            <a:r>
              <a:rPr lang="en-US" sz="5300"/>
              <a:t> </a:t>
            </a:r>
            <a:r>
              <a:rPr lang="en-US" sz="5300" b="1"/>
              <a:t>at UMB</a:t>
            </a:r>
            <a:r>
              <a:rPr lang="en-US" sz="3200"/>
              <a:t/>
            </a:r>
            <a:br>
              <a:rPr lang="en-US" sz="3200"/>
            </a:br>
            <a:r>
              <a:rPr lang="en-US" sz="3200" b="1"/>
              <a:t>Resources and guidance for understanding who is</a:t>
            </a:r>
            <a:br>
              <a:rPr lang="en-US" sz="3200" b="1"/>
            </a:br>
            <a:r>
              <a:rPr lang="en-US" sz="3200" b="1"/>
              <a:t>engaged in your human subject's research protocol</a:t>
            </a:r>
            <a:r>
              <a:rPr lang="en-US" sz="3200"/>
              <a:t> </a:t>
            </a:r>
            <a:endParaRPr lang="en-US" sz="3200">
              <a:cs typeface="Calibri"/>
            </a:endParaRPr>
          </a:p>
        </p:txBody>
      </p:sp>
      <p:sp>
        <p:nvSpPr>
          <p:cNvPr id="5" name="Subtitle 4">
            <a:extLst>
              <a:ext uri="{FF2B5EF4-FFF2-40B4-BE49-F238E27FC236}">
                <a16:creationId xmlns:a16="http://schemas.microsoft.com/office/drawing/2014/main" id="{E5A38BC2-F4CA-D44D-BB1D-A7A4712D0A7D}"/>
              </a:ext>
            </a:extLst>
          </p:cNvPr>
          <p:cNvSpPr txBox="1">
            <a:spLocks noGrp="1"/>
          </p:cNvSpPr>
          <p:nvPr>
            <p:ph type="subTitle" idx="1"/>
          </p:nvPr>
        </p:nvSpPr>
        <p:spPr>
          <a:xfrm>
            <a:off x="961818" y="4605352"/>
            <a:ext cx="3954001" cy="1376382"/>
          </a:xfrm>
          <a:prstGeom prst="rect">
            <a:avLst/>
          </a:prstGeom>
        </p:spPr>
        <p:txBody>
          <a:bodyPr rot="0" spcFirstLastPara="0" vertOverflow="overflow" horzOverflow="overflow" vert="horz" lIns="91440" tIns="45720" rIns="91440" bIns="45720" numCol="1" spcCol="0" rtlCol="0" fromWordArt="0" anchor="t" anchorCtr="0" forceAA="0" compatLnSpc="1">
            <a:prstTxWarp prst="textNoShape">
              <a:avLst/>
            </a:prstTxWarp>
            <a:noAutofit/>
          </a:bodyPr>
          <a:lstStyle/>
          <a:p>
            <a:pPr algn="l">
              <a:lnSpc>
                <a:spcPct val="100000"/>
              </a:lnSpc>
              <a:spcBef>
                <a:spcPts val="0"/>
              </a:spcBef>
            </a:pPr>
            <a:r>
              <a:rPr lang="en-US" sz="1800" b="1">
                <a:ea typeface="+mn-lt"/>
                <a:cs typeface="+mn-lt"/>
              </a:rPr>
              <a:t>C</a:t>
            </a:r>
            <a:r>
              <a:rPr lang="en-US" sz="2000" b="1">
                <a:ea typeface="+mn-lt"/>
                <a:cs typeface="+mn-lt"/>
              </a:rPr>
              <a:t>asey Jackson, MS, CCRP</a:t>
            </a:r>
            <a:endParaRPr lang="en-US" sz="2000">
              <a:cs typeface="Calibri"/>
            </a:endParaRPr>
          </a:p>
          <a:p>
            <a:pPr algn="l">
              <a:lnSpc>
                <a:spcPct val="100000"/>
              </a:lnSpc>
              <a:spcBef>
                <a:spcPts val="0"/>
              </a:spcBef>
            </a:pPr>
            <a:r>
              <a:rPr lang="en-US" sz="2000">
                <a:ea typeface="+mn-lt"/>
                <a:cs typeface="+mn-lt"/>
              </a:rPr>
              <a:t>Office of Research and Scholarship</a:t>
            </a:r>
          </a:p>
          <a:p>
            <a:pPr algn="l">
              <a:lnSpc>
                <a:spcPct val="100000"/>
              </a:lnSpc>
              <a:spcBef>
                <a:spcPts val="0"/>
              </a:spcBef>
            </a:pPr>
            <a:r>
              <a:rPr lang="en-US" sz="2000">
                <a:ea typeface="+mn-lt"/>
                <a:cs typeface="+mn-lt"/>
              </a:rPr>
              <a:t>Research Quality Manager</a:t>
            </a:r>
          </a:p>
          <a:p>
            <a:pPr algn="l">
              <a:lnSpc>
                <a:spcPct val="100000"/>
              </a:lnSpc>
              <a:spcBef>
                <a:spcPts val="0"/>
              </a:spcBef>
            </a:pPr>
            <a:r>
              <a:rPr lang="en-US" sz="2000">
                <a:ea typeface="+mn-lt"/>
                <a:cs typeface="+mn-lt"/>
              </a:rPr>
              <a:t>UMB School of Nursing</a:t>
            </a:r>
          </a:p>
        </p:txBody>
      </p:sp>
      <mc:AlternateContent xmlns:mc="http://schemas.openxmlformats.org/markup-compatibility/2006" xmlns:p14="http://schemas.microsoft.com/office/powerpoint/2010/main">
        <mc:Choice Requires="p14">
          <p:contentPart p14:bwMode="auto" r:id="rId4">
            <p14:nvContentPartPr>
              <p14:cNvPr id="7" name="Ink 6">
                <a:extLst>
                  <a:ext uri="{FF2B5EF4-FFF2-40B4-BE49-F238E27FC236}">
                    <a16:creationId xmlns:a16="http://schemas.microsoft.com/office/drawing/2014/main" id="{E63B9371-C2E1-C740-856C-ABDA7BCD05B0}"/>
                  </a:ext>
                </a:extLst>
              </p14:cNvPr>
              <p14:cNvContentPartPr/>
              <p14:nvPr/>
            </p14:nvContentPartPr>
            <p14:xfrm>
              <a:off x="838358" y="77256"/>
              <a:ext cx="2215440" cy="573840"/>
            </p14:xfrm>
          </p:contentPart>
        </mc:Choice>
        <mc:Fallback xmlns="">
          <p:pic>
            <p:nvPicPr>
              <p:cNvPr id="7" name="Ink 6">
                <a:extLst>
                  <a:ext uri="{FF2B5EF4-FFF2-40B4-BE49-F238E27FC236}">
                    <a16:creationId xmlns:a16="http://schemas.microsoft.com/office/drawing/2014/main" id="{E63B9371-C2E1-C740-856C-ABDA7BCD05B0}"/>
                  </a:ext>
                </a:extLst>
              </p:cNvPr>
              <p:cNvPicPr/>
              <p:nvPr/>
            </p:nvPicPr>
            <p:blipFill>
              <a:blip r:embed="rId5"/>
              <a:stretch>
                <a:fillRect/>
              </a:stretch>
            </p:blipFill>
            <p:spPr>
              <a:xfrm>
                <a:off x="784349" y="-30812"/>
                <a:ext cx="2323097" cy="789615"/>
              </a:xfrm>
              <a:prstGeom prst="rect">
                <a:avLst/>
              </a:prstGeom>
            </p:spPr>
          </p:pic>
        </mc:Fallback>
      </mc:AlternateContent>
      <mc:AlternateContent xmlns:mc="http://schemas.openxmlformats.org/markup-compatibility/2006" xmlns:p14="http://schemas.microsoft.com/office/powerpoint/2010/main">
        <mc:Choice Requires="p14">
          <p:contentPart p14:bwMode="auto" r:id="rId6">
            <p14:nvContentPartPr>
              <p14:cNvPr id="8" name="Ink 7">
                <a:extLst>
                  <a:ext uri="{FF2B5EF4-FFF2-40B4-BE49-F238E27FC236}">
                    <a16:creationId xmlns:a16="http://schemas.microsoft.com/office/drawing/2014/main" id="{B3E67F9D-CAA7-FC40-80D0-C4B399FC77EF}"/>
                  </a:ext>
                </a:extLst>
              </p14:cNvPr>
              <p14:cNvContentPartPr/>
              <p14:nvPr/>
            </p14:nvContentPartPr>
            <p14:xfrm>
              <a:off x="3740471" y="2046606"/>
              <a:ext cx="360" cy="360"/>
            </p14:xfrm>
          </p:contentPart>
        </mc:Choice>
        <mc:Fallback xmlns="">
          <p:pic>
            <p:nvPicPr>
              <p:cNvPr id="8" name="Ink 7">
                <a:extLst>
                  <a:ext uri="{FF2B5EF4-FFF2-40B4-BE49-F238E27FC236}">
                    <a16:creationId xmlns:a16="http://schemas.microsoft.com/office/drawing/2014/main" id="{B3E67F9D-CAA7-FC40-80D0-C4B399FC77EF}"/>
                  </a:ext>
                </a:extLst>
              </p:cNvPr>
              <p:cNvPicPr/>
              <p:nvPr/>
            </p:nvPicPr>
            <p:blipFill>
              <a:blip r:embed="rId7"/>
              <a:stretch>
                <a:fillRect/>
              </a:stretch>
            </p:blipFill>
            <p:spPr>
              <a:xfrm>
                <a:off x="3686471" y="1938606"/>
                <a:ext cx="108000" cy="216000"/>
              </a:xfrm>
              <a:prstGeom prst="rect">
                <a:avLst/>
              </a:prstGeom>
            </p:spPr>
          </p:pic>
        </mc:Fallback>
      </mc:AlternateContent>
    </p:spTree>
    <p:extLst>
      <p:ext uri="{BB962C8B-B14F-4D97-AF65-F5344CB8AC3E}">
        <p14:creationId xmlns:p14="http://schemas.microsoft.com/office/powerpoint/2010/main" val="28169231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81EA652-8C6A-4E69-BEB9-170809474553}"/>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ight Triangle 9">
            <a:extLst>
              <a:ext uri="{FF2B5EF4-FFF2-40B4-BE49-F238E27FC236}">
                <a16:creationId xmlns:a16="http://schemas.microsoft.com/office/drawing/2014/main" id="{5298780A-33B9-4EA2-8F67-DE68AD62841B}"/>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576720" y="3335867"/>
            <a:ext cx="3291840" cy="32004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7F488E8B-4E1E-4402-8935-D4E6C02615C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774" y="623275"/>
            <a:ext cx="10905053" cy="5607882"/>
          </a:xfrm>
          <a:prstGeom prst="rect">
            <a:avLst/>
          </a:prstGeom>
          <a:noFill/>
          <a:ln w="1905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529AE283-7B09-AC43-A282-64770F638C29}"/>
              </a:ext>
            </a:extLst>
          </p:cNvPr>
          <p:cNvSpPr>
            <a:spLocks noGrp="1"/>
          </p:cNvSpPr>
          <p:nvPr>
            <p:ph type="title"/>
          </p:nvPr>
        </p:nvSpPr>
        <p:spPr>
          <a:xfrm>
            <a:off x="975043" y="728495"/>
            <a:ext cx="9732530" cy="1618489"/>
          </a:xfrm>
        </p:spPr>
        <p:txBody>
          <a:bodyPr anchor="ctr">
            <a:normAutofit/>
          </a:bodyPr>
          <a:lstStyle/>
          <a:p>
            <a:r>
              <a:rPr lang="en-US" b="1">
                <a:hlinkClick r:id="rId3"/>
              </a:rPr>
              <a:t>B. Institutions Not Engaged in Human Subjects Research</a:t>
            </a:r>
            <a:endParaRPr lang="en-US"/>
          </a:p>
        </p:txBody>
      </p:sp>
      <p:sp>
        <p:nvSpPr>
          <p:cNvPr id="3" name="Content Placeholder 2">
            <a:extLst>
              <a:ext uri="{FF2B5EF4-FFF2-40B4-BE49-F238E27FC236}">
                <a16:creationId xmlns:a16="http://schemas.microsoft.com/office/drawing/2014/main" id="{4226B8F4-D5AE-6F49-B105-9A33F061EC6F}"/>
              </a:ext>
            </a:extLst>
          </p:cNvPr>
          <p:cNvSpPr>
            <a:spLocks noGrp="1"/>
          </p:cNvSpPr>
          <p:nvPr>
            <p:ph idx="1"/>
          </p:nvPr>
        </p:nvSpPr>
        <p:spPr>
          <a:xfrm>
            <a:off x="1060388" y="2580192"/>
            <a:ext cx="9312806" cy="3417757"/>
          </a:xfrm>
        </p:spPr>
        <p:txBody>
          <a:bodyPr anchor="t">
            <a:normAutofit/>
          </a:bodyPr>
          <a:lstStyle/>
          <a:p>
            <a:pPr marL="457200" indent="-457200">
              <a:buAutoNum type="arabicParenR"/>
            </a:pPr>
            <a:r>
              <a:rPr lang="en-US" sz="3200"/>
              <a:t>Institutions providing </a:t>
            </a:r>
            <a:r>
              <a:rPr lang="en-US" sz="3200" u="sng"/>
              <a:t>commercial services </a:t>
            </a:r>
            <a:r>
              <a:rPr lang="en-US" sz="3200"/>
              <a:t>(e.g. transcription service, data capture service, etc.)</a:t>
            </a:r>
          </a:p>
          <a:p>
            <a:pPr marL="514350" indent="-514350">
              <a:buAutoNum type="arabicParenR"/>
            </a:pPr>
            <a:r>
              <a:rPr lang="en-US" sz="3200"/>
              <a:t>Institutions providing </a:t>
            </a:r>
            <a:r>
              <a:rPr lang="en-US" sz="3200" u="sng"/>
              <a:t>medical services </a:t>
            </a:r>
            <a:r>
              <a:rPr lang="en-US" sz="3200"/>
              <a:t>including private practice (e.g. radiologist, lab phlebotomist)</a:t>
            </a:r>
          </a:p>
          <a:p>
            <a:pPr marL="514350" indent="-514350">
              <a:buFont typeface="Arial" panose="020B0604020202020204" pitchFamily="34" charset="0"/>
              <a:buAutoNum type="arabicParenR"/>
            </a:pPr>
            <a:endParaRPr lang="en-US" sz="2400"/>
          </a:p>
          <a:p>
            <a:pPr marL="514350" indent="-514350">
              <a:buFont typeface="Arial" panose="020B0604020202020204" pitchFamily="34" charset="0"/>
              <a:buAutoNum type="arabicParenR"/>
            </a:pPr>
            <a:endParaRPr lang="en-US" sz="2400"/>
          </a:p>
          <a:p>
            <a:endParaRPr lang="en-US" sz="1700"/>
          </a:p>
        </p:txBody>
      </p:sp>
    </p:spTree>
    <p:extLst>
      <p:ext uri="{BB962C8B-B14F-4D97-AF65-F5344CB8AC3E}">
        <p14:creationId xmlns:p14="http://schemas.microsoft.com/office/powerpoint/2010/main" val="126411578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81EA652-8C6A-4E69-BEB9-170809474553}"/>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ight Triangle 9">
            <a:extLst>
              <a:ext uri="{FF2B5EF4-FFF2-40B4-BE49-F238E27FC236}">
                <a16:creationId xmlns:a16="http://schemas.microsoft.com/office/drawing/2014/main" id="{5298780A-33B9-4EA2-8F67-DE68AD62841B}"/>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576720" y="3335867"/>
            <a:ext cx="3291840" cy="32004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7F488E8B-4E1E-4402-8935-D4E6C02615C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774" y="623275"/>
            <a:ext cx="10905053" cy="5607882"/>
          </a:xfrm>
          <a:prstGeom prst="rect">
            <a:avLst/>
          </a:prstGeom>
          <a:noFill/>
          <a:ln w="1905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529AE283-7B09-AC43-A282-64770F638C29}"/>
              </a:ext>
            </a:extLst>
          </p:cNvPr>
          <p:cNvSpPr>
            <a:spLocks noGrp="1"/>
          </p:cNvSpPr>
          <p:nvPr>
            <p:ph type="title"/>
          </p:nvPr>
        </p:nvSpPr>
        <p:spPr>
          <a:xfrm>
            <a:off x="975043" y="728495"/>
            <a:ext cx="9732530" cy="1618489"/>
          </a:xfrm>
        </p:spPr>
        <p:txBody>
          <a:bodyPr anchor="ctr">
            <a:normAutofit/>
          </a:bodyPr>
          <a:lstStyle/>
          <a:p>
            <a:r>
              <a:rPr lang="en-US" b="1">
                <a:hlinkClick r:id="rId3"/>
              </a:rPr>
              <a:t>B. Institutions Not Engaged in Human Subjects Research</a:t>
            </a:r>
            <a:endParaRPr lang="en-US"/>
          </a:p>
        </p:txBody>
      </p:sp>
      <p:sp>
        <p:nvSpPr>
          <p:cNvPr id="3" name="Content Placeholder 2">
            <a:extLst>
              <a:ext uri="{FF2B5EF4-FFF2-40B4-BE49-F238E27FC236}">
                <a16:creationId xmlns:a16="http://schemas.microsoft.com/office/drawing/2014/main" id="{4226B8F4-D5AE-6F49-B105-9A33F061EC6F}"/>
              </a:ext>
            </a:extLst>
          </p:cNvPr>
          <p:cNvSpPr>
            <a:spLocks noGrp="1"/>
          </p:cNvSpPr>
          <p:nvPr>
            <p:ph idx="1"/>
          </p:nvPr>
        </p:nvSpPr>
        <p:spPr>
          <a:xfrm>
            <a:off x="1060388" y="2580192"/>
            <a:ext cx="9462708" cy="3417757"/>
          </a:xfrm>
        </p:spPr>
        <p:txBody>
          <a:bodyPr anchor="t">
            <a:normAutofit/>
          </a:bodyPr>
          <a:lstStyle/>
          <a:p>
            <a:pPr marL="514350" indent="-514350">
              <a:buFont typeface="+mj-lt"/>
              <a:buAutoNum type="arabicParenR" startAt="3"/>
            </a:pPr>
            <a:r>
              <a:rPr lang="en-US" sz="3200"/>
              <a:t>Institution conducting a research procedure on a one-time or short-term basis*</a:t>
            </a:r>
            <a:endParaRPr lang="en-US" sz="3600"/>
          </a:p>
          <a:p>
            <a:pPr marL="514350" indent="-514350">
              <a:buFont typeface="+mj-lt"/>
              <a:buAutoNum type="arabicParenR" startAt="3"/>
            </a:pPr>
            <a:r>
              <a:rPr lang="en-US" sz="3200"/>
              <a:t>Institutions assisting with recruitment</a:t>
            </a:r>
          </a:p>
          <a:p>
            <a:pPr marL="514350" indent="-514350">
              <a:buFont typeface="+mj-lt"/>
              <a:buAutoNum type="arabicParenR" startAt="3"/>
            </a:pPr>
            <a:r>
              <a:rPr lang="en-US" sz="3200">
                <a:ea typeface="+mn-lt"/>
                <a:cs typeface="+mn-lt"/>
              </a:rPr>
              <a:t>Institutions allowing facility use for outside researchers</a:t>
            </a:r>
          </a:p>
          <a:p>
            <a:pPr marL="514350" indent="-514350">
              <a:buFont typeface="Arial" panose="020B0604020202020204" pitchFamily="34" charset="0"/>
              <a:buAutoNum type="arabicParenR" startAt="3"/>
            </a:pPr>
            <a:endParaRPr lang="en-US" sz="2400"/>
          </a:p>
          <a:p>
            <a:endParaRPr lang="en-US" sz="1700"/>
          </a:p>
        </p:txBody>
      </p:sp>
      <p:sp>
        <p:nvSpPr>
          <p:cNvPr id="4" name="TextBox 3">
            <a:extLst>
              <a:ext uri="{FF2B5EF4-FFF2-40B4-BE49-F238E27FC236}">
                <a16:creationId xmlns:a16="http://schemas.microsoft.com/office/drawing/2014/main" id="{E17AF26B-396F-3E4D-A2C7-76C6AEB79F25}"/>
              </a:ext>
            </a:extLst>
          </p:cNvPr>
          <p:cNvSpPr txBox="1"/>
          <p:nvPr/>
        </p:nvSpPr>
        <p:spPr>
          <a:xfrm>
            <a:off x="641774" y="6375558"/>
            <a:ext cx="4958024" cy="369332"/>
          </a:xfrm>
          <a:prstGeom prst="rect">
            <a:avLst/>
          </a:prstGeom>
          <a:noFill/>
        </p:spPr>
        <p:txBody>
          <a:bodyPr wrap="none" rtlCol="0">
            <a:spAutoFit/>
          </a:bodyPr>
          <a:lstStyle/>
          <a:p>
            <a:r>
              <a:rPr lang="en-US" i="1"/>
              <a:t>* Complex determination criteria and requirements</a:t>
            </a:r>
          </a:p>
        </p:txBody>
      </p:sp>
    </p:spTree>
    <p:extLst>
      <p:ext uri="{BB962C8B-B14F-4D97-AF65-F5344CB8AC3E}">
        <p14:creationId xmlns:p14="http://schemas.microsoft.com/office/powerpoint/2010/main" val="394795155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81EA652-8C6A-4E69-BEB9-170809474553}"/>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ight Triangle 9">
            <a:extLst>
              <a:ext uri="{FF2B5EF4-FFF2-40B4-BE49-F238E27FC236}">
                <a16:creationId xmlns:a16="http://schemas.microsoft.com/office/drawing/2014/main" id="{5298780A-33B9-4EA2-8F67-DE68AD62841B}"/>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576720" y="3335867"/>
            <a:ext cx="3291840" cy="32004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7F488E8B-4E1E-4402-8935-D4E6C02615C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774" y="623275"/>
            <a:ext cx="10905053" cy="5607882"/>
          </a:xfrm>
          <a:prstGeom prst="rect">
            <a:avLst/>
          </a:prstGeom>
          <a:noFill/>
          <a:ln w="1905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529AE283-7B09-AC43-A282-64770F638C29}"/>
              </a:ext>
            </a:extLst>
          </p:cNvPr>
          <p:cNvSpPr>
            <a:spLocks noGrp="1"/>
          </p:cNvSpPr>
          <p:nvPr>
            <p:ph type="title"/>
          </p:nvPr>
        </p:nvSpPr>
        <p:spPr>
          <a:xfrm>
            <a:off x="937416" y="1094713"/>
            <a:ext cx="9840312" cy="948893"/>
          </a:xfrm>
        </p:spPr>
        <p:txBody>
          <a:bodyPr anchor="ctr">
            <a:noAutofit/>
          </a:bodyPr>
          <a:lstStyle/>
          <a:p>
            <a:r>
              <a:rPr lang="en-US" b="1">
                <a:hlinkClick r:id="rId3"/>
              </a:rPr>
              <a:t>B. Institutions Not Engaged in Human Subjects Research</a:t>
            </a:r>
            <a:endParaRPr lang="en-US"/>
          </a:p>
        </p:txBody>
      </p:sp>
      <p:sp>
        <p:nvSpPr>
          <p:cNvPr id="3" name="Content Placeholder 2">
            <a:extLst>
              <a:ext uri="{FF2B5EF4-FFF2-40B4-BE49-F238E27FC236}">
                <a16:creationId xmlns:a16="http://schemas.microsoft.com/office/drawing/2014/main" id="{4226B8F4-D5AE-6F49-B105-9A33F061EC6F}"/>
              </a:ext>
            </a:extLst>
          </p:cNvPr>
          <p:cNvSpPr>
            <a:spLocks noGrp="1"/>
          </p:cNvSpPr>
          <p:nvPr>
            <p:ph idx="1"/>
          </p:nvPr>
        </p:nvSpPr>
        <p:spPr>
          <a:xfrm>
            <a:off x="1024128" y="2515044"/>
            <a:ext cx="9119616" cy="3398076"/>
          </a:xfrm>
        </p:spPr>
        <p:txBody>
          <a:bodyPr anchor="t">
            <a:normAutofit/>
          </a:bodyPr>
          <a:lstStyle/>
          <a:p>
            <a:pPr marL="457200" indent="-457200">
              <a:buAutoNum type="arabicParenR"/>
            </a:pPr>
            <a:endParaRPr lang="en-US" sz="2400">
              <a:cs typeface="Calibri" panose="020F0502020204030204"/>
            </a:endParaRPr>
          </a:p>
          <a:p>
            <a:pPr marL="457200" indent="-457200">
              <a:buAutoNum type="arabicParenR" startAt="6"/>
            </a:pPr>
            <a:r>
              <a:rPr lang="en-US" sz="3200"/>
              <a:t>Institutions that </a:t>
            </a:r>
            <a:r>
              <a:rPr lang="en-US" sz="3200" b="1"/>
              <a:t>release</a:t>
            </a:r>
            <a:r>
              <a:rPr lang="en-US" sz="3200"/>
              <a:t> identifiable information or identifiable biospecimens*</a:t>
            </a:r>
            <a:endParaRPr lang="en-US" sz="3600"/>
          </a:p>
          <a:p>
            <a:pPr marL="457200" indent="-457200">
              <a:buFont typeface="+mj-lt"/>
              <a:buAutoNum type="arabicParenR" startAt="6"/>
            </a:pPr>
            <a:r>
              <a:rPr lang="en-US" sz="3200"/>
              <a:t>Institutions that </a:t>
            </a:r>
            <a:r>
              <a:rPr lang="en-US" sz="3200" b="1"/>
              <a:t>receive coded</a:t>
            </a:r>
            <a:r>
              <a:rPr lang="en-US" sz="3200"/>
              <a:t> information or biospecimens without the ability to re-identify*</a:t>
            </a:r>
          </a:p>
          <a:p>
            <a:pPr marL="457200" indent="-457200">
              <a:buFont typeface="+mj-lt"/>
              <a:buAutoNum type="arabicParenR" startAt="6"/>
            </a:pPr>
            <a:endParaRPr lang="en-US" sz="2400"/>
          </a:p>
          <a:p>
            <a:pPr marL="457200" indent="-457200">
              <a:buFont typeface="+mj-lt"/>
              <a:buAutoNum type="arabicParenR" startAt="6"/>
            </a:pPr>
            <a:endParaRPr lang="en-US" sz="2000"/>
          </a:p>
          <a:p>
            <a:pPr marL="457200" indent="-457200">
              <a:buFont typeface="+mj-lt"/>
              <a:buAutoNum type="arabicParenR" startAt="6"/>
            </a:pPr>
            <a:endParaRPr lang="en-US" sz="2000"/>
          </a:p>
          <a:p>
            <a:pPr marL="457200" indent="-457200">
              <a:buFont typeface="+mj-lt"/>
              <a:buAutoNum type="arabicParenR" startAt="6"/>
            </a:pPr>
            <a:endParaRPr lang="en-US" sz="2000"/>
          </a:p>
          <a:p>
            <a:pPr marL="0" indent="0">
              <a:buNone/>
            </a:pPr>
            <a:endParaRPr lang="en-US" sz="2000"/>
          </a:p>
        </p:txBody>
      </p:sp>
      <p:sp>
        <p:nvSpPr>
          <p:cNvPr id="7" name="TextBox 6">
            <a:extLst>
              <a:ext uri="{FF2B5EF4-FFF2-40B4-BE49-F238E27FC236}">
                <a16:creationId xmlns:a16="http://schemas.microsoft.com/office/drawing/2014/main" id="{A3A181A7-8341-0548-87F3-EEE6A91B20B3}"/>
              </a:ext>
            </a:extLst>
          </p:cNvPr>
          <p:cNvSpPr txBox="1"/>
          <p:nvPr/>
        </p:nvSpPr>
        <p:spPr>
          <a:xfrm>
            <a:off x="641774" y="6375558"/>
            <a:ext cx="4958024" cy="369332"/>
          </a:xfrm>
          <a:prstGeom prst="rect">
            <a:avLst/>
          </a:prstGeom>
          <a:noFill/>
        </p:spPr>
        <p:txBody>
          <a:bodyPr wrap="none" rtlCol="0">
            <a:spAutoFit/>
          </a:bodyPr>
          <a:lstStyle/>
          <a:p>
            <a:r>
              <a:rPr lang="en-US" i="1"/>
              <a:t>* Complex determination criteria and requirements</a:t>
            </a:r>
          </a:p>
        </p:txBody>
      </p:sp>
    </p:spTree>
    <p:extLst>
      <p:ext uri="{BB962C8B-B14F-4D97-AF65-F5344CB8AC3E}">
        <p14:creationId xmlns:p14="http://schemas.microsoft.com/office/powerpoint/2010/main" val="232180530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81EA652-8C6A-4E69-BEB9-170809474553}"/>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ight Triangle 9">
            <a:extLst>
              <a:ext uri="{FF2B5EF4-FFF2-40B4-BE49-F238E27FC236}">
                <a16:creationId xmlns:a16="http://schemas.microsoft.com/office/drawing/2014/main" id="{5298780A-33B9-4EA2-8F67-DE68AD62841B}"/>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576720" y="3335867"/>
            <a:ext cx="3291840" cy="32004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7F488E8B-4E1E-4402-8935-D4E6C02615C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774" y="623275"/>
            <a:ext cx="10905053" cy="5607882"/>
          </a:xfrm>
          <a:prstGeom prst="rect">
            <a:avLst/>
          </a:prstGeom>
          <a:noFill/>
          <a:ln w="1905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529AE283-7B09-AC43-A282-64770F638C29}"/>
              </a:ext>
            </a:extLst>
          </p:cNvPr>
          <p:cNvSpPr>
            <a:spLocks noGrp="1"/>
          </p:cNvSpPr>
          <p:nvPr>
            <p:ph type="title"/>
          </p:nvPr>
        </p:nvSpPr>
        <p:spPr>
          <a:xfrm>
            <a:off x="937416" y="1094713"/>
            <a:ext cx="9840312" cy="948893"/>
          </a:xfrm>
        </p:spPr>
        <p:txBody>
          <a:bodyPr anchor="ctr">
            <a:noAutofit/>
          </a:bodyPr>
          <a:lstStyle/>
          <a:p>
            <a:r>
              <a:rPr lang="en-US" b="1">
                <a:hlinkClick r:id="rId3"/>
              </a:rPr>
              <a:t>B. Institutions Not Engaged in Human Subjects Research</a:t>
            </a:r>
            <a:endParaRPr lang="en-US"/>
          </a:p>
        </p:txBody>
      </p:sp>
      <p:sp>
        <p:nvSpPr>
          <p:cNvPr id="3" name="Content Placeholder 2">
            <a:extLst>
              <a:ext uri="{FF2B5EF4-FFF2-40B4-BE49-F238E27FC236}">
                <a16:creationId xmlns:a16="http://schemas.microsoft.com/office/drawing/2014/main" id="{4226B8F4-D5AE-6F49-B105-9A33F061EC6F}"/>
              </a:ext>
            </a:extLst>
          </p:cNvPr>
          <p:cNvSpPr>
            <a:spLocks noGrp="1"/>
          </p:cNvSpPr>
          <p:nvPr>
            <p:ph idx="1"/>
          </p:nvPr>
        </p:nvSpPr>
        <p:spPr>
          <a:xfrm>
            <a:off x="1024128" y="2515044"/>
            <a:ext cx="8884370" cy="3398076"/>
          </a:xfrm>
        </p:spPr>
        <p:txBody>
          <a:bodyPr anchor="t">
            <a:normAutofit fontScale="92500" lnSpcReduction="10000"/>
          </a:bodyPr>
          <a:lstStyle/>
          <a:p>
            <a:pPr marL="457200" indent="-457200">
              <a:buFont typeface="+mj-lt"/>
              <a:buAutoNum type="arabicParenR" startAt="8"/>
            </a:pPr>
            <a:r>
              <a:rPr lang="en-US"/>
              <a:t>Institutions that access identifiers only while visiting the research site for activities under IRB oversight (e.g. study monitors)</a:t>
            </a:r>
          </a:p>
          <a:p>
            <a:pPr marL="457200" indent="-457200">
              <a:buFont typeface="+mj-lt"/>
              <a:buAutoNum type="arabicParenR" startAt="8"/>
            </a:pPr>
            <a:r>
              <a:rPr lang="en-US"/>
              <a:t>Institutions that access identifiers for auditing purposes (e.g. Office of Accountability and Compliance, FDA)</a:t>
            </a:r>
          </a:p>
          <a:p>
            <a:pPr marL="457200" indent="-457200">
              <a:buFont typeface="+mj-lt"/>
              <a:buAutoNum type="arabicParenR" startAt="8"/>
            </a:pPr>
            <a:r>
              <a:rPr lang="en-US">
                <a:ea typeface="+mn-lt"/>
                <a:cs typeface="+mn-lt"/>
              </a:rPr>
              <a:t>Institutions receiving identifiable data to satisfy FDA reporting needs</a:t>
            </a:r>
          </a:p>
          <a:p>
            <a:pPr marL="457200" indent="-457200">
              <a:buFont typeface="+mj-lt"/>
              <a:buAutoNum type="arabicParenR" startAt="8"/>
            </a:pPr>
            <a:r>
              <a:rPr lang="en-US">
                <a:ea typeface="+mn-lt"/>
                <a:cs typeface="+mn-lt"/>
              </a:rPr>
              <a:t>Institutions who assist with authoring papers, journal articles, presentations</a:t>
            </a:r>
            <a:endParaRPr lang="en-US" sz="3200">
              <a:ea typeface="+mn-lt"/>
              <a:cs typeface="+mn-lt"/>
            </a:endParaRPr>
          </a:p>
          <a:p>
            <a:pPr marL="457200" indent="-457200">
              <a:buFont typeface="+mj-lt"/>
              <a:buAutoNum type="arabicParenR" startAt="8"/>
            </a:pPr>
            <a:endParaRPr lang="en-US" sz="2400"/>
          </a:p>
          <a:p>
            <a:pPr marL="457200" indent="-457200">
              <a:buFont typeface="+mj-lt"/>
              <a:buAutoNum type="arabicParenR" startAt="8"/>
            </a:pPr>
            <a:endParaRPr lang="en-US" sz="2000"/>
          </a:p>
          <a:p>
            <a:pPr marL="457200" indent="-457200">
              <a:buFont typeface="+mj-lt"/>
              <a:buAutoNum type="arabicParenR" startAt="8"/>
            </a:pPr>
            <a:endParaRPr lang="en-US" sz="2000"/>
          </a:p>
          <a:p>
            <a:pPr marL="457200" indent="-457200">
              <a:buFont typeface="+mj-lt"/>
              <a:buAutoNum type="arabicParenR" startAt="8"/>
            </a:pPr>
            <a:endParaRPr lang="en-US" sz="2000"/>
          </a:p>
          <a:p>
            <a:pPr marL="0" indent="0">
              <a:buNone/>
            </a:pPr>
            <a:endParaRPr lang="en-US" sz="2000"/>
          </a:p>
        </p:txBody>
      </p:sp>
    </p:spTree>
    <p:extLst>
      <p:ext uri="{BB962C8B-B14F-4D97-AF65-F5344CB8AC3E}">
        <p14:creationId xmlns:p14="http://schemas.microsoft.com/office/powerpoint/2010/main" val="272060831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81EA652-8C6A-4E69-BEB9-170809474553}"/>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ight Triangle 9">
            <a:extLst>
              <a:ext uri="{FF2B5EF4-FFF2-40B4-BE49-F238E27FC236}">
                <a16:creationId xmlns:a16="http://schemas.microsoft.com/office/drawing/2014/main" id="{5298780A-33B9-4EA2-8F67-DE68AD62841B}"/>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576720" y="3335867"/>
            <a:ext cx="3291840" cy="32004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7F488E8B-4E1E-4402-8935-D4E6C02615C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774" y="623275"/>
            <a:ext cx="10905053" cy="5607882"/>
          </a:xfrm>
          <a:prstGeom prst="rect">
            <a:avLst/>
          </a:prstGeom>
          <a:noFill/>
          <a:ln w="1905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529AE283-7B09-AC43-A282-64770F638C29}"/>
              </a:ext>
            </a:extLst>
          </p:cNvPr>
          <p:cNvSpPr>
            <a:spLocks noGrp="1"/>
          </p:cNvSpPr>
          <p:nvPr>
            <p:ph type="title"/>
          </p:nvPr>
        </p:nvSpPr>
        <p:spPr>
          <a:xfrm>
            <a:off x="937416" y="1094713"/>
            <a:ext cx="9840312" cy="948893"/>
          </a:xfrm>
        </p:spPr>
        <p:txBody>
          <a:bodyPr anchor="ctr">
            <a:noAutofit/>
          </a:bodyPr>
          <a:lstStyle/>
          <a:p>
            <a:pPr algn="ctr"/>
            <a:r>
              <a:rPr lang="en-US" b="1"/>
              <a:t>Exception!</a:t>
            </a:r>
            <a:endParaRPr lang="en-US">
              <a:cs typeface="Calibri Light" panose="020F0302020204030204"/>
            </a:endParaRPr>
          </a:p>
        </p:txBody>
      </p:sp>
      <p:sp>
        <p:nvSpPr>
          <p:cNvPr id="3" name="Content Placeholder 2">
            <a:extLst>
              <a:ext uri="{FF2B5EF4-FFF2-40B4-BE49-F238E27FC236}">
                <a16:creationId xmlns:a16="http://schemas.microsoft.com/office/drawing/2014/main" id="{4226B8F4-D5AE-6F49-B105-9A33F061EC6F}"/>
              </a:ext>
            </a:extLst>
          </p:cNvPr>
          <p:cNvSpPr>
            <a:spLocks noGrp="1"/>
          </p:cNvSpPr>
          <p:nvPr>
            <p:ph idx="1"/>
          </p:nvPr>
        </p:nvSpPr>
        <p:spPr>
          <a:xfrm>
            <a:off x="1103024" y="2574289"/>
            <a:ext cx="10197917" cy="3656868"/>
          </a:xfrm>
        </p:spPr>
        <p:txBody>
          <a:bodyPr vert="horz" lIns="91440" tIns="45720" rIns="91440" bIns="45720" rtlCol="0" anchor="t">
            <a:noAutofit/>
          </a:bodyPr>
          <a:lstStyle/>
          <a:p>
            <a:pPr marL="0" indent="0">
              <a:buNone/>
            </a:pPr>
            <a:r>
              <a:rPr lang="en-US" sz="3600">
                <a:ea typeface="+mn-lt"/>
                <a:cs typeface="+mn-lt"/>
              </a:rPr>
              <a:t>Federally funded research is a whole different ballgame. A site is considered “engaged” in human subject's research when it receives a </a:t>
            </a:r>
            <a:r>
              <a:rPr lang="en-US" sz="3600" u="sng">
                <a:ea typeface="+mn-lt"/>
                <a:cs typeface="+mn-lt"/>
              </a:rPr>
              <a:t>direct </a:t>
            </a:r>
            <a:r>
              <a:rPr lang="en-US" sz="3600">
                <a:ea typeface="+mn-lt"/>
                <a:cs typeface="+mn-lt"/>
              </a:rPr>
              <a:t>Federal award to support the research, regardless of the criteria for non-engagement.</a:t>
            </a:r>
            <a:endParaRPr lang="en-US" sz="3600"/>
          </a:p>
          <a:p>
            <a:pPr marL="457200" indent="-457200">
              <a:buFont typeface="+mj-lt"/>
              <a:buAutoNum type="arabicParenR" startAt="6"/>
            </a:pPr>
            <a:endParaRPr lang="en-US" sz="2000"/>
          </a:p>
          <a:p>
            <a:pPr marL="457200" indent="-457200">
              <a:buFont typeface="Calibri Light" panose="020F0302020204030204"/>
              <a:buAutoNum type="arabicParenR" startAt="6"/>
            </a:pPr>
            <a:endParaRPr lang="en-US" sz="2000">
              <a:cs typeface="Calibri" panose="020F0502020204030204"/>
            </a:endParaRPr>
          </a:p>
          <a:p>
            <a:pPr marL="457200" indent="-457200">
              <a:buFont typeface="Calibri Light" panose="020F0302020204030204"/>
              <a:buAutoNum type="arabicParenR" startAt="6"/>
            </a:pPr>
            <a:endParaRPr lang="en-US" sz="2000">
              <a:cs typeface="Calibri" panose="020F0502020204030204"/>
            </a:endParaRPr>
          </a:p>
          <a:p>
            <a:pPr marL="0" indent="0">
              <a:buNone/>
            </a:pPr>
            <a:endParaRPr lang="en-US" sz="2000">
              <a:cs typeface="Calibri" panose="020F0502020204030204"/>
            </a:endParaRPr>
          </a:p>
        </p:txBody>
      </p:sp>
    </p:spTree>
    <p:extLst>
      <p:ext uri="{BB962C8B-B14F-4D97-AF65-F5344CB8AC3E}">
        <p14:creationId xmlns:p14="http://schemas.microsoft.com/office/powerpoint/2010/main" val="16489070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7" name="Rectangle 16">
            <a:extLst>
              <a:ext uri="{FF2B5EF4-FFF2-40B4-BE49-F238E27FC236}">
                <a16:creationId xmlns:a16="http://schemas.microsoft.com/office/drawing/2014/main" id="{827B839B-9ADE-406B-8590-F1CAEDED45A1}"/>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Freeform 45">
            <a:extLst>
              <a:ext uri="{FF2B5EF4-FFF2-40B4-BE49-F238E27FC236}">
                <a16:creationId xmlns:a16="http://schemas.microsoft.com/office/drawing/2014/main" id="{CFE45BF0-46DB-408C-B5F7-7B11716805D4}"/>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09710" y="1022350"/>
            <a:ext cx="709612" cy="2095501"/>
          </a:xfrm>
          <a:custGeom>
            <a:avLst/>
            <a:gdLst>
              <a:gd name="T0" fmla="*/ 447 w 447"/>
              <a:gd name="T1" fmla="*/ 1363 h 1363"/>
              <a:gd name="T2" fmla="*/ 0 w 447"/>
              <a:gd name="T3" fmla="*/ 987 h 1363"/>
              <a:gd name="T4" fmla="*/ 0 w 447"/>
              <a:gd name="T5" fmla="*/ 0 h 1363"/>
              <a:gd name="T6" fmla="*/ 447 w 447"/>
              <a:gd name="T7" fmla="*/ 376 h 1363"/>
              <a:gd name="T8" fmla="*/ 447 w 447"/>
              <a:gd name="T9" fmla="*/ 1363 h 1363"/>
            </a:gdLst>
            <a:ahLst/>
            <a:cxnLst>
              <a:cxn ang="0">
                <a:pos x="T0" y="T1"/>
              </a:cxn>
              <a:cxn ang="0">
                <a:pos x="T2" y="T3"/>
              </a:cxn>
              <a:cxn ang="0">
                <a:pos x="T4" y="T5"/>
              </a:cxn>
              <a:cxn ang="0">
                <a:pos x="T6" y="T7"/>
              </a:cxn>
              <a:cxn ang="0">
                <a:pos x="T8" y="T9"/>
              </a:cxn>
            </a:cxnLst>
            <a:rect l="0" t="0" r="r" b="b"/>
            <a:pathLst>
              <a:path w="447" h="1363">
                <a:moveTo>
                  <a:pt x="447" y="1363"/>
                </a:moveTo>
                <a:lnTo>
                  <a:pt x="0" y="987"/>
                </a:lnTo>
                <a:lnTo>
                  <a:pt x="0" y="0"/>
                </a:lnTo>
                <a:lnTo>
                  <a:pt x="447" y="376"/>
                </a:lnTo>
                <a:lnTo>
                  <a:pt x="447" y="1363"/>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21" name="Freeform 46">
            <a:extLst>
              <a:ext uri="{FF2B5EF4-FFF2-40B4-BE49-F238E27FC236}">
                <a16:creationId xmlns:a16="http://schemas.microsoft.com/office/drawing/2014/main" id="{2AEBC8F2-97B1-41B4-93F1-2D289E197FBA}"/>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09710" y="837744"/>
            <a:ext cx="403225" cy="1705431"/>
          </a:xfrm>
          <a:custGeom>
            <a:avLst/>
            <a:gdLst>
              <a:gd name="T0" fmla="*/ 254 w 254"/>
              <a:gd name="T1" fmla="*/ 987 h 1109"/>
              <a:gd name="T2" fmla="*/ 0 w 254"/>
              <a:gd name="T3" fmla="*/ 1109 h 1109"/>
              <a:gd name="T4" fmla="*/ 0 w 254"/>
              <a:gd name="T5" fmla="*/ 119 h 1109"/>
              <a:gd name="T6" fmla="*/ 254 w 254"/>
              <a:gd name="T7" fmla="*/ 0 h 1109"/>
              <a:gd name="T8" fmla="*/ 254 w 254"/>
              <a:gd name="T9" fmla="*/ 987 h 1109"/>
            </a:gdLst>
            <a:ahLst/>
            <a:cxnLst>
              <a:cxn ang="0">
                <a:pos x="T0" y="T1"/>
              </a:cxn>
              <a:cxn ang="0">
                <a:pos x="T2" y="T3"/>
              </a:cxn>
              <a:cxn ang="0">
                <a:pos x="T4" y="T5"/>
              </a:cxn>
              <a:cxn ang="0">
                <a:pos x="T6" y="T7"/>
              </a:cxn>
              <a:cxn ang="0">
                <a:pos x="T8" y="T9"/>
              </a:cxn>
            </a:cxnLst>
            <a:rect l="0" t="0" r="r" b="b"/>
            <a:pathLst>
              <a:path w="254" h="1109">
                <a:moveTo>
                  <a:pt x="254" y="987"/>
                </a:moveTo>
                <a:lnTo>
                  <a:pt x="0" y="1109"/>
                </a:lnTo>
                <a:lnTo>
                  <a:pt x="0" y="119"/>
                </a:lnTo>
                <a:lnTo>
                  <a:pt x="254" y="0"/>
                </a:lnTo>
                <a:lnTo>
                  <a:pt x="254" y="987"/>
                </a:lnTo>
                <a:close/>
              </a:path>
            </a:pathLst>
          </a:custGeom>
          <a:solidFill>
            <a:schemeClr val="accent1">
              <a:lumMod val="75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23" name="Freeform 47">
            <a:extLst>
              <a:ext uri="{FF2B5EF4-FFF2-40B4-BE49-F238E27FC236}">
                <a16:creationId xmlns:a16="http://schemas.microsoft.com/office/drawing/2014/main" id="{472E3A19-F5D5-48FC-BB9C-48C2F68F598B}"/>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644660" y="640894"/>
            <a:ext cx="168275" cy="1713195"/>
          </a:xfrm>
          <a:custGeom>
            <a:avLst/>
            <a:gdLst>
              <a:gd name="T0" fmla="*/ 106 w 106"/>
              <a:gd name="T1" fmla="*/ 1114 h 1114"/>
              <a:gd name="T2" fmla="*/ 0 w 106"/>
              <a:gd name="T3" fmla="*/ 1005 h 1114"/>
              <a:gd name="T4" fmla="*/ 0 w 106"/>
              <a:gd name="T5" fmla="*/ 0 h 1114"/>
              <a:gd name="T6" fmla="*/ 106 w 106"/>
              <a:gd name="T7" fmla="*/ 110 h 1114"/>
              <a:gd name="T8" fmla="*/ 106 w 106"/>
              <a:gd name="T9" fmla="*/ 1114 h 1114"/>
            </a:gdLst>
            <a:ahLst/>
            <a:cxnLst>
              <a:cxn ang="0">
                <a:pos x="T0" y="T1"/>
              </a:cxn>
              <a:cxn ang="0">
                <a:pos x="T2" y="T3"/>
              </a:cxn>
              <a:cxn ang="0">
                <a:pos x="T4" y="T5"/>
              </a:cxn>
              <a:cxn ang="0">
                <a:pos x="T6" y="T7"/>
              </a:cxn>
              <a:cxn ang="0">
                <a:pos x="T8" y="T9"/>
              </a:cxn>
            </a:cxnLst>
            <a:rect l="0" t="0" r="r" b="b"/>
            <a:pathLst>
              <a:path w="106" h="1114">
                <a:moveTo>
                  <a:pt x="106" y="1114"/>
                </a:moveTo>
                <a:lnTo>
                  <a:pt x="0" y="1005"/>
                </a:lnTo>
                <a:lnTo>
                  <a:pt x="0" y="0"/>
                </a:lnTo>
                <a:lnTo>
                  <a:pt x="106" y="110"/>
                </a:lnTo>
                <a:lnTo>
                  <a:pt x="106" y="1114"/>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25" name="Freeform 44">
            <a:extLst>
              <a:ext uri="{FF2B5EF4-FFF2-40B4-BE49-F238E27FC236}">
                <a16:creationId xmlns:a16="http://schemas.microsoft.com/office/drawing/2014/main" id="{7A62E32F-BB65-43A8-8EB5-92346890E549}"/>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11223203" y="635716"/>
            <a:ext cx="328612" cy="1742360"/>
          </a:xfrm>
          <a:custGeom>
            <a:avLst/>
            <a:gdLst>
              <a:gd name="T0" fmla="*/ 207 w 207"/>
              <a:gd name="T1" fmla="*/ 987 h 1114"/>
              <a:gd name="T2" fmla="*/ 0 w 207"/>
              <a:gd name="T3" fmla="*/ 1114 h 1114"/>
              <a:gd name="T4" fmla="*/ 0 w 207"/>
              <a:gd name="T5" fmla="*/ 127 h 1114"/>
              <a:gd name="T6" fmla="*/ 207 w 207"/>
              <a:gd name="T7" fmla="*/ 0 h 1114"/>
              <a:gd name="T8" fmla="*/ 207 w 207"/>
              <a:gd name="T9" fmla="*/ 987 h 1114"/>
            </a:gdLst>
            <a:ahLst/>
            <a:cxnLst>
              <a:cxn ang="0">
                <a:pos x="T0" y="T1"/>
              </a:cxn>
              <a:cxn ang="0">
                <a:pos x="T2" y="T3"/>
              </a:cxn>
              <a:cxn ang="0">
                <a:pos x="T4" y="T5"/>
              </a:cxn>
              <a:cxn ang="0">
                <a:pos x="T6" y="T7"/>
              </a:cxn>
              <a:cxn ang="0">
                <a:pos x="T8" y="T9"/>
              </a:cxn>
            </a:cxnLst>
            <a:rect l="0" t="0" r="r" b="b"/>
            <a:pathLst>
              <a:path w="207" h="1114">
                <a:moveTo>
                  <a:pt x="207" y="987"/>
                </a:moveTo>
                <a:lnTo>
                  <a:pt x="0" y="1114"/>
                </a:lnTo>
                <a:lnTo>
                  <a:pt x="0" y="127"/>
                </a:lnTo>
                <a:lnTo>
                  <a:pt x="207" y="0"/>
                </a:lnTo>
                <a:lnTo>
                  <a:pt x="207" y="987"/>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27" name="Rectangle 26">
            <a:extLst>
              <a:ext uri="{FF2B5EF4-FFF2-40B4-BE49-F238E27FC236}">
                <a16:creationId xmlns:a16="http://schemas.microsoft.com/office/drawing/2014/main" id="{14E91B64-9FCC-451E-AFB4-A827D632936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644055" y="635715"/>
            <a:ext cx="10907863" cy="1541457"/>
          </a:xfrm>
          <a:prstGeom prst="rect">
            <a:avLst/>
          </a:prstGeom>
          <a:solidFill>
            <a:schemeClr val="accent1"/>
          </a:solidFill>
          <a:ln>
            <a:noFill/>
          </a:ln>
        </p:spPr>
        <p:txBody>
          <a:bodyPr vert="horz" wrap="square" lIns="91440" tIns="45720" rIns="91440" bIns="45720" numCol="1" anchor="t" anchorCtr="0" compatLnSpc="1">
            <a:prstTxWarp prst="textNoShape">
              <a:avLst/>
            </a:prstTxWarp>
          </a:bodyPr>
          <a:lstStyle/>
          <a:p>
            <a:endParaRPr lang="en-US"/>
          </a:p>
        </p:txBody>
      </p:sp>
      <p:sp>
        <p:nvSpPr>
          <p:cNvPr id="2" name="Title 1">
            <a:extLst>
              <a:ext uri="{FF2B5EF4-FFF2-40B4-BE49-F238E27FC236}">
                <a16:creationId xmlns:a16="http://schemas.microsoft.com/office/drawing/2014/main" id="{529AE283-7B09-AC43-A282-64770F638C29}"/>
              </a:ext>
            </a:extLst>
          </p:cNvPr>
          <p:cNvSpPr>
            <a:spLocks noGrp="1"/>
          </p:cNvSpPr>
          <p:nvPr>
            <p:ph type="title"/>
          </p:nvPr>
        </p:nvSpPr>
        <p:spPr>
          <a:xfrm>
            <a:off x="958506" y="800392"/>
            <a:ext cx="10264697" cy="1212102"/>
          </a:xfrm>
        </p:spPr>
        <p:txBody>
          <a:bodyPr>
            <a:normAutofit/>
          </a:bodyPr>
          <a:lstStyle/>
          <a:p>
            <a:r>
              <a:rPr lang="en-US" sz="4000" b="1">
                <a:solidFill>
                  <a:schemeClr val="bg1"/>
                </a:solidFill>
                <a:hlinkClick r:id="rId3">
                  <a:extLst>
                    <a:ext uri="{A12FA001-AC4F-418D-AE19-62706E023703}">
                      <ahyp:hlinkClr xmlns:ahyp="http://schemas.microsoft.com/office/drawing/2018/hyperlinkcolor" xmlns="" val="tx"/>
                    </a:ext>
                  </a:extLst>
                </a:hlinkClick>
              </a:rPr>
              <a:t>Persons Engaged in Human Subjects Research</a:t>
            </a:r>
            <a:endParaRPr lang="en-US" sz="4000">
              <a:solidFill>
                <a:schemeClr val="bg1"/>
              </a:solidFill>
              <a:cs typeface="Calibri Light"/>
            </a:endParaRPr>
          </a:p>
        </p:txBody>
      </p:sp>
      <p:sp>
        <p:nvSpPr>
          <p:cNvPr id="3" name="Content Placeholder 2">
            <a:extLst>
              <a:ext uri="{FF2B5EF4-FFF2-40B4-BE49-F238E27FC236}">
                <a16:creationId xmlns:a16="http://schemas.microsoft.com/office/drawing/2014/main" id="{4226B8F4-D5AE-6F49-B105-9A33F061EC6F}"/>
              </a:ext>
            </a:extLst>
          </p:cNvPr>
          <p:cNvSpPr>
            <a:spLocks noGrp="1"/>
          </p:cNvSpPr>
          <p:nvPr>
            <p:ph idx="1"/>
          </p:nvPr>
        </p:nvSpPr>
        <p:spPr>
          <a:xfrm>
            <a:off x="1367624" y="2519190"/>
            <a:ext cx="9708995" cy="4142268"/>
          </a:xfrm>
        </p:spPr>
        <p:txBody>
          <a:bodyPr anchor="ctr">
            <a:normAutofit/>
          </a:bodyPr>
          <a:lstStyle/>
          <a:p>
            <a:pPr marL="0" indent="0" algn="ctr">
              <a:buNone/>
            </a:pPr>
            <a:r>
              <a:rPr lang="en-US" sz="4000">
                <a:cs typeface="Calibri"/>
              </a:rPr>
              <a:t>Study Team member = </a:t>
            </a:r>
          </a:p>
          <a:p>
            <a:pPr marL="0" indent="0" algn="ctr">
              <a:buNone/>
            </a:pPr>
            <a:endParaRPr lang="en-US" sz="1800">
              <a:cs typeface="Calibri"/>
            </a:endParaRPr>
          </a:p>
          <a:p>
            <a:pPr marL="0" indent="0" algn="ctr">
              <a:buNone/>
            </a:pPr>
            <a:r>
              <a:rPr lang="en-US" sz="4000">
                <a:cs typeface="Calibri"/>
              </a:rPr>
              <a:t>Someone </a:t>
            </a:r>
            <a:r>
              <a:rPr lang="en-US" sz="4000" u="sng">
                <a:cs typeface="Calibri"/>
              </a:rPr>
              <a:t>engaged</a:t>
            </a:r>
            <a:r>
              <a:rPr lang="en-US" sz="4000">
                <a:cs typeface="Calibri"/>
              </a:rPr>
              <a:t> in a </a:t>
            </a:r>
            <a:r>
              <a:rPr lang="en-US" sz="4000" u="sng">
                <a:cs typeface="Calibri"/>
              </a:rPr>
              <a:t>research activity/procedure</a:t>
            </a:r>
            <a:r>
              <a:rPr lang="en-US" sz="4000">
                <a:cs typeface="Calibri"/>
              </a:rPr>
              <a:t> =</a:t>
            </a:r>
          </a:p>
          <a:p>
            <a:pPr marL="0" indent="0" algn="ctr">
              <a:buNone/>
            </a:pPr>
            <a:endParaRPr lang="en-US" sz="1800">
              <a:cs typeface="Calibri"/>
            </a:endParaRPr>
          </a:p>
          <a:p>
            <a:pPr marL="0" indent="0" algn="ctr">
              <a:buNone/>
            </a:pPr>
            <a:r>
              <a:rPr lang="en-US" sz="4000">
                <a:cs typeface="Calibri"/>
              </a:rPr>
              <a:t>Must be listed in UMB IRB application</a:t>
            </a:r>
          </a:p>
          <a:p>
            <a:pPr marL="0" indent="0">
              <a:buNone/>
            </a:pPr>
            <a:endParaRPr lang="en-US" sz="2400">
              <a:cs typeface="Calibri"/>
            </a:endParaRPr>
          </a:p>
        </p:txBody>
      </p:sp>
    </p:spTree>
    <p:extLst>
      <p:ext uri="{BB962C8B-B14F-4D97-AF65-F5344CB8AC3E}">
        <p14:creationId xmlns:p14="http://schemas.microsoft.com/office/powerpoint/2010/main" val="329010946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7" name="Rectangle 16">
            <a:extLst>
              <a:ext uri="{FF2B5EF4-FFF2-40B4-BE49-F238E27FC236}">
                <a16:creationId xmlns:a16="http://schemas.microsoft.com/office/drawing/2014/main" id="{827B839B-9ADE-406B-8590-F1CAEDED45A1}"/>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Freeform 45">
            <a:extLst>
              <a:ext uri="{FF2B5EF4-FFF2-40B4-BE49-F238E27FC236}">
                <a16:creationId xmlns:a16="http://schemas.microsoft.com/office/drawing/2014/main" id="{CFE45BF0-46DB-408C-B5F7-7B11716805D4}"/>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09710" y="1022350"/>
            <a:ext cx="709612" cy="2095501"/>
          </a:xfrm>
          <a:custGeom>
            <a:avLst/>
            <a:gdLst>
              <a:gd name="T0" fmla="*/ 447 w 447"/>
              <a:gd name="T1" fmla="*/ 1363 h 1363"/>
              <a:gd name="T2" fmla="*/ 0 w 447"/>
              <a:gd name="T3" fmla="*/ 987 h 1363"/>
              <a:gd name="T4" fmla="*/ 0 w 447"/>
              <a:gd name="T5" fmla="*/ 0 h 1363"/>
              <a:gd name="T6" fmla="*/ 447 w 447"/>
              <a:gd name="T7" fmla="*/ 376 h 1363"/>
              <a:gd name="T8" fmla="*/ 447 w 447"/>
              <a:gd name="T9" fmla="*/ 1363 h 1363"/>
            </a:gdLst>
            <a:ahLst/>
            <a:cxnLst>
              <a:cxn ang="0">
                <a:pos x="T0" y="T1"/>
              </a:cxn>
              <a:cxn ang="0">
                <a:pos x="T2" y="T3"/>
              </a:cxn>
              <a:cxn ang="0">
                <a:pos x="T4" y="T5"/>
              </a:cxn>
              <a:cxn ang="0">
                <a:pos x="T6" y="T7"/>
              </a:cxn>
              <a:cxn ang="0">
                <a:pos x="T8" y="T9"/>
              </a:cxn>
            </a:cxnLst>
            <a:rect l="0" t="0" r="r" b="b"/>
            <a:pathLst>
              <a:path w="447" h="1363">
                <a:moveTo>
                  <a:pt x="447" y="1363"/>
                </a:moveTo>
                <a:lnTo>
                  <a:pt x="0" y="987"/>
                </a:lnTo>
                <a:lnTo>
                  <a:pt x="0" y="0"/>
                </a:lnTo>
                <a:lnTo>
                  <a:pt x="447" y="376"/>
                </a:lnTo>
                <a:lnTo>
                  <a:pt x="447" y="1363"/>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21" name="Freeform 46">
            <a:extLst>
              <a:ext uri="{FF2B5EF4-FFF2-40B4-BE49-F238E27FC236}">
                <a16:creationId xmlns:a16="http://schemas.microsoft.com/office/drawing/2014/main" id="{2AEBC8F2-97B1-41B4-93F1-2D289E197FBA}"/>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09710" y="837744"/>
            <a:ext cx="403225" cy="1705431"/>
          </a:xfrm>
          <a:custGeom>
            <a:avLst/>
            <a:gdLst>
              <a:gd name="T0" fmla="*/ 254 w 254"/>
              <a:gd name="T1" fmla="*/ 987 h 1109"/>
              <a:gd name="T2" fmla="*/ 0 w 254"/>
              <a:gd name="T3" fmla="*/ 1109 h 1109"/>
              <a:gd name="T4" fmla="*/ 0 w 254"/>
              <a:gd name="T5" fmla="*/ 119 h 1109"/>
              <a:gd name="T6" fmla="*/ 254 w 254"/>
              <a:gd name="T7" fmla="*/ 0 h 1109"/>
              <a:gd name="T8" fmla="*/ 254 w 254"/>
              <a:gd name="T9" fmla="*/ 987 h 1109"/>
            </a:gdLst>
            <a:ahLst/>
            <a:cxnLst>
              <a:cxn ang="0">
                <a:pos x="T0" y="T1"/>
              </a:cxn>
              <a:cxn ang="0">
                <a:pos x="T2" y="T3"/>
              </a:cxn>
              <a:cxn ang="0">
                <a:pos x="T4" y="T5"/>
              </a:cxn>
              <a:cxn ang="0">
                <a:pos x="T6" y="T7"/>
              </a:cxn>
              <a:cxn ang="0">
                <a:pos x="T8" y="T9"/>
              </a:cxn>
            </a:cxnLst>
            <a:rect l="0" t="0" r="r" b="b"/>
            <a:pathLst>
              <a:path w="254" h="1109">
                <a:moveTo>
                  <a:pt x="254" y="987"/>
                </a:moveTo>
                <a:lnTo>
                  <a:pt x="0" y="1109"/>
                </a:lnTo>
                <a:lnTo>
                  <a:pt x="0" y="119"/>
                </a:lnTo>
                <a:lnTo>
                  <a:pt x="254" y="0"/>
                </a:lnTo>
                <a:lnTo>
                  <a:pt x="254" y="987"/>
                </a:lnTo>
                <a:close/>
              </a:path>
            </a:pathLst>
          </a:custGeom>
          <a:solidFill>
            <a:schemeClr val="accent1">
              <a:lumMod val="75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23" name="Freeform 47">
            <a:extLst>
              <a:ext uri="{FF2B5EF4-FFF2-40B4-BE49-F238E27FC236}">
                <a16:creationId xmlns:a16="http://schemas.microsoft.com/office/drawing/2014/main" id="{472E3A19-F5D5-48FC-BB9C-48C2F68F598B}"/>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644660" y="640894"/>
            <a:ext cx="168275" cy="1713195"/>
          </a:xfrm>
          <a:custGeom>
            <a:avLst/>
            <a:gdLst>
              <a:gd name="T0" fmla="*/ 106 w 106"/>
              <a:gd name="T1" fmla="*/ 1114 h 1114"/>
              <a:gd name="T2" fmla="*/ 0 w 106"/>
              <a:gd name="T3" fmla="*/ 1005 h 1114"/>
              <a:gd name="T4" fmla="*/ 0 w 106"/>
              <a:gd name="T5" fmla="*/ 0 h 1114"/>
              <a:gd name="T6" fmla="*/ 106 w 106"/>
              <a:gd name="T7" fmla="*/ 110 h 1114"/>
              <a:gd name="T8" fmla="*/ 106 w 106"/>
              <a:gd name="T9" fmla="*/ 1114 h 1114"/>
            </a:gdLst>
            <a:ahLst/>
            <a:cxnLst>
              <a:cxn ang="0">
                <a:pos x="T0" y="T1"/>
              </a:cxn>
              <a:cxn ang="0">
                <a:pos x="T2" y="T3"/>
              </a:cxn>
              <a:cxn ang="0">
                <a:pos x="T4" y="T5"/>
              </a:cxn>
              <a:cxn ang="0">
                <a:pos x="T6" y="T7"/>
              </a:cxn>
              <a:cxn ang="0">
                <a:pos x="T8" y="T9"/>
              </a:cxn>
            </a:cxnLst>
            <a:rect l="0" t="0" r="r" b="b"/>
            <a:pathLst>
              <a:path w="106" h="1114">
                <a:moveTo>
                  <a:pt x="106" y="1114"/>
                </a:moveTo>
                <a:lnTo>
                  <a:pt x="0" y="1005"/>
                </a:lnTo>
                <a:lnTo>
                  <a:pt x="0" y="0"/>
                </a:lnTo>
                <a:lnTo>
                  <a:pt x="106" y="110"/>
                </a:lnTo>
                <a:lnTo>
                  <a:pt x="106" y="1114"/>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25" name="Freeform 44">
            <a:extLst>
              <a:ext uri="{FF2B5EF4-FFF2-40B4-BE49-F238E27FC236}">
                <a16:creationId xmlns:a16="http://schemas.microsoft.com/office/drawing/2014/main" id="{7A62E32F-BB65-43A8-8EB5-92346890E549}"/>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11223203" y="635716"/>
            <a:ext cx="328612" cy="1742360"/>
          </a:xfrm>
          <a:custGeom>
            <a:avLst/>
            <a:gdLst>
              <a:gd name="T0" fmla="*/ 207 w 207"/>
              <a:gd name="T1" fmla="*/ 987 h 1114"/>
              <a:gd name="T2" fmla="*/ 0 w 207"/>
              <a:gd name="T3" fmla="*/ 1114 h 1114"/>
              <a:gd name="T4" fmla="*/ 0 w 207"/>
              <a:gd name="T5" fmla="*/ 127 h 1114"/>
              <a:gd name="T6" fmla="*/ 207 w 207"/>
              <a:gd name="T7" fmla="*/ 0 h 1114"/>
              <a:gd name="T8" fmla="*/ 207 w 207"/>
              <a:gd name="T9" fmla="*/ 987 h 1114"/>
            </a:gdLst>
            <a:ahLst/>
            <a:cxnLst>
              <a:cxn ang="0">
                <a:pos x="T0" y="T1"/>
              </a:cxn>
              <a:cxn ang="0">
                <a:pos x="T2" y="T3"/>
              </a:cxn>
              <a:cxn ang="0">
                <a:pos x="T4" y="T5"/>
              </a:cxn>
              <a:cxn ang="0">
                <a:pos x="T6" y="T7"/>
              </a:cxn>
              <a:cxn ang="0">
                <a:pos x="T8" y="T9"/>
              </a:cxn>
            </a:cxnLst>
            <a:rect l="0" t="0" r="r" b="b"/>
            <a:pathLst>
              <a:path w="207" h="1114">
                <a:moveTo>
                  <a:pt x="207" y="987"/>
                </a:moveTo>
                <a:lnTo>
                  <a:pt x="0" y="1114"/>
                </a:lnTo>
                <a:lnTo>
                  <a:pt x="0" y="127"/>
                </a:lnTo>
                <a:lnTo>
                  <a:pt x="207" y="0"/>
                </a:lnTo>
                <a:lnTo>
                  <a:pt x="207" y="987"/>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27" name="Rectangle 26">
            <a:extLst>
              <a:ext uri="{FF2B5EF4-FFF2-40B4-BE49-F238E27FC236}">
                <a16:creationId xmlns:a16="http://schemas.microsoft.com/office/drawing/2014/main" id="{14E91B64-9FCC-451E-AFB4-A827D632936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644055" y="635715"/>
            <a:ext cx="10907863" cy="1541457"/>
          </a:xfrm>
          <a:prstGeom prst="rect">
            <a:avLst/>
          </a:prstGeom>
          <a:solidFill>
            <a:schemeClr val="accent1"/>
          </a:solidFill>
          <a:ln>
            <a:noFill/>
          </a:ln>
        </p:spPr>
        <p:txBody>
          <a:bodyPr vert="horz" wrap="square" lIns="91440" tIns="45720" rIns="91440" bIns="45720" numCol="1" anchor="t" anchorCtr="0" compatLnSpc="1">
            <a:prstTxWarp prst="textNoShape">
              <a:avLst/>
            </a:prstTxWarp>
          </a:bodyPr>
          <a:lstStyle/>
          <a:p>
            <a:endParaRPr lang="en-US"/>
          </a:p>
        </p:txBody>
      </p:sp>
      <p:sp>
        <p:nvSpPr>
          <p:cNvPr id="2" name="Title 1">
            <a:extLst>
              <a:ext uri="{FF2B5EF4-FFF2-40B4-BE49-F238E27FC236}">
                <a16:creationId xmlns:a16="http://schemas.microsoft.com/office/drawing/2014/main" id="{529AE283-7B09-AC43-A282-64770F638C29}"/>
              </a:ext>
            </a:extLst>
          </p:cNvPr>
          <p:cNvSpPr>
            <a:spLocks noGrp="1"/>
          </p:cNvSpPr>
          <p:nvPr>
            <p:ph type="title"/>
          </p:nvPr>
        </p:nvSpPr>
        <p:spPr>
          <a:xfrm>
            <a:off x="958506" y="800392"/>
            <a:ext cx="10264697" cy="1212102"/>
          </a:xfrm>
        </p:spPr>
        <p:txBody>
          <a:bodyPr>
            <a:normAutofit/>
          </a:bodyPr>
          <a:lstStyle/>
          <a:p>
            <a:r>
              <a:rPr lang="en-US" sz="4000" b="1">
                <a:solidFill>
                  <a:schemeClr val="bg1"/>
                </a:solidFill>
                <a:hlinkClick r:id="rId3">
                  <a:extLst>
                    <a:ext uri="{A12FA001-AC4F-418D-AE19-62706E023703}">
                      <ahyp:hlinkClr xmlns:ahyp="http://schemas.microsoft.com/office/drawing/2018/hyperlinkcolor" xmlns="" val="tx"/>
                    </a:ext>
                  </a:extLst>
                </a:hlinkClick>
              </a:rPr>
              <a:t>Persons Engaged in Human Subjects Research</a:t>
            </a:r>
            <a:endParaRPr lang="en-US" sz="4000">
              <a:solidFill>
                <a:schemeClr val="bg1"/>
              </a:solidFill>
              <a:cs typeface="Calibri Light"/>
            </a:endParaRPr>
          </a:p>
        </p:txBody>
      </p:sp>
      <p:sp>
        <p:nvSpPr>
          <p:cNvPr id="3" name="Content Placeholder 2">
            <a:extLst>
              <a:ext uri="{FF2B5EF4-FFF2-40B4-BE49-F238E27FC236}">
                <a16:creationId xmlns:a16="http://schemas.microsoft.com/office/drawing/2014/main" id="{4226B8F4-D5AE-6F49-B105-9A33F061EC6F}"/>
              </a:ext>
            </a:extLst>
          </p:cNvPr>
          <p:cNvSpPr>
            <a:spLocks noGrp="1"/>
          </p:cNvSpPr>
          <p:nvPr>
            <p:ph idx="1"/>
          </p:nvPr>
        </p:nvSpPr>
        <p:spPr>
          <a:xfrm>
            <a:off x="1367624" y="2519190"/>
            <a:ext cx="9708995" cy="4142268"/>
          </a:xfrm>
        </p:spPr>
        <p:txBody>
          <a:bodyPr anchor="ctr">
            <a:normAutofit/>
          </a:bodyPr>
          <a:lstStyle/>
          <a:p>
            <a:pPr marL="0" indent="0">
              <a:buNone/>
            </a:pPr>
            <a:r>
              <a:rPr lang="en-US" sz="3200" i="1">
                <a:cs typeface="Calibri" panose="020F0502020204030204"/>
              </a:rPr>
              <a:t>Per HRPO Investigators Manual:</a:t>
            </a:r>
            <a:endParaRPr lang="en-US" sz="3200">
              <a:cs typeface="Calibri"/>
            </a:endParaRPr>
          </a:p>
          <a:p>
            <a:pPr marL="0" indent="0">
              <a:buNone/>
            </a:pPr>
            <a:endParaRPr lang="en-US" sz="1800" i="1">
              <a:ea typeface="+mn-lt"/>
              <a:cs typeface="+mn-lt"/>
            </a:endParaRPr>
          </a:p>
          <a:p>
            <a:pPr marL="0" indent="0">
              <a:lnSpc>
                <a:spcPct val="100000"/>
              </a:lnSpc>
              <a:spcBef>
                <a:spcPts val="0"/>
              </a:spcBef>
              <a:buNone/>
            </a:pPr>
            <a:r>
              <a:rPr lang="en-US" sz="3200" u="sng">
                <a:ea typeface="+mn-lt"/>
                <a:cs typeface="+mn-lt"/>
              </a:rPr>
              <a:t>Engaged</a:t>
            </a:r>
            <a:r>
              <a:rPr lang="en-US" sz="3200">
                <a:ea typeface="+mn-lt"/>
                <a:cs typeface="+mn-lt"/>
              </a:rPr>
              <a:t>: You are considered “engaged” when you: </a:t>
            </a:r>
          </a:p>
          <a:p>
            <a:pPr marL="0" indent="0">
              <a:lnSpc>
                <a:spcPct val="100000"/>
              </a:lnSpc>
              <a:spcBef>
                <a:spcPts val="0"/>
              </a:spcBef>
              <a:buNone/>
            </a:pPr>
            <a:endParaRPr lang="en-US" sz="2400">
              <a:ea typeface="+mn-lt"/>
              <a:cs typeface="+mn-lt"/>
            </a:endParaRPr>
          </a:p>
          <a:p>
            <a:pPr marL="0" indent="0">
              <a:lnSpc>
                <a:spcPct val="100000"/>
              </a:lnSpc>
              <a:spcBef>
                <a:spcPts val="0"/>
              </a:spcBef>
              <a:buNone/>
            </a:pPr>
            <a:r>
              <a:rPr lang="en-US" sz="3200">
                <a:ea typeface="+mn-lt"/>
                <a:cs typeface="+mn-lt"/>
              </a:rPr>
              <a:t>1) intervene or interact with </a:t>
            </a:r>
            <a:r>
              <a:rPr lang="en-US" sz="3200" u="sng">
                <a:ea typeface="+mn-lt"/>
                <a:cs typeface="+mn-lt"/>
              </a:rPr>
              <a:t>living individuals</a:t>
            </a:r>
            <a:r>
              <a:rPr lang="en-US" sz="3200">
                <a:ea typeface="+mn-lt"/>
                <a:cs typeface="+mn-lt"/>
              </a:rPr>
              <a:t> for research purposes, or </a:t>
            </a:r>
          </a:p>
          <a:p>
            <a:pPr marL="0" indent="0">
              <a:lnSpc>
                <a:spcPct val="100000"/>
              </a:lnSpc>
              <a:spcBef>
                <a:spcPts val="0"/>
              </a:spcBef>
              <a:buNone/>
            </a:pPr>
            <a:r>
              <a:rPr lang="en-US" sz="3200">
                <a:ea typeface="+mn-lt"/>
                <a:cs typeface="+mn-lt"/>
              </a:rPr>
              <a:t>2) obtain </a:t>
            </a:r>
            <a:r>
              <a:rPr lang="en-US" sz="3200" u="sng">
                <a:ea typeface="+mn-lt"/>
                <a:cs typeface="+mn-lt"/>
              </a:rPr>
              <a:t>individually identifiable private information</a:t>
            </a:r>
            <a:r>
              <a:rPr lang="en-US" sz="3200">
                <a:ea typeface="+mn-lt"/>
                <a:cs typeface="+mn-lt"/>
              </a:rPr>
              <a:t> for research purposes.</a:t>
            </a:r>
            <a:endParaRPr lang="en-US" sz="3200">
              <a:cs typeface="Calibri"/>
            </a:endParaRPr>
          </a:p>
        </p:txBody>
      </p:sp>
    </p:spTree>
    <p:extLst>
      <p:ext uri="{BB962C8B-B14F-4D97-AF65-F5344CB8AC3E}">
        <p14:creationId xmlns:p14="http://schemas.microsoft.com/office/powerpoint/2010/main" val="402961687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7" name="Rectangle 16">
            <a:extLst>
              <a:ext uri="{FF2B5EF4-FFF2-40B4-BE49-F238E27FC236}">
                <a16:creationId xmlns:a16="http://schemas.microsoft.com/office/drawing/2014/main" id="{827B839B-9ADE-406B-8590-F1CAEDED45A1}"/>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Freeform 45">
            <a:extLst>
              <a:ext uri="{FF2B5EF4-FFF2-40B4-BE49-F238E27FC236}">
                <a16:creationId xmlns:a16="http://schemas.microsoft.com/office/drawing/2014/main" id="{CFE45BF0-46DB-408C-B5F7-7B11716805D4}"/>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09710" y="1022350"/>
            <a:ext cx="709612" cy="2095501"/>
          </a:xfrm>
          <a:custGeom>
            <a:avLst/>
            <a:gdLst>
              <a:gd name="T0" fmla="*/ 447 w 447"/>
              <a:gd name="T1" fmla="*/ 1363 h 1363"/>
              <a:gd name="T2" fmla="*/ 0 w 447"/>
              <a:gd name="T3" fmla="*/ 987 h 1363"/>
              <a:gd name="T4" fmla="*/ 0 w 447"/>
              <a:gd name="T5" fmla="*/ 0 h 1363"/>
              <a:gd name="T6" fmla="*/ 447 w 447"/>
              <a:gd name="T7" fmla="*/ 376 h 1363"/>
              <a:gd name="T8" fmla="*/ 447 w 447"/>
              <a:gd name="T9" fmla="*/ 1363 h 1363"/>
            </a:gdLst>
            <a:ahLst/>
            <a:cxnLst>
              <a:cxn ang="0">
                <a:pos x="T0" y="T1"/>
              </a:cxn>
              <a:cxn ang="0">
                <a:pos x="T2" y="T3"/>
              </a:cxn>
              <a:cxn ang="0">
                <a:pos x="T4" y="T5"/>
              </a:cxn>
              <a:cxn ang="0">
                <a:pos x="T6" y="T7"/>
              </a:cxn>
              <a:cxn ang="0">
                <a:pos x="T8" y="T9"/>
              </a:cxn>
            </a:cxnLst>
            <a:rect l="0" t="0" r="r" b="b"/>
            <a:pathLst>
              <a:path w="447" h="1363">
                <a:moveTo>
                  <a:pt x="447" y="1363"/>
                </a:moveTo>
                <a:lnTo>
                  <a:pt x="0" y="987"/>
                </a:lnTo>
                <a:lnTo>
                  <a:pt x="0" y="0"/>
                </a:lnTo>
                <a:lnTo>
                  <a:pt x="447" y="376"/>
                </a:lnTo>
                <a:lnTo>
                  <a:pt x="447" y="1363"/>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21" name="Freeform 46">
            <a:extLst>
              <a:ext uri="{FF2B5EF4-FFF2-40B4-BE49-F238E27FC236}">
                <a16:creationId xmlns:a16="http://schemas.microsoft.com/office/drawing/2014/main" id="{2AEBC8F2-97B1-41B4-93F1-2D289E197FBA}"/>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09710" y="837744"/>
            <a:ext cx="403225" cy="1705431"/>
          </a:xfrm>
          <a:custGeom>
            <a:avLst/>
            <a:gdLst>
              <a:gd name="T0" fmla="*/ 254 w 254"/>
              <a:gd name="T1" fmla="*/ 987 h 1109"/>
              <a:gd name="T2" fmla="*/ 0 w 254"/>
              <a:gd name="T3" fmla="*/ 1109 h 1109"/>
              <a:gd name="T4" fmla="*/ 0 w 254"/>
              <a:gd name="T5" fmla="*/ 119 h 1109"/>
              <a:gd name="T6" fmla="*/ 254 w 254"/>
              <a:gd name="T7" fmla="*/ 0 h 1109"/>
              <a:gd name="T8" fmla="*/ 254 w 254"/>
              <a:gd name="T9" fmla="*/ 987 h 1109"/>
            </a:gdLst>
            <a:ahLst/>
            <a:cxnLst>
              <a:cxn ang="0">
                <a:pos x="T0" y="T1"/>
              </a:cxn>
              <a:cxn ang="0">
                <a:pos x="T2" y="T3"/>
              </a:cxn>
              <a:cxn ang="0">
                <a:pos x="T4" y="T5"/>
              </a:cxn>
              <a:cxn ang="0">
                <a:pos x="T6" y="T7"/>
              </a:cxn>
              <a:cxn ang="0">
                <a:pos x="T8" y="T9"/>
              </a:cxn>
            </a:cxnLst>
            <a:rect l="0" t="0" r="r" b="b"/>
            <a:pathLst>
              <a:path w="254" h="1109">
                <a:moveTo>
                  <a:pt x="254" y="987"/>
                </a:moveTo>
                <a:lnTo>
                  <a:pt x="0" y="1109"/>
                </a:lnTo>
                <a:lnTo>
                  <a:pt x="0" y="119"/>
                </a:lnTo>
                <a:lnTo>
                  <a:pt x="254" y="0"/>
                </a:lnTo>
                <a:lnTo>
                  <a:pt x="254" y="987"/>
                </a:lnTo>
                <a:close/>
              </a:path>
            </a:pathLst>
          </a:custGeom>
          <a:solidFill>
            <a:schemeClr val="accent1">
              <a:lumMod val="75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23" name="Freeform 47">
            <a:extLst>
              <a:ext uri="{FF2B5EF4-FFF2-40B4-BE49-F238E27FC236}">
                <a16:creationId xmlns:a16="http://schemas.microsoft.com/office/drawing/2014/main" id="{472E3A19-F5D5-48FC-BB9C-48C2F68F598B}"/>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644660" y="640894"/>
            <a:ext cx="168275" cy="1713195"/>
          </a:xfrm>
          <a:custGeom>
            <a:avLst/>
            <a:gdLst>
              <a:gd name="T0" fmla="*/ 106 w 106"/>
              <a:gd name="T1" fmla="*/ 1114 h 1114"/>
              <a:gd name="T2" fmla="*/ 0 w 106"/>
              <a:gd name="T3" fmla="*/ 1005 h 1114"/>
              <a:gd name="T4" fmla="*/ 0 w 106"/>
              <a:gd name="T5" fmla="*/ 0 h 1114"/>
              <a:gd name="T6" fmla="*/ 106 w 106"/>
              <a:gd name="T7" fmla="*/ 110 h 1114"/>
              <a:gd name="T8" fmla="*/ 106 w 106"/>
              <a:gd name="T9" fmla="*/ 1114 h 1114"/>
            </a:gdLst>
            <a:ahLst/>
            <a:cxnLst>
              <a:cxn ang="0">
                <a:pos x="T0" y="T1"/>
              </a:cxn>
              <a:cxn ang="0">
                <a:pos x="T2" y="T3"/>
              </a:cxn>
              <a:cxn ang="0">
                <a:pos x="T4" y="T5"/>
              </a:cxn>
              <a:cxn ang="0">
                <a:pos x="T6" y="T7"/>
              </a:cxn>
              <a:cxn ang="0">
                <a:pos x="T8" y="T9"/>
              </a:cxn>
            </a:cxnLst>
            <a:rect l="0" t="0" r="r" b="b"/>
            <a:pathLst>
              <a:path w="106" h="1114">
                <a:moveTo>
                  <a:pt x="106" y="1114"/>
                </a:moveTo>
                <a:lnTo>
                  <a:pt x="0" y="1005"/>
                </a:lnTo>
                <a:lnTo>
                  <a:pt x="0" y="0"/>
                </a:lnTo>
                <a:lnTo>
                  <a:pt x="106" y="110"/>
                </a:lnTo>
                <a:lnTo>
                  <a:pt x="106" y="1114"/>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25" name="Freeform 44">
            <a:extLst>
              <a:ext uri="{FF2B5EF4-FFF2-40B4-BE49-F238E27FC236}">
                <a16:creationId xmlns:a16="http://schemas.microsoft.com/office/drawing/2014/main" id="{7A62E32F-BB65-43A8-8EB5-92346890E549}"/>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11223203" y="635716"/>
            <a:ext cx="328612" cy="1742360"/>
          </a:xfrm>
          <a:custGeom>
            <a:avLst/>
            <a:gdLst>
              <a:gd name="T0" fmla="*/ 207 w 207"/>
              <a:gd name="T1" fmla="*/ 987 h 1114"/>
              <a:gd name="T2" fmla="*/ 0 w 207"/>
              <a:gd name="T3" fmla="*/ 1114 h 1114"/>
              <a:gd name="T4" fmla="*/ 0 w 207"/>
              <a:gd name="T5" fmla="*/ 127 h 1114"/>
              <a:gd name="T6" fmla="*/ 207 w 207"/>
              <a:gd name="T7" fmla="*/ 0 h 1114"/>
              <a:gd name="T8" fmla="*/ 207 w 207"/>
              <a:gd name="T9" fmla="*/ 987 h 1114"/>
            </a:gdLst>
            <a:ahLst/>
            <a:cxnLst>
              <a:cxn ang="0">
                <a:pos x="T0" y="T1"/>
              </a:cxn>
              <a:cxn ang="0">
                <a:pos x="T2" y="T3"/>
              </a:cxn>
              <a:cxn ang="0">
                <a:pos x="T4" y="T5"/>
              </a:cxn>
              <a:cxn ang="0">
                <a:pos x="T6" y="T7"/>
              </a:cxn>
              <a:cxn ang="0">
                <a:pos x="T8" y="T9"/>
              </a:cxn>
            </a:cxnLst>
            <a:rect l="0" t="0" r="r" b="b"/>
            <a:pathLst>
              <a:path w="207" h="1114">
                <a:moveTo>
                  <a:pt x="207" y="987"/>
                </a:moveTo>
                <a:lnTo>
                  <a:pt x="0" y="1114"/>
                </a:lnTo>
                <a:lnTo>
                  <a:pt x="0" y="127"/>
                </a:lnTo>
                <a:lnTo>
                  <a:pt x="207" y="0"/>
                </a:lnTo>
                <a:lnTo>
                  <a:pt x="207" y="987"/>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27" name="Rectangle 26">
            <a:extLst>
              <a:ext uri="{FF2B5EF4-FFF2-40B4-BE49-F238E27FC236}">
                <a16:creationId xmlns:a16="http://schemas.microsoft.com/office/drawing/2014/main" id="{14E91B64-9FCC-451E-AFB4-A827D632936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644055" y="635715"/>
            <a:ext cx="10907863" cy="1541457"/>
          </a:xfrm>
          <a:prstGeom prst="rect">
            <a:avLst/>
          </a:prstGeom>
          <a:solidFill>
            <a:schemeClr val="accent1"/>
          </a:solidFill>
          <a:ln>
            <a:noFill/>
          </a:ln>
        </p:spPr>
        <p:txBody>
          <a:bodyPr vert="horz" wrap="square" lIns="91440" tIns="45720" rIns="91440" bIns="45720" numCol="1" anchor="t" anchorCtr="0" compatLnSpc="1">
            <a:prstTxWarp prst="textNoShape">
              <a:avLst/>
            </a:prstTxWarp>
          </a:bodyPr>
          <a:lstStyle/>
          <a:p>
            <a:endParaRPr lang="en-US"/>
          </a:p>
        </p:txBody>
      </p:sp>
      <p:sp>
        <p:nvSpPr>
          <p:cNvPr id="2" name="Title 1">
            <a:extLst>
              <a:ext uri="{FF2B5EF4-FFF2-40B4-BE49-F238E27FC236}">
                <a16:creationId xmlns:a16="http://schemas.microsoft.com/office/drawing/2014/main" id="{529AE283-7B09-AC43-A282-64770F638C29}"/>
              </a:ext>
            </a:extLst>
          </p:cNvPr>
          <p:cNvSpPr>
            <a:spLocks noGrp="1"/>
          </p:cNvSpPr>
          <p:nvPr>
            <p:ph type="title"/>
          </p:nvPr>
        </p:nvSpPr>
        <p:spPr>
          <a:xfrm>
            <a:off x="958506" y="800392"/>
            <a:ext cx="10264697" cy="1212102"/>
          </a:xfrm>
        </p:spPr>
        <p:txBody>
          <a:bodyPr>
            <a:normAutofit/>
          </a:bodyPr>
          <a:lstStyle/>
          <a:p>
            <a:r>
              <a:rPr lang="en-US" sz="4000" b="1">
                <a:solidFill>
                  <a:schemeClr val="bg1"/>
                </a:solidFill>
                <a:hlinkClick r:id="rId3">
                  <a:extLst>
                    <a:ext uri="{A12FA001-AC4F-418D-AE19-62706E023703}">
                      <ahyp:hlinkClr xmlns:ahyp="http://schemas.microsoft.com/office/drawing/2018/hyperlinkcolor" xmlns="" val="tx"/>
                    </a:ext>
                  </a:extLst>
                </a:hlinkClick>
              </a:rPr>
              <a:t>Persons Engaged in Human Subjects Research</a:t>
            </a:r>
            <a:endParaRPr lang="en-US" sz="4000">
              <a:solidFill>
                <a:schemeClr val="bg1"/>
              </a:solidFill>
              <a:cs typeface="Calibri Light"/>
            </a:endParaRPr>
          </a:p>
        </p:txBody>
      </p:sp>
      <p:sp>
        <p:nvSpPr>
          <p:cNvPr id="3" name="Content Placeholder 2">
            <a:extLst>
              <a:ext uri="{FF2B5EF4-FFF2-40B4-BE49-F238E27FC236}">
                <a16:creationId xmlns:a16="http://schemas.microsoft.com/office/drawing/2014/main" id="{4226B8F4-D5AE-6F49-B105-9A33F061EC6F}"/>
              </a:ext>
            </a:extLst>
          </p:cNvPr>
          <p:cNvSpPr>
            <a:spLocks noGrp="1"/>
          </p:cNvSpPr>
          <p:nvPr>
            <p:ph idx="1"/>
          </p:nvPr>
        </p:nvSpPr>
        <p:spPr>
          <a:xfrm>
            <a:off x="1368637" y="2354089"/>
            <a:ext cx="9708995" cy="3244721"/>
          </a:xfrm>
        </p:spPr>
        <p:txBody>
          <a:bodyPr anchor="ctr">
            <a:normAutofit/>
          </a:bodyPr>
          <a:lstStyle/>
          <a:p>
            <a:pPr marL="0" indent="0">
              <a:buNone/>
            </a:pPr>
            <a:r>
              <a:rPr lang="en-US" sz="3200" i="1">
                <a:cs typeface="Calibri" panose="020F0502020204030204"/>
              </a:rPr>
              <a:t>Per HRPO Investigators Manual:</a:t>
            </a:r>
            <a:endParaRPr lang="en-US" sz="3200">
              <a:cs typeface="Calibri"/>
            </a:endParaRPr>
          </a:p>
          <a:p>
            <a:pPr marL="0" indent="0">
              <a:lnSpc>
                <a:spcPct val="100000"/>
              </a:lnSpc>
              <a:spcBef>
                <a:spcPts val="0"/>
              </a:spcBef>
              <a:buNone/>
            </a:pPr>
            <a:endParaRPr lang="en-US" sz="3200" u="sng">
              <a:cs typeface="Calibri"/>
            </a:endParaRPr>
          </a:p>
          <a:p>
            <a:pPr marL="0" indent="0">
              <a:lnSpc>
                <a:spcPct val="100000"/>
              </a:lnSpc>
              <a:spcBef>
                <a:spcPts val="0"/>
              </a:spcBef>
              <a:buNone/>
            </a:pPr>
            <a:r>
              <a:rPr lang="en-US" sz="3200" u="sng">
                <a:ea typeface="+mn-lt"/>
                <a:cs typeface="+mn-lt"/>
              </a:rPr>
              <a:t>Research Activity</a:t>
            </a:r>
            <a:r>
              <a:rPr lang="en-US" sz="3200">
                <a:ea typeface="+mn-lt"/>
                <a:cs typeface="+mn-lt"/>
              </a:rPr>
              <a:t>: any activity conducted in support of a research protocol aim, done for research purposes outside of the standard of care setting</a:t>
            </a:r>
            <a:endParaRPr lang="en-US" sz="3200">
              <a:cs typeface="Calibri"/>
            </a:endParaRPr>
          </a:p>
        </p:txBody>
      </p:sp>
      <p:sp>
        <p:nvSpPr>
          <p:cNvPr id="4" name="TextBox 3">
            <a:extLst>
              <a:ext uri="{FF2B5EF4-FFF2-40B4-BE49-F238E27FC236}">
                <a16:creationId xmlns:a16="http://schemas.microsoft.com/office/drawing/2014/main" id="{8CC16F3D-DB04-7448-A1C8-F3B5851C0AEA}"/>
              </a:ext>
            </a:extLst>
          </p:cNvPr>
          <p:cNvSpPr txBox="1"/>
          <p:nvPr/>
        </p:nvSpPr>
        <p:spPr>
          <a:xfrm>
            <a:off x="323616" y="5755441"/>
            <a:ext cx="11797009" cy="923330"/>
          </a:xfrm>
          <a:prstGeom prst="rect">
            <a:avLst/>
          </a:prstGeom>
          <a:noFill/>
        </p:spPr>
        <p:txBody>
          <a:bodyPr wrap="square" rtlCol="0">
            <a:spAutoFit/>
          </a:bodyPr>
          <a:lstStyle/>
          <a:p>
            <a:r>
              <a:rPr lang="en-US" i="1"/>
              <a:t>In summary, research team members are engaged when they are assigned by the PI to conduct a research procedure that includes interaction with a participant (virtual or in-person) and/or has access to personal identifiers for protocol specific non-standard of care procedures.</a:t>
            </a:r>
            <a:endParaRPr lang="en-US">
              <a:cs typeface="Calibri"/>
            </a:endParaRPr>
          </a:p>
        </p:txBody>
      </p:sp>
    </p:spTree>
    <p:extLst>
      <p:ext uri="{BB962C8B-B14F-4D97-AF65-F5344CB8AC3E}">
        <p14:creationId xmlns:p14="http://schemas.microsoft.com/office/powerpoint/2010/main" val="355289416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7" name="Rectangle 36">
            <a:extLst>
              <a:ext uri="{FF2B5EF4-FFF2-40B4-BE49-F238E27FC236}">
                <a16:creationId xmlns:a16="http://schemas.microsoft.com/office/drawing/2014/main" id="{4038CB10-1F5C-4D54-9DF7-12586DE5B00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27546" y="321732"/>
            <a:ext cx="7058307" cy="1964266"/>
          </a:xfrm>
          <a:prstGeom prst="rect">
            <a:avLst/>
          </a:prstGeom>
          <a:solidFill>
            <a:srgbClr val="313D4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529AE283-7B09-AC43-A282-64770F638C29}"/>
              </a:ext>
            </a:extLst>
          </p:cNvPr>
          <p:cNvSpPr>
            <a:spLocks noGrp="1"/>
          </p:cNvSpPr>
          <p:nvPr>
            <p:ph type="title"/>
          </p:nvPr>
        </p:nvSpPr>
        <p:spPr>
          <a:xfrm>
            <a:off x="524256" y="516804"/>
            <a:ext cx="6594189" cy="1625210"/>
          </a:xfrm>
        </p:spPr>
        <p:txBody>
          <a:bodyPr vert="horz" lIns="91440" tIns="45720" rIns="91440" bIns="45720" rtlCol="0" anchor="ctr">
            <a:normAutofit/>
          </a:bodyPr>
          <a:lstStyle/>
          <a:p>
            <a:r>
              <a:rPr lang="en-US" sz="3700" b="1" kern="1200">
                <a:solidFill>
                  <a:srgbClr val="FFFFFF"/>
                </a:solidFill>
                <a:latin typeface="+mj-lt"/>
                <a:ea typeface="+mj-ea"/>
                <a:cs typeface="+mj-cs"/>
              </a:rPr>
              <a:t>Who can conduct research/research procedures?</a:t>
            </a:r>
            <a:endParaRPr lang="en-US" sz="3700" b="1" kern="1200">
              <a:solidFill>
                <a:srgbClr val="FFFFFF"/>
              </a:solidFill>
              <a:latin typeface="+mj-lt"/>
              <a:cs typeface="Calibri Light"/>
            </a:endParaRPr>
          </a:p>
        </p:txBody>
      </p:sp>
      <p:sp>
        <p:nvSpPr>
          <p:cNvPr id="39" name="Rectangle 38">
            <a:extLst>
              <a:ext uri="{FF2B5EF4-FFF2-40B4-BE49-F238E27FC236}">
                <a16:creationId xmlns:a16="http://schemas.microsoft.com/office/drawing/2014/main" id="{36D30126-6314-4A93-B27E-5C66CF781924}"/>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29184" y="2432305"/>
            <a:ext cx="7056669" cy="4102852"/>
          </a:xfrm>
          <a:prstGeom prst="rect">
            <a:avLst/>
          </a:prstGeom>
          <a:solidFill>
            <a:srgbClr val="7F7F7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Picture 7">
            <a:extLst>
              <a:ext uri="{FF2B5EF4-FFF2-40B4-BE49-F238E27FC236}">
                <a16:creationId xmlns:a16="http://schemas.microsoft.com/office/drawing/2014/main" id="{7A65F21E-0506-457F-AFDA-CCF0F7AA7746}"/>
              </a:ext>
            </a:extLst>
          </p:cNvPr>
          <p:cNvPicPr>
            <a:picLocks noGrp="1" noChangeAspect="1"/>
          </p:cNvPicPr>
          <p:nvPr>
            <p:ph idx="1"/>
          </p:nvPr>
        </p:nvPicPr>
        <p:blipFill>
          <a:blip r:embed="rId3"/>
          <a:stretch>
            <a:fillRect/>
          </a:stretch>
        </p:blipFill>
        <p:spPr>
          <a:xfrm>
            <a:off x="566744" y="3373371"/>
            <a:ext cx="6579910" cy="2220718"/>
          </a:xfrm>
          <a:prstGeom prst="rect">
            <a:avLst/>
          </a:prstGeom>
        </p:spPr>
      </p:pic>
      <p:sp>
        <p:nvSpPr>
          <p:cNvPr id="41" name="Rectangle 40">
            <a:extLst>
              <a:ext uri="{FF2B5EF4-FFF2-40B4-BE49-F238E27FC236}">
                <a16:creationId xmlns:a16="http://schemas.microsoft.com/office/drawing/2014/main" id="{73ED6512-6858-4552-B699-9A97FE9A4EA2}"/>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534655" y="321732"/>
            <a:ext cx="4335613" cy="6214534"/>
          </a:xfrm>
          <a:prstGeom prst="rect">
            <a:avLst/>
          </a:prstGeom>
          <a:solidFill>
            <a:srgbClr val="59595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aphicFrame>
        <p:nvGraphicFramePr>
          <p:cNvPr id="43" name="TextBox 7">
            <a:extLst>
              <a:ext uri="{FF2B5EF4-FFF2-40B4-BE49-F238E27FC236}">
                <a16:creationId xmlns:a16="http://schemas.microsoft.com/office/drawing/2014/main" id="{F15800E2-FFA7-482E-A2BC-2D34BC40435F}"/>
              </a:ext>
            </a:extLst>
          </p:cNvPr>
          <p:cNvGraphicFramePr/>
          <p:nvPr/>
        </p:nvGraphicFramePr>
        <p:xfrm>
          <a:off x="7842414" y="917725"/>
          <a:ext cx="3712285" cy="4852362"/>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extLst>
      <p:ext uri="{BB962C8B-B14F-4D97-AF65-F5344CB8AC3E}">
        <p14:creationId xmlns:p14="http://schemas.microsoft.com/office/powerpoint/2010/main" val="341611898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7" name="Rectangle 16">
            <a:extLst>
              <a:ext uri="{FF2B5EF4-FFF2-40B4-BE49-F238E27FC236}">
                <a16:creationId xmlns:a16="http://schemas.microsoft.com/office/drawing/2014/main" id="{827B839B-9ADE-406B-8590-F1CAEDED45A1}"/>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Freeform 45">
            <a:extLst>
              <a:ext uri="{FF2B5EF4-FFF2-40B4-BE49-F238E27FC236}">
                <a16:creationId xmlns:a16="http://schemas.microsoft.com/office/drawing/2014/main" id="{CFE45BF0-46DB-408C-B5F7-7B11716805D4}"/>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09710" y="1022350"/>
            <a:ext cx="709612" cy="2095501"/>
          </a:xfrm>
          <a:custGeom>
            <a:avLst/>
            <a:gdLst>
              <a:gd name="T0" fmla="*/ 447 w 447"/>
              <a:gd name="T1" fmla="*/ 1363 h 1363"/>
              <a:gd name="T2" fmla="*/ 0 w 447"/>
              <a:gd name="T3" fmla="*/ 987 h 1363"/>
              <a:gd name="T4" fmla="*/ 0 w 447"/>
              <a:gd name="T5" fmla="*/ 0 h 1363"/>
              <a:gd name="T6" fmla="*/ 447 w 447"/>
              <a:gd name="T7" fmla="*/ 376 h 1363"/>
              <a:gd name="T8" fmla="*/ 447 w 447"/>
              <a:gd name="T9" fmla="*/ 1363 h 1363"/>
            </a:gdLst>
            <a:ahLst/>
            <a:cxnLst>
              <a:cxn ang="0">
                <a:pos x="T0" y="T1"/>
              </a:cxn>
              <a:cxn ang="0">
                <a:pos x="T2" y="T3"/>
              </a:cxn>
              <a:cxn ang="0">
                <a:pos x="T4" y="T5"/>
              </a:cxn>
              <a:cxn ang="0">
                <a:pos x="T6" y="T7"/>
              </a:cxn>
              <a:cxn ang="0">
                <a:pos x="T8" y="T9"/>
              </a:cxn>
            </a:cxnLst>
            <a:rect l="0" t="0" r="r" b="b"/>
            <a:pathLst>
              <a:path w="447" h="1363">
                <a:moveTo>
                  <a:pt x="447" y="1363"/>
                </a:moveTo>
                <a:lnTo>
                  <a:pt x="0" y="987"/>
                </a:lnTo>
                <a:lnTo>
                  <a:pt x="0" y="0"/>
                </a:lnTo>
                <a:lnTo>
                  <a:pt x="447" y="376"/>
                </a:lnTo>
                <a:lnTo>
                  <a:pt x="447" y="1363"/>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21" name="Freeform 46">
            <a:extLst>
              <a:ext uri="{FF2B5EF4-FFF2-40B4-BE49-F238E27FC236}">
                <a16:creationId xmlns:a16="http://schemas.microsoft.com/office/drawing/2014/main" id="{2AEBC8F2-97B1-41B4-93F1-2D289E197FBA}"/>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09710" y="837744"/>
            <a:ext cx="403225" cy="1705431"/>
          </a:xfrm>
          <a:custGeom>
            <a:avLst/>
            <a:gdLst>
              <a:gd name="T0" fmla="*/ 254 w 254"/>
              <a:gd name="T1" fmla="*/ 987 h 1109"/>
              <a:gd name="T2" fmla="*/ 0 w 254"/>
              <a:gd name="T3" fmla="*/ 1109 h 1109"/>
              <a:gd name="T4" fmla="*/ 0 w 254"/>
              <a:gd name="T5" fmla="*/ 119 h 1109"/>
              <a:gd name="T6" fmla="*/ 254 w 254"/>
              <a:gd name="T7" fmla="*/ 0 h 1109"/>
              <a:gd name="T8" fmla="*/ 254 w 254"/>
              <a:gd name="T9" fmla="*/ 987 h 1109"/>
            </a:gdLst>
            <a:ahLst/>
            <a:cxnLst>
              <a:cxn ang="0">
                <a:pos x="T0" y="T1"/>
              </a:cxn>
              <a:cxn ang="0">
                <a:pos x="T2" y="T3"/>
              </a:cxn>
              <a:cxn ang="0">
                <a:pos x="T4" y="T5"/>
              </a:cxn>
              <a:cxn ang="0">
                <a:pos x="T6" y="T7"/>
              </a:cxn>
              <a:cxn ang="0">
                <a:pos x="T8" y="T9"/>
              </a:cxn>
            </a:cxnLst>
            <a:rect l="0" t="0" r="r" b="b"/>
            <a:pathLst>
              <a:path w="254" h="1109">
                <a:moveTo>
                  <a:pt x="254" y="987"/>
                </a:moveTo>
                <a:lnTo>
                  <a:pt x="0" y="1109"/>
                </a:lnTo>
                <a:lnTo>
                  <a:pt x="0" y="119"/>
                </a:lnTo>
                <a:lnTo>
                  <a:pt x="254" y="0"/>
                </a:lnTo>
                <a:lnTo>
                  <a:pt x="254" y="987"/>
                </a:lnTo>
                <a:close/>
              </a:path>
            </a:pathLst>
          </a:custGeom>
          <a:solidFill>
            <a:schemeClr val="accent1">
              <a:lumMod val="75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23" name="Freeform 47">
            <a:extLst>
              <a:ext uri="{FF2B5EF4-FFF2-40B4-BE49-F238E27FC236}">
                <a16:creationId xmlns:a16="http://schemas.microsoft.com/office/drawing/2014/main" id="{472E3A19-F5D5-48FC-BB9C-48C2F68F598B}"/>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644660" y="640894"/>
            <a:ext cx="168275" cy="1713195"/>
          </a:xfrm>
          <a:custGeom>
            <a:avLst/>
            <a:gdLst>
              <a:gd name="T0" fmla="*/ 106 w 106"/>
              <a:gd name="T1" fmla="*/ 1114 h 1114"/>
              <a:gd name="T2" fmla="*/ 0 w 106"/>
              <a:gd name="T3" fmla="*/ 1005 h 1114"/>
              <a:gd name="T4" fmla="*/ 0 w 106"/>
              <a:gd name="T5" fmla="*/ 0 h 1114"/>
              <a:gd name="T6" fmla="*/ 106 w 106"/>
              <a:gd name="T7" fmla="*/ 110 h 1114"/>
              <a:gd name="T8" fmla="*/ 106 w 106"/>
              <a:gd name="T9" fmla="*/ 1114 h 1114"/>
            </a:gdLst>
            <a:ahLst/>
            <a:cxnLst>
              <a:cxn ang="0">
                <a:pos x="T0" y="T1"/>
              </a:cxn>
              <a:cxn ang="0">
                <a:pos x="T2" y="T3"/>
              </a:cxn>
              <a:cxn ang="0">
                <a:pos x="T4" y="T5"/>
              </a:cxn>
              <a:cxn ang="0">
                <a:pos x="T6" y="T7"/>
              </a:cxn>
              <a:cxn ang="0">
                <a:pos x="T8" y="T9"/>
              </a:cxn>
            </a:cxnLst>
            <a:rect l="0" t="0" r="r" b="b"/>
            <a:pathLst>
              <a:path w="106" h="1114">
                <a:moveTo>
                  <a:pt x="106" y="1114"/>
                </a:moveTo>
                <a:lnTo>
                  <a:pt x="0" y="1005"/>
                </a:lnTo>
                <a:lnTo>
                  <a:pt x="0" y="0"/>
                </a:lnTo>
                <a:lnTo>
                  <a:pt x="106" y="110"/>
                </a:lnTo>
                <a:lnTo>
                  <a:pt x="106" y="1114"/>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25" name="Freeform 44">
            <a:extLst>
              <a:ext uri="{FF2B5EF4-FFF2-40B4-BE49-F238E27FC236}">
                <a16:creationId xmlns:a16="http://schemas.microsoft.com/office/drawing/2014/main" id="{7A62E32F-BB65-43A8-8EB5-92346890E549}"/>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11223203" y="635716"/>
            <a:ext cx="328612" cy="1742360"/>
          </a:xfrm>
          <a:custGeom>
            <a:avLst/>
            <a:gdLst>
              <a:gd name="T0" fmla="*/ 207 w 207"/>
              <a:gd name="T1" fmla="*/ 987 h 1114"/>
              <a:gd name="T2" fmla="*/ 0 w 207"/>
              <a:gd name="T3" fmla="*/ 1114 h 1114"/>
              <a:gd name="T4" fmla="*/ 0 w 207"/>
              <a:gd name="T5" fmla="*/ 127 h 1114"/>
              <a:gd name="T6" fmla="*/ 207 w 207"/>
              <a:gd name="T7" fmla="*/ 0 h 1114"/>
              <a:gd name="T8" fmla="*/ 207 w 207"/>
              <a:gd name="T9" fmla="*/ 987 h 1114"/>
            </a:gdLst>
            <a:ahLst/>
            <a:cxnLst>
              <a:cxn ang="0">
                <a:pos x="T0" y="T1"/>
              </a:cxn>
              <a:cxn ang="0">
                <a:pos x="T2" y="T3"/>
              </a:cxn>
              <a:cxn ang="0">
                <a:pos x="T4" y="T5"/>
              </a:cxn>
              <a:cxn ang="0">
                <a:pos x="T6" y="T7"/>
              </a:cxn>
              <a:cxn ang="0">
                <a:pos x="T8" y="T9"/>
              </a:cxn>
            </a:cxnLst>
            <a:rect l="0" t="0" r="r" b="b"/>
            <a:pathLst>
              <a:path w="207" h="1114">
                <a:moveTo>
                  <a:pt x="207" y="987"/>
                </a:moveTo>
                <a:lnTo>
                  <a:pt x="0" y="1114"/>
                </a:lnTo>
                <a:lnTo>
                  <a:pt x="0" y="127"/>
                </a:lnTo>
                <a:lnTo>
                  <a:pt x="207" y="0"/>
                </a:lnTo>
                <a:lnTo>
                  <a:pt x="207" y="987"/>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27" name="Rectangle 26">
            <a:extLst>
              <a:ext uri="{FF2B5EF4-FFF2-40B4-BE49-F238E27FC236}">
                <a16:creationId xmlns:a16="http://schemas.microsoft.com/office/drawing/2014/main" id="{14E91B64-9FCC-451E-AFB4-A827D632936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644055" y="635715"/>
            <a:ext cx="10907863" cy="1541457"/>
          </a:xfrm>
          <a:prstGeom prst="rect">
            <a:avLst/>
          </a:prstGeom>
          <a:solidFill>
            <a:schemeClr val="accent1"/>
          </a:solidFill>
          <a:ln>
            <a:noFill/>
          </a:ln>
        </p:spPr>
        <p:txBody>
          <a:bodyPr vert="horz" wrap="square" lIns="91440" tIns="45720" rIns="91440" bIns="45720" numCol="1" anchor="t" anchorCtr="0" compatLnSpc="1">
            <a:prstTxWarp prst="textNoShape">
              <a:avLst/>
            </a:prstTxWarp>
          </a:bodyPr>
          <a:lstStyle/>
          <a:p>
            <a:endParaRPr lang="en-US"/>
          </a:p>
        </p:txBody>
      </p:sp>
      <p:sp>
        <p:nvSpPr>
          <p:cNvPr id="2" name="Title 1">
            <a:extLst>
              <a:ext uri="{FF2B5EF4-FFF2-40B4-BE49-F238E27FC236}">
                <a16:creationId xmlns:a16="http://schemas.microsoft.com/office/drawing/2014/main" id="{529AE283-7B09-AC43-A282-64770F638C29}"/>
              </a:ext>
            </a:extLst>
          </p:cNvPr>
          <p:cNvSpPr>
            <a:spLocks noGrp="1"/>
          </p:cNvSpPr>
          <p:nvPr>
            <p:ph type="title"/>
          </p:nvPr>
        </p:nvSpPr>
        <p:spPr>
          <a:xfrm>
            <a:off x="958506" y="800392"/>
            <a:ext cx="10264697" cy="1212102"/>
          </a:xfrm>
        </p:spPr>
        <p:txBody>
          <a:bodyPr>
            <a:normAutofit/>
          </a:bodyPr>
          <a:lstStyle/>
          <a:p>
            <a:pPr algn="ctr"/>
            <a:r>
              <a:rPr lang="en-US" sz="4000">
                <a:solidFill>
                  <a:schemeClr val="bg1"/>
                </a:solidFill>
                <a:ea typeface="+mj-lt"/>
                <a:cs typeface="+mj-lt"/>
              </a:rPr>
              <a:t>CICERO Expectations: UMB HRPO</a:t>
            </a:r>
            <a:endParaRPr lang="en-US">
              <a:solidFill>
                <a:schemeClr val="bg1"/>
              </a:solidFill>
              <a:cs typeface="Calibri Light" panose="020F0302020204030204"/>
            </a:endParaRPr>
          </a:p>
        </p:txBody>
      </p:sp>
      <p:sp>
        <p:nvSpPr>
          <p:cNvPr id="3" name="Content Placeholder 2">
            <a:extLst>
              <a:ext uri="{FF2B5EF4-FFF2-40B4-BE49-F238E27FC236}">
                <a16:creationId xmlns:a16="http://schemas.microsoft.com/office/drawing/2014/main" id="{4226B8F4-D5AE-6F49-B105-9A33F061EC6F}"/>
              </a:ext>
            </a:extLst>
          </p:cNvPr>
          <p:cNvSpPr>
            <a:spLocks noGrp="1"/>
          </p:cNvSpPr>
          <p:nvPr>
            <p:ph idx="1"/>
          </p:nvPr>
        </p:nvSpPr>
        <p:spPr>
          <a:xfrm>
            <a:off x="1367624" y="2519190"/>
            <a:ext cx="9708995" cy="4142268"/>
          </a:xfrm>
        </p:spPr>
        <p:txBody>
          <a:bodyPr anchor="ctr">
            <a:normAutofit/>
          </a:bodyPr>
          <a:lstStyle/>
          <a:p>
            <a:pPr marL="0" indent="0">
              <a:buNone/>
            </a:pPr>
            <a:r>
              <a:rPr lang="en-US" sz="4000">
                <a:cs typeface="Calibri"/>
              </a:rPr>
              <a:t>Engaged research team members must have:</a:t>
            </a:r>
            <a:endParaRPr lang="en-US" sz="3600">
              <a:cs typeface="Calibri"/>
            </a:endParaRPr>
          </a:p>
          <a:p>
            <a:pPr marL="457200" indent="-457200"/>
            <a:r>
              <a:rPr lang="en-US" sz="3600">
                <a:cs typeface="Calibri"/>
              </a:rPr>
              <a:t>Active CICERO account</a:t>
            </a:r>
          </a:p>
          <a:p>
            <a:pPr marL="457200" indent="-457200"/>
            <a:r>
              <a:rPr lang="en-US" sz="3600">
                <a:cs typeface="Calibri"/>
              </a:rPr>
              <a:t>Inclusion on approved CICERO application</a:t>
            </a:r>
          </a:p>
          <a:p>
            <a:pPr marL="457200" indent="-457200"/>
            <a:endParaRPr lang="en-US" sz="3200">
              <a:cs typeface="Calibri"/>
            </a:endParaRPr>
          </a:p>
          <a:p>
            <a:pPr marL="0" indent="0" algn="ctr">
              <a:buNone/>
            </a:pPr>
            <a:r>
              <a:rPr lang="en-US" sz="2400" i="1">
                <a:ea typeface="+mn-lt"/>
                <a:cs typeface="+mn-lt"/>
              </a:rPr>
              <a:t>https://www.umaryland.edu/hrp/for-researchers/</a:t>
            </a:r>
            <a:endParaRPr lang="en-US" sz="3200" i="1">
              <a:cs typeface="Calibri"/>
            </a:endParaRPr>
          </a:p>
        </p:txBody>
      </p:sp>
    </p:spTree>
    <p:extLst>
      <p:ext uri="{BB962C8B-B14F-4D97-AF65-F5344CB8AC3E}">
        <p14:creationId xmlns:p14="http://schemas.microsoft.com/office/powerpoint/2010/main" val="192320358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5" name="Rectangle 14">
            <a:extLst>
              <a:ext uri="{FF2B5EF4-FFF2-40B4-BE49-F238E27FC236}">
                <a16:creationId xmlns:a16="http://schemas.microsoft.com/office/drawing/2014/main" id="{955A2079-FA98-4876-80F0-72364A7D2EA4}"/>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DA904A6C-DB6E-4CE0-B247-DA6630AC7D32}"/>
              </a:ext>
            </a:extLst>
          </p:cNvPr>
          <p:cNvSpPr>
            <a:spLocks noGrp="1"/>
          </p:cNvSpPr>
          <p:nvPr>
            <p:ph type="title"/>
          </p:nvPr>
        </p:nvSpPr>
        <p:spPr>
          <a:xfrm>
            <a:off x="838200" y="557188"/>
            <a:ext cx="10515600" cy="1133499"/>
          </a:xfrm>
        </p:spPr>
        <p:txBody>
          <a:bodyPr>
            <a:normAutofit/>
          </a:bodyPr>
          <a:lstStyle/>
          <a:p>
            <a:pPr algn="ctr"/>
            <a:r>
              <a:rPr lang="en-US" sz="4000" b="1"/>
              <a:t>By the end of this seminar, you should be able to:</a:t>
            </a:r>
            <a:endParaRPr lang="en-US" sz="4000"/>
          </a:p>
        </p:txBody>
      </p:sp>
      <p:graphicFrame>
        <p:nvGraphicFramePr>
          <p:cNvPr id="5" name="Content Placeholder 2">
            <a:extLst>
              <a:ext uri="{FF2B5EF4-FFF2-40B4-BE49-F238E27FC236}">
                <a16:creationId xmlns:a16="http://schemas.microsoft.com/office/drawing/2014/main" id="{36785B53-6C3D-4C16-93DC-DC5EAE214A94}"/>
              </a:ext>
            </a:extLst>
          </p:cNvPr>
          <p:cNvGraphicFramePr>
            <a:graphicFrameLocks noGrp="1"/>
          </p:cNvGraphicFramePr>
          <p:nvPr>
            <p:ph idx="1"/>
            <p:extLst>
              <p:ext uri="{D42A27DB-BD31-4B8C-83A1-F6EECF244321}">
                <p14:modId xmlns:p14="http://schemas.microsoft.com/office/powerpoint/2010/main" val="3313772686"/>
              </p:ext>
            </p:extLst>
          </p:nvPr>
        </p:nvGraphicFramePr>
        <p:xfrm>
          <a:off x="838200" y="1828800"/>
          <a:ext cx="10515600" cy="435254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75394728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7" name="Rectangle 16">
            <a:extLst>
              <a:ext uri="{FF2B5EF4-FFF2-40B4-BE49-F238E27FC236}">
                <a16:creationId xmlns:a16="http://schemas.microsoft.com/office/drawing/2014/main" id="{827B839B-9ADE-406B-8590-F1CAEDED45A1}"/>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Freeform 45">
            <a:extLst>
              <a:ext uri="{FF2B5EF4-FFF2-40B4-BE49-F238E27FC236}">
                <a16:creationId xmlns:a16="http://schemas.microsoft.com/office/drawing/2014/main" id="{CFE45BF0-46DB-408C-B5F7-7B11716805D4}"/>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09710" y="1022350"/>
            <a:ext cx="709612" cy="2095501"/>
          </a:xfrm>
          <a:custGeom>
            <a:avLst/>
            <a:gdLst>
              <a:gd name="T0" fmla="*/ 447 w 447"/>
              <a:gd name="T1" fmla="*/ 1363 h 1363"/>
              <a:gd name="T2" fmla="*/ 0 w 447"/>
              <a:gd name="T3" fmla="*/ 987 h 1363"/>
              <a:gd name="T4" fmla="*/ 0 w 447"/>
              <a:gd name="T5" fmla="*/ 0 h 1363"/>
              <a:gd name="T6" fmla="*/ 447 w 447"/>
              <a:gd name="T7" fmla="*/ 376 h 1363"/>
              <a:gd name="T8" fmla="*/ 447 w 447"/>
              <a:gd name="T9" fmla="*/ 1363 h 1363"/>
            </a:gdLst>
            <a:ahLst/>
            <a:cxnLst>
              <a:cxn ang="0">
                <a:pos x="T0" y="T1"/>
              </a:cxn>
              <a:cxn ang="0">
                <a:pos x="T2" y="T3"/>
              </a:cxn>
              <a:cxn ang="0">
                <a:pos x="T4" y="T5"/>
              </a:cxn>
              <a:cxn ang="0">
                <a:pos x="T6" y="T7"/>
              </a:cxn>
              <a:cxn ang="0">
                <a:pos x="T8" y="T9"/>
              </a:cxn>
            </a:cxnLst>
            <a:rect l="0" t="0" r="r" b="b"/>
            <a:pathLst>
              <a:path w="447" h="1363">
                <a:moveTo>
                  <a:pt x="447" y="1363"/>
                </a:moveTo>
                <a:lnTo>
                  <a:pt x="0" y="987"/>
                </a:lnTo>
                <a:lnTo>
                  <a:pt x="0" y="0"/>
                </a:lnTo>
                <a:lnTo>
                  <a:pt x="447" y="376"/>
                </a:lnTo>
                <a:lnTo>
                  <a:pt x="447" y="1363"/>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21" name="Freeform 46">
            <a:extLst>
              <a:ext uri="{FF2B5EF4-FFF2-40B4-BE49-F238E27FC236}">
                <a16:creationId xmlns:a16="http://schemas.microsoft.com/office/drawing/2014/main" id="{2AEBC8F2-97B1-41B4-93F1-2D289E197FBA}"/>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09710" y="837744"/>
            <a:ext cx="403225" cy="1705431"/>
          </a:xfrm>
          <a:custGeom>
            <a:avLst/>
            <a:gdLst>
              <a:gd name="T0" fmla="*/ 254 w 254"/>
              <a:gd name="T1" fmla="*/ 987 h 1109"/>
              <a:gd name="T2" fmla="*/ 0 w 254"/>
              <a:gd name="T3" fmla="*/ 1109 h 1109"/>
              <a:gd name="T4" fmla="*/ 0 w 254"/>
              <a:gd name="T5" fmla="*/ 119 h 1109"/>
              <a:gd name="T6" fmla="*/ 254 w 254"/>
              <a:gd name="T7" fmla="*/ 0 h 1109"/>
              <a:gd name="T8" fmla="*/ 254 w 254"/>
              <a:gd name="T9" fmla="*/ 987 h 1109"/>
            </a:gdLst>
            <a:ahLst/>
            <a:cxnLst>
              <a:cxn ang="0">
                <a:pos x="T0" y="T1"/>
              </a:cxn>
              <a:cxn ang="0">
                <a:pos x="T2" y="T3"/>
              </a:cxn>
              <a:cxn ang="0">
                <a:pos x="T4" y="T5"/>
              </a:cxn>
              <a:cxn ang="0">
                <a:pos x="T6" y="T7"/>
              </a:cxn>
              <a:cxn ang="0">
                <a:pos x="T8" y="T9"/>
              </a:cxn>
            </a:cxnLst>
            <a:rect l="0" t="0" r="r" b="b"/>
            <a:pathLst>
              <a:path w="254" h="1109">
                <a:moveTo>
                  <a:pt x="254" y="987"/>
                </a:moveTo>
                <a:lnTo>
                  <a:pt x="0" y="1109"/>
                </a:lnTo>
                <a:lnTo>
                  <a:pt x="0" y="119"/>
                </a:lnTo>
                <a:lnTo>
                  <a:pt x="254" y="0"/>
                </a:lnTo>
                <a:lnTo>
                  <a:pt x="254" y="987"/>
                </a:lnTo>
                <a:close/>
              </a:path>
            </a:pathLst>
          </a:custGeom>
          <a:solidFill>
            <a:schemeClr val="accent1">
              <a:lumMod val="75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23" name="Freeform 47">
            <a:extLst>
              <a:ext uri="{FF2B5EF4-FFF2-40B4-BE49-F238E27FC236}">
                <a16:creationId xmlns:a16="http://schemas.microsoft.com/office/drawing/2014/main" id="{472E3A19-F5D5-48FC-BB9C-48C2F68F598B}"/>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644660" y="640894"/>
            <a:ext cx="168275" cy="1713195"/>
          </a:xfrm>
          <a:custGeom>
            <a:avLst/>
            <a:gdLst>
              <a:gd name="T0" fmla="*/ 106 w 106"/>
              <a:gd name="T1" fmla="*/ 1114 h 1114"/>
              <a:gd name="T2" fmla="*/ 0 w 106"/>
              <a:gd name="T3" fmla="*/ 1005 h 1114"/>
              <a:gd name="T4" fmla="*/ 0 w 106"/>
              <a:gd name="T5" fmla="*/ 0 h 1114"/>
              <a:gd name="T6" fmla="*/ 106 w 106"/>
              <a:gd name="T7" fmla="*/ 110 h 1114"/>
              <a:gd name="T8" fmla="*/ 106 w 106"/>
              <a:gd name="T9" fmla="*/ 1114 h 1114"/>
            </a:gdLst>
            <a:ahLst/>
            <a:cxnLst>
              <a:cxn ang="0">
                <a:pos x="T0" y="T1"/>
              </a:cxn>
              <a:cxn ang="0">
                <a:pos x="T2" y="T3"/>
              </a:cxn>
              <a:cxn ang="0">
                <a:pos x="T4" y="T5"/>
              </a:cxn>
              <a:cxn ang="0">
                <a:pos x="T6" y="T7"/>
              </a:cxn>
              <a:cxn ang="0">
                <a:pos x="T8" y="T9"/>
              </a:cxn>
            </a:cxnLst>
            <a:rect l="0" t="0" r="r" b="b"/>
            <a:pathLst>
              <a:path w="106" h="1114">
                <a:moveTo>
                  <a:pt x="106" y="1114"/>
                </a:moveTo>
                <a:lnTo>
                  <a:pt x="0" y="1005"/>
                </a:lnTo>
                <a:lnTo>
                  <a:pt x="0" y="0"/>
                </a:lnTo>
                <a:lnTo>
                  <a:pt x="106" y="110"/>
                </a:lnTo>
                <a:lnTo>
                  <a:pt x="106" y="1114"/>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25" name="Freeform 44">
            <a:extLst>
              <a:ext uri="{FF2B5EF4-FFF2-40B4-BE49-F238E27FC236}">
                <a16:creationId xmlns:a16="http://schemas.microsoft.com/office/drawing/2014/main" id="{7A62E32F-BB65-43A8-8EB5-92346890E549}"/>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11223203" y="635716"/>
            <a:ext cx="328612" cy="1742360"/>
          </a:xfrm>
          <a:custGeom>
            <a:avLst/>
            <a:gdLst>
              <a:gd name="T0" fmla="*/ 207 w 207"/>
              <a:gd name="T1" fmla="*/ 987 h 1114"/>
              <a:gd name="T2" fmla="*/ 0 w 207"/>
              <a:gd name="T3" fmla="*/ 1114 h 1114"/>
              <a:gd name="T4" fmla="*/ 0 w 207"/>
              <a:gd name="T5" fmla="*/ 127 h 1114"/>
              <a:gd name="T6" fmla="*/ 207 w 207"/>
              <a:gd name="T7" fmla="*/ 0 h 1114"/>
              <a:gd name="T8" fmla="*/ 207 w 207"/>
              <a:gd name="T9" fmla="*/ 987 h 1114"/>
            </a:gdLst>
            <a:ahLst/>
            <a:cxnLst>
              <a:cxn ang="0">
                <a:pos x="T0" y="T1"/>
              </a:cxn>
              <a:cxn ang="0">
                <a:pos x="T2" y="T3"/>
              </a:cxn>
              <a:cxn ang="0">
                <a:pos x="T4" y="T5"/>
              </a:cxn>
              <a:cxn ang="0">
                <a:pos x="T6" y="T7"/>
              </a:cxn>
              <a:cxn ang="0">
                <a:pos x="T8" y="T9"/>
              </a:cxn>
            </a:cxnLst>
            <a:rect l="0" t="0" r="r" b="b"/>
            <a:pathLst>
              <a:path w="207" h="1114">
                <a:moveTo>
                  <a:pt x="207" y="987"/>
                </a:moveTo>
                <a:lnTo>
                  <a:pt x="0" y="1114"/>
                </a:lnTo>
                <a:lnTo>
                  <a:pt x="0" y="127"/>
                </a:lnTo>
                <a:lnTo>
                  <a:pt x="207" y="0"/>
                </a:lnTo>
                <a:lnTo>
                  <a:pt x="207" y="987"/>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27" name="Rectangle 26">
            <a:extLst>
              <a:ext uri="{FF2B5EF4-FFF2-40B4-BE49-F238E27FC236}">
                <a16:creationId xmlns:a16="http://schemas.microsoft.com/office/drawing/2014/main" id="{14E91B64-9FCC-451E-AFB4-A827D632936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644055" y="635715"/>
            <a:ext cx="10907863" cy="1541457"/>
          </a:xfrm>
          <a:prstGeom prst="rect">
            <a:avLst/>
          </a:prstGeom>
          <a:solidFill>
            <a:schemeClr val="accent1"/>
          </a:solidFill>
          <a:ln>
            <a:noFill/>
          </a:ln>
        </p:spPr>
        <p:txBody>
          <a:bodyPr vert="horz" wrap="square" lIns="91440" tIns="45720" rIns="91440" bIns="45720" numCol="1" anchor="t" anchorCtr="0" compatLnSpc="1">
            <a:prstTxWarp prst="textNoShape">
              <a:avLst/>
            </a:prstTxWarp>
          </a:bodyPr>
          <a:lstStyle/>
          <a:p>
            <a:endParaRPr lang="en-US"/>
          </a:p>
        </p:txBody>
      </p:sp>
      <p:sp>
        <p:nvSpPr>
          <p:cNvPr id="2" name="Title 1">
            <a:extLst>
              <a:ext uri="{FF2B5EF4-FFF2-40B4-BE49-F238E27FC236}">
                <a16:creationId xmlns:a16="http://schemas.microsoft.com/office/drawing/2014/main" id="{529AE283-7B09-AC43-A282-64770F638C29}"/>
              </a:ext>
            </a:extLst>
          </p:cNvPr>
          <p:cNvSpPr>
            <a:spLocks noGrp="1"/>
          </p:cNvSpPr>
          <p:nvPr>
            <p:ph type="title"/>
          </p:nvPr>
        </p:nvSpPr>
        <p:spPr>
          <a:xfrm>
            <a:off x="958506" y="800392"/>
            <a:ext cx="10264697" cy="1212102"/>
          </a:xfrm>
        </p:spPr>
        <p:txBody>
          <a:bodyPr>
            <a:normAutofit/>
          </a:bodyPr>
          <a:lstStyle/>
          <a:p>
            <a:pPr algn="ctr"/>
            <a:r>
              <a:rPr lang="en-US" sz="4000">
                <a:solidFill>
                  <a:schemeClr val="bg1"/>
                </a:solidFill>
                <a:ea typeface="+mj-lt"/>
                <a:cs typeface="+mj-lt"/>
              </a:rPr>
              <a:t>Training Expectations: UMB HRPO</a:t>
            </a:r>
            <a:br>
              <a:rPr lang="en-US" sz="4000">
                <a:solidFill>
                  <a:schemeClr val="bg1"/>
                </a:solidFill>
                <a:ea typeface="+mj-lt"/>
                <a:cs typeface="+mj-lt"/>
              </a:rPr>
            </a:br>
            <a:r>
              <a:rPr lang="en-US" sz="4000">
                <a:solidFill>
                  <a:schemeClr val="bg1"/>
                </a:solidFill>
                <a:cs typeface="Calibri Light" panose="020F0302020204030204"/>
              </a:rPr>
              <a:t>(UMB affiliates)</a:t>
            </a:r>
            <a:endParaRPr lang="en-US">
              <a:solidFill>
                <a:schemeClr val="bg1"/>
              </a:solidFill>
              <a:cs typeface="Calibri Light" panose="020F0302020204030204"/>
            </a:endParaRPr>
          </a:p>
        </p:txBody>
      </p:sp>
      <p:sp>
        <p:nvSpPr>
          <p:cNvPr id="3" name="Content Placeholder 2">
            <a:extLst>
              <a:ext uri="{FF2B5EF4-FFF2-40B4-BE49-F238E27FC236}">
                <a16:creationId xmlns:a16="http://schemas.microsoft.com/office/drawing/2014/main" id="{4226B8F4-D5AE-6F49-B105-9A33F061EC6F}"/>
              </a:ext>
            </a:extLst>
          </p:cNvPr>
          <p:cNvSpPr>
            <a:spLocks noGrp="1"/>
          </p:cNvSpPr>
          <p:nvPr>
            <p:ph idx="1"/>
          </p:nvPr>
        </p:nvSpPr>
        <p:spPr>
          <a:xfrm>
            <a:off x="1367624" y="2361040"/>
            <a:ext cx="9708995" cy="3869098"/>
          </a:xfrm>
        </p:spPr>
        <p:txBody>
          <a:bodyPr anchor="ctr">
            <a:normAutofit/>
          </a:bodyPr>
          <a:lstStyle/>
          <a:p>
            <a:pPr marL="0" indent="0">
              <a:buNone/>
            </a:pPr>
            <a:r>
              <a:rPr lang="en-US" sz="4000">
                <a:cs typeface="Calibri"/>
              </a:rPr>
              <a:t>Trainings:</a:t>
            </a:r>
          </a:p>
          <a:p>
            <a:pPr marL="628650" lvl="1" indent="-171450">
              <a:lnSpc>
                <a:spcPct val="100000"/>
              </a:lnSpc>
              <a:spcBef>
                <a:spcPts val="0"/>
              </a:spcBef>
              <a:buFont typeface="Courier New,monospace" panose="020B0604020202020204" pitchFamily="34" charset="0"/>
              <a:buChar char="○"/>
            </a:pPr>
            <a:r>
              <a:rPr lang="en-US" sz="3600">
                <a:ea typeface="+mn-lt"/>
                <a:cs typeface="+mn-lt"/>
              </a:rPr>
              <a:t>CITI Human Subjects Protections</a:t>
            </a:r>
          </a:p>
          <a:p>
            <a:pPr marL="628650" lvl="1" indent="-171450">
              <a:lnSpc>
                <a:spcPct val="100000"/>
              </a:lnSpc>
              <a:spcBef>
                <a:spcPts val="0"/>
              </a:spcBef>
              <a:buFont typeface="Courier New,monospace" panose="020B0604020202020204" pitchFamily="34" charset="0"/>
              <a:buChar char="○"/>
            </a:pPr>
            <a:r>
              <a:rPr lang="en-US" sz="3600">
                <a:ea typeface="+mn-lt"/>
                <a:cs typeface="+mn-lt"/>
              </a:rPr>
              <a:t>GCP  </a:t>
            </a:r>
          </a:p>
          <a:p>
            <a:pPr marL="628650" lvl="1" indent="-171450">
              <a:lnSpc>
                <a:spcPct val="100000"/>
              </a:lnSpc>
              <a:spcBef>
                <a:spcPts val="0"/>
              </a:spcBef>
              <a:buFont typeface="Courier New,monospace" panose="020B0604020202020204" pitchFamily="34" charset="0"/>
              <a:buChar char="○"/>
            </a:pPr>
            <a:r>
              <a:rPr lang="en-US" sz="3600">
                <a:ea typeface="+mn-lt"/>
                <a:cs typeface="+mn-lt"/>
              </a:rPr>
              <a:t>HIPAA 125</a:t>
            </a:r>
          </a:p>
          <a:p>
            <a:pPr marL="628650" lvl="1" indent="-171450">
              <a:lnSpc>
                <a:spcPct val="100000"/>
              </a:lnSpc>
              <a:spcBef>
                <a:spcPts val="0"/>
              </a:spcBef>
              <a:buFont typeface="Courier New,monospace" panose="020B0604020202020204" pitchFamily="34" charset="0"/>
              <a:buChar char="○"/>
            </a:pPr>
            <a:r>
              <a:rPr lang="en-US" sz="3600">
                <a:ea typeface="+mn-lt"/>
                <a:cs typeface="+mn-lt"/>
              </a:rPr>
              <a:t>HIPAA 201 </a:t>
            </a:r>
            <a:endParaRPr lang="en-US" sz="3600">
              <a:cs typeface="Calibri" panose="020F0502020204030204"/>
            </a:endParaRPr>
          </a:p>
          <a:p>
            <a:pPr marL="628650" lvl="1" indent="-171450">
              <a:lnSpc>
                <a:spcPct val="100000"/>
              </a:lnSpc>
              <a:spcBef>
                <a:spcPts val="0"/>
              </a:spcBef>
              <a:buFont typeface="Courier New,monospace" panose="020B0604020202020204" pitchFamily="34" charset="0"/>
              <a:buChar char="○"/>
            </a:pPr>
            <a:r>
              <a:rPr lang="en-US" sz="3600" i="1">
                <a:cs typeface="Calibri" panose="020F0502020204030204"/>
              </a:rPr>
              <a:t>Other (funding dependent)</a:t>
            </a:r>
          </a:p>
        </p:txBody>
      </p:sp>
      <p:sp>
        <p:nvSpPr>
          <p:cNvPr id="5" name="TextBox 4">
            <a:extLst>
              <a:ext uri="{FF2B5EF4-FFF2-40B4-BE49-F238E27FC236}">
                <a16:creationId xmlns:a16="http://schemas.microsoft.com/office/drawing/2014/main" id="{2E12172B-E282-40CA-9CF7-9B7A512F6813}"/>
              </a:ext>
            </a:extLst>
          </p:cNvPr>
          <p:cNvSpPr txBox="1"/>
          <p:nvPr/>
        </p:nvSpPr>
        <p:spPr>
          <a:xfrm>
            <a:off x="827237" y="6319388"/>
            <a:ext cx="6970143"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r>
              <a:rPr lang="en-US">
                <a:ea typeface="+mn-lt"/>
                <a:cs typeface="+mn-lt"/>
              </a:rPr>
              <a:t>https://www.umaryland.edu/hrp/for-researchers/required-training/</a:t>
            </a:r>
            <a:endParaRPr lang="en-US"/>
          </a:p>
        </p:txBody>
      </p:sp>
    </p:spTree>
    <p:extLst>
      <p:ext uri="{BB962C8B-B14F-4D97-AF65-F5344CB8AC3E}">
        <p14:creationId xmlns:p14="http://schemas.microsoft.com/office/powerpoint/2010/main" val="152330913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7" name="Rectangle 16">
            <a:extLst>
              <a:ext uri="{FF2B5EF4-FFF2-40B4-BE49-F238E27FC236}">
                <a16:creationId xmlns:a16="http://schemas.microsoft.com/office/drawing/2014/main" id="{827B839B-9ADE-406B-8590-F1CAEDED45A1}"/>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Freeform 45">
            <a:extLst>
              <a:ext uri="{FF2B5EF4-FFF2-40B4-BE49-F238E27FC236}">
                <a16:creationId xmlns:a16="http://schemas.microsoft.com/office/drawing/2014/main" id="{CFE45BF0-46DB-408C-B5F7-7B11716805D4}"/>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09710" y="1022350"/>
            <a:ext cx="709612" cy="2095501"/>
          </a:xfrm>
          <a:custGeom>
            <a:avLst/>
            <a:gdLst>
              <a:gd name="T0" fmla="*/ 447 w 447"/>
              <a:gd name="T1" fmla="*/ 1363 h 1363"/>
              <a:gd name="T2" fmla="*/ 0 w 447"/>
              <a:gd name="T3" fmla="*/ 987 h 1363"/>
              <a:gd name="T4" fmla="*/ 0 w 447"/>
              <a:gd name="T5" fmla="*/ 0 h 1363"/>
              <a:gd name="T6" fmla="*/ 447 w 447"/>
              <a:gd name="T7" fmla="*/ 376 h 1363"/>
              <a:gd name="T8" fmla="*/ 447 w 447"/>
              <a:gd name="T9" fmla="*/ 1363 h 1363"/>
            </a:gdLst>
            <a:ahLst/>
            <a:cxnLst>
              <a:cxn ang="0">
                <a:pos x="T0" y="T1"/>
              </a:cxn>
              <a:cxn ang="0">
                <a:pos x="T2" y="T3"/>
              </a:cxn>
              <a:cxn ang="0">
                <a:pos x="T4" y="T5"/>
              </a:cxn>
              <a:cxn ang="0">
                <a:pos x="T6" y="T7"/>
              </a:cxn>
              <a:cxn ang="0">
                <a:pos x="T8" y="T9"/>
              </a:cxn>
            </a:cxnLst>
            <a:rect l="0" t="0" r="r" b="b"/>
            <a:pathLst>
              <a:path w="447" h="1363">
                <a:moveTo>
                  <a:pt x="447" y="1363"/>
                </a:moveTo>
                <a:lnTo>
                  <a:pt x="0" y="987"/>
                </a:lnTo>
                <a:lnTo>
                  <a:pt x="0" y="0"/>
                </a:lnTo>
                <a:lnTo>
                  <a:pt x="447" y="376"/>
                </a:lnTo>
                <a:lnTo>
                  <a:pt x="447" y="1363"/>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21" name="Freeform 46">
            <a:extLst>
              <a:ext uri="{FF2B5EF4-FFF2-40B4-BE49-F238E27FC236}">
                <a16:creationId xmlns:a16="http://schemas.microsoft.com/office/drawing/2014/main" id="{2AEBC8F2-97B1-41B4-93F1-2D289E197FBA}"/>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09710" y="837744"/>
            <a:ext cx="403225" cy="1705431"/>
          </a:xfrm>
          <a:custGeom>
            <a:avLst/>
            <a:gdLst>
              <a:gd name="T0" fmla="*/ 254 w 254"/>
              <a:gd name="T1" fmla="*/ 987 h 1109"/>
              <a:gd name="T2" fmla="*/ 0 w 254"/>
              <a:gd name="T3" fmla="*/ 1109 h 1109"/>
              <a:gd name="T4" fmla="*/ 0 w 254"/>
              <a:gd name="T5" fmla="*/ 119 h 1109"/>
              <a:gd name="T6" fmla="*/ 254 w 254"/>
              <a:gd name="T7" fmla="*/ 0 h 1109"/>
              <a:gd name="T8" fmla="*/ 254 w 254"/>
              <a:gd name="T9" fmla="*/ 987 h 1109"/>
            </a:gdLst>
            <a:ahLst/>
            <a:cxnLst>
              <a:cxn ang="0">
                <a:pos x="T0" y="T1"/>
              </a:cxn>
              <a:cxn ang="0">
                <a:pos x="T2" y="T3"/>
              </a:cxn>
              <a:cxn ang="0">
                <a:pos x="T4" y="T5"/>
              </a:cxn>
              <a:cxn ang="0">
                <a:pos x="T6" y="T7"/>
              </a:cxn>
              <a:cxn ang="0">
                <a:pos x="T8" y="T9"/>
              </a:cxn>
            </a:cxnLst>
            <a:rect l="0" t="0" r="r" b="b"/>
            <a:pathLst>
              <a:path w="254" h="1109">
                <a:moveTo>
                  <a:pt x="254" y="987"/>
                </a:moveTo>
                <a:lnTo>
                  <a:pt x="0" y="1109"/>
                </a:lnTo>
                <a:lnTo>
                  <a:pt x="0" y="119"/>
                </a:lnTo>
                <a:lnTo>
                  <a:pt x="254" y="0"/>
                </a:lnTo>
                <a:lnTo>
                  <a:pt x="254" y="987"/>
                </a:lnTo>
                <a:close/>
              </a:path>
            </a:pathLst>
          </a:custGeom>
          <a:solidFill>
            <a:schemeClr val="accent1">
              <a:lumMod val="75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23" name="Freeform 47">
            <a:extLst>
              <a:ext uri="{FF2B5EF4-FFF2-40B4-BE49-F238E27FC236}">
                <a16:creationId xmlns:a16="http://schemas.microsoft.com/office/drawing/2014/main" id="{472E3A19-F5D5-48FC-BB9C-48C2F68F598B}"/>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644660" y="640894"/>
            <a:ext cx="168275" cy="1713195"/>
          </a:xfrm>
          <a:custGeom>
            <a:avLst/>
            <a:gdLst>
              <a:gd name="T0" fmla="*/ 106 w 106"/>
              <a:gd name="T1" fmla="*/ 1114 h 1114"/>
              <a:gd name="T2" fmla="*/ 0 w 106"/>
              <a:gd name="T3" fmla="*/ 1005 h 1114"/>
              <a:gd name="T4" fmla="*/ 0 w 106"/>
              <a:gd name="T5" fmla="*/ 0 h 1114"/>
              <a:gd name="T6" fmla="*/ 106 w 106"/>
              <a:gd name="T7" fmla="*/ 110 h 1114"/>
              <a:gd name="T8" fmla="*/ 106 w 106"/>
              <a:gd name="T9" fmla="*/ 1114 h 1114"/>
            </a:gdLst>
            <a:ahLst/>
            <a:cxnLst>
              <a:cxn ang="0">
                <a:pos x="T0" y="T1"/>
              </a:cxn>
              <a:cxn ang="0">
                <a:pos x="T2" y="T3"/>
              </a:cxn>
              <a:cxn ang="0">
                <a:pos x="T4" y="T5"/>
              </a:cxn>
              <a:cxn ang="0">
                <a:pos x="T6" y="T7"/>
              </a:cxn>
              <a:cxn ang="0">
                <a:pos x="T8" y="T9"/>
              </a:cxn>
            </a:cxnLst>
            <a:rect l="0" t="0" r="r" b="b"/>
            <a:pathLst>
              <a:path w="106" h="1114">
                <a:moveTo>
                  <a:pt x="106" y="1114"/>
                </a:moveTo>
                <a:lnTo>
                  <a:pt x="0" y="1005"/>
                </a:lnTo>
                <a:lnTo>
                  <a:pt x="0" y="0"/>
                </a:lnTo>
                <a:lnTo>
                  <a:pt x="106" y="110"/>
                </a:lnTo>
                <a:lnTo>
                  <a:pt x="106" y="1114"/>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25" name="Freeform 44">
            <a:extLst>
              <a:ext uri="{FF2B5EF4-FFF2-40B4-BE49-F238E27FC236}">
                <a16:creationId xmlns:a16="http://schemas.microsoft.com/office/drawing/2014/main" id="{7A62E32F-BB65-43A8-8EB5-92346890E549}"/>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11223203" y="635716"/>
            <a:ext cx="328612" cy="1742360"/>
          </a:xfrm>
          <a:custGeom>
            <a:avLst/>
            <a:gdLst>
              <a:gd name="T0" fmla="*/ 207 w 207"/>
              <a:gd name="T1" fmla="*/ 987 h 1114"/>
              <a:gd name="T2" fmla="*/ 0 w 207"/>
              <a:gd name="T3" fmla="*/ 1114 h 1114"/>
              <a:gd name="T4" fmla="*/ 0 w 207"/>
              <a:gd name="T5" fmla="*/ 127 h 1114"/>
              <a:gd name="T6" fmla="*/ 207 w 207"/>
              <a:gd name="T7" fmla="*/ 0 h 1114"/>
              <a:gd name="T8" fmla="*/ 207 w 207"/>
              <a:gd name="T9" fmla="*/ 987 h 1114"/>
            </a:gdLst>
            <a:ahLst/>
            <a:cxnLst>
              <a:cxn ang="0">
                <a:pos x="T0" y="T1"/>
              </a:cxn>
              <a:cxn ang="0">
                <a:pos x="T2" y="T3"/>
              </a:cxn>
              <a:cxn ang="0">
                <a:pos x="T4" y="T5"/>
              </a:cxn>
              <a:cxn ang="0">
                <a:pos x="T6" y="T7"/>
              </a:cxn>
              <a:cxn ang="0">
                <a:pos x="T8" y="T9"/>
              </a:cxn>
            </a:cxnLst>
            <a:rect l="0" t="0" r="r" b="b"/>
            <a:pathLst>
              <a:path w="207" h="1114">
                <a:moveTo>
                  <a:pt x="207" y="987"/>
                </a:moveTo>
                <a:lnTo>
                  <a:pt x="0" y="1114"/>
                </a:lnTo>
                <a:lnTo>
                  <a:pt x="0" y="127"/>
                </a:lnTo>
                <a:lnTo>
                  <a:pt x="207" y="0"/>
                </a:lnTo>
                <a:lnTo>
                  <a:pt x="207" y="987"/>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27" name="Rectangle 26">
            <a:extLst>
              <a:ext uri="{FF2B5EF4-FFF2-40B4-BE49-F238E27FC236}">
                <a16:creationId xmlns:a16="http://schemas.microsoft.com/office/drawing/2014/main" id="{14E91B64-9FCC-451E-AFB4-A827D632936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644055" y="635715"/>
            <a:ext cx="10907863" cy="1541457"/>
          </a:xfrm>
          <a:prstGeom prst="rect">
            <a:avLst/>
          </a:prstGeom>
          <a:solidFill>
            <a:schemeClr val="accent1"/>
          </a:solidFill>
          <a:ln>
            <a:noFill/>
          </a:ln>
        </p:spPr>
        <p:txBody>
          <a:bodyPr vert="horz" wrap="square" lIns="91440" tIns="45720" rIns="91440" bIns="45720" numCol="1" anchor="t" anchorCtr="0" compatLnSpc="1">
            <a:prstTxWarp prst="textNoShape">
              <a:avLst/>
            </a:prstTxWarp>
          </a:bodyPr>
          <a:lstStyle/>
          <a:p>
            <a:endParaRPr lang="en-US"/>
          </a:p>
        </p:txBody>
      </p:sp>
      <p:sp>
        <p:nvSpPr>
          <p:cNvPr id="2" name="Title 1">
            <a:extLst>
              <a:ext uri="{FF2B5EF4-FFF2-40B4-BE49-F238E27FC236}">
                <a16:creationId xmlns:a16="http://schemas.microsoft.com/office/drawing/2014/main" id="{529AE283-7B09-AC43-A282-64770F638C29}"/>
              </a:ext>
            </a:extLst>
          </p:cNvPr>
          <p:cNvSpPr>
            <a:spLocks noGrp="1"/>
          </p:cNvSpPr>
          <p:nvPr>
            <p:ph type="title"/>
          </p:nvPr>
        </p:nvSpPr>
        <p:spPr>
          <a:xfrm>
            <a:off x="958506" y="800392"/>
            <a:ext cx="10264697" cy="1212102"/>
          </a:xfrm>
        </p:spPr>
        <p:txBody>
          <a:bodyPr>
            <a:normAutofit/>
          </a:bodyPr>
          <a:lstStyle/>
          <a:p>
            <a:pPr algn="ctr"/>
            <a:r>
              <a:rPr lang="en-US" sz="4000" dirty="0">
                <a:solidFill>
                  <a:schemeClr val="bg1"/>
                </a:solidFill>
                <a:ea typeface="+mj-lt"/>
                <a:cs typeface="+mj-lt"/>
              </a:rPr>
              <a:t>Training Expectations: UMB IRB under One PI</a:t>
            </a:r>
            <a:br>
              <a:rPr lang="en-US" sz="4000" dirty="0">
                <a:solidFill>
                  <a:schemeClr val="bg1"/>
                </a:solidFill>
                <a:ea typeface="+mj-lt"/>
                <a:cs typeface="+mj-lt"/>
              </a:rPr>
            </a:br>
            <a:r>
              <a:rPr lang="en-US" sz="4000" dirty="0">
                <a:solidFill>
                  <a:schemeClr val="bg1"/>
                </a:solidFill>
                <a:cs typeface="Calibri Light" panose="020F0302020204030204"/>
              </a:rPr>
              <a:t>(unaffiliated study team members)</a:t>
            </a:r>
            <a:endParaRPr lang="en-US" dirty="0">
              <a:solidFill>
                <a:schemeClr val="bg1"/>
              </a:solidFill>
              <a:cs typeface="Calibri Light" panose="020F0302020204030204"/>
            </a:endParaRPr>
          </a:p>
        </p:txBody>
      </p:sp>
      <p:pic>
        <p:nvPicPr>
          <p:cNvPr id="4" name="Graphic 4" descr="School boy outline">
            <a:extLst>
              <a:ext uri="{FF2B5EF4-FFF2-40B4-BE49-F238E27FC236}">
                <a16:creationId xmlns:a16="http://schemas.microsoft.com/office/drawing/2014/main" id="{90DE2974-DE74-4B44-A32E-C5ED86BE8E30}"/>
              </a:ext>
            </a:extLst>
          </p:cNvPr>
          <p:cNvPicPr>
            <a:picLocks noChangeAspect="1"/>
          </p:cNvPicPr>
          <p:nvPr/>
        </p:nvPicPr>
        <p:blipFill>
          <a:blip r:embed="rId3">
            <a:extLst>
              <a:ext uri="{96DAC541-7B7A-43D3-8B79-37D633B846F1}">
                <asvg:svgBlip xmlns:asvg="http://schemas.microsoft.com/office/drawing/2016/SVG/main" xmlns="" r:embed="rId4"/>
              </a:ext>
            </a:extLst>
          </a:blip>
          <a:stretch>
            <a:fillRect/>
          </a:stretch>
        </p:blipFill>
        <p:spPr>
          <a:xfrm>
            <a:off x="4760412" y="3118970"/>
            <a:ext cx="1541944" cy="1613831"/>
          </a:xfrm>
          <a:prstGeom prst="rect">
            <a:avLst/>
          </a:prstGeom>
        </p:spPr>
      </p:pic>
      <p:pic>
        <p:nvPicPr>
          <p:cNvPr id="11" name="Graphic 4" descr="School boy outline">
            <a:extLst>
              <a:ext uri="{FF2B5EF4-FFF2-40B4-BE49-F238E27FC236}">
                <a16:creationId xmlns:a16="http://schemas.microsoft.com/office/drawing/2014/main" id="{E6C946C6-2D5F-4123-8298-C0BE70EE9A97}"/>
              </a:ext>
            </a:extLst>
          </p:cNvPr>
          <p:cNvPicPr>
            <a:picLocks noChangeAspect="1"/>
          </p:cNvPicPr>
          <p:nvPr/>
        </p:nvPicPr>
        <p:blipFill>
          <a:blip r:embed="rId5">
            <a:extLst>
              <a:ext uri="{96DAC541-7B7A-43D3-8B79-37D633B846F1}">
                <asvg:svgBlip xmlns:asvg="http://schemas.microsoft.com/office/drawing/2016/SVG/main" xmlns="" r:embed="rId6"/>
              </a:ext>
            </a:extLst>
          </a:blip>
          <a:stretch>
            <a:fillRect/>
          </a:stretch>
        </p:blipFill>
        <p:spPr>
          <a:xfrm>
            <a:off x="4760411" y="4729236"/>
            <a:ext cx="1541942" cy="1585074"/>
          </a:xfrm>
          <a:prstGeom prst="rect">
            <a:avLst/>
          </a:prstGeom>
        </p:spPr>
      </p:pic>
      <p:sp>
        <p:nvSpPr>
          <p:cNvPr id="5" name="TextBox 4">
            <a:extLst>
              <a:ext uri="{FF2B5EF4-FFF2-40B4-BE49-F238E27FC236}">
                <a16:creationId xmlns:a16="http://schemas.microsoft.com/office/drawing/2014/main" id="{19E6E243-9FB2-48DC-8F55-69ED460CDAEE}"/>
              </a:ext>
            </a:extLst>
          </p:cNvPr>
          <p:cNvSpPr txBox="1"/>
          <p:nvPr/>
        </p:nvSpPr>
        <p:spPr>
          <a:xfrm>
            <a:off x="813759" y="5112588"/>
            <a:ext cx="4152181" cy="95410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2800"/>
              <a:t>Site does not have their own training requirements</a:t>
            </a:r>
          </a:p>
        </p:txBody>
      </p:sp>
      <p:sp>
        <p:nvSpPr>
          <p:cNvPr id="13" name="TextBox 12">
            <a:extLst>
              <a:ext uri="{FF2B5EF4-FFF2-40B4-BE49-F238E27FC236}">
                <a16:creationId xmlns:a16="http://schemas.microsoft.com/office/drawing/2014/main" id="{6E31C27D-2DCC-452C-B752-C7856028C22E}"/>
              </a:ext>
            </a:extLst>
          </p:cNvPr>
          <p:cNvSpPr txBox="1"/>
          <p:nvPr/>
        </p:nvSpPr>
        <p:spPr>
          <a:xfrm>
            <a:off x="813760" y="3531078"/>
            <a:ext cx="4554745" cy="95410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2800">
                <a:ea typeface="+mn-lt"/>
                <a:cs typeface="+mn-lt"/>
              </a:rPr>
              <a:t>Site has their own training requirements</a:t>
            </a:r>
            <a:endParaRPr lang="en-US" sz="2800">
              <a:cs typeface="Calibri"/>
            </a:endParaRPr>
          </a:p>
        </p:txBody>
      </p:sp>
      <p:sp>
        <p:nvSpPr>
          <p:cNvPr id="7" name="Content Placeholder 6">
            <a:extLst>
              <a:ext uri="{FF2B5EF4-FFF2-40B4-BE49-F238E27FC236}">
                <a16:creationId xmlns:a16="http://schemas.microsoft.com/office/drawing/2014/main" id="{10847E87-8C7A-45BE-9C80-509A97A26E9C}"/>
              </a:ext>
            </a:extLst>
          </p:cNvPr>
          <p:cNvSpPr>
            <a:spLocks noGrp="1"/>
          </p:cNvSpPr>
          <p:nvPr>
            <p:ph idx="1"/>
          </p:nvPr>
        </p:nvSpPr>
        <p:spPr>
          <a:xfrm>
            <a:off x="7365520" y="3522153"/>
            <a:ext cx="4002657" cy="958282"/>
          </a:xfrm>
        </p:spPr>
        <p:txBody>
          <a:bodyPr vert="horz" lIns="91440" tIns="45720" rIns="91440" bIns="45720" rtlCol="0" anchor="t">
            <a:normAutofit/>
          </a:bodyPr>
          <a:lstStyle/>
          <a:p>
            <a:pPr marL="0" indent="0">
              <a:buNone/>
            </a:pPr>
            <a:r>
              <a:rPr lang="en-US">
                <a:cs typeface="Calibri"/>
              </a:rPr>
              <a:t>Provides UMB HRPO with their site required training</a:t>
            </a:r>
          </a:p>
        </p:txBody>
      </p:sp>
      <p:sp>
        <p:nvSpPr>
          <p:cNvPr id="8" name="Arrow: Right 7">
            <a:extLst>
              <a:ext uri="{FF2B5EF4-FFF2-40B4-BE49-F238E27FC236}">
                <a16:creationId xmlns:a16="http://schemas.microsoft.com/office/drawing/2014/main" id="{128014A6-6837-4B8F-BA00-719849408D07}"/>
              </a:ext>
            </a:extLst>
          </p:cNvPr>
          <p:cNvSpPr/>
          <p:nvPr/>
        </p:nvSpPr>
        <p:spPr>
          <a:xfrm>
            <a:off x="6224124" y="5342389"/>
            <a:ext cx="977660" cy="48883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cs typeface="Calibri"/>
            </a:endParaRPr>
          </a:p>
        </p:txBody>
      </p:sp>
      <p:sp>
        <p:nvSpPr>
          <p:cNvPr id="18" name="Arrow: Right 17">
            <a:extLst>
              <a:ext uri="{FF2B5EF4-FFF2-40B4-BE49-F238E27FC236}">
                <a16:creationId xmlns:a16="http://schemas.microsoft.com/office/drawing/2014/main" id="{8E9BF2CA-D0BE-4FC6-B1DE-5E9CC0249E2A}"/>
              </a:ext>
            </a:extLst>
          </p:cNvPr>
          <p:cNvSpPr/>
          <p:nvPr/>
        </p:nvSpPr>
        <p:spPr>
          <a:xfrm>
            <a:off x="6224123" y="3760879"/>
            <a:ext cx="977660" cy="488830"/>
          </a:xfrm>
          <a:prstGeom prst="rightArrow">
            <a:avLst/>
          </a:prstGeom>
          <a:solidFill>
            <a:srgbClr val="ED7D3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cs typeface="Calibri"/>
            </a:endParaRPr>
          </a:p>
        </p:txBody>
      </p:sp>
      <p:sp>
        <p:nvSpPr>
          <p:cNvPr id="9" name="Content Placeholder 6">
            <a:extLst>
              <a:ext uri="{FF2B5EF4-FFF2-40B4-BE49-F238E27FC236}">
                <a16:creationId xmlns:a16="http://schemas.microsoft.com/office/drawing/2014/main" id="{F6059FEA-41CB-488A-BC3C-7B32D3A19DEB}"/>
              </a:ext>
            </a:extLst>
          </p:cNvPr>
          <p:cNvSpPr txBox="1">
            <a:spLocks/>
          </p:cNvSpPr>
          <p:nvPr/>
        </p:nvSpPr>
        <p:spPr>
          <a:xfrm>
            <a:off x="7388524" y="5112289"/>
            <a:ext cx="4002657" cy="958282"/>
          </a:xfrm>
          <a:prstGeom prst="rect">
            <a:avLst/>
          </a:prstGeom>
        </p:spPr>
        <p:txBody>
          <a:bodyPr vert="horz" lIns="91440" tIns="45720" rIns="91440" bIns="45720" rtlCol="0" anchor="t">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a:cs typeface="Calibri"/>
              </a:rPr>
              <a:t>Provides UMB HRPO with UMB affiliated training</a:t>
            </a:r>
          </a:p>
        </p:txBody>
      </p:sp>
      <p:sp>
        <p:nvSpPr>
          <p:cNvPr id="20" name="TextBox 19">
            <a:extLst>
              <a:ext uri="{FF2B5EF4-FFF2-40B4-BE49-F238E27FC236}">
                <a16:creationId xmlns:a16="http://schemas.microsoft.com/office/drawing/2014/main" id="{FCF271E7-E880-9B44-8F24-0801815FD767}"/>
              </a:ext>
            </a:extLst>
          </p:cNvPr>
          <p:cNvSpPr txBox="1"/>
          <p:nvPr/>
        </p:nvSpPr>
        <p:spPr>
          <a:xfrm>
            <a:off x="2407237" y="2480867"/>
            <a:ext cx="7790231" cy="52322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2800" u="sng" dirty="0">
                <a:ea typeface="+mn-lt"/>
                <a:cs typeface="+mn-lt"/>
              </a:rPr>
              <a:t>One Protocol, Many Sites, One PI, One IRB of Record</a:t>
            </a:r>
            <a:endParaRPr lang="en-US" sz="2800" u="sng" dirty="0">
              <a:cs typeface="Calibri"/>
            </a:endParaRPr>
          </a:p>
        </p:txBody>
      </p:sp>
    </p:spTree>
    <p:extLst>
      <p:ext uri="{BB962C8B-B14F-4D97-AF65-F5344CB8AC3E}">
        <p14:creationId xmlns:p14="http://schemas.microsoft.com/office/powerpoint/2010/main" val="8027000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7" name="Rectangle 16">
            <a:extLst>
              <a:ext uri="{FF2B5EF4-FFF2-40B4-BE49-F238E27FC236}">
                <a16:creationId xmlns:a16="http://schemas.microsoft.com/office/drawing/2014/main" id="{827B839B-9ADE-406B-8590-F1CAEDED45A1}"/>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Freeform 45">
            <a:extLst>
              <a:ext uri="{FF2B5EF4-FFF2-40B4-BE49-F238E27FC236}">
                <a16:creationId xmlns:a16="http://schemas.microsoft.com/office/drawing/2014/main" id="{CFE45BF0-46DB-408C-B5F7-7B11716805D4}"/>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09710" y="1022350"/>
            <a:ext cx="709612" cy="2095501"/>
          </a:xfrm>
          <a:custGeom>
            <a:avLst/>
            <a:gdLst>
              <a:gd name="T0" fmla="*/ 447 w 447"/>
              <a:gd name="T1" fmla="*/ 1363 h 1363"/>
              <a:gd name="T2" fmla="*/ 0 w 447"/>
              <a:gd name="T3" fmla="*/ 987 h 1363"/>
              <a:gd name="T4" fmla="*/ 0 w 447"/>
              <a:gd name="T5" fmla="*/ 0 h 1363"/>
              <a:gd name="T6" fmla="*/ 447 w 447"/>
              <a:gd name="T7" fmla="*/ 376 h 1363"/>
              <a:gd name="T8" fmla="*/ 447 w 447"/>
              <a:gd name="T9" fmla="*/ 1363 h 1363"/>
            </a:gdLst>
            <a:ahLst/>
            <a:cxnLst>
              <a:cxn ang="0">
                <a:pos x="T0" y="T1"/>
              </a:cxn>
              <a:cxn ang="0">
                <a:pos x="T2" y="T3"/>
              </a:cxn>
              <a:cxn ang="0">
                <a:pos x="T4" y="T5"/>
              </a:cxn>
              <a:cxn ang="0">
                <a:pos x="T6" y="T7"/>
              </a:cxn>
              <a:cxn ang="0">
                <a:pos x="T8" y="T9"/>
              </a:cxn>
            </a:cxnLst>
            <a:rect l="0" t="0" r="r" b="b"/>
            <a:pathLst>
              <a:path w="447" h="1363">
                <a:moveTo>
                  <a:pt x="447" y="1363"/>
                </a:moveTo>
                <a:lnTo>
                  <a:pt x="0" y="987"/>
                </a:lnTo>
                <a:lnTo>
                  <a:pt x="0" y="0"/>
                </a:lnTo>
                <a:lnTo>
                  <a:pt x="447" y="376"/>
                </a:lnTo>
                <a:lnTo>
                  <a:pt x="447" y="1363"/>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21" name="Freeform 46">
            <a:extLst>
              <a:ext uri="{FF2B5EF4-FFF2-40B4-BE49-F238E27FC236}">
                <a16:creationId xmlns:a16="http://schemas.microsoft.com/office/drawing/2014/main" id="{2AEBC8F2-97B1-41B4-93F1-2D289E197FBA}"/>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09710" y="837744"/>
            <a:ext cx="403225" cy="1705431"/>
          </a:xfrm>
          <a:custGeom>
            <a:avLst/>
            <a:gdLst>
              <a:gd name="T0" fmla="*/ 254 w 254"/>
              <a:gd name="T1" fmla="*/ 987 h 1109"/>
              <a:gd name="T2" fmla="*/ 0 w 254"/>
              <a:gd name="T3" fmla="*/ 1109 h 1109"/>
              <a:gd name="T4" fmla="*/ 0 w 254"/>
              <a:gd name="T5" fmla="*/ 119 h 1109"/>
              <a:gd name="T6" fmla="*/ 254 w 254"/>
              <a:gd name="T7" fmla="*/ 0 h 1109"/>
              <a:gd name="T8" fmla="*/ 254 w 254"/>
              <a:gd name="T9" fmla="*/ 987 h 1109"/>
            </a:gdLst>
            <a:ahLst/>
            <a:cxnLst>
              <a:cxn ang="0">
                <a:pos x="T0" y="T1"/>
              </a:cxn>
              <a:cxn ang="0">
                <a:pos x="T2" y="T3"/>
              </a:cxn>
              <a:cxn ang="0">
                <a:pos x="T4" y="T5"/>
              </a:cxn>
              <a:cxn ang="0">
                <a:pos x="T6" y="T7"/>
              </a:cxn>
              <a:cxn ang="0">
                <a:pos x="T8" y="T9"/>
              </a:cxn>
            </a:cxnLst>
            <a:rect l="0" t="0" r="r" b="b"/>
            <a:pathLst>
              <a:path w="254" h="1109">
                <a:moveTo>
                  <a:pt x="254" y="987"/>
                </a:moveTo>
                <a:lnTo>
                  <a:pt x="0" y="1109"/>
                </a:lnTo>
                <a:lnTo>
                  <a:pt x="0" y="119"/>
                </a:lnTo>
                <a:lnTo>
                  <a:pt x="254" y="0"/>
                </a:lnTo>
                <a:lnTo>
                  <a:pt x="254" y="987"/>
                </a:lnTo>
                <a:close/>
              </a:path>
            </a:pathLst>
          </a:custGeom>
          <a:solidFill>
            <a:schemeClr val="accent1">
              <a:lumMod val="75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23" name="Freeform 47">
            <a:extLst>
              <a:ext uri="{FF2B5EF4-FFF2-40B4-BE49-F238E27FC236}">
                <a16:creationId xmlns:a16="http://schemas.microsoft.com/office/drawing/2014/main" id="{472E3A19-F5D5-48FC-BB9C-48C2F68F598B}"/>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644660" y="640894"/>
            <a:ext cx="168275" cy="1713195"/>
          </a:xfrm>
          <a:custGeom>
            <a:avLst/>
            <a:gdLst>
              <a:gd name="T0" fmla="*/ 106 w 106"/>
              <a:gd name="T1" fmla="*/ 1114 h 1114"/>
              <a:gd name="T2" fmla="*/ 0 w 106"/>
              <a:gd name="T3" fmla="*/ 1005 h 1114"/>
              <a:gd name="T4" fmla="*/ 0 w 106"/>
              <a:gd name="T5" fmla="*/ 0 h 1114"/>
              <a:gd name="T6" fmla="*/ 106 w 106"/>
              <a:gd name="T7" fmla="*/ 110 h 1114"/>
              <a:gd name="T8" fmla="*/ 106 w 106"/>
              <a:gd name="T9" fmla="*/ 1114 h 1114"/>
            </a:gdLst>
            <a:ahLst/>
            <a:cxnLst>
              <a:cxn ang="0">
                <a:pos x="T0" y="T1"/>
              </a:cxn>
              <a:cxn ang="0">
                <a:pos x="T2" y="T3"/>
              </a:cxn>
              <a:cxn ang="0">
                <a:pos x="T4" y="T5"/>
              </a:cxn>
              <a:cxn ang="0">
                <a:pos x="T6" y="T7"/>
              </a:cxn>
              <a:cxn ang="0">
                <a:pos x="T8" y="T9"/>
              </a:cxn>
            </a:cxnLst>
            <a:rect l="0" t="0" r="r" b="b"/>
            <a:pathLst>
              <a:path w="106" h="1114">
                <a:moveTo>
                  <a:pt x="106" y="1114"/>
                </a:moveTo>
                <a:lnTo>
                  <a:pt x="0" y="1005"/>
                </a:lnTo>
                <a:lnTo>
                  <a:pt x="0" y="0"/>
                </a:lnTo>
                <a:lnTo>
                  <a:pt x="106" y="110"/>
                </a:lnTo>
                <a:lnTo>
                  <a:pt x="106" y="1114"/>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25" name="Freeform 44">
            <a:extLst>
              <a:ext uri="{FF2B5EF4-FFF2-40B4-BE49-F238E27FC236}">
                <a16:creationId xmlns:a16="http://schemas.microsoft.com/office/drawing/2014/main" id="{7A62E32F-BB65-43A8-8EB5-92346890E549}"/>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11223203" y="635716"/>
            <a:ext cx="328612" cy="1742360"/>
          </a:xfrm>
          <a:custGeom>
            <a:avLst/>
            <a:gdLst>
              <a:gd name="T0" fmla="*/ 207 w 207"/>
              <a:gd name="T1" fmla="*/ 987 h 1114"/>
              <a:gd name="T2" fmla="*/ 0 w 207"/>
              <a:gd name="T3" fmla="*/ 1114 h 1114"/>
              <a:gd name="T4" fmla="*/ 0 w 207"/>
              <a:gd name="T5" fmla="*/ 127 h 1114"/>
              <a:gd name="T6" fmla="*/ 207 w 207"/>
              <a:gd name="T7" fmla="*/ 0 h 1114"/>
              <a:gd name="T8" fmla="*/ 207 w 207"/>
              <a:gd name="T9" fmla="*/ 987 h 1114"/>
            </a:gdLst>
            <a:ahLst/>
            <a:cxnLst>
              <a:cxn ang="0">
                <a:pos x="T0" y="T1"/>
              </a:cxn>
              <a:cxn ang="0">
                <a:pos x="T2" y="T3"/>
              </a:cxn>
              <a:cxn ang="0">
                <a:pos x="T4" y="T5"/>
              </a:cxn>
              <a:cxn ang="0">
                <a:pos x="T6" y="T7"/>
              </a:cxn>
              <a:cxn ang="0">
                <a:pos x="T8" y="T9"/>
              </a:cxn>
            </a:cxnLst>
            <a:rect l="0" t="0" r="r" b="b"/>
            <a:pathLst>
              <a:path w="207" h="1114">
                <a:moveTo>
                  <a:pt x="207" y="987"/>
                </a:moveTo>
                <a:lnTo>
                  <a:pt x="0" y="1114"/>
                </a:lnTo>
                <a:lnTo>
                  <a:pt x="0" y="127"/>
                </a:lnTo>
                <a:lnTo>
                  <a:pt x="207" y="0"/>
                </a:lnTo>
                <a:lnTo>
                  <a:pt x="207" y="987"/>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27" name="Rectangle 26">
            <a:extLst>
              <a:ext uri="{FF2B5EF4-FFF2-40B4-BE49-F238E27FC236}">
                <a16:creationId xmlns:a16="http://schemas.microsoft.com/office/drawing/2014/main" id="{14E91B64-9FCC-451E-AFB4-A827D632936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644055" y="635715"/>
            <a:ext cx="10907863" cy="1541457"/>
          </a:xfrm>
          <a:prstGeom prst="rect">
            <a:avLst/>
          </a:prstGeom>
          <a:solidFill>
            <a:schemeClr val="accent1"/>
          </a:solidFill>
          <a:ln>
            <a:noFill/>
          </a:ln>
        </p:spPr>
        <p:txBody>
          <a:bodyPr vert="horz" wrap="square" lIns="91440" tIns="45720" rIns="91440" bIns="45720" numCol="1" anchor="t" anchorCtr="0" compatLnSpc="1">
            <a:prstTxWarp prst="textNoShape">
              <a:avLst/>
            </a:prstTxWarp>
          </a:bodyPr>
          <a:lstStyle/>
          <a:p>
            <a:endParaRPr lang="en-US"/>
          </a:p>
        </p:txBody>
      </p:sp>
      <p:sp>
        <p:nvSpPr>
          <p:cNvPr id="2" name="Title 1">
            <a:extLst>
              <a:ext uri="{FF2B5EF4-FFF2-40B4-BE49-F238E27FC236}">
                <a16:creationId xmlns:a16="http://schemas.microsoft.com/office/drawing/2014/main" id="{529AE283-7B09-AC43-A282-64770F638C29}"/>
              </a:ext>
            </a:extLst>
          </p:cNvPr>
          <p:cNvSpPr>
            <a:spLocks noGrp="1"/>
          </p:cNvSpPr>
          <p:nvPr>
            <p:ph type="title"/>
          </p:nvPr>
        </p:nvSpPr>
        <p:spPr>
          <a:xfrm>
            <a:off x="958506" y="800392"/>
            <a:ext cx="10264697" cy="1212102"/>
          </a:xfrm>
        </p:spPr>
        <p:txBody>
          <a:bodyPr>
            <a:normAutofit/>
          </a:bodyPr>
          <a:lstStyle/>
          <a:p>
            <a:pPr algn="ctr"/>
            <a:r>
              <a:rPr lang="en-US" sz="4000" dirty="0">
                <a:solidFill>
                  <a:schemeClr val="bg1"/>
                </a:solidFill>
                <a:ea typeface="+mj-lt"/>
                <a:cs typeface="+mj-lt"/>
              </a:rPr>
              <a:t>Training Expectations: </a:t>
            </a:r>
            <a:br>
              <a:rPr lang="en-US" sz="4000" dirty="0">
                <a:solidFill>
                  <a:schemeClr val="bg1"/>
                </a:solidFill>
                <a:ea typeface="+mj-lt"/>
                <a:cs typeface="+mj-lt"/>
              </a:rPr>
            </a:br>
            <a:r>
              <a:rPr lang="en-US" sz="4000" dirty="0">
                <a:solidFill>
                  <a:schemeClr val="bg1"/>
                </a:solidFill>
                <a:cs typeface="Calibri Light" panose="020F0302020204030204"/>
              </a:rPr>
              <a:t>Many PIs/Sites relying on 1 IRB</a:t>
            </a:r>
            <a:endParaRPr lang="en-US" dirty="0">
              <a:solidFill>
                <a:schemeClr val="bg1"/>
              </a:solidFill>
              <a:cs typeface="Calibri Light" panose="020F0302020204030204"/>
            </a:endParaRPr>
          </a:p>
        </p:txBody>
      </p:sp>
      <p:pic>
        <p:nvPicPr>
          <p:cNvPr id="4" name="Graphic 4" descr="School boy outline">
            <a:extLst>
              <a:ext uri="{FF2B5EF4-FFF2-40B4-BE49-F238E27FC236}">
                <a16:creationId xmlns:a16="http://schemas.microsoft.com/office/drawing/2014/main" id="{90DE2974-DE74-4B44-A32E-C5ED86BE8E30}"/>
              </a:ext>
            </a:extLst>
          </p:cNvPr>
          <p:cNvPicPr>
            <a:picLocks noChangeAspect="1"/>
          </p:cNvPicPr>
          <p:nvPr/>
        </p:nvPicPr>
        <p:blipFill>
          <a:blip r:embed="rId3">
            <a:extLst>
              <a:ext uri="{96DAC541-7B7A-43D3-8B79-37D633B846F1}">
                <asvg:svgBlip xmlns:asvg="http://schemas.microsoft.com/office/drawing/2016/SVG/main" xmlns="" r:embed="rId4"/>
              </a:ext>
            </a:extLst>
          </a:blip>
          <a:stretch>
            <a:fillRect/>
          </a:stretch>
        </p:blipFill>
        <p:spPr>
          <a:xfrm>
            <a:off x="4544752" y="3162102"/>
            <a:ext cx="880586" cy="851832"/>
          </a:xfrm>
          <a:prstGeom prst="rect">
            <a:avLst/>
          </a:prstGeom>
        </p:spPr>
      </p:pic>
      <p:sp>
        <p:nvSpPr>
          <p:cNvPr id="13" name="TextBox 12">
            <a:extLst>
              <a:ext uri="{FF2B5EF4-FFF2-40B4-BE49-F238E27FC236}">
                <a16:creationId xmlns:a16="http://schemas.microsoft.com/office/drawing/2014/main" id="{6E31C27D-2DCC-452C-B752-C7856028C22E}"/>
              </a:ext>
            </a:extLst>
          </p:cNvPr>
          <p:cNvSpPr txBox="1"/>
          <p:nvPr/>
        </p:nvSpPr>
        <p:spPr>
          <a:xfrm>
            <a:off x="1288213" y="3128512"/>
            <a:ext cx="3347048" cy="95410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2800" dirty="0">
                <a:ea typeface="+mn-lt"/>
                <a:cs typeface="+mn-lt"/>
              </a:rPr>
              <a:t>Site has their own PI and IRB</a:t>
            </a:r>
            <a:endParaRPr lang="en-US" sz="2800" dirty="0">
              <a:cs typeface="Calibri"/>
            </a:endParaRPr>
          </a:p>
        </p:txBody>
      </p:sp>
      <p:sp>
        <p:nvSpPr>
          <p:cNvPr id="7" name="Content Placeholder 6">
            <a:extLst>
              <a:ext uri="{FF2B5EF4-FFF2-40B4-BE49-F238E27FC236}">
                <a16:creationId xmlns:a16="http://schemas.microsoft.com/office/drawing/2014/main" id="{10847E87-8C7A-45BE-9C80-509A97A26E9C}"/>
              </a:ext>
            </a:extLst>
          </p:cNvPr>
          <p:cNvSpPr>
            <a:spLocks noGrp="1"/>
          </p:cNvSpPr>
          <p:nvPr>
            <p:ph idx="1"/>
          </p:nvPr>
        </p:nvSpPr>
        <p:spPr>
          <a:xfrm>
            <a:off x="7299300" y="3262000"/>
            <a:ext cx="4002657" cy="958282"/>
          </a:xfrm>
        </p:spPr>
        <p:txBody>
          <a:bodyPr vert="horz" lIns="91440" tIns="45720" rIns="91440" bIns="45720" rtlCol="0" anchor="t">
            <a:normAutofit/>
          </a:bodyPr>
          <a:lstStyle/>
          <a:p>
            <a:pPr marL="0" indent="0">
              <a:buNone/>
            </a:pPr>
            <a:r>
              <a:rPr lang="en-US" dirty="0">
                <a:cs typeface="Calibri"/>
              </a:rPr>
              <a:t>Provides their IRB with their site required training</a:t>
            </a:r>
          </a:p>
        </p:txBody>
      </p:sp>
      <p:sp>
        <p:nvSpPr>
          <p:cNvPr id="18" name="Arrow: Right 17">
            <a:extLst>
              <a:ext uri="{FF2B5EF4-FFF2-40B4-BE49-F238E27FC236}">
                <a16:creationId xmlns:a16="http://schemas.microsoft.com/office/drawing/2014/main" id="{8E9BF2CA-D0BE-4FC6-B1DE-5E9CC0249E2A}"/>
              </a:ext>
            </a:extLst>
          </p:cNvPr>
          <p:cNvSpPr/>
          <p:nvPr/>
        </p:nvSpPr>
        <p:spPr>
          <a:xfrm>
            <a:off x="5768878" y="3326808"/>
            <a:ext cx="977660" cy="488830"/>
          </a:xfrm>
          <a:prstGeom prst="rightArrow">
            <a:avLst/>
          </a:prstGeom>
          <a:solidFill>
            <a:schemeClr val="accent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cs typeface="Calibri"/>
            </a:endParaRPr>
          </a:p>
        </p:txBody>
      </p:sp>
      <p:sp>
        <p:nvSpPr>
          <p:cNvPr id="20" name="TextBox 19">
            <a:extLst>
              <a:ext uri="{FF2B5EF4-FFF2-40B4-BE49-F238E27FC236}">
                <a16:creationId xmlns:a16="http://schemas.microsoft.com/office/drawing/2014/main" id="{B320EA69-B639-4E71-A01C-CD539D43B56D}"/>
              </a:ext>
            </a:extLst>
          </p:cNvPr>
          <p:cNvSpPr txBox="1"/>
          <p:nvPr/>
        </p:nvSpPr>
        <p:spPr>
          <a:xfrm>
            <a:off x="1288212" y="4178058"/>
            <a:ext cx="3332670" cy="95410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2800">
                <a:ea typeface="+mn-lt"/>
                <a:cs typeface="+mn-lt"/>
              </a:rPr>
              <a:t>Site has their own PI and IRB</a:t>
            </a:r>
            <a:endParaRPr lang="en-US" sz="2800">
              <a:cs typeface="Calibri"/>
            </a:endParaRPr>
          </a:p>
        </p:txBody>
      </p:sp>
      <p:sp>
        <p:nvSpPr>
          <p:cNvPr id="22" name="TextBox 21">
            <a:extLst>
              <a:ext uri="{FF2B5EF4-FFF2-40B4-BE49-F238E27FC236}">
                <a16:creationId xmlns:a16="http://schemas.microsoft.com/office/drawing/2014/main" id="{BBD980AB-7E60-4700-9868-313F1FBDEFEE}"/>
              </a:ext>
            </a:extLst>
          </p:cNvPr>
          <p:cNvSpPr txBox="1"/>
          <p:nvPr/>
        </p:nvSpPr>
        <p:spPr>
          <a:xfrm>
            <a:off x="1288211" y="5270737"/>
            <a:ext cx="3275161" cy="95410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2800">
                <a:ea typeface="+mn-lt"/>
                <a:cs typeface="+mn-lt"/>
              </a:rPr>
              <a:t>Site has their own PI and IRB</a:t>
            </a:r>
            <a:endParaRPr lang="en-US" sz="2800">
              <a:cs typeface="Calibri"/>
            </a:endParaRPr>
          </a:p>
        </p:txBody>
      </p:sp>
      <p:sp>
        <p:nvSpPr>
          <p:cNvPr id="24" name="TextBox 23">
            <a:extLst>
              <a:ext uri="{FF2B5EF4-FFF2-40B4-BE49-F238E27FC236}">
                <a16:creationId xmlns:a16="http://schemas.microsoft.com/office/drawing/2014/main" id="{6D592354-CA5D-434B-BA52-ED9A63C47086}"/>
              </a:ext>
            </a:extLst>
          </p:cNvPr>
          <p:cNvSpPr txBox="1"/>
          <p:nvPr/>
        </p:nvSpPr>
        <p:spPr>
          <a:xfrm>
            <a:off x="2545976" y="2322279"/>
            <a:ext cx="7790231" cy="52322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2800" u="sng" dirty="0">
                <a:ea typeface="+mn-lt"/>
                <a:cs typeface="+mn-lt"/>
              </a:rPr>
              <a:t>One Protocol, Many Sites/PI’s, One IRB of Record</a:t>
            </a:r>
            <a:endParaRPr lang="en-US" sz="2800" u="sng" dirty="0">
              <a:cs typeface="Calibri"/>
            </a:endParaRPr>
          </a:p>
        </p:txBody>
      </p:sp>
      <p:pic>
        <p:nvPicPr>
          <p:cNvPr id="26" name="Graphic 4" descr="School boy outline">
            <a:extLst>
              <a:ext uri="{FF2B5EF4-FFF2-40B4-BE49-F238E27FC236}">
                <a16:creationId xmlns:a16="http://schemas.microsoft.com/office/drawing/2014/main" id="{82692367-9067-4E6C-B13B-5F4B22406D8F}"/>
              </a:ext>
            </a:extLst>
          </p:cNvPr>
          <p:cNvPicPr>
            <a:picLocks noChangeAspect="1"/>
          </p:cNvPicPr>
          <p:nvPr/>
        </p:nvPicPr>
        <p:blipFill>
          <a:blip r:embed="rId5">
            <a:extLst>
              <a:ext uri="{96DAC541-7B7A-43D3-8B79-37D633B846F1}">
                <asvg:svgBlip xmlns:asvg="http://schemas.microsoft.com/office/drawing/2016/SVG/main" xmlns="" r:embed="rId6"/>
              </a:ext>
            </a:extLst>
          </a:blip>
          <a:stretch>
            <a:fillRect/>
          </a:stretch>
        </p:blipFill>
        <p:spPr>
          <a:xfrm>
            <a:off x="4544752" y="4220865"/>
            <a:ext cx="880586" cy="851832"/>
          </a:xfrm>
          <a:prstGeom prst="rect">
            <a:avLst/>
          </a:prstGeom>
        </p:spPr>
      </p:pic>
      <p:pic>
        <p:nvPicPr>
          <p:cNvPr id="28" name="Graphic 4" descr="School boy outline">
            <a:extLst>
              <a:ext uri="{FF2B5EF4-FFF2-40B4-BE49-F238E27FC236}">
                <a16:creationId xmlns:a16="http://schemas.microsoft.com/office/drawing/2014/main" id="{CB82813B-E2F3-484E-BB21-305D9E43D7F9}"/>
              </a:ext>
            </a:extLst>
          </p:cNvPr>
          <p:cNvPicPr>
            <a:picLocks noChangeAspect="1"/>
          </p:cNvPicPr>
          <p:nvPr/>
        </p:nvPicPr>
        <p:blipFill>
          <a:blip r:embed="rId7">
            <a:extLst>
              <a:ext uri="{96DAC541-7B7A-43D3-8B79-37D633B846F1}">
                <asvg:svgBlip xmlns:asvg="http://schemas.microsoft.com/office/drawing/2016/SVG/main" xmlns="" r:embed="rId8"/>
              </a:ext>
            </a:extLst>
          </a:blip>
          <a:stretch>
            <a:fillRect/>
          </a:stretch>
        </p:blipFill>
        <p:spPr>
          <a:xfrm>
            <a:off x="4544752" y="5275574"/>
            <a:ext cx="880586" cy="851832"/>
          </a:xfrm>
          <a:prstGeom prst="rect">
            <a:avLst/>
          </a:prstGeom>
        </p:spPr>
      </p:pic>
      <p:sp>
        <p:nvSpPr>
          <p:cNvPr id="29" name="Arrow: Right 17">
            <a:extLst>
              <a:ext uri="{FF2B5EF4-FFF2-40B4-BE49-F238E27FC236}">
                <a16:creationId xmlns:a16="http://schemas.microsoft.com/office/drawing/2014/main" id="{4DD382B1-757B-C946-BC7C-E7C71B2E6670}"/>
              </a:ext>
            </a:extLst>
          </p:cNvPr>
          <p:cNvSpPr/>
          <p:nvPr/>
        </p:nvSpPr>
        <p:spPr>
          <a:xfrm>
            <a:off x="5738438" y="4418667"/>
            <a:ext cx="977660" cy="488830"/>
          </a:xfrm>
          <a:prstGeom prst="rightArrow">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cs typeface="Calibri"/>
            </a:endParaRPr>
          </a:p>
        </p:txBody>
      </p:sp>
      <p:sp>
        <p:nvSpPr>
          <p:cNvPr id="30" name="Arrow: Right 17">
            <a:extLst>
              <a:ext uri="{FF2B5EF4-FFF2-40B4-BE49-F238E27FC236}">
                <a16:creationId xmlns:a16="http://schemas.microsoft.com/office/drawing/2014/main" id="{AF311CB6-711B-2746-A30C-BB7EE8C54C38}"/>
              </a:ext>
            </a:extLst>
          </p:cNvPr>
          <p:cNvSpPr/>
          <p:nvPr/>
        </p:nvSpPr>
        <p:spPr>
          <a:xfrm>
            <a:off x="5738438" y="5457075"/>
            <a:ext cx="977660" cy="488830"/>
          </a:xfrm>
          <a:prstGeom prst="rightArrow">
            <a:avLst/>
          </a:prstGeom>
          <a:solidFill>
            <a:schemeClr val="accent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cs typeface="Calibri"/>
            </a:endParaRPr>
          </a:p>
        </p:txBody>
      </p:sp>
      <p:sp>
        <p:nvSpPr>
          <p:cNvPr id="31" name="Content Placeholder 6">
            <a:extLst>
              <a:ext uri="{FF2B5EF4-FFF2-40B4-BE49-F238E27FC236}">
                <a16:creationId xmlns:a16="http://schemas.microsoft.com/office/drawing/2014/main" id="{A95B0B50-524A-F148-96B6-11409F55C79F}"/>
              </a:ext>
            </a:extLst>
          </p:cNvPr>
          <p:cNvSpPr txBox="1">
            <a:spLocks/>
          </p:cNvSpPr>
          <p:nvPr/>
        </p:nvSpPr>
        <p:spPr>
          <a:xfrm>
            <a:off x="7268058" y="4312455"/>
            <a:ext cx="4002657" cy="958282"/>
          </a:xfrm>
          <a:prstGeom prst="rect">
            <a:avLst/>
          </a:prstGeom>
        </p:spPr>
        <p:txBody>
          <a:bodyPr vert="horz" lIns="91440" tIns="45720" rIns="91440" bIns="45720" rtlCol="0" anchor="t">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dirty="0">
                <a:cs typeface="Calibri"/>
              </a:rPr>
              <a:t>Provides their IRB with their site required training</a:t>
            </a:r>
          </a:p>
        </p:txBody>
      </p:sp>
      <p:sp>
        <p:nvSpPr>
          <p:cNvPr id="32" name="Content Placeholder 6">
            <a:extLst>
              <a:ext uri="{FF2B5EF4-FFF2-40B4-BE49-F238E27FC236}">
                <a16:creationId xmlns:a16="http://schemas.microsoft.com/office/drawing/2014/main" id="{3A90A469-1670-B949-AF11-403841CF19F5}"/>
              </a:ext>
            </a:extLst>
          </p:cNvPr>
          <p:cNvSpPr txBox="1">
            <a:spLocks/>
          </p:cNvSpPr>
          <p:nvPr/>
        </p:nvSpPr>
        <p:spPr>
          <a:xfrm>
            <a:off x="7234357" y="5339275"/>
            <a:ext cx="4002657" cy="958282"/>
          </a:xfrm>
          <a:prstGeom prst="rect">
            <a:avLst/>
          </a:prstGeom>
        </p:spPr>
        <p:txBody>
          <a:bodyPr vert="horz" lIns="91440" tIns="45720" rIns="91440" bIns="45720" rtlCol="0" anchor="t">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a:cs typeface="Calibri"/>
              </a:rPr>
              <a:t>Provides their IRB with their site required training</a:t>
            </a:r>
            <a:endParaRPr lang="en-US" dirty="0">
              <a:cs typeface="Calibri"/>
            </a:endParaRPr>
          </a:p>
        </p:txBody>
      </p:sp>
    </p:spTree>
    <p:extLst>
      <p:ext uri="{BB962C8B-B14F-4D97-AF65-F5344CB8AC3E}">
        <p14:creationId xmlns:p14="http://schemas.microsoft.com/office/powerpoint/2010/main" val="161115089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7" name="Rectangle 16">
            <a:extLst>
              <a:ext uri="{FF2B5EF4-FFF2-40B4-BE49-F238E27FC236}">
                <a16:creationId xmlns:a16="http://schemas.microsoft.com/office/drawing/2014/main" id="{827B839B-9ADE-406B-8590-F1CAEDED45A1}"/>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Freeform 45">
            <a:extLst>
              <a:ext uri="{FF2B5EF4-FFF2-40B4-BE49-F238E27FC236}">
                <a16:creationId xmlns:a16="http://schemas.microsoft.com/office/drawing/2014/main" id="{CFE45BF0-46DB-408C-B5F7-7B11716805D4}"/>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09710" y="1022350"/>
            <a:ext cx="709612" cy="2095501"/>
          </a:xfrm>
          <a:custGeom>
            <a:avLst/>
            <a:gdLst>
              <a:gd name="T0" fmla="*/ 447 w 447"/>
              <a:gd name="T1" fmla="*/ 1363 h 1363"/>
              <a:gd name="T2" fmla="*/ 0 w 447"/>
              <a:gd name="T3" fmla="*/ 987 h 1363"/>
              <a:gd name="T4" fmla="*/ 0 w 447"/>
              <a:gd name="T5" fmla="*/ 0 h 1363"/>
              <a:gd name="T6" fmla="*/ 447 w 447"/>
              <a:gd name="T7" fmla="*/ 376 h 1363"/>
              <a:gd name="T8" fmla="*/ 447 w 447"/>
              <a:gd name="T9" fmla="*/ 1363 h 1363"/>
            </a:gdLst>
            <a:ahLst/>
            <a:cxnLst>
              <a:cxn ang="0">
                <a:pos x="T0" y="T1"/>
              </a:cxn>
              <a:cxn ang="0">
                <a:pos x="T2" y="T3"/>
              </a:cxn>
              <a:cxn ang="0">
                <a:pos x="T4" y="T5"/>
              </a:cxn>
              <a:cxn ang="0">
                <a:pos x="T6" y="T7"/>
              </a:cxn>
              <a:cxn ang="0">
                <a:pos x="T8" y="T9"/>
              </a:cxn>
            </a:cxnLst>
            <a:rect l="0" t="0" r="r" b="b"/>
            <a:pathLst>
              <a:path w="447" h="1363">
                <a:moveTo>
                  <a:pt x="447" y="1363"/>
                </a:moveTo>
                <a:lnTo>
                  <a:pt x="0" y="987"/>
                </a:lnTo>
                <a:lnTo>
                  <a:pt x="0" y="0"/>
                </a:lnTo>
                <a:lnTo>
                  <a:pt x="447" y="376"/>
                </a:lnTo>
                <a:lnTo>
                  <a:pt x="447" y="1363"/>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21" name="Freeform 46">
            <a:extLst>
              <a:ext uri="{FF2B5EF4-FFF2-40B4-BE49-F238E27FC236}">
                <a16:creationId xmlns:a16="http://schemas.microsoft.com/office/drawing/2014/main" id="{2AEBC8F2-97B1-41B4-93F1-2D289E197FBA}"/>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09710" y="837744"/>
            <a:ext cx="403225" cy="1705431"/>
          </a:xfrm>
          <a:custGeom>
            <a:avLst/>
            <a:gdLst>
              <a:gd name="T0" fmla="*/ 254 w 254"/>
              <a:gd name="T1" fmla="*/ 987 h 1109"/>
              <a:gd name="T2" fmla="*/ 0 w 254"/>
              <a:gd name="T3" fmla="*/ 1109 h 1109"/>
              <a:gd name="T4" fmla="*/ 0 w 254"/>
              <a:gd name="T5" fmla="*/ 119 h 1109"/>
              <a:gd name="T6" fmla="*/ 254 w 254"/>
              <a:gd name="T7" fmla="*/ 0 h 1109"/>
              <a:gd name="T8" fmla="*/ 254 w 254"/>
              <a:gd name="T9" fmla="*/ 987 h 1109"/>
            </a:gdLst>
            <a:ahLst/>
            <a:cxnLst>
              <a:cxn ang="0">
                <a:pos x="T0" y="T1"/>
              </a:cxn>
              <a:cxn ang="0">
                <a:pos x="T2" y="T3"/>
              </a:cxn>
              <a:cxn ang="0">
                <a:pos x="T4" y="T5"/>
              </a:cxn>
              <a:cxn ang="0">
                <a:pos x="T6" y="T7"/>
              </a:cxn>
              <a:cxn ang="0">
                <a:pos x="T8" y="T9"/>
              </a:cxn>
            </a:cxnLst>
            <a:rect l="0" t="0" r="r" b="b"/>
            <a:pathLst>
              <a:path w="254" h="1109">
                <a:moveTo>
                  <a:pt x="254" y="987"/>
                </a:moveTo>
                <a:lnTo>
                  <a:pt x="0" y="1109"/>
                </a:lnTo>
                <a:lnTo>
                  <a:pt x="0" y="119"/>
                </a:lnTo>
                <a:lnTo>
                  <a:pt x="254" y="0"/>
                </a:lnTo>
                <a:lnTo>
                  <a:pt x="254" y="987"/>
                </a:lnTo>
                <a:close/>
              </a:path>
            </a:pathLst>
          </a:custGeom>
          <a:solidFill>
            <a:schemeClr val="accent1">
              <a:lumMod val="75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23" name="Freeform 47">
            <a:extLst>
              <a:ext uri="{FF2B5EF4-FFF2-40B4-BE49-F238E27FC236}">
                <a16:creationId xmlns:a16="http://schemas.microsoft.com/office/drawing/2014/main" id="{472E3A19-F5D5-48FC-BB9C-48C2F68F598B}"/>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644660" y="640894"/>
            <a:ext cx="168275" cy="1713195"/>
          </a:xfrm>
          <a:custGeom>
            <a:avLst/>
            <a:gdLst>
              <a:gd name="T0" fmla="*/ 106 w 106"/>
              <a:gd name="T1" fmla="*/ 1114 h 1114"/>
              <a:gd name="T2" fmla="*/ 0 w 106"/>
              <a:gd name="T3" fmla="*/ 1005 h 1114"/>
              <a:gd name="T4" fmla="*/ 0 w 106"/>
              <a:gd name="T5" fmla="*/ 0 h 1114"/>
              <a:gd name="T6" fmla="*/ 106 w 106"/>
              <a:gd name="T7" fmla="*/ 110 h 1114"/>
              <a:gd name="T8" fmla="*/ 106 w 106"/>
              <a:gd name="T9" fmla="*/ 1114 h 1114"/>
            </a:gdLst>
            <a:ahLst/>
            <a:cxnLst>
              <a:cxn ang="0">
                <a:pos x="T0" y="T1"/>
              </a:cxn>
              <a:cxn ang="0">
                <a:pos x="T2" y="T3"/>
              </a:cxn>
              <a:cxn ang="0">
                <a:pos x="T4" y="T5"/>
              </a:cxn>
              <a:cxn ang="0">
                <a:pos x="T6" y="T7"/>
              </a:cxn>
              <a:cxn ang="0">
                <a:pos x="T8" y="T9"/>
              </a:cxn>
            </a:cxnLst>
            <a:rect l="0" t="0" r="r" b="b"/>
            <a:pathLst>
              <a:path w="106" h="1114">
                <a:moveTo>
                  <a:pt x="106" y="1114"/>
                </a:moveTo>
                <a:lnTo>
                  <a:pt x="0" y="1005"/>
                </a:lnTo>
                <a:lnTo>
                  <a:pt x="0" y="0"/>
                </a:lnTo>
                <a:lnTo>
                  <a:pt x="106" y="110"/>
                </a:lnTo>
                <a:lnTo>
                  <a:pt x="106" y="1114"/>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25" name="Freeform 44">
            <a:extLst>
              <a:ext uri="{FF2B5EF4-FFF2-40B4-BE49-F238E27FC236}">
                <a16:creationId xmlns:a16="http://schemas.microsoft.com/office/drawing/2014/main" id="{7A62E32F-BB65-43A8-8EB5-92346890E549}"/>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11223203" y="635716"/>
            <a:ext cx="328612" cy="1742360"/>
          </a:xfrm>
          <a:custGeom>
            <a:avLst/>
            <a:gdLst>
              <a:gd name="T0" fmla="*/ 207 w 207"/>
              <a:gd name="T1" fmla="*/ 987 h 1114"/>
              <a:gd name="T2" fmla="*/ 0 w 207"/>
              <a:gd name="T3" fmla="*/ 1114 h 1114"/>
              <a:gd name="T4" fmla="*/ 0 w 207"/>
              <a:gd name="T5" fmla="*/ 127 h 1114"/>
              <a:gd name="T6" fmla="*/ 207 w 207"/>
              <a:gd name="T7" fmla="*/ 0 h 1114"/>
              <a:gd name="T8" fmla="*/ 207 w 207"/>
              <a:gd name="T9" fmla="*/ 987 h 1114"/>
            </a:gdLst>
            <a:ahLst/>
            <a:cxnLst>
              <a:cxn ang="0">
                <a:pos x="T0" y="T1"/>
              </a:cxn>
              <a:cxn ang="0">
                <a:pos x="T2" y="T3"/>
              </a:cxn>
              <a:cxn ang="0">
                <a:pos x="T4" y="T5"/>
              </a:cxn>
              <a:cxn ang="0">
                <a:pos x="T6" y="T7"/>
              </a:cxn>
              <a:cxn ang="0">
                <a:pos x="T8" y="T9"/>
              </a:cxn>
            </a:cxnLst>
            <a:rect l="0" t="0" r="r" b="b"/>
            <a:pathLst>
              <a:path w="207" h="1114">
                <a:moveTo>
                  <a:pt x="207" y="987"/>
                </a:moveTo>
                <a:lnTo>
                  <a:pt x="0" y="1114"/>
                </a:lnTo>
                <a:lnTo>
                  <a:pt x="0" y="127"/>
                </a:lnTo>
                <a:lnTo>
                  <a:pt x="207" y="0"/>
                </a:lnTo>
                <a:lnTo>
                  <a:pt x="207" y="987"/>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27" name="Rectangle 26">
            <a:extLst>
              <a:ext uri="{FF2B5EF4-FFF2-40B4-BE49-F238E27FC236}">
                <a16:creationId xmlns:a16="http://schemas.microsoft.com/office/drawing/2014/main" id="{14E91B64-9FCC-451E-AFB4-A827D632936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644055" y="635715"/>
            <a:ext cx="10907863" cy="1541457"/>
          </a:xfrm>
          <a:prstGeom prst="rect">
            <a:avLst/>
          </a:prstGeom>
          <a:solidFill>
            <a:schemeClr val="accent1"/>
          </a:solidFill>
          <a:ln>
            <a:noFill/>
          </a:ln>
        </p:spPr>
        <p:txBody>
          <a:bodyPr vert="horz" wrap="square" lIns="91440" tIns="45720" rIns="91440" bIns="45720" numCol="1" anchor="t" anchorCtr="0" compatLnSpc="1">
            <a:prstTxWarp prst="textNoShape">
              <a:avLst/>
            </a:prstTxWarp>
          </a:bodyPr>
          <a:lstStyle/>
          <a:p>
            <a:endParaRPr lang="en-US"/>
          </a:p>
        </p:txBody>
      </p:sp>
      <p:sp>
        <p:nvSpPr>
          <p:cNvPr id="2" name="Title 1">
            <a:extLst>
              <a:ext uri="{FF2B5EF4-FFF2-40B4-BE49-F238E27FC236}">
                <a16:creationId xmlns:a16="http://schemas.microsoft.com/office/drawing/2014/main" id="{529AE283-7B09-AC43-A282-64770F638C29}"/>
              </a:ext>
            </a:extLst>
          </p:cNvPr>
          <p:cNvSpPr>
            <a:spLocks noGrp="1"/>
          </p:cNvSpPr>
          <p:nvPr>
            <p:ph type="title"/>
          </p:nvPr>
        </p:nvSpPr>
        <p:spPr>
          <a:xfrm>
            <a:off x="958506" y="800392"/>
            <a:ext cx="10264697" cy="1212102"/>
          </a:xfrm>
        </p:spPr>
        <p:txBody>
          <a:bodyPr>
            <a:normAutofit/>
          </a:bodyPr>
          <a:lstStyle/>
          <a:p>
            <a:pPr algn="ctr"/>
            <a:r>
              <a:rPr lang="en-US" sz="4000">
                <a:solidFill>
                  <a:schemeClr val="bg1"/>
                </a:solidFill>
                <a:ea typeface="+mj-lt"/>
                <a:cs typeface="+mj-lt"/>
              </a:rPr>
              <a:t>Expectations: ICH GCP</a:t>
            </a:r>
            <a:endParaRPr lang="en-US">
              <a:solidFill>
                <a:schemeClr val="bg1"/>
              </a:solidFill>
              <a:cs typeface="Calibri Light" panose="020F0302020204030204"/>
            </a:endParaRPr>
          </a:p>
        </p:txBody>
      </p:sp>
      <p:sp>
        <p:nvSpPr>
          <p:cNvPr id="3" name="Content Placeholder 2">
            <a:extLst>
              <a:ext uri="{FF2B5EF4-FFF2-40B4-BE49-F238E27FC236}">
                <a16:creationId xmlns:a16="http://schemas.microsoft.com/office/drawing/2014/main" id="{4226B8F4-D5AE-6F49-B105-9A33F061EC6F}"/>
              </a:ext>
            </a:extLst>
          </p:cNvPr>
          <p:cNvSpPr>
            <a:spLocks noGrp="1"/>
          </p:cNvSpPr>
          <p:nvPr>
            <p:ph idx="1"/>
          </p:nvPr>
        </p:nvSpPr>
        <p:spPr>
          <a:xfrm>
            <a:off x="1119322" y="2519190"/>
            <a:ext cx="10228232" cy="4142268"/>
          </a:xfrm>
        </p:spPr>
        <p:txBody>
          <a:bodyPr vert="horz" lIns="91440" tIns="45720" rIns="91440" bIns="45720" rtlCol="0" anchor="ctr">
            <a:noAutofit/>
          </a:bodyPr>
          <a:lstStyle/>
          <a:p>
            <a:pPr marL="0" indent="0" algn="ctr">
              <a:buNone/>
            </a:pPr>
            <a:r>
              <a:rPr lang="en-US" b="1" i="1">
                <a:ea typeface="+mn-lt"/>
                <a:cs typeface="+mn-lt"/>
              </a:rPr>
              <a:t>4.1.1</a:t>
            </a:r>
            <a:r>
              <a:rPr lang="en-US">
                <a:ea typeface="+mn-lt"/>
                <a:cs typeface="+mn-lt"/>
              </a:rPr>
              <a:t> The investigator(s) should be qualified by education, training, and experience to assume responsibility for the proper conduct of the trial, should meet all the qualifications specified by the applicable regulatory requirement(s), and should provide evidence of such qualifications through up-to-date curriculum vitae and/or other relevant documentation requested by the sponsor, the IRB/IEC, and/or the regulatory authority(</a:t>
            </a:r>
            <a:r>
              <a:rPr lang="en-US" err="1">
                <a:ea typeface="+mn-lt"/>
                <a:cs typeface="+mn-lt"/>
              </a:rPr>
              <a:t>ies</a:t>
            </a:r>
            <a:r>
              <a:rPr lang="en-US">
                <a:ea typeface="+mn-lt"/>
                <a:cs typeface="+mn-lt"/>
              </a:rPr>
              <a:t>).</a:t>
            </a:r>
            <a:endParaRPr lang="en-US">
              <a:cs typeface="Calibri"/>
            </a:endParaRPr>
          </a:p>
          <a:p>
            <a:pPr marL="0" indent="0" algn="ctr">
              <a:buNone/>
            </a:pPr>
            <a:r>
              <a:rPr lang="en-US" b="1" i="1">
                <a:ea typeface="+mn-lt"/>
                <a:cs typeface="+mn-lt"/>
              </a:rPr>
              <a:t>4.1.5</a:t>
            </a:r>
            <a:r>
              <a:rPr lang="en-US">
                <a:ea typeface="+mn-lt"/>
                <a:cs typeface="+mn-lt"/>
              </a:rPr>
              <a:t> The investigator should maintain a list of appropriately qualified persons to whom the investigator has delegated significant trial-related duties.</a:t>
            </a:r>
            <a:endParaRPr lang="en-US">
              <a:cs typeface="Calibri"/>
            </a:endParaRPr>
          </a:p>
        </p:txBody>
      </p:sp>
    </p:spTree>
    <p:extLst>
      <p:ext uri="{BB962C8B-B14F-4D97-AF65-F5344CB8AC3E}">
        <p14:creationId xmlns:p14="http://schemas.microsoft.com/office/powerpoint/2010/main" val="127864703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7" name="Rectangle 16">
            <a:extLst>
              <a:ext uri="{FF2B5EF4-FFF2-40B4-BE49-F238E27FC236}">
                <a16:creationId xmlns:a16="http://schemas.microsoft.com/office/drawing/2014/main" id="{827B839B-9ADE-406B-8590-F1CAEDED45A1}"/>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Freeform 45">
            <a:extLst>
              <a:ext uri="{FF2B5EF4-FFF2-40B4-BE49-F238E27FC236}">
                <a16:creationId xmlns:a16="http://schemas.microsoft.com/office/drawing/2014/main" id="{CFE45BF0-46DB-408C-B5F7-7B11716805D4}"/>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09710" y="1022350"/>
            <a:ext cx="709612" cy="2095501"/>
          </a:xfrm>
          <a:custGeom>
            <a:avLst/>
            <a:gdLst>
              <a:gd name="T0" fmla="*/ 447 w 447"/>
              <a:gd name="T1" fmla="*/ 1363 h 1363"/>
              <a:gd name="T2" fmla="*/ 0 w 447"/>
              <a:gd name="T3" fmla="*/ 987 h 1363"/>
              <a:gd name="T4" fmla="*/ 0 w 447"/>
              <a:gd name="T5" fmla="*/ 0 h 1363"/>
              <a:gd name="T6" fmla="*/ 447 w 447"/>
              <a:gd name="T7" fmla="*/ 376 h 1363"/>
              <a:gd name="T8" fmla="*/ 447 w 447"/>
              <a:gd name="T9" fmla="*/ 1363 h 1363"/>
            </a:gdLst>
            <a:ahLst/>
            <a:cxnLst>
              <a:cxn ang="0">
                <a:pos x="T0" y="T1"/>
              </a:cxn>
              <a:cxn ang="0">
                <a:pos x="T2" y="T3"/>
              </a:cxn>
              <a:cxn ang="0">
                <a:pos x="T4" y="T5"/>
              </a:cxn>
              <a:cxn ang="0">
                <a:pos x="T6" y="T7"/>
              </a:cxn>
              <a:cxn ang="0">
                <a:pos x="T8" y="T9"/>
              </a:cxn>
            </a:cxnLst>
            <a:rect l="0" t="0" r="r" b="b"/>
            <a:pathLst>
              <a:path w="447" h="1363">
                <a:moveTo>
                  <a:pt x="447" y="1363"/>
                </a:moveTo>
                <a:lnTo>
                  <a:pt x="0" y="987"/>
                </a:lnTo>
                <a:lnTo>
                  <a:pt x="0" y="0"/>
                </a:lnTo>
                <a:lnTo>
                  <a:pt x="447" y="376"/>
                </a:lnTo>
                <a:lnTo>
                  <a:pt x="447" y="1363"/>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21" name="Freeform 46">
            <a:extLst>
              <a:ext uri="{FF2B5EF4-FFF2-40B4-BE49-F238E27FC236}">
                <a16:creationId xmlns:a16="http://schemas.microsoft.com/office/drawing/2014/main" id="{2AEBC8F2-97B1-41B4-93F1-2D289E197FBA}"/>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09710" y="837744"/>
            <a:ext cx="403225" cy="1705431"/>
          </a:xfrm>
          <a:custGeom>
            <a:avLst/>
            <a:gdLst>
              <a:gd name="T0" fmla="*/ 254 w 254"/>
              <a:gd name="T1" fmla="*/ 987 h 1109"/>
              <a:gd name="T2" fmla="*/ 0 w 254"/>
              <a:gd name="T3" fmla="*/ 1109 h 1109"/>
              <a:gd name="T4" fmla="*/ 0 w 254"/>
              <a:gd name="T5" fmla="*/ 119 h 1109"/>
              <a:gd name="T6" fmla="*/ 254 w 254"/>
              <a:gd name="T7" fmla="*/ 0 h 1109"/>
              <a:gd name="T8" fmla="*/ 254 w 254"/>
              <a:gd name="T9" fmla="*/ 987 h 1109"/>
            </a:gdLst>
            <a:ahLst/>
            <a:cxnLst>
              <a:cxn ang="0">
                <a:pos x="T0" y="T1"/>
              </a:cxn>
              <a:cxn ang="0">
                <a:pos x="T2" y="T3"/>
              </a:cxn>
              <a:cxn ang="0">
                <a:pos x="T4" y="T5"/>
              </a:cxn>
              <a:cxn ang="0">
                <a:pos x="T6" y="T7"/>
              </a:cxn>
              <a:cxn ang="0">
                <a:pos x="T8" y="T9"/>
              </a:cxn>
            </a:cxnLst>
            <a:rect l="0" t="0" r="r" b="b"/>
            <a:pathLst>
              <a:path w="254" h="1109">
                <a:moveTo>
                  <a:pt x="254" y="987"/>
                </a:moveTo>
                <a:lnTo>
                  <a:pt x="0" y="1109"/>
                </a:lnTo>
                <a:lnTo>
                  <a:pt x="0" y="119"/>
                </a:lnTo>
                <a:lnTo>
                  <a:pt x="254" y="0"/>
                </a:lnTo>
                <a:lnTo>
                  <a:pt x="254" y="987"/>
                </a:lnTo>
                <a:close/>
              </a:path>
            </a:pathLst>
          </a:custGeom>
          <a:solidFill>
            <a:schemeClr val="accent1">
              <a:lumMod val="75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23" name="Freeform 47">
            <a:extLst>
              <a:ext uri="{FF2B5EF4-FFF2-40B4-BE49-F238E27FC236}">
                <a16:creationId xmlns:a16="http://schemas.microsoft.com/office/drawing/2014/main" id="{472E3A19-F5D5-48FC-BB9C-48C2F68F598B}"/>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644660" y="640894"/>
            <a:ext cx="168275" cy="1713195"/>
          </a:xfrm>
          <a:custGeom>
            <a:avLst/>
            <a:gdLst>
              <a:gd name="T0" fmla="*/ 106 w 106"/>
              <a:gd name="T1" fmla="*/ 1114 h 1114"/>
              <a:gd name="T2" fmla="*/ 0 w 106"/>
              <a:gd name="T3" fmla="*/ 1005 h 1114"/>
              <a:gd name="T4" fmla="*/ 0 w 106"/>
              <a:gd name="T5" fmla="*/ 0 h 1114"/>
              <a:gd name="T6" fmla="*/ 106 w 106"/>
              <a:gd name="T7" fmla="*/ 110 h 1114"/>
              <a:gd name="T8" fmla="*/ 106 w 106"/>
              <a:gd name="T9" fmla="*/ 1114 h 1114"/>
            </a:gdLst>
            <a:ahLst/>
            <a:cxnLst>
              <a:cxn ang="0">
                <a:pos x="T0" y="T1"/>
              </a:cxn>
              <a:cxn ang="0">
                <a:pos x="T2" y="T3"/>
              </a:cxn>
              <a:cxn ang="0">
                <a:pos x="T4" y="T5"/>
              </a:cxn>
              <a:cxn ang="0">
                <a:pos x="T6" y="T7"/>
              </a:cxn>
              <a:cxn ang="0">
                <a:pos x="T8" y="T9"/>
              </a:cxn>
            </a:cxnLst>
            <a:rect l="0" t="0" r="r" b="b"/>
            <a:pathLst>
              <a:path w="106" h="1114">
                <a:moveTo>
                  <a:pt x="106" y="1114"/>
                </a:moveTo>
                <a:lnTo>
                  <a:pt x="0" y="1005"/>
                </a:lnTo>
                <a:lnTo>
                  <a:pt x="0" y="0"/>
                </a:lnTo>
                <a:lnTo>
                  <a:pt x="106" y="110"/>
                </a:lnTo>
                <a:lnTo>
                  <a:pt x="106" y="1114"/>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25" name="Freeform 44">
            <a:extLst>
              <a:ext uri="{FF2B5EF4-FFF2-40B4-BE49-F238E27FC236}">
                <a16:creationId xmlns:a16="http://schemas.microsoft.com/office/drawing/2014/main" id="{7A62E32F-BB65-43A8-8EB5-92346890E549}"/>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11223203" y="635716"/>
            <a:ext cx="328612" cy="1742360"/>
          </a:xfrm>
          <a:custGeom>
            <a:avLst/>
            <a:gdLst>
              <a:gd name="T0" fmla="*/ 207 w 207"/>
              <a:gd name="T1" fmla="*/ 987 h 1114"/>
              <a:gd name="T2" fmla="*/ 0 w 207"/>
              <a:gd name="T3" fmla="*/ 1114 h 1114"/>
              <a:gd name="T4" fmla="*/ 0 w 207"/>
              <a:gd name="T5" fmla="*/ 127 h 1114"/>
              <a:gd name="T6" fmla="*/ 207 w 207"/>
              <a:gd name="T7" fmla="*/ 0 h 1114"/>
              <a:gd name="T8" fmla="*/ 207 w 207"/>
              <a:gd name="T9" fmla="*/ 987 h 1114"/>
            </a:gdLst>
            <a:ahLst/>
            <a:cxnLst>
              <a:cxn ang="0">
                <a:pos x="T0" y="T1"/>
              </a:cxn>
              <a:cxn ang="0">
                <a:pos x="T2" y="T3"/>
              </a:cxn>
              <a:cxn ang="0">
                <a:pos x="T4" y="T5"/>
              </a:cxn>
              <a:cxn ang="0">
                <a:pos x="T6" y="T7"/>
              </a:cxn>
              <a:cxn ang="0">
                <a:pos x="T8" y="T9"/>
              </a:cxn>
            </a:cxnLst>
            <a:rect l="0" t="0" r="r" b="b"/>
            <a:pathLst>
              <a:path w="207" h="1114">
                <a:moveTo>
                  <a:pt x="207" y="987"/>
                </a:moveTo>
                <a:lnTo>
                  <a:pt x="0" y="1114"/>
                </a:lnTo>
                <a:lnTo>
                  <a:pt x="0" y="127"/>
                </a:lnTo>
                <a:lnTo>
                  <a:pt x="207" y="0"/>
                </a:lnTo>
                <a:lnTo>
                  <a:pt x="207" y="987"/>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27" name="Rectangle 26">
            <a:extLst>
              <a:ext uri="{FF2B5EF4-FFF2-40B4-BE49-F238E27FC236}">
                <a16:creationId xmlns:a16="http://schemas.microsoft.com/office/drawing/2014/main" id="{14E91B64-9FCC-451E-AFB4-A827D632936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644055" y="635715"/>
            <a:ext cx="10907863" cy="1541457"/>
          </a:xfrm>
          <a:prstGeom prst="rect">
            <a:avLst/>
          </a:prstGeom>
          <a:solidFill>
            <a:schemeClr val="accent1"/>
          </a:solidFill>
          <a:ln>
            <a:noFill/>
          </a:ln>
        </p:spPr>
        <p:txBody>
          <a:bodyPr vert="horz" wrap="square" lIns="91440" tIns="45720" rIns="91440" bIns="45720" numCol="1" anchor="t" anchorCtr="0" compatLnSpc="1">
            <a:prstTxWarp prst="textNoShape">
              <a:avLst/>
            </a:prstTxWarp>
          </a:bodyPr>
          <a:lstStyle/>
          <a:p>
            <a:endParaRPr lang="en-US"/>
          </a:p>
        </p:txBody>
      </p:sp>
      <p:sp>
        <p:nvSpPr>
          <p:cNvPr id="2" name="Title 1">
            <a:extLst>
              <a:ext uri="{FF2B5EF4-FFF2-40B4-BE49-F238E27FC236}">
                <a16:creationId xmlns:a16="http://schemas.microsoft.com/office/drawing/2014/main" id="{529AE283-7B09-AC43-A282-64770F638C29}"/>
              </a:ext>
            </a:extLst>
          </p:cNvPr>
          <p:cNvSpPr>
            <a:spLocks noGrp="1"/>
          </p:cNvSpPr>
          <p:nvPr>
            <p:ph type="title"/>
          </p:nvPr>
        </p:nvSpPr>
        <p:spPr>
          <a:xfrm>
            <a:off x="958506" y="800392"/>
            <a:ext cx="10264697" cy="1212102"/>
          </a:xfrm>
        </p:spPr>
        <p:txBody>
          <a:bodyPr>
            <a:normAutofit/>
          </a:bodyPr>
          <a:lstStyle/>
          <a:p>
            <a:pPr algn="ctr"/>
            <a:r>
              <a:rPr lang="en-US" sz="4000">
                <a:solidFill>
                  <a:schemeClr val="bg1"/>
                </a:solidFill>
                <a:ea typeface="+mj-lt"/>
                <a:cs typeface="+mj-lt"/>
              </a:rPr>
              <a:t>Unengaged study team members</a:t>
            </a:r>
            <a:endParaRPr lang="en-US">
              <a:solidFill>
                <a:schemeClr val="bg1"/>
              </a:solidFill>
            </a:endParaRPr>
          </a:p>
        </p:txBody>
      </p:sp>
      <p:sp>
        <p:nvSpPr>
          <p:cNvPr id="3" name="Content Placeholder 2">
            <a:extLst>
              <a:ext uri="{FF2B5EF4-FFF2-40B4-BE49-F238E27FC236}">
                <a16:creationId xmlns:a16="http://schemas.microsoft.com/office/drawing/2014/main" id="{4226B8F4-D5AE-6F49-B105-9A33F061EC6F}"/>
              </a:ext>
            </a:extLst>
          </p:cNvPr>
          <p:cNvSpPr>
            <a:spLocks noGrp="1"/>
          </p:cNvSpPr>
          <p:nvPr>
            <p:ph idx="1"/>
          </p:nvPr>
        </p:nvSpPr>
        <p:spPr>
          <a:xfrm>
            <a:off x="1367624" y="2533567"/>
            <a:ext cx="9708995" cy="3811590"/>
          </a:xfrm>
        </p:spPr>
        <p:txBody>
          <a:bodyPr anchor="ctr">
            <a:normAutofit/>
          </a:bodyPr>
          <a:lstStyle/>
          <a:p>
            <a:pPr marL="0" indent="0" algn="ctr">
              <a:buNone/>
            </a:pPr>
            <a:r>
              <a:rPr lang="en-US" sz="3600" b="1">
                <a:cs typeface="Calibri"/>
              </a:rPr>
              <a:t>Involved in the research but do not meet engagement criteria</a:t>
            </a:r>
          </a:p>
          <a:p>
            <a:pPr marL="0" indent="0" algn="ctr">
              <a:buNone/>
            </a:pPr>
            <a:r>
              <a:rPr lang="en-US" sz="3200">
                <a:cs typeface="Calibri"/>
              </a:rPr>
              <a:t>-No need to be present in IRB application (when in doubt, ask HRPO first!)</a:t>
            </a:r>
          </a:p>
          <a:p>
            <a:pPr marL="0" indent="0" algn="ctr">
              <a:buNone/>
            </a:pPr>
            <a:r>
              <a:rPr lang="en-US" sz="3200">
                <a:cs typeface="Calibri"/>
              </a:rPr>
              <a:t>-No need for HRPO required trainings*</a:t>
            </a:r>
          </a:p>
          <a:p>
            <a:pPr marL="0" indent="0" algn="ctr">
              <a:buNone/>
            </a:pPr>
            <a:r>
              <a:rPr lang="en-US" sz="3200">
                <a:cs typeface="Calibri"/>
              </a:rPr>
              <a:t>-No need to adhere to GCP expectations</a:t>
            </a:r>
          </a:p>
        </p:txBody>
      </p:sp>
      <p:sp>
        <p:nvSpPr>
          <p:cNvPr id="4" name="TextBox 3">
            <a:extLst>
              <a:ext uri="{FF2B5EF4-FFF2-40B4-BE49-F238E27FC236}">
                <a16:creationId xmlns:a16="http://schemas.microsoft.com/office/drawing/2014/main" id="{82AA02FB-E138-400A-A7B3-D0F357D11DCA}"/>
              </a:ext>
            </a:extLst>
          </p:cNvPr>
          <p:cNvSpPr txBox="1"/>
          <p:nvPr/>
        </p:nvSpPr>
        <p:spPr>
          <a:xfrm>
            <a:off x="310551" y="6349042"/>
            <a:ext cx="7272067"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a:t>* SON still requires GCP for certain unengaged study team members</a:t>
            </a:r>
            <a:endParaRPr lang="en-US">
              <a:cs typeface="Calibri"/>
            </a:endParaRPr>
          </a:p>
        </p:txBody>
      </p:sp>
    </p:spTree>
    <p:extLst>
      <p:ext uri="{BB962C8B-B14F-4D97-AF65-F5344CB8AC3E}">
        <p14:creationId xmlns:p14="http://schemas.microsoft.com/office/powerpoint/2010/main" val="156912142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7" name="Rectangle 16">
            <a:extLst>
              <a:ext uri="{FF2B5EF4-FFF2-40B4-BE49-F238E27FC236}">
                <a16:creationId xmlns:a16="http://schemas.microsoft.com/office/drawing/2014/main" id="{827B839B-9ADE-406B-8590-F1CAEDED45A1}"/>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Freeform 45">
            <a:extLst>
              <a:ext uri="{FF2B5EF4-FFF2-40B4-BE49-F238E27FC236}">
                <a16:creationId xmlns:a16="http://schemas.microsoft.com/office/drawing/2014/main" id="{CFE45BF0-46DB-408C-B5F7-7B11716805D4}"/>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09710" y="1022350"/>
            <a:ext cx="709612" cy="2095501"/>
          </a:xfrm>
          <a:custGeom>
            <a:avLst/>
            <a:gdLst>
              <a:gd name="T0" fmla="*/ 447 w 447"/>
              <a:gd name="T1" fmla="*/ 1363 h 1363"/>
              <a:gd name="T2" fmla="*/ 0 w 447"/>
              <a:gd name="T3" fmla="*/ 987 h 1363"/>
              <a:gd name="T4" fmla="*/ 0 w 447"/>
              <a:gd name="T5" fmla="*/ 0 h 1363"/>
              <a:gd name="T6" fmla="*/ 447 w 447"/>
              <a:gd name="T7" fmla="*/ 376 h 1363"/>
              <a:gd name="T8" fmla="*/ 447 w 447"/>
              <a:gd name="T9" fmla="*/ 1363 h 1363"/>
            </a:gdLst>
            <a:ahLst/>
            <a:cxnLst>
              <a:cxn ang="0">
                <a:pos x="T0" y="T1"/>
              </a:cxn>
              <a:cxn ang="0">
                <a:pos x="T2" y="T3"/>
              </a:cxn>
              <a:cxn ang="0">
                <a:pos x="T4" y="T5"/>
              </a:cxn>
              <a:cxn ang="0">
                <a:pos x="T6" y="T7"/>
              </a:cxn>
              <a:cxn ang="0">
                <a:pos x="T8" y="T9"/>
              </a:cxn>
            </a:cxnLst>
            <a:rect l="0" t="0" r="r" b="b"/>
            <a:pathLst>
              <a:path w="447" h="1363">
                <a:moveTo>
                  <a:pt x="447" y="1363"/>
                </a:moveTo>
                <a:lnTo>
                  <a:pt x="0" y="987"/>
                </a:lnTo>
                <a:lnTo>
                  <a:pt x="0" y="0"/>
                </a:lnTo>
                <a:lnTo>
                  <a:pt x="447" y="376"/>
                </a:lnTo>
                <a:lnTo>
                  <a:pt x="447" y="1363"/>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21" name="Freeform 46">
            <a:extLst>
              <a:ext uri="{FF2B5EF4-FFF2-40B4-BE49-F238E27FC236}">
                <a16:creationId xmlns:a16="http://schemas.microsoft.com/office/drawing/2014/main" id="{2AEBC8F2-97B1-41B4-93F1-2D289E197FBA}"/>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09710" y="837744"/>
            <a:ext cx="403225" cy="1705431"/>
          </a:xfrm>
          <a:custGeom>
            <a:avLst/>
            <a:gdLst>
              <a:gd name="T0" fmla="*/ 254 w 254"/>
              <a:gd name="T1" fmla="*/ 987 h 1109"/>
              <a:gd name="T2" fmla="*/ 0 w 254"/>
              <a:gd name="T3" fmla="*/ 1109 h 1109"/>
              <a:gd name="T4" fmla="*/ 0 w 254"/>
              <a:gd name="T5" fmla="*/ 119 h 1109"/>
              <a:gd name="T6" fmla="*/ 254 w 254"/>
              <a:gd name="T7" fmla="*/ 0 h 1109"/>
              <a:gd name="T8" fmla="*/ 254 w 254"/>
              <a:gd name="T9" fmla="*/ 987 h 1109"/>
            </a:gdLst>
            <a:ahLst/>
            <a:cxnLst>
              <a:cxn ang="0">
                <a:pos x="T0" y="T1"/>
              </a:cxn>
              <a:cxn ang="0">
                <a:pos x="T2" y="T3"/>
              </a:cxn>
              <a:cxn ang="0">
                <a:pos x="T4" y="T5"/>
              </a:cxn>
              <a:cxn ang="0">
                <a:pos x="T6" y="T7"/>
              </a:cxn>
              <a:cxn ang="0">
                <a:pos x="T8" y="T9"/>
              </a:cxn>
            </a:cxnLst>
            <a:rect l="0" t="0" r="r" b="b"/>
            <a:pathLst>
              <a:path w="254" h="1109">
                <a:moveTo>
                  <a:pt x="254" y="987"/>
                </a:moveTo>
                <a:lnTo>
                  <a:pt x="0" y="1109"/>
                </a:lnTo>
                <a:lnTo>
                  <a:pt x="0" y="119"/>
                </a:lnTo>
                <a:lnTo>
                  <a:pt x="254" y="0"/>
                </a:lnTo>
                <a:lnTo>
                  <a:pt x="254" y="987"/>
                </a:lnTo>
                <a:close/>
              </a:path>
            </a:pathLst>
          </a:custGeom>
          <a:solidFill>
            <a:schemeClr val="accent1">
              <a:lumMod val="75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23" name="Freeform 47">
            <a:extLst>
              <a:ext uri="{FF2B5EF4-FFF2-40B4-BE49-F238E27FC236}">
                <a16:creationId xmlns:a16="http://schemas.microsoft.com/office/drawing/2014/main" id="{472E3A19-F5D5-48FC-BB9C-48C2F68F598B}"/>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644660" y="640894"/>
            <a:ext cx="168275" cy="1713195"/>
          </a:xfrm>
          <a:custGeom>
            <a:avLst/>
            <a:gdLst>
              <a:gd name="T0" fmla="*/ 106 w 106"/>
              <a:gd name="T1" fmla="*/ 1114 h 1114"/>
              <a:gd name="T2" fmla="*/ 0 w 106"/>
              <a:gd name="T3" fmla="*/ 1005 h 1114"/>
              <a:gd name="T4" fmla="*/ 0 w 106"/>
              <a:gd name="T5" fmla="*/ 0 h 1114"/>
              <a:gd name="T6" fmla="*/ 106 w 106"/>
              <a:gd name="T7" fmla="*/ 110 h 1114"/>
              <a:gd name="T8" fmla="*/ 106 w 106"/>
              <a:gd name="T9" fmla="*/ 1114 h 1114"/>
            </a:gdLst>
            <a:ahLst/>
            <a:cxnLst>
              <a:cxn ang="0">
                <a:pos x="T0" y="T1"/>
              </a:cxn>
              <a:cxn ang="0">
                <a:pos x="T2" y="T3"/>
              </a:cxn>
              <a:cxn ang="0">
                <a:pos x="T4" y="T5"/>
              </a:cxn>
              <a:cxn ang="0">
                <a:pos x="T6" y="T7"/>
              </a:cxn>
              <a:cxn ang="0">
                <a:pos x="T8" y="T9"/>
              </a:cxn>
            </a:cxnLst>
            <a:rect l="0" t="0" r="r" b="b"/>
            <a:pathLst>
              <a:path w="106" h="1114">
                <a:moveTo>
                  <a:pt x="106" y="1114"/>
                </a:moveTo>
                <a:lnTo>
                  <a:pt x="0" y="1005"/>
                </a:lnTo>
                <a:lnTo>
                  <a:pt x="0" y="0"/>
                </a:lnTo>
                <a:lnTo>
                  <a:pt x="106" y="110"/>
                </a:lnTo>
                <a:lnTo>
                  <a:pt x="106" y="1114"/>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25" name="Freeform 44">
            <a:extLst>
              <a:ext uri="{FF2B5EF4-FFF2-40B4-BE49-F238E27FC236}">
                <a16:creationId xmlns:a16="http://schemas.microsoft.com/office/drawing/2014/main" id="{7A62E32F-BB65-43A8-8EB5-92346890E549}"/>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11223203" y="635716"/>
            <a:ext cx="328612" cy="1742360"/>
          </a:xfrm>
          <a:custGeom>
            <a:avLst/>
            <a:gdLst>
              <a:gd name="T0" fmla="*/ 207 w 207"/>
              <a:gd name="T1" fmla="*/ 987 h 1114"/>
              <a:gd name="T2" fmla="*/ 0 w 207"/>
              <a:gd name="T3" fmla="*/ 1114 h 1114"/>
              <a:gd name="T4" fmla="*/ 0 w 207"/>
              <a:gd name="T5" fmla="*/ 127 h 1114"/>
              <a:gd name="T6" fmla="*/ 207 w 207"/>
              <a:gd name="T7" fmla="*/ 0 h 1114"/>
              <a:gd name="T8" fmla="*/ 207 w 207"/>
              <a:gd name="T9" fmla="*/ 987 h 1114"/>
            </a:gdLst>
            <a:ahLst/>
            <a:cxnLst>
              <a:cxn ang="0">
                <a:pos x="T0" y="T1"/>
              </a:cxn>
              <a:cxn ang="0">
                <a:pos x="T2" y="T3"/>
              </a:cxn>
              <a:cxn ang="0">
                <a:pos x="T4" y="T5"/>
              </a:cxn>
              <a:cxn ang="0">
                <a:pos x="T6" y="T7"/>
              </a:cxn>
              <a:cxn ang="0">
                <a:pos x="T8" y="T9"/>
              </a:cxn>
            </a:cxnLst>
            <a:rect l="0" t="0" r="r" b="b"/>
            <a:pathLst>
              <a:path w="207" h="1114">
                <a:moveTo>
                  <a:pt x="207" y="987"/>
                </a:moveTo>
                <a:lnTo>
                  <a:pt x="0" y="1114"/>
                </a:lnTo>
                <a:lnTo>
                  <a:pt x="0" y="127"/>
                </a:lnTo>
                <a:lnTo>
                  <a:pt x="207" y="0"/>
                </a:lnTo>
                <a:lnTo>
                  <a:pt x="207" y="987"/>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27" name="Rectangle 26">
            <a:extLst>
              <a:ext uri="{FF2B5EF4-FFF2-40B4-BE49-F238E27FC236}">
                <a16:creationId xmlns:a16="http://schemas.microsoft.com/office/drawing/2014/main" id="{14E91B64-9FCC-451E-AFB4-A827D632936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644055" y="635715"/>
            <a:ext cx="10907863" cy="1541457"/>
          </a:xfrm>
          <a:prstGeom prst="rect">
            <a:avLst/>
          </a:prstGeom>
          <a:solidFill>
            <a:schemeClr val="accent1"/>
          </a:solidFill>
          <a:ln>
            <a:noFill/>
          </a:ln>
        </p:spPr>
        <p:txBody>
          <a:bodyPr vert="horz" wrap="square" lIns="91440" tIns="45720" rIns="91440" bIns="45720" numCol="1" anchor="t" anchorCtr="0" compatLnSpc="1">
            <a:prstTxWarp prst="textNoShape">
              <a:avLst/>
            </a:prstTxWarp>
          </a:bodyPr>
          <a:lstStyle/>
          <a:p>
            <a:endParaRPr lang="en-US"/>
          </a:p>
        </p:txBody>
      </p:sp>
      <p:sp>
        <p:nvSpPr>
          <p:cNvPr id="2" name="Title 1">
            <a:extLst>
              <a:ext uri="{FF2B5EF4-FFF2-40B4-BE49-F238E27FC236}">
                <a16:creationId xmlns:a16="http://schemas.microsoft.com/office/drawing/2014/main" id="{529AE283-7B09-AC43-A282-64770F638C29}"/>
              </a:ext>
            </a:extLst>
          </p:cNvPr>
          <p:cNvSpPr>
            <a:spLocks noGrp="1"/>
          </p:cNvSpPr>
          <p:nvPr>
            <p:ph type="title"/>
          </p:nvPr>
        </p:nvSpPr>
        <p:spPr>
          <a:xfrm>
            <a:off x="958506" y="800392"/>
            <a:ext cx="10264697" cy="1212102"/>
          </a:xfrm>
        </p:spPr>
        <p:txBody>
          <a:bodyPr>
            <a:normAutofit/>
          </a:bodyPr>
          <a:lstStyle/>
          <a:p>
            <a:pPr algn="ctr"/>
            <a:r>
              <a:rPr lang="en-US" sz="4000">
                <a:solidFill>
                  <a:schemeClr val="bg1"/>
                </a:solidFill>
                <a:cs typeface="Calibri Light"/>
              </a:rPr>
              <a:t>Publications</a:t>
            </a:r>
          </a:p>
        </p:txBody>
      </p:sp>
      <p:sp>
        <p:nvSpPr>
          <p:cNvPr id="3" name="Content Placeholder 2">
            <a:extLst>
              <a:ext uri="{FF2B5EF4-FFF2-40B4-BE49-F238E27FC236}">
                <a16:creationId xmlns:a16="http://schemas.microsoft.com/office/drawing/2014/main" id="{4226B8F4-D5AE-6F49-B105-9A33F061EC6F}"/>
              </a:ext>
            </a:extLst>
          </p:cNvPr>
          <p:cNvSpPr>
            <a:spLocks noGrp="1"/>
          </p:cNvSpPr>
          <p:nvPr>
            <p:ph idx="1"/>
          </p:nvPr>
        </p:nvSpPr>
        <p:spPr>
          <a:xfrm>
            <a:off x="1123209" y="2619830"/>
            <a:ext cx="10269711" cy="4041628"/>
          </a:xfrm>
        </p:spPr>
        <p:txBody>
          <a:bodyPr anchor="ctr">
            <a:normAutofit fontScale="92500" lnSpcReduction="20000"/>
          </a:bodyPr>
          <a:lstStyle/>
          <a:p>
            <a:pPr marL="0" indent="0" algn="ctr">
              <a:buNone/>
            </a:pPr>
            <a:r>
              <a:rPr lang="en-US" sz="3600" b="1">
                <a:ea typeface="+mn-lt"/>
                <a:cs typeface="+mn-lt"/>
              </a:rPr>
              <a:t>Do study team members need to be engaged in order </a:t>
            </a:r>
            <a:r>
              <a:rPr lang="en-US" sz="3600" b="1" u="sng">
                <a:ea typeface="+mn-lt"/>
                <a:cs typeface="+mn-lt"/>
              </a:rPr>
              <a:t>to be mentioned</a:t>
            </a:r>
            <a:r>
              <a:rPr lang="en-US" sz="3600" b="1">
                <a:ea typeface="+mn-lt"/>
                <a:cs typeface="+mn-lt"/>
              </a:rPr>
              <a:t> in a publication?</a:t>
            </a:r>
            <a:endParaRPr lang="en-US" sz="3600" b="1">
              <a:cs typeface="Calibri"/>
            </a:endParaRPr>
          </a:p>
          <a:p>
            <a:pPr marL="0" indent="0" algn="ctr">
              <a:buNone/>
            </a:pPr>
            <a:endParaRPr lang="en-US" sz="3200">
              <a:cs typeface="Calibri"/>
            </a:endParaRPr>
          </a:p>
          <a:p>
            <a:pPr marL="0" indent="0" algn="ctr">
              <a:buNone/>
            </a:pPr>
            <a:r>
              <a:rPr lang="en-US" sz="3200" b="1">
                <a:ea typeface="+mn-lt"/>
                <a:cs typeface="+mn-lt"/>
              </a:rPr>
              <a:t>UMB HRPO:</a:t>
            </a:r>
            <a:r>
              <a:rPr lang="en-US" sz="3200">
                <a:ea typeface="+mn-lt"/>
                <a:cs typeface="+mn-lt"/>
              </a:rPr>
              <a:t> no requirements about listing in publication of de-identified data</a:t>
            </a:r>
            <a:endParaRPr lang="en-US">
              <a:ea typeface="+mn-lt"/>
              <a:cs typeface="+mn-lt"/>
            </a:endParaRPr>
          </a:p>
          <a:p>
            <a:pPr marL="0" indent="0" algn="ctr">
              <a:buNone/>
            </a:pPr>
            <a:r>
              <a:rPr lang="en-US" sz="3200" b="1">
                <a:cs typeface="Calibri"/>
              </a:rPr>
              <a:t>HHS:</a:t>
            </a:r>
            <a:r>
              <a:rPr lang="en-US" sz="3200">
                <a:cs typeface="Calibri"/>
              </a:rPr>
              <a:t> study team members can be listed in publication and not be engaged </a:t>
            </a:r>
            <a:r>
              <a:rPr lang="en-US" sz="3200">
                <a:ea typeface="+mn-lt"/>
                <a:cs typeface="+mn-lt"/>
              </a:rPr>
              <a:t>so long as they do not have professional recognition or publication </a:t>
            </a:r>
            <a:r>
              <a:rPr lang="en-US" sz="3200" u="sng">
                <a:ea typeface="+mn-lt"/>
                <a:cs typeface="+mn-lt"/>
              </a:rPr>
              <a:t>privileges</a:t>
            </a:r>
            <a:r>
              <a:rPr lang="en-US" sz="3200">
                <a:ea typeface="+mn-lt"/>
                <a:cs typeface="+mn-lt"/>
              </a:rPr>
              <a:t>.</a:t>
            </a:r>
            <a:r>
              <a:rPr lang="en-US" sz="3200">
                <a:cs typeface="Calibri"/>
              </a:rPr>
              <a:t> </a:t>
            </a:r>
            <a:endParaRPr lang="en-US">
              <a:cs typeface="Calibri"/>
            </a:endParaRPr>
          </a:p>
          <a:p>
            <a:pPr marL="0" indent="0" algn="ctr">
              <a:buNone/>
            </a:pPr>
            <a:r>
              <a:rPr lang="en-US" sz="3200" b="1">
                <a:cs typeface="Calibri"/>
              </a:rPr>
              <a:t>Other federal agencies:</a:t>
            </a:r>
            <a:r>
              <a:rPr lang="en-US" sz="3200">
                <a:cs typeface="Calibri"/>
              </a:rPr>
              <a:t> special requirements, consult HRPO Investigators Manual</a:t>
            </a:r>
          </a:p>
        </p:txBody>
      </p:sp>
    </p:spTree>
    <p:extLst>
      <p:ext uri="{BB962C8B-B14F-4D97-AF65-F5344CB8AC3E}">
        <p14:creationId xmlns:p14="http://schemas.microsoft.com/office/powerpoint/2010/main" val="261225745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7" name="Rectangle 16">
            <a:extLst>
              <a:ext uri="{FF2B5EF4-FFF2-40B4-BE49-F238E27FC236}">
                <a16:creationId xmlns:a16="http://schemas.microsoft.com/office/drawing/2014/main" id="{827B839B-9ADE-406B-8590-F1CAEDED45A1}"/>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Freeform 45">
            <a:extLst>
              <a:ext uri="{FF2B5EF4-FFF2-40B4-BE49-F238E27FC236}">
                <a16:creationId xmlns:a16="http://schemas.microsoft.com/office/drawing/2014/main" id="{CFE45BF0-46DB-408C-B5F7-7B11716805D4}"/>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09710" y="1022350"/>
            <a:ext cx="709612" cy="2095501"/>
          </a:xfrm>
          <a:custGeom>
            <a:avLst/>
            <a:gdLst>
              <a:gd name="T0" fmla="*/ 447 w 447"/>
              <a:gd name="T1" fmla="*/ 1363 h 1363"/>
              <a:gd name="T2" fmla="*/ 0 w 447"/>
              <a:gd name="T3" fmla="*/ 987 h 1363"/>
              <a:gd name="T4" fmla="*/ 0 w 447"/>
              <a:gd name="T5" fmla="*/ 0 h 1363"/>
              <a:gd name="T6" fmla="*/ 447 w 447"/>
              <a:gd name="T7" fmla="*/ 376 h 1363"/>
              <a:gd name="T8" fmla="*/ 447 w 447"/>
              <a:gd name="T9" fmla="*/ 1363 h 1363"/>
            </a:gdLst>
            <a:ahLst/>
            <a:cxnLst>
              <a:cxn ang="0">
                <a:pos x="T0" y="T1"/>
              </a:cxn>
              <a:cxn ang="0">
                <a:pos x="T2" y="T3"/>
              </a:cxn>
              <a:cxn ang="0">
                <a:pos x="T4" y="T5"/>
              </a:cxn>
              <a:cxn ang="0">
                <a:pos x="T6" y="T7"/>
              </a:cxn>
              <a:cxn ang="0">
                <a:pos x="T8" y="T9"/>
              </a:cxn>
            </a:cxnLst>
            <a:rect l="0" t="0" r="r" b="b"/>
            <a:pathLst>
              <a:path w="447" h="1363">
                <a:moveTo>
                  <a:pt x="447" y="1363"/>
                </a:moveTo>
                <a:lnTo>
                  <a:pt x="0" y="987"/>
                </a:lnTo>
                <a:lnTo>
                  <a:pt x="0" y="0"/>
                </a:lnTo>
                <a:lnTo>
                  <a:pt x="447" y="376"/>
                </a:lnTo>
                <a:lnTo>
                  <a:pt x="447" y="1363"/>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21" name="Freeform 46">
            <a:extLst>
              <a:ext uri="{FF2B5EF4-FFF2-40B4-BE49-F238E27FC236}">
                <a16:creationId xmlns:a16="http://schemas.microsoft.com/office/drawing/2014/main" id="{2AEBC8F2-97B1-41B4-93F1-2D289E197FBA}"/>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09710" y="837744"/>
            <a:ext cx="403225" cy="1705431"/>
          </a:xfrm>
          <a:custGeom>
            <a:avLst/>
            <a:gdLst>
              <a:gd name="T0" fmla="*/ 254 w 254"/>
              <a:gd name="T1" fmla="*/ 987 h 1109"/>
              <a:gd name="T2" fmla="*/ 0 w 254"/>
              <a:gd name="T3" fmla="*/ 1109 h 1109"/>
              <a:gd name="T4" fmla="*/ 0 w 254"/>
              <a:gd name="T5" fmla="*/ 119 h 1109"/>
              <a:gd name="T6" fmla="*/ 254 w 254"/>
              <a:gd name="T7" fmla="*/ 0 h 1109"/>
              <a:gd name="T8" fmla="*/ 254 w 254"/>
              <a:gd name="T9" fmla="*/ 987 h 1109"/>
            </a:gdLst>
            <a:ahLst/>
            <a:cxnLst>
              <a:cxn ang="0">
                <a:pos x="T0" y="T1"/>
              </a:cxn>
              <a:cxn ang="0">
                <a:pos x="T2" y="T3"/>
              </a:cxn>
              <a:cxn ang="0">
                <a:pos x="T4" y="T5"/>
              </a:cxn>
              <a:cxn ang="0">
                <a:pos x="T6" y="T7"/>
              </a:cxn>
              <a:cxn ang="0">
                <a:pos x="T8" y="T9"/>
              </a:cxn>
            </a:cxnLst>
            <a:rect l="0" t="0" r="r" b="b"/>
            <a:pathLst>
              <a:path w="254" h="1109">
                <a:moveTo>
                  <a:pt x="254" y="987"/>
                </a:moveTo>
                <a:lnTo>
                  <a:pt x="0" y="1109"/>
                </a:lnTo>
                <a:lnTo>
                  <a:pt x="0" y="119"/>
                </a:lnTo>
                <a:lnTo>
                  <a:pt x="254" y="0"/>
                </a:lnTo>
                <a:lnTo>
                  <a:pt x="254" y="987"/>
                </a:lnTo>
                <a:close/>
              </a:path>
            </a:pathLst>
          </a:custGeom>
          <a:solidFill>
            <a:schemeClr val="accent1">
              <a:lumMod val="75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23" name="Freeform 47">
            <a:extLst>
              <a:ext uri="{FF2B5EF4-FFF2-40B4-BE49-F238E27FC236}">
                <a16:creationId xmlns:a16="http://schemas.microsoft.com/office/drawing/2014/main" id="{472E3A19-F5D5-48FC-BB9C-48C2F68F598B}"/>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644660" y="640894"/>
            <a:ext cx="168275" cy="1713195"/>
          </a:xfrm>
          <a:custGeom>
            <a:avLst/>
            <a:gdLst>
              <a:gd name="T0" fmla="*/ 106 w 106"/>
              <a:gd name="T1" fmla="*/ 1114 h 1114"/>
              <a:gd name="T2" fmla="*/ 0 w 106"/>
              <a:gd name="T3" fmla="*/ 1005 h 1114"/>
              <a:gd name="T4" fmla="*/ 0 w 106"/>
              <a:gd name="T5" fmla="*/ 0 h 1114"/>
              <a:gd name="T6" fmla="*/ 106 w 106"/>
              <a:gd name="T7" fmla="*/ 110 h 1114"/>
              <a:gd name="T8" fmla="*/ 106 w 106"/>
              <a:gd name="T9" fmla="*/ 1114 h 1114"/>
            </a:gdLst>
            <a:ahLst/>
            <a:cxnLst>
              <a:cxn ang="0">
                <a:pos x="T0" y="T1"/>
              </a:cxn>
              <a:cxn ang="0">
                <a:pos x="T2" y="T3"/>
              </a:cxn>
              <a:cxn ang="0">
                <a:pos x="T4" y="T5"/>
              </a:cxn>
              <a:cxn ang="0">
                <a:pos x="T6" y="T7"/>
              </a:cxn>
              <a:cxn ang="0">
                <a:pos x="T8" y="T9"/>
              </a:cxn>
            </a:cxnLst>
            <a:rect l="0" t="0" r="r" b="b"/>
            <a:pathLst>
              <a:path w="106" h="1114">
                <a:moveTo>
                  <a:pt x="106" y="1114"/>
                </a:moveTo>
                <a:lnTo>
                  <a:pt x="0" y="1005"/>
                </a:lnTo>
                <a:lnTo>
                  <a:pt x="0" y="0"/>
                </a:lnTo>
                <a:lnTo>
                  <a:pt x="106" y="110"/>
                </a:lnTo>
                <a:lnTo>
                  <a:pt x="106" y="1114"/>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25" name="Freeform 44">
            <a:extLst>
              <a:ext uri="{FF2B5EF4-FFF2-40B4-BE49-F238E27FC236}">
                <a16:creationId xmlns:a16="http://schemas.microsoft.com/office/drawing/2014/main" id="{7A62E32F-BB65-43A8-8EB5-92346890E549}"/>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11223203" y="635716"/>
            <a:ext cx="328612" cy="1742360"/>
          </a:xfrm>
          <a:custGeom>
            <a:avLst/>
            <a:gdLst>
              <a:gd name="T0" fmla="*/ 207 w 207"/>
              <a:gd name="T1" fmla="*/ 987 h 1114"/>
              <a:gd name="T2" fmla="*/ 0 w 207"/>
              <a:gd name="T3" fmla="*/ 1114 h 1114"/>
              <a:gd name="T4" fmla="*/ 0 w 207"/>
              <a:gd name="T5" fmla="*/ 127 h 1114"/>
              <a:gd name="T6" fmla="*/ 207 w 207"/>
              <a:gd name="T7" fmla="*/ 0 h 1114"/>
              <a:gd name="T8" fmla="*/ 207 w 207"/>
              <a:gd name="T9" fmla="*/ 987 h 1114"/>
            </a:gdLst>
            <a:ahLst/>
            <a:cxnLst>
              <a:cxn ang="0">
                <a:pos x="T0" y="T1"/>
              </a:cxn>
              <a:cxn ang="0">
                <a:pos x="T2" y="T3"/>
              </a:cxn>
              <a:cxn ang="0">
                <a:pos x="T4" y="T5"/>
              </a:cxn>
              <a:cxn ang="0">
                <a:pos x="T6" y="T7"/>
              </a:cxn>
              <a:cxn ang="0">
                <a:pos x="T8" y="T9"/>
              </a:cxn>
            </a:cxnLst>
            <a:rect l="0" t="0" r="r" b="b"/>
            <a:pathLst>
              <a:path w="207" h="1114">
                <a:moveTo>
                  <a:pt x="207" y="987"/>
                </a:moveTo>
                <a:lnTo>
                  <a:pt x="0" y="1114"/>
                </a:lnTo>
                <a:lnTo>
                  <a:pt x="0" y="127"/>
                </a:lnTo>
                <a:lnTo>
                  <a:pt x="207" y="0"/>
                </a:lnTo>
                <a:lnTo>
                  <a:pt x="207" y="987"/>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27" name="Rectangle 26">
            <a:extLst>
              <a:ext uri="{FF2B5EF4-FFF2-40B4-BE49-F238E27FC236}">
                <a16:creationId xmlns:a16="http://schemas.microsoft.com/office/drawing/2014/main" id="{14E91B64-9FCC-451E-AFB4-A827D632936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644055" y="635715"/>
            <a:ext cx="10907863" cy="1541457"/>
          </a:xfrm>
          <a:prstGeom prst="rect">
            <a:avLst/>
          </a:prstGeom>
          <a:solidFill>
            <a:schemeClr val="accent1"/>
          </a:solidFill>
          <a:ln>
            <a:noFill/>
          </a:ln>
        </p:spPr>
        <p:txBody>
          <a:bodyPr vert="horz" wrap="square" lIns="91440" tIns="45720" rIns="91440" bIns="45720" numCol="1" anchor="t" anchorCtr="0" compatLnSpc="1">
            <a:prstTxWarp prst="textNoShape">
              <a:avLst/>
            </a:prstTxWarp>
          </a:bodyPr>
          <a:lstStyle/>
          <a:p>
            <a:endParaRPr lang="en-US"/>
          </a:p>
        </p:txBody>
      </p:sp>
      <p:sp>
        <p:nvSpPr>
          <p:cNvPr id="2" name="Title 1">
            <a:extLst>
              <a:ext uri="{FF2B5EF4-FFF2-40B4-BE49-F238E27FC236}">
                <a16:creationId xmlns:a16="http://schemas.microsoft.com/office/drawing/2014/main" id="{529AE283-7B09-AC43-A282-64770F638C29}"/>
              </a:ext>
            </a:extLst>
          </p:cNvPr>
          <p:cNvSpPr>
            <a:spLocks noGrp="1"/>
          </p:cNvSpPr>
          <p:nvPr>
            <p:ph type="title"/>
          </p:nvPr>
        </p:nvSpPr>
        <p:spPr>
          <a:xfrm>
            <a:off x="958506" y="800392"/>
            <a:ext cx="10264697" cy="1212102"/>
          </a:xfrm>
        </p:spPr>
        <p:txBody>
          <a:bodyPr>
            <a:normAutofit/>
          </a:bodyPr>
          <a:lstStyle/>
          <a:p>
            <a:pPr algn="ctr"/>
            <a:r>
              <a:rPr lang="en-US" sz="4000">
                <a:solidFill>
                  <a:schemeClr val="bg1"/>
                </a:solidFill>
                <a:cs typeface="Calibri Light"/>
              </a:rPr>
              <a:t>Scenarios: Test your knowledge!</a:t>
            </a:r>
            <a:endParaRPr lang="en-US"/>
          </a:p>
        </p:txBody>
      </p:sp>
      <p:sp>
        <p:nvSpPr>
          <p:cNvPr id="3" name="Content Placeholder 2">
            <a:extLst>
              <a:ext uri="{FF2B5EF4-FFF2-40B4-BE49-F238E27FC236}">
                <a16:creationId xmlns:a16="http://schemas.microsoft.com/office/drawing/2014/main" id="{4226B8F4-D5AE-6F49-B105-9A33F061EC6F}"/>
              </a:ext>
            </a:extLst>
          </p:cNvPr>
          <p:cNvSpPr>
            <a:spLocks noGrp="1"/>
          </p:cNvSpPr>
          <p:nvPr>
            <p:ph idx="1"/>
          </p:nvPr>
        </p:nvSpPr>
        <p:spPr>
          <a:xfrm>
            <a:off x="1367624" y="2519190"/>
            <a:ext cx="9708995" cy="4142268"/>
          </a:xfrm>
        </p:spPr>
        <p:txBody>
          <a:bodyPr anchor="ctr">
            <a:normAutofit lnSpcReduction="10000"/>
          </a:bodyPr>
          <a:lstStyle/>
          <a:p>
            <a:pPr marL="0" indent="0" algn="ctr">
              <a:buNone/>
            </a:pPr>
            <a:r>
              <a:rPr lang="en-US" sz="3600" dirty="0">
                <a:cs typeface="Calibri"/>
              </a:rPr>
              <a:t>You provide a UMB statistician with your data set, stripped of all identifiers, so that they may assist you with data analysis. </a:t>
            </a:r>
            <a:endParaRPr lang="en-US" dirty="0"/>
          </a:p>
          <a:p>
            <a:pPr marL="0" indent="0" algn="ctr">
              <a:buNone/>
            </a:pPr>
            <a:endParaRPr lang="en-US" sz="3600" dirty="0">
              <a:cs typeface="Calibri"/>
            </a:endParaRPr>
          </a:p>
          <a:p>
            <a:pPr marL="0" indent="0" algn="ctr">
              <a:buNone/>
            </a:pPr>
            <a:r>
              <a:rPr lang="en-US" sz="3600" dirty="0">
                <a:cs typeface="Calibri"/>
              </a:rPr>
              <a:t>Does the statistician need to be added in CICERO (are they engaged)? </a:t>
            </a:r>
          </a:p>
          <a:p>
            <a:pPr marL="0" indent="0" algn="ctr">
              <a:buNone/>
            </a:pPr>
            <a:endParaRPr lang="en-US" sz="3600" dirty="0">
              <a:cs typeface="Calibri"/>
            </a:endParaRPr>
          </a:p>
          <a:p>
            <a:pPr marL="0" indent="0" algn="ctr">
              <a:buNone/>
            </a:pPr>
            <a:r>
              <a:rPr lang="en-US" sz="3600" dirty="0">
                <a:cs typeface="Calibri"/>
              </a:rPr>
              <a:t>Yes?     No?</a:t>
            </a:r>
          </a:p>
        </p:txBody>
      </p:sp>
    </p:spTree>
    <p:extLst>
      <p:ext uri="{BB962C8B-B14F-4D97-AF65-F5344CB8AC3E}">
        <p14:creationId xmlns:p14="http://schemas.microsoft.com/office/powerpoint/2010/main" val="329532196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7" name="Rectangle 16">
            <a:extLst>
              <a:ext uri="{FF2B5EF4-FFF2-40B4-BE49-F238E27FC236}">
                <a16:creationId xmlns:a16="http://schemas.microsoft.com/office/drawing/2014/main" id="{827B839B-9ADE-406B-8590-F1CAEDED45A1}"/>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Freeform 45">
            <a:extLst>
              <a:ext uri="{FF2B5EF4-FFF2-40B4-BE49-F238E27FC236}">
                <a16:creationId xmlns:a16="http://schemas.microsoft.com/office/drawing/2014/main" id="{CFE45BF0-46DB-408C-B5F7-7B11716805D4}"/>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09710" y="1022350"/>
            <a:ext cx="709612" cy="2095501"/>
          </a:xfrm>
          <a:custGeom>
            <a:avLst/>
            <a:gdLst>
              <a:gd name="T0" fmla="*/ 447 w 447"/>
              <a:gd name="T1" fmla="*/ 1363 h 1363"/>
              <a:gd name="T2" fmla="*/ 0 w 447"/>
              <a:gd name="T3" fmla="*/ 987 h 1363"/>
              <a:gd name="T4" fmla="*/ 0 w 447"/>
              <a:gd name="T5" fmla="*/ 0 h 1363"/>
              <a:gd name="T6" fmla="*/ 447 w 447"/>
              <a:gd name="T7" fmla="*/ 376 h 1363"/>
              <a:gd name="T8" fmla="*/ 447 w 447"/>
              <a:gd name="T9" fmla="*/ 1363 h 1363"/>
            </a:gdLst>
            <a:ahLst/>
            <a:cxnLst>
              <a:cxn ang="0">
                <a:pos x="T0" y="T1"/>
              </a:cxn>
              <a:cxn ang="0">
                <a:pos x="T2" y="T3"/>
              </a:cxn>
              <a:cxn ang="0">
                <a:pos x="T4" y="T5"/>
              </a:cxn>
              <a:cxn ang="0">
                <a:pos x="T6" y="T7"/>
              </a:cxn>
              <a:cxn ang="0">
                <a:pos x="T8" y="T9"/>
              </a:cxn>
            </a:cxnLst>
            <a:rect l="0" t="0" r="r" b="b"/>
            <a:pathLst>
              <a:path w="447" h="1363">
                <a:moveTo>
                  <a:pt x="447" y="1363"/>
                </a:moveTo>
                <a:lnTo>
                  <a:pt x="0" y="987"/>
                </a:lnTo>
                <a:lnTo>
                  <a:pt x="0" y="0"/>
                </a:lnTo>
                <a:lnTo>
                  <a:pt x="447" y="376"/>
                </a:lnTo>
                <a:lnTo>
                  <a:pt x="447" y="1363"/>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21" name="Freeform 46">
            <a:extLst>
              <a:ext uri="{FF2B5EF4-FFF2-40B4-BE49-F238E27FC236}">
                <a16:creationId xmlns:a16="http://schemas.microsoft.com/office/drawing/2014/main" id="{2AEBC8F2-97B1-41B4-93F1-2D289E197FBA}"/>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09710" y="837744"/>
            <a:ext cx="403225" cy="1705431"/>
          </a:xfrm>
          <a:custGeom>
            <a:avLst/>
            <a:gdLst>
              <a:gd name="T0" fmla="*/ 254 w 254"/>
              <a:gd name="T1" fmla="*/ 987 h 1109"/>
              <a:gd name="T2" fmla="*/ 0 w 254"/>
              <a:gd name="T3" fmla="*/ 1109 h 1109"/>
              <a:gd name="T4" fmla="*/ 0 w 254"/>
              <a:gd name="T5" fmla="*/ 119 h 1109"/>
              <a:gd name="T6" fmla="*/ 254 w 254"/>
              <a:gd name="T7" fmla="*/ 0 h 1109"/>
              <a:gd name="T8" fmla="*/ 254 w 254"/>
              <a:gd name="T9" fmla="*/ 987 h 1109"/>
            </a:gdLst>
            <a:ahLst/>
            <a:cxnLst>
              <a:cxn ang="0">
                <a:pos x="T0" y="T1"/>
              </a:cxn>
              <a:cxn ang="0">
                <a:pos x="T2" y="T3"/>
              </a:cxn>
              <a:cxn ang="0">
                <a:pos x="T4" y="T5"/>
              </a:cxn>
              <a:cxn ang="0">
                <a:pos x="T6" y="T7"/>
              </a:cxn>
              <a:cxn ang="0">
                <a:pos x="T8" y="T9"/>
              </a:cxn>
            </a:cxnLst>
            <a:rect l="0" t="0" r="r" b="b"/>
            <a:pathLst>
              <a:path w="254" h="1109">
                <a:moveTo>
                  <a:pt x="254" y="987"/>
                </a:moveTo>
                <a:lnTo>
                  <a:pt x="0" y="1109"/>
                </a:lnTo>
                <a:lnTo>
                  <a:pt x="0" y="119"/>
                </a:lnTo>
                <a:lnTo>
                  <a:pt x="254" y="0"/>
                </a:lnTo>
                <a:lnTo>
                  <a:pt x="254" y="987"/>
                </a:lnTo>
                <a:close/>
              </a:path>
            </a:pathLst>
          </a:custGeom>
          <a:solidFill>
            <a:schemeClr val="accent1">
              <a:lumMod val="75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23" name="Freeform 47">
            <a:extLst>
              <a:ext uri="{FF2B5EF4-FFF2-40B4-BE49-F238E27FC236}">
                <a16:creationId xmlns:a16="http://schemas.microsoft.com/office/drawing/2014/main" id="{472E3A19-F5D5-48FC-BB9C-48C2F68F598B}"/>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644660" y="640894"/>
            <a:ext cx="168275" cy="1713195"/>
          </a:xfrm>
          <a:custGeom>
            <a:avLst/>
            <a:gdLst>
              <a:gd name="T0" fmla="*/ 106 w 106"/>
              <a:gd name="T1" fmla="*/ 1114 h 1114"/>
              <a:gd name="T2" fmla="*/ 0 w 106"/>
              <a:gd name="T3" fmla="*/ 1005 h 1114"/>
              <a:gd name="T4" fmla="*/ 0 w 106"/>
              <a:gd name="T5" fmla="*/ 0 h 1114"/>
              <a:gd name="T6" fmla="*/ 106 w 106"/>
              <a:gd name="T7" fmla="*/ 110 h 1114"/>
              <a:gd name="T8" fmla="*/ 106 w 106"/>
              <a:gd name="T9" fmla="*/ 1114 h 1114"/>
            </a:gdLst>
            <a:ahLst/>
            <a:cxnLst>
              <a:cxn ang="0">
                <a:pos x="T0" y="T1"/>
              </a:cxn>
              <a:cxn ang="0">
                <a:pos x="T2" y="T3"/>
              </a:cxn>
              <a:cxn ang="0">
                <a:pos x="T4" y="T5"/>
              </a:cxn>
              <a:cxn ang="0">
                <a:pos x="T6" y="T7"/>
              </a:cxn>
              <a:cxn ang="0">
                <a:pos x="T8" y="T9"/>
              </a:cxn>
            </a:cxnLst>
            <a:rect l="0" t="0" r="r" b="b"/>
            <a:pathLst>
              <a:path w="106" h="1114">
                <a:moveTo>
                  <a:pt x="106" y="1114"/>
                </a:moveTo>
                <a:lnTo>
                  <a:pt x="0" y="1005"/>
                </a:lnTo>
                <a:lnTo>
                  <a:pt x="0" y="0"/>
                </a:lnTo>
                <a:lnTo>
                  <a:pt x="106" y="110"/>
                </a:lnTo>
                <a:lnTo>
                  <a:pt x="106" y="1114"/>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25" name="Freeform 44">
            <a:extLst>
              <a:ext uri="{FF2B5EF4-FFF2-40B4-BE49-F238E27FC236}">
                <a16:creationId xmlns:a16="http://schemas.microsoft.com/office/drawing/2014/main" id="{7A62E32F-BB65-43A8-8EB5-92346890E549}"/>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11223203" y="635716"/>
            <a:ext cx="328612" cy="1742360"/>
          </a:xfrm>
          <a:custGeom>
            <a:avLst/>
            <a:gdLst>
              <a:gd name="T0" fmla="*/ 207 w 207"/>
              <a:gd name="T1" fmla="*/ 987 h 1114"/>
              <a:gd name="T2" fmla="*/ 0 w 207"/>
              <a:gd name="T3" fmla="*/ 1114 h 1114"/>
              <a:gd name="T4" fmla="*/ 0 w 207"/>
              <a:gd name="T5" fmla="*/ 127 h 1114"/>
              <a:gd name="T6" fmla="*/ 207 w 207"/>
              <a:gd name="T7" fmla="*/ 0 h 1114"/>
              <a:gd name="T8" fmla="*/ 207 w 207"/>
              <a:gd name="T9" fmla="*/ 987 h 1114"/>
            </a:gdLst>
            <a:ahLst/>
            <a:cxnLst>
              <a:cxn ang="0">
                <a:pos x="T0" y="T1"/>
              </a:cxn>
              <a:cxn ang="0">
                <a:pos x="T2" y="T3"/>
              </a:cxn>
              <a:cxn ang="0">
                <a:pos x="T4" y="T5"/>
              </a:cxn>
              <a:cxn ang="0">
                <a:pos x="T6" y="T7"/>
              </a:cxn>
              <a:cxn ang="0">
                <a:pos x="T8" y="T9"/>
              </a:cxn>
            </a:cxnLst>
            <a:rect l="0" t="0" r="r" b="b"/>
            <a:pathLst>
              <a:path w="207" h="1114">
                <a:moveTo>
                  <a:pt x="207" y="987"/>
                </a:moveTo>
                <a:lnTo>
                  <a:pt x="0" y="1114"/>
                </a:lnTo>
                <a:lnTo>
                  <a:pt x="0" y="127"/>
                </a:lnTo>
                <a:lnTo>
                  <a:pt x="207" y="0"/>
                </a:lnTo>
                <a:lnTo>
                  <a:pt x="207" y="987"/>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27" name="Rectangle 26">
            <a:extLst>
              <a:ext uri="{FF2B5EF4-FFF2-40B4-BE49-F238E27FC236}">
                <a16:creationId xmlns:a16="http://schemas.microsoft.com/office/drawing/2014/main" id="{14E91B64-9FCC-451E-AFB4-A827D632936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644055" y="635715"/>
            <a:ext cx="10907863" cy="1541457"/>
          </a:xfrm>
          <a:prstGeom prst="rect">
            <a:avLst/>
          </a:prstGeom>
          <a:solidFill>
            <a:schemeClr val="accent1"/>
          </a:solidFill>
          <a:ln>
            <a:noFill/>
          </a:ln>
        </p:spPr>
        <p:txBody>
          <a:bodyPr vert="horz" wrap="square" lIns="91440" tIns="45720" rIns="91440" bIns="45720" numCol="1" anchor="t" anchorCtr="0" compatLnSpc="1">
            <a:prstTxWarp prst="textNoShape">
              <a:avLst/>
            </a:prstTxWarp>
          </a:bodyPr>
          <a:lstStyle/>
          <a:p>
            <a:endParaRPr lang="en-US"/>
          </a:p>
        </p:txBody>
      </p:sp>
      <p:sp>
        <p:nvSpPr>
          <p:cNvPr id="2" name="Title 1">
            <a:extLst>
              <a:ext uri="{FF2B5EF4-FFF2-40B4-BE49-F238E27FC236}">
                <a16:creationId xmlns:a16="http://schemas.microsoft.com/office/drawing/2014/main" id="{529AE283-7B09-AC43-A282-64770F638C29}"/>
              </a:ext>
            </a:extLst>
          </p:cNvPr>
          <p:cNvSpPr>
            <a:spLocks noGrp="1"/>
          </p:cNvSpPr>
          <p:nvPr>
            <p:ph type="title"/>
          </p:nvPr>
        </p:nvSpPr>
        <p:spPr>
          <a:xfrm>
            <a:off x="958506" y="800392"/>
            <a:ext cx="10264697" cy="1212102"/>
          </a:xfrm>
        </p:spPr>
        <p:txBody>
          <a:bodyPr>
            <a:normAutofit/>
          </a:bodyPr>
          <a:lstStyle/>
          <a:p>
            <a:pPr algn="ctr"/>
            <a:r>
              <a:rPr lang="en-US" sz="4000">
                <a:solidFill>
                  <a:schemeClr val="bg1"/>
                </a:solidFill>
                <a:cs typeface="Calibri Light"/>
              </a:rPr>
              <a:t>Scenarios: Test your knowledge!</a:t>
            </a:r>
            <a:endParaRPr lang="en-US"/>
          </a:p>
        </p:txBody>
      </p:sp>
      <p:sp>
        <p:nvSpPr>
          <p:cNvPr id="3" name="Content Placeholder 2">
            <a:extLst>
              <a:ext uri="{FF2B5EF4-FFF2-40B4-BE49-F238E27FC236}">
                <a16:creationId xmlns:a16="http://schemas.microsoft.com/office/drawing/2014/main" id="{4226B8F4-D5AE-6F49-B105-9A33F061EC6F}"/>
              </a:ext>
            </a:extLst>
          </p:cNvPr>
          <p:cNvSpPr>
            <a:spLocks noGrp="1"/>
          </p:cNvSpPr>
          <p:nvPr>
            <p:ph idx="1"/>
          </p:nvPr>
        </p:nvSpPr>
        <p:spPr>
          <a:xfrm>
            <a:off x="965058" y="2547944"/>
            <a:ext cx="10327221" cy="4113514"/>
          </a:xfrm>
        </p:spPr>
        <p:txBody>
          <a:bodyPr anchor="ctr">
            <a:normAutofit/>
          </a:bodyPr>
          <a:lstStyle/>
          <a:p>
            <a:pPr marL="0" indent="0" algn="ctr">
              <a:buNone/>
            </a:pPr>
            <a:r>
              <a:rPr lang="en-US" sz="3600" dirty="0">
                <a:cs typeface="Calibri"/>
              </a:rPr>
              <a:t>Your study involves research on lung transplant patients. One of your protocol aims requires data from patient participants routine CT scans.   </a:t>
            </a:r>
            <a:endParaRPr lang="en-US" sz="3200" dirty="0">
              <a:cs typeface="Calibri"/>
            </a:endParaRPr>
          </a:p>
          <a:p>
            <a:pPr marL="0" indent="0" algn="ctr">
              <a:buNone/>
            </a:pPr>
            <a:endParaRPr lang="en-US" sz="1800" dirty="0">
              <a:cs typeface="Calibri"/>
            </a:endParaRPr>
          </a:p>
          <a:p>
            <a:pPr marL="0" indent="0" algn="ctr">
              <a:buNone/>
            </a:pPr>
            <a:r>
              <a:rPr lang="en-US" sz="3600" dirty="0">
                <a:cs typeface="Calibri"/>
              </a:rPr>
              <a:t>Is the lung transplant unit engaged in the research?</a:t>
            </a:r>
          </a:p>
          <a:p>
            <a:pPr marL="0" indent="0" algn="ctr">
              <a:buNone/>
            </a:pPr>
            <a:endParaRPr lang="en-US" sz="3600" dirty="0">
              <a:ea typeface="+mn-lt"/>
              <a:cs typeface="+mn-lt"/>
            </a:endParaRPr>
          </a:p>
          <a:p>
            <a:pPr marL="0" indent="0" algn="ctr">
              <a:buNone/>
            </a:pPr>
            <a:r>
              <a:rPr lang="en-US" sz="4000" dirty="0">
                <a:cs typeface="Calibri"/>
              </a:rPr>
              <a:t>Yes?     No?</a:t>
            </a:r>
          </a:p>
        </p:txBody>
      </p:sp>
    </p:spTree>
    <p:extLst>
      <p:ext uri="{BB962C8B-B14F-4D97-AF65-F5344CB8AC3E}">
        <p14:creationId xmlns:p14="http://schemas.microsoft.com/office/powerpoint/2010/main" val="342402486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7" name="Rectangle 16">
            <a:extLst>
              <a:ext uri="{FF2B5EF4-FFF2-40B4-BE49-F238E27FC236}">
                <a16:creationId xmlns:a16="http://schemas.microsoft.com/office/drawing/2014/main" id="{827B839B-9ADE-406B-8590-F1CAEDED45A1}"/>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Freeform 45">
            <a:extLst>
              <a:ext uri="{FF2B5EF4-FFF2-40B4-BE49-F238E27FC236}">
                <a16:creationId xmlns:a16="http://schemas.microsoft.com/office/drawing/2014/main" id="{CFE45BF0-46DB-408C-B5F7-7B11716805D4}"/>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09710" y="1022350"/>
            <a:ext cx="709612" cy="2095501"/>
          </a:xfrm>
          <a:custGeom>
            <a:avLst/>
            <a:gdLst>
              <a:gd name="T0" fmla="*/ 447 w 447"/>
              <a:gd name="T1" fmla="*/ 1363 h 1363"/>
              <a:gd name="T2" fmla="*/ 0 w 447"/>
              <a:gd name="T3" fmla="*/ 987 h 1363"/>
              <a:gd name="T4" fmla="*/ 0 w 447"/>
              <a:gd name="T5" fmla="*/ 0 h 1363"/>
              <a:gd name="T6" fmla="*/ 447 w 447"/>
              <a:gd name="T7" fmla="*/ 376 h 1363"/>
              <a:gd name="T8" fmla="*/ 447 w 447"/>
              <a:gd name="T9" fmla="*/ 1363 h 1363"/>
            </a:gdLst>
            <a:ahLst/>
            <a:cxnLst>
              <a:cxn ang="0">
                <a:pos x="T0" y="T1"/>
              </a:cxn>
              <a:cxn ang="0">
                <a:pos x="T2" y="T3"/>
              </a:cxn>
              <a:cxn ang="0">
                <a:pos x="T4" y="T5"/>
              </a:cxn>
              <a:cxn ang="0">
                <a:pos x="T6" y="T7"/>
              </a:cxn>
              <a:cxn ang="0">
                <a:pos x="T8" y="T9"/>
              </a:cxn>
            </a:cxnLst>
            <a:rect l="0" t="0" r="r" b="b"/>
            <a:pathLst>
              <a:path w="447" h="1363">
                <a:moveTo>
                  <a:pt x="447" y="1363"/>
                </a:moveTo>
                <a:lnTo>
                  <a:pt x="0" y="987"/>
                </a:lnTo>
                <a:lnTo>
                  <a:pt x="0" y="0"/>
                </a:lnTo>
                <a:lnTo>
                  <a:pt x="447" y="376"/>
                </a:lnTo>
                <a:lnTo>
                  <a:pt x="447" y="1363"/>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21" name="Freeform 46">
            <a:extLst>
              <a:ext uri="{FF2B5EF4-FFF2-40B4-BE49-F238E27FC236}">
                <a16:creationId xmlns:a16="http://schemas.microsoft.com/office/drawing/2014/main" id="{2AEBC8F2-97B1-41B4-93F1-2D289E197FBA}"/>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09710" y="837744"/>
            <a:ext cx="403225" cy="1705431"/>
          </a:xfrm>
          <a:custGeom>
            <a:avLst/>
            <a:gdLst>
              <a:gd name="T0" fmla="*/ 254 w 254"/>
              <a:gd name="T1" fmla="*/ 987 h 1109"/>
              <a:gd name="T2" fmla="*/ 0 w 254"/>
              <a:gd name="T3" fmla="*/ 1109 h 1109"/>
              <a:gd name="T4" fmla="*/ 0 w 254"/>
              <a:gd name="T5" fmla="*/ 119 h 1109"/>
              <a:gd name="T6" fmla="*/ 254 w 254"/>
              <a:gd name="T7" fmla="*/ 0 h 1109"/>
              <a:gd name="T8" fmla="*/ 254 w 254"/>
              <a:gd name="T9" fmla="*/ 987 h 1109"/>
            </a:gdLst>
            <a:ahLst/>
            <a:cxnLst>
              <a:cxn ang="0">
                <a:pos x="T0" y="T1"/>
              </a:cxn>
              <a:cxn ang="0">
                <a:pos x="T2" y="T3"/>
              </a:cxn>
              <a:cxn ang="0">
                <a:pos x="T4" y="T5"/>
              </a:cxn>
              <a:cxn ang="0">
                <a:pos x="T6" y="T7"/>
              </a:cxn>
              <a:cxn ang="0">
                <a:pos x="T8" y="T9"/>
              </a:cxn>
            </a:cxnLst>
            <a:rect l="0" t="0" r="r" b="b"/>
            <a:pathLst>
              <a:path w="254" h="1109">
                <a:moveTo>
                  <a:pt x="254" y="987"/>
                </a:moveTo>
                <a:lnTo>
                  <a:pt x="0" y="1109"/>
                </a:lnTo>
                <a:lnTo>
                  <a:pt x="0" y="119"/>
                </a:lnTo>
                <a:lnTo>
                  <a:pt x="254" y="0"/>
                </a:lnTo>
                <a:lnTo>
                  <a:pt x="254" y="987"/>
                </a:lnTo>
                <a:close/>
              </a:path>
            </a:pathLst>
          </a:custGeom>
          <a:solidFill>
            <a:schemeClr val="accent1">
              <a:lumMod val="75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23" name="Freeform 47">
            <a:extLst>
              <a:ext uri="{FF2B5EF4-FFF2-40B4-BE49-F238E27FC236}">
                <a16:creationId xmlns:a16="http://schemas.microsoft.com/office/drawing/2014/main" id="{472E3A19-F5D5-48FC-BB9C-48C2F68F598B}"/>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644660" y="640894"/>
            <a:ext cx="168275" cy="1713195"/>
          </a:xfrm>
          <a:custGeom>
            <a:avLst/>
            <a:gdLst>
              <a:gd name="T0" fmla="*/ 106 w 106"/>
              <a:gd name="T1" fmla="*/ 1114 h 1114"/>
              <a:gd name="T2" fmla="*/ 0 w 106"/>
              <a:gd name="T3" fmla="*/ 1005 h 1114"/>
              <a:gd name="T4" fmla="*/ 0 w 106"/>
              <a:gd name="T5" fmla="*/ 0 h 1114"/>
              <a:gd name="T6" fmla="*/ 106 w 106"/>
              <a:gd name="T7" fmla="*/ 110 h 1114"/>
              <a:gd name="T8" fmla="*/ 106 w 106"/>
              <a:gd name="T9" fmla="*/ 1114 h 1114"/>
            </a:gdLst>
            <a:ahLst/>
            <a:cxnLst>
              <a:cxn ang="0">
                <a:pos x="T0" y="T1"/>
              </a:cxn>
              <a:cxn ang="0">
                <a:pos x="T2" y="T3"/>
              </a:cxn>
              <a:cxn ang="0">
                <a:pos x="T4" y="T5"/>
              </a:cxn>
              <a:cxn ang="0">
                <a:pos x="T6" y="T7"/>
              </a:cxn>
              <a:cxn ang="0">
                <a:pos x="T8" y="T9"/>
              </a:cxn>
            </a:cxnLst>
            <a:rect l="0" t="0" r="r" b="b"/>
            <a:pathLst>
              <a:path w="106" h="1114">
                <a:moveTo>
                  <a:pt x="106" y="1114"/>
                </a:moveTo>
                <a:lnTo>
                  <a:pt x="0" y="1005"/>
                </a:lnTo>
                <a:lnTo>
                  <a:pt x="0" y="0"/>
                </a:lnTo>
                <a:lnTo>
                  <a:pt x="106" y="110"/>
                </a:lnTo>
                <a:lnTo>
                  <a:pt x="106" y="1114"/>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25" name="Freeform 44">
            <a:extLst>
              <a:ext uri="{FF2B5EF4-FFF2-40B4-BE49-F238E27FC236}">
                <a16:creationId xmlns:a16="http://schemas.microsoft.com/office/drawing/2014/main" id="{7A62E32F-BB65-43A8-8EB5-92346890E549}"/>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11223203" y="635716"/>
            <a:ext cx="328612" cy="1742360"/>
          </a:xfrm>
          <a:custGeom>
            <a:avLst/>
            <a:gdLst>
              <a:gd name="T0" fmla="*/ 207 w 207"/>
              <a:gd name="T1" fmla="*/ 987 h 1114"/>
              <a:gd name="T2" fmla="*/ 0 w 207"/>
              <a:gd name="T3" fmla="*/ 1114 h 1114"/>
              <a:gd name="T4" fmla="*/ 0 w 207"/>
              <a:gd name="T5" fmla="*/ 127 h 1114"/>
              <a:gd name="T6" fmla="*/ 207 w 207"/>
              <a:gd name="T7" fmla="*/ 0 h 1114"/>
              <a:gd name="T8" fmla="*/ 207 w 207"/>
              <a:gd name="T9" fmla="*/ 987 h 1114"/>
            </a:gdLst>
            <a:ahLst/>
            <a:cxnLst>
              <a:cxn ang="0">
                <a:pos x="T0" y="T1"/>
              </a:cxn>
              <a:cxn ang="0">
                <a:pos x="T2" y="T3"/>
              </a:cxn>
              <a:cxn ang="0">
                <a:pos x="T4" y="T5"/>
              </a:cxn>
              <a:cxn ang="0">
                <a:pos x="T6" y="T7"/>
              </a:cxn>
              <a:cxn ang="0">
                <a:pos x="T8" y="T9"/>
              </a:cxn>
            </a:cxnLst>
            <a:rect l="0" t="0" r="r" b="b"/>
            <a:pathLst>
              <a:path w="207" h="1114">
                <a:moveTo>
                  <a:pt x="207" y="987"/>
                </a:moveTo>
                <a:lnTo>
                  <a:pt x="0" y="1114"/>
                </a:lnTo>
                <a:lnTo>
                  <a:pt x="0" y="127"/>
                </a:lnTo>
                <a:lnTo>
                  <a:pt x="207" y="0"/>
                </a:lnTo>
                <a:lnTo>
                  <a:pt x="207" y="987"/>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27" name="Rectangle 26">
            <a:extLst>
              <a:ext uri="{FF2B5EF4-FFF2-40B4-BE49-F238E27FC236}">
                <a16:creationId xmlns:a16="http://schemas.microsoft.com/office/drawing/2014/main" id="{14E91B64-9FCC-451E-AFB4-A827D632936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644055" y="635715"/>
            <a:ext cx="10907863" cy="1541457"/>
          </a:xfrm>
          <a:prstGeom prst="rect">
            <a:avLst/>
          </a:prstGeom>
          <a:solidFill>
            <a:schemeClr val="accent1"/>
          </a:solidFill>
          <a:ln>
            <a:noFill/>
          </a:ln>
        </p:spPr>
        <p:txBody>
          <a:bodyPr vert="horz" wrap="square" lIns="91440" tIns="45720" rIns="91440" bIns="45720" numCol="1" anchor="t" anchorCtr="0" compatLnSpc="1">
            <a:prstTxWarp prst="textNoShape">
              <a:avLst/>
            </a:prstTxWarp>
          </a:bodyPr>
          <a:lstStyle/>
          <a:p>
            <a:endParaRPr lang="en-US"/>
          </a:p>
        </p:txBody>
      </p:sp>
      <p:sp>
        <p:nvSpPr>
          <p:cNvPr id="2" name="Title 1">
            <a:extLst>
              <a:ext uri="{FF2B5EF4-FFF2-40B4-BE49-F238E27FC236}">
                <a16:creationId xmlns:a16="http://schemas.microsoft.com/office/drawing/2014/main" id="{529AE283-7B09-AC43-A282-64770F638C29}"/>
              </a:ext>
            </a:extLst>
          </p:cNvPr>
          <p:cNvSpPr>
            <a:spLocks noGrp="1"/>
          </p:cNvSpPr>
          <p:nvPr>
            <p:ph type="title"/>
          </p:nvPr>
        </p:nvSpPr>
        <p:spPr>
          <a:xfrm>
            <a:off x="958506" y="800392"/>
            <a:ext cx="10264697" cy="1212102"/>
          </a:xfrm>
        </p:spPr>
        <p:txBody>
          <a:bodyPr>
            <a:normAutofit/>
          </a:bodyPr>
          <a:lstStyle/>
          <a:p>
            <a:pPr algn="ctr"/>
            <a:r>
              <a:rPr lang="en-US" sz="4000">
                <a:solidFill>
                  <a:schemeClr val="bg1"/>
                </a:solidFill>
                <a:cs typeface="Calibri Light"/>
              </a:rPr>
              <a:t>Scenarios: Test your knowledge!</a:t>
            </a:r>
            <a:endParaRPr lang="en-US"/>
          </a:p>
        </p:txBody>
      </p:sp>
      <p:sp>
        <p:nvSpPr>
          <p:cNvPr id="3" name="Content Placeholder 2">
            <a:extLst>
              <a:ext uri="{FF2B5EF4-FFF2-40B4-BE49-F238E27FC236}">
                <a16:creationId xmlns:a16="http://schemas.microsoft.com/office/drawing/2014/main" id="{4226B8F4-D5AE-6F49-B105-9A33F061EC6F}"/>
              </a:ext>
            </a:extLst>
          </p:cNvPr>
          <p:cNvSpPr>
            <a:spLocks noGrp="1"/>
          </p:cNvSpPr>
          <p:nvPr>
            <p:ph idx="1"/>
          </p:nvPr>
        </p:nvSpPr>
        <p:spPr>
          <a:xfrm>
            <a:off x="958506" y="2519190"/>
            <a:ext cx="10462529" cy="4142268"/>
          </a:xfrm>
        </p:spPr>
        <p:txBody>
          <a:bodyPr anchor="ctr">
            <a:normAutofit fontScale="85000" lnSpcReduction="20000"/>
          </a:bodyPr>
          <a:lstStyle/>
          <a:p>
            <a:pPr marL="0" indent="0" algn="ctr">
              <a:buNone/>
            </a:pPr>
            <a:r>
              <a:rPr lang="en-US" sz="3800" dirty="0">
                <a:ea typeface="+mn-lt"/>
                <a:cs typeface="+mn-lt"/>
              </a:rPr>
              <a:t>You want to recruit community members through a local church. You drop IRB approved fliers off at the church and ask the Pastor if they would hand out the fliers to people in the community who they think may be interested. </a:t>
            </a:r>
          </a:p>
          <a:p>
            <a:pPr marL="0" indent="0" algn="ctr">
              <a:buNone/>
            </a:pPr>
            <a:endParaRPr lang="en-US" sz="1900" dirty="0">
              <a:ea typeface="+mn-lt"/>
              <a:cs typeface="+mn-lt"/>
            </a:endParaRPr>
          </a:p>
          <a:p>
            <a:pPr marL="0" indent="0" algn="ctr">
              <a:buNone/>
            </a:pPr>
            <a:r>
              <a:rPr lang="en-US" sz="3800" dirty="0">
                <a:ea typeface="+mn-lt"/>
                <a:cs typeface="+mn-lt"/>
              </a:rPr>
              <a:t>Is the Pastor engaged?</a:t>
            </a:r>
          </a:p>
          <a:p>
            <a:pPr marL="0" indent="0" algn="ctr">
              <a:buNone/>
            </a:pPr>
            <a:endParaRPr lang="en-US" dirty="0">
              <a:ea typeface="+mn-lt"/>
              <a:cs typeface="+mn-lt"/>
            </a:endParaRPr>
          </a:p>
          <a:p>
            <a:pPr marL="0" indent="0" algn="ctr">
              <a:buNone/>
            </a:pPr>
            <a:r>
              <a:rPr lang="en-US" sz="3200" dirty="0">
                <a:cs typeface="Calibri"/>
              </a:rPr>
              <a:t>Yes?     No?</a:t>
            </a:r>
          </a:p>
          <a:p>
            <a:pPr marL="0" indent="0" algn="ctr">
              <a:buNone/>
            </a:pPr>
            <a:endParaRPr lang="en-US" sz="3200" dirty="0">
              <a:ea typeface="+mn-lt"/>
              <a:cs typeface="+mn-lt"/>
            </a:endParaRPr>
          </a:p>
          <a:p>
            <a:pPr marL="0" indent="0" algn="ctr">
              <a:buNone/>
            </a:pPr>
            <a:r>
              <a:rPr lang="en-US" sz="3200" dirty="0">
                <a:ea typeface="+mn-lt"/>
                <a:cs typeface="+mn-lt"/>
              </a:rPr>
              <a:t>Considerations?</a:t>
            </a:r>
          </a:p>
        </p:txBody>
      </p:sp>
    </p:spTree>
    <p:extLst>
      <p:ext uri="{BB962C8B-B14F-4D97-AF65-F5344CB8AC3E}">
        <p14:creationId xmlns:p14="http://schemas.microsoft.com/office/powerpoint/2010/main" val="79493474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7" name="Rectangle 16">
            <a:extLst>
              <a:ext uri="{FF2B5EF4-FFF2-40B4-BE49-F238E27FC236}">
                <a16:creationId xmlns:a16="http://schemas.microsoft.com/office/drawing/2014/main" id="{827B839B-9ADE-406B-8590-F1CAEDED45A1}"/>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Freeform 45">
            <a:extLst>
              <a:ext uri="{FF2B5EF4-FFF2-40B4-BE49-F238E27FC236}">
                <a16:creationId xmlns:a16="http://schemas.microsoft.com/office/drawing/2014/main" id="{CFE45BF0-46DB-408C-B5F7-7B11716805D4}"/>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09710" y="1022350"/>
            <a:ext cx="709612" cy="2095501"/>
          </a:xfrm>
          <a:custGeom>
            <a:avLst/>
            <a:gdLst>
              <a:gd name="T0" fmla="*/ 447 w 447"/>
              <a:gd name="T1" fmla="*/ 1363 h 1363"/>
              <a:gd name="T2" fmla="*/ 0 w 447"/>
              <a:gd name="T3" fmla="*/ 987 h 1363"/>
              <a:gd name="T4" fmla="*/ 0 w 447"/>
              <a:gd name="T5" fmla="*/ 0 h 1363"/>
              <a:gd name="T6" fmla="*/ 447 w 447"/>
              <a:gd name="T7" fmla="*/ 376 h 1363"/>
              <a:gd name="T8" fmla="*/ 447 w 447"/>
              <a:gd name="T9" fmla="*/ 1363 h 1363"/>
            </a:gdLst>
            <a:ahLst/>
            <a:cxnLst>
              <a:cxn ang="0">
                <a:pos x="T0" y="T1"/>
              </a:cxn>
              <a:cxn ang="0">
                <a:pos x="T2" y="T3"/>
              </a:cxn>
              <a:cxn ang="0">
                <a:pos x="T4" y="T5"/>
              </a:cxn>
              <a:cxn ang="0">
                <a:pos x="T6" y="T7"/>
              </a:cxn>
              <a:cxn ang="0">
                <a:pos x="T8" y="T9"/>
              </a:cxn>
            </a:cxnLst>
            <a:rect l="0" t="0" r="r" b="b"/>
            <a:pathLst>
              <a:path w="447" h="1363">
                <a:moveTo>
                  <a:pt x="447" y="1363"/>
                </a:moveTo>
                <a:lnTo>
                  <a:pt x="0" y="987"/>
                </a:lnTo>
                <a:lnTo>
                  <a:pt x="0" y="0"/>
                </a:lnTo>
                <a:lnTo>
                  <a:pt x="447" y="376"/>
                </a:lnTo>
                <a:lnTo>
                  <a:pt x="447" y="1363"/>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21" name="Freeform 46">
            <a:extLst>
              <a:ext uri="{FF2B5EF4-FFF2-40B4-BE49-F238E27FC236}">
                <a16:creationId xmlns:a16="http://schemas.microsoft.com/office/drawing/2014/main" id="{2AEBC8F2-97B1-41B4-93F1-2D289E197FBA}"/>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09710" y="837744"/>
            <a:ext cx="403225" cy="1705431"/>
          </a:xfrm>
          <a:custGeom>
            <a:avLst/>
            <a:gdLst>
              <a:gd name="T0" fmla="*/ 254 w 254"/>
              <a:gd name="T1" fmla="*/ 987 h 1109"/>
              <a:gd name="T2" fmla="*/ 0 w 254"/>
              <a:gd name="T3" fmla="*/ 1109 h 1109"/>
              <a:gd name="T4" fmla="*/ 0 w 254"/>
              <a:gd name="T5" fmla="*/ 119 h 1109"/>
              <a:gd name="T6" fmla="*/ 254 w 254"/>
              <a:gd name="T7" fmla="*/ 0 h 1109"/>
              <a:gd name="T8" fmla="*/ 254 w 254"/>
              <a:gd name="T9" fmla="*/ 987 h 1109"/>
            </a:gdLst>
            <a:ahLst/>
            <a:cxnLst>
              <a:cxn ang="0">
                <a:pos x="T0" y="T1"/>
              </a:cxn>
              <a:cxn ang="0">
                <a:pos x="T2" y="T3"/>
              </a:cxn>
              <a:cxn ang="0">
                <a:pos x="T4" y="T5"/>
              </a:cxn>
              <a:cxn ang="0">
                <a:pos x="T6" y="T7"/>
              </a:cxn>
              <a:cxn ang="0">
                <a:pos x="T8" y="T9"/>
              </a:cxn>
            </a:cxnLst>
            <a:rect l="0" t="0" r="r" b="b"/>
            <a:pathLst>
              <a:path w="254" h="1109">
                <a:moveTo>
                  <a:pt x="254" y="987"/>
                </a:moveTo>
                <a:lnTo>
                  <a:pt x="0" y="1109"/>
                </a:lnTo>
                <a:lnTo>
                  <a:pt x="0" y="119"/>
                </a:lnTo>
                <a:lnTo>
                  <a:pt x="254" y="0"/>
                </a:lnTo>
                <a:lnTo>
                  <a:pt x="254" y="987"/>
                </a:lnTo>
                <a:close/>
              </a:path>
            </a:pathLst>
          </a:custGeom>
          <a:solidFill>
            <a:schemeClr val="accent1">
              <a:lumMod val="75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23" name="Freeform 47">
            <a:extLst>
              <a:ext uri="{FF2B5EF4-FFF2-40B4-BE49-F238E27FC236}">
                <a16:creationId xmlns:a16="http://schemas.microsoft.com/office/drawing/2014/main" id="{472E3A19-F5D5-48FC-BB9C-48C2F68F598B}"/>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644660" y="640894"/>
            <a:ext cx="168275" cy="1713195"/>
          </a:xfrm>
          <a:custGeom>
            <a:avLst/>
            <a:gdLst>
              <a:gd name="T0" fmla="*/ 106 w 106"/>
              <a:gd name="T1" fmla="*/ 1114 h 1114"/>
              <a:gd name="T2" fmla="*/ 0 w 106"/>
              <a:gd name="T3" fmla="*/ 1005 h 1114"/>
              <a:gd name="T4" fmla="*/ 0 w 106"/>
              <a:gd name="T5" fmla="*/ 0 h 1114"/>
              <a:gd name="T6" fmla="*/ 106 w 106"/>
              <a:gd name="T7" fmla="*/ 110 h 1114"/>
              <a:gd name="T8" fmla="*/ 106 w 106"/>
              <a:gd name="T9" fmla="*/ 1114 h 1114"/>
            </a:gdLst>
            <a:ahLst/>
            <a:cxnLst>
              <a:cxn ang="0">
                <a:pos x="T0" y="T1"/>
              </a:cxn>
              <a:cxn ang="0">
                <a:pos x="T2" y="T3"/>
              </a:cxn>
              <a:cxn ang="0">
                <a:pos x="T4" y="T5"/>
              </a:cxn>
              <a:cxn ang="0">
                <a:pos x="T6" y="T7"/>
              </a:cxn>
              <a:cxn ang="0">
                <a:pos x="T8" y="T9"/>
              </a:cxn>
            </a:cxnLst>
            <a:rect l="0" t="0" r="r" b="b"/>
            <a:pathLst>
              <a:path w="106" h="1114">
                <a:moveTo>
                  <a:pt x="106" y="1114"/>
                </a:moveTo>
                <a:lnTo>
                  <a:pt x="0" y="1005"/>
                </a:lnTo>
                <a:lnTo>
                  <a:pt x="0" y="0"/>
                </a:lnTo>
                <a:lnTo>
                  <a:pt x="106" y="110"/>
                </a:lnTo>
                <a:lnTo>
                  <a:pt x="106" y="1114"/>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25" name="Freeform 44">
            <a:extLst>
              <a:ext uri="{FF2B5EF4-FFF2-40B4-BE49-F238E27FC236}">
                <a16:creationId xmlns:a16="http://schemas.microsoft.com/office/drawing/2014/main" id="{7A62E32F-BB65-43A8-8EB5-92346890E549}"/>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11223203" y="635716"/>
            <a:ext cx="328612" cy="1742360"/>
          </a:xfrm>
          <a:custGeom>
            <a:avLst/>
            <a:gdLst>
              <a:gd name="T0" fmla="*/ 207 w 207"/>
              <a:gd name="T1" fmla="*/ 987 h 1114"/>
              <a:gd name="T2" fmla="*/ 0 w 207"/>
              <a:gd name="T3" fmla="*/ 1114 h 1114"/>
              <a:gd name="T4" fmla="*/ 0 w 207"/>
              <a:gd name="T5" fmla="*/ 127 h 1114"/>
              <a:gd name="T6" fmla="*/ 207 w 207"/>
              <a:gd name="T7" fmla="*/ 0 h 1114"/>
              <a:gd name="T8" fmla="*/ 207 w 207"/>
              <a:gd name="T9" fmla="*/ 987 h 1114"/>
            </a:gdLst>
            <a:ahLst/>
            <a:cxnLst>
              <a:cxn ang="0">
                <a:pos x="T0" y="T1"/>
              </a:cxn>
              <a:cxn ang="0">
                <a:pos x="T2" y="T3"/>
              </a:cxn>
              <a:cxn ang="0">
                <a:pos x="T4" y="T5"/>
              </a:cxn>
              <a:cxn ang="0">
                <a:pos x="T6" y="T7"/>
              </a:cxn>
              <a:cxn ang="0">
                <a:pos x="T8" y="T9"/>
              </a:cxn>
            </a:cxnLst>
            <a:rect l="0" t="0" r="r" b="b"/>
            <a:pathLst>
              <a:path w="207" h="1114">
                <a:moveTo>
                  <a:pt x="207" y="987"/>
                </a:moveTo>
                <a:lnTo>
                  <a:pt x="0" y="1114"/>
                </a:lnTo>
                <a:lnTo>
                  <a:pt x="0" y="127"/>
                </a:lnTo>
                <a:lnTo>
                  <a:pt x="207" y="0"/>
                </a:lnTo>
                <a:lnTo>
                  <a:pt x="207" y="987"/>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27" name="Rectangle 26">
            <a:extLst>
              <a:ext uri="{FF2B5EF4-FFF2-40B4-BE49-F238E27FC236}">
                <a16:creationId xmlns:a16="http://schemas.microsoft.com/office/drawing/2014/main" id="{14E91B64-9FCC-451E-AFB4-A827D632936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644055" y="635715"/>
            <a:ext cx="10907863" cy="1541457"/>
          </a:xfrm>
          <a:prstGeom prst="rect">
            <a:avLst/>
          </a:prstGeom>
          <a:solidFill>
            <a:schemeClr val="accent1"/>
          </a:solidFill>
          <a:ln>
            <a:noFill/>
          </a:ln>
        </p:spPr>
        <p:txBody>
          <a:bodyPr vert="horz" wrap="square" lIns="91440" tIns="45720" rIns="91440" bIns="45720" numCol="1" anchor="t" anchorCtr="0" compatLnSpc="1">
            <a:prstTxWarp prst="textNoShape">
              <a:avLst/>
            </a:prstTxWarp>
          </a:bodyPr>
          <a:lstStyle/>
          <a:p>
            <a:endParaRPr lang="en-US"/>
          </a:p>
        </p:txBody>
      </p:sp>
      <p:sp>
        <p:nvSpPr>
          <p:cNvPr id="2" name="Title 1">
            <a:extLst>
              <a:ext uri="{FF2B5EF4-FFF2-40B4-BE49-F238E27FC236}">
                <a16:creationId xmlns:a16="http://schemas.microsoft.com/office/drawing/2014/main" id="{529AE283-7B09-AC43-A282-64770F638C29}"/>
              </a:ext>
            </a:extLst>
          </p:cNvPr>
          <p:cNvSpPr>
            <a:spLocks noGrp="1"/>
          </p:cNvSpPr>
          <p:nvPr>
            <p:ph type="title"/>
          </p:nvPr>
        </p:nvSpPr>
        <p:spPr>
          <a:xfrm>
            <a:off x="958506" y="800392"/>
            <a:ext cx="10264697" cy="1212102"/>
          </a:xfrm>
        </p:spPr>
        <p:txBody>
          <a:bodyPr>
            <a:normAutofit/>
          </a:bodyPr>
          <a:lstStyle/>
          <a:p>
            <a:pPr algn="ctr"/>
            <a:r>
              <a:rPr lang="en-US" sz="4000">
                <a:solidFill>
                  <a:schemeClr val="bg1"/>
                </a:solidFill>
                <a:cs typeface="Calibri Light"/>
              </a:rPr>
              <a:t>Scenarios: Test your knowledge!</a:t>
            </a:r>
            <a:endParaRPr lang="en-US"/>
          </a:p>
        </p:txBody>
      </p:sp>
      <p:sp>
        <p:nvSpPr>
          <p:cNvPr id="3" name="Content Placeholder 2">
            <a:extLst>
              <a:ext uri="{FF2B5EF4-FFF2-40B4-BE49-F238E27FC236}">
                <a16:creationId xmlns:a16="http://schemas.microsoft.com/office/drawing/2014/main" id="{4226B8F4-D5AE-6F49-B105-9A33F061EC6F}"/>
              </a:ext>
            </a:extLst>
          </p:cNvPr>
          <p:cNvSpPr>
            <a:spLocks noGrp="1"/>
          </p:cNvSpPr>
          <p:nvPr>
            <p:ph idx="1"/>
          </p:nvPr>
        </p:nvSpPr>
        <p:spPr>
          <a:xfrm>
            <a:off x="1367624" y="2519190"/>
            <a:ext cx="9708995" cy="4142268"/>
          </a:xfrm>
        </p:spPr>
        <p:txBody>
          <a:bodyPr anchor="ctr">
            <a:normAutofit/>
          </a:bodyPr>
          <a:lstStyle/>
          <a:p>
            <a:pPr marL="0" indent="0" algn="ctr">
              <a:buNone/>
            </a:pPr>
            <a:r>
              <a:rPr lang="en-US" sz="3600" dirty="0">
                <a:cs typeface="Calibri"/>
              </a:rPr>
              <a:t>During protocol development you collaborate with mentor experts in your field of interest. The mentors assist you with your manuscript by reviewing the aggregate data. </a:t>
            </a:r>
          </a:p>
          <a:p>
            <a:pPr marL="0" indent="0" algn="ctr">
              <a:buNone/>
            </a:pPr>
            <a:endParaRPr lang="en-US" sz="1800" dirty="0">
              <a:cs typeface="Calibri"/>
            </a:endParaRPr>
          </a:p>
          <a:p>
            <a:pPr marL="0" indent="0" algn="ctr">
              <a:buNone/>
            </a:pPr>
            <a:r>
              <a:rPr lang="en-US" sz="3600" dirty="0">
                <a:cs typeface="Calibri"/>
              </a:rPr>
              <a:t>Are the mentors engaged?</a:t>
            </a:r>
          </a:p>
          <a:p>
            <a:pPr marL="0" indent="0" algn="ctr">
              <a:buNone/>
            </a:pPr>
            <a:endParaRPr lang="en-US" sz="1600" dirty="0">
              <a:ea typeface="+mn-lt"/>
              <a:cs typeface="+mn-lt"/>
            </a:endParaRPr>
          </a:p>
          <a:p>
            <a:pPr marL="0" indent="0" algn="ctr">
              <a:buNone/>
            </a:pPr>
            <a:r>
              <a:rPr lang="en-US" sz="3200" dirty="0">
                <a:cs typeface="Calibri"/>
              </a:rPr>
              <a:t>Yes?     No?</a:t>
            </a:r>
          </a:p>
        </p:txBody>
      </p:sp>
    </p:spTree>
    <p:extLst>
      <p:ext uri="{BB962C8B-B14F-4D97-AF65-F5344CB8AC3E}">
        <p14:creationId xmlns:p14="http://schemas.microsoft.com/office/powerpoint/2010/main" val="287899717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81EA652-8C6A-4E69-BEB9-170809474553}"/>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ight Triangle 9">
            <a:extLst>
              <a:ext uri="{FF2B5EF4-FFF2-40B4-BE49-F238E27FC236}">
                <a16:creationId xmlns:a16="http://schemas.microsoft.com/office/drawing/2014/main" id="{5298780A-33B9-4EA2-8F67-DE68AD62841B}"/>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576720" y="3335867"/>
            <a:ext cx="3291840" cy="32004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7F488E8B-4E1E-4402-8935-D4E6C02615C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774" y="623275"/>
            <a:ext cx="10905053" cy="5607882"/>
          </a:xfrm>
          <a:prstGeom prst="rect">
            <a:avLst/>
          </a:prstGeom>
          <a:noFill/>
          <a:ln w="1905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A9B90B04-F274-4980-8807-E5090A4716A8}"/>
              </a:ext>
            </a:extLst>
          </p:cNvPr>
          <p:cNvSpPr>
            <a:spLocks noGrp="1"/>
          </p:cNvSpPr>
          <p:nvPr>
            <p:ph type="title"/>
          </p:nvPr>
        </p:nvSpPr>
        <p:spPr>
          <a:xfrm>
            <a:off x="1075767" y="1188637"/>
            <a:ext cx="2988234" cy="4480726"/>
          </a:xfrm>
        </p:spPr>
        <p:txBody>
          <a:bodyPr>
            <a:normAutofit/>
          </a:bodyPr>
          <a:lstStyle/>
          <a:p>
            <a:pPr algn="r"/>
            <a:r>
              <a:rPr lang="en-US" sz="5600" b="1">
                <a:cs typeface="Calibri Light"/>
              </a:rPr>
              <a:t>Guidance</a:t>
            </a:r>
            <a:endParaRPr lang="en-US" sz="5600" b="1"/>
          </a:p>
        </p:txBody>
      </p:sp>
      <p:cxnSp>
        <p:nvCxnSpPr>
          <p:cNvPr id="14" name="Straight Connector 13">
            <a:extLst>
              <a:ext uri="{FF2B5EF4-FFF2-40B4-BE49-F238E27FC236}">
                <a16:creationId xmlns:a16="http://schemas.microsoft.com/office/drawing/2014/main" id="{23AAC9B5-8015-485C-ACF9-A750390E9A56}"/>
              </a:ext>
              <a:ext uri="{C183D7F6-B498-43B3-948B-1728B52AA6E4}">
                <adec:decorative xmlns:adec="http://schemas.microsoft.com/office/drawing/2017/decorative" xmlns=""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54296" y="1852863"/>
            <a:ext cx="0" cy="3236495"/>
          </a:xfrm>
          <a:prstGeom prst="line">
            <a:avLst/>
          </a:prstGeom>
          <a:ln w="19050" cap="sq">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id="{4DE8E274-05DA-425D-B52C-5FDE8E942958}"/>
              </a:ext>
            </a:extLst>
          </p:cNvPr>
          <p:cNvSpPr>
            <a:spLocks noGrp="1"/>
          </p:cNvSpPr>
          <p:nvPr>
            <p:ph idx="1"/>
          </p:nvPr>
        </p:nvSpPr>
        <p:spPr>
          <a:xfrm>
            <a:off x="5001260" y="1087953"/>
            <a:ext cx="5316681" cy="4502176"/>
          </a:xfrm>
        </p:spPr>
        <p:txBody>
          <a:bodyPr vert="horz" lIns="91440" tIns="45720" rIns="91440" bIns="45720" rtlCol="0" anchor="ctr">
            <a:normAutofit/>
          </a:bodyPr>
          <a:lstStyle/>
          <a:p>
            <a:pPr marL="0" indent="0">
              <a:buNone/>
            </a:pPr>
            <a:r>
              <a:rPr lang="en-US" sz="2200"/>
              <a:t>This seminar was created with guidance from the UMB SON, UMB HRPO, the HHS HRPO website, and the UMB Investigator manual (</a:t>
            </a:r>
            <a:r>
              <a:rPr lang="en-US" sz="2200" u="sng">
                <a:hlinkClick r:id="rId3"/>
              </a:rPr>
              <a:t>Investigator Manual - Human Research Protections (umaryland.edu)</a:t>
            </a:r>
            <a:r>
              <a:rPr lang="en-US" sz="2200"/>
              <a:t> </a:t>
            </a:r>
          </a:p>
          <a:p>
            <a:pPr marL="0" indent="0">
              <a:buNone/>
            </a:pPr>
            <a:r>
              <a:rPr lang="en-US" sz="2200"/>
              <a:t>The material presented in this seminar may not apply at other institutions. </a:t>
            </a:r>
            <a:endParaRPr lang="en-US" sz="2200">
              <a:ea typeface="+mn-lt"/>
              <a:cs typeface="+mn-lt"/>
            </a:endParaRPr>
          </a:p>
          <a:p>
            <a:pPr marL="0" indent="0">
              <a:buNone/>
            </a:pPr>
            <a:r>
              <a:rPr lang="en-US" sz="2200" b="1">
                <a:ea typeface="+mn-lt"/>
                <a:cs typeface="+mn-lt"/>
              </a:rPr>
              <a:t>It is recommended that a determination regarding Research Engagement be made by the UMB HRPO through a CICERO application.</a:t>
            </a:r>
            <a:endParaRPr lang="en-US" b="1"/>
          </a:p>
        </p:txBody>
      </p:sp>
    </p:spTree>
    <p:extLst>
      <p:ext uri="{BB962C8B-B14F-4D97-AF65-F5344CB8AC3E}">
        <p14:creationId xmlns:p14="http://schemas.microsoft.com/office/powerpoint/2010/main" val="86428518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7" name="Rectangle 16">
            <a:extLst>
              <a:ext uri="{FF2B5EF4-FFF2-40B4-BE49-F238E27FC236}">
                <a16:creationId xmlns:a16="http://schemas.microsoft.com/office/drawing/2014/main" id="{827B839B-9ADE-406B-8590-F1CAEDED45A1}"/>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Freeform 45">
            <a:extLst>
              <a:ext uri="{FF2B5EF4-FFF2-40B4-BE49-F238E27FC236}">
                <a16:creationId xmlns:a16="http://schemas.microsoft.com/office/drawing/2014/main" id="{CFE45BF0-46DB-408C-B5F7-7B11716805D4}"/>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09710" y="1022350"/>
            <a:ext cx="709612" cy="2095501"/>
          </a:xfrm>
          <a:custGeom>
            <a:avLst/>
            <a:gdLst>
              <a:gd name="T0" fmla="*/ 447 w 447"/>
              <a:gd name="T1" fmla="*/ 1363 h 1363"/>
              <a:gd name="T2" fmla="*/ 0 w 447"/>
              <a:gd name="T3" fmla="*/ 987 h 1363"/>
              <a:gd name="T4" fmla="*/ 0 w 447"/>
              <a:gd name="T5" fmla="*/ 0 h 1363"/>
              <a:gd name="T6" fmla="*/ 447 w 447"/>
              <a:gd name="T7" fmla="*/ 376 h 1363"/>
              <a:gd name="T8" fmla="*/ 447 w 447"/>
              <a:gd name="T9" fmla="*/ 1363 h 1363"/>
            </a:gdLst>
            <a:ahLst/>
            <a:cxnLst>
              <a:cxn ang="0">
                <a:pos x="T0" y="T1"/>
              </a:cxn>
              <a:cxn ang="0">
                <a:pos x="T2" y="T3"/>
              </a:cxn>
              <a:cxn ang="0">
                <a:pos x="T4" y="T5"/>
              </a:cxn>
              <a:cxn ang="0">
                <a:pos x="T6" y="T7"/>
              </a:cxn>
              <a:cxn ang="0">
                <a:pos x="T8" y="T9"/>
              </a:cxn>
            </a:cxnLst>
            <a:rect l="0" t="0" r="r" b="b"/>
            <a:pathLst>
              <a:path w="447" h="1363">
                <a:moveTo>
                  <a:pt x="447" y="1363"/>
                </a:moveTo>
                <a:lnTo>
                  <a:pt x="0" y="987"/>
                </a:lnTo>
                <a:lnTo>
                  <a:pt x="0" y="0"/>
                </a:lnTo>
                <a:lnTo>
                  <a:pt x="447" y="376"/>
                </a:lnTo>
                <a:lnTo>
                  <a:pt x="447" y="1363"/>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21" name="Freeform 46">
            <a:extLst>
              <a:ext uri="{FF2B5EF4-FFF2-40B4-BE49-F238E27FC236}">
                <a16:creationId xmlns:a16="http://schemas.microsoft.com/office/drawing/2014/main" id="{2AEBC8F2-97B1-41B4-93F1-2D289E197FBA}"/>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09710" y="837744"/>
            <a:ext cx="403225" cy="1705431"/>
          </a:xfrm>
          <a:custGeom>
            <a:avLst/>
            <a:gdLst>
              <a:gd name="T0" fmla="*/ 254 w 254"/>
              <a:gd name="T1" fmla="*/ 987 h 1109"/>
              <a:gd name="T2" fmla="*/ 0 w 254"/>
              <a:gd name="T3" fmla="*/ 1109 h 1109"/>
              <a:gd name="T4" fmla="*/ 0 w 254"/>
              <a:gd name="T5" fmla="*/ 119 h 1109"/>
              <a:gd name="T6" fmla="*/ 254 w 254"/>
              <a:gd name="T7" fmla="*/ 0 h 1109"/>
              <a:gd name="T8" fmla="*/ 254 w 254"/>
              <a:gd name="T9" fmla="*/ 987 h 1109"/>
            </a:gdLst>
            <a:ahLst/>
            <a:cxnLst>
              <a:cxn ang="0">
                <a:pos x="T0" y="T1"/>
              </a:cxn>
              <a:cxn ang="0">
                <a:pos x="T2" y="T3"/>
              </a:cxn>
              <a:cxn ang="0">
                <a:pos x="T4" y="T5"/>
              </a:cxn>
              <a:cxn ang="0">
                <a:pos x="T6" y="T7"/>
              </a:cxn>
              <a:cxn ang="0">
                <a:pos x="T8" y="T9"/>
              </a:cxn>
            </a:cxnLst>
            <a:rect l="0" t="0" r="r" b="b"/>
            <a:pathLst>
              <a:path w="254" h="1109">
                <a:moveTo>
                  <a:pt x="254" y="987"/>
                </a:moveTo>
                <a:lnTo>
                  <a:pt x="0" y="1109"/>
                </a:lnTo>
                <a:lnTo>
                  <a:pt x="0" y="119"/>
                </a:lnTo>
                <a:lnTo>
                  <a:pt x="254" y="0"/>
                </a:lnTo>
                <a:lnTo>
                  <a:pt x="254" y="987"/>
                </a:lnTo>
                <a:close/>
              </a:path>
            </a:pathLst>
          </a:custGeom>
          <a:solidFill>
            <a:schemeClr val="accent1">
              <a:lumMod val="75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23" name="Freeform 47">
            <a:extLst>
              <a:ext uri="{FF2B5EF4-FFF2-40B4-BE49-F238E27FC236}">
                <a16:creationId xmlns:a16="http://schemas.microsoft.com/office/drawing/2014/main" id="{472E3A19-F5D5-48FC-BB9C-48C2F68F598B}"/>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644660" y="640894"/>
            <a:ext cx="168275" cy="1713195"/>
          </a:xfrm>
          <a:custGeom>
            <a:avLst/>
            <a:gdLst>
              <a:gd name="T0" fmla="*/ 106 w 106"/>
              <a:gd name="T1" fmla="*/ 1114 h 1114"/>
              <a:gd name="T2" fmla="*/ 0 w 106"/>
              <a:gd name="T3" fmla="*/ 1005 h 1114"/>
              <a:gd name="T4" fmla="*/ 0 w 106"/>
              <a:gd name="T5" fmla="*/ 0 h 1114"/>
              <a:gd name="T6" fmla="*/ 106 w 106"/>
              <a:gd name="T7" fmla="*/ 110 h 1114"/>
              <a:gd name="T8" fmla="*/ 106 w 106"/>
              <a:gd name="T9" fmla="*/ 1114 h 1114"/>
            </a:gdLst>
            <a:ahLst/>
            <a:cxnLst>
              <a:cxn ang="0">
                <a:pos x="T0" y="T1"/>
              </a:cxn>
              <a:cxn ang="0">
                <a:pos x="T2" y="T3"/>
              </a:cxn>
              <a:cxn ang="0">
                <a:pos x="T4" y="T5"/>
              </a:cxn>
              <a:cxn ang="0">
                <a:pos x="T6" y="T7"/>
              </a:cxn>
              <a:cxn ang="0">
                <a:pos x="T8" y="T9"/>
              </a:cxn>
            </a:cxnLst>
            <a:rect l="0" t="0" r="r" b="b"/>
            <a:pathLst>
              <a:path w="106" h="1114">
                <a:moveTo>
                  <a:pt x="106" y="1114"/>
                </a:moveTo>
                <a:lnTo>
                  <a:pt x="0" y="1005"/>
                </a:lnTo>
                <a:lnTo>
                  <a:pt x="0" y="0"/>
                </a:lnTo>
                <a:lnTo>
                  <a:pt x="106" y="110"/>
                </a:lnTo>
                <a:lnTo>
                  <a:pt x="106" y="1114"/>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25" name="Freeform 44">
            <a:extLst>
              <a:ext uri="{FF2B5EF4-FFF2-40B4-BE49-F238E27FC236}">
                <a16:creationId xmlns:a16="http://schemas.microsoft.com/office/drawing/2014/main" id="{7A62E32F-BB65-43A8-8EB5-92346890E549}"/>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11223203" y="635716"/>
            <a:ext cx="328612" cy="1742360"/>
          </a:xfrm>
          <a:custGeom>
            <a:avLst/>
            <a:gdLst>
              <a:gd name="T0" fmla="*/ 207 w 207"/>
              <a:gd name="T1" fmla="*/ 987 h 1114"/>
              <a:gd name="T2" fmla="*/ 0 w 207"/>
              <a:gd name="T3" fmla="*/ 1114 h 1114"/>
              <a:gd name="T4" fmla="*/ 0 w 207"/>
              <a:gd name="T5" fmla="*/ 127 h 1114"/>
              <a:gd name="T6" fmla="*/ 207 w 207"/>
              <a:gd name="T7" fmla="*/ 0 h 1114"/>
              <a:gd name="T8" fmla="*/ 207 w 207"/>
              <a:gd name="T9" fmla="*/ 987 h 1114"/>
            </a:gdLst>
            <a:ahLst/>
            <a:cxnLst>
              <a:cxn ang="0">
                <a:pos x="T0" y="T1"/>
              </a:cxn>
              <a:cxn ang="0">
                <a:pos x="T2" y="T3"/>
              </a:cxn>
              <a:cxn ang="0">
                <a:pos x="T4" y="T5"/>
              </a:cxn>
              <a:cxn ang="0">
                <a:pos x="T6" y="T7"/>
              </a:cxn>
              <a:cxn ang="0">
                <a:pos x="T8" y="T9"/>
              </a:cxn>
            </a:cxnLst>
            <a:rect l="0" t="0" r="r" b="b"/>
            <a:pathLst>
              <a:path w="207" h="1114">
                <a:moveTo>
                  <a:pt x="207" y="987"/>
                </a:moveTo>
                <a:lnTo>
                  <a:pt x="0" y="1114"/>
                </a:lnTo>
                <a:lnTo>
                  <a:pt x="0" y="127"/>
                </a:lnTo>
                <a:lnTo>
                  <a:pt x="207" y="0"/>
                </a:lnTo>
                <a:lnTo>
                  <a:pt x="207" y="987"/>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27" name="Rectangle 26">
            <a:extLst>
              <a:ext uri="{FF2B5EF4-FFF2-40B4-BE49-F238E27FC236}">
                <a16:creationId xmlns:a16="http://schemas.microsoft.com/office/drawing/2014/main" id="{14E91B64-9FCC-451E-AFB4-A827D632936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644055" y="635715"/>
            <a:ext cx="10907863" cy="1541457"/>
          </a:xfrm>
          <a:prstGeom prst="rect">
            <a:avLst/>
          </a:prstGeom>
          <a:solidFill>
            <a:schemeClr val="accent1"/>
          </a:solidFill>
          <a:ln>
            <a:noFill/>
          </a:ln>
        </p:spPr>
        <p:txBody>
          <a:bodyPr vert="horz" wrap="square" lIns="91440" tIns="45720" rIns="91440" bIns="45720" numCol="1" anchor="t" anchorCtr="0" compatLnSpc="1">
            <a:prstTxWarp prst="textNoShape">
              <a:avLst/>
            </a:prstTxWarp>
          </a:bodyPr>
          <a:lstStyle/>
          <a:p>
            <a:endParaRPr lang="en-US"/>
          </a:p>
        </p:txBody>
      </p:sp>
      <p:sp>
        <p:nvSpPr>
          <p:cNvPr id="2" name="Title 1">
            <a:extLst>
              <a:ext uri="{FF2B5EF4-FFF2-40B4-BE49-F238E27FC236}">
                <a16:creationId xmlns:a16="http://schemas.microsoft.com/office/drawing/2014/main" id="{529AE283-7B09-AC43-A282-64770F638C29}"/>
              </a:ext>
            </a:extLst>
          </p:cNvPr>
          <p:cNvSpPr>
            <a:spLocks noGrp="1"/>
          </p:cNvSpPr>
          <p:nvPr>
            <p:ph type="title"/>
          </p:nvPr>
        </p:nvSpPr>
        <p:spPr>
          <a:xfrm>
            <a:off x="958506" y="800392"/>
            <a:ext cx="10264697" cy="1212102"/>
          </a:xfrm>
        </p:spPr>
        <p:txBody>
          <a:bodyPr>
            <a:normAutofit/>
          </a:bodyPr>
          <a:lstStyle/>
          <a:p>
            <a:pPr algn="ctr"/>
            <a:r>
              <a:rPr lang="en-US" sz="4000">
                <a:solidFill>
                  <a:schemeClr val="bg1"/>
                </a:solidFill>
                <a:cs typeface="Calibri Light"/>
              </a:rPr>
              <a:t>Scenarios: Test your knowledge!</a:t>
            </a:r>
            <a:endParaRPr lang="en-US"/>
          </a:p>
        </p:txBody>
      </p:sp>
      <p:sp>
        <p:nvSpPr>
          <p:cNvPr id="3" name="Content Placeholder 2">
            <a:extLst>
              <a:ext uri="{FF2B5EF4-FFF2-40B4-BE49-F238E27FC236}">
                <a16:creationId xmlns:a16="http://schemas.microsoft.com/office/drawing/2014/main" id="{4226B8F4-D5AE-6F49-B105-9A33F061EC6F}"/>
              </a:ext>
            </a:extLst>
          </p:cNvPr>
          <p:cNvSpPr>
            <a:spLocks noGrp="1"/>
          </p:cNvSpPr>
          <p:nvPr>
            <p:ph idx="1"/>
          </p:nvPr>
        </p:nvSpPr>
        <p:spPr>
          <a:xfrm>
            <a:off x="1367624" y="2519190"/>
            <a:ext cx="9708995" cy="4142268"/>
          </a:xfrm>
        </p:spPr>
        <p:txBody>
          <a:bodyPr anchor="ctr">
            <a:normAutofit lnSpcReduction="10000"/>
          </a:bodyPr>
          <a:lstStyle/>
          <a:p>
            <a:pPr marL="0" indent="0" algn="ctr">
              <a:buNone/>
            </a:pPr>
            <a:r>
              <a:rPr lang="en-US" sz="3200" dirty="0">
                <a:cs typeface="Calibri"/>
              </a:rPr>
              <a:t>You ask a colleague from University of Washington to take calls from interested study participants in order to assess eligibility and introduce the study. From there the colleague would send the participant to the PI to conduct the consent process.</a:t>
            </a:r>
          </a:p>
          <a:p>
            <a:pPr marL="0" indent="0" algn="ctr">
              <a:buNone/>
            </a:pPr>
            <a:endParaRPr lang="en-US" sz="1600" dirty="0">
              <a:cs typeface="Calibri"/>
            </a:endParaRPr>
          </a:p>
          <a:p>
            <a:pPr marL="0" indent="0" algn="ctr">
              <a:buNone/>
            </a:pPr>
            <a:r>
              <a:rPr lang="en-US" sz="3200" dirty="0">
                <a:cs typeface="Calibri"/>
              </a:rPr>
              <a:t>Is the colleague engaged in the research?</a:t>
            </a:r>
          </a:p>
          <a:p>
            <a:pPr marL="0" indent="0" algn="ctr">
              <a:buNone/>
            </a:pPr>
            <a:endParaRPr lang="en-US" sz="3200" dirty="0">
              <a:cs typeface="Calibri"/>
            </a:endParaRPr>
          </a:p>
          <a:p>
            <a:pPr marL="0" indent="0" algn="ctr">
              <a:buNone/>
            </a:pPr>
            <a:r>
              <a:rPr lang="en-US" sz="3200" dirty="0">
                <a:cs typeface="Calibri"/>
              </a:rPr>
              <a:t>Yes?      No?</a:t>
            </a:r>
          </a:p>
        </p:txBody>
      </p:sp>
    </p:spTree>
    <p:extLst>
      <p:ext uri="{BB962C8B-B14F-4D97-AF65-F5344CB8AC3E}">
        <p14:creationId xmlns:p14="http://schemas.microsoft.com/office/powerpoint/2010/main" val="28113622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7" name="Rectangle 16">
            <a:extLst>
              <a:ext uri="{FF2B5EF4-FFF2-40B4-BE49-F238E27FC236}">
                <a16:creationId xmlns:a16="http://schemas.microsoft.com/office/drawing/2014/main" id="{827B839B-9ADE-406B-8590-F1CAEDED45A1}"/>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Freeform 45">
            <a:extLst>
              <a:ext uri="{FF2B5EF4-FFF2-40B4-BE49-F238E27FC236}">
                <a16:creationId xmlns:a16="http://schemas.microsoft.com/office/drawing/2014/main" id="{CFE45BF0-46DB-408C-B5F7-7B11716805D4}"/>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09710" y="1022350"/>
            <a:ext cx="709612" cy="2095501"/>
          </a:xfrm>
          <a:custGeom>
            <a:avLst/>
            <a:gdLst>
              <a:gd name="T0" fmla="*/ 447 w 447"/>
              <a:gd name="T1" fmla="*/ 1363 h 1363"/>
              <a:gd name="T2" fmla="*/ 0 w 447"/>
              <a:gd name="T3" fmla="*/ 987 h 1363"/>
              <a:gd name="T4" fmla="*/ 0 w 447"/>
              <a:gd name="T5" fmla="*/ 0 h 1363"/>
              <a:gd name="T6" fmla="*/ 447 w 447"/>
              <a:gd name="T7" fmla="*/ 376 h 1363"/>
              <a:gd name="T8" fmla="*/ 447 w 447"/>
              <a:gd name="T9" fmla="*/ 1363 h 1363"/>
            </a:gdLst>
            <a:ahLst/>
            <a:cxnLst>
              <a:cxn ang="0">
                <a:pos x="T0" y="T1"/>
              </a:cxn>
              <a:cxn ang="0">
                <a:pos x="T2" y="T3"/>
              </a:cxn>
              <a:cxn ang="0">
                <a:pos x="T4" y="T5"/>
              </a:cxn>
              <a:cxn ang="0">
                <a:pos x="T6" y="T7"/>
              </a:cxn>
              <a:cxn ang="0">
                <a:pos x="T8" y="T9"/>
              </a:cxn>
            </a:cxnLst>
            <a:rect l="0" t="0" r="r" b="b"/>
            <a:pathLst>
              <a:path w="447" h="1363">
                <a:moveTo>
                  <a:pt x="447" y="1363"/>
                </a:moveTo>
                <a:lnTo>
                  <a:pt x="0" y="987"/>
                </a:lnTo>
                <a:lnTo>
                  <a:pt x="0" y="0"/>
                </a:lnTo>
                <a:lnTo>
                  <a:pt x="447" y="376"/>
                </a:lnTo>
                <a:lnTo>
                  <a:pt x="447" y="1363"/>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21" name="Freeform 46">
            <a:extLst>
              <a:ext uri="{FF2B5EF4-FFF2-40B4-BE49-F238E27FC236}">
                <a16:creationId xmlns:a16="http://schemas.microsoft.com/office/drawing/2014/main" id="{2AEBC8F2-97B1-41B4-93F1-2D289E197FBA}"/>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09710" y="837744"/>
            <a:ext cx="403225" cy="1705431"/>
          </a:xfrm>
          <a:custGeom>
            <a:avLst/>
            <a:gdLst>
              <a:gd name="T0" fmla="*/ 254 w 254"/>
              <a:gd name="T1" fmla="*/ 987 h 1109"/>
              <a:gd name="T2" fmla="*/ 0 w 254"/>
              <a:gd name="T3" fmla="*/ 1109 h 1109"/>
              <a:gd name="T4" fmla="*/ 0 w 254"/>
              <a:gd name="T5" fmla="*/ 119 h 1109"/>
              <a:gd name="T6" fmla="*/ 254 w 254"/>
              <a:gd name="T7" fmla="*/ 0 h 1109"/>
              <a:gd name="T8" fmla="*/ 254 w 254"/>
              <a:gd name="T9" fmla="*/ 987 h 1109"/>
            </a:gdLst>
            <a:ahLst/>
            <a:cxnLst>
              <a:cxn ang="0">
                <a:pos x="T0" y="T1"/>
              </a:cxn>
              <a:cxn ang="0">
                <a:pos x="T2" y="T3"/>
              </a:cxn>
              <a:cxn ang="0">
                <a:pos x="T4" y="T5"/>
              </a:cxn>
              <a:cxn ang="0">
                <a:pos x="T6" y="T7"/>
              </a:cxn>
              <a:cxn ang="0">
                <a:pos x="T8" y="T9"/>
              </a:cxn>
            </a:cxnLst>
            <a:rect l="0" t="0" r="r" b="b"/>
            <a:pathLst>
              <a:path w="254" h="1109">
                <a:moveTo>
                  <a:pt x="254" y="987"/>
                </a:moveTo>
                <a:lnTo>
                  <a:pt x="0" y="1109"/>
                </a:lnTo>
                <a:lnTo>
                  <a:pt x="0" y="119"/>
                </a:lnTo>
                <a:lnTo>
                  <a:pt x="254" y="0"/>
                </a:lnTo>
                <a:lnTo>
                  <a:pt x="254" y="987"/>
                </a:lnTo>
                <a:close/>
              </a:path>
            </a:pathLst>
          </a:custGeom>
          <a:solidFill>
            <a:schemeClr val="accent1">
              <a:lumMod val="75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23" name="Freeform 47">
            <a:extLst>
              <a:ext uri="{FF2B5EF4-FFF2-40B4-BE49-F238E27FC236}">
                <a16:creationId xmlns:a16="http://schemas.microsoft.com/office/drawing/2014/main" id="{472E3A19-F5D5-48FC-BB9C-48C2F68F598B}"/>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644660" y="640894"/>
            <a:ext cx="168275" cy="1713195"/>
          </a:xfrm>
          <a:custGeom>
            <a:avLst/>
            <a:gdLst>
              <a:gd name="T0" fmla="*/ 106 w 106"/>
              <a:gd name="T1" fmla="*/ 1114 h 1114"/>
              <a:gd name="T2" fmla="*/ 0 w 106"/>
              <a:gd name="T3" fmla="*/ 1005 h 1114"/>
              <a:gd name="T4" fmla="*/ 0 w 106"/>
              <a:gd name="T5" fmla="*/ 0 h 1114"/>
              <a:gd name="T6" fmla="*/ 106 w 106"/>
              <a:gd name="T7" fmla="*/ 110 h 1114"/>
              <a:gd name="T8" fmla="*/ 106 w 106"/>
              <a:gd name="T9" fmla="*/ 1114 h 1114"/>
            </a:gdLst>
            <a:ahLst/>
            <a:cxnLst>
              <a:cxn ang="0">
                <a:pos x="T0" y="T1"/>
              </a:cxn>
              <a:cxn ang="0">
                <a:pos x="T2" y="T3"/>
              </a:cxn>
              <a:cxn ang="0">
                <a:pos x="T4" y="T5"/>
              </a:cxn>
              <a:cxn ang="0">
                <a:pos x="T6" y="T7"/>
              </a:cxn>
              <a:cxn ang="0">
                <a:pos x="T8" y="T9"/>
              </a:cxn>
            </a:cxnLst>
            <a:rect l="0" t="0" r="r" b="b"/>
            <a:pathLst>
              <a:path w="106" h="1114">
                <a:moveTo>
                  <a:pt x="106" y="1114"/>
                </a:moveTo>
                <a:lnTo>
                  <a:pt x="0" y="1005"/>
                </a:lnTo>
                <a:lnTo>
                  <a:pt x="0" y="0"/>
                </a:lnTo>
                <a:lnTo>
                  <a:pt x="106" y="110"/>
                </a:lnTo>
                <a:lnTo>
                  <a:pt x="106" y="1114"/>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25" name="Freeform 44">
            <a:extLst>
              <a:ext uri="{FF2B5EF4-FFF2-40B4-BE49-F238E27FC236}">
                <a16:creationId xmlns:a16="http://schemas.microsoft.com/office/drawing/2014/main" id="{7A62E32F-BB65-43A8-8EB5-92346890E549}"/>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11223203" y="635716"/>
            <a:ext cx="328612" cy="1742360"/>
          </a:xfrm>
          <a:custGeom>
            <a:avLst/>
            <a:gdLst>
              <a:gd name="T0" fmla="*/ 207 w 207"/>
              <a:gd name="T1" fmla="*/ 987 h 1114"/>
              <a:gd name="T2" fmla="*/ 0 w 207"/>
              <a:gd name="T3" fmla="*/ 1114 h 1114"/>
              <a:gd name="T4" fmla="*/ 0 w 207"/>
              <a:gd name="T5" fmla="*/ 127 h 1114"/>
              <a:gd name="T6" fmla="*/ 207 w 207"/>
              <a:gd name="T7" fmla="*/ 0 h 1114"/>
              <a:gd name="T8" fmla="*/ 207 w 207"/>
              <a:gd name="T9" fmla="*/ 987 h 1114"/>
            </a:gdLst>
            <a:ahLst/>
            <a:cxnLst>
              <a:cxn ang="0">
                <a:pos x="T0" y="T1"/>
              </a:cxn>
              <a:cxn ang="0">
                <a:pos x="T2" y="T3"/>
              </a:cxn>
              <a:cxn ang="0">
                <a:pos x="T4" y="T5"/>
              </a:cxn>
              <a:cxn ang="0">
                <a:pos x="T6" y="T7"/>
              </a:cxn>
              <a:cxn ang="0">
                <a:pos x="T8" y="T9"/>
              </a:cxn>
            </a:cxnLst>
            <a:rect l="0" t="0" r="r" b="b"/>
            <a:pathLst>
              <a:path w="207" h="1114">
                <a:moveTo>
                  <a:pt x="207" y="987"/>
                </a:moveTo>
                <a:lnTo>
                  <a:pt x="0" y="1114"/>
                </a:lnTo>
                <a:lnTo>
                  <a:pt x="0" y="127"/>
                </a:lnTo>
                <a:lnTo>
                  <a:pt x="207" y="0"/>
                </a:lnTo>
                <a:lnTo>
                  <a:pt x="207" y="987"/>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27" name="Rectangle 26">
            <a:extLst>
              <a:ext uri="{FF2B5EF4-FFF2-40B4-BE49-F238E27FC236}">
                <a16:creationId xmlns:a16="http://schemas.microsoft.com/office/drawing/2014/main" id="{14E91B64-9FCC-451E-AFB4-A827D632936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644055" y="635715"/>
            <a:ext cx="10907863" cy="1541457"/>
          </a:xfrm>
          <a:prstGeom prst="rect">
            <a:avLst/>
          </a:prstGeom>
          <a:solidFill>
            <a:schemeClr val="accent1"/>
          </a:solidFill>
          <a:ln>
            <a:noFill/>
          </a:ln>
        </p:spPr>
        <p:txBody>
          <a:bodyPr vert="horz" wrap="square" lIns="91440" tIns="45720" rIns="91440" bIns="45720" numCol="1" anchor="t" anchorCtr="0" compatLnSpc="1">
            <a:prstTxWarp prst="textNoShape">
              <a:avLst/>
            </a:prstTxWarp>
          </a:bodyPr>
          <a:lstStyle/>
          <a:p>
            <a:endParaRPr lang="en-US"/>
          </a:p>
        </p:txBody>
      </p:sp>
      <p:sp>
        <p:nvSpPr>
          <p:cNvPr id="2" name="Title 1">
            <a:extLst>
              <a:ext uri="{FF2B5EF4-FFF2-40B4-BE49-F238E27FC236}">
                <a16:creationId xmlns:a16="http://schemas.microsoft.com/office/drawing/2014/main" id="{529AE283-7B09-AC43-A282-64770F638C29}"/>
              </a:ext>
            </a:extLst>
          </p:cNvPr>
          <p:cNvSpPr>
            <a:spLocks noGrp="1"/>
          </p:cNvSpPr>
          <p:nvPr>
            <p:ph type="title"/>
          </p:nvPr>
        </p:nvSpPr>
        <p:spPr>
          <a:xfrm>
            <a:off x="958506" y="800392"/>
            <a:ext cx="10264697" cy="1212102"/>
          </a:xfrm>
        </p:spPr>
        <p:txBody>
          <a:bodyPr>
            <a:normAutofit/>
          </a:bodyPr>
          <a:lstStyle/>
          <a:p>
            <a:pPr algn="ctr"/>
            <a:r>
              <a:rPr lang="en-US" sz="4000">
                <a:solidFill>
                  <a:schemeClr val="bg1"/>
                </a:solidFill>
                <a:cs typeface="Calibri Light"/>
              </a:rPr>
              <a:t>Scenarios: Test your knowledge!</a:t>
            </a:r>
            <a:endParaRPr lang="en-US"/>
          </a:p>
        </p:txBody>
      </p:sp>
      <p:sp>
        <p:nvSpPr>
          <p:cNvPr id="3" name="Content Placeholder 2">
            <a:extLst>
              <a:ext uri="{FF2B5EF4-FFF2-40B4-BE49-F238E27FC236}">
                <a16:creationId xmlns:a16="http://schemas.microsoft.com/office/drawing/2014/main" id="{4226B8F4-D5AE-6F49-B105-9A33F061EC6F}"/>
              </a:ext>
            </a:extLst>
          </p:cNvPr>
          <p:cNvSpPr>
            <a:spLocks noGrp="1"/>
          </p:cNvSpPr>
          <p:nvPr>
            <p:ph idx="1"/>
          </p:nvPr>
        </p:nvSpPr>
        <p:spPr>
          <a:xfrm>
            <a:off x="1367624" y="2519190"/>
            <a:ext cx="9708995" cy="4142268"/>
          </a:xfrm>
        </p:spPr>
        <p:txBody>
          <a:bodyPr anchor="ctr">
            <a:normAutofit/>
          </a:bodyPr>
          <a:lstStyle/>
          <a:p>
            <a:pPr marL="0" indent="0" algn="ctr">
              <a:buNone/>
            </a:pPr>
            <a:r>
              <a:rPr lang="en-US" sz="3200" dirty="0">
                <a:cs typeface="Calibri"/>
              </a:rPr>
              <a:t>The quality assurance (QA) assistant comes by to audit your regulatory binder for compliance. There are participant identifiers present in the regulatory binder. </a:t>
            </a:r>
          </a:p>
          <a:p>
            <a:pPr marL="0" indent="0" algn="ctr">
              <a:buNone/>
            </a:pPr>
            <a:endParaRPr lang="en-US" sz="1600" dirty="0">
              <a:cs typeface="Calibri"/>
            </a:endParaRPr>
          </a:p>
          <a:p>
            <a:pPr marL="0" indent="0" algn="ctr">
              <a:buNone/>
            </a:pPr>
            <a:r>
              <a:rPr lang="en-US" sz="3200" dirty="0">
                <a:cs typeface="Calibri"/>
              </a:rPr>
              <a:t>Is the QA assistant engaged in the research?</a:t>
            </a:r>
          </a:p>
          <a:p>
            <a:pPr marL="0" indent="0" algn="ctr">
              <a:buNone/>
            </a:pPr>
            <a:endParaRPr lang="en-US" sz="1600" dirty="0">
              <a:cs typeface="Calibri"/>
            </a:endParaRPr>
          </a:p>
          <a:p>
            <a:pPr marL="0" indent="0" algn="ctr">
              <a:buNone/>
            </a:pPr>
            <a:r>
              <a:rPr lang="en-US" sz="3200" dirty="0">
                <a:cs typeface="Calibri"/>
              </a:rPr>
              <a:t>Yes?        No?</a:t>
            </a:r>
          </a:p>
        </p:txBody>
      </p:sp>
    </p:spTree>
    <p:extLst>
      <p:ext uri="{BB962C8B-B14F-4D97-AF65-F5344CB8AC3E}">
        <p14:creationId xmlns:p14="http://schemas.microsoft.com/office/powerpoint/2010/main" val="350758385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7" name="Rectangle 16">
            <a:extLst>
              <a:ext uri="{FF2B5EF4-FFF2-40B4-BE49-F238E27FC236}">
                <a16:creationId xmlns:a16="http://schemas.microsoft.com/office/drawing/2014/main" id="{827B839B-9ADE-406B-8590-F1CAEDED45A1}"/>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Freeform 45">
            <a:extLst>
              <a:ext uri="{FF2B5EF4-FFF2-40B4-BE49-F238E27FC236}">
                <a16:creationId xmlns:a16="http://schemas.microsoft.com/office/drawing/2014/main" id="{CFE45BF0-46DB-408C-B5F7-7B11716805D4}"/>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09710" y="1022350"/>
            <a:ext cx="709612" cy="2095501"/>
          </a:xfrm>
          <a:custGeom>
            <a:avLst/>
            <a:gdLst>
              <a:gd name="T0" fmla="*/ 447 w 447"/>
              <a:gd name="T1" fmla="*/ 1363 h 1363"/>
              <a:gd name="T2" fmla="*/ 0 w 447"/>
              <a:gd name="T3" fmla="*/ 987 h 1363"/>
              <a:gd name="T4" fmla="*/ 0 w 447"/>
              <a:gd name="T5" fmla="*/ 0 h 1363"/>
              <a:gd name="T6" fmla="*/ 447 w 447"/>
              <a:gd name="T7" fmla="*/ 376 h 1363"/>
              <a:gd name="T8" fmla="*/ 447 w 447"/>
              <a:gd name="T9" fmla="*/ 1363 h 1363"/>
            </a:gdLst>
            <a:ahLst/>
            <a:cxnLst>
              <a:cxn ang="0">
                <a:pos x="T0" y="T1"/>
              </a:cxn>
              <a:cxn ang="0">
                <a:pos x="T2" y="T3"/>
              </a:cxn>
              <a:cxn ang="0">
                <a:pos x="T4" y="T5"/>
              </a:cxn>
              <a:cxn ang="0">
                <a:pos x="T6" y="T7"/>
              </a:cxn>
              <a:cxn ang="0">
                <a:pos x="T8" y="T9"/>
              </a:cxn>
            </a:cxnLst>
            <a:rect l="0" t="0" r="r" b="b"/>
            <a:pathLst>
              <a:path w="447" h="1363">
                <a:moveTo>
                  <a:pt x="447" y="1363"/>
                </a:moveTo>
                <a:lnTo>
                  <a:pt x="0" y="987"/>
                </a:lnTo>
                <a:lnTo>
                  <a:pt x="0" y="0"/>
                </a:lnTo>
                <a:lnTo>
                  <a:pt x="447" y="376"/>
                </a:lnTo>
                <a:lnTo>
                  <a:pt x="447" y="1363"/>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21" name="Freeform 46">
            <a:extLst>
              <a:ext uri="{FF2B5EF4-FFF2-40B4-BE49-F238E27FC236}">
                <a16:creationId xmlns:a16="http://schemas.microsoft.com/office/drawing/2014/main" id="{2AEBC8F2-97B1-41B4-93F1-2D289E197FBA}"/>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09710" y="837744"/>
            <a:ext cx="403225" cy="1705431"/>
          </a:xfrm>
          <a:custGeom>
            <a:avLst/>
            <a:gdLst>
              <a:gd name="T0" fmla="*/ 254 w 254"/>
              <a:gd name="T1" fmla="*/ 987 h 1109"/>
              <a:gd name="T2" fmla="*/ 0 w 254"/>
              <a:gd name="T3" fmla="*/ 1109 h 1109"/>
              <a:gd name="T4" fmla="*/ 0 w 254"/>
              <a:gd name="T5" fmla="*/ 119 h 1109"/>
              <a:gd name="T6" fmla="*/ 254 w 254"/>
              <a:gd name="T7" fmla="*/ 0 h 1109"/>
              <a:gd name="T8" fmla="*/ 254 w 254"/>
              <a:gd name="T9" fmla="*/ 987 h 1109"/>
            </a:gdLst>
            <a:ahLst/>
            <a:cxnLst>
              <a:cxn ang="0">
                <a:pos x="T0" y="T1"/>
              </a:cxn>
              <a:cxn ang="0">
                <a:pos x="T2" y="T3"/>
              </a:cxn>
              <a:cxn ang="0">
                <a:pos x="T4" y="T5"/>
              </a:cxn>
              <a:cxn ang="0">
                <a:pos x="T6" y="T7"/>
              </a:cxn>
              <a:cxn ang="0">
                <a:pos x="T8" y="T9"/>
              </a:cxn>
            </a:cxnLst>
            <a:rect l="0" t="0" r="r" b="b"/>
            <a:pathLst>
              <a:path w="254" h="1109">
                <a:moveTo>
                  <a:pt x="254" y="987"/>
                </a:moveTo>
                <a:lnTo>
                  <a:pt x="0" y="1109"/>
                </a:lnTo>
                <a:lnTo>
                  <a:pt x="0" y="119"/>
                </a:lnTo>
                <a:lnTo>
                  <a:pt x="254" y="0"/>
                </a:lnTo>
                <a:lnTo>
                  <a:pt x="254" y="987"/>
                </a:lnTo>
                <a:close/>
              </a:path>
            </a:pathLst>
          </a:custGeom>
          <a:solidFill>
            <a:schemeClr val="accent1">
              <a:lumMod val="75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23" name="Freeform 47">
            <a:extLst>
              <a:ext uri="{FF2B5EF4-FFF2-40B4-BE49-F238E27FC236}">
                <a16:creationId xmlns:a16="http://schemas.microsoft.com/office/drawing/2014/main" id="{472E3A19-F5D5-48FC-BB9C-48C2F68F598B}"/>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644660" y="640894"/>
            <a:ext cx="168275" cy="1713195"/>
          </a:xfrm>
          <a:custGeom>
            <a:avLst/>
            <a:gdLst>
              <a:gd name="T0" fmla="*/ 106 w 106"/>
              <a:gd name="T1" fmla="*/ 1114 h 1114"/>
              <a:gd name="T2" fmla="*/ 0 w 106"/>
              <a:gd name="T3" fmla="*/ 1005 h 1114"/>
              <a:gd name="T4" fmla="*/ 0 w 106"/>
              <a:gd name="T5" fmla="*/ 0 h 1114"/>
              <a:gd name="T6" fmla="*/ 106 w 106"/>
              <a:gd name="T7" fmla="*/ 110 h 1114"/>
              <a:gd name="T8" fmla="*/ 106 w 106"/>
              <a:gd name="T9" fmla="*/ 1114 h 1114"/>
            </a:gdLst>
            <a:ahLst/>
            <a:cxnLst>
              <a:cxn ang="0">
                <a:pos x="T0" y="T1"/>
              </a:cxn>
              <a:cxn ang="0">
                <a:pos x="T2" y="T3"/>
              </a:cxn>
              <a:cxn ang="0">
                <a:pos x="T4" y="T5"/>
              </a:cxn>
              <a:cxn ang="0">
                <a:pos x="T6" y="T7"/>
              </a:cxn>
              <a:cxn ang="0">
                <a:pos x="T8" y="T9"/>
              </a:cxn>
            </a:cxnLst>
            <a:rect l="0" t="0" r="r" b="b"/>
            <a:pathLst>
              <a:path w="106" h="1114">
                <a:moveTo>
                  <a:pt x="106" y="1114"/>
                </a:moveTo>
                <a:lnTo>
                  <a:pt x="0" y="1005"/>
                </a:lnTo>
                <a:lnTo>
                  <a:pt x="0" y="0"/>
                </a:lnTo>
                <a:lnTo>
                  <a:pt x="106" y="110"/>
                </a:lnTo>
                <a:lnTo>
                  <a:pt x="106" y="1114"/>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25" name="Freeform 44">
            <a:extLst>
              <a:ext uri="{FF2B5EF4-FFF2-40B4-BE49-F238E27FC236}">
                <a16:creationId xmlns:a16="http://schemas.microsoft.com/office/drawing/2014/main" id="{7A62E32F-BB65-43A8-8EB5-92346890E549}"/>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11223203" y="635716"/>
            <a:ext cx="328612" cy="1742360"/>
          </a:xfrm>
          <a:custGeom>
            <a:avLst/>
            <a:gdLst>
              <a:gd name="T0" fmla="*/ 207 w 207"/>
              <a:gd name="T1" fmla="*/ 987 h 1114"/>
              <a:gd name="T2" fmla="*/ 0 w 207"/>
              <a:gd name="T3" fmla="*/ 1114 h 1114"/>
              <a:gd name="T4" fmla="*/ 0 w 207"/>
              <a:gd name="T5" fmla="*/ 127 h 1114"/>
              <a:gd name="T6" fmla="*/ 207 w 207"/>
              <a:gd name="T7" fmla="*/ 0 h 1114"/>
              <a:gd name="T8" fmla="*/ 207 w 207"/>
              <a:gd name="T9" fmla="*/ 987 h 1114"/>
            </a:gdLst>
            <a:ahLst/>
            <a:cxnLst>
              <a:cxn ang="0">
                <a:pos x="T0" y="T1"/>
              </a:cxn>
              <a:cxn ang="0">
                <a:pos x="T2" y="T3"/>
              </a:cxn>
              <a:cxn ang="0">
                <a:pos x="T4" y="T5"/>
              </a:cxn>
              <a:cxn ang="0">
                <a:pos x="T6" y="T7"/>
              </a:cxn>
              <a:cxn ang="0">
                <a:pos x="T8" y="T9"/>
              </a:cxn>
            </a:cxnLst>
            <a:rect l="0" t="0" r="r" b="b"/>
            <a:pathLst>
              <a:path w="207" h="1114">
                <a:moveTo>
                  <a:pt x="207" y="987"/>
                </a:moveTo>
                <a:lnTo>
                  <a:pt x="0" y="1114"/>
                </a:lnTo>
                <a:lnTo>
                  <a:pt x="0" y="127"/>
                </a:lnTo>
                <a:lnTo>
                  <a:pt x="207" y="0"/>
                </a:lnTo>
                <a:lnTo>
                  <a:pt x="207" y="987"/>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27" name="Rectangle 26">
            <a:extLst>
              <a:ext uri="{FF2B5EF4-FFF2-40B4-BE49-F238E27FC236}">
                <a16:creationId xmlns:a16="http://schemas.microsoft.com/office/drawing/2014/main" id="{14E91B64-9FCC-451E-AFB4-A827D632936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644055" y="635715"/>
            <a:ext cx="10907863" cy="1541457"/>
          </a:xfrm>
          <a:prstGeom prst="rect">
            <a:avLst/>
          </a:prstGeom>
          <a:solidFill>
            <a:schemeClr val="accent1"/>
          </a:solidFill>
          <a:ln>
            <a:noFill/>
          </a:ln>
        </p:spPr>
        <p:txBody>
          <a:bodyPr vert="horz" wrap="square" lIns="91440" tIns="45720" rIns="91440" bIns="45720" numCol="1" anchor="t" anchorCtr="0" compatLnSpc="1">
            <a:prstTxWarp prst="textNoShape">
              <a:avLst/>
            </a:prstTxWarp>
          </a:bodyPr>
          <a:lstStyle/>
          <a:p>
            <a:endParaRPr lang="en-US"/>
          </a:p>
        </p:txBody>
      </p:sp>
      <p:sp>
        <p:nvSpPr>
          <p:cNvPr id="2" name="Title 1">
            <a:extLst>
              <a:ext uri="{FF2B5EF4-FFF2-40B4-BE49-F238E27FC236}">
                <a16:creationId xmlns:a16="http://schemas.microsoft.com/office/drawing/2014/main" id="{529AE283-7B09-AC43-A282-64770F638C29}"/>
              </a:ext>
            </a:extLst>
          </p:cNvPr>
          <p:cNvSpPr>
            <a:spLocks noGrp="1"/>
          </p:cNvSpPr>
          <p:nvPr>
            <p:ph type="title"/>
          </p:nvPr>
        </p:nvSpPr>
        <p:spPr>
          <a:xfrm>
            <a:off x="958506" y="800392"/>
            <a:ext cx="10264697" cy="1212102"/>
          </a:xfrm>
        </p:spPr>
        <p:txBody>
          <a:bodyPr>
            <a:normAutofit/>
          </a:bodyPr>
          <a:lstStyle/>
          <a:p>
            <a:pPr algn="ctr"/>
            <a:r>
              <a:rPr lang="en-US" sz="4000">
                <a:solidFill>
                  <a:schemeClr val="bg1"/>
                </a:solidFill>
                <a:cs typeface="Calibri Light"/>
              </a:rPr>
              <a:t>Scenarios: Test your knowledge!</a:t>
            </a:r>
            <a:endParaRPr lang="en-US"/>
          </a:p>
        </p:txBody>
      </p:sp>
      <p:sp>
        <p:nvSpPr>
          <p:cNvPr id="3" name="Content Placeholder 2">
            <a:extLst>
              <a:ext uri="{FF2B5EF4-FFF2-40B4-BE49-F238E27FC236}">
                <a16:creationId xmlns:a16="http://schemas.microsoft.com/office/drawing/2014/main" id="{4226B8F4-D5AE-6F49-B105-9A33F061EC6F}"/>
              </a:ext>
            </a:extLst>
          </p:cNvPr>
          <p:cNvSpPr>
            <a:spLocks noGrp="1"/>
          </p:cNvSpPr>
          <p:nvPr>
            <p:ph idx="1"/>
          </p:nvPr>
        </p:nvSpPr>
        <p:spPr>
          <a:xfrm>
            <a:off x="1367624" y="2519190"/>
            <a:ext cx="9708995" cy="4142268"/>
          </a:xfrm>
        </p:spPr>
        <p:txBody>
          <a:bodyPr anchor="ctr">
            <a:normAutofit/>
          </a:bodyPr>
          <a:lstStyle/>
          <a:p>
            <a:pPr marL="0" indent="0" algn="ctr">
              <a:buNone/>
            </a:pPr>
            <a:r>
              <a:rPr lang="en-US" sz="3200" dirty="0">
                <a:cs typeface="Calibri"/>
              </a:rPr>
              <a:t>You are planning on conducting a chart review of patients at Shock Trauma. One of their doctors has agreed to assist you with obtaining the data from the EMR.   </a:t>
            </a:r>
          </a:p>
          <a:p>
            <a:pPr marL="0" indent="0" algn="ctr">
              <a:buNone/>
            </a:pPr>
            <a:r>
              <a:rPr lang="en-US" sz="3200" dirty="0">
                <a:cs typeface="Calibri"/>
              </a:rPr>
              <a:t>Is shock trauma an additional site?  - Yes?   No?</a:t>
            </a:r>
          </a:p>
          <a:p>
            <a:pPr marL="0" indent="0" algn="ctr">
              <a:buNone/>
            </a:pPr>
            <a:r>
              <a:rPr lang="en-US" sz="3200" dirty="0">
                <a:cs typeface="Calibri"/>
              </a:rPr>
              <a:t>Is the doctor engaged in the research?  -Yes?  No?</a:t>
            </a:r>
          </a:p>
        </p:txBody>
      </p:sp>
    </p:spTree>
    <p:extLst>
      <p:ext uri="{BB962C8B-B14F-4D97-AF65-F5344CB8AC3E}">
        <p14:creationId xmlns:p14="http://schemas.microsoft.com/office/powerpoint/2010/main" val="34105767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 name="Rectangle 9">
            <a:extLst>
              <a:ext uri="{FF2B5EF4-FFF2-40B4-BE49-F238E27FC236}">
                <a16:creationId xmlns:a16="http://schemas.microsoft.com/office/drawing/2014/main" id="{23A58148-D452-4F6F-A2FE-EED968DE1970}"/>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386463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B6F91DCB-A669-4FC7-BCC7-B03C842DA685}"/>
              </a:ext>
            </a:extLst>
          </p:cNvPr>
          <p:cNvSpPr>
            <a:spLocks noGrp="1"/>
          </p:cNvSpPr>
          <p:nvPr>
            <p:ph type="title"/>
          </p:nvPr>
        </p:nvSpPr>
        <p:spPr>
          <a:xfrm>
            <a:off x="341479" y="2887423"/>
            <a:ext cx="3197013" cy="2743200"/>
          </a:xfrm>
        </p:spPr>
        <p:txBody>
          <a:bodyPr anchor="t">
            <a:normAutofit/>
          </a:bodyPr>
          <a:lstStyle/>
          <a:p>
            <a:pPr algn="ctr"/>
            <a:r>
              <a:rPr lang="en-US" sz="4800" b="1">
                <a:solidFill>
                  <a:schemeClr val="bg1"/>
                </a:solidFill>
                <a:cs typeface="Calibri Light"/>
              </a:rPr>
              <a:t>Resources</a:t>
            </a:r>
            <a:endParaRPr lang="en-US" sz="4800">
              <a:solidFill>
                <a:schemeClr val="bg1"/>
              </a:solidFill>
            </a:endParaRPr>
          </a:p>
        </p:txBody>
      </p:sp>
      <p:pic>
        <p:nvPicPr>
          <p:cNvPr id="7" name="Graphic 6" descr="Poi">
            <a:extLst>
              <a:ext uri="{FF2B5EF4-FFF2-40B4-BE49-F238E27FC236}">
                <a16:creationId xmlns:a16="http://schemas.microsoft.com/office/drawing/2014/main" id="{476D77F4-00ED-42FD-9517-23C3D8C6EC19}"/>
              </a:ext>
            </a:extLst>
          </p:cNvPr>
          <p:cNvPicPr>
            <a:picLocks noChangeAspect="1"/>
          </p:cNvPicPr>
          <p:nvPr/>
        </p:nvPicPr>
        <p:blipFill>
          <a:blip r:embed="rId3" cstate="hqprint">
            <a:extLst>
              <a:ext uri="{28A0092B-C50C-407E-A947-70E740481C1C}">
                <a14:useLocalDpi xmlns:a14="http://schemas.microsoft.com/office/drawing/2010/main" val="0"/>
              </a:ext>
              <a:ext uri="{96DAC541-7B7A-43D3-8B79-37D633B846F1}">
                <asvg:svgBlip xmlns:asvg="http://schemas.microsoft.com/office/drawing/2016/SVG/main" xmlns="" r:embed="rId4"/>
              </a:ext>
            </a:extLst>
          </a:blip>
          <a:stretch>
            <a:fillRect/>
          </a:stretch>
        </p:blipFill>
        <p:spPr>
          <a:xfrm>
            <a:off x="1402271" y="2122544"/>
            <a:ext cx="914400" cy="914400"/>
          </a:xfrm>
          <a:prstGeom prst="rect">
            <a:avLst/>
          </a:prstGeom>
        </p:spPr>
      </p:pic>
      <p:sp>
        <p:nvSpPr>
          <p:cNvPr id="3" name="Content Placeholder 2">
            <a:extLst>
              <a:ext uri="{FF2B5EF4-FFF2-40B4-BE49-F238E27FC236}">
                <a16:creationId xmlns:a16="http://schemas.microsoft.com/office/drawing/2014/main" id="{2FA10267-55F3-4E24-B9DA-AB2AB69A2992}"/>
              </a:ext>
            </a:extLst>
          </p:cNvPr>
          <p:cNvSpPr>
            <a:spLocks noGrp="1"/>
          </p:cNvSpPr>
          <p:nvPr>
            <p:ph idx="1"/>
          </p:nvPr>
        </p:nvSpPr>
        <p:spPr>
          <a:xfrm>
            <a:off x="4330719" y="641615"/>
            <a:ext cx="7634855" cy="5892929"/>
          </a:xfrm>
        </p:spPr>
        <p:txBody>
          <a:bodyPr vert="horz" lIns="91440" tIns="45720" rIns="91440" bIns="45720" rtlCol="0" anchor="ctr">
            <a:normAutofit/>
          </a:bodyPr>
          <a:lstStyle/>
          <a:p>
            <a:pPr marL="0" indent="0">
              <a:buNone/>
            </a:pPr>
            <a:r>
              <a:rPr lang="en-US">
                <a:ea typeface="+mn-lt"/>
                <a:cs typeface="+mn-lt"/>
              </a:rPr>
              <a:t>HHS Guidance on Engagement</a:t>
            </a:r>
          </a:p>
          <a:p>
            <a:pPr marL="0" indent="0">
              <a:buNone/>
            </a:pPr>
            <a:r>
              <a:rPr lang="en-US" sz="2000">
                <a:ea typeface="+mn-lt"/>
                <a:cs typeface="+mn-lt"/>
                <a:hlinkClick r:id="rId5"/>
              </a:rPr>
              <a:t>https://www.hhs.gov/ohrp/regulations-and-policy/guidance/guidance-on-engagement-of-institutions/index.html</a:t>
            </a:r>
            <a:endParaRPr lang="en-US" sz="2000">
              <a:ea typeface="+mn-lt"/>
              <a:cs typeface="+mn-lt"/>
            </a:endParaRPr>
          </a:p>
          <a:p>
            <a:pPr marL="0" indent="0">
              <a:buNone/>
            </a:pPr>
            <a:endParaRPr lang="en-US" sz="2000">
              <a:cs typeface="Calibri" panose="020F0502020204030204"/>
            </a:endParaRPr>
          </a:p>
          <a:p>
            <a:pPr marL="0" indent="0">
              <a:buNone/>
            </a:pPr>
            <a:r>
              <a:rPr lang="en-US">
                <a:cs typeface="Calibri" panose="020F0502020204030204"/>
              </a:rPr>
              <a:t>UMB HRPO Investigators Manual</a:t>
            </a:r>
          </a:p>
          <a:p>
            <a:pPr marL="0" indent="0">
              <a:buNone/>
            </a:pPr>
            <a:r>
              <a:rPr lang="en-US" sz="2000">
                <a:ea typeface="+mn-lt"/>
                <a:cs typeface="+mn-lt"/>
                <a:hlinkClick r:id="rId6"/>
              </a:rPr>
              <a:t>https://www.umaryland.edu/hrp/for-researchers/investigator-manual/</a:t>
            </a:r>
            <a:endParaRPr lang="en-US" sz="2000">
              <a:ea typeface="+mn-lt"/>
              <a:cs typeface="+mn-lt"/>
            </a:endParaRPr>
          </a:p>
          <a:p>
            <a:pPr marL="0" indent="0">
              <a:buNone/>
            </a:pPr>
            <a:endParaRPr lang="en-US" sz="2000">
              <a:cs typeface="Calibri"/>
            </a:endParaRPr>
          </a:p>
          <a:p>
            <a:pPr marL="0" indent="0">
              <a:buNone/>
            </a:pPr>
            <a:r>
              <a:rPr lang="en-US">
                <a:cs typeface="Calibri"/>
              </a:rPr>
              <a:t>UMB HRPO</a:t>
            </a:r>
          </a:p>
          <a:p>
            <a:pPr marL="0" indent="0">
              <a:buNone/>
            </a:pPr>
            <a:r>
              <a:rPr lang="en-US" sz="2000">
                <a:ea typeface="+mn-lt"/>
                <a:cs typeface="+mn-lt"/>
                <a:hlinkClick r:id="rId7"/>
              </a:rPr>
              <a:t>https://www.umaryland.edu/hrp/for-researchers/</a:t>
            </a:r>
            <a:endParaRPr lang="en-US" sz="2000"/>
          </a:p>
          <a:p>
            <a:pPr marL="0" indent="0">
              <a:buNone/>
            </a:pPr>
            <a:endParaRPr lang="en-US" sz="2000">
              <a:cs typeface="Calibri"/>
            </a:endParaRPr>
          </a:p>
          <a:p>
            <a:pPr marL="0" indent="0">
              <a:buNone/>
            </a:pPr>
            <a:r>
              <a:rPr lang="en-US">
                <a:cs typeface="Calibri"/>
              </a:rPr>
              <a:t>UMB SON</a:t>
            </a:r>
          </a:p>
          <a:p>
            <a:pPr marL="0" indent="0">
              <a:buNone/>
            </a:pPr>
            <a:r>
              <a:rPr lang="en-US" sz="2000">
                <a:ea typeface="+mn-lt"/>
                <a:cs typeface="+mn-lt"/>
                <a:hlinkClick r:id="rId8"/>
              </a:rPr>
              <a:t>https://www.nursing.umaryland.edu/research/resources/regulatory-affairs/</a:t>
            </a:r>
            <a:endParaRPr lang="en-US" sz="2000"/>
          </a:p>
          <a:p>
            <a:pPr marL="0" indent="0">
              <a:buNone/>
            </a:pPr>
            <a:endParaRPr lang="en-US" sz="2000">
              <a:cs typeface="Calibri"/>
            </a:endParaRPr>
          </a:p>
        </p:txBody>
      </p:sp>
    </p:spTree>
    <p:extLst>
      <p:ext uri="{BB962C8B-B14F-4D97-AF65-F5344CB8AC3E}">
        <p14:creationId xmlns:p14="http://schemas.microsoft.com/office/powerpoint/2010/main" val="3492283535"/>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00EDD19-6802-4EC3-95CE-CFFAB042CFD6}"/>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5D2AE396-5495-4E2E-BB27-1A22283BCFCB}"/>
              </a:ext>
            </a:extLst>
          </p:cNvPr>
          <p:cNvSpPr>
            <a:spLocks noGrp="1"/>
          </p:cNvSpPr>
          <p:nvPr>
            <p:ph type="title"/>
          </p:nvPr>
        </p:nvSpPr>
        <p:spPr>
          <a:xfrm>
            <a:off x="838200" y="365125"/>
            <a:ext cx="10515600" cy="1325563"/>
          </a:xfrm>
        </p:spPr>
        <p:txBody>
          <a:bodyPr>
            <a:noAutofit/>
          </a:bodyPr>
          <a:lstStyle/>
          <a:p>
            <a:pPr algn="ctr"/>
            <a:r>
              <a:rPr lang="en-US" sz="8800">
                <a:latin typeface="Freestyle Script"/>
                <a:cs typeface="Calibri Light"/>
              </a:rPr>
              <a:t>Thank You!!!</a:t>
            </a:r>
            <a:endParaRPr lang="en-US" sz="8000">
              <a:latin typeface="Freestyle Script"/>
            </a:endParaRPr>
          </a:p>
        </p:txBody>
      </p:sp>
      <p:sp>
        <p:nvSpPr>
          <p:cNvPr id="10"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onnsiteX0" fmla="*/ 0 w 10853928"/>
              <a:gd name="connsiteY0" fmla="*/ 0 h 18288"/>
              <a:gd name="connsiteX1" fmla="*/ 461292 w 10853928"/>
              <a:gd name="connsiteY1" fmla="*/ 0 h 18288"/>
              <a:gd name="connsiteX2" fmla="*/ 1139662 w 10853928"/>
              <a:gd name="connsiteY2" fmla="*/ 0 h 18288"/>
              <a:gd name="connsiteX3" fmla="*/ 1926572 w 10853928"/>
              <a:gd name="connsiteY3" fmla="*/ 0 h 18288"/>
              <a:gd name="connsiteX4" fmla="*/ 2279325 w 10853928"/>
              <a:gd name="connsiteY4" fmla="*/ 0 h 18288"/>
              <a:gd name="connsiteX5" fmla="*/ 2632078 w 10853928"/>
              <a:gd name="connsiteY5" fmla="*/ 0 h 18288"/>
              <a:gd name="connsiteX6" fmla="*/ 3527527 w 10853928"/>
              <a:gd name="connsiteY6" fmla="*/ 0 h 18288"/>
              <a:gd name="connsiteX7" fmla="*/ 4205897 w 10853928"/>
              <a:gd name="connsiteY7" fmla="*/ 0 h 18288"/>
              <a:gd name="connsiteX8" fmla="*/ 4558650 w 10853928"/>
              <a:gd name="connsiteY8" fmla="*/ 0 h 18288"/>
              <a:gd name="connsiteX9" fmla="*/ 5237020 w 10853928"/>
              <a:gd name="connsiteY9" fmla="*/ 0 h 18288"/>
              <a:gd name="connsiteX10" fmla="*/ 6132469 w 10853928"/>
              <a:gd name="connsiteY10" fmla="*/ 0 h 18288"/>
              <a:gd name="connsiteX11" fmla="*/ 6702301 w 10853928"/>
              <a:gd name="connsiteY11" fmla="*/ 0 h 18288"/>
              <a:gd name="connsiteX12" fmla="*/ 7272132 w 10853928"/>
              <a:gd name="connsiteY12" fmla="*/ 0 h 18288"/>
              <a:gd name="connsiteX13" fmla="*/ 7950502 w 10853928"/>
              <a:gd name="connsiteY13" fmla="*/ 0 h 18288"/>
              <a:gd name="connsiteX14" fmla="*/ 8737412 w 10853928"/>
              <a:gd name="connsiteY14" fmla="*/ 0 h 18288"/>
              <a:gd name="connsiteX15" fmla="*/ 9524322 w 10853928"/>
              <a:gd name="connsiteY15" fmla="*/ 0 h 18288"/>
              <a:gd name="connsiteX16" fmla="*/ 10853928 w 10853928"/>
              <a:gd name="connsiteY16" fmla="*/ 0 h 18288"/>
              <a:gd name="connsiteX17" fmla="*/ 10853928 w 10853928"/>
              <a:gd name="connsiteY17" fmla="*/ 18288 h 18288"/>
              <a:gd name="connsiteX18" fmla="*/ 10392636 w 10853928"/>
              <a:gd name="connsiteY18" fmla="*/ 18288 h 18288"/>
              <a:gd name="connsiteX19" fmla="*/ 9497187 w 10853928"/>
              <a:gd name="connsiteY19" fmla="*/ 18288 h 18288"/>
              <a:gd name="connsiteX20" fmla="*/ 8818817 w 10853928"/>
              <a:gd name="connsiteY20" fmla="*/ 18288 h 18288"/>
              <a:gd name="connsiteX21" fmla="*/ 8466064 w 10853928"/>
              <a:gd name="connsiteY21" fmla="*/ 18288 h 18288"/>
              <a:gd name="connsiteX22" fmla="*/ 7787693 w 10853928"/>
              <a:gd name="connsiteY22" fmla="*/ 18288 h 18288"/>
              <a:gd name="connsiteX23" fmla="*/ 7217862 w 10853928"/>
              <a:gd name="connsiteY23" fmla="*/ 18288 h 18288"/>
              <a:gd name="connsiteX24" fmla="*/ 6648031 w 10853928"/>
              <a:gd name="connsiteY24" fmla="*/ 18288 h 18288"/>
              <a:gd name="connsiteX25" fmla="*/ 6078200 w 10853928"/>
              <a:gd name="connsiteY25" fmla="*/ 18288 h 18288"/>
              <a:gd name="connsiteX26" fmla="*/ 5508368 w 10853928"/>
              <a:gd name="connsiteY26" fmla="*/ 18288 h 18288"/>
              <a:gd name="connsiteX27" fmla="*/ 4721459 w 10853928"/>
              <a:gd name="connsiteY27" fmla="*/ 18288 h 18288"/>
              <a:gd name="connsiteX28" fmla="*/ 4043088 w 10853928"/>
              <a:gd name="connsiteY28" fmla="*/ 18288 h 18288"/>
              <a:gd name="connsiteX29" fmla="*/ 3690336 w 10853928"/>
              <a:gd name="connsiteY29" fmla="*/ 18288 h 18288"/>
              <a:gd name="connsiteX30" fmla="*/ 3120504 w 10853928"/>
              <a:gd name="connsiteY30" fmla="*/ 18288 h 18288"/>
              <a:gd name="connsiteX31" fmla="*/ 2333595 w 10853928"/>
              <a:gd name="connsiteY31" fmla="*/ 18288 h 18288"/>
              <a:gd name="connsiteX32" fmla="*/ 1872303 w 10853928"/>
              <a:gd name="connsiteY32" fmla="*/ 18288 h 18288"/>
              <a:gd name="connsiteX33" fmla="*/ 976854 w 10853928"/>
              <a:gd name="connsiteY33" fmla="*/ 18288 h 18288"/>
              <a:gd name="connsiteX34" fmla="*/ 0 w 10853928"/>
              <a:gd name="connsiteY34" fmla="*/ 18288 h 18288"/>
              <a:gd name="connsiteX35" fmla="*/ 0 w 10853928"/>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xmln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9C82A2B8-3DC0-4C65-9A39-194725C32CEB}"/>
              </a:ext>
            </a:extLst>
          </p:cNvPr>
          <p:cNvSpPr>
            <a:spLocks noGrp="1"/>
          </p:cNvSpPr>
          <p:nvPr>
            <p:ph idx="1"/>
          </p:nvPr>
        </p:nvSpPr>
        <p:spPr>
          <a:xfrm>
            <a:off x="838200" y="2015648"/>
            <a:ext cx="10515600" cy="4683280"/>
          </a:xfrm>
        </p:spPr>
        <p:txBody>
          <a:bodyPr vert="horz" lIns="91440" tIns="45720" rIns="91440" bIns="45720" rtlCol="0" anchor="t">
            <a:normAutofit lnSpcReduction="10000"/>
          </a:bodyPr>
          <a:lstStyle/>
          <a:p>
            <a:pPr marL="0" indent="0">
              <a:buNone/>
            </a:pPr>
            <a:r>
              <a:rPr lang="en-US" sz="4000" u="sng">
                <a:cs typeface="Calibri" panose="020F0502020204030204"/>
              </a:rPr>
              <a:t>UMB HRPO</a:t>
            </a:r>
          </a:p>
          <a:p>
            <a:pPr marL="0" indent="0">
              <a:buNone/>
            </a:pPr>
            <a:endParaRPr lang="en-US" sz="4000" u="sng">
              <a:cs typeface="Calibri" panose="020F0502020204030204"/>
            </a:endParaRPr>
          </a:p>
          <a:p>
            <a:pPr marL="0" indent="0">
              <a:buNone/>
            </a:pPr>
            <a:r>
              <a:rPr lang="en-US" sz="4000">
                <a:cs typeface="Calibri" panose="020F0502020204030204"/>
              </a:rPr>
              <a:t>-Maria Drayton, BS</a:t>
            </a:r>
          </a:p>
          <a:p>
            <a:pPr marL="0" indent="0">
              <a:buNone/>
            </a:pPr>
            <a:r>
              <a:rPr lang="en-US" sz="4000">
                <a:cs typeface="Calibri" panose="020F0502020204030204"/>
              </a:rPr>
              <a:t>IRB Analyst</a:t>
            </a:r>
            <a:endParaRPr lang="en-US"/>
          </a:p>
          <a:p>
            <a:pPr marL="0" indent="0">
              <a:buNone/>
            </a:pPr>
            <a:endParaRPr lang="en-US" sz="4000">
              <a:cs typeface="Calibri" panose="020F0502020204030204"/>
            </a:endParaRPr>
          </a:p>
          <a:p>
            <a:pPr marL="0" indent="0">
              <a:buNone/>
            </a:pPr>
            <a:r>
              <a:rPr lang="en-US" sz="4000">
                <a:cs typeface="Calibri" panose="020F0502020204030204"/>
              </a:rPr>
              <a:t>-Jan Martinez,</a:t>
            </a:r>
            <a:r>
              <a:rPr lang="en-US" sz="4000">
                <a:ea typeface="+mn-lt"/>
                <a:cs typeface="+mn-lt"/>
              </a:rPr>
              <a:t> MS, CIP, CLSSGB</a:t>
            </a:r>
            <a:r>
              <a:rPr lang="en-US" sz="4000">
                <a:cs typeface="Calibri" panose="020F0502020204030204"/>
              </a:rPr>
              <a:t> </a:t>
            </a:r>
          </a:p>
          <a:p>
            <a:pPr marL="0" indent="0">
              <a:buNone/>
            </a:pPr>
            <a:r>
              <a:rPr lang="en-US" sz="4000">
                <a:cs typeface="Calibri" panose="020F0502020204030204"/>
              </a:rPr>
              <a:t>IRB Manager</a:t>
            </a:r>
            <a:endParaRPr lang="en-US"/>
          </a:p>
          <a:p>
            <a:pPr marL="0" indent="0">
              <a:buNone/>
            </a:pPr>
            <a:endParaRPr lang="en-US" sz="2200">
              <a:cs typeface="Calibri" panose="020F0502020204030204"/>
            </a:endParaRPr>
          </a:p>
          <a:p>
            <a:pPr marL="0" indent="0">
              <a:buNone/>
            </a:pPr>
            <a:endParaRPr lang="en-US" sz="2200">
              <a:cs typeface="Calibri" panose="020F0502020204030204"/>
            </a:endParaRPr>
          </a:p>
        </p:txBody>
      </p:sp>
    </p:spTree>
    <p:extLst>
      <p:ext uri="{BB962C8B-B14F-4D97-AF65-F5344CB8AC3E}">
        <p14:creationId xmlns:p14="http://schemas.microsoft.com/office/powerpoint/2010/main" val="2070472476"/>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
        <p:cNvGrpSpPr/>
        <p:nvPr/>
      </p:nvGrpSpPr>
      <p:grpSpPr>
        <a:xfrm>
          <a:off x="0" y="0"/>
          <a:ext cx="0" cy="0"/>
          <a:chOff x="0" y="0"/>
          <a:chExt cx="0" cy="0"/>
        </a:xfrm>
      </p:grpSpPr>
      <p:sp>
        <p:nvSpPr>
          <p:cNvPr id="34" name="Rectangle 33">
            <a:extLst>
              <a:ext uri="{FF2B5EF4-FFF2-40B4-BE49-F238E27FC236}">
                <a16:creationId xmlns:a16="http://schemas.microsoft.com/office/drawing/2014/main" id="{5B32A67F-3598-4A13-8552-DA884FFCCE5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529AE283-7B09-AC43-A282-64770F638C29}"/>
              </a:ext>
            </a:extLst>
          </p:cNvPr>
          <p:cNvSpPr>
            <a:spLocks noGrp="1"/>
          </p:cNvSpPr>
          <p:nvPr>
            <p:ph type="title"/>
          </p:nvPr>
        </p:nvSpPr>
        <p:spPr>
          <a:xfrm>
            <a:off x="574636" y="1710595"/>
            <a:ext cx="4760380" cy="1199315"/>
          </a:xfrm>
        </p:spPr>
        <p:txBody>
          <a:bodyPr vert="horz" lIns="91440" tIns="45720" rIns="91440" bIns="45720" rtlCol="0" anchor="t">
            <a:normAutofit/>
          </a:bodyPr>
          <a:lstStyle/>
          <a:p>
            <a:r>
              <a:rPr lang="en-US" sz="7200">
                <a:solidFill>
                  <a:schemeClr val="bg1"/>
                </a:solidFill>
              </a:rPr>
              <a:t>Questions??</a:t>
            </a:r>
            <a:endParaRPr lang="en-US" sz="7200">
              <a:solidFill>
                <a:schemeClr val="bg1"/>
              </a:solidFill>
              <a:ea typeface="+mj-ea"/>
              <a:cs typeface="+mj-cs"/>
            </a:endParaRPr>
          </a:p>
        </p:txBody>
      </p:sp>
      <p:sp>
        <p:nvSpPr>
          <p:cNvPr id="36" name="Freeform: Shape 35">
            <a:extLst>
              <a:ext uri="{FF2B5EF4-FFF2-40B4-BE49-F238E27FC236}">
                <a16:creationId xmlns:a16="http://schemas.microsoft.com/office/drawing/2014/main" id="{BCC55ACC-A2F6-403C-A3A4-D59B3734D45F}"/>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857312" y="381000"/>
            <a:ext cx="6334689" cy="6477000"/>
          </a:xfrm>
          <a:custGeom>
            <a:avLst/>
            <a:gdLst>
              <a:gd name="connsiteX0" fmla="*/ 3561588 w 6334689"/>
              <a:gd name="connsiteY0" fmla="*/ 0 h 6477000"/>
              <a:gd name="connsiteX1" fmla="*/ 6309883 w 6334689"/>
              <a:gd name="connsiteY1" fmla="*/ 1296087 h 6477000"/>
              <a:gd name="connsiteX2" fmla="*/ 6334689 w 6334689"/>
              <a:gd name="connsiteY2" fmla="*/ 1329261 h 6477000"/>
              <a:gd name="connsiteX3" fmla="*/ 6334689 w 6334689"/>
              <a:gd name="connsiteY3" fmla="*/ 5793916 h 6477000"/>
              <a:gd name="connsiteX4" fmla="*/ 6309883 w 6334689"/>
              <a:gd name="connsiteY4" fmla="*/ 5827089 h 6477000"/>
              <a:gd name="connsiteX5" fmla="*/ 5760467 w 6334689"/>
              <a:gd name="connsiteY5" fmla="*/ 6363539 h 6477000"/>
              <a:gd name="connsiteX6" fmla="*/ 5607796 w 6334689"/>
              <a:gd name="connsiteY6" fmla="*/ 6477000 h 6477000"/>
              <a:gd name="connsiteX7" fmla="*/ 1519571 w 6334689"/>
              <a:gd name="connsiteY7" fmla="*/ 6477000 h 6477000"/>
              <a:gd name="connsiteX8" fmla="*/ 1296088 w 6334689"/>
              <a:gd name="connsiteY8" fmla="*/ 6309883 h 6477000"/>
              <a:gd name="connsiteX9" fmla="*/ 0 w 6334689"/>
              <a:gd name="connsiteY9" fmla="*/ 3561588 h 6477000"/>
              <a:gd name="connsiteX10" fmla="*/ 3561588 w 6334689"/>
              <a:gd name="connsiteY10" fmla="*/ 0 h 6477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334689" h="6477000">
                <a:moveTo>
                  <a:pt x="3561588" y="0"/>
                </a:moveTo>
                <a:cubicBezTo>
                  <a:pt x="4668032" y="0"/>
                  <a:pt x="5656635" y="504534"/>
                  <a:pt x="6309883" y="1296087"/>
                </a:cubicBezTo>
                <a:lnTo>
                  <a:pt x="6334689" y="1329261"/>
                </a:lnTo>
                <a:lnTo>
                  <a:pt x="6334689" y="5793916"/>
                </a:lnTo>
                <a:lnTo>
                  <a:pt x="6309883" y="5827089"/>
                </a:lnTo>
                <a:cubicBezTo>
                  <a:pt x="6146571" y="6024977"/>
                  <a:pt x="5962299" y="6204927"/>
                  <a:pt x="5760467" y="6363539"/>
                </a:cubicBezTo>
                <a:lnTo>
                  <a:pt x="5607796" y="6477000"/>
                </a:lnTo>
                <a:lnTo>
                  <a:pt x="1519571" y="6477000"/>
                </a:lnTo>
                <a:lnTo>
                  <a:pt x="1296088" y="6309883"/>
                </a:lnTo>
                <a:cubicBezTo>
                  <a:pt x="504535" y="5656635"/>
                  <a:pt x="0" y="4668032"/>
                  <a:pt x="0" y="3561588"/>
                </a:cubicBezTo>
                <a:cubicBezTo>
                  <a:pt x="0" y="1594577"/>
                  <a:pt x="1594577" y="0"/>
                  <a:pt x="3561588" y="0"/>
                </a:cubicBezTo>
                <a:close/>
              </a:path>
            </a:pathLst>
          </a:custGeom>
          <a:solidFill>
            <a:schemeClr val="bg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8" name="Freeform: Shape 37">
            <a:extLst>
              <a:ext uri="{FF2B5EF4-FFF2-40B4-BE49-F238E27FC236}">
                <a16:creationId xmlns:a16="http://schemas.microsoft.com/office/drawing/2014/main" id="{598EBA13-C937-430B-9523-439FE21096E6}"/>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021086" y="544777"/>
            <a:ext cx="6170914" cy="6313225"/>
          </a:xfrm>
          <a:custGeom>
            <a:avLst/>
            <a:gdLst>
              <a:gd name="connsiteX0" fmla="*/ 3397813 w 6170914"/>
              <a:gd name="connsiteY0" fmla="*/ 0 h 6313225"/>
              <a:gd name="connsiteX1" fmla="*/ 6019731 w 6170914"/>
              <a:gd name="connsiteY1" fmla="*/ 1236489 h 6313225"/>
              <a:gd name="connsiteX2" fmla="*/ 6170914 w 6170914"/>
              <a:gd name="connsiteY2" fmla="*/ 1438663 h 6313225"/>
              <a:gd name="connsiteX3" fmla="*/ 6170914 w 6170914"/>
              <a:gd name="connsiteY3" fmla="*/ 5356963 h 6313225"/>
              <a:gd name="connsiteX4" fmla="*/ 6019731 w 6170914"/>
              <a:gd name="connsiteY4" fmla="*/ 5559138 h 6313225"/>
              <a:gd name="connsiteX5" fmla="*/ 5194591 w 6170914"/>
              <a:gd name="connsiteY5" fmla="*/ 6282226 h 6313225"/>
              <a:gd name="connsiteX6" fmla="*/ 5141791 w 6170914"/>
              <a:gd name="connsiteY6" fmla="*/ 6313225 h 6313225"/>
              <a:gd name="connsiteX7" fmla="*/ 1659199 w 6170914"/>
              <a:gd name="connsiteY7" fmla="*/ 6313225 h 6313225"/>
              <a:gd name="connsiteX8" fmla="*/ 1498064 w 6170914"/>
              <a:gd name="connsiteY8" fmla="*/ 6215333 h 6313225"/>
              <a:gd name="connsiteX9" fmla="*/ 0 w 6170914"/>
              <a:gd name="connsiteY9" fmla="*/ 3397813 h 6313225"/>
              <a:gd name="connsiteX10" fmla="*/ 3397813 w 6170914"/>
              <a:gd name="connsiteY10" fmla="*/ 0 h 63132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170914" h="6313225">
                <a:moveTo>
                  <a:pt x="3397813" y="0"/>
                </a:moveTo>
                <a:cubicBezTo>
                  <a:pt x="4453378" y="0"/>
                  <a:pt x="5396522" y="481334"/>
                  <a:pt x="6019731" y="1236489"/>
                </a:cubicBezTo>
                <a:lnTo>
                  <a:pt x="6170914" y="1438663"/>
                </a:lnTo>
                <a:lnTo>
                  <a:pt x="6170914" y="5356963"/>
                </a:lnTo>
                <a:lnTo>
                  <a:pt x="6019731" y="5559138"/>
                </a:lnTo>
                <a:cubicBezTo>
                  <a:pt x="5786028" y="5842321"/>
                  <a:pt x="5507333" y="6086998"/>
                  <a:pt x="5194591" y="6282226"/>
                </a:cubicBezTo>
                <a:lnTo>
                  <a:pt x="5141791" y="6313225"/>
                </a:lnTo>
                <a:lnTo>
                  <a:pt x="1659199" y="6313225"/>
                </a:lnTo>
                <a:lnTo>
                  <a:pt x="1498064" y="6215333"/>
                </a:lnTo>
                <a:cubicBezTo>
                  <a:pt x="594240" y="5604721"/>
                  <a:pt x="0" y="4570663"/>
                  <a:pt x="0" y="3397813"/>
                </a:cubicBezTo>
                <a:cubicBezTo>
                  <a:pt x="0" y="1521253"/>
                  <a:pt x="1521253" y="0"/>
                  <a:pt x="3397813"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31" name="Graphic 30" descr="Brain in head">
            <a:extLst>
              <a:ext uri="{FF2B5EF4-FFF2-40B4-BE49-F238E27FC236}">
                <a16:creationId xmlns:a16="http://schemas.microsoft.com/office/drawing/2014/main" id="{AF521850-2683-40A9-97D7-70F70B4069DA}"/>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xmlns="" r:embed="rId4"/>
              </a:ext>
            </a:extLst>
          </a:blip>
          <a:stretch>
            <a:fillRect/>
          </a:stretch>
        </p:blipFill>
        <p:spPr>
          <a:xfrm>
            <a:off x="7210424" y="1845770"/>
            <a:ext cx="4333875" cy="4333875"/>
          </a:xfrm>
          <a:prstGeom prst="rect">
            <a:avLst/>
          </a:prstGeom>
        </p:spPr>
      </p:pic>
    </p:spTree>
    <p:extLst>
      <p:ext uri="{BB962C8B-B14F-4D97-AF65-F5344CB8AC3E}">
        <p14:creationId xmlns:p14="http://schemas.microsoft.com/office/powerpoint/2010/main" val="199068341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useBgFill="1">
        <p:nvSpPr>
          <p:cNvPr id="20" name="Rectangle 11">
            <a:extLst>
              <a:ext uri="{FF2B5EF4-FFF2-40B4-BE49-F238E27FC236}">
                <a16:creationId xmlns:a16="http://schemas.microsoft.com/office/drawing/2014/main" id="{9D25F302-27C5-414F-97F8-6EA0A6C028BA}"/>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Graphic 6" descr="Questions">
            <a:extLst>
              <a:ext uri="{FF2B5EF4-FFF2-40B4-BE49-F238E27FC236}">
                <a16:creationId xmlns:a16="http://schemas.microsoft.com/office/drawing/2014/main" id="{5A5D4424-AEA4-47D0-8B27-48C588179FAC}"/>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xmlns="" r:embed="rId4"/>
              </a:ext>
            </a:extLst>
          </a:blip>
          <a:stretch>
            <a:fillRect/>
          </a:stretch>
        </p:blipFill>
        <p:spPr>
          <a:xfrm>
            <a:off x="1212502" y="1724179"/>
            <a:ext cx="3510140" cy="3510140"/>
          </a:xfrm>
          <a:prstGeom prst="rect">
            <a:avLst/>
          </a:prstGeom>
        </p:spPr>
      </p:pic>
      <p:sp>
        <p:nvSpPr>
          <p:cNvPr id="21" name="Freeform: Shape 13">
            <a:extLst>
              <a:ext uri="{FF2B5EF4-FFF2-40B4-BE49-F238E27FC236}">
                <a16:creationId xmlns:a16="http://schemas.microsoft.com/office/drawing/2014/main" id="{041C67D0-A496-4B86-BF61-263FF9EFD7F0}"/>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296068" y="320442"/>
            <a:ext cx="6572492" cy="6212748"/>
          </a:xfrm>
          <a:custGeom>
            <a:avLst/>
            <a:gdLst>
              <a:gd name="connsiteX0" fmla="*/ 0 w 6572492"/>
              <a:gd name="connsiteY0" fmla="*/ 0 h 6212748"/>
              <a:gd name="connsiteX1" fmla="*/ 2248593 w 6572492"/>
              <a:gd name="connsiteY1" fmla="*/ 0 h 6212748"/>
              <a:gd name="connsiteX2" fmla="*/ 2694770 w 6572492"/>
              <a:gd name="connsiteY2" fmla="*/ 0 h 6212748"/>
              <a:gd name="connsiteX3" fmla="*/ 2991094 w 6572492"/>
              <a:gd name="connsiteY3" fmla="*/ 0 h 6212748"/>
              <a:gd name="connsiteX4" fmla="*/ 6572492 w 6572492"/>
              <a:gd name="connsiteY4" fmla="*/ 0 h 6212748"/>
              <a:gd name="connsiteX5" fmla="*/ 6572492 w 6572492"/>
              <a:gd name="connsiteY5" fmla="*/ 2864954 h 6212748"/>
              <a:gd name="connsiteX6" fmla="*/ 3129047 w 6572492"/>
              <a:gd name="connsiteY6" fmla="*/ 6212748 h 6212748"/>
              <a:gd name="connsiteX7" fmla="*/ 2694770 w 6572492"/>
              <a:gd name="connsiteY7" fmla="*/ 6212748 h 6212748"/>
              <a:gd name="connsiteX8" fmla="*/ 2248593 w 6572492"/>
              <a:gd name="connsiteY8" fmla="*/ 6212748 h 6212748"/>
              <a:gd name="connsiteX9" fmla="*/ 0 w 6572492"/>
              <a:gd name="connsiteY9" fmla="*/ 6212748 h 62127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572492" h="6212748">
                <a:moveTo>
                  <a:pt x="0" y="0"/>
                </a:moveTo>
                <a:lnTo>
                  <a:pt x="2248593" y="0"/>
                </a:lnTo>
                <a:lnTo>
                  <a:pt x="2694770" y="0"/>
                </a:lnTo>
                <a:lnTo>
                  <a:pt x="2991094" y="0"/>
                </a:lnTo>
                <a:lnTo>
                  <a:pt x="6572492" y="0"/>
                </a:lnTo>
                <a:lnTo>
                  <a:pt x="6572492" y="2864954"/>
                </a:lnTo>
                <a:lnTo>
                  <a:pt x="3129047" y="6212748"/>
                </a:lnTo>
                <a:lnTo>
                  <a:pt x="2694770" y="6212748"/>
                </a:lnTo>
                <a:lnTo>
                  <a:pt x="2248593" y="6212748"/>
                </a:lnTo>
                <a:lnTo>
                  <a:pt x="0" y="6212748"/>
                </a:lnTo>
                <a:close/>
              </a:path>
            </a:pathLst>
          </a:custGeom>
          <a:solidFill>
            <a:schemeClr val="tx1">
              <a:lumMod val="50000"/>
              <a:lumOff val="50000"/>
              <a:alpha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2" name="Right Triangle 15">
            <a:extLst>
              <a:ext uri="{FF2B5EF4-FFF2-40B4-BE49-F238E27FC236}">
                <a16:creationId xmlns:a16="http://schemas.microsoft.com/office/drawing/2014/main" id="{830A36F8-48C2-4842-A87B-8CE8DF4E7FD2}"/>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576720" y="3335867"/>
            <a:ext cx="3291840" cy="32004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17">
            <a:extLst>
              <a:ext uri="{FF2B5EF4-FFF2-40B4-BE49-F238E27FC236}">
                <a16:creationId xmlns:a16="http://schemas.microsoft.com/office/drawing/2014/main" id="{8F451A30-466B-4996-9BA5-CD6ABCC6D558}"/>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774" y="623275"/>
            <a:ext cx="10905053" cy="5607882"/>
          </a:xfrm>
          <a:prstGeom prst="rect">
            <a:avLst/>
          </a:prstGeom>
          <a:noFill/>
          <a:ln w="1905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2287ACC7-0E35-44FB-B304-C8D73F81A679}"/>
              </a:ext>
            </a:extLst>
          </p:cNvPr>
          <p:cNvSpPr>
            <a:spLocks noGrp="1"/>
          </p:cNvSpPr>
          <p:nvPr>
            <p:ph idx="1"/>
          </p:nvPr>
        </p:nvSpPr>
        <p:spPr>
          <a:xfrm>
            <a:off x="5795690" y="2038662"/>
            <a:ext cx="4832336" cy="3672589"/>
          </a:xfrm>
        </p:spPr>
        <p:txBody>
          <a:bodyPr vert="horz" lIns="91440" tIns="45720" rIns="91440" bIns="45720" rtlCol="0" anchor="t">
            <a:normAutofit/>
          </a:bodyPr>
          <a:lstStyle/>
          <a:p>
            <a:pPr marL="0" indent="0">
              <a:buNone/>
            </a:pPr>
            <a:r>
              <a:rPr lang="en-US" sz="4000"/>
              <a:t>Who needs to be added to my human subject’s research team in CICERO?!</a:t>
            </a:r>
            <a:endParaRPr lang="en-US" sz="4000">
              <a:cs typeface="Calibri"/>
            </a:endParaRPr>
          </a:p>
        </p:txBody>
      </p:sp>
    </p:spTree>
    <p:extLst>
      <p:ext uri="{BB962C8B-B14F-4D97-AF65-F5344CB8AC3E}">
        <p14:creationId xmlns:p14="http://schemas.microsoft.com/office/powerpoint/2010/main" val="358794163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81EA652-8C6A-4E69-BEB9-170809474553}"/>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ight Triangle 9">
            <a:extLst>
              <a:ext uri="{FF2B5EF4-FFF2-40B4-BE49-F238E27FC236}">
                <a16:creationId xmlns:a16="http://schemas.microsoft.com/office/drawing/2014/main" id="{5298780A-33B9-4EA2-8F67-DE68AD62841B}"/>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576720" y="3335867"/>
            <a:ext cx="3291840" cy="32004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7F488E8B-4E1E-4402-8935-D4E6C02615C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774" y="623275"/>
            <a:ext cx="10905053" cy="5607882"/>
          </a:xfrm>
          <a:prstGeom prst="rect">
            <a:avLst/>
          </a:prstGeom>
          <a:noFill/>
          <a:ln w="1905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973F2ECE-78E2-5245-8667-A6C692041C84}"/>
              </a:ext>
            </a:extLst>
          </p:cNvPr>
          <p:cNvSpPr>
            <a:spLocks noGrp="1"/>
          </p:cNvSpPr>
          <p:nvPr>
            <p:ph type="title"/>
          </p:nvPr>
        </p:nvSpPr>
        <p:spPr>
          <a:xfrm>
            <a:off x="1285241" y="1050596"/>
            <a:ext cx="6779468" cy="1063018"/>
          </a:xfrm>
        </p:spPr>
        <p:txBody>
          <a:bodyPr anchor="ctr">
            <a:normAutofit fontScale="90000"/>
          </a:bodyPr>
          <a:lstStyle/>
          <a:p>
            <a:r>
              <a:rPr lang="en-US" sz="7200" b="1"/>
              <a:t>Who can be a PI?</a:t>
            </a:r>
          </a:p>
        </p:txBody>
      </p:sp>
      <p:sp>
        <p:nvSpPr>
          <p:cNvPr id="3" name="Content Placeholder 2">
            <a:extLst>
              <a:ext uri="{FF2B5EF4-FFF2-40B4-BE49-F238E27FC236}">
                <a16:creationId xmlns:a16="http://schemas.microsoft.com/office/drawing/2014/main" id="{EF2C530C-6BB8-2348-B969-D4D8FB207D15}"/>
              </a:ext>
            </a:extLst>
          </p:cNvPr>
          <p:cNvSpPr>
            <a:spLocks noGrp="1"/>
          </p:cNvSpPr>
          <p:nvPr>
            <p:ph idx="1"/>
          </p:nvPr>
        </p:nvSpPr>
        <p:spPr>
          <a:xfrm>
            <a:off x="1285240" y="2383437"/>
            <a:ext cx="9387757" cy="3847720"/>
          </a:xfrm>
        </p:spPr>
        <p:txBody>
          <a:bodyPr anchor="t">
            <a:normAutofit/>
          </a:bodyPr>
          <a:lstStyle/>
          <a:p>
            <a:pPr marL="0" indent="0" fontAlgn="base">
              <a:buNone/>
            </a:pPr>
            <a:r>
              <a:rPr lang="en-US" i="1"/>
              <a:t>Per the UMB HRPO Investigator Manual: </a:t>
            </a:r>
            <a:endParaRPr lang="en-US" b="0" i="1">
              <a:effectLst/>
            </a:endParaRPr>
          </a:p>
          <a:p>
            <a:pPr marL="0" indent="0" fontAlgn="base">
              <a:buNone/>
            </a:pPr>
            <a:r>
              <a:rPr lang="en-US" sz="3200"/>
              <a:t>To qualify as a principal investigator, you must be a full-time (&gt;51% effort) faculty member holding one of the following titles at UMB: </a:t>
            </a:r>
            <a:endParaRPr lang="en-US" sz="3200" b="0" i="0">
              <a:effectLst/>
              <a:cs typeface="Calibri"/>
            </a:endParaRPr>
          </a:p>
          <a:p>
            <a:pPr lvl="2" fontAlgn="base">
              <a:lnSpc>
                <a:spcPct val="100000"/>
              </a:lnSpc>
            </a:pPr>
            <a:r>
              <a:rPr lang="en-US" sz="3200"/>
              <a:t>Professor </a:t>
            </a:r>
            <a:endParaRPr lang="en-US" sz="3200">
              <a:cs typeface="Calibri"/>
            </a:endParaRPr>
          </a:p>
          <a:p>
            <a:pPr lvl="2" fontAlgn="base">
              <a:lnSpc>
                <a:spcPct val="100000"/>
              </a:lnSpc>
            </a:pPr>
            <a:r>
              <a:rPr lang="en-US" sz="3200"/>
              <a:t>Associate Professor  </a:t>
            </a:r>
            <a:endParaRPr lang="en-US" sz="3200">
              <a:cs typeface="Calibri"/>
            </a:endParaRPr>
          </a:p>
          <a:p>
            <a:pPr lvl="2" fontAlgn="base">
              <a:lnSpc>
                <a:spcPct val="100000"/>
              </a:lnSpc>
            </a:pPr>
            <a:r>
              <a:rPr lang="en-US" sz="3200"/>
              <a:t>Assistant Professor </a:t>
            </a:r>
            <a:endParaRPr lang="en-US" sz="3200">
              <a:cs typeface="Calibri"/>
            </a:endParaRPr>
          </a:p>
          <a:p>
            <a:pPr marL="0" indent="0">
              <a:buNone/>
            </a:pPr>
            <a:endParaRPr lang="en-US" sz="2400"/>
          </a:p>
        </p:txBody>
      </p:sp>
    </p:spTree>
    <p:extLst>
      <p:ext uri="{BB962C8B-B14F-4D97-AF65-F5344CB8AC3E}">
        <p14:creationId xmlns:p14="http://schemas.microsoft.com/office/powerpoint/2010/main" val="148547194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9" name="Rectangle 21">
            <a:extLst>
              <a:ext uri="{FF2B5EF4-FFF2-40B4-BE49-F238E27FC236}">
                <a16:creationId xmlns:a16="http://schemas.microsoft.com/office/drawing/2014/main" id="{B6CDA21F-E7AF-4C75-8395-33F58D5B0E45}"/>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0" name="Group 23">
            <a:extLst>
              <a:ext uri="{FF2B5EF4-FFF2-40B4-BE49-F238E27FC236}">
                <a16:creationId xmlns:a16="http://schemas.microsoft.com/office/drawing/2014/main" id="{AE1C45F0-260A-458C-96ED-C1F6D2151219}"/>
              </a:ext>
              <a:ext uri="{C183D7F6-B498-43B3-948B-1728B52AA6E4}">
                <adec:decorative xmlns:adec="http://schemas.microsoft.com/office/drawing/2017/decorative" xmlns=""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 y="1216597"/>
            <a:ext cx="731521" cy="673460"/>
            <a:chOff x="3940602" y="308034"/>
            <a:chExt cx="2116791" cy="3428999"/>
          </a:xfrm>
          <a:solidFill>
            <a:schemeClr val="accent4"/>
          </a:solidFill>
        </p:grpSpPr>
        <p:sp>
          <p:nvSpPr>
            <p:cNvPr id="25" name="Rectangle 24">
              <a:extLst>
                <a:ext uri="{FF2B5EF4-FFF2-40B4-BE49-F238E27FC236}">
                  <a16:creationId xmlns:a16="http://schemas.microsoft.com/office/drawing/2014/main" id="{A6604B49-AD5C-4590-B051-06C8222ECD99}"/>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3940602"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25">
              <a:extLst>
                <a:ext uri="{FF2B5EF4-FFF2-40B4-BE49-F238E27FC236}">
                  <a16:creationId xmlns:a16="http://schemas.microsoft.com/office/drawing/2014/main" id="{743ECCAF-29C5-4537-947C-7EA1292463DB}"/>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4715626"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Rectangle 26">
              <a:extLst>
                <a:ext uri="{FF2B5EF4-FFF2-40B4-BE49-F238E27FC236}">
                  <a16:creationId xmlns:a16="http://schemas.microsoft.com/office/drawing/2014/main" id="{ED49787B-8DE6-4467-AD0A-8DECC6E0C2D6}"/>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5490650"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9" name="Rectangle 28">
            <a:extLst>
              <a:ext uri="{FF2B5EF4-FFF2-40B4-BE49-F238E27FC236}">
                <a16:creationId xmlns:a16="http://schemas.microsoft.com/office/drawing/2014/main" id="{D5B0017B-2ECA-49AF-B397-DC140825DF8D}"/>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0079" y="613954"/>
            <a:ext cx="10907487" cy="1894116"/>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61B5B88F-7565-914E-8403-44A81D554561}"/>
              </a:ext>
            </a:extLst>
          </p:cNvPr>
          <p:cNvSpPr>
            <a:spLocks noGrp="1"/>
          </p:cNvSpPr>
          <p:nvPr>
            <p:ph type="title"/>
          </p:nvPr>
        </p:nvSpPr>
        <p:spPr>
          <a:xfrm>
            <a:off x="842349" y="766766"/>
            <a:ext cx="10819734" cy="1554480"/>
          </a:xfrm>
        </p:spPr>
        <p:txBody>
          <a:bodyPr anchor="ctr">
            <a:normAutofit/>
          </a:bodyPr>
          <a:lstStyle/>
          <a:p>
            <a:r>
              <a:rPr lang="en-US" b="1"/>
              <a:t>When is an </a:t>
            </a:r>
            <a:r>
              <a:rPr lang="en-US" b="1" u="sng"/>
              <a:t>institution</a:t>
            </a:r>
            <a:r>
              <a:rPr lang="en-US" b="1"/>
              <a:t> considered engaged?</a:t>
            </a:r>
          </a:p>
        </p:txBody>
      </p:sp>
      <p:sp>
        <p:nvSpPr>
          <p:cNvPr id="17" name="Content Placeholder 2">
            <a:extLst>
              <a:ext uri="{FF2B5EF4-FFF2-40B4-BE49-F238E27FC236}">
                <a16:creationId xmlns:a16="http://schemas.microsoft.com/office/drawing/2014/main" id="{804E1BA1-F87E-894B-AB09-B06C0C594D29}"/>
              </a:ext>
            </a:extLst>
          </p:cNvPr>
          <p:cNvSpPr>
            <a:spLocks noGrp="1"/>
          </p:cNvSpPr>
          <p:nvPr>
            <p:ph idx="1"/>
          </p:nvPr>
        </p:nvSpPr>
        <p:spPr>
          <a:xfrm>
            <a:off x="1045028" y="3017522"/>
            <a:ext cx="9941319" cy="3124658"/>
          </a:xfrm>
        </p:spPr>
        <p:txBody>
          <a:bodyPr anchor="ctr">
            <a:normAutofit/>
          </a:bodyPr>
          <a:lstStyle/>
          <a:p>
            <a:pPr marL="0" indent="0" fontAlgn="base">
              <a:buNone/>
            </a:pPr>
            <a:endParaRPr lang="en-US" sz="2400">
              <a:cs typeface="Calibri"/>
            </a:endParaRPr>
          </a:p>
          <a:p>
            <a:pPr marL="0" indent="0" fontAlgn="base">
              <a:buNone/>
            </a:pPr>
            <a:endParaRPr lang="en-US" sz="2400" b="0" i="0">
              <a:effectLst/>
            </a:endParaRPr>
          </a:p>
          <a:p>
            <a:pPr marL="0" indent="0" fontAlgn="base">
              <a:buNone/>
            </a:pPr>
            <a:endParaRPr lang="en-US" sz="2400" b="0" i="0">
              <a:effectLst/>
            </a:endParaRPr>
          </a:p>
          <a:p>
            <a:endParaRPr lang="en-US" sz="2400"/>
          </a:p>
        </p:txBody>
      </p:sp>
      <p:cxnSp>
        <p:nvCxnSpPr>
          <p:cNvPr id="31" name="Straight Connector 30">
            <a:extLst>
              <a:ext uri="{FF2B5EF4-FFF2-40B4-BE49-F238E27FC236}">
                <a16:creationId xmlns:a16="http://schemas.microsoft.com/office/drawing/2014/main" id="{6CF1BAF6-AD41-4082-B212-8A1F9A2E8779}"/>
              </a:ext>
              <a:ext uri="{C183D7F6-B498-43B3-948B-1728B52AA6E4}">
                <adec:decorative xmlns:adec="http://schemas.microsoft.com/office/drawing/2017/decorative" xmlns=""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838200" y="6485313"/>
            <a:ext cx="10515600" cy="0"/>
          </a:xfrm>
          <a:prstGeom prst="line">
            <a:avLst/>
          </a:prstGeom>
          <a:ln w="57150">
            <a:solidFill>
              <a:schemeClr val="accent4"/>
            </a:solidFill>
          </a:ln>
        </p:spPr>
        <p:style>
          <a:lnRef idx="1">
            <a:schemeClr val="accent1"/>
          </a:lnRef>
          <a:fillRef idx="0">
            <a:schemeClr val="accent1"/>
          </a:fillRef>
          <a:effectRef idx="0">
            <a:schemeClr val="accent1"/>
          </a:effectRef>
          <a:fontRef idx="minor">
            <a:schemeClr val="tx1"/>
          </a:fontRef>
        </p:style>
      </p:cxnSp>
      <p:pic>
        <p:nvPicPr>
          <p:cNvPr id="3" name="Picture 3">
            <a:extLst>
              <a:ext uri="{FF2B5EF4-FFF2-40B4-BE49-F238E27FC236}">
                <a16:creationId xmlns:a16="http://schemas.microsoft.com/office/drawing/2014/main" id="{49297A02-BE54-4381-A9BC-313231A0E96F}"/>
              </a:ext>
            </a:extLst>
          </p:cNvPr>
          <p:cNvPicPr>
            <a:picLocks noChangeAspect="1"/>
          </p:cNvPicPr>
          <p:nvPr/>
        </p:nvPicPr>
        <p:blipFill>
          <a:blip r:embed="rId3"/>
          <a:stretch>
            <a:fillRect/>
          </a:stretch>
        </p:blipFill>
        <p:spPr>
          <a:xfrm>
            <a:off x="842513" y="3426097"/>
            <a:ext cx="9989388" cy="667163"/>
          </a:xfrm>
          <a:prstGeom prst="rect">
            <a:avLst/>
          </a:prstGeom>
        </p:spPr>
      </p:pic>
      <p:pic>
        <p:nvPicPr>
          <p:cNvPr id="4" name="Picture 4" descr="A picture containing shape&#10;&#10;Description automatically generated">
            <a:extLst>
              <a:ext uri="{FF2B5EF4-FFF2-40B4-BE49-F238E27FC236}">
                <a16:creationId xmlns:a16="http://schemas.microsoft.com/office/drawing/2014/main" id="{4F3507A9-7606-4452-A9EB-233AABE460F6}"/>
              </a:ext>
            </a:extLst>
          </p:cNvPr>
          <p:cNvPicPr>
            <a:picLocks noChangeAspect="1"/>
          </p:cNvPicPr>
          <p:nvPr/>
        </p:nvPicPr>
        <p:blipFill>
          <a:blip r:embed="rId4"/>
          <a:stretch>
            <a:fillRect/>
          </a:stretch>
        </p:blipFill>
        <p:spPr>
          <a:xfrm>
            <a:off x="756250" y="2624947"/>
            <a:ext cx="6711350" cy="802975"/>
          </a:xfrm>
          <a:prstGeom prst="rect">
            <a:avLst/>
          </a:prstGeom>
        </p:spPr>
      </p:pic>
      <p:pic>
        <p:nvPicPr>
          <p:cNvPr id="5" name="Picture 5" descr="Graphical user interface, text&#10;&#10;Description automatically generated">
            <a:extLst>
              <a:ext uri="{FF2B5EF4-FFF2-40B4-BE49-F238E27FC236}">
                <a16:creationId xmlns:a16="http://schemas.microsoft.com/office/drawing/2014/main" id="{87492FE0-ADA1-45D8-AB70-DA2D25D21462}"/>
              </a:ext>
            </a:extLst>
          </p:cNvPr>
          <p:cNvPicPr>
            <a:picLocks noChangeAspect="1"/>
          </p:cNvPicPr>
          <p:nvPr/>
        </p:nvPicPr>
        <p:blipFill>
          <a:blip r:embed="rId5"/>
          <a:stretch>
            <a:fillRect/>
          </a:stretch>
        </p:blipFill>
        <p:spPr>
          <a:xfrm>
            <a:off x="914400" y="4105238"/>
            <a:ext cx="10837651" cy="2155597"/>
          </a:xfrm>
          <a:prstGeom prst="rect">
            <a:avLst/>
          </a:prstGeom>
        </p:spPr>
      </p:pic>
      <p:sp>
        <p:nvSpPr>
          <p:cNvPr id="6" name="TextBox 5">
            <a:extLst>
              <a:ext uri="{FF2B5EF4-FFF2-40B4-BE49-F238E27FC236}">
                <a16:creationId xmlns:a16="http://schemas.microsoft.com/office/drawing/2014/main" id="{D82B06D9-9F96-4509-94D9-C6231CF2E823}"/>
              </a:ext>
            </a:extLst>
          </p:cNvPr>
          <p:cNvSpPr txBox="1"/>
          <p:nvPr/>
        </p:nvSpPr>
        <p:spPr>
          <a:xfrm>
            <a:off x="540589" y="6478438"/>
            <a:ext cx="10837652"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r>
              <a:rPr lang="en-US" i="1">
                <a:ea typeface="+mn-lt"/>
                <a:cs typeface="+mn-lt"/>
              </a:rPr>
              <a:t>https://www.hhs.gov/ohrp/regulations-and-policy/guidance/guidance-on-engagement-of-institutions/index.html</a:t>
            </a:r>
            <a:endParaRPr lang="en-US" i="1">
              <a:cs typeface="Calibri"/>
            </a:endParaRPr>
          </a:p>
        </p:txBody>
      </p:sp>
    </p:spTree>
    <p:extLst>
      <p:ext uri="{BB962C8B-B14F-4D97-AF65-F5344CB8AC3E}">
        <p14:creationId xmlns:p14="http://schemas.microsoft.com/office/powerpoint/2010/main" val="282981741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81EA652-8C6A-4E69-BEB9-170809474553}"/>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ight Triangle 9">
            <a:extLst>
              <a:ext uri="{FF2B5EF4-FFF2-40B4-BE49-F238E27FC236}">
                <a16:creationId xmlns:a16="http://schemas.microsoft.com/office/drawing/2014/main" id="{5298780A-33B9-4EA2-8F67-DE68AD62841B}"/>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576720" y="3335867"/>
            <a:ext cx="3291840" cy="32004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7F488E8B-4E1E-4402-8935-D4E6C02615C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774" y="623275"/>
            <a:ext cx="10905053" cy="5607882"/>
          </a:xfrm>
          <a:prstGeom prst="rect">
            <a:avLst/>
          </a:prstGeom>
          <a:noFill/>
          <a:ln w="1905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529AE283-7B09-AC43-A282-64770F638C29}"/>
              </a:ext>
            </a:extLst>
          </p:cNvPr>
          <p:cNvSpPr>
            <a:spLocks noGrp="1"/>
          </p:cNvSpPr>
          <p:nvPr>
            <p:ph type="title"/>
          </p:nvPr>
        </p:nvSpPr>
        <p:spPr>
          <a:xfrm>
            <a:off x="975043" y="728495"/>
            <a:ext cx="9732530" cy="1618489"/>
          </a:xfrm>
        </p:spPr>
        <p:txBody>
          <a:bodyPr anchor="ctr">
            <a:normAutofit/>
          </a:bodyPr>
          <a:lstStyle/>
          <a:p>
            <a:r>
              <a:rPr lang="en-US" b="1">
                <a:ea typeface="+mj-lt"/>
                <a:cs typeface="+mj-lt"/>
                <a:hlinkClick r:id="rId3"/>
              </a:rPr>
              <a:t>A. Institutions Engaged in Human Subjects Research</a:t>
            </a:r>
            <a:endParaRPr lang="en-US"/>
          </a:p>
        </p:txBody>
      </p:sp>
      <p:sp>
        <p:nvSpPr>
          <p:cNvPr id="3" name="Content Placeholder 2">
            <a:extLst>
              <a:ext uri="{FF2B5EF4-FFF2-40B4-BE49-F238E27FC236}">
                <a16:creationId xmlns:a16="http://schemas.microsoft.com/office/drawing/2014/main" id="{4226B8F4-D5AE-6F49-B105-9A33F061EC6F}"/>
              </a:ext>
            </a:extLst>
          </p:cNvPr>
          <p:cNvSpPr>
            <a:spLocks noGrp="1"/>
          </p:cNvSpPr>
          <p:nvPr>
            <p:ph idx="1"/>
          </p:nvPr>
        </p:nvSpPr>
        <p:spPr>
          <a:xfrm>
            <a:off x="1060387" y="3011512"/>
            <a:ext cx="9924605" cy="2986437"/>
          </a:xfrm>
        </p:spPr>
        <p:txBody>
          <a:bodyPr anchor="t">
            <a:normAutofit/>
          </a:bodyPr>
          <a:lstStyle/>
          <a:p>
            <a:pPr marL="457200" indent="-457200">
              <a:buAutoNum type="arabicParenR"/>
            </a:pPr>
            <a:r>
              <a:rPr lang="en-US" sz="3200"/>
              <a:t>Receive HHS funding</a:t>
            </a:r>
            <a:endParaRPr lang="en-US" sz="3200">
              <a:cs typeface="Calibri"/>
            </a:endParaRPr>
          </a:p>
          <a:p>
            <a:pPr marL="457200" indent="-457200">
              <a:buAutoNum type="arabicParenR"/>
            </a:pPr>
            <a:r>
              <a:rPr lang="en-US" sz="3200">
                <a:cs typeface="Calibri"/>
              </a:rPr>
              <a:t>Intervene via research procedures</a:t>
            </a:r>
          </a:p>
          <a:p>
            <a:pPr marL="457200" indent="-457200">
              <a:buAutoNum type="arabicParenR"/>
            </a:pPr>
            <a:r>
              <a:rPr lang="en-US" sz="3200">
                <a:cs typeface="Calibri"/>
              </a:rPr>
              <a:t>Manipulation of the environment</a:t>
            </a:r>
          </a:p>
          <a:p>
            <a:pPr marL="457200" indent="-457200">
              <a:buAutoNum type="arabicParenR"/>
            </a:pPr>
            <a:r>
              <a:rPr lang="en-US" sz="3200">
                <a:cs typeface="Calibri"/>
              </a:rPr>
              <a:t>Interaction with participants</a:t>
            </a:r>
          </a:p>
          <a:p>
            <a:pPr marL="457200" indent="-457200">
              <a:buAutoNum type="arabicParenR"/>
            </a:pPr>
            <a:endParaRPr lang="en-US" sz="2400">
              <a:cs typeface="Calibri"/>
            </a:endParaRPr>
          </a:p>
          <a:p>
            <a:pPr marL="457200" indent="-457200">
              <a:buAutoNum type="arabicParenR"/>
            </a:pPr>
            <a:endParaRPr lang="en-US" sz="2400">
              <a:cs typeface="Calibri"/>
            </a:endParaRPr>
          </a:p>
          <a:p>
            <a:pPr marL="514350" indent="-514350">
              <a:buAutoNum type="arabicParenR"/>
            </a:pPr>
            <a:endParaRPr lang="en-US" sz="2400">
              <a:cs typeface="Calibri"/>
            </a:endParaRPr>
          </a:p>
          <a:p>
            <a:pPr marL="514350" indent="-514350">
              <a:buAutoNum type="arabicParenR"/>
            </a:pPr>
            <a:endParaRPr lang="en-US" sz="2400">
              <a:cs typeface="Calibri"/>
            </a:endParaRPr>
          </a:p>
          <a:p>
            <a:endParaRPr lang="en-US" sz="1700">
              <a:cs typeface="Calibri" panose="020F0502020204030204"/>
            </a:endParaRPr>
          </a:p>
        </p:txBody>
      </p:sp>
    </p:spTree>
    <p:extLst>
      <p:ext uri="{BB962C8B-B14F-4D97-AF65-F5344CB8AC3E}">
        <p14:creationId xmlns:p14="http://schemas.microsoft.com/office/powerpoint/2010/main" val="369877724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81EA652-8C6A-4E69-BEB9-170809474553}"/>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ight Triangle 9">
            <a:extLst>
              <a:ext uri="{FF2B5EF4-FFF2-40B4-BE49-F238E27FC236}">
                <a16:creationId xmlns:a16="http://schemas.microsoft.com/office/drawing/2014/main" id="{5298780A-33B9-4EA2-8F67-DE68AD62841B}"/>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576720" y="3335867"/>
            <a:ext cx="3291840" cy="32004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7F488E8B-4E1E-4402-8935-D4E6C02615C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774" y="623275"/>
            <a:ext cx="10905053" cy="5607882"/>
          </a:xfrm>
          <a:prstGeom prst="rect">
            <a:avLst/>
          </a:prstGeom>
          <a:noFill/>
          <a:ln w="1905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529AE283-7B09-AC43-A282-64770F638C29}"/>
              </a:ext>
            </a:extLst>
          </p:cNvPr>
          <p:cNvSpPr>
            <a:spLocks noGrp="1"/>
          </p:cNvSpPr>
          <p:nvPr>
            <p:ph type="title"/>
          </p:nvPr>
        </p:nvSpPr>
        <p:spPr>
          <a:xfrm>
            <a:off x="975043" y="728495"/>
            <a:ext cx="9732530" cy="1618489"/>
          </a:xfrm>
        </p:spPr>
        <p:txBody>
          <a:bodyPr anchor="ctr">
            <a:normAutofit/>
          </a:bodyPr>
          <a:lstStyle/>
          <a:p>
            <a:r>
              <a:rPr lang="en-US" b="1">
                <a:ea typeface="+mj-lt"/>
                <a:cs typeface="+mj-lt"/>
                <a:hlinkClick r:id="rId3"/>
              </a:rPr>
              <a:t>A. Institutions Engaged in Human Subjects Research</a:t>
            </a:r>
            <a:endParaRPr lang="en-US"/>
          </a:p>
        </p:txBody>
      </p:sp>
      <p:sp>
        <p:nvSpPr>
          <p:cNvPr id="3" name="Content Placeholder 2">
            <a:extLst>
              <a:ext uri="{FF2B5EF4-FFF2-40B4-BE49-F238E27FC236}">
                <a16:creationId xmlns:a16="http://schemas.microsoft.com/office/drawing/2014/main" id="{4226B8F4-D5AE-6F49-B105-9A33F061EC6F}"/>
              </a:ext>
            </a:extLst>
          </p:cNvPr>
          <p:cNvSpPr>
            <a:spLocks noGrp="1"/>
          </p:cNvSpPr>
          <p:nvPr>
            <p:ph idx="1"/>
          </p:nvPr>
        </p:nvSpPr>
        <p:spPr>
          <a:xfrm>
            <a:off x="1060387" y="2580192"/>
            <a:ext cx="9924605" cy="3417757"/>
          </a:xfrm>
        </p:spPr>
        <p:txBody>
          <a:bodyPr anchor="t">
            <a:normAutofit/>
          </a:bodyPr>
          <a:lstStyle/>
          <a:p>
            <a:pPr marL="514350" indent="-514350">
              <a:buFont typeface="+mj-lt"/>
              <a:buAutoNum type="arabicParenR" startAt="5"/>
            </a:pPr>
            <a:r>
              <a:rPr lang="en-US" sz="3200"/>
              <a:t>Obtain consent</a:t>
            </a:r>
            <a:endParaRPr lang="en-US" sz="3200">
              <a:cs typeface="Calibri"/>
            </a:endParaRPr>
          </a:p>
          <a:p>
            <a:pPr marL="514350" indent="-514350">
              <a:buFont typeface="+mj-lt"/>
              <a:buAutoNum type="arabicParenR" startAt="5"/>
            </a:pPr>
            <a:r>
              <a:rPr lang="en-US" sz="3200" b="1">
                <a:ea typeface="+mn-lt"/>
                <a:cs typeface="+mn-lt"/>
              </a:rPr>
              <a:t>obtain</a:t>
            </a:r>
            <a:r>
              <a:rPr lang="en-US" sz="3200">
                <a:ea typeface="+mn-lt"/>
                <a:cs typeface="+mn-lt"/>
              </a:rPr>
              <a:t> identifiable private information or identifiable biological specimens </a:t>
            </a:r>
            <a:r>
              <a:rPr lang="en-US" sz="3200" b="1">
                <a:ea typeface="+mn-lt"/>
                <a:cs typeface="+mn-lt"/>
              </a:rPr>
              <a:t>from any source </a:t>
            </a:r>
            <a:r>
              <a:rPr lang="en-US" sz="3200">
                <a:ea typeface="+mn-lt"/>
                <a:cs typeface="+mn-lt"/>
              </a:rPr>
              <a:t>(observing/recording private behavior, using identifiable data/samples, etc.)*</a:t>
            </a:r>
            <a:endParaRPr lang="en-US" sz="2400">
              <a:cs typeface="Calibri"/>
            </a:endParaRPr>
          </a:p>
          <a:p>
            <a:pPr marL="514350" indent="-514350">
              <a:buAutoNum type="arabicParenR" startAt="5"/>
            </a:pPr>
            <a:endParaRPr lang="en-US" sz="2400">
              <a:cs typeface="Calibri"/>
            </a:endParaRPr>
          </a:p>
          <a:p>
            <a:pPr marL="514350" indent="-514350">
              <a:buAutoNum type="arabicParenR" startAt="5"/>
            </a:pPr>
            <a:endParaRPr lang="en-US" sz="2400">
              <a:cs typeface="Calibri"/>
            </a:endParaRPr>
          </a:p>
          <a:p>
            <a:endParaRPr lang="en-US" sz="1700">
              <a:cs typeface="Calibri" panose="020F0502020204030204"/>
            </a:endParaRPr>
          </a:p>
        </p:txBody>
      </p:sp>
      <p:sp>
        <p:nvSpPr>
          <p:cNvPr id="4" name="TextBox 3">
            <a:extLst>
              <a:ext uri="{FF2B5EF4-FFF2-40B4-BE49-F238E27FC236}">
                <a16:creationId xmlns:a16="http://schemas.microsoft.com/office/drawing/2014/main" id="{E17AF26B-396F-3E4D-A2C7-76C6AEB79F25}"/>
              </a:ext>
            </a:extLst>
          </p:cNvPr>
          <p:cNvSpPr txBox="1"/>
          <p:nvPr/>
        </p:nvSpPr>
        <p:spPr>
          <a:xfrm>
            <a:off x="641774" y="6464364"/>
            <a:ext cx="1651721" cy="369332"/>
          </a:xfrm>
          <a:prstGeom prst="rect">
            <a:avLst/>
          </a:prstGeom>
          <a:noFill/>
        </p:spPr>
        <p:txBody>
          <a:bodyPr wrap="square" lIns="91440" tIns="45720" rIns="91440" bIns="45720" rtlCol="0" anchor="t">
            <a:spAutoFit/>
          </a:bodyPr>
          <a:lstStyle/>
          <a:p>
            <a:r>
              <a:rPr lang="en-US" i="1"/>
              <a:t>* exceptions</a:t>
            </a:r>
          </a:p>
        </p:txBody>
      </p:sp>
    </p:spTree>
    <p:extLst>
      <p:ext uri="{BB962C8B-B14F-4D97-AF65-F5344CB8AC3E}">
        <p14:creationId xmlns:p14="http://schemas.microsoft.com/office/powerpoint/2010/main" val="360564363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9" name="Rectangle 21">
            <a:extLst>
              <a:ext uri="{FF2B5EF4-FFF2-40B4-BE49-F238E27FC236}">
                <a16:creationId xmlns:a16="http://schemas.microsoft.com/office/drawing/2014/main" id="{B6CDA21F-E7AF-4C75-8395-33F58D5B0E45}"/>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0" name="Group 23">
            <a:extLst>
              <a:ext uri="{FF2B5EF4-FFF2-40B4-BE49-F238E27FC236}">
                <a16:creationId xmlns:a16="http://schemas.microsoft.com/office/drawing/2014/main" id="{AE1C45F0-260A-458C-96ED-C1F6D2151219}"/>
              </a:ext>
              <a:ext uri="{C183D7F6-B498-43B3-948B-1728B52AA6E4}">
                <adec:decorative xmlns:adec="http://schemas.microsoft.com/office/drawing/2017/decorative" xmlns=""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 y="1216597"/>
            <a:ext cx="731521" cy="673460"/>
            <a:chOff x="3940602" y="308034"/>
            <a:chExt cx="2116791" cy="3428999"/>
          </a:xfrm>
          <a:solidFill>
            <a:schemeClr val="accent4"/>
          </a:solidFill>
        </p:grpSpPr>
        <p:sp>
          <p:nvSpPr>
            <p:cNvPr id="25" name="Rectangle 24">
              <a:extLst>
                <a:ext uri="{FF2B5EF4-FFF2-40B4-BE49-F238E27FC236}">
                  <a16:creationId xmlns:a16="http://schemas.microsoft.com/office/drawing/2014/main" id="{A6604B49-AD5C-4590-B051-06C8222ECD99}"/>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3940602"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Rectangle 25">
              <a:extLst>
                <a:ext uri="{FF2B5EF4-FFF2-40B4-BE49-F238E27FC236}">
                  <a16:creationId xmlns:a16="http://schemas.microsoft.com/office/drawing/2014/main" id="{743ECCAF-29C5-4537-947C-7EA1292463DB}"/>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4715626"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Rectangle 26">
              <a:extLst>
                <a:ext uri="{FF2B5EF4-FFF2-40B4-BE49-F238E27FC236}">
                  <a16:creationId xmlns:a16="http://schemas.microsoft.com/office/drawing/2014/main" id="{ED49787B-8DE6-4467-AD0A-8DECC6E0C2D6}"/>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5490650"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9" name="Rectangle 28">
            <a:extLst>
              <a:ext uri="{FF2B5EF4-FFF2-40B4-BE49-F238E27FC236}">
                <a16:creationId xmlns:a16="http://schemas.microsoft.com/office/drawing/2014/main" id="{D5B0017B-2ECA-49AF-B397-DC140825DF8D}"/>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0079" y="613954"/>
            <a:ext cx="10907487" cy="1894116"/>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61B5B88F-7565-914E-8403-44A81D554561}"/>
              </a:ext>
            </a:extLst>
          </p:cNvPr>
          <p:cNvSpPr>
            <a:spLocks noGrp="1"/>
          </p:cNvSpPr>
          <p:nvPr>
            <p:ph type="title"/>
          </p:nvPr>
        </p:nvSpPr>
        <p:spPr>
          <a:xfrm>
            <a:off x="727330" y="766766"/>
            <a:ext cx="10762224" cy="1554480"/>
          </a:xfrm>
        </p:spPr>
        <p:txBody>
          <a:bodyPr vert="horz" lIns="91440" tIns="45720" rIns="91440" bIns="45720" rtlCol="0" anchor="ctr">
            <a:normAutofit/>
          </a:bodyPr>
          <a:lstStyle/>
          <a:p>
            <a:r>
              <a:rPr lang="en-US" sz="4000" b="1"/>
              <a:t>When is an </a:t>
            </a:r>
            <a:r>
              <a:rPr lang="en-US" sz="4000" b="1" u="sng"/>
              <a:t>institution</a:t>
            </a:r>
            <a:r>
              <a:rPr lang="en-US" sz="4000" b="1"/>
              <a:t> NOT considered engaged?</a:t>
            </a:r>
          </a:p>
        </p:txBody>
      </p:sp>
      <p:sp>
        <p:nvSpPr>
          <p:cNvPr id="17" name="Content Placeholder 2">
            <a:extLst>
              <a:ext uri="{FF2B5EF4-FFF2-40B4-BE49-F238E27FC236}">
                <a16:creationId xmlns:a16="http://schemas.microsoft.com/office/drawing/2014/main" id="{804E1BA1-F87E-894B-AB09-B06C0C594D29}"/>
              </a:ext>
            </a:extLst>
          </p:cNvPr>
          <p:cNvSpPr>
            <a:spLocks noGrp="1"/>
          </p:cNvSpPr>
          <p:nvPr>
            <p:ph idx="1"/>
          </p:nvPr>
        </p:nvSpPr>
        <p:spPr>
          <a:xfrm>
            <a:off x="714349" y="2701221"/>
            <a:ext cx="10271998" cy="3440959"/>
          </a:xfrm>
        </p:spPr>
        <p:txBody>
          <a:bodyPr anchor="ctr">
            <a:normAutofit/>
          </a:bodyPr>
          <a:lstStyle/>
          <a:p>
            <a:pPr marL="0" indent="0" fontAlgn="base">
              <a:buNone/>
            </a:pPr>
            <a:endParaRPr lang="en-US" sz="2400">
              <a:cs typeface="Calibri"/>
            </a:endParaRPr>
          </a:p>
          <a:p>
            <a:pPr marL="0" indent="0" fontAlgn="base">
              <a:buNone/>
            </a:pPr>
            <a:endParaRPr lang="en-US" sz="2400" b="0" i="0">
              <a:effectLst/>
            </a:endParaRPr>
          </a:p>
          <a:p>
            <a:endParaRPr lang="en-US" sz="2400"/>
          </a:p>
        </p:txBody>
      </p:sp>
      <p:cxnSp>
        <p:nvCxnSpPr>
          <p:cNvPr id="31" name="Straight Connector 30">
            <a:extLst>
              <a:ext uri="{FF2B5EF4-FFF2-40B4-BE49-F238E27FC236}">
                <a16:creationId xmlns:a16="http://schemas.microsoft.com/office/drawing/2014/main" id="{6CF1BAF6-AD41-4082-B212-8A1F9A2E8779}"/>
              </a:ext>
              <a:ext uri="{C183D7F6-B498-43B3-948B-1728B52AA6E4}">
                <adec:decorative xmlns:adec="http://schemas.microsoft.com/office/drawing/2017/decorative" xmlns=""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838200" y="6485313"/>
            <a:ext cx="10515600" cy="0"/>
          </a:xfrm>
          <a:prstGeom prst="line">
            <a:avLst/>
          </a:prstGeom>
          <a:ln w="57150">
            <a:solidFill>
              <a:schemeClr val="accent4"/>
            </a:solidFill>
          </a:ln>
        </p:spPr>
        <p:style>
          <a:lnRef idx="1">
            <a:schemeClr val="accent1"/>
          </a:lnRef>
          <a:fillRef idx="0">
            <a:schemeClr val="accent1"/>
          </a:fillRef>
          <a:effectRef idx="0">
            <a:schemeClr val="accent1"/>
          </a:effectRef>
          <a:fontRef idx="minor">
            <a:schemeClr val="tx1"/>
          </a:fontRef>
        </p:style>
      </p:cxnSp>
      <p:pic>
        <p:nvPicPr>
          <p:cNvPr id="3" name="Picture 4" descr="A picture containing shape&#10;&#10;Description automatically generated">
            <a:extLst>
              <a:ext uri="{FF2B5EF4-FFF2-40B4-BE49-F238E27FC236}">
                <a16:creationId xmlns:a16="http://schemas.microsoft.com/office/drawing/2014/main" id="{5035D3A8-80A2-4527-AEF7-F6BB975437C7}"/>
              </a:ext>
            </a:extLst>
          </p:cNvPr>
          <p:cNvPicPr>
            <a:picLocks noChangeAspect="1"/>
          </p:cNvPicPr>
          <p:nvPr/>
        </p:nvPicPr>
        <p:blipFill>
          <a:blip r:embed="rId3"/>
          <a:stretch>
            <a:fillRect/>
          </a:stretch>
        </p:blipFill>
        <p:spPr>
          <a:xfrm>
            <a:off x="713118" y="2639324"/>
            <a:ext cx="6711350" cy="802975"/>
          </a:xfrm>
          <a:prstGeom prst="rect">
            <a:avLst/>
          </a:prstGeom>
        </p:spPr>
      </p:pic>
      <p:pic>
        <p:nvPicPr>
          <p:cNvPr id="4" name="Picture 3">
            <a:extLst>
              <a:ext uri="{FF2B5EF4-FFF2-40B4-BE49-F238E27FC236}">
                <a16:creationId xmlns:a16="http://schemas.microsoft.com/office/drawing/2014/main" id="{8F127A2A-F17B-46A8-AF33-4A1A33F4825B}"/>
              </a:ext>
            </a:extLst>
          </p:cNvPr>
          <p:cNvPicPr>
            <a:picLocks noChangeAspect="1"/>
          </p:cNvPicPr>
          <p:nvPr/>
        </p:nvPicPr>
        <p:blipFill>
          <a:blip r:embed="rId4"/>
          <a:stretch>
            <a:fillRect/>
          </a:stretch>
        </p:blipFill>
        <p:spPr>
          <a:xfrm>
            <a:off x="727494" y="3411720"/>
            <a:ext cx="9989388" cy="667163"/>
          </a:xfrm>
          <a:prstGeom prst="rect">
            <a:avLst/>
          </a:prstGeom>
        </p:spPr>
      </p:pic>
      <p:sp>
        <p:nvSpPr>
          <p:cNvPr id="5" name="TextBox 4">
            <a:extLst>
              <a:ext uri="{FF2B5EF4-FFF2-40B4-BE49-F238E27FC236}">
                <a16:creationId xmlns:a16="http://schemas.microsoft.com/office/drawing/2014/main" id="{73D8B6F2-082C-4EE4-81A0-102E6CAF2391}"/>
              </a:ext>
            </a:extLst>
          </p:cNvPr>
          <p:cNvSpPr txBox="1"/>
          <p:nvPr/>
        </p:nvSpPr>
        <p:spPr>
          <a:xfrm>
            <a:off x="540589" y="6478438"/>
            <a:ext cx="10837652"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r>
              <a:rPr lang="en-US" i="1">
                <a:ea typeface="+mn-lt"/>
                <a:cs typeface="+mn-lt"/>
              </a:rPr>
              <a:t>https://www.hhs.gov/ohrp/regulations-and-policy/guidance/guidance-on-engagement-of-institutions/index.html</a:t>
            </a:r>
            <a:endParaRPr lang="en-US" i="1">
              <a:cs typeface="Calibri"/>
            </a:endParaRPr>
          </a:p>
        </p:txBody>
      </p:sp>
      <p:pic>
        <p:nvPicPr>
          <p:cNvPr id="6" name="Picture 6" descr="Text&#10;&#10;Description automatically generated">
            <a:extLst>
              <a:ext uri="{FF2B5EF4-FFF2-40B4-BE49-F238E27FC236}">
                <a16:creationId xmlns:a16="http://schemas.microsoft.com/office/drawing/2014/main" id="{996D84EC-6314-4F6B-80E1-7F96FA104879}"/>
              </a:ext>
            </a:extLst>
          </p:cNvPr>
          <p:cNvPicPr>
            <a:picLocks noChangeAspect="1"/>
          </p:cNvPicPr>
          <p:nvPr/>
        </p:nvPicPr>
        <p:blipFill>
          <a:blip r:embed="rId5"/>
          <a:stretch>
            <a:fillRect/>
          </a:stretch>
        </p:blipFill>
        <p:spPr>
          <a:xfrm>
            <a:off x="1144437" y="3958446"/>
            <a:ext cx="9112369" cy="2449183"/>
          </a:xfrm>
          <a:prstGeom prst="rect">
            <a:avLst/>
          </a:prstGeom>
        </p:spPr>
      </p:pic>
    </p:spTree>
    <p:extLst>
      <p:ext uri="{BB962C8B-B14F-4D97-AF65-F5344CB8AC3E}">
        <p14:creationId xmlns:p14="http://schemas.microsoft.com/office/powerpoint/2010/main" val="285233558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7DA9AEB31DECCE4DAC8FD68DB3B1E7C1" ma:contentTypeVersion="12" ma:contentTypeDescription="Create a new document." ma:contentTypeScope="" ma:versionID="af53e5c2b528f29fd6a8e3f3b408f719">
  <xsd:schema xmlns:xsd="http://www.w3.org/2001/XMLSchema" xmlns:xs="http://www.w3.org/2001/XMLSchema" xmlns:p="http://schemas.microsoft.com/office/2006/metadata/properties" xmlns:ns3="3c156842-e5e0-4116-9ee5-a12c122bd811" xmlns:ns4="99c47926-5a1c-460b-8671-7d87320c08ae" targetNamespace="http://schemas.microsoft.com/office/2006/metadata/properties" ma:root="true" ma:fieldsID="887e0336c9fb5c4c05f76ed91a8765d3" ns3:_="" ns4:_="">
    <xsd:import namespace="3c156842-e5e0-4116-9ee5-a12c122bd811"/>
    <xsd:import namespace="99c47926-5a1c-460b-8671-7d87320c08ae"/>
    <xsd:element name="properties">
      <xsd:complexType>
        <xsd:sequence>
          <xsd:element name="documentManagement">
            <xsd:complexType>
              <xsd:all>
                <xsd:element ref="ns3:MediaServiceMetadata" minOccurs="0"/>
                <xsd:element ref="ns3:MediaServiceFastMetadata" minOccurs="0"/>
                <xsd:element ref="ns3:MediaServiceAutoTags" minOccurs="0"/>
                <xsd:element ref="ns3:MediaServiceOCR" minOccurs="0"/>
                <xsd:element ref="ns3:MediaServiceGenerationTime" minOccurs="0"/>
                <xsd:element ref="ns3:MediaServiceEventHashCode" minOccurs="0"/>
                <xsd:element ref="ns3:MediaServiceAutoKeyPoints" minOccurs="0"/>
                <xsd:element ref="ns3:MediaServiceKeyPoints" minOccurs="0"/>
                <xsd:element ref="ns4:SharedWithUsers" minOccurs="0"/>
                <xsd:element ref="ns4:SharedWithDetails" minOccurs="0"/>
                <xsd:element ref="ns4:SharingHintHash" minOccurs="0"/>
                <xsd:element ref="ns3:MediaServiceDateTake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c156842-e5e0-4116-9ee5-a12c122bd811" elementFormDefault="qualified">
    <xsd:import namespace="http://schemas.microsoft.com/office/2006/documentManagement/types"/>
    <xsd:import namespace="http://schemas.microsoft.com/office/infopath/2007/PartnerControls"/>
    <xsd:element name="MediaServiceMetadata" ma:index="8" nillable="true" ma:displayName="MediaServiceMetadata" ma:description="" ma:hidden="true" ma:internalName="MediaServiceMetadata" ma:readOnly="true">
      <xsd:simpleType>
        <xsd:restriction base="dms:Note"/>
      </xsd:simpleType>
    </xsd:element>
    <xsd:element name="MediaServiceFastMetadata" ma:index="9" nillable="true" ma:displayName="MediaServiceFastMetadata" ma:description=""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AutoKeyPoints" ma:index="14" nillable="true" ma:displayName="MediaServiceAutoKeyPoints" ma:hidden="true" ma:internalName="MediaServiceAutoKeyPoints" ma:readOnly="true">
      <xsd:simpleType>
        <xsd:restriction base="dms:Note"/>
      </xsd:simpleType>
    </xsd:element>
    <xsd:element name="MediaServiceKeyPoints" ma:index="15" nillable="true" ma:displayName="KeyPoints" ma:internalName="MediaServiceKeyPoints" ma:readOnly="true">
      <xsd:simpleType>
        <xsd:restriction base="dms:Note">
          <xsd:maxLength value="255"/>
        </xsd:restriction>
      </xsd:simpleType>
    </xsd:element>
    <xsd:element name="MediaServiceDateTaken" ma:index="19" nillable="true" ma:displayName="MediaServiceDateTaken" ma:hidden="true" ma:internalName="MediaServiceDateTake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99c47926-5a1c-460b-8671-7d87320c08ae" elementFormDefault="qualified">
    <xsd:import namespace="http://schemas.microsoft.com/office/2006/documentManagement/types"/>
    <xsd:import namespace="http://schemas.microsoft.com/office/infopath/2007/PartnerControls"/>
    <xsd:element name="SharedWithUsers" ma:index="16"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7" nillable="true" ma:displayName="Shared With Details" ma:internalName="SharedWithDetails" ma:readOnly="true">
      <xsd:simpleType>
        <xsd:restriction base="dms:Note">
          <xsd:maxLength value="255"/>
        </xsd:restriction>
      </xsd:simpleType>
    </xsd:element>
    <xsd:element name="SharingHintHash" ma:index="18"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71A73E04-8D6D-48F7-8644-4356F40C3C30}">
  <ds:schemaRefs>
    <ds:schemaRef ds:uri="3c156842-e5e0-4116-9ee5-a12c122bd811"/>
    <ds:schemaRef ds:uri="99c47926-5a1c-460b-8671-7d87320c08ae"/>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2.xml><?xml version="1.0" encoding="utf-8"?>
<ds:datastoreItem xmlns:ds="http://schemas.openxmlformats.org/officeDocument/2006/customXml" ds:itemID="{D3031C49-3807-4BDA-80DE-78C7DF95695A}">
  <ds:schemaRefs>
    <ds:schemaRef ds:uri="http://purl.org/dc/dcmitype/"/>
    <ds:schemaRef ds:uri="http://schemas.microsoft.com/office/infopath/2007/PartnerControls"/>
    <ds:schemaRef ds:uri="http://purl.org/dc/elements/1.1/"/>
    <ds:schemaRef ds:uri="http://schemas.microsoft.com/office/2006/metadata/properties"/>
    <ds:schemaRef ds:uri="http://schemas.microsoft.com/office/2006/documentManagement/types"/>
    <ds:schemaRef ds:uri="http://purl.org/dc/terms/"/>
    <ds:schemaRef ds:uri="99c47926-5a1c-460b-8671-7d87320c08ae"/>
    <ds:schemaRef ds:uri="http://schemas.openxmlformats.org/package/2006/metadata/core-properties"/>
    <ds:schemaRef ds:uri="3c156842-e5e0-4116-9ee5-a12c122bd811"/>
    <ds:schemaRef ds:uri="http://www.w3.org/XML/1998/namespace"/>
  </ds:schemaRefs>
</ds:datastoreItem>
</file>

<file path=customXml/itemProps3.xml><?xml version="1.0" encoding="utf-8"?>
<ds:datastoreItem xmlns:ds="http://schemas.openxmlformats.org/officeDocument/2006/customXml" ds:itemID="{177D2ACE-A628-4AB2-879F-65F4C061F1F1}">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38</TotalTime>
  <Words>1240</Words>
  <Application>Microsoft Office PowerPoint</Application>
  <PresentationFormat>Widescreen</PresentationFormat>
  <Paragraphs>234</Paragraphs>
  <Slides>35</Slides>
  <Notes>35</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35</vt:i4>
      </vt:variant>
    </vt:vector>
  </HeadingPairs>
  <TitlesOfParts>
    <vt:vector size="41" baseType="lpstr">
      <vt:lpstr>Arial</vt:lpstr>
      <vt:lpstr>Calibri</vt:lpstr>
      <vt:lpstr>Calibri Light</vt:lpstr>
      <vt:lpstr>Courier New,monospace</vt:lpstr>
      <vt:lpstr>Freestyle Script</vt:lpstr>
      <vt:lpstr>Office Theme</vt:lpstr>
      <vt:lpstr>Site and Staff Engagement at UMB Resources and guidance for understanding who is engaged in your human subject's research protocol </vt:lpstr>
      <vt:lpstr>By the end of this seminar, you should be able to:</vt:lpstr>
      <vt:lpstr>Guidance</vt:lpstr>
      <vt:lpstr>PowerPoint Presentation</vt:lpstr>
      <vt:lpstr>Who can be a PI?</vt:lpstr>
      <vt:lpstr>When is an institution considered engaged?</vt:lpstr>
      <vt:lpstr>A. Institutions Engaged in Human Subjects Research</vt:lpstr>
      <vt:lpstr>A. Institutions Engaged in Human Subjects Research</vt:lpstr>
      <vt:lpstr>When is an institution NOT considered engaged?</vt:lpstr>
      <vt:lpstr>B. Institutions Not Engaged in Human Subjects Research</vt:lpstr>
      <vt:lpstr>B. Institutions Not Engaged in Human Subjects Research</vt:lpstr>
      <vt:lpstr>B. Institutions Not Engaged in Human Subjects Research</vt:lpstr>
      <vt:lpstr>B. Institutions Not Engaged in Human Subjects Research</vt:lpstr>
      <vt:lpstr>Exception!</vt:lpstr>
      <vt:lpstr>Persons Engaged in Human Subjects Research</vt:lpstr>
      <vt:lpstr>Persons Engaged in Human Subjects Research</vt:lpstr>
      <vt:lpstr>Persons Engaged in Human Subjects Research</vt:lpstr>
      <vt:lpstr>Who can conduct research/research procedures?</vt:lpstr>
      <vt:lpstr>CICERO Expectations: UMB HRPO</vt:lpstr>
      <vt:lpstr>Training Expectations: UMB HRPO (UMB affiliates)</vt:lpstr>
      <vt:lpstr>Training Expectations: UMB IRB under One PI (unaffiliated study team members)</vt:lpstr>
      <vt:lpstr>Training Expectations:  Many PIs/Sites relying on 1 IRB</vt:lpstr>
      <vt:lpstr>Expectations: ICH GCP</vt:lpstr>
      <vt:lpstr>Unengaged study team members</vt:lpstr>
      <vt:lpstr>Publications</vt:lpstr>
      <vt:lpstr>Scenarios: Test your knowledge!</vt:lpstr>
      <vt:lpstr>Scenarios: Test your knowledge!</vt:lpstr>
      <vt:lpstr>Scenarios: Test your knowledge!</vt:lpstr>
      <vt:lpstr>Scenarios: Test your knowledge!</vt:lpstr>
      <vt:lpstr>Scenarios: Test your knowledge!</vt:lpstr>
      <vt:lpstr>Scenarios: Test your knowledge!</vt:lpstr>
      <vt:lpstr>Scenarios: Test your knowledge!</vt:lpstr>
      <vt:lpstr>Resources</vt:lpstr>
      <vt:lpstr>Thank You!!!</vt:lpstr>
      <vt:lpstr>Questions??</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SON Engagement Understanding</dc:title>
  <dc:subject/>
  <dc:creator>Jackson, Casey</dc:creator>
  <cp:keywords/>
  <dc:description/>
  <cp:lastModifiedBy>Shachter, Hannah</cp:lastModifiedBy>
  <cp:revision>4</cp:revision>
  <dcterms:created xsi:type="dcterms:W3CDTF">2021-04-09T20:35:20Z</dcterms:created>
  <dcterms:modified xsi:type="dcterms:W3CDTF">2021-05-20T17:56:43Z</dcterms:modified>
  <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0x0101007DA9AEB31DECCE4DAC8FD68DB3B1E7C1</vt:lpwstr>
  </property>
</Properties>
</file>