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2" r:id="rId5"/>
  </p:sldMasterIdLst>
  <p:notesMasterIdLst>
    <p:notesMasterId r:id="rId57"/>
  </p:notesMasterIdLst>
  <p:handoutMasterIdLst>
    <p:handoutMasterId r:id="rId58"/>
  </p:handoutMasterIdLst>
  <p:sldIdLst>
    <p:sldId id="256" r:id="rId6"/>
    <p:sldId id="281" r:id="rId7"/>
    <p:sldId id="257" r:id="rId8"/>
    <p:sldId id="307" r:id="rId9"/>
    <p:sldId id="326" r:id="rId10"/>
    <p:sldId id="327" r:id="rId11"/>
    <p:sldId id="297" r:id="rId12"/>
    <p:sldId id="298" r:id="rId13"/>
    <p:sldId id="264" r:id="rId14"/>
    <p:sldId id="260" r:id="rId15"/>
    <p:sldId id="301" r:id="rId16"/>
    <p:sldId id="273" r:id="rId17"/>
    <p:sldId id="258" r:id="rId18"/>
    <p:sldId id="259" r:id="rId19"/>
    <p:sldId id="261" r:id="rId20"/>
    <p:sldId id="262" r:id="rId21"/>
    <p:sldId id="282" r:id="rId22"/>
    <p:sldId id="306" r:id="rId23"/>
    <p:sldId id="308" r:id="rId24"/>
    <p:sldId id="309" r:id="rId25"/>
    <p:sldId id="328" r:id="rId26"/>
    <p:sldId id="329" r:id="rId27"/>
    <p:sldId id="310" r:id="rId28"/>
    <p:sldId id="295" r:id="rId29"/>
    <p:sldId id="312" r:id="rId30"/>
    <p:sldId id="311" r:id="rId31"/>
    <p:sldId id="313" r:id="rId32"/>
    <p:sldId id="283" r:id="rId33"/>
    <p:sldId id="315" r:id="rId34"/>
    <p:sldId id="316" r:id="rId35"/>
    <p:sldId id="317" r:id="rId36"/>
    <p:sldId id="318" r:id="rId37"/>
    <p:sldId id="314" r:id="rId38"/>
    <p:sldId id="319" r:id="rId39"/>
    <p:sldId id="320" r:id="rId40"/>
    <p:sldId id="321" r:id="rId41"/>
    <p:sldId id="266" r:id="rId42"/>
    <p:sldId id="267" r:id="rId43"/>
    <p:sldId id="322" r:id="rId44"/>
    <p:sldId id="303" r:id="rId45"/>
    <p:sldId id="304" r:id="rId46"/>
    <p:sldId id="269" r:id="rId47"/>
    <p:sldId id="280" r:id="rId48"/>
    <p:sldId id="270" r:id="rId49"/>
    <p:sldId id="271" r:id="rId50"/>
    <p:sldId id="305" r:id="rId51"/>
    <p:sldId id="277" r:id="rId52"/>
    <p:sldId id="302" r:id="rId53"/>
    <p:sldId id="272" r:id="rId54"/>
    <p:sldId id="275" r:id="rId55"/>
    <p:sldId id="274"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9900CC"/>
    <a:srgbClr val="9933FF"/>
    <a:srgbClr val="1826AE"/>
    <a:srgbClr val="879CCB"/>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36A0B-B811-3995-0D60-7CB8B46A369D}" v="206" dt="2023-07-12T13:55:53.452"/>
    <p1510:client id="{1430C261-84C9-29AC-CF36-1F2EE2676ECB}" v="31" dt="2023-06-20T13:32:44.578"/>
    <p1510:client id="{28EAA23C-9F98-235B-7BCA-42278659B13A}" v="54" dt="2023-07-07T12:44:27.457"/>
    <p1510:client id="{54B3EBCF-55A5-A4A4-1E36-AE4C8B733124}" v="59" dt="2023-07-07T17:19:27.094"/>
    <p1510:client id="{8D1950F6-FE12-3B2D-2CC5-54B899226435}" v="30" dt="2023-06-20T13:08:50.640"/>
    <p1510:client id="{C3F3BBBC-0FC7-65AB-BB88-49A87BF5A0D4}" v="18" dt="2023-07-12T17:48:09.697"/>
    <p1510:client id="{CF31C0C3-EF3F-0915-A816-FAAFE0C37B5A}" v="9" dt="2023-07-31T12:57:54.090"/>
    <p1510:client id="{D5E3B79A-955F-908E-3429-E17B265BBEB1}" v="4" dt="2022-04-07T19:40:43.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CABE2-9031-46C7-B472-257C4C9DC525}" type="datetimeFigureOut">
              <a:rPr lang="en-US" smtClean="0"/>
              <a:t>7/31/2023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64530D-BF64-46AF-BC97-4453E31018D2}" type="slidenum">
              <a:rPr lang="en-US" smtClean="0"/>
              <a:t>‹#›</a:t>
            </a:fld>
            <a:endParaRPr lang="en-US"/>
          </a:p>
        </p:txBody>
      </p:sp>
    </p:spTree>
    <p:extLst>
      <p:ext uri="{BB962C8B-B14F-4D97-AF65-F5344CB8AC3E}">
        <p14:creationId xmlns:p14="http://schemas.microsoft.com/office/powerpoint/2010/main" val="2682927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F3966-1481-4C15-9C0B-BFC9ABCBA486}" type="datetimeFigureOut">
              <a:rPr lang="en-US" smtClean="0"/>
              <a:t>7/31/2023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3F5B3-3085-4704-8B9D-47B22068CAC3}" type="slidenum">
              <a:rPr lang="en-US" smtClean="0"/>
              <a:t>‹#›</a:t>
            </a:fld>
            <a:endParaRPr lang="en-US"/>
          </a:p>
        </p:txBody>
      </p:sp>
    </p:spTree>
    <p:extLst>
      <p:ext uri="{BB962C8B-B14F-4D97-AF65-F5344CB8AC3E}">
        <p14:creationId xmlns:p14="http://schemas.microsoft.com/office/powerpoint/2010/main" val="1239447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jash@umaryland.edu"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mailto:nicole.palmore@umaryland.edu"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a:t>
            </a:fld>
            <a:endParaRPr lang="en-US"/>
          </a:p>
        </p:txBody>
      </p:sp>
    </p:spTree>
    <p:extLst>
      <p:ext uri="{BB962C8B-B14F-4D97-AF65-F5344CB8AC3E}">
        <p14:creationId xmlns:p14="http://schemas.microsoft.com/office/powerpoint/2010/main" val="1986813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10</a:t>
            </a:fld>
            <a:endParaRPr lang="en-US"/>
          </a:p>
        </p:txBody>
      </p:sp>
    </p:spTree>
    <p:extLst>
      <p:ext uri="{BB962C8B-B14F-4D97-AF65-F5344CB8AC3E}">
        <p14:creationId xmlns:p14="http://schemas.microsoft.com/office/powerpoint/2010/main" val="3229513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Benefits</a:t>
            </a:r>
          </a:p>
          <a:p>
            <a:r>
              <a:rPr lang="en-US" sz="1200" b="0" kern="1200">
                <a:solidFill>
                  <a:schemeClr val="tx1"/>
                </a:solidFill>
                <a:effectLst/>
                <a:latin typeface="+mn-lt"/>
                <a:ea typeface="+mn-ea"/>
                <a:cs typeface="+mn-cs"/>
              </a:rPr>
              <a:t>https://www.umaryland.edu/hrs/benefits/ </a:t>
            </a:r>
          </a:p>
          <a:p>
            <a:endParaRPr lang="en-US" sz="1200" b="1" kern="1200">
              <a:solidFill>
                <a:schemeClr val="tx1"/>
              </a:solidFill>
              <a:effectLst/>
              <a:latin typeface="+mn-lt"/>
              <a:ea typeface="+mn-ea"/>
              <a:cs typeface="+mn-cs"/>
            </a:endParaRPr>
          </a:p>
          <a:p>
            <a:r>
              <a:rPr lang="en-US" b="1"/>
              <a:t>Center for Information Technology Services</a:t>
            </a:r>
          </a:p>
          <a:p>
            <a:r>
              <a:rPr lang="en-US"/>
              <a:t>https://www.umaryland.edu/cits/</a:t>
            </a:r>
          </a:p>
          <a:p>
            <a:endParaRPr lang="en-US" b="1"/>
          </a:p>
          <a:p>
            <a:r>
              <a:rPr lang="en-US" b="1"/>
              <a:t>Learning Hub</a:t>
            </a:r>
          </a:p>
          <a:p>
            <a:r>
              <a:rPr lang="en-US"/>
              <a:t>https://umb.sumtotal.host</a:t>
            </a:r>
          </a:p>
          <a:p>
            <a:endParaRPr lang="en-US" b="1"/>
          </a:p>
          <a:p>
            <a:r>
              <a:rPr lang="en-US" b="1"/>
              <a:t>One Card</a:t>
            </a:r>
          </a:p>
          <a:p>
            <a:r>
              <a:rPr lang="en-US"/>
              <a:t>https://www.umaryland.edu/onecard/one-card-uses/	</a:t>
            </a:r>
          </a:p>
          <a:p>
            <a:endParaRPr lang="en-US"/>
          </a:p>
          <a:p>
            <a:r>
              <a:rPr lang="en-US" b="1"/>
              <a:t>Parking and Transportation</a:t>
            </a:r>
          </a:p>
          <a:p>
            <a:r>
              <a:rPr lang="en-US"/>
              <a:t>https://www.umaryland.edu/parking/about-us/ </a:t>
            </a:r>
          </a:p>
          <a:p>
            <a:endParaRPr lang="en-US"/>
          </a:p>
          <a:p>
            <a:r>
              <a:rPr lang="en-US" sz="1200" b="1" kern="1200">
                <a:solidFill>
                  <a:schemeClr val="tx1"/>
                </a:solidFill>
                <a:effectLst/>
                <a:latin typeface="+mn-lt"/>
                <a:ea typeface="+mn-ea"/>
                <a:cs typeface="+mn-cs"/>
              </a:rPr>
              <a:t>Payroll </a:t>
            </a:r>
            <a:endParaRPr lang="en-US" b="1"/>
          </a:p>
          <a:p>
            <a:r>
              <a:rPr lang="en-US"/>
              <a:t>https://www.umaryland.edu/financialservices/payroll/about-the-office/ </a:t>
            </a:r>
          </a:p>
          <a:p>
            <a:endParaRPr lang="en-US"/>
          </a:p>
          <a:p>
            <a:r>
              <a:rPr lang="en-US" b="1"/>
              <a:t>Police and Public Safety</a:t>
            </a:r>
          </a:p>
          <a:p>
            <a:r>
              <a:rPr lang="en-US"/>
              <a:t>https://www.umaryland.edu/publicsafety/</a:t>
            </a:r>
          </a:p>
          <a:p>
            <a:endParaRPr lang="en-US"/>
          </a:p>
          <a:p>
            <a:r>
              <a:rPr lang="en-US" sz="1200" b="1" kern="1200">
                <a:solidFill>
                  <a:schemeClr val="tx1"/>
                </a:solidFill>
                <a:effectLst/>
                <a:latin typeface="+mn-lt"/>
                <a:ea typeface="+mn-ea"/>
                <a:cs typeface="+mn-cs"/>
              </a:rPr>
              <a:t>UMB Alerts</a:t>
            </a:r>
          </a:p>
          <a:p>
            <a:r>
              <a:rPr lang="en-US" sz="1200" b="0" kern="1200">
                <a:solidFill>
                  <a:schemeClr val="tx1"/>
                </a:solidFill>
                <a:effectLst/>
                <a:latin typeface="+mn-lt"/>
                <a:ea typeface="+mn-ea"/>
                <a:cs typeface="+mn-cs"/>
              </a:rPr>
              <a:t>https://www.umaryland.edu/alerts/access-umb-alerts/</a:t>
            </a:r>
          </a:p>
          <a:p>
            <a:endParaRPr lang="en-US" sz="1200" b="1" kern="1200">
              <a:solidFill>
                <a:schemeClr val="tx1"/>
              </a:solidFill>
              <a:effectLst/>
              <a:latin typeface="+mn-lt"/>
              <a:ea typeface="+mn-ea"/>
              <a:cs typeface="+mn-cs"/>
            </a:endParaRPr>
          </a:p>
          <a:p>
            <a:r>
              <a:rPr lang="en-US" b="1"/>
              <a:t>UMID Account</a:t>
            </a:r>
          </a:p>
          <a:p>
            <a:r>
              <a:rPr lang="en-US" b="0"/>
              <a:t>https://www.umaryland.edu/helpdesk/umb-account/creating-a-umid-and-password/</a:t>
            </a:r>
          </a:p>
        </p:txBody>
      </p:sp>
      <p:sp>
        <p:nvSpPr>
          <p:cNvPr id="4" name="Slide Number Placeholder 3"/>
          <p:cNvSpPr>
            <a:spLocks noGrp="1"/>
          </p:cNvSpPr>
          <p:nvPr>
            <p:ph type="sldNum" sz="quarter" idx="10"/>
          </p:nvPr>
        </p:nvSpPr>
        <p:spPr/>
        <p:txBody>
          <a:bodyPr/>
          <a:lstStyle/>
          <a:p>
            <a:fld id="{7C33F5B3-3085-4704-8B9D-47B22068CAC3}" type="slidenum">
              <a:rPr lang="en-US" smtClean="0"/>
              <a:t>11</a:t>
            </a:fld>
            <a:endParaRPr lang="en-US"/>
          </a:p>
        </p:txBody>
      </p:sp>
    </p:spTree>
    <p:extLst>
      <p:ext uri="{BB962C8B-B14F-4D97-AF65-F5344CB8AC3E}">
        <p14:creationId xmlns:p14="http://schemas.microsoft.com/office/powerpoint/2010/main" val="1023895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12</a:t>
            </a:fld>
            <a:endParaRPr lang="en-US"/>
          </a:p>
        </p:txBody>
      </p:sp>
    </p:spTree>
    <p:extLst>
      <p:ext uri="{BB962C8B-B14F-4D97-AF65-F5344CB8AC3E}">
        <p14:creationId xmlns:p14="http://schemas.microsoft.com/office/powerpoint/2010/main" val="1228160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Training Certifications List for HIPAA,</a:t>
            </a:r>
            <a:r>
              <a:rPr lang="en-US" b="1" baseline="0"/>
              <a:t> CITI, GCP</a:t>
            </a:r>
            <a:endParaRPr lang="en-US" b="1"/>
          </a:p>
          <a:p>
            <a:r>
              <a:rPr lang="en-US"/>
              <a:t>http://www.umaryland.edu/hrp/for-researchers/required-training/ </a:t>
            </a:r>
          </a:p>
          <a:p>
            <a:endParaRPr lang="en-US"/>
          </a:p>
          <a:p>
            <a:r>
              <a:rPr lang="en-US" b="1"/>
              <a:t>EHS Training</a:t>
            </a:r>
          </a:p>
          <a:p>
            <a:r>
              <a:rPr lang="en-US"/>
              <a:t>https://www.umaryland.edu/ehs/training/what-training-is-required/</a:t>
            </a:r>
          </a:p>
          <a:p>
            <a:endParaRPr lang="en-US"/>
          </a:p>
          <a:p>
            <a:r>
              <a:rPr lang="en-US" b="1"/>
              <a:t>Title IX Training</a:t>
            </a:r>
          </a:p>
          <a:p>
            <a:r>
              <a:rPr lang="en-US"/>
              <a:t>https://webauth.umaryland.edu/idp/profile/SAML2/POST/SSO?execution=e1s1 </a:t>
            </a:r>
          </a:p>
        </p:txBody>
      </p:sp>
      <p:sp>
        <p:nvSpPr>
          <p:cNvPr id="4" name="Slide Number Placeholder 3"/>
          <p:cNvSpPr>
            <a:spLocks noGrp="1"/>
          </p:cNvSpPr>
          <p:nvPr>
            <p:ph type="sldNum" sz="quarter" idx="10"/>
          </p:nvPr>
        </p:nvSpPr>
        <p:spPr/>
        <p:txBody>
          <a:bodyPr/>
          <a:lstStyle/>
          <a:p>
            <a:fld id="{7C33F5B3-3085-4704-8B9D-47B22068CAC3}" type="slidenum">
              <a:rPr lang="en-US" smtClean="0"/>
              <a:t>13</a:t>
            </a:fld>
            <a:endParaRPr lang="en-US"/>
          </a:p>
        </p:txBody>
      </p:sp>
    </p:spTree>
    <p:extLst>
      <p:ext uri="{BB962C8B-B14F-4D97-AF65-F5344CB8AC3E}">
        <p14:creationId xmlns:p14="http://schemas.microsoft.com/office/powerpoint/2010/main" val="1490925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CICERO Instructional Videos</a:t>
            </a:r>
          </a:p>
          <a:p>
            <a:r>
              <a:rPr lang="en-US"/>
              <a:t>https://www.umaryland.edu/hrp/for-researchers/instructional-videos/cicero-instructional-videos/</a:t>
            </a:r>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14</a:t>
            </a:fld>
            <a:endParaRPr lang="en-US"/>
          </a:p>
        </p:txBody>
      </p:sp>
    </p:spTree>
    <p:extLst>
      <p:ext uri="{BB962C8B-B14F-4D97-AF65-F5344CB8AC3E}">
        <p14:creationId xmlns:p14="http://schemas.microsoft.com/office/powerpoint/2010/main" val="520903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REDCap</a:t>
            </a:r>
          </a:p>
          <a:p>
            <a:r>
              <a:rPr lang="en-US"/>
              <a:t>http://www.umaryland.edu/ictr/investigator-resources/data-and-data-handling/data-management-/redcap/</a:t>
            </a:r>
          </a:p>
        </p:txBody>
      </p:sp>
      <p:sp>
        <p:nvSpPr>
          <p:cNvPr id="4" name="Slide Number Placeholder 3"/>
          <p:cNvSpPr>
            <a:spLocks noGrp="1"/>
          </p:cNvSpPr>
          <p:nvPr>
            <p:ph type="sldNum" sz="quarter" idx="10"/>
          </p:nvPr>
        </p:nvSpPr>
        <p:spPr/>
        <p:txBody>
          <a:bodyPr/>
          <a:lstStyle/>
          <a:p>
            <a:fld id="{7C33F5B3-3085-4704-8B9D-47B22068CAC3}" type="slidenum">
              <a:rPr lang="en-US" smtClean="0"/>
              <a:t>15</a:t>
            </a:fld>
            <a:endParaRPr lang="en-US"/>
          </a:p>
        </p:txBody>
      </p:sp>
    </p:spTree>
    <p:extLst>
      <p:ext uri="{BB962C8B-B14F-4D97-AF65-F5344CB8AC3E}">
        <p14:creationId xmlns:p14="http://schemas.microsoft.com/office/powerpoint/2010/main" val="272850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16</a:t>
            </a:fld>
            <a:endParaRPr lang="en-US"/>
          </a:p>
        </p:txBody>
      </p:sp>
    </p:spTree>
    <p:extLst>
      <p:ext uri="{BB962C8B-B14F-4D97-AF65-F5344CB8AC3E}">
        <p14:creationId xmlns:p14="http://schemas.microsoft.com/office/powerpoint/2010/main" val="1277683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Accountability and Compliance:</a:t>
            </a:r>
          </a:p>
          <a:p>
            <a:r>
              <a:rPr lang="en-US"/>
              <a:t>https://www.umaryland.edu/oac/areas-of-responsibility/research-integrity-office/research-integrity---rcr/rcr-training/ </a:t>
            </a:r>
          </a:p>
          <a:p>
            <a:endParaRPr lang="en-US"/>
          </a:p>
          <a:p>
            <a:r>
              <a:rPr lang="en-US" b="1"/>
              <a:t>CIPP 909 Responsible Conduct of Research:</a:t>
            </a:r>
            <a:endParaRPr lang="en-US" b="0"/>
          </a:p>
          <a:p>
            <a:r>
              <a:rPr lang="en-US" b="0"/>
              <a:t>https://www.medschool.umaryland.edu/career/Resources-for-Research-Faculty/Research-Ethics-Courses/</a:t>
            </a:r>
          </a:p>
          <a:p>
            <a:endParaRPr lang="en-US" b="1"/>
          </a:p>
          <a:p>
            <a:r>
              <a:rPr lang="en-US" b="1"/>
              <a:t>Research Misconduct:</a:t>
            </a:r>
          </a:p>
          <a:p>
            <a:r>
              <a:rPr lang="en-US"/>
              <a:t>https://www.umaryland.edu/oac/oac-programs/research-integrity-office/research-misconduct/</a:t>
            </a:r>
          </a:p>
        </p:txBody>
      </p:sp>
      <p:sp>
        <p:nvSpPr>
          <p:cNvPr id="4" name="Slide Number Placeholder 3"/>
          <p:cNvSpPr>
            <a:spLocks noGrp="1"/>
          </p:cNvSpPr>
          <p:nvPr>
            <p:ph type="sldNum" sz="quarter" idx="10"/>
          </p:nvPr>
        </p:nvSpPr>
        <p:spPr/>
        <p:txBody>
          <a:bodyPr/>
          <a:lstStyle/>
          <a:p>
            <a:fld id="{7C33F5B3-3085-4704-8B9D-47B22068CAC3}" type="slidenum">
              <a:rPr lang="en-US" smtClean="0"/>
              <a:t>17</a:t>
            </a:fld>
            <a:endParaRPr lang="en-US"/>
          </a:p>
        </p:txBody>
      </p:sp>
    </p:spTree>
    <p:extLst>
      <p:ext uri="{BB962C8B-B14F-4D97-AF65-F5344CB8AC3E}">
        <p14:creationId xmlns:p14="http://schemas.microsoft.com/office/powerpoint/2010/main" val="259875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Office of Animal Welfare</a:t>
            </a:r>
            <a:r>
              <a:rPr lang="en-US" sz="1200" b="1" i="0" kern="1200" baseline="0">
                <a:solidFill>
                  <a:schemeClr val="tx1"/>
                </a:solidFill>
                <a:effectLst/>
                <a:latin typeface="+mn-lt"/>
                <a:ea typeface="+mn-ea"/>
                <a:cs typeface="+mn-cs"/>
              </a:rPr>
              <a:t> Assurance (OAWA) </a:t>
            </a:r>
            <a:r>
              <a:rPr lang="en-US" sz="1200" b="1" i="0" kern="1200">
                <a:solidFill>
                  <a:schemeClr val="tx1"/>
                </a:solidFill>
                <a:effectLst/>
                <a:latin typeface="+mn-lt"/>
                <a:ea typeface="+mn-ea"/>
                <a:cs typeface="+mn-cs"/>
              </a:rPr>
              <a:t>Education &amp; Training:</a:t>
            </a:r>
          </a:p>
          <a:p>
            <a:r>
              <a:rPr lang="en-US"/>
              <a:t>https://www.medschool.umaryland.edu/iacuc/Education--Training/</a:t>
            </a:r>
          </a:p>
        </p:txBody>
      </p:sp>
      <p:sp>
        <p:nvSpPr>
          <p:cNvPr id="4" name="Slide Number Placeholder 3"/>
          <p:cNvSpPr>
            <a:spLocks noGrp="1"/>
          </p:cNvSpPr>
          <p:nvPr>
            <p:ph type="sldNum" sz="quarter" idx="10"/>
          </p:nvPr>
        </p:nvSpPr>
        <p:spPr/>
        <p:txBody>
          <a:bodyPr/>
          <a:lstStyle/>
          <a:p>
            <a:fld id="{7C33F5B3-3085-4704-8B9D-47B22068CAC3}" type="slidenum">
              <a:rPr lang="en-US" smtClean="0"/>
              <a:t>18</a:t>
            </a:fld>
            <a:endParaRPr lang="en-US"/>
          </a:p>
        </p:txBody>
      </p:sp>
    </p:spTree>
    <p:extLst>
      <p:ext uri="{BB962C8B-B14F-4D97-AF65-F5344CB8AC3E}">
        <p14:creationId xmlns:p14="http://schemas.microsoft.com/office/powerpoint/2010/main" val="14690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a:t>Biology and Behavior Across the Lifespan (BBAL) Organized Research Center</a:t>
            </a:r>
          </a:p>
          <a:p>
            <a:r>
              <a:rPr lang="en-US"/>
              <a:t>https://www.nursing.umaryland.edu/research/research-centers/bbal/ </a:t>
            </a:r>
          </a:p>
          <a:p>
            <a:endParaRPr lang="en-US"/>
          </a:p>
          <a:p>
            <a:pPr defTabSz="933602">
              <a:defRPr/>
            </a:pPr>
            <a:r>
              <a:rPr lang="en-US" b="1"/>
              <a:t> </a:t>
            </a:r>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19</a:t>
            </a:fld>
            <a:endParaRPr lang="en-US"/>
          </a:p>
        </p:txBody>
      </p:sp>
    </p:spTree>
    <p:extLst>
      <p:ext uri="{BB962C8B-B14F-4D97-AF65-F5344CB8AC3E}">
        <p14:creationId xmlns:p14="http://schemas.microsoft.com/office/powerpoint/2010/main" val="27385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2</a:t>
            </a:fld>
            <a:endParaRPr lang="en-US"/>
          </a:p>
        </p:txBody>
      </p:sp>
    </p:spTree>
    <p:extLst>
      <p:ext uri="{BB962C8B-B14F-4D97-AF65-F5344CB8AC3E}">
        <p14:creationId xmlns:p14="http://schemas.microsoft.com/office/powerpoint/2010/main" val="3254193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a:t>Center for Health Equity and Outcomes Research (CHEOR)</a:t>
            </a:r>
          </a:p>
          <a:p>
            <a:r>
              <a:rPr lang="en-US"/>
              <a:t>https://www.nursing.umaryland.edu/research/research-centers/cheor/</a:t>
            </a:r>
          </a:p>
        </p:txBody>
      </p:sp>
      <p:sp>
        <p:nvSpPr>
          <p:cNvPr id="4" name="Slide Number Placeholder 3"/>
          <p:cNvSpPr>
            <a:spLocks noGrp="1"/>
          </p:cNvSpPr>
          <p:nvPr>
            <p:ph type="sldNum" sz="quarter" idx="10"/>
          </p:nvPr>
        </p:nvSpPr>
        <p:spPr/>
        <p:txBody>
          <a:bodyPr/>
          <a:lstStyle/>
          <a:p>
            <a:fld id="{7C33F5B3-3085-4704-8B9D-47B22068CAC3}" type="slidenum">
              <a:rPr lang="en-US" smtClean="0"/>
              <a:t>20</a:t>
            </a:fld>
            <a:endParaRPr lang="en-US"/>
          </a:p>
        </p:txBody>
      </p:sp>
    </p:spTree>
    <p:extLst>
      <p:ext uri="{BB962C8B-B14F-4D97-AF65-F5344CB8AC3E}">
        <p14:creationId xmlns:p14="http://schemas.microsoft.com/office/powerpoint/2010/main" val="2326109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Center to Advance Chronic Pain Research (CACPR)</a:t>
            </a:r>
            <a:r>
              <a:rPr lang="en-US" b="1" baseline="0"/>
              <a:t> website</a:t>
            </a:r>
            <a:r>
              <a:rPr lang="en-US" baseline="0"/>
              <a:t>: </a:t>
            </a:r>
          </a:p>
          <a:p>
            <a:r>
              <a:rPr lang="en-US"/>
              <a:t>https://www.umaryland.edu/cacpr/about-cacpr/</a:t>
            </a:r>
          </a:p>
          <a:p>
            <a:endParaRPr lang="en-US"/>
          </a:p>
          <a:p>
            <a:r>
              <a:rPr lang="en-US" b="1"/>
              <a:t>CACPR Membership</a:t>
            </a:r>
            <a:r>
              <a:rPr lang="en-US" b="1" baseline="0"/>
              <a:t> application: </a:t>
            </a:r>
          </a:p>
          <a:p>
            <a:r>
              <a:rPr lang="en-US" baseline="0"/>
              <a:t>https://www.umaryland.edu/cacpr/membership/apply/</a:t>
            </a:r>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23</a:t>
            </a:fld>
            <a:endParaRPr lang="en-US"/>
          </a:p>
        </p:txBody>
      </p:sp>
    </p:spTree>
    <p:extLst>
      <p:ext uri="{BB962C8B-B14F-4D97-AF65-F5344CB8AC3E}">
        <p14:creationId xmlns:p14="http://schemas.microsoft.com/office/powerpoint/2010/main" val="2202384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Monthly Research Seminars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https://www.nursing.umaryland.edu/research/seminar-series/</a:t>
            </a:r>
          </a:p>
        </p:txBody>
      </p:sp>
      <p:sp>
        <p:nvSpPr>
          <p:cNvPr id="4" name="Slide Number Placeholder 3"/>
          <p:cNvSpPr>
            <a:spLocks noGrp="1"/>
          </p:cNvSpPr>
          <p:nvPr>
            <p:ph type="sldNum" sz="quarter" idx="10"/>
          </p:nvPr>
        </p:nvSpPr>
        <p:spPr/>
        <p:txBody>
          <a:bodyPr/>
          <a:lstStyle/>
          <a:p>
            <a:fld id="{7C33F5B3-3085-4704-8B9D-47B22068CAC3}" type="slidenum">
              <a:rPr lang="en-US" smtClean="0"/>
              <a:t>24</a:t>
            </a:fld>
            <a:endParaRPr lang="en-US"/>
          </a:p>
        </p:txBody>
      </p:sp>
    </p:spTree>
    <p:extLst>
      <p:ext uri="{BB962C8B-B14F-4D97-AF65-F5344CB8AC3E}">
        <p14:creationId xmlns:p14="http://schemas.microsoft.com/office/powerpoint/2010/main" val="406263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tx1">
                    <a:lumMod val="95000"/>
                    <a:lumOff val="5000"/>
                  </a:schemeClr>
                </a:solidFill>
              </a:rPr>
              <a:t>CICERO</a:t>
            </a:r>
            <a:endParaRPr lang="en-US" b="0" i="0">
              <a:solidFill>
                <a:schemeClr val="tx1">
                  <a:lumMod val="95000"/>
                  <a:lumOff val="5000"/>
                </a:schemeClr>
              </a:solidFill>
            </a:endParaRPr>
          </a:p>
          <a:p>
            <a:r>
              <a:rPr lang="en-US" b="0" i="0">
                <a:solidFill>
                  <a:schemeClr val="tx1">
                    <a:lumMod val="95000"/>
                    <a:lumOff val="5000"/>
                  </a:schemeClr>
                </a:solidFill>
              </a:rPr>
              <a:t>https://www.umaryland.edu/hrp/past-announcements/cicero-login.php</a:t>
            </a:r>
          </a:p>
          <a:p>
            <a:endParaRPr lang="en-US" b="1">
              <a:solidFill>
                <a:schemeClr val="tx1">
                  <a:lumMod val="95000"/>
                  <a:lumOff val="5000"/>
                </a:schemeClr>
              </a:solidFill>
            </a:endParaRPr>
          </a:p>
          <a:p>
            <a:r>
              <a:rPr lang="en-US" b="1">
                <a:solidFill>
                  <a:schemeClr val="tx1">
                    <a:lumMod val="95000"/>
                    <a:lumOff val="5000"/>
                  </a:schemeClr>
                </a:solidFill>
              </a:rPr>
              <a:t>Human Subjects Research Compliance and Education</a:t>
            </a:r>
            <a:endParaRPr lang="en-US">
              <a:solidFill>
                <a:schemeClr val="tx1">
                  <a:lumMod val="95000"/>
                  <a:lumOff val="5000"/>
                </a:schemeClr>
              </a:solidFill>
            </a:endParaRPr>
          </a:p>
          <a:p>
            <a:r>
              <a:rPr lang="en-US">
                <a:solidFill>
                  <a:schemeClr val="tx1">
                    <a:lumMod val="95000"/>
                    <a:lumOff val="5000"/>
                  </a:schemeClr>
                </a:solidFill>
              </a:rPr>
              <a:t>https://www.nursing.umaryland.edu/research/resources/regulatory-affairs/ </a:t>
            </a:r>
          </a:p>
          <a:p>
            <a:endParaRPr lang="en-US">
              <a:solidFill>
                <a:schemeClr val="tx1">
                  <a:lumMod val="95000"/>
                  <a:lumOff val="5000"/>
                </a:schemeClr>
              </a:solidFill>
            </a:endParaRPr>
          </a:p>
          <a:p>
            <a:r>
              <a:rPr lang="en-US" b="1">
                <a:solidFill>
                  <a:schemeClr val="tx1">
                    <a:lumMod val="95000"/>
                    <a:lumOff val="5000"/>
                  </a:schemeClr>
                </a:solidFill>
              </a:rPr>
              <a:t>Monthly Research Seminars</a:t>
            </a:r>
          </a:p>
          <a:p>
            <a:r>
              <a:rPr lang="en-US">
                <a:solidFill>
                  <a:schemeClr val="tx1">
                    <a:lumMod val="95000"/>
                    <a:lumOff val="5000"/>
                  </a:schemeClr>
                </a:solidFill>
              </a:rPr>
              <a:t>https://www.nursing.umaryland.edu/research/seminar-series/</a:t>
            </a:r>
          </a:p>
          <a:p>
            <a:endParaRPr lang="en-US">
              <a:solidFill>
                <a:schemeClr val="tx1">
                  <a:lumMod val="95000"/>
                  <a:lumOff val="5000"/>
                </a:schemeClr>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81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Pre-Clinical Research Compliance and Education </a:t>
            </a:r>
          </a:p>
          <a:p>
            <a:r>
              <a:rPr lang="en-US"/>
              <a:t>https://www.nursing.umaryland.edu/research/resources/pre-clinical-research-compliance-and-education/</a:t>
            </a:r>
          </a:p>
        </p:txBody>
      </p:sp>
      <p:sp>
        <p:nvSpPr>
          <p:cNvPr id="4" name="Slide Number Placeholder 3"/>
          <p:cNvSpPr>
            <a:spLocks noGrp="1"/>
          </p:cNvSpPr>
          <p:nvPr>
            <p:ph type="sldNum" sz="quarter" idx="10"/>
          </p:nvPr>
        </p:nvSpPr>
        <p:spPr/>
        <p:txBody>
          <a:bodyPr/>
          <a:lstStyle/>
          <a:p>
            <a:fld id="{7C33F5B3-3085-4704-8B9D-47B22068CAC3}" type="slidenum">
              <a:rPr lang="en-US" smtClean="0"/>
              <a:t>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7072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Researcher Toolkit</a:t>
            </a:r>
          </a:p>
          <a:p>
            <a:r>
              <a:rPr lang="en-US"/>
              <a:t>https://www.nursing.umaryland.edu/research/resources/regulatory-affairs/researcher-toolkit/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346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Pre-Award Information  </a:t>
            </a:r>
          </a:p>
          <a:p>
            <a:r>
              <a:rPr lang="en-US"/>
              <a:t>https://www.nursing.umaryland.edu/research/resources/preaward/funding-proposal/ </a:t>
            </a:r>
          </a:p>
        </p:txBody>
      </p:sp>
      <p:sp>
        <p:nvSpPr>
          <p:cNvPr id="4" name="Slide Number Placeholder 3"/>
          <p:cNvSpPr>
            <a:spLocks noGrp="1"/>
          </p:cNvSpPr>
          <p:nvPr>
            <p:ph type="sldNum" sz="quarter" idx="10"/>
          </p:nvPr>
        </p:nvSpPr>
        <p:spPr/>
        <p:txBody>
          <a:bodyPr/>
          <a:lstStyle/>
          <a:p>
            <a:fld id="{7C33F5B3-3085-4704-8B9D-47B22068CAC3}" type="slidenum">
              <a:rPr lang="en-US" smtClean="0"/>
              <a:t>28</a:t>
            </a:fld>
            <a:endParaRPr lang="en-US"/>
          </a:p>
        </p:txBody>
      </p:sp>
    </p:spTree>
    <p:extLst>
      <p:ext uri="{BB962C8B-B14F-4D97-AF65-F5344CB8AC3E}">
        <p14:creationId xmlns:p14="http://schemas.microsoft.com/office/powerpoint/2010/main" val="58242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Post-Award Resources</a:t>
            </a:r>
          </a:p>
          <a:p>
            <a:r>
              <a:rPr lang="en-US"/>
              <a:t>https://www.nursing.umaryland.edu/research/resources/postaward/ </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8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Post-Award Resources</a:t>
            </a:r>
          </a:p>
          <a:p>
            <a:r>
              <a:rPr lang="en-US"/>
              <a:t>https://www.nursing.umaryland.edu/research/resources/postaward/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908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Post-Award Resources</a:t>
            </a:r>
          </a:p>
          <a:p>
            <a:r>
              <a:rPr lang="en-US"/>
              <a:t>https://www.nursing.umaryland.edu/research/resources/postaward/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51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3</a:t>
            </a:fld>
            <a:endParaRPr lang="en-US"/>
          </a:p>
        </p:txBody>
      </p:sp>
    </p:spTree>
    <p:extLst>
      <p:ext uri="{BB962C8B-B14F-4D97-AF65-F5344CB8AC3E}">
        <p14:creationId xmlns:p14="http://schemas.microsoft.com/office/powerpoint/2010/main" val="105234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Post-Award Resources</a:t>
            </a:r>
          </a:p>
          <a:p>
            <a:r>
              <a:rPr lang="en-US"/>
              <a:t>https://www.nursing.umaryland.edu/research/resources/postaward/</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480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HS/HSL Writing Center</a:t>
            </a:r>
          </a:p>
          <a:p>
            <a:r>
              <a:rPr lang="en-US"/>
              <a:t>https://www2.hshsl.umaryland.edu/hslupdates/?p=3610 </a:t>
            </a:r>
          </a:p>
          <a:p>
            <a:endParaRPr lang="en-US"/>
          </a:p>
          <a:p>
            <a:r>
              <a:rPr lang="en-US" b="1"/>
              <a:t>Scientific</a:t>
            </a:r>
            <a:r>
              <a:rPr lang="en-US" b="1" baseline="0"/>
              <a:t> Writing Seminar Series</a:t>
            </a:r>
            <a:endParaRPr lang="en-US" b="1"/>
          </a:p>
          <a:p>
            <a:r>
              <a:rPr lang="en-US" b="0"/>
              <a:t>https://www.medschool.umaryland.edu/CARTI/Writing--Communication-Instruction/ </a:t>
            </a:r>
          </a:p>
          <a:p>
            <a:endParaRPr lang="en-US" b="0"/>
          </a:p>
          <a:p>
            <a:r>
              <a:rPr lang="en-US" b="1"/>
              <a:t>Writing Center</a:t>
            </a:r>
          </a:p>
          <a:p>
            <a:r>
              <a:rPr lang="en-US"/>
              <a:t>https://www.umaryland.edu/writing/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36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err="1"/>
              <a:t>Biostatistical</a:t>
            </a:r>
            <a:r>
              <a:rPr lang="en-US" b="1"/>
              <a:t> Services</a:t>
            </a:r>
          </a:p>
          <a:p>
            <a:r>
              <a:rPr lang="en-US" b="0"/>
              <a:t>https://www.nursing.umaryland.edu/research/resources/other-biostats/</a:t>
            </a:r>
          </a:p>
          <a:p>
            <a:endParaRPr lang="en-US" b="1"/>
          </a:p>
          <a:p>
            <a:r>
              <a:rPr lang="en-US" b="1"/>
              <a:t>ICTR Biostatistics Core Services</a:t>
            </a:r>
          </a:p>
          <a:p>
            <a:r>
              <a:rPr lang="en-US"/>
              <a:t>https://www.umaryland.edu/ictr/investigator-resources/ictr-biostatistics-core-services/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01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UMSON Intranet</a:t>
            </a:r>
          </a:p>
          <a:p>
            <a:r>
              <a:rPr lang="en-US"/>
              <a:t>https://www.nursing.umaryland.edu/intranet/departments-offices/office-of-research-and-scholarship/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596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UMSON Research Policies and Procedures Intranet</a:t>
            </a:r>
          </a:p>
          <a:p>
            <a:r>
              <a:rPr lang="en-US"/>
              <a:t>https://www.nursing.umaryland.edu/intranet/policies-procedures-guidelines--bylaws/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625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Diversity and Inclusion webpage</a:t>
            </a:r>
          </a:p>
          <a:p>
            <a:r>
              <a:rPr lang="en-US"/>
              <a:t>https://www.nursing.umaryland.edu/about/diversity/</a:t>
            </a:r>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37</a:t>
            </a:fld>
            <a:endParaRPr lang="en-US"/>
          </a:p>
        </p:txBody>
      </p:sp>
    </p:spTree>
    <p:extLst>
      <p:ext uri="{BB962C8B-B14F-4D97-AF65-F5344CB8AC3E}">
        <p14:creationId xmlns:p14="http://schemas.microsoft.com/office/powerpoint/2010/main" val="2596436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Anti-Oppression Statement</a:t>
            </a:r>
          </a:p>
          <a:p>
            <a:r>
              <a:rPr lang="en-US"/>
              <a:t>https://www.nursing.umaryland.edu/about/diversity/unison/</a:t>
            </a:r>
          </a:p>
          <a:p>
            <a:endParaRPr lang="en-US"/>
          </a:p>
          <a:p>
            <a:r>
              <a:rPr lang="en-US" b="1"/>
              <a:t>Diversity, Equity, and Inclusion Council</a:t>
            </a:r>
          </a:p>
          <a:p>
            <a:r>
              <a:rPr lang="en-US"/>
              <a:t>https://www.nursing.umaryland.edu/about/diversity/programs-initiatives/</a:t>
            </a:r>
          </a:p>
          <a:p>
            <a:endParaRPr lang="en-US"/>
          </a:p>
          <a:p>
            <a:r>
              <a:rPr lang="en-US" b="1"/>
              <a:t>Diversity and Inclusion </a:t>
            </a:r>
            <a:r>
              <a:rPr lang="en-US" sz="1200" b="1" i="0" kern="1200">
                <a:solidFill>
                  <a:schemeClr val="tx1"/>
                </a:solidFill>
                <a:effectLst/>
                <a:latin typeface="+mn-lt"/>
                <a:ea typeface="+mn-ea"/>
                <a:cs typeface="+mn-cs"/>
              </a:rPr>
              <a:t>Contact Information</a:t>
            </a:r>
          </a:p>
          <a:p>
            <a:pPr fontAlgn="auto"/>
            <a:r>
              <a:rPr lang="en-US" sz="1200" b="0" i="0" kern="1200">
                <a:solidFill>
                  <a:schemeClr val="tx1"/>
                </a:solidFill>
                <a:effectLst/>
                <a:latin typeface="+mn-lt"/>
                <a:ea typeface="+mn-ea"/>
                <a:cs typeface="+mn-cs"/>
              </a:rPr>
              <a:t>Jeffrey R. Ash, </a:t>
            </a:r>
            <a:r>
              <a:rPr lang="en-US" sz="1200" b="0" i="0" kern="1200" err="1">
                <a:solidFill>
                  <a:schemeClr val="tx1"/>
                </a:solidFill>
                <a:effectLst/>
                <a:latin typeface="+mn-lt"/>
                <a:ea typeface="+mn-ea"/>
                <a:cs typeface="+mn-cs"/>
              </a:rPr>
              <a:t>EdD</a:t>
            </a:r>
            <a:r>
              <a:rPr lang="en-US" sz="1200" b="0" i="0" kern="1200">
                <a:solidFill>
                  <a:schemeClr val="tx1"/>
                </a:solidFill>
                <a:effectLst/>
                <a:latin typeface="+mn-lt"/>
                <a:ea typeface="+mn-ea"/>
                <a:cs typeface="+mn-cs"/>
              </a:rPr>
              <a:t>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Associate Dean for Diversity and Inclusion and Assistant Professor</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hlinkClick r:id="rId3"/>
              </a:rPr>
              <a:t>jash@umaryland.edu </a:t>
            </a:r>
            <a:endParaRPr lang="en-US" sz="1200" b="0" i="0" kern="1200">
              <a:solidFill>
                <a:schemeClr val="tx1"/>
              </a:solidFill>
              <a:effectLst/>
              <a:latin typeface="+mn-lt"/>
              <a:ea typeface="+mn-ea"/>
              <a:cs typeface="+mn-cs"/>
            </a:endParaRPr>
          </a:p>
          <a:p>
            <a:pPr fontAlgn="auto"/>
            <a:endParaRPr lang="en-US" sz="1200" b="0" i="0" kern="1200">
              <a:solidFill>
                <a:schemeClr val="tx1"/>
              </a:solidFill>
              <a:effectLst/>
              <a:latin typeface="+mn-lt"/>
              <a:ea typeface="+mn-ea"/>
              <a:cs typeface="+mn-cs"/>
            </a:endParaRPr>
          </a:p>
          <a:p>
            <a:pPr fontAlgn="auto"/>
            <a:r>
              <a:rPr lang="en-US" sz="1200" b="0" i="0" kern="1200">
                <a:solidFill>
                  <a:schemeClr val="tx1"/>
                </a:solidFill>
                <a:effectLst/>
                <a:latin typeface="+mn-lt"/>
                <a:ea typeface="+mn-ea"/>
                <a:cs typeface="+mn-cs"/>
              </a:rPr>
              <a:t>Nicole Palmore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Director, Diversity and Inclusion, Multicultural Leadership and Learning </a:t>
            </a:r>
          </a:p>
          <a:p>
            <a:pPr fontAlgn="auto"/>
            <a:r>
              <a:rPr lang="en-US" sz="1200" b="0" i="0" kern="1200">
                <a:solidFill>
                  <a:schemeClr val="tx1"/>
                </a:solidFill>
                <a:effectLst/>
                <a:latin typeface="+mn-lt"/>
                <a:ea typeface="+mn-ea"/>
                <a:cs typeface="+mn-cs"/>
                <a:hlinkClick r:id="rId4"/>
              </a:rPr>
              <a:t>nicole.palmore@umaryland.edu</a:t>
            </a:r>
            <a:r>
              <a:rPr lang="en-US" sz="1200" b="0" i="0" kern="1200">
                <a:solidFill>
                  <a:schemeClr val="tx1"/>
                </a:solidFill>
                <a:effectLst/>
                <a:latin typeface="+mn-lt"/>
                <a:ea typeface="+mn-ea"/>
                <a:cs typeface="+mn-cs"/>
              </a:rPr>
              <a:t> </a:t>
            </a:r>
          </a:p>
          <a:p>
            <a:endParaRPr lang="en-US" b="0"/>
          </a:p>
        </p:txBody>
      </p:sp>
      <p:sp>
        <p:nvSpPr>
          <p:cNvPr id="4" name="Slide Number Placeholder 3"/>
          <p:cNvSpPr>
            <a:spLocks noGrp="1"/>
          </p:cNvSpPr>
          <p:nvPr>
            <p:ph type="sldNum" sz="quarter" idx="10"/>
          </p:nvPr>
        </p:nvSpPr>
        <p:spPr/>
        <p:txBody>
          <a:bodyPr/>
          <a:lstStyle/>
          <a:p>
            <a:fld id="{7C33F5B3-3085-4704-8B9D-47B22068CAC3}" type="slidenum">
              <a:rPr lang="en-US" smtClean="0"/>
              <a:t>38</a:t>
            </a:fld>
            <a:endParaRPr lang="en-US"/>
          </a:p>
        </p:txBody>
      </p:sp>
    </p:spTree>
    <p:extLst>
      <p:ext uri="{BB962C8B-B14F-4D97-AF65-F5344CB8AC3E}">
        <p14:creationId xmlns:p14="http://schemas.microsoft.com/office/powerpoint/2010/main" val="998997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Anti-Oppression Statement</a:t>
            </a:r>
          </a:p>
          <a:p>
            <a:r>
              <a:rPr lang="en-US"/>
              <a:t>https://www.nursing.umaryland.edu/about/diversity/unison/</a:t>
            </a:r>
          </a:p>
          <a:p>
            <a:endParaRPr lang="en-US"/>
          </a:p>
          <a:p>
            <a:r>
              <a:rPr lang="en-US" b="1"/>
              <a:t>Programs and Initiatives</a:t>
            </a:r>
          </a:p>
          <a:p>
            <a:r>
              <a:rPr lang="en-US"/>
              <a:t>https://www.nursing.umaryland.edu/about/diversity/programs-initiatives/</a:t>
            </a:r>
          </a:p>
          <a:p>
            <a:endParaRPr lang="en-US"/>
          </a:p>
          <a:p>
            <a:endParaRPr lang="en-US" b="0"/>
          </a:p>
        </p:txBody>
      </p:sp>
      <p:sp>
        <p:nvSpPr>
          <p:cNvPr id="4" name="Slide Number Placeholder 3"/>
          <p:cNvSpPr>
            <a:spLocks noGrp="1"/>
          </p:cNvSpPr>
          <p:nvPr>
            <p:ph type="sldNum" sz="quarter" idx="10"/>
          </p:nvPr>
        </p:nvSpPr>
        <p:spPr/>
        <p:txBody>
          <a:bodyPr/>
          <a:lstStyle/>
          <a:p>
            <a:fld id="{7C33F5B3-3085-4704-8B9D-47B22068CAC3}" type="slidenum">
              <a:rPr lang="en-US" smtClean="0"/>
              <a:t>39</a:t>
            </a:fld>
            <a:endParaRPr lang="en-US"/>
          </a:p>
        </p:txBody>
      </p:sp>
    </p:spTree>
    <p:extLst>
      <p:ext uri="{BB962C8B-B14F-4D97-AF65-F5344CB8AC3E}">
        <p14:creationId xmlns:p14="http://schemas.microsoft.com/office/powerpoint/2010/main" val="146723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Childcare</a:t>
            </a:r>
            <a:endParaRPr lang="en-US" b="0"/>
          </a:p>
          <a:p>
            <a:r>
              <a:rPr lang="en-US" b="0"/>
              <a:t>https://umb-eap.org/childcare/</a:t>
            </a:r>
          </a:p>
          <a:p>
            <a:endParaRPr lang="en-US" b="0"/>
          </a:p>
          <a:p>
            <a:r>
              <a:rPr lang="en-US" b="1"/>
              <a:t>Lactation Center </a:t>
            </a:r>
          </a:p>
          <a:p>
            <a:r>
              <a:rPr lang="en-US"/>
              <a:t>https://www.umaryland.edu/campuscenter/building-resources/lactation-center/ </a:t>
            </a:r>
          </a:p>
          <a:p>
            <a:endParaRPr lang="en-US"/>
          </a:p>
          <a:p>
            <a:r>
              <a:rPr lang="en-US" b="1"/>
              <a:t>Lactation Center Resources</a:t>
            </a:r>
          </a:p>
          <a:p>
            <a:r>
              <a:rPr lang="en-US"/>
              <a:t>https://www.umaryland.edu/wellness/lactation-center/lactation-center-resources/</a:t>
            </a:r>
          </a:p>
          <a:p>
            <a:endParaRPr lang="en-US" b="1"/>
          </a:p>
          <a:p>
            <a:r>
              <a:rPr lang="en-US" b="1"/>
              <a:t>List of Lactation Rooms</a:t>
            </a:r>
          </a:p>
          <a:p>
            <a:r>
              <a:rPr lang="en-US"/>
              <a:t>https://www.umaryland.edu/wellness/lactation-center/location-and-hours/ </a:t>
            </a:r>
          </a:p>
          <a:p>
            <a:endParaRPr lang="en-US" b="1"/>
          </a:p>
          <a:p>
            <a:r>
              <a:rPr lang="en-US" b="1"/>
              <a:t>UMB Guidelines for Breastfeeding Individuals</a:t>
            </a:r>
          </a:p>
          <a:p>
            <a:r>
              <a:rPr lang="en-US"/>
              <a:t>https://www.umaryland.edu/wellness/lactation-center/umb-guidelines-for-breastfeeding-individuals/</a:t>
            </a:r>
          </a:p>
          <a:p>
            <a:endParaRPr lang="en-US"/>
          </a:p>
          <a:p>
            <a:r>
              <a:rPr lang="en-US" b="1"/>
              <a:t>UMB Pilot Child</a:t>
            </a:r>
            <a:r>
              <a:rPr lang="en-US" b="1" baseline="0"/>
              <a:t> C</a:t>
            </a:r>
            <a:r>
              <a:rPr lang="en-US" b="1"/>
              <a:t>are</a:t>
            </a:r>
            <a:r>
              <a:rPr lang="en-US" b="1" baseline="0"/>
              <a:t> Grant  </a:t>
            </a:r>
          </a:p>
          <a:p>
            <a:r>
              <a:rPr lang="en-US" b="0"/>
              <a:t>https://www.umaryland.edu/hrs/benefits/umb-child-care-grant/ </a:t>
            </a:r>
          </a:p>
          <a:p>
            <a:endParaRPr lang="en-US"/>
          </a:p>
          <a:p>
            <a:r>
              <a:rPr lang="en-US" b="1"/>
              <a:t>UMSON Lactation</a:t>
            </a:r>
            <a:r>
              <a:rPr lang="en-US" b="1" baseline="0"/>
              <a:t> Room Request</a:t>
            </a:r>
          </a:p>
          <a:p>
            <a:r>
              <a:rPr lang="en-US"/>
              <a:t>https://www.umaryland.edu/wellness/lactation-center/lactation-center-registration/</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40</a:t>
            </a:fld>
            <a:endParaRPr lang="en-US"/>
          </a:p>
        </p:txBody>
      </p:sp>
    </p:spTree>
    <p:extLst>
      <p:ext uri="{BB962C8B-B14F-4D97-AF65-F5344CB8AC3E}">
        <p14:creationId xmlns:p14="http://schemas.microsoft.com/office/powerpoint/2010/main" val="444056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OneCard Office</a:t>
            </a:r>
          </a:p>
          <a:p>
            <a:r>
              <a:rPr lang="en-US" b="0"/>
              <a:t>https://www.umaryland.edu/onecard/</a:t>
            </a:r>
          </a:p>
          <a:p>
            <a:endParaRPr lang="en-US" b="1"/>
          </a:p>
          <a:p>
            <a:r>
              <a:rPr lang="en-US" b="1"/>
              <a:t>SMC Campus Center </a:t>
            </a:r>
          </a:p>
          <a:p>
            <a:r>
              <a:rPr lang="en-US" b="0"/>
              <a:t>https://www.umaryland.edu/campuscenter/ </a:t>
            </a:r>
          </a:p>
          <a:p>
            <a:endParaRPr lang="en-US" b="1"/>
          </a:p>
          <a:p>
            <a:r>
              <a:rPr lang="en-US" b="1"/>
              <a:t>Seven Scholars Bookstore </a:t>
            </a:r>
          </a:p>
          <a:p>
            <a:r>
              <a:rPr lang="en-US" b="0"/>
              <a:t>https://umb.bncollege.com/shop/um-baltimore/home</a:t>
            </a:r>
          </a:p>
          <a:p>
            <a:endParaRPr lang="en-US" b="0"/>
          </a:p>
        </p:txBody>
      </p:sp>
      <p:sp>
        <p:nvSpPr>
          <p:cNvPr id="4" name="Slide Number Placeholder 3"/>
          <p:cNvSpPr>
            <a:spLocks noGrp="1"/>
          </p:cNvSpPr>
          <p:nvPr>
            <p:ph type="sldNum" sz="quarter" idx="10"/>
          </p:nvPr>
        </p:nvSpPr>
        <p:spPr/>
        <p:txBody>
          <a:bodyPr/>
          <a:lstStyle/>
          <a:p>
            <a:fld id="{7C33F5B3-3085-4704-8B9D-47B22068CAC3}" type="slidenum">
              <a:rPr lang="en-US" smtClean="0"/>
              <a:t>41</a:t>
            </a:fld>
            <a:endParaRPr lang="en-US"/>
          </a:p>
        </p:txBody>
      </p:sp>
    </p:spTree>
    <p:extLst>
      <p:ext uri="{BB962C8B-B14F-4D97-AF65-F5344CB8AC3E}">
        <p14:creationId xmlns:p14="http://schemas.microsoft.com/office/powerpoint/2010/main" val="415976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a:t>
            </a:fld>
            <a:endParaRPr lang="en-US"/>
          </a:p>
        </p:txBody>
      </p:sp>
    </p:spTree>
    <p:extLst>
      <p:ext uri="{BB962C8B-B14F-4D97-AF65-F5344CB8AC3E}">
        <p14:creationId xmlns:p14="http://schemas.microsoft.com/office/powerpoint/2010/main" val="2731564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Mobile UMB App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https://www.umaryland.edu/cpa/toolbox/mobile-umb/</a:t>
            </a:r>
          </a:p>
          <a:p>
            <a:endParaRPr lang="en-US" b="1"/>
          </a:p>
          <a:p>
            <a:r>
              <a:rPr lang="en-US" b="1"/>
              <a:t>One Card</a:t>
            </a:r>
            <a:endParaRPr lang="en-US" b="0"/>
          </a:p>
          <a:p>
            <a:r>
              <a:rPr lang="en-US" b="0"/>
              <a:t>https://www.umaryland.edu/onecard/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Parking and Transportation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https://www.umaryland.edu/parking/parking-at-umb/</a:t>
            </a:r>
          </a:p>
          <a:p>
            <a:endParaRPr lang="en-US"/>
          </a:p>
          <a:p>
            <a:r>
              <a:rPr lang="en-US" b="1"/>
              <a:t>The Elm Nursing </a:t>
            </a:r>
          </a:p>
          <a:p>
            <a:r>
              <a:rPr lang="en-US"/>
              <a:t>https://elm.umaryland.edu/nursing/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UMB Alerts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https://www.umaryland.edu/emergency/alerts/</a:t>
            </a:r>
          </a:p>
          <a:p>
            <a:endParaRPr lang="en-US" b="1"/>
          </a:p>
          <a:p>
            <a:endParaRPr lang="en-US"/>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42</a:t>
            </a:fld>
            <a:endParaRPr lang="en-US"/>
          </a:p>
        </p:txBody>
      </p:sp>
    </p:spTree>
    <p:extLst>
      <p:ext uri="{BB962C8B-B14F-4D97-AF65-F5344CB8AC3E}">
        <p14:creationId xmlns:p14="http://schemas.microsoft.com/office/powerpoint/2010/main" val="270949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Career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https://www.medschool.umaryland.edu/postdoc/Career-Development/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mn-lt"/>
              <a:ea typeface="+mn-ea"/>
              <a:cs typeface="+mn-cs"/>
            </a:endParaRPr>
          </a:p>
          <a:p>
            <a:r>
              <a:rPr lang="en-US" b="1"/>
              <a:t>Center for Advanced Research Training &amp; Innovation </a:t>
            </a:r>
            <a:r>
              <a:rPr lang="en-US" b="1" baseline="0"/>
              <a:t>Eventbrite:</a:t>
            </a:r>
          </a:p>
          <a:p>
            <a:r>
              <a:rPr lang="en-US"/>
              <a:t>https://www.eventbrite.com/o/office-for-research-career-development-444376009</a:t>
            </a:r>
          </a:p>
          <a:p>
            <a:endParaRPr lang="en-US"/>
          </a:p>
          <a:p>
            <a:r>
              <a:rPr lang="en-US" b="1"/>
              <a:t>Diversity Advisory Council </a:t>
            </a:r>
          </a:p>
          <a:p>
            <a:r>
              <a:rPr lang="en-US"/>
              <a:t>https://www.umaryland.edu/diversity/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Educational Support and Disability Services (ESDS)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https://www.umaryland.edu/disabilityservices/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r>
              <a:rPr lang="en-US" sz="1200" b="1"/>
              <a:t>Employee Assistance Program (EAP) </a:t>
            </a:r>
          </a:p>
          <a:p>
            <a:r>
              <a:rPr lang="en-US" sz="1200" b="0"/>
              <a:t>https://umb-eap.org/</a:t>
            </a:r>
          </a:p>
          <a:p>
            <a:endParaRPr lang="en-US"/>
          </a:p>
          <a:p>
            <a:endParaRPr lang="en-US"/>
          </a:p>
          <a:p>
            <a:endParaRPr lang="en-US" b="1"/>
          </a:p>
        </p:txBody>
      </p:sp>
      <p:sp>
        <p:nvSpPr>
          <p:cNvPr id="4" name="Slide Number Placeholder 3"/>
          <p:cNvSpPr>
            <a:spLocks noGrp="1"/>
          </p:cNvSpPr>
          <p:nvPr>
            <p:ph type="sldNum" sz="quarter" idx="10"/>
          </p:nvPr>
        </p:nvSpPr>
        <p:spPr/>
        <p:txBody>
          <a:bodyPr/>
          <a:lstStyle/>
          <a:p>
            <a:fld id="{7C33F5B3-3085-4704-8B9D-47B22068CAC3}" type="slidenum">
              <a:rPr lang="en-US" smtClean="0"/>
              <a:t>43</a:t>
            </a:fld>
            <a:endParaRPr lang="en-US"/>
          </a:p>
        </p:txBody>
      </p:sp>
    </p:spTree>
    <p:extLst>
      <p:ext uri="{BB962C8B-B14F-4D97-AF65-F5344CB8AC3E}">
        <p14:creationId xmlns:p14="http://schemas.microsoft.com/office/powerpoint/2010/main" val="1577104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Event Services </a:t>
            </a:r>
            <a:endParaRPr lang="en-US" b="1"/>
          </a:p>
          <a:p>
            <a:r>
              <a:rPr lang="en-US"/>
              <a:t>https://www.umaryland.edu/eventservices/</a:t>
            </a:r>
          </a:p>
          <a:p>
            <a:endParaRPr lang="en-US" sz="1200" b="1"/>
          </a:p>
          <a:p>
            <a:r>
              <a:rPr lang="en-US" sz="1200" b="1"/>
              <a:t>Health Sciences and Human Services Library </a:t>
            </a:r>
          </a:p>
          <a:p>
            <a:r>
              <a:rPr lang="en-US"/>
              <a:t>https://www.hshsl.umaryland.edu/</a:t>
            </a:r>
          </a:p>
          <a:p>
            <a:endParaRPr lang="en-US"/>
          </a:p>
          <a:p>
            <a:r>
              <a:rPr lang="en-US" b="1"/>
              <a:t>Intercultural Leadership and Engagement Center </a:t>
            </a:r>
          </a:p>
          <a:p>
            <a:r>
              <a:rPr lang="en-US"/>
              <a:t>https://www.umaryland.edu/ile/</a:t>
            </a:r>
          </a:p>
          <a:p>
            <a:endParaRPr lang="en-US" b="1"/>
          </a:p>
          <a:p>
            <a:r>
              <a:rPr lang="en-US" b="1"/>
              <a:t>International Scholars</a:t>
            </a:r>
          </a:p>
          <a:p>
            <a:r>
              <a:rPr lang="en-US"/>
              <a:t>https://www.medschool.umaryland.edu/postdoc/Postdoc-Life/International-Scholars/</a:t>
            </a:r>
          </a:p>
          <a:p>
            <a:endParaRPr lang="en-US"/>
          </a:p>
          <a:p>
            <a:r>
              <a:rPr lang="en-US" b="1"/>
              <a:t>National</a:t>
            </a:r>
            <a:r>
              <a:rPr lang="en-US" b="1" baseline="0"/>
              <a:t> Postdoctoral Association:</a:t>
            </a:r>
          </a:p>
          <a:p>
            <a:r>
              <a:rPr lang="en-US"/>
              <a:t>https://www.nationalpostdoc.org/ </a:t>
            </a:r>
          </a:p>
          <a:p>
            <a:endParaRPr lang="en-US" sz="1200" b="1" i="0" kern="1200">
              <a:solidFill>
                <a:schemeClr val="tx1"/>
              </a:solidFill>
              <a:effectLst/>
              <a:latin typeface="+mn-lt"/>
              <a:ea typeface="+mn-ea"/>
              <a:cs typeface="+mn-cs"/>
            </a:endParaRPr>
          </a:p>
          <a:p>
            <a:endParaRPr lang="en-US"/>
          </a:p>
          <a:p>
            <a:endParaRPr lang="en-US" b="1"/>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44</a:t>
            </a:fld>
            <a:endParaRPr lang="en-US"/>
          </a:p>
        </p:txBody>
      </p:sp>
    </p:spTree>
    <p:extLst>
      <p:ext uri="{BB962C8B-B14F-4D97-AF65-F5344CB8AC3E}">
        <p14:creationId xmlns:p14="http://schemas.microsoft.com/office/powerpoint/2010/main" val="1102278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Office of Accountability and Compliance</a:t>
            </a:r>
          </a:p>
          <a:p>
            <a:r>
              <a:rPr lang="en-US"/>
              <a:t>https://www.umaryland.edu/oac/</a:t>
            </a:r>
          </a:p>
          <a:p>
            <a:endParaRPr lang="en-US" b="1"/>
          </a:p>
          <a:p>
            <a:r>
              <a:rPr lang="en-US" b="1"/>
              <a:t>Office</a:t>
            </a:r>
            <a:r>
              <a:rPr lang="en-US" b="1" baseline="0"/>
              <a:t> of </a:t>
            </a:r>
            <a:r>
              <a:rPr lang="en-US" b="1"/>
              <a:t>International Services</a:t>
            </a:r>
          </a:p>
          <a:p>
            <a:r>
              <a:rPr lang="en-US"/>
              <a:t>https://www.umaryland.edu/ois/</a:t>
            </a:r>
          </a:p>
          <a:p>
            <a:endParaRPr lang="en-US" b="1"/>
          </a:p>
          <a:p>
            <a:r>
              <a:rPr lang="en-US" b="1"/>
              <a:t>Technology </a:t>
            </a:r>
            <a:endParaRPr lang="en-US" b="0"/>
          </a:p>
          <a:p>
            <a:r>
              <a:rPr lang="en-US" b="0"/>
              <a:t>https://www.nursing.umaryland.edu/technology/</a:t>
            </a:r>
          </a:p>
          <a:p>
            <a:endParaRPr lang="en-US" b="1"/>
          </a:p>
          <a:p>
            <a:r>
              <a:rPr lang="en-US" b="1"/>
              <a:t>Title IX </a:t>
            </a:r>
          </a:p>
          <a:p>
            <a:r>
              <a:rPr lang="en-US"/>
              <a:t>https://www.umaryland.edu/titleix/</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UMB Crisis Care Resource Guide </a:t>
            </a:r>
            <a:r>
              <a:rPr lang="en-US" b="0"/>
              <a:t>https://www.umaryland.edu/media/umb/oaa/campus-life/student-counseling-center/documents/Campus-Resources-Handout.pdf</a:t>
            </a:r>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45</a:t>
            </a:fld>
            <a:endParaRPr lang="en-US"/>
          </a:p>
        </p:txBody>
      </p:sp>
    </p:spTree>
    <p:extLst>
      <p:ext uri="{BB962C8B-B14F-4D97-AF65-F5344CB8AC3E}">
        <p14:creationId xmlns:p14="http://schemas.microsoft.com/office/powerpoint/2010/main" val="245184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UMB Housing</a:t>
            </a:r>
          </a:p>
          <a:p>
            <a:r>
              <a:rPr lang="en-US"/>
              <a:t>https://www.umaryland.edu/housing/</a:t>
            </a:r>
          </a:p>
          <a:p>
            <a:endParaRPr lang="en-US" b="1"/>
          </a:p>
          <a:p>
            <a:r>
              <a:rPr lang="en-US" b="1"/>
              <a:t>UMB Police Dept. </a:t>
            </a:r>
          </a:p>
          <a:p>
            <a:r>
              <a:rPr lang="en-US"/>
              <a:t>https://www.umaryland.edu/police/services/safe-walk-safe-ride/</a:t>
            </a:r>
          </a:p>
          <a:p>
            <a:endParaRPr lang="en-US" b="1"/>
          </a:p>
          <a:p>
            <a:r>
              <a:rPr lang="en-US" b="1"/>
              <a:t>URecFit </a:t>
            </a:r>
          </a:p>
          <a:p>
            <a:r>
              <a:rPr lang="en-US"/>
              <a:t>https://www.umaryland.edu/urecfit/</a:t>
            </a:r>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46</a:t>
            </a:fld>
            <a:endParaRPr lang="en-US"/>
          </a:p>
        </p:txBody>
      </p:sp>
    </p:spTree>
    <p:extLst>
      <p:ext uri="{BB962C8B-B14F-4D97-AF65-F5344CB8AC3E}">
        <p14:creationId xmlns:p14="http://schemas.microsoft.com/office/powerpoint/2010/main" val="2401795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Social Media Webpage</a:t>
            </a:r>
            <a:endParaRPr lang="en-US" b="0"/>
          </a:p>
          <a:p>
            <a:r>
              <a:rPr lang="en-US" b="0"/>
              <a:t>https://www.nursing.umaryland.edu/news-events/social-media/</a:t>
            </a:r>
          </a:p>
          <a:p>
            <a:endParaRPr lang="en-US" b="1"/>
          </a:p>
        </p:txBody>
      </p:sp>
      <p:sp>
        <p:nvSpPr>
          <p:cNvPr id="4" name="Slide Number Placeholder 3"/>
          <p:cNvSpPr>
            <a:spLocks noGrp="1"/>
          </p:cNvSpPr>
          <p:nvPr>
            <p:ph type="sldNum" sz="quarter" idx="10"/>
          </p:nvPr>
        </p:nvSpPr>
        <p:spPr/>
        <p:txBody>
          <a:bodyPr/>
          <a:lstStyle/>
          <a:p>
            <a:fld id="{7C33F5B3-3085-4704-8B9D-47B22068CAC3}" type="slidenum">
              <a:rPr lang="en-US" smtClean="0"/>
              <a:t>47</a:t>
            </a:fld>
            <a:endParaRPr lang="en-US"/>
          </a:p>
        </p:txBody>
      </p:sp>
    </p:spTree>
    <p:extLst>
      <p:ext uri="{BB962C8B-B14F-4D97-AF65-F5344CB8AC3E}">
        <p14:creationId xmlns:p14="http://schemas.microsoft.com/office/powerpoint/2010/main" val="1878069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Policy on Social Media</a:t>
            </a:r>
            <a:endParaRPr lang="en-US" b="0"/>
          </a:p>
          <a:p>
            <a:r>
              <a:rPr lang="en-US" b="0"/>
              <a:t>https://www.nursing.umaryland.edu/intranet/media/son/intranet/policies-procedures/Policy-Use-Social-Media.pdf</a:t>
            </a:r>
          </a:p>
          <a:p>
            <a:endParaRPr lang="en-US" b="0"/>
          </a:p>
          <a:p>
            <a:r>
              <a:rPr lang="en-US" b="1"/>
              <a:t>UMB</a:t>
            </a:r>
            <a:r>
              <a:rPr lang="en-US" b="1" baseline="0"/>
              <a:t> Code of Ethics and Conduct</a:t>
            </a:r>
          </a:p>
          <a:p>
            <a:r>
              <a:rPr lang="en-US" b="0"/>
              <a:t>https://www.umaryland.edu/policies-and-procedures/library/financial-affairs/policies/viii-711a.php</a:t>
            </a:r>
          </a:p>
        </p:txBody>
      </p:sp>
      <p:sp>
        <p:nvSpPr>
          <p:cNvPr id="4" name="Slide Number Placeholder 3"/>
          <p:cNvSpPr>
            <a:spLocks noGrp="1"/>
          </p:cNvSpPr>
          <p:nvPr>
            <p:ph type="sldNum" sz="quarter" idx="10"/>
          </p:nvPr>
        </p:nvSpPr>
        <p:spPr/>
        <p:txBody>
          <a:bodyPr/>
          <a:lstStyle/>
          <a:p>
            <a:fld id="{7C33F5B3-3085-4704-8B9D-47B22068CAC3}" type="slidenum">
              <a:rPr lang="en-US" smtClean="0"/>
              <a:t>48</a:t>
            </a:fld>
            <a:endParaRPr lang="en-US"/>
          </a:p>
        </p:txBody>
      </p:sp>
    </p:spTree>
    <p:extLst>
      <p:ext uri="{BB962C8B-B14F-4D97-AF65-F5344CB8AC3E}">
        <p14:creationId xmlns:p14="http://schemas.microsoft.com/office/powerpoint/2010/main" val="2993916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UMB Campus Map</a:t>
            </a:r>
          </a:p>
          <a:p>
            <a:r>
              <a:rPr lang="en-US"/>
              <a:t>https://www.umaryland.edu/maps/</a:t>
            </a:r>
          </a:p>
          <a:p>
            <a:endParaRPr lang="en-US"/>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49</a:t>
            </a:fld>
            <a:endParaRPr lang="en-US"/>
          </a:p>
        </p:txBody>
      </p:sp>
    </p:spTree>
    <p:extLst>
      <p:ext uri="{BB962C8B-B14F-4D97-AF65-F5344CB8AC3E}">
        <p14:creationId xmlns:p14="http://schemas.microsoft.com/office/powerpoint/2010/main" val="2380960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50</a:t>
            </a:fld>
            <a:endParaRPr lang="en-US"/>
          </a:p>
        </p:txBody>
      </p:sp>
    </p:spTree>
    <p:extLst>
      <p:ext uri="{BB962C8B-B14F-4D97-AF65-F5344CB8AC3E}">
        <p14:creationId xmlns:p14="http://schemas.microsoft.com/office/powerpoint/2010/main" val="600605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51</a:t>
            </a:fld>
            <a:endParaRPr lang="en-US"/>
          </a:p>
        </p:txBody>
      </p:sp>
    </p:spTree>
    <p:extLst>
      <p:ext uri="{BB962C8B-B14F-4D97-AF65-F5344CB8AC3E}">
        <p14:creationId xmlns:p14="http://schemas.microsoft.com/office/powerpoint/2010/main" val="79982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7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33F5B3-3085-4704-8B9D-47B22068CA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6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UMB Mission,</a:t>
            </a:r>
            <a:r>
              <a:rPr lang="en-US" sz="1200" b="1" i="0" kern="1200" baseline="0">
                <a:solidFill>
                  <a:schemeClr val="tx1"/>
                </a:solidFill>
                <a:effectLst/>
                <a:latin typeface="+mn-lt"/>
                <a:ea typeface="+mn-ea"/>
                <a:cs typeface="+mn-cs"/>
              </a:rPr>
              <a:t> Vision, and Fast Facts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https://www.umaryland.edu/about-umb/umb-fast-facts/</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7</a:t>
            </a:fld>
            <a:endParaRPr lang="en-US"/>
          </a:p>
        </p:txBody>
      </p:sp>
    </p:spTree>
    <p:extLst>
      <p:ext uri="{BB962C8B-B14F-4D97-AF65-F5344CB8AC3E}">
        <p14:creationId xmlns:p14="http://schemas.microsoft.com/office/powerpoint/2010/main" val="2761311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UMB Core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https://www.umaryland.edu/president/core-values/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a:p>
            <a:endParaRPr lang="en-US"/>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8</a:t>
            </a:fld>
            <a:endParaRPr lang="en-US"/>
          </a:p>
        </p:txBody>
      </p:sp>
    </p:spTree>
    <p:extLst>
      <p:ext uri="{BB962C8B-B14F-4D97-AF65-F5344CB8AC3E}">
        <p14:creationId xmlns:p14="http://schemas.microsoft.com/office/powerpoint/2010/main" val="2126231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UMSON Employee COVID-19 Vaccination Requirements:</a:t>
            </a:r>
            <a:endParaRPr lang="en-US"/>
          </a:p>
          <a:p>
            <a:r>
              <a:rPr lang="en-US"/>
              <a:t>https://www.nursing.umaryland.edu/covid19/employee-reqs/</a:t>
            </a:r>
          </a:p>
          <a:p>
            <a:endParaRPr lang="en-US"/>
          </a:p>
          <a:p>
            <a:r>
              <a:rPr lang="en-US" b="1"/>
              <a:t>UMB COVID-19 Management Portal:</a:t>
            </a:r>
          </a:p>
          <a:p>
            <a:r>
              <a:rPr lang="en-US"/>
              <a:t>https://webauth.umaryland.edu/idp/profile/SAML2/Redirect/SSO?execution=e2s1</a:t>
            </a:r>
          </a:p>
          <a:p>
            <a:endParaRPr lang="en-US"/>
          </a:p>
          <a:p>
            <a:r>
              <a:rPr lang="en-US" b="1"/>
              <a:t>UMB COVID-19 Vaccination Protocols: </a:t>
            </a:r>
          </a:p>
          <a:p>
            <a:r>
              <a:rPr lang="en-US"/>
              <a:t>https://www.umaryland.edu/coronavirus/content/testing-hygiene-and-health/umb-vaccination-mandate.php</a:t>
            </a:r>
          </a:p>
          <a:p>
            <a:endParaRPr lang="en-US"/>
          </a:p>
        </p:txBody>
      </p:sp>
      <p:sp>
        <p:nvSpPr>
          <p:cNvPr id="4" name="Slide Number Placeholder 3"/>
          <p:cNvSpPr>
            <a:spLocks noGrp="1"/>
          </p:cNvSpPr>
          <p:nvPr>
            <p:ph type="sldNum" sz="quarter" idx="10"/>
          </p:nvPr>
        </p:nvSpPr>
        <p:spPr/>
        <p:txBody>
          <a:bodyPr/>
          <a:lstStyle/>
          <a:p>
            <a:fld id="{7C33F5B3-3085-4704-8B9D-47B22068CAC3}" type="slidenum">
              <a:rPr lang="en-US" smtClean="0"/>
              <a:t>9</a:t>
            </a:fld>
            <a:endParaRPr lang="en-US"/>
          </a:p>
        </p:txBody>
      </p:sp>
    </p:spTree>
    <p:extLst>
      <p:ext uri="{BB962C8B-B14F-4D97-AF65-F5344CB8AC3E}">
        <p14:creationId xmlns:p14="http://schemas.microsoft.com/office/powerpoint/2010/main" val="1437383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81615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39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66838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t>‹#›</a:t>
            </a:fld>
            <a:endParaRPr lang="en-US"/>
          </a:p>
        </p:txBody>
      </p:sp>
    </p:spTree>
    <p:extLst>
      <p:ext uri="{BB962C8B-B14F-4D97-AF65-F5344CB8AC3E}">
        <p14:creationId xmlns:p14="http://schemas.microsoft.com/office/powerpoint/2010/main" val="386593662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umaryland.edu/financialservices/payroll/about-the-office/" TargetMode="External"/><Relationship Id="rId3" Type="http://schemas.openxmlformats.org/officeDocument/2006/relationships/hyperlink" Target="https://www.umaryland.edu/hrs/benefits/" TargetMode="External"/><Relationship Id="rId7" Type="http://schemas.openxmlformats.org/officeDocument/2006/relationships/hyperlink" Target="https://www.umaryland.edu/parking/about-u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umaryland.edu/onecard/one-card-uses/" TargetMode="External"/><Relationship Id="rId11" Type="http://schemas.openxmlformats.org/officeDocument/2006/relationships/hyperlink" Target="https://www.umaryland.edu/helpdesk/umb-account/creating-a-umid-and-password/" TargetMode="External"/><Relationship Id="rId5" Type="http://schemas.openxmlformats.org/officeDocument/2006/relationships/hyperlink" Target="https://www.umaryland.edu/hrs/current-employees/organization-and-employee-development/elearning/" TargetMode="External"/><Relationship Id="rId10" Type="http://schemas.openxmlformats.org/officeDocument/2006/relationships/hyperlink" Target="https://www.umaryland.edu/alerts/access-umb-alerts/" TargetMode="External"/><Relationship Id="rId4" Type="http://schemas.openxmlformats.org/officeDocument/2006/relationships/hyperlink" Target="https://www.umaryland.edu/cits/" TargetMode="External"/><Relationship Id="rId9" Type="http://schemas.openxmlformats.org/officeDocument/2006/relationships/hyperlink" Target="https://www.umaryland.edu/publicsafety/"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nrsresearch@umaryland.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umaryland.edu/hrp/for-researchers/required-training/" TargetMode="External"/><Relationship Id="rId5" Type="http://schemas.openxmlformats.org/officeDocument/2006/relationships/hyperlink" Target="https://webauth.umaryland.edu/idp/profile/SAML2/POST/SSO?execution=e1s1" TargetMode="External"/><Relationship Id="rId4" Type="http://schemas.openxmlformats.org/officeDocument/2006/relationships/hyperlink" Target="https://www.umaryland.edu/ehs/training/what-training-is-require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umaryland.edu/hrp/for-researchers/instructional-videos/cicero-instructional-video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mailto:hrpo@umaryland.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umaryland.edu/ictr/investigator-resources/data-and-data-handling/data-management-/redca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mailto:disclosure@umaryland.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mailto:erin.burch@umaryland.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umaryland.edu/oac/oac-services/research-integrity-office/research-integrity---rcr/rcr-trainin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coursicle.com/umaryland/courses/CIPP/909/" TargetMode="External"/><Relationship Id="rId4" Type="http://schemas.openxmlformats.org/officeDocument/2006/relationships/hyperlink" Target="https://www.umaryland.edu/oac/oac-services/research-integrity-office/research-misconduc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umaryland.edu/oaw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ursing.umaryland.edu/research/research-centers/bba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mailto:klinedinst@umaryland.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ursing.umaryland.edu/research/research-centers/cheo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www.umaryland.edu/cacpr/about-cacp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umaryland.edu/cacpr/membership/appl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ursing.umaryland.edu/research/seminar-seri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casey.jackson@umaryland.ed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casey.jackson@umaryland.edu"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www.nursing.umaryland.edu/research/resources/regulatory-affair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ursing.umaryland.edu/research/resources/pre-clinical-research-compliance-and-educ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ursing.umaryland.edu/research/resources/regulatory-affairs/researcher-toolki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ayamba.ayuk@umaryland.ed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nursing.umaryland.edu/research/resources/preaward/"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nursing.umaryland.edu/intranet/policies-procedures-guidelines--bylaws/" TargetMode="External"/><Relationship Id="rId3" Type="http://schemas.openxmlformats.org/officeDocument/2006/relationships/hyperlink" Target="https://www.nursing.umaryland.edu/news-events/events/room-requests/" TargetMode="External"/><Relationship Id="rId7" Type="http://schemas.openxmlformats.org/officeDocument/2006/relationships/hyperlink" Target="https://www.nursing.umaryland.edu/intranet/media/son/intranet/policies-procedures/Guidelines-for-Faculty-Professional-Development-and-Faculty-Travel--FINAL.pdf"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umaryland.az1.qualtrics.com/jfe/form/SV_6rlKRWp54z5CCWO" TargetMode="External"/><Relationship Id="rId5" Type="http://schemas.openxmlformats.org/officeDocument/2006/relationships/hyperlink" Target="https://www.umaryland.edu/media/umb/af/procurement/PurchasingGuide.pdf" TargetMode="External"/><Relationship Id="rId4" Type="http://schemas.openxmlformats.org/officeDocument/2006/relationships/hyperlink" Target="https://www.nursing.umaryland.edu/intranet/media/son/intranet/policies-procedures/Policy-Allowable-Funding-Sources-Purchase-Food-Meals.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nursing.umaryland.edu/directory/yolanda-ogbol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nursing.umaryland.edu/research/resources/postaward/"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hyperlink" Target="https://www.umaryland.edu/hrs/compensation/hiring-of-c1c2-positio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umaryland.edu/policies-and-procedures/library/academic-affairs/policies/iii-711a.php"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www.umaryland.edu/policies-and-procedures/library/human-resources/policies/vii-101a.php"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umaryland.edu/media/umb/af/fs/forms/Study-Participants-Payments-Gift-Card-Request-Form.pdf" TargetMode="External"/><Relationship Id="rId3" Type="http://schemas.openxmlformats.org/officeDocument/2006/relationships/hyperlink" Target="https://www.nursing.umaryland.edu/intranet/media/son/intranet/policies-procedures/Investigator-Guide-to-Pre--and-Post-Award-Grant-Management--FINAL.PDF" TargetMode="External"/><Relationship Id="rId7" Type="http://schemas.openxmlformats.org/officeDocument/2006/relationships/hyperlink" Target="https://www.umaryland.edu/media/umb/af/fs/forms/Gift-Card-Form-Instructions.pdf"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umaryland.edu/policies-and-procedures/library/financial-affairs/procedures/financial-services/research-study-participant-payments.php" TargetMode="External"/><Relationship Id="rId5" Type="http://schemas.openxmlformats.org/officeDocument/2006/relationships/hyperlink" Target="https://www.nursing.umaryland.edu/intranet/media/son/intranet/policies-procedures/Policy-Faculty-Incentive-Plan.pdf" TargetMode="External"/><Relationship Id="rId4" Type="http://schemas.openxmlformats.org/officeDocument/2006/relationships/hyperlink" Target="https://umbcits-my.sharepoint.com/:b:/g/personal/jadyn_stewart_umaryland_edu/EcviflG9R2xNrNeQBWSUVQUBFL0Q2m7wtAaBOhMKoPBA1A?e=7NfPpp" TargetMode="External"/><Relationship Id="rId9" Type="http://schemas.openxmlformats.org/officeDocument/2006/relationships/hyperlink" Target="https://www.umaryland.edu/media/umb/af/fs/forms/InstructionsFormFSF-181.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DL-nrsresearch@umaryland.edu" TargetMode="External"/><Relationship Id="rId7" Type="http://schemas.openxmlformats.org/officeDocument/2006/relationships/hyperlink" Target="https://www.umaryland.edu/writ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mailto:mshriver@som.umaryland.edu" TargetMode="External"/><Relationship Id="rId5" Type="http://schemas.openxmlformats.org/officeDocument/2006/relationships/hyperlink" Target="https://www.medschool.umaryland.edu/CARTI/Writing--Communication-Instruction/" TargetMode="External"/><Relationship Id="rId4" Type="http://schemas.openxmlformats.org/officeDocument/2006/relationships/hyperlink" Target="https://www2.hshsl.umaryland.edu/hslupdates/?p=361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nursing.umaryland.edu/research/resources/other-biostats/"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hyperlink" Target="mailto:shijun.zhu@umaryland.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nursing.umaryland.edu/intranet/departments-offices/office-of-research-and-scholarship/"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hyperlink" Target="https://www.nursing.umaryland.edu/intranet/policies-procedures-guidelines--bylaws/"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nrstogether@umaryland.ed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ursing.umaryland.edu/about/diversity/uniso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mailto:jash@umaryland.edu" TargetMode="External"/><Relationship Id="rId4" Type="http://schemas.openxmlformats.org/officeDocument/2006/relationships/hyperlink" Target="https://www.nursing.umaryland.edu/about/diversity/programs-initiative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s://www.umaryland.edu/hrs/benefits/umb-child-care-grant/" TargetMode="External"/><Relationship Id="rId3" Type="http://schemas.openxmlformats.org/officeDocument/2006/relationships/hyperlink" Target="https://www.umaryland.edu/hrs/current-employees/well-being/work-life-balance-resources/daycare-/" TargetMode="External"/><Relationship Id="rId7" Type="http://schemas.openxmlformats.org/officeDocument/2006/relationships/hyperlink" Target="https://www.umaryland.edu/campuscenter/building-resources/lactation-center/umb-guidelines-for-breastfeeding-individual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umaryland.edu/campuscenter/building-resources/lactation-center/location-and-hours/" TargetMode="External"/><Relationship Id="rId11" Type="http://schemas.openxmlformats.org/officeDocument/2006/relationships/hyperlink" Target="mailto:megan.meadow@umaryland.edu" TargetMode="External"/><Relationship Id="rId5" Type="http://schemas.openxmlformats.org/officeDocument/2006/relationships/hyperlink" Target="https://www.umaryland.edu/campuscenter/building-resources/lactation-center/lactation-center-resources/" TargetMode="External"/><Relationship Id="rId10" Type="http://schemas.openxmlformats.org/officeDocument/2006/relationships/hyperlink" Target="https://www.nursing.umaryland.edu/news-events/events/room-requests/" TargetMode="External"/><Relationship Id="rId4" Type="http://schemas.openxmlformats.org/officeDocument/2006/relationships/hyperlink" Target="https://www.umaryland.edu/campuscenter/building-resources/lactation-center/" TargetMode="External"/><Relationship Id="rId9" Type="http://schemas.openxmlformats.org/officeDocument/2006/relationships/hyperlink" Target="mailto:childcaregrant@umaryland.edu"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umaryland.edu/campuscente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umb.bncollege.com/shop/um-baltimore/home" TargetMode="External"/><Relationship Id="rId4" Type="http://schemas.openxmlformats.org/officeDocument/2006/relationships/hyperlink" Target="https://www.umaryland.edu/onecard/"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umaryland.edu/cpa/toolbox/mobile-umb/" TargetMode="External"/><Relationship Id="rId7" Type="http://schemas.openxmlformats.org/officeDocument/2006/relationships/hyperlink" Target="https://www.umaryland.edu/emergency/alert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lm.umaryland.edu/nursing/" TargetMode="External"/><Relationship Id="rId5" Type="http://schemas.openxmlformats.org/officeDocument/2006/relationships/hyperlink" Target="https://www.umaryland.edu/parking/parking-at-umb/" TargetMode="External"/><Relationship Id="rId4" Type="http://schemas.openxmlformats.org/officeDocument/2006/relationships/hyperlink" Target="https://www.umaryland.edu/onecard/"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umaryland.edu/hrs/current-employees/well-being/employee-assistance-program-eap/" TargetMode="External"/><Relationship Id="rId3" Type="http://schemas.openxmlformats.org/officeDocument/2006/relationships/hyperlink" Target="https://www.medschool.umaryland.edu/postdoc/Career-Development/" TargetMode="External"/><Relationship Id="rId7" Type="http://schemas.openxmlformats.org/officeDocument/2006/relationships/hyperlink" Target="mailto:disabilityservices@umaryland.edu"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medschool.umaryland.edu/postdoc/Postdoc-Life/Disability-Services" TargetMode="External"/><Relationship Id="rId5" Type="http://schemas.openxmlformats.org/officeDocument/2006/relationships/hyperlink" Target="https://www.umaryland.edu/diversity/" TargetMode="External"/><Relationship Id="rId4" Type="http://schemas.openxmlformats.org/officeDocument/2006/relationships/hyperlink" Target="https://www.eventbrite.com/o/office-for-research-career-development-44437600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umaryland.edu/eventservices/" TargetMode="External"/><Relationship Id="rId7" Type="http://schemas.openxmlformats.org/officeDocument/2006/relationships/hyperlink" Target="https://www.nationalpostdoc.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medschool.umaryland.edu/postdoc/Postdoc-Life/International-Scholars/" TargetMode="External"/><Relationship Id="rId5" Type="http://schemas.openxmlformats.org/officeDocument/2006/relationships/hyperlink" Target="https://www.umaryland.edu/ile/" TargetMode="External"/><Relationship Id="rId4" Type="http://schemas.openxmlformats.org/officeDocument/2006/relationships/hyperlink" Target="https://www.hshsl.umaryland.edu/"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umaryland.edu/hrs/current-employees/well-being/employee-assistance-program-eap/" TargetMode="External"/><Relationship Id="rId3" Type="http://schemas.openxmlformats.org/officeDocument/2006/relationships/hyperlink" Target="https://www.umaryland.edu/oac/" TargetMode="External"/><Relationship Id="rId7" Type="http://schemas.openxmlformats.org/officeDocument/2006/relationships/hyperlink" Target="https://www.umaryland.edu/media/umb/oaa/campus-life/student-counseling-center/documents/Campus-Resources-Handout.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www.umaryland.edu/titleix/" TargetMode="External"/><Relationship Id="rId5" Type="http://schemas.openxmlformats.org/officeDocument/2006/relationships/hyperlink" Target="https://www.nursing.umaryland.edu/technology/" TargetMode="External"/><Relationship Id="rId4" Type="http://schemas.openxmlformats.org/officeDocument/2006/relationships/hyperlink" Target="https://www.umaryland.edu/oi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umaryland.edu/hous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umaryland.edu/urecfit/" TargetMode="External"/><Relationship Id="rId4" Type="http://schemas.openxmlformats.org/officeDocument/2006/relationships/hyperlink" Target="https://www.umaryland.edu/police/services/safe-walk-safe-ride/"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hyperlink" Target="https://www.nursing.umaryland.edu/news-events/social-media/" TargetMode="External"/><Relationship Id="rId4" Type="http://schemas.openxmlformats.org/officeDocument/2006/relationships/image" Target="../media/image18.png"/><Relationship Id="rId9"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https://www.umaryland.edu/policies-and-procedures/library/financial-affairs/policies/viii-711a.php" TargetMode="External"/><Relationship Id="rId5" Type="http://schemas.openxmlformats.org/officeDocument/2006/relationships/image" Target="../media/image19.png"/><Relationship Id="rId10" Type="http://schemas.openxmlformats.org/officeDocument/2006/relationships/hyperlink" Target="https://www.nursing.umaryland.edu/intranet/media/son/intranet/policies-procedures/Policy-Use-Social-Media.pdf" TargetMode="External"/><Relationship Id="rId4" Type="http://schemas.openxmlformats.org/officeDocument/2006/relationships/image" Target="../media/image18.png"/><Relationship Id="rId9"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umaryland.edu/ma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umaryland.edu/about-umb/umb-fast-fac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umaryland.edu/president/core-valu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ursing.umaryland.edu/covid19/employee-req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umaryland.edu/coronavirus/content/testing-hygiene-and-health/umb-vaccination-mandate.php" TargetMode="External"/><Relationship Id="rId4" Type="http://schemas.openxmlformats.org/officeDocument/2006/relationships/hyperlink" Target="https://www.umaryland.edu/coronavirus/content/testing-hygiene-and-health/covid-19-vaccine-exemption-process.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b="1"/>
              <a:t>Postdoctoral Fellow Orientation</a:t>
            </a:r>
          </a:p>
        </p:txBody>
      </p:sp>
      <p:sp>
        <p:nvSpPr>
          <p:cNvPr id="3" name="Subtitle 2"/>
          <p:cNvSpPr>
            <a:spLocks noGrp="1"/>
          </p:cNvSpPr>
          <p:nvPr>
            <p:ph type="subTitle" idx="1"/>
          </p:nvPr>
        </p:nvSpPr>
        <p:spPr>
          <a:xfrm>
            <a:off x="685800" y="3886200"/>
            <a:ext cx="7772400" cy="2098040"/>
          </a:xfrm>
        </p:spPr>
        <p:txBody>
          <a:bodyPr vert="horz" lIns="91440" tIns="45720" rIns="91440" bIns="45720" rtlCol="0" anchor="t">
            <a:normAutofit lnSpcReduction="10000"/>
          </a:bodyPr>
          <a:lstStyle/>
          <a:p>
            <a:r>
              <a:rPr lang="en-US" sz="3000"/>
              <a:t>Updated 7.7.2023</a:t>
            </a:r>
          </a:p>
          <a:p>
            <a:endParaRPr lang="en-US" sz="3000"/>
          </a:p>
          <a:p>
            <a:r>
              <a:rPr lang="en-US" b="1" i="1">
                <a:solidFill>
                  <a:srgbClr val="0F1AF5"/>
                </a:solidFill>
                <a:ea typeface="+mn-lt"/>
                <a:cs typeface="+mn-lt"/>
              </a:rPr>
              <a:t>***To open hyperlinks, hover over, right click and select “Open Link.”***</a:t>
            </a:r>
            <a:endParaRPr lang="en-US">
              <a:solidFill>
                <a:srgbClr val="0F1AF5"/>
              </a:solidFill>
            </a:endParaRPr>
          </a:p>
          <a:p>
            <a:endParaRPr lang="en-US" sz="3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888"/>
            <a:ext cx="8229600" cy="741940"/>
          </a:xfrm>
        </p:spPr>
        <p:txBody>
          <a:bodyPr>
            <a:normAutofit/>
          </a:bodyPr>
          <a:lstStyle/>
          <a:p>
            <a:r>
              <a:rPr lang="en-US" sz="3400"/>
              <a:t>Onboarding and Set-Up (Page 1)</a:t>
            </a:r>
            <a:endParaRPr lang="en-US" sz="3400">
              <a:solidFill>
                <a:srgbClr val="9900CC"/>
              </a:solidFill>
            </a:endParaRPr>
          </a:p>
        </p:txBody>
      </p:sp>
      <p:sp>
        <p:nvSpPr>
          <p:cNvPr id="3" name="Content Placeholder 2"/>
          <p:cNvSpPr>
            <a:spLocks noGrp="1"/>
          </p:cNvSpPr>
          <p:nvPr>
            <p:ph idx="1"/>
          </p:nvPr>
        </p:nvSpPr>
        <p:spPr>
          <a:xfrm>
            <a:off x="457200" y="988828"/>
            <a:ext cx="8229600" cy="5752214"/>
          </a:xfrm>
        </p:spPr>
        <p:txBody>
          <a:bodyPr>
            <a:normAutofit/>
          </a:bodyPr>
          <a:lstStyle/>
          <a:p>
            <a:pPr marL="0" indent="0">
              <a:buNone/>
            </a:pPr>
            <a:r>
              <a:rPr lang="en-US" sz="1900"/>
              <a:t>The following list will be provided for and/or requested by your dept.:</a:t>
            </a:r>
          </a:p>
          <a:p>
            <a:pPr marL="0" indent="0">
              <a:buNone/>
            </a:pPr>
            <a:endParaRPr lang="en-US" sz="1900"/>
          </a:p>
          <a:p>
            <a:r>
              <a:rPr lang="en-US" sz="1900"/>
              <a:t>Computer Set-up</a:t>
            </a:r>
          </a:p>
          <a:p>
            <a:r>
              <a:rPr lang="en-US" sz="1900"/>
              <a:t>Keys</a:t>
            </a:r>
          </a:p>
          <a:p>
            <a:r>
              <a:rPr lang="en-US" sz="1900"/>
              <a:t>Lab Purchases</a:t>
            </a:r>
          </a:p>
          <a:p>
            <a:r>
              <a:rPr lang="en-US" sz="1900"/>
              <a:t>Office Supplies</a:t>
            </a:r>
          </a:p>
          <a:p>
            <a:r>
              <a:rPr lang="en-US" sz="1900"/>
              <a:t>Phone Set-up</a:t>
            </a:r>
          </a:p>
          <a:p>
            <a:r>
              <a:rPr lang="en-US" sz="1900"/>
              <a:t>Room Requests</a:t>
            </a:r>
          </a:p>
          <a:p>
            <a:r>
              <a:rPr lang="en-US" sz="1900"/>
              <a:t>Timesheet</a:t>
            </a:r>
          </a:p>
          <a:p>
            <a:r>
              <a:rPr lang="en-US" sz="1900"/>
              <a:t>Travel Requests</a:t>
            </a:r>
          </a:p>
          <a:p>
            <a:pPr marL="0" indent="0">
              <a:buNone/>
            </a:pPr>
            <a:endParaRPr lang="en-US" sz="1900"/>
          </a:p>
        </p:txBody>
      </p:sp>
    </p:spTree>
    <p:extLst>
      <p:ext uri="{BB962C8B-B14F-4D97-AF65-F5344CB8AC3E}">
        <p14:creationId xmlns:p14="http://schemas.microsoft.com/office/powerpoint/2010/main" val="390775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888"/>
            <a:ext cx="8229600" cy="741940"/>
          </a:xfrm>
        </p:spPr>
        <p:txBody>
          <a:bodyPr>
            <a:normAutofit/>
          </a:bodyPr>
          <a:lstStyle/>
          <a:p>
            <a:r>
              <a:rPr lang="en-US" sz="3400"/>
              <a:t>Onboarding and Set-Up (Page 2)</a:t>
            </a:r>
            <a:endParaRPr lang="en-US" sz="3400">
              <a:solidFill>
                <a:srgbClr val="9900CC"/>
              </a:solidFill>
            </a:endParaRPr>
          </a:p>
        </p:txBody>
      </p:sp>
      <p:sp>
        <p:nvSpPr>
          <p:cNvPr id="3" name="Content Placeholder 2"/>
          <p:cNvSpPr>
            <a:spLocks noGrp="1"/>
          </p:cNvSpPr>
          <p:nvPr>
            <p:ph idx="1"/>
          </p:nvPr>
        </p:nvSpPr>
        <p:spPr>
          <a:xfrm>
            <a:off x="457200" y="988828"/>
            <a:ext cx="8229600" cy="5752214"/>
          </a:xfrm>
        </p:spPr>
        <p:txBody>
          <a:bodyPr vert="horz" lIns="91440" tIns="45720" rIns="91440" bIns="45720" rtlCol="0" anchor="t">
            <a:normAutofit/>
          </a:bodyPr>
          <a:lstStyle/>
          <a:p>
            <a:pPr marL="0" indent="0">
              <a:buNone/>
            </a:pPr>
            <a:r>
              <a:rPr lang="en-US" sz="1900"/>
              <a:t>The following list can be accessed/requested for using the UMB webpages:</a:t>
            </a:r>
          </a:p>
          <a:p>
            <a:pPr marL="0" indent="0">
              <a:buNone/>
            </a:pPr>
            <a:endParaRPr lang="en-US" sz="1900"/>
          </a:p>
          <a:p>
            <a:r>
              <a:rPr lang="en-US" sz="1900">
                <a:hlinkClick r:id="rId3"/>
              </a:rPr>
              <a:t>Benefits</a:t>
            </a:r>
            <a:r>
              <a:rPr lang="en-US" sz="1900">
                <a:solidFill>
                  <a:srgbClr val="9900CC"/>
                </a:solidFill>
              </a:rPr>
              <a:t>  </a:t>
            </a:r>
            <a:endParaRPr lang="en-US" sz="1900"/>
          </a:p>
          <a:p>
            <a:r>
              <a:rPr lang="en-US" sz="1900">
                <a:hlinkClick r:id="rId4"/>
              </a:rPr>
              <a:t>Center for Information Technology Services (CITS)</a:t>
            </a:r>
            <a:endParaRPr lang="en-US" sz="1900"/>
          </a:p>
          <a:p>
            <a:r>
              <a:rPr lang="en-US" sz="1900"/>
              <a:t>Holiday Schedule (Check with your dept. as it varies per dept.)</a:t>
            </a:r>
          </a:p>
          <a:p>
            <a:r>
              <a:rPr lang="en-US" sz="1900">
                <a:hlinkClick r:id="rId5"/>
              </a:rPr>
              <a:t>Learning Hub</a:t>
            </a:r>
          </a:p>
          <a:p>
            <a:r>
              <a:rPr lang="en-US" sz="1900">
                <a:hlinkClick r:id="rId6"/>
              </a:rPr>
              <a:t>One Card ID (UMB ID)</a:t>
            </a:r>
            <a:endParaRPr lang="en-US" sz="1900"/>
          </a:p>
          <a:p>
            <a:r>
              <a:rPr lang="en-US" sz="1900">
                <a:hlinkClick r:id="rId7"/>
              </a:rPr>
              <a:t>Parking and Transportation</a:t>
            </a:r>
            <a:endParaRPr lang="en-US" sz="1900"/>
          </a:p>
          <a:p>
            <a:r>
              <a:rPr lang="en-US" sz="1900">
                <a:hlinkClick r:id="rId8"/>
              </a:rPr>
              <a:t>Payroll</a:t>
            </a:r>
            <a:r>
              <a:rPr lang="en-US" sz="1900"/>
              <a:t> </a:t>
            </a:r>
          </a:p>
          <a:p>
            <a:r>
              <a:rPr lang="en-US" sz="1900">
                <a:hlinkClick r:id="rId9"/>
              </a:rPr>
              <a:t>Police and Public Safety</a:t>
            </a:r>
            <a:endParaRPr lang="en-US" sz="1900"/>
          </a:p>
          <a:p>
            <a:r>
              <a:rPr lang="en-US" sz="1900">
                <a:hlinkClick r:id="rId10"/>
              </a:rPr>
              <a:t>UMB Alerts</a:t>
            </a:r>
            <a:endParaRPr lang="en-US" sz="1900"/>
          </a:p>
          <a:p>
            <a:r>
              <a:rPr lang="en-US" sz="1900">
                <a:hlinkClick r:id="rId11"/>
              </a:rPr>
              <a:t>UMID Account</a:t>
            </a:r>
            <a:endParaRPr lang="en-US" sz="1900"/>
          </a:p>
          <a:p>
            <a:pPr marL="0" indent="0">
              <a:buNone/>
            </a:pPr>
            <a:endParaRPr lang="en-US" sz="1900" b="1"/>
          </a:p>
        </p:txBody>
      </p:sp>
    </p:spTree>
    <p:extLst>
      <p:ext uri="{BB962C8B-B14F-4D97-AF65-F5344CB8AC3E}">
        <p14:creationId xmlns:p14="http://schemas.microsoft.com/office/powerpoint/2010/main" val="127160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41"/>
            <a:ext cx="8229600" cy="771087"/>
          </a:xfrm>
        </p:spPr>
        <p:txBody>
          <a:bodyPr>
            <a:noAutofit/>
          </a:bodyPr>
          <a:lstStyle/>
          <a:p>
            <a:r>
              <a:rPr lang="en-US" sz="3400"/>
              <a:t>Important UMSON Postdoc Documents</a:t>
            </a:r>
          </a:p>
        </p:txBody>
      </p:sp>
      <p:sp>
        <p:nvSpPr>
          <p:cNvPr id="3" name="Content Placeholder 2"/>
          <p:cNvSpPr>
            <a:spLocks noGrp="1"/>
          </p:cNvSpPr>
          <p:nvPr>
            <p:ph idx="1"/>
          </p:nvPr>
        </p:nvSpPr>
        <p:spPr>
          <a:xfrm>
            <a:off x="318977" y="988829"/>
            <a:ext cx="8506046" cy="5677786"/>
          </a:xfrm>
        </p:spPr>
        <p:txBody>
          <a:bodyPr vert="horz" lIns="91440" tIns="45720" rIns="91440" bIns="45720" rtlCol="0" anchor="t">
            <a:noAutofit/>
          </a:bodyPr>
          <a:lstStyle/>
          <a:p>
            <a:pPr marL="0" indent="0" algn="just">
              <a:buNone/>
            </a:pPr>
            <a:r>
              <a:rPr lang="en-US" sz="1900" b="1" dirty="0"/>
              <a:t>All Postdocs:</a:t>
            </a:r>
          </a:p>
          <a:p>
            <a:pPr algn="just"/>
            <a:r>
              <a:rPr lang="en-US" sz="1900" dirty="0"/>
              <a:t>Postdoctoral Fellow Policy  </a:t>
            </a:r>
            <a:endParaRPr lang="en-US" sz="1900" dirty="0">
              <a:ea typeface="Calibri"/>
              <a:cs typeface="Calibri"/>
            </a:endParaRPr>
          </a:p>
          <a:p>
            <a:pPr algn="just"/>
            <a:r>
              <a:rPr lang="en-US" sz="1900" dirty="0"/>
              <a:t>UMSON Trainee Individual Development Plan (IDP) (This will be emailed and is to be submitted every year to the Research Grants and Contracts Coordinator) </a:t>
            </a:r>
            <a:r>
              <a:rPr lang="en-US" sz="1900" dirty="0">
                <a:solidFill>
                  <a:srgbClr val="66FFFF"/>
                </a:solidFill>
              </a:rPr>
              <a:t> </a:t>
            </a:r>
            <a:endParaRPr lang="en-US" sz="1900" dirty="0"/>
          </a:p>
          <a:p>
            <a:pPr marL="0" indent="0" algn="just">
              <a:buNone/>
            </a:pPr>
            <a:endParaRPr lang="en-US" sz="1900"/>
          </a:p>
          <a:p>
            <a:pPr marL="0" indent="0" algn="just">
              <a:buNone/>
            </a:pPr>
            <a:r>
              <a:rPr lang="en-US" sz="1900" b="1" dirty="0"/>
              <a:t>T32 Postdocs: </a:t>
            </a:r>
            <a:endParaRPr lang="en-US" sz="1900" b="1" dirty="0">
              <a:ea typeface="Calibri"/>
              <a:cs typeface="Calibri"/>
            </a:endParaRPr>
          </a:p>
          <a:p>
            <a:pPr algn="just"/>
            <a:r>
              <a:rPr lang="en-US" sz="1900" dirty="0"/>
              <a:t>NIH PHS6031 Payback Agreement Form (if applicable and to be submitted to the Research Grants and Contracts Coordinator, no later than 1 week after receiving this document)</a:t>
            </a:r>
            <a:endParaRPr lang="en-US" sz="1900" dirty="0">
              <a:ea typeface="Calibri"/>
              <a:cs typeface="Calibri"/>
            </a:endParaRPr>
          </a:p>
          <a:p>
            <a:pPr marL="0" indent="0">
              <a:buNone/>
            </a:pPr>
            <a:endParaRPr lang="en-US" sz="1900"/>
          </a:p>
          <a:p>
            <a:pPr marL="0" indent="0">
              <a:buNone/>
            </a:pPr>
            <a:endParaRPr lang="en-US" sz="1900"/>
          </a:p>
          <a:p>
            <a:pPr marL="0" indent="0">
              <a:buNone/>
            </a:pPr>
            <a:r>
              <a:rPr lang="en-US" sz="1900" i="1" dirty="0"/>
              <a:t>*Note: All the above documents listed will be sent through email as applicable.</a:t>
            </a:r>
            <a:endParaRPr lang="en-US" sz="1900" i="1" dirty="0">
              <a:ea typeface="Calibri"/>
              <a:cs typeface="Calibri"/>
            </a:endParaRPr>
          </a:p>
        </p:txBody>
      </p:sp>
    </p:spTree>
    <p:extLst>
      <p:ext uri="{BB962C8B-B14F-4D97-AF65-F5344CB8AC3E}">
        <p14:creationId xmlns:p14="http://schemas.microsoft.com/office/powerpoint/2010/main" val="397092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6888"/>
            <a:ext cx="8229600" cy="784470"/>
          </a:xfrm>
        </p:spPr>
        <p:txBody>
          <a:bodyPr>
            <a:normAutofit/>
          </a:bodyPr>
          <a:lstStyle/>
          <a:p>
            <a:r>
              <a:rPr lang="en-US" sz="3400"/>
              <a:t>Training Certifications</a:t>
            </a:r>
          </a:p>
        </p:txBody>
      </p:sp>
      <p:sp>
        <p:nvSpPr>
          <p:cNvPr id="3" name="Content Placeholder 2"/>
          <p:cNvSpPr>
            <a:spLocks noGrp="1"/>
          </p:cNvSpPr>
          <p:nvPr>
            <p:ph idx="1"/>
          </p:nvPr>
        </p:nvSpPr>
        <p:spPr>
          <a:xfrm>
            <a:off x="340241" y="1031358"/>
            <a:ext cx="8516679" cy="5459594"/>
          </a:xfrm>
        </p:spPr>
        <p:txBody>
          <a:bodyPr>
            <a:normAutofit/>
          </a:bodyPr>
          <a:lstStyle/>
          <a:p>
            <a:pPr marL="0" indent="0" algn="just">
              <a:buNone/>
            </a:pPr>
            <a:r>
              <a:rPr lang="en-US" sz="1900"/>
              <a:t>Prior to being added to any study, postdoctoral fellow must complete the following trainings:</a:t>
            </a:r>
          </a:p>
          <a:p>
            <a:pPr marL="0" indent="0" algn="just">
              <a:buNone/>
            </a:pPr>
            <a:endParaRPr lang="en-US" sz="1900"/>
          </a:p>
          <a:p>
            <a:pPr marL="0" indent="0" algn="just">
              <a:buNone/>
            </a:pPr>
            <a:r>
              <a:rPr lang="en-US" sz="1900"/>
              <a:t>1.	HIPAA 125 &amp; 201 (only required once)</a:t>
            </a:r>
          </a:p>
          <a:p>
            <a:pPr marL="514350" indent="-514350" algn="just">
              <a:buAutoNum type="arabicPeriod" startAt="2"/>
            </a:pPr>
            <a:r>
              <a:rPr lang="en-US" sz="1900"/>
              <a:t>CITI (required every 3 years) </a:t>
            </a:r>
          </a:p>
          <a:p>
            <a:pPr marL="514350" indent="-514350" algn="just">
              <a:buAutoNum type="arabicPeriod" startAt="2"/>
            </a:pPr>
            <a:r>
              <a:rPr lang="en-US" sz="1900"/>
              <a:t>GCP (required every 3 years)</a:t>
            </a:r>
          </a:p>
          <a:p>
            <a:pPr marL="514350" indent="-514350" algn="just">
              <a:buAutoNum type="arabicPeriod" startAt="2"/>
            </a:pPr>
            <a:r>
              <a:rPr lang="en-US" sz="1900">
                <a:hlinkClick r:id="rId4"/>
              </a:rPr>
              <a:t>EHS</a:t>
            </a:r>
            <a:r>
              <a:rPr lang="en-US" sz="1900"/>
              <a:t> (required on an annual basis)</a:t>
            </a:r>
          </a:p>
          <a:p>
            <a:pPr marL="514350" indent="-514350" algn="just">
              <a:buAutoNum type="arabicPeriod" startAt="2"/>
            </a:pPr>
            <a:r>
              <a:rPr lang="en-US" sz="1900">
                <a:hlinkClick r:id="rId5"/>
              </a:rPr>
              <a:t>Title IX Training</a:t>
            </a:r>
            <a:r>
              <a:rPr lang="en-US" sz="1900"/>
              <a:t> </a:t>
            </a:r>
          </a:p>
          <a:p>
            <a:pPr lvl="1" indent="-342900" algn="just">
              <a:buFont typeface="Arial" panose="020B0604020202020204" pitchFamily="34" charset="0"/>
              <a:buChar char="•"/>
            </a:pPr>
            <a:r>
              <a:rPr lang="en-US" sz="1900"/>
              <a:t>For Organizational Systems and Adult Health - PA staff, Title IX training through Penn State</a:t>
            </a:r>
          </a:p>
          <a:p>
            <a:pPr marL="0" lvl="1" indent="0" algn="just">
              <a:buNone/>
            </a:pPr>
            <a:endParaRPr lang="en-US" sz="1900"/>
          </a:p>
          <a:p>
            <a:pPr marL="0" lvl="1" indent="0" algn="just">
              <a:buNone/>
            </a:pPr>
            <a:r>
              <a:rPr lang="en-US" sz="1900"/>
              <a:t>See </a:t>
            </a:r>
            <a:r>
              <a:rPr lang="en-US" sz="1900">
                <a:hlinkClick r:id="rId6"/>
              </a:rPr>
              <a:t>link</a:t>
            </a:r>
            <a:r>
              <a:rPr lang="en-US" sz="1900"/>
              <a:t> to required trainings - HIPAA 125 &amp; 201, CITI, and GCP.</a:t>
            </a:r>
          </a:p>
          <a:p>
            <a:pPr marL="0" lvl="1" indent="0" algn="just">
              <a:buNone/>
            </a:pPr>
            <a:endParaRPr lang="en-US" sz="1900"/>
          </a:p>
          <a:p>
            <a:pPr marL="0" lvl="1" indent="0" algn="just">
              <a:buNone/>
            </a:pPr>
            <a:r>
              <a:rPr lang="en-US" sz="1900" i="1"/>
              <a:t>*Email the HIPAA 125 &amp; 201, CITI, and GCP PDF certificates to both your dept. and the Office of Research and Scholarship at </a:t>
            </a:r>
            <a:r>
              <a:rPr lang="en-US" sz="1900" i="1">
                <a:hlinkClick r:id="rId7"/>
              </a:rPr>
              <a:t>nrsresearch@umaryland.edu</a:t>
            </a:r>
            <a:r>
              <a:rPr lang="en-US" sz="1900" i="1"/>
              <a:t>. </a:t>
            </a:r>
          </a:p>
          <a:p>
            <a:pPr marL="400050" lvl="1" indent="0">
              <a:buNone/>
            </a:pPr>
            <a:endParaRPr lang="en-US" sz="2400"/>
          </a:p>
          <a:p>
            <a:pPr marL="0" indent="0">
              <a:buNone/>
            </a:pPr>
            <a:endParaRPr lang="en-US" sz="2800"/>
          </a:p>
          <a:p>
            <a:pPr marL="0" indent="0">
              <a:buNone/>
            </a:pPr>
            <a:endParaRPr lang="en-US" sz="2800"/>
          </a:p>
          <a:p>
            <a:pPr marL="400050" lvl="1" indent="0">
              <a:buNone/>
            </a:pPr>
            <a:endParaRPr lang="en-US" sz="2400"/>
          </a:p>
          <a:p>
            <a:pPr marL="400050" lvl="1" indent="0">
              <a:buNone/>
            </a:pPr>
            <a:endParaRPr lang="en-US" sz="2400"/>
          </a:p>
        </p:txBody>
      </p:sp>
    </p:spTree>
    <p:extLst>
      <p:ext uri="{BB962C8B-B14F-4D97-AF65-F5344CB8AC3E}">
        <p14:creationId xmlns:p14="http://schemas.microsoft.com/office/powerpoint/2010/main" val="1764964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07065"/>
          </a:xfrm>
        </p:spPr>
        <p:txBody>
          <a:bodyPr>
            <a:normAutofit/>
          </a:bodyPr>
          <a:lstStyle/>
          <a:p>
            <a:r>
              <a:rPr lang="en-US" sz="3400"/>
              <a:t>CICERO User Accounts</a:t>
            </a:r>
            <a:endParaRPr lang="en-US" sz="3400">
              <a:solidFill>
                <a:srgbClr val="9900CC"/>
              </a:solidFill>
            </a:endParaRPr>
          </a:p>
        </p:txBody>
      </p:sp>
      <p:sp>
        <p:nvSpPr>
          <p:cNvPr id="3" name="Content Placeholder 2"/>
          <p:cNvSpPr>
            <a:spLocks noGrp="1"/>
          </p:cNvSpPr>
          <p:nvPr>
            <p:ph idx="1"/>
          </p:nvPr>
        </p:nvSpPr>
        <p:spPr>
          <a:xfrm>
            <a:off x="457200" y="935665"/>
            <a:ext cx="8229600" cy="5684075"/>
          </a:xfrm>
        </p:spPr>
        <p:txBody>
          <a:bodyPr>
            <a:normAutofit fontScale="85000" lnSpcReduction="20000"/>
          </a:bodyPr>
          <a:lstStyle/>
          <a:p>
            <a:pPr marL="0" indent="0">
              <a:buNone/>
            </a:pPr>
            <a:r>
              <a:rPr lang="en-US" sz="2200"/>
              <a:t>Below is a general flow of instructions but </a:t>
            </a:r>
            <a:r>
              <a:rPr lang="en-US" sz="2200" u="sng"/>
              <a:t>be sure to check with your dept</a:t>
            </a:r>
            <a:r>
              <a:rPr lang="en-US" sz="2200"/>
              <a:t>. as the process may vary per each dept. In addition, check with your dept. to see when you’ll need the CICERO account.</a:t>
            </a:r>
          </a:p>
          <a:p>
            <a:pPr marL="0" indent="0">
              <a:buNone/>
            </a:pPr>
            <a:endParaRPr lang="en-US" sz="2200"/>
          </a:p>
          <a:p>
            <a:pPr marL="457200" indent="-457200">
              <a:buAutoNum type="arabicPeriod"/>
            </a:pPr>
            <a:r>
              <a:rPr lang="en-US" sz="2200"/>
              <a:t>Apply for CICERO account. </a:t>
            </a:r>
          </a:p>
          <a:p>
            <a:pPr marL="457200" indent="-457200">
              <a:buAutoNum type="arabicPeriod"/>
            </a:pPr>
            <a:r>
              <a:rPr lang="en-US" sz="2200"/>
              <a:t>Applicant will receive an email confirming account set up. </a:t>
            </a:r>
          </a:p>
          <a:p>
            <a:pPr marL="0" indent="0">
              <a:buNone/>
            </a:pPr>
            <a:r>
              <a:rPr lang="en-US" sz="2200"/>
              <a:t>3.	Email your project manager/administrator or your supervisor to alert CICERO account has been set-up. </a:t>
            </a:r>
          </a:p>
          <a:p>
            <a:pPr marL="0" indent="0">
              <a:buNone/>
            </a:pPr>
            <a:r>
              <a:rPr lang="en-US" sz="2200"/>
              <a:t>4.	Your project manager/administrator or your supervisor will upload team member documents and add team member to the IRB. Final approval and submission is completed by the PI.</a:t>
            </a:r>
          </a:p>
          <a:p>
            <a:pPr marL="0" indent="461963">
              <a:buAutoNum type="arabicPeriod" startAt="5"/>
            </a:pPr>
            <a:r>
              <a:rPr lang="en-US" sz="2200"/>
              <a:t>Your project manager/administrator or your supervisor will send a confirmation email after receiving team member approval from the IRB. </a:t>
            </a:r>
          </a:p>
          <a:p>
            <a:pPr marL="0" indent="0">
              <a:buNone/>
            </a:pPr>
            <a:endParaRPr lang="en-US" sz="2200"/>
          </a:p>
          <a:p>
            <a:pPr marL="0" indent="0">
              <a:buNone/>
            </a:pPr>
            <a:r>
              <a:rPr lang="en-US" sz="2200"/>
              <a:t>CICERO instructional videos can be found </a:t>
            </a:r>
            <a:r>
              <a:rPr lang="en-US" sz="2200">
                <a:hlinkClick r:id="rId3"/>
              </a:rPr>
              <a:t>here</a:t>
            </a:r>
            <a:r>
              <a:rPr lang="en-US" sz="2200"/>
              <a:t>. </a:t>
            </a:r>
          </a:p>
          <a:p>
            <a:pPr marL="0" indent="0">
              <a:buNone/>
            </a:pPr>
            <a:endParaRPr lang="en-US" sz="2200"/>
          </a:p>
          <a:p>
            <a:pPr marL="0" indent="0">
              <a:buNone/>
            </a:pPr>
            <a:r>
              <a:rPr lang="en-US" sz="2200" i="1"/>
              <a:t>For any questions, please contact your supervisor or your administrator. The Human Research Protections Office may also be contacted at </a:t>
            </a:r>
            <a:r>
              <a:rPr lang="en-US" sz="2200" i="1">
                <a:hlinkClick r:id="rId4"/>
              </a:rPr>
              <a:t>hrpo@umaryland.edu</a:t>
            </a:r>
            <a:r>
              <a:rPr lang="en-US" sz="2200" i="1"/>
              <a:t>. </a:t>
            </a:r>
          </a:p>
          <a:p>
            <a:pPr marL="0" indent="0">
              <a:buNone/>
            </a:pPr>
            <a:r>
              <a:rPr lang="en-US"/>
              <a:t> </a:t>
            </a:r>
          </a:p>
        </p:txBody>
      </p:sp>
    </p:spTree>
    <p:extLst>
      <p:ext uri="{BB962C8B-B14F-4D97-AF65-F5344CB8AC3E}">
        <p14:creationId xmlns:p14="http://schemas.microsoft.com/office/powerpoint/2010/main" val="37263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744"/>
            <a:ext cx="8229600" cy="782982"/>
          </a:xfrm>
        </p:spPr>
        <p:txBody>
          <a:bodyPr>
            <a:normAutofit/>
          </a:bodyPr>
          <a:lstStyle/>
          <a:p>
            <a:r>
              <a:rPr lang="en-US" sz="3400"/>
              <a:t>REDCap</a:t>
            </a:r>
          </a:p>
        </p:txBody>
      </p:sp>
      <p:sp>
        <p:nvSpPr>
          <p:cNvPr id="3" name="Content Placeholder 2"/>
          <p:cNvSpPr>
            <a:spLocks noGrp="1"/>
          </p:cNvSpPr>
          <p:nvPr>
            <p:ph idx="1"/>
          </p:nvPr>
        </p:nvSpPr>
        <p:spPr>
          <a:xfrm>
            <a:off x="457200" y="1020726"/>
            <a:ext cx="8229600" cy="5105437"/>
          </a:xfrm>
        </p:spPr>
        <p:txBody>
          <a:bodyPr>
            <a:normAutofit/>
          </a:bodyPr>
          <a:lstStyle/>
          <a:p>
            <a:pPr marL="0" marR="0" indent="0" algn="just">
              <a:lnSpc>
                <a:spcPct val="107000"/>
              </a:lnSpc>
              <a:spcBef>
                <a:spcPts val="0"/>
              </a:spcBef>
              <a:spcAft>
                <a:spcPts val="800"/>
              </a:spcAft>
              <a:buNone/>
            </a:pPr>
            <a:r>
              <a:rPr lang="en-US" sz="1900">
                <a:latin typeface="Calibri" panose="020F0502020204030204" pitchFamily="34" charset="0"/>
                <a:ea typeface="Calibri" panose="020F0502020204030204" pitchFamily="34" charset="0"/>
                <a:cs typeface="Times New Roman" panose="02020603050405020304" pitchFamily="18" charset="0"/>
              </a:rPr>
              <a:t>REDCap is the web-based data capture system used to house source documentation for the EIT-4 data study. All study team members will have active accounts. </a:t>
            </a:r>
            <a:r>
              <a:rPr lang="en-US" sz="1900" b="1">
                <a:latin typeface="Calibri" panose="020F0502020204030204" pitchFamily="34" charset="0"/>
                <a:ea typeface="Calibri" panose="020F0502020204030204" pitchFamily="34" charset="0"/>
                <a:cs typeface="Times New Roman" panose="02020603050405020304" pitchFamily="18" charset="0"/>
              </a:rPr>
              <a:t>A UMID is required prior to requesting a REDCap account.  </a:t>
            </a:r>
            <a:r>
              <a:rPr lang="en-US" sz="1900">
                <a:latin typeface="Calibri" panose="020F0502020204030204" pitchFamily="34" charset="0"/>
                <a:ea typeface="Calibri" panose="020F0502020204030204" pitchFamily="34" charset="0"/>
                <a:cs typeface="Times New Roman" panose="02020603050405020304" pitchFamily="18" charset="0"/>
              </a:rPr>
              <a:t>Once a UMID account is established, and you have been added to the protocol, document with instructions on the REDCap information page to request a user account will be provided. </a:t>
            </a:r>
          </a:p>
          <a:p>
            <a:pPr marL="0" marR="0" indent="0" algn="just">
              <a:lnSpc>
                <a:spcPct val="107000"/>
              </a:lnSpc>
              <a:spcBef>
                <a:spcPts val="0"/>
              </a:spcBef>
              <a:spcAft>
                <a:spcPts val="800"/>
              </a:spcAft>
              <a:buNone/>
            </a:pPr>
            <a:r>
              <a:rPr lang="en-US" sz="1900">
                <a:latin typeface="Calibri" panose="020F0502020204030204" pitchFamily="34" charset="0"/>
                <a:ea typeface="Calibri" panose="020F0502020204030204" pitchFamily="34" charset="0"/>
                <a:cs typeface="Times New Roman" panose="02020603050405020304" pitchFamily="18" charset="0"/>
              </a:rPr>
              <a:t>The UMB’s </a:t>
            </a:r>
            <a:r>
              <a:rPr lang="en-US" sz="1900">
                <a:latin typeface="Calibri" panose="020F0502020204030204" pitchFamily="34" charset="0"/>
                <a:ea typeface="Calibri" panose="020F0502020204030204" pitchFamily="34" charset="0"/>
                <a:cs typeface="Times New Roman" panose="02020603050405020304" pitchFamily="18" charset="0"/>
                <a:hlinkClick r:id="rId3"/>
              </a:rPr>
              <a:t>REDCap website</a:t>
            </a:r>
            <a:r>
              <a:rPr lang="en-US" sz="1900">
                <a:latin typeface="Calibri" panose="020F0502020204030204" pitchFamily="34" charset="0"/>
                <a:ea typeface="Calibri" panose="020F0502020204030204" pitchFamily="34" charset="0"/>
                <a:cs typeface="Times New Roman" panose="02020603050405020304" pitchFamily="18" charset="0"/>
              </a:rPr>
              <a:t> provides instructions on how to create a REDCap account list of video tutorials, and instructions on how sign up for on-campus training. In addition, check with your dept. to see if/when access is needed. </a:t>
            </a:r>
          </a:p>
          <a:p>
            <a:pPr marL="0" marR="0" indent="0">
              <a:lnSpc>
                <a:spcPct val="107000"/>
              </a:lnSpc>
              <a:spcBef>
                <a:spcPts val="0"/>
              </a:spcBef>
              <a:spcAft>
                <a:spcPts val="800"/>
              </a:spcAft>
              <a:buNone/>
            </a:pPr>
            <a:endParaRPr lang="en-US" sz="27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7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7143750" y="5948553"/>
            <a:ext cx="2000250" cy="666750"/>
          </a:xfrm>
          <a:prstGeom prst="rect">
            <a:avLst/>
          </a:prstGeom>
        </p:spPr>
      </p:pic>
    </p:spTree>
    <p:extLst>
      <p:ext uri="{BB962C8B-B14F-4D97-AF65-F5344CB8AC3E}">
        <p14:creationId xmlns:p14="http://schemas.microsoft.com/office/powerpoint/2010/main" val="1950726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447" y="244550"/>
            <a:ext cx="8527311" cy="956929"/>
          </a:xfrm>
        </p:spPr>
        <p:txBody>
          <a:bodyPr>
            <a:noAutofit/>
          </a:bodyPr>
          <a:lstStyle/>
          <a:p>
            <a:r>
              <a:rPr lang="en-US" sz="3400"/>
              <a:t>Conflict of Interest Training (COI) and Significant Financial Disclosure (SFI) </a:t>
            </a:r>
          </a:p>
        </p:txBody>
      </p:sp>
      <p:sp>
        <p:nvSpPr>
          <p:cNvPr id="3" name="Content Placeholder 2"/>
          <p:cNvSpPr>
            <a:spLocks noGrp="1"/>
          </p:cNvSpPr>
          <p:nvPr>
            <p:ph idx="1"/>
          </p:nvPr>
        </p:nvSpPr>
        <p:spPr>
          <a:xfrm>
            <a:off x="276447" y="1201479"/>
            <a:ext cx="8410353" cy="5380075"/>
          </a:xfrm>
        </p:spPr>
        <p:txBody>
          <a:bodyPr>
            <a:normAutofit fontScale="92500" lnSpcReduction="10000"/>
          </a:bodyPr>
          <a:lstStyle/>
          <a:p>
            <a:pPr marL="0" indent="0" algn="just">
              <a:buNone/>
            </a:pPr>
            <a:r>
              <a:rPr lang="en-US" sz="2100"/>
              <a:t>All UMB employees participating in the design, conduct or reporting of research funded by Public Health Service (PHS) agencies (includes NIH, CDC, SAMHSA, FDA, AHRQ, HRSA, ATSDR, IHS) will complete their online PHS Conflict of Interest Training through the CITI program website.  Access to the CITI COI module is outlined below for UMB employees with and without current CITI accounts. Non-UMB employees, which includes sub-award recipients, consultants, or other collaborators without a UMB account, will continue to take the training through the NIH website. Staff are required to take this training every 4 years. </a:t>
            </a:r>
          </a:p>
          <a:p>
            <a:pPr marL="0" indent="0" algn="just">
              <a:buNone/>
            </a:pPr>
            <a:endParaRPr lang="en-US" sz="2100"/>
          </a:p>
          <a:p>
            <a:pPr marL="0" indent="0" algn="just">
              <a:buNone/>
            </a:pPr>
            <a:r>
              <a:rPr lang="en-US" sz="2100"/>
              <a:t>The disclosure of SFI is required at or before the time of submission of an application for PHS-funded research. This must be done at least annually during the period of the PHS-funded research award, no later than 60 days prior to the beginning of each fiscal year of such award. In addition, SFI must be disclosed within 30 days of discovering or acquiring a new SFI (i.e., by purchase, inheritance, etc.)</a:t>
            </a:r>
          </a:p>
          <a:p>
            <a:pPr marL="0" indent="0" algn="just">
              <a:buNone/>
            </a:pPr>
            <a:endParaRPr lang="en-US" sz="2100"/>
          </a:p>
          <a:p>
            <a:pPr marL="0" indent="0" algn="just">
              <a:buNone/>
            </a:pPr>
            <a:r>
              <a:rPr lang="en-US" sz="2100" i="1"/>
              <a:t>For any questions or to submit the </a:t>
            </a:r>
            <a:r>
              <a:rPr lang="en-US" sz="2100" b="1" i="1" u="sng"/>
              <a:t>annual</a:t>
            </a:r>
            <a:r>
              <a:rPr lang="en-US" sz="2100" i="1"/>
              <a:t> SFI and PHS disclosures, please send them to </a:t>
            </a:r>
            <a:r>
              <a:rPr lang="en-US" sz="2100" i="1">
                <a:hlinkClick r:id="rId3"/>
              </a:rPr>
              <a:t>disclosure@umaryland.edu</a:t>
            </a:r>
            <a:r>
              <a:rPr lang="en-US" sz="2100" i="1"/>
              <a:t> or to the Research Integrity Specialist, Erin Burch, MS, at </a:t>
            </a:r>
            <a:r>
              <a:rPr lang="en-US" sz="2100" i="1">
                <a:hlinkClick r:id="rId4"/>
              </a:rPr>
              <a:t>erin.burch@umaryland.edu</a:t>
            </a:r>
            <a:r>
              <a:rPr lang="en-US" sz="2100" i="1"/>
              <a:t>. </a:t>
            </a:r>
          </a:p>
          <a:p>
            <a:pPr marL="0" indent="0" algn="just">
              <a:buNone/>
            </a:pPr>
            <a:endParaRPr lang="en-US" sz="1900"/>
          </a:p>
        </p:txBody>
      </p:sp>
    </p:spTree>
    <p:extLst>
      <p:ext uri="{BB962C8B-B14F-4D97-AF65-F5344CB8AC3E}">
        <p14:creationId xmlns:p14="http://schemas.microsoft.com/office/powerpoint/2010/main" val="65699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23" y="228374"/>
            <a:ext cx="8782493" cy="771086"/>
          </a:xfrm>
        </p:spPr>
        <p:txBody>
          <a:bodyPr>
            <a:normAutofit/>
          </a:bodyPr>
          <a:lstStyle/>
          <a:p>
            <a:r>
              <a:rPr lang="en-US" sz="3400"/>
              <a:t>Responsible Conduct in Research (RCR) Training</a:t>
            </a:r>
          </a:p>
        </p:txBody>
      </p:sp>
      <p:sp>
        <p:nvSpPr>
          <p:cNvPr id="3" name="Content Placeholder 2"/>
          <p:cNvSpPr>
            <a:spLocks noGrp="1"/>
          </p:cNvSpPr>
          <p:nvPr>
            <p:ph idx="1"/>
          </p:nvPr>
        </p:nvSpPr>
        <p:spPr>
          <a:xfrm>
            <a:off x="138223" y="999460"/>
            <a:ext cx="8782493" cy="5752214"/>
          </a:xfrm>
        </p:spPr>
        <p:txBody>
          <a:bodyPr vert="horz" lIns="91440" tIns="45720" rIns="91440" bIns="45720" rtlCol="0" anchor="t">
            <a:normAutofit fontScale="85000" lnSpcReduction="20000"/>
          </a:bodyPr>
          <a:lstStyle/>
          <a:p>
            <a:pPr marL="0" indent="0" algn="just">
              <a:buNone/>
            </a:pPr>
            <a:r>
              <a:rPr lang="en-US" sz="2000"/>
              <a:t>The RCR Training is hosted by the Office of Accountability and Compliance and the Office of Postdoctoral Scholars.  Sessions are held once a month and cover a variety of topics in research ethics.  Emails are distributed for registration.  Below are a few examples of the sessions previously held:</a:t>
            </a:r>
          </a:p>
          <a:p>
            <a:pPr marL="0" indent="0" algn="just">
              <a:buNone/>
            </a:pPr>
            <a:endParaRPr lang="en-US" sz="2000"/>
          </a:p>
          <a:p>
            <a:pPr algn="just"/>
            <a:r>
              <a:rPr lang="en-US" sz="2000"/>
              <a:t>Tales from the Crypt of Research Misconduct- Stephan </a:t>
            </a:r>
            <a:r>
              <a:rPr lang="en-US" sz="2000" err="1"/>
              <a:t>Vigues</a:t>
            </a:r>
            <a:r>
              <a:rPr lang="en-US" sz="2000"/>
              <a:t>, Research Integrity Officer</a:t>
            </a:r>
          </a:p>
          <a:p>
            <a:pPr algn="just"/>
            <a:r>
              <a:rPr lang="en-US" sz="2000"/>
              <a:t>Use of Human Subjects, Erin Hager, Department of Pediatrics</a:t>
            </a:r>
          </a:p>
          <a:p>
            <a:pPr algn="just"/>
            <a:r>
              <a:rPr lang="en-US" sz="2000"/>
              <a:t>Publication and Authorship, Patrik </a:t>
            </a:r>
            <a:r>
              <a:rPr lang="en-US" sz="2000" err="1"/>
              <a:t>Bavoil</a:t>
            </a:r>
            <a:r>
              <a:rPr lang="en-US" sz="2000"/>
              <a:t>, Department of Microbial Pathogenesis</a:t>
            </a:r>
          </a:p>
          <a:p>
            <a:pPr algn="just"/>
            <a:r>
              <a:rPr lang="en-US" sz="2000"/>
              <a:t>Data Acquisition and Maintenance, C.S. Raman, Department of Pharmaceutical Sciences</a:t>
            </a:r>
          </a:p>
          <a:p>
            <a:pPr algn="just"/>
            <a:r>
              <a:rPr lang="en-US" sz="2000"/>
              <a:t>Use of Animal Subjects, Institutional Animal Care and Use Committee</a:t>
            </a:r>
          </a:p>
          <a:p>
            <a:pPr algn="just"/>
            <a:r>
              <a:rPr lang="en-US" sz="2000"/>
              <a:t>Panel on How to Make Peer Review Better- Adam Puche, Susan Dorsey, Brad Alger</a:t>
            </a:r>
          </a:p>
          <a:p>
            <a:pPr algn="just"/>
            <a:r>
              <a:rPr lang="en-US" sz="2000"/>
              <a:t>Conflict of Interest, Erin Burch, Office of Accountability &amp; Compliance </a:t>
            </a:r>
          </a:p>
          <a:p>
            <a:pPr algn="just"/>
            <a:r>
              <a:rPr lang="en-US" sz="2000"/>
              <a:t>And more!</a:t>
            </a:r>
          </a:p>
          <a:p>
            <a:pPr marL="0" indent="0" algn="just">
              <a:buNone/>
            </a:pPr>
            <a:endParaRPr lang="en-US" sz="2000"/>
          </a:p>
          <a:p>
            <a:pPr marL="0" indent="0" algn="just">
              <a:buNone/>
            </a:pPr>
            <a:r>
              <a:rPr lang="en-US" sz="2000"/>
              <a:t>Ongoing RCR training also occurs through face-to-face meetings with postdocs mentor/s. In addition, each trainee participates in individually tailored training and courses as outlined in each grant submission. CITI RCR training also is encouraged. Further information related to RCR requirements can be found in the Accountability and Compliance </a:t>
            </a:r>
            <a:r>
              <a:rPr lang="en-US" sz="2000">
                <a:hlinkClick r:id="rId3"/>
              </a:rPr>
              <a:t>website</a:t>
            </a:r>
            <a:r>
              <a:rPr lang="en-US" sz="2000"/>
              <a:t>. Information on research misconduct can be found </a:t>
            </a:r>
            <a:r>
              <a:rPr lang="en-US" sz="2000">
                <a:hlinkClick r:id="rId4"/>
              </a:rPr>
              <a:t>here</a:t>
            </a:r>
            <a:r>
              <a:rPr lang="en-US" sz="2000"/>
              <a:t>.</a:t>
            </a:r>
            <a:endParaRPr lang="en-US" sz="2000">
              <a:ea typeface="Calibri"/>
              <a:cs typeface="Calibri"/>
            </a:endParaRPr>
          </a:p>
          <a:p>
            <a:pPr marL="0" indent="0" algn="just">
              <a:buNone/>
            </a:pPr>
            <a:endParaRPr lang="en-US" sz="2000"/>
          </a:p>
          <a:p>
            <a:pPr marL="0" indent="0" algn="just">
              <a:buNone/>
            </a:pPr>
            <a:r>
              <a:rPr lang="en-US" sz="2000"/>
              <a:t>The above RCR training held fulfills requirements, however, for a more in-depth course, the School of Nursing also offers </a:t>
            </a:r>
            <a:r>
              <a:rPr lang="en-US" sz="2000">
                <a:hlinkClick r:id="rId5"/>
              </a:rPr>
              <a:t>CIPP 909-Responsible Conduct of Research</a:t>
            </a:r>
            <a:r>
              <a:rPr lang="en-US" sz="2000"/>
              <a:t> course through the School of Medicine. </a:t>
            </a:r>
            <a:endParaRPr lang="en-US" sz="2000">
              <a:cs typeface="Calibri"/>
            </a:endParaRPr>
          </a:p>
          <a:p>
            <a:pPr marL="0" indent="0" algn="just">
              <a:buNone/>
            </a:pPr>
            <a:endParaRPr lang="en-US" sz="1900"/>
          </a:p>
          <a:p>
            <a:pPr marL="0" indent="0" algn="just">
              <a:buNone/>
            </a:pPr>
            <a:endParaRPr lang="en-US" sz="1900"/>
          </a:p>
        </p:txBody>
      </p:sp>
    </p:spTree>
    <p:extLst>
      <p:ext uri="{BB962C8B-B14F-4D97-AF65-F5344CB8AC3E}">
        <p14:creationId xmlns:p14="http://schemas.microsoft.com/office/powerpoint/2010/main" val="372289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23" y="228374"/>
            <a:ext cx="8782493" cy="771086"/>
          </a:xfrm>
        </p:spPr>
        <p:txBody>
          <a:bodyPr>
            <a:normAutofit/>
          </a:bodyPr>
          <a:lstStyle/>
          <a:p>
            <a:r>
              <a:rPr lang="en-US" sz="3400"/>
              <a:t>Animal Research Training</a:t>
            </a:r>
          </a:p>
        </p:txBody>
      </p:sp>
      <p:sp>
        <p:nvSpPr>
          <p:cNvPr id="3" name="Content Placeholder 2"/>
          <p:cNvSpPr>
            <a:spLocks noGrp="1"/>
          </p:cNvSpPr>
          <p:nvPr>
            <p:ph idx="1"/>
          </p:nvPr>
        </p:nvSpPr>
        <p:spPr>
          <a:xfrm>
            <a:off x="340242" y="999460"/>
            <a:ext cx="8420986" cy="5126703"/>
          </a:xfrm>
        </p:spPr>
        <p:txBody>
          <a:bodyPr vert="horz" lIns="91440" tIns="45720" rIns="91440" bIns="45720" rtlCol="0" anchor="t">
            <a:normAutofit/>
          </a:bodyPr>
          <a:lstStyle/>
          <a:p>
            <a:pPr marL="0" indent="0" algn="just">
              <a:buNone/>
            </a:pPr>
            <a:r>
              <a:rPr lang="en-US" sz="1900"/>
              <a:t>ALL UMB personnel working with animals in research, teaching or other activities must be trained. Training courses include the </a:t>
            </a:r>
            <a:r>
              <a:rPr lang="en-US" sz="1900" i="1"/>
              <a:t>Institutional Animal Care &amp; Use Committee (IACUC) Training – CITI Laboratory Animal Welfare, Laboratory Animal Exposure Risk Assessment Program (LAERAP)</a:t>
            </a:r>
            <a:r>
              <a:rPr lang="en-US" sz="1900"/>
              <a:t>,</a:t>
            </a:r>
            <a:r>
              <a:rPr lang="en-US" sz="1900" i="1"/>
              <a:t> </a:t>
            </a:r>
            <a:r>
              <a:rPr lang="en-US" sz="1900"/>
              <a:t>among others. To learn more about the requirement needed, to view the Collaborative Institutional Training Initiative (CITI) curriculum, as well as to view the policies and procedures surrounding animal welfare, visit the </a:t>
            </a:r>
            <a:r>
              <a:rPr lang="en-US" sz="1900">
                <a:hlinkClick r:id="rId3"/>
              </a:rPr>
              <a:t>Office of Animal Welfare Assurance (OAWA) website</a:t>
            </a:r>
            <a:r>
              <a:rPr lang="en-US" sz="1900"/>
              <a:t>. </a:t>
            </a:r>
          </a:p>
        </p:txBody>
      </p:sp>
    </p:spTree>
    <p:extLst>
      <p:ext uri="{BB962C8B-B14F-4D97-AF65-F5344CB8AC3E}">
        <p14:creationId xmlns:p14="http://schemas.microsoft.com/office/powerpoint/2010/main" val="970096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5" y="221102"/>
            <a:ext cx="8782493" cy="906362"/>
          </a:xfrm>
        </p:spPr>
        <p:txBody>
          <a:bodyPr>
            <a:noAutofit/>
          </a:bodyPr>
          <a:lstStyle/>
          <a:p>
            <a:r>
              <a:rPr lang="en-US" sz="3400" b="1"/>
              <a:t>UMSON Organized Research Centers (ORC)</a:t>
            </a:r>
          </a:p>
        </p:txBody>
      </p:sp>
      <p:sp>
        <p:nvSpPr>
          <p:cNvPr id="3" name="Content Placeholder 2"/>
          <p:cNvSpPr>
            <a:spLocks noGrp="1"/>
          </p:cNvSpPr>
          <p:nvPr>
            <p:ph idx="1"/>
          </p:nvPr>
        </p:nvSpPr>
        <p:spPr>
          <a:xfrm>
            <a:off x="180753" y="1127464"/>
            <a:ext cx="8710965" cy="5415379"/>
          </a:xfrm>
        </p:spPr>
        <p:txBody>
          <a:bodyPr vert="horz" lIns="91440" tIns="45720" rIns="91440" bIns="45720" rtlCol="0" anchor="t">
            <a:noAutofit/>
          </a:bodyPr>
          <a:lstStyle/>
          <a:p>
            <a:pPr marL="0" indent="0" algn="just">
              <a:buNone/>
            </a:pPr>
            <a:r>
              <a:rPr lang="en-US" sz="1900" b="1" u="sng"/>
              <a:t>Biology and Behavior Across the Lifespan (BBAL) Organized Research Center</a:t>
            </a:r>
            <a:endParaRPr lang="en-US" sz="1900" u="sng"/>
          </a:p>
          <a:p>
            <a:pPr marL="0" indent="0" algn="just">
              <a:buNone/>
            </a:pPr>
            <a:r>
              <a:rPr lang="en-US" sz="1900">
                <a:hlinkClick r:id="rId3"/>
              </a:rPr>
              <a:t>BBAL</a:t>
            </a:r>
            <a:r>
              <a:rPr lang="en-US" sz="1900"/>
              <a:t>, directed by Eun-Shim Nahm, PhD, RN, FAAN, and Kelly Doran, PhD, RN, promotes interdisciplinary research related to the influence of biology and behavior on health and health outcomes across the lifespan, providing a core for pooling resources and sharing data across a wide variety of projects. </a:t>
            </a:r>
          </a:p>
          <a:p>
            <a:pPr marL="0" indent="0" algn="just">
              <a:buNone/>
            </a:pPr>
            <a:endParaRPr lang="en-US" sz="1900"/>
          </a:p>
          <a:p>
            <a:pPr marL="0" indent="0">
              <a:buNone/>
            </a:pPr>
            <a:endParaRPr lang="en-US" sz="1900" i="1">
              <a:cs typeface="Calibri"/>
            </a:endParaRPr>
          </a:p>
          <a:p>
            <a:pPr marL="0" indent="0">
              <a:buNone/>
            </a:pPr>
            <a:endParaRPr lang="en-US" sz="1900" i="1">
              <a:cs typeface="Calibri"/>
            </a:endParaRPr>
          </a:p>
          <a:p>
            <a:pPr marL="0" indent="0" algn="just">
              <a:buNone/>
            </a:pPr>
            <a:endParaRPr lang="en-US" sz="1900" b="1" u="sng"/>
          </a:p>
          <a:p>
            <a:pPr marL="0" indent="0">
              <a:buNone/>
            </a:pPr>
            <a:endParaRPr lang="en-US" sz="1900"/>
          </a:p>
          <a:p>
            <a:pPr marL="0" indent="0">
              <a:buNone/>
            </a:pPr>
            <a:endParaRPr lang="en-US" sz="1900"/>
          </a:p>
          <a:p>
            <a:pPr marL="0" indent="0">
              <a:spcBef>
                <a:spcPts val="0"/>
              </a:spcBef>
              <a:buNone/>
            </a:pPr>
            <a:endParaRPr lang="en-US" sz="1900" i="1"/>
          </a:p>
          <a:p>
            <a:pPr marL="0" indent="0">
              <a:spcBef>
                <a:spcPts val="0"/>
              </a:spcBef>
              <a:buNone/>
            </a:pPr>
            <a:endParaRPr lang="en-US" sz="1900" i="1"/>
          </a:p>
          <a:p>
            <a:pPr marL="0" indent="0">
              <a:spcBef>
                <a:spcPts val="0"/>
              </a:spcBef>
              <a:buNone/>
            </a:pPr>
            <a:r>
              <a:rPr lang="en-US" sz="1900" i="1"/>
              <a:t>To be included in the BBAL listserv, contact  Kelly Doran</a:t>
            </a:r>
            <a:r>
              <a:rPr lang="en-US" sz="1900" i="1">
                <a:ea typeface="+mn-lt"/>
                <a:cs typeface="+mn-lt"/>
              </a:rPr>
              <a:t>, PhD, RN</a:t>
            </a:r>
            <a:r>
              <a:rPr lang="en-US" sz="1900" i="1"/>
              <a:t> at </a:t>
            </a:r>
            <a:r>
              <a:rPr lang="en-US" sz="1900" i="1" u="sng">
                <a:solidFill>
                  <a:srgbClr val="0000FF"/>
                </a:solidFill>
                <a:ea typeface="+mn-lt"/>
                <a:cs typeface="+mn-lt"/>
              </a:rPr>
              <a:t>kdoran@umaryland.edu</a:t>
            </a:r>
            <a:r>
              <a:rPr lang="en-US" sz="1900" i="1"/>
              <a:t> and Jennifer Klinedinst, PhD, MPH, RN, FAHA at </a:t>
            </a:r>
            <a:r>
              <a:rPr lang="en-US" sz="1900" i="1">
                <a:hlinkClick r:id="rId4"/>
              </a:rPr>
              <a:t>klinedinst@umaryland.edu</a:t>
            </a:r>
            <a:r>
              <a:rPr lang="en-US" sz="1900" i="1"/>
              <a:t>. </a:t>
            </a:r>
            <a:endParaRPr lang="en-US" sz="1900">
              <a:ea typeface="Calibri"/>
              <a:cs typeface="Calibri"/>
            </a:endParaRPr>
          </a:p>
        </p:txBody>
      </p:sp>
      <p:sp>
        <p:nvSpPr>
          <p:cNvPr id="4" name="TextBox 3">
            <a:extLst>
              <a:ext uri="{FF2B5EF4-FFF2-40B4-BE49-F238E27FC236}">
                <a16:creationId xmlns:a16="http://schemas.microsoft.com/office/drawing/2014/main" id="{7C3B127D-5DE9-4473-AA25-3DA9BCAD71D5}"/>
              </a:ext>
            </a:extLst>
          </p:cNvPr>
          <p:cNvSpPr txBox="1"/>
          <p:nvPr/>
        </p:nvSpPr>
        <p:spPr>
          <a:xfrm>
            <a:off x="180753" y="2782785"/>
            <a:ext cx="8710965" cy="2431435"/>
          </a:xfrm>
          <a:prstGeom prst="rect">
            <a:avLst/>
          </a:prstGeom>
          <a:solidFill>
            <a:schemeClr val="accent1">
              <a:lumMod val="20000"/>
              <a:lumOff val="80000"/>
            </a:schemeClr>
          </a:solidFill>
        </p:spPr>
        <p:txBody>
          <a:bodyPr wrap="square" rtlCol="0">
            <a:spAutoFit/>
          </a:bodyPr>
          <a:lstStyle/>
          <a:p>
            <a:pPr marL="0" indent="0" algn="just">
              <a:buNone/>
            </a:pPr>
            <a:r>
              <a:rPr lang="en-US" sz="1900" b="1" i="1"/>
              <a:t>Mission: </a:t>
            </a:r>
            <a:r>
              <a:rPr lang="en-US" sz="1900"/>
              <a:t>The Center for Biology and Behavior Across the Lifespan (BBAL) promotes the conduct of interdisciplinary research related to the influence of biology and behavior on health and health outcomes across the lifespan.</a:t>
            </a:r>
          </a:p>
          <a:p>
            <a:pPr marL="0" indent="0" algn="just">
              <a:buNone/>
            </a:pPr>
            <a:endParaRPr lang="en-US" sz="1900" i="1"/>
          </a:p>
          <a:p>
            <a:pPr algn="just"/>
            <a:r>
              <a:rPr lang="en-US" sz="1900" b="1" i="1"/>
              <a:t>Vision: </a:t>
            </a:r>
            <a:r>
              <a:rPr lang="en-US" sz="1900"/>
              <a:t>Our vision is to serve as a center for shared thinking — within the School of Nursing and across the University of Maryland, Baltimore — aimed at the development of pioneering research ideas and interventions to promote and sustain health in all people, from infancy to old age. </a:t>
            </a:r>
            <a:endParaRPr lang="en-US" sz="1900" b="1" i="1"/>
          </a:p>
        </p:txBody>
      </p:sp>
    </p:spTree>
    <p:extLst>
      <p:ext uri="{BB962C8B-B14F-4D97-AF65-F5344CB8AC3E}">
        <p14:creationId xmlns:p14="http://schemas.microsoft.com/office/powerpoint/2010/main" val="207768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41"/>
            <a:ext cx="8229600" cy="615977"/>
          </a:xfrm>
        </p:spPr>
        <p:txBody>
          <a:bodyPr>
            <a:normAutofit/>
          </a:bodyPr>
          <a:lstStyle/>
          <a:p>
            <a:r>
              <a:rPr lang="en-US" sz="3400" b="1"/>
              <a:t>Table of Contents</a:t>
            </a:r>
          </a:p>
        </p:txBody>
      </p:sp>
      <p:sp>
        <p:nvSpPr>
          <p:cNvPr id="3" name="Content Placeholder 2"/>
          <p:cNvSpPr>
            <a:spLocks noGrp="1"/>
          </p:cNvSpPr>
          <p:nvPr>
            <p:ph idx="1"/>
          </p:nvPr>
        </p:nvSpPr>
        <p:spPr>
          <a:xfrm>
            <a:off x="167425" y="833718"/>
            <a:ext cx="8976575" cy="5775653"/>
          </a:xfrm>
        </p:spPr>
        <p:txBody>
          <a:bodyPr numCol="2">
            <a:normAutofit fontScale="25000" lnSpcReduction="20000"/>
          </a:bodyPr>
          <a:lstStyle/>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About the Dean</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Welcome from the Dean</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About the Co-Directors of Postdoctoral Training Program</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UMB Mission and Vision</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UMB Core Values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University System of Maryland Vaccine Mandate </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Onboarding and Set-Up</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Important UMSON Postdoc Documents </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Training Certifications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CICERO User Accounts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REDCap</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Conflict of Interest Training (COI) and Significant Financial Disclosure (SFI) </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Responsible Conduct in Research (RCR) Training</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Animal Research Training</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UMSON Organized Research Centers (ORC)</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Monthly Research Seminar Series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Research Compliance and Education Resources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Pre-Clinical Research Support</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ORS Researcher Toolkit</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Pre-Award Process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Post-Award Resources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Writing Support</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Statistical Support</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UMSON Research Information on the UMSON Intranet</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Important UMSON Research Policies and Procedures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Diversity and Inclusion</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Helpful Information for Parents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SMC Campus Center </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Tools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Campus Resources</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Social Media</a:t>
            </a:r>
            <a:endParaRPr lang="en-US" sz="600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800"/>
              </a:spcAft>
              <a:buFont typeface="+mj-lt"/>
              <a:buAutoNum type="arabicPeriod"/>
              <a:tabLst>
                <a:tab pos="457200" algn="l"/>
              </a:tabLst>
            </a:pPr>
            <a:r>
              <a:rPr lang="en-US" sz="6000" b="1">
                <a:latin typeface="Calibri" panose="020F0502020204030204" pitchFamily="34" charset="0"/>
                <a:ea typeface="Calibri" panose="020F0502020204030204" pitchFamily="34" charset="0"/>
                <a:cs typeface="Times New Roman" panose="02020603050405020304" pitchFamily="18" charset="0"/>
              </a:rPr>
              <a:t>UMB Campus Map</a:t>
            </a:r>
            <a:endParaRPr lang="en-US" sz="6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53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354"/>
            <a:ext cx="9143999" cy="877263"/>
          </a:xfrm>
        </p:spPr>
        <p:txBody>
          <a:bodyPr>
            <a:noAutofit/>
          </a:bodyPr>
          <a:lstStyle/>
          <a:p>
            <a:r>
              <a:rPr lang="en-US" sz="3400" b="1"/>
              <a:t>UMSON Organized Research Centers (ORC) (</a:t>
            </a:r>
            <a:r>
              <a:rPr lang="en-US" sz="3400" b="1" err="1"/>
              <a:t>Cont.’d</a:t>
            </a:r>
            <a:r>
              <a:rPr lang="en-US" sz="3400" b="1"/>
              <a:t>)</a:t>
            </a:r>
          </a:p>
        </p:txBody>
      </p:sp>
      <p:sp>
        <p:nvSpPr>
          <p:cNvPr id="3" name="Content Placeholder 2"/>
          <p:cNvSpPr>
            <a:spLocks noGrp="1"/>
          </p:cNvSpPr>
          <p:nvPr>
            <p:ph idx="1"/>
          </p:nvPr>
        </p:nvSpPr>
        <p:spPr>
          <a:xfrm>
            <a:off x="289978" y="1138971"/>
            <a:ext cx="8601740" cy="4933732"/>
          </a:xfrm>
        </p:spPr>
        <p:txBody>
          <a:bodyPr vert="horz" lIns="91440" tIns="45720" rIns="91440" bIns="45720" rtlCol="0" anchor="t">
            <a:noAutofit/>
          </a:bodyPr>
          <a:lstStyle/>
          <a:p>
            <a:pPr marL="0" indent="0" algn="just">
              <a:buNone/>
            </a:pPr>
            <a:r>
              <a:rPr lang="en-US" sz="1900" b="1" u="sng"/>
              <a:t>Center for Health Equity and Outcomes Research (CHEOR)</a:t>
            </a:r>
            <a:endParaRPr lang="en-US" sz="1900" b="1" u="sng">
              <a:cs typeface="Calibri"/>
            </a:endParaRPr>
          </a:p>
          <a:p>
            <a:pPr marL="0" indent="0" algn="just">
              <a:buNone/>
            </a:pPr>
            <a:r>
              <a:rPr lang="en-US" sz="1900">
                <a:hlinkClick r:id="rId3"/>
              </a:rPr>
              <a:t>CHEOR</a:t>
            </a:r>
            <a:r>
              <a:rPr lang="en-US" sz="1900"/>
              <a:t>, lead by Michael Lepore, PhD provides various activities to support its UMSON researchers through collaboration and service to support the mission to improve health outcomes and eliminate health inequities. </a:t>
            </a:r>
          </a:p>
          <a:p>
            <a:pPr marL="0" indent="0">
              <a:buNone/>
            </a:pPr>
            <a:endParaRPr lang="en-US" sz="1200"/>
          </a:p>
          <a:p>
            <a:pPr marL="0" indent="0">
              <a:buNone/>
            </a:pPr>
            <a:endParaRPr lang="en-US" sz="1400"/>
          </a:p>
          <a:p>
            <a:pPr marL="0" indent="0">
              <a:buNone/>
            </a:pPr>
            <a:endParaRPr lang="en-US" sz="1400"/>
          </a:p>
          <a:p>
            <a:pPr marL="0" indent="0">
              <a:buNone/>
            </a:pPr>
            <a:endParaRPr lang="en-US" sz="1400"/>
          </a:p>
          <a:p>
            <a:pPr marL="0" indent="0">
              <a:buNone/>
            </a:pPr>
            <a:endParaRPr lang="en-US" sz="1400"/>
          </a:p>
        </p:txBody>
      </p:sp>
      <p:sp>
        <p:nvSpPr>
          <p:cNvPr id="7" name="TextBox 6">
            <a:extLst>
              <a:ext uri="{FF2B5EF4-FFF2-40B4-BE49-F238E27FC236}">
                <a16:creationId xmlns:a16="http://schemas.microsoft.com/office/drawing/2014/main" id="{13C8E3B5-4204-4465-A813-4C195E7EC910}"/>
              </a:ext>
            </a:extLst>
          </p:cNvPr>
          <p:cNvSpPr txBox="1"/>
          <p:nvPr/>
        </p:nvSpPr>
        <p:spPr>
          <a:xfrm>
            <a:off x="374679" y="2772021"/>
            <a:ext cx="8517039" cy="3016210"/>
          </a:xfrm>
          <a:prstGeom prst="rect">
            <a:avLst/>
          </a:prstGeom>
          <a:solidFill>
            <a:schemeClr val="accent1">
              <a:lumMod val="20000"/>
              <a:lumOff val="80000"/>
            </a:schemeClr>
          </a:solidFill>
        </p:spPr>
        <p:txBody>
          <a:bodyPr wrap="square" rtlCol="0">
            <a:spAutoFit/>
          </a:bodyPr>
          <a:lstStyle/>
          <a:p>
            <a:pPr marL="0" indent="0" algn="just">
              <a:buNone/>
            </a:pPr>
            <a:r>
              <a:rPr lang="en-US" sz="1900" b="1" i="1"/>
              <a:t>Mission: </a:t>
            </a:r>
            <a:r>
              <a:rPr lang="en-US" sz="1900"/>
              <a:t>Our mission is to improve health outcomes and eliminate health inequities. We aim to generate knowledge about the complex causal influences that affect health and inequities in outcomes, Identify, intervene, and dismantle social and institutional systems and structures that impede health equity and outcomes, including addressing racism and social determinants of health, and create social impact through changes in policy, clinical, and community practice. </a:t>
            </a:r>
          </a:p>
          <a:p>
            <a:pPr marL="0" indent="0" algn="just">
              <a:buNone/>
            </a:pPr>
            <a:endParaRPr lang="en-US" sz="1900" b="1" i="1"/>
          </a:p>
          <a:p>
            <a:pPr algn="just"/>
            <a:r>
              <a:rPr lang="en-US" sz="1900" b="1" i="1"/>
              <a:t>Vision: </a:t>
            </a:r>
            <a:r>
              <a:rPr lang="en-US" sz="1900"/>
              <a:t>Our vision is to be a thriving research center for interprofessional scientists to collaborate and act to address complex health outcomes and health inequities through contextually rich</a:t>
            </a:r>
          </a:p>
        </p:txBody>
      </p:sp>
      <p:sp>
        <p:nvSpPr>
          <p:cNvPr id="6" name="TextBox 5">
            <a:extLst>
              <a:ext uri="{FF2B5EF4-FFF2-40B4-BE49-F238E27FC236}">
                <a16:creationId xmlns:a16="http://schemas.microsoft.com/office/drawing/2014/main" id="{69431B63-F110-43E5-9051-FAEEEB5811A2}"/>
              </a:ext>
            </a:extLst>
          </p:cNvPr>
          <p:cNvSpPr txBox="1"/>
          <p:nvPr/>
        </p:nvSpPr>
        <p:spPr>
          <a:xfrm flipH="1">
            <a:off x="227832" y="5933995"/>
            <a:ext cx="8621534" cy="677108"/>
          </a:xfrm>
          <a:prstGeom prst="rect">
            <a:avLst/>
          </a:prstGeom>
          <a:noFill/>
        </p:spPr>
        <p:txBody>
          <a:bodyPr wrap="square" lIns="91440" tIns="45720" rIns="91440" bIns="45720" rtlCol="0" anchor="t">
            <a:spAutoFit/>
          </a:bodyPr>
          <a:lstStyle/>
          <a:p>
            <a:pPr algn="just"/>
            <a:r>
              <a:rPr lang="en-US" sz="1900" i="1"/>
              <a:t>To be included in the CHEOR  listserv, contact Michael Lepore, PhD,  at </a:t>
            </a:r>
            <a:r>
              <a:rPr lang="en-US" sz="1900" i="1" u="sng">
                <a:solidFill>
                  <a:srgbClr val="0000FF"/>
                </a:solidFill>
                <a:ea typeface="+mn-lt"/>
                <a:cs typeface="+mn-lt"/>
              </a:rPr>
              <a:t>mlepore@umaryland.edu</a:t>
            </a:r>
            <a:r>
              <a:rPr lang="en-US" sz="1900" i="1"/>
              <a:t>. </a:t>
            </a:r>
            <a:endParaRPr lang="en-US"/>
          </a:p>
        </p:txBody>
      </p:sp>
    </p:spTree>
    <p:extLst>
      <p:ext uri="{BB962C8B-B14F-4D97-AF65-F5344CB8AC3E}">
        <p14:creationId xmlns:p14="http://schemas.microsoft.com/office/powerpoint/2010/main" val="12620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3206-73CF-1CDB-7B72-563E351729F5}"/>
              </a:ext>
            </a:extLst>
          </p:cNvPr>
          <p:cNvSpPr>
            <a:spLocks noGrp="1"/>
          </p:cNvSpPr>
          <p:nvPr>
            <p:ph type="title"/>
          </p:nvPr>
        </p:nvSpPr>
        <p:spPr/>
        <p:txBody>
          <a:bodyPr>
            <a:normAutofit fontScale="90000"/>
          </a:bodyPr>
          <a:lstStyle/>
          <a:p>
            <a:r>
              <a:rPr lang="en-US" sz="4000">
                <a:ea typeface="Calibri"/>
                <a:cs typeface="Calibri"/>
              </a:rPr>
              <a:t>UMSON Organized Research Centers (ORC) (</a:t>
            </a:r>
            <a:r>
              <a:rPr lang="en-US" sz="4000" err="1">
                <a:ea typeface="Calibri"/>
                <a:cs typeface="Calibri"/>
              </a:rPr>
              <a:t>Cont</a:t>
            </a:r>
            <a:r>
              <a:rPr lang="en-US" sz="4000">
                <a:ea typeface="Calibri"/>
                <a:cs typeface="Calibri"/>
              </a:rPr>
              <a:t>.’d)</a:t>
            </a:r>
            <a:endParaRPr lang="en-US"/>
          </a:p>
        </p:txBody>
      </p:sp>
      <p:pic>
        <p:nvPicPr>
          <p:cNvPr id="4" name="Picture 4" descr="A black background with a black square&#10;&#10;Description automatically generated">
            <a:extLst>
              <a:ext uri="{FF2B5EF4-FFF2-40B4-BE49-F238E27FC236}">
                <a16:creationId xmlns:a16="http://schemas.microsoft.com/office/drawing/2014/main" id="{A48A1F88-B03C-E184-4229-5685E09B00BC}"/>
              </a:ext>
            </a:extLst>
          </p:cNvPr>
          <p:cNvPicPr>
            <a:picLocks noGrp="1" noChangeAspect="1"/>
          </p:cNvPicPr>
          <p:nvPr>
            <p:ph idx="1"/>
          </p:nvPr>
        </p:nvPicPr>
        <p:blipFill>
          <a:blip r:embed="rId2"/>
          <a:stretch>
            <a:fillRect/>
          </a:stretch>
        </p:blipFill>
        <p:spPr>
          <a:xfrm>
            <a:off x="572799" y="1973083"/>
            <a:ext cx="8271571" cy="4598778"/>
          </a:xfrm>
        </p:spPr>
      </p:pic>
      <p:pic>
        <p:nvPicPr>
          <p:cNvPr id="5" name="Picture 5" descr="A close-up of a paper&#10;&#10;Description automatically generated">
            <a:extLst>
              <a:ext uri="{FF2B5EF4-FFF2-40B4-BE49-F238E27FC236}">
                <a16:creationId xmlns:a16="http://schemas.microsoft.com/office/drawing/2014/main" id="{B2C34545-4944-C5AC-AF67-3746EE351864}"/>
              </a:ext>
            </a:extLst>
          </p:cNvPr>
          <p:cNvPicPr>
            <a:picLocks noChangeAspect="1"/>
          </p:cNvPicPr>
          <p:nvPr/>
        </p:nvPicPr>
        <p:blipFill>
          <a:blip r:embed="rId3"/>
          <a:stretch>
            <a:fillRect/>
          </a:stretch>
        </p:blipFill>
        <p:spPr>
          <a:xfrm>
            <a:off x="411192" y="2870419"/>
            <a:ext cx="8465388" cy="2195465"/>
          </a:xfrm>
          <a:prstGeom prst="rect">
            <a:avLst/>
          </a:prstGeom>
        </p:spPr>
      </p:pic>
      <p:pic>
        <p:nvPicPr>
          <p:cNvPr id="7" name="Picture 7" descr="A black background with a black square&#10;&#10;Description automatically generated">
            <a:extLst>
              <a:ext uri="{FF2B5EF4-FFF2-40B4-BE49-F238E27FC236}">
                <a16:creationId xmlns:a16="http://schemas.microsoft.com/office/drawing/2014/main" id="{7BEFD226-C421-7054-4339-35D83823F2A1}"/>
              </a:ext>
            </a:extLst>
          </p:cNvPr>
          <p:cNvPicPr>
            <a:picLocks noChangeAspect="1"/>
          </p:cNvPicPr>
          <p:nvPr/>
        </p:nvPicPr>
        <p:blipFill>
          <a:blip r:embed="rId4"/>
          <a:stretch>
            <a:fillRect/>
          </a:stretch>
        </p:blipFill>
        <p:spPr>
          <a:xfrm>
            <a:off x="353684" y="5500817"/>
            <a:ext cx="8796067" cy="615269"/>
          </a:xfrm>
          <a:prstGeom prst="rect">
            <a:avLst/>
          </a:prstGeom>
        </p:spPr>
      </p:pic>
    </p:spTree>
    <p:extLst>
      <p:ext uri="{BB962C8B-B14F-4D97-AF65-F5344CB8AC3E}">
        <p14:creationId xmlns:p14="http://schemas.microsoft.com/office/powerpoint/2010/main" val="3849653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7A02-E249-B394-9632-74A509705C62}"/>
              </a:ext>
            </a:extLst>
          </p:cNvPr>
          <p:cNvSpPr>
            <a:spLocks noGrp="1"/>
          </p:cNvSpPr>
          <p:nvPr>
            <p:ph type="title"/>
          </p:nvPr>
        </p:nvSpPr>
        <p:spPr/>
        <p:txBody>
          <a:bodyPr>
            <a:normAutofit fontScale="90000"/>
          </a:bodyPr>
          <a:lstStyle/>
          <a:p>
            <a:r>
              <a:rPr lang="en-US" sz="4000">
                <a:ea typeface="Calibri"/>
                <a:cs typeface="Calibri"/>
              </a:rPr>
              <a:t>UMSON Organized Research Centers (ORC) (</a:t>
            </a:r>
            <a:r>
              <a:rPr lang="en-US" sz="4000" err="1">
                <a:ea typeface="Calibri"/>
                <a:cs typeface="Calibri"/>
              </a:rPr>
              <a:t>Cont</a:t>
            </a:r>
            <a:r>
              <a:rPr lang="en-US" sz="4000">
                <a:ea typeface="Calibri"/>
                <a:cs typeface="Calibri"/>
              </a:rPr>
              <a:t>.’d)</a:t>
            </a:r>
            <a:endParaRPr lang="en-US"/>
          </a:p>
        </p:txBody>
      </p:sp>
      <p:pic>
        <p:nvPicPr>
          <p:cNvPr id="4" name="Picture 4" descr="A black background with a black square&#10;&#10;Description automatically generated">
            <a:extLst>
              <a:ext uri="{FF2B5EF4-FFF2-40B4-BE49-F238E27FC236}">
                <a16:creationId xmlns:a16="http://schemas.microsoft.com/office/drawing/2014/main" id="{DEC9A180-8D7E-D13D-1F0F-32F485FD3A6D}"/>
              </a:ext>
            </a:extLst>
          </p:cNvPr>
          <p:cNvPicPr>
            <a:picLocks noGrp="1" noChangeAspect="1"/>
          </p:cNvPicPr>
          <p:nvPr>
            <p:ph idx="1"/>
          </p:nvPr>
        </p:nvPicPr>
        <p:blipFill>
          <a:blip r:embed="rId2"/>
          <a:stretch>
            <a:fillRect/>
          </a:stretch>
        </p:blipFill>
        <p:spPr>
          <a:xfrm>
            <a:off x="457780" y="2145611"/>
            <a:ext cx="8070288" cy="4483759"/>
          </a:xfrm>
        </p:spPr>
      </p:pic>
      <p:pic>
        <p:nvPicPr>
          <p:cNvPr id="5" name="Picture 5" descr="A white background with black text&#10;&#10;Description automatically generated">
            <a:extLst>
              <a:ext uri="{FF2B5EF4-FFF2-40B4-BE49-F238E27FC236}">
                <a16:creationId xmlns:a16="http://schemas.microsoft.com/office/drawing/2014/main" id="{77D91941-9119-2129-460C-9F1FB4619C70}"/>
              </a:ext>
            </a:extLst>
          </p:cNvPr>
          <p:cNvPicPr>
            <a:picLocks noChangeAspect="1"/>
          </p:cNvPicPr>
          <p:nvPr/>
        </p:nvPicPr>
        <p:blipFill>
          <a:blip r:embed="rId3"/>
          <a:stretch>
            <a:fillRect/>
          </a:stretch>
        </p:blipFill>
        <p:spPr>
          <a:xfrm>
            <a:off x="296173" y="3023331"/>
            <a:ext cx="8508522" cy="1803374"/>
          </a:xfrm>
          <a:prstGeom prst="rect">
            <a:avLst/>
          </a:prstGeom>
        </p:spPr>
      </p:pic>
      <p:pic>
        <p:nvPicPr>
          <p:cNvPr id="7" name="Picture 7" descr="A blue neon sign with black background&#10;&#10;Description automatically generated">
            <a:extLst>
              <a:ext uri="{FF2B5EF4-FFF2-40B4-BE49-F238E27FC236}">
                <a16:creationId xmlns:a16="http://schemas.microsoft.com/office/drawing/2014/main" id="{587B7D50-21E4-E0A8-2E45-9B24EE937AAA}"/>
              </a:ext>
            </a:extLst>
          </p:cNvPr>
          <p:cNvPicPr>
            <a:picLocks noChangeAspect="1"/>
          </p:cNvPicPr>
          <p:nvPr/>
        </p:nvPicPr>
        <p:blipFill>
          <a:blip r:embed="rId4"/>
          <a:stretch>
            <a:fillRect/>
          </a:stretch>
        </p:blipFill>
        <p:spPr>
          <a:xfrm>
            <a:off x="1158814" y="5262242"/>
            <a:ext cx="8062822" cy="373554"/>
          </a:xfrm>
          <a:prstGeom prst="rect">
            <a:avLst/>
          </a:prstGeom>
        </p:spPr>
      </p:pic>
    </p:spTree>
    <p:extLst>
      <p:ext uri="{BB962C8B-B14F-4D97-AF65-F5344CB8AC3E}">
        <p14:creationId xmlns:p14="http://schemas.microsoft.com/office/powerpoint/2010/main" val="1997825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943"/>
            <a:ext cx="9144000" cy="1074319"/>
          </a:xfrm>
        </p:spPr>
        <p:txBody>
          <a:bodyPr>
            <a:normAutofit fontScale="90000"/>
          </a:bodyPr>
          <a:lstStyle/>
          <a:p>
            <a:br>
              <a:rPr lang="en-US" sz="4000" b="1"/>
            </a:br>
            <a:r>
              <a:rPr lang="en-US" sz="3800" b="1"/>
              <a:t>UMSON Organized Research Centers (ORC) (</a:t>
            </a:r>
            <a:r>
              <a:rPr lang="en-US" sz="3800" b="1" err="1"/>
              <a:t>Cont.’d</a:t>
            </a:r>
            <a:r>
              <a:rPr lang="en-US" sz="3800" b="1"/>
              <a:t>)</a:t>
            </a:r>
            <a:br>
              <a:rPr lang="en-US" sz="3600" b="1"/>
            </a:br>
            <a:endParaRPr lang="en-US" sz="3600" b="1"/>
          </a:p>
        </p:txBody>
      </p:sp>
      <p:sp>
        <p:nvSpPr>
          <p:cNvPr id="3" name="Content Placeholder 2"/>
          <p:cNvSpPr>
            <a:spLocks noGrp="1"/>
          </p:cNvSpPr>
          <p:nvPr>
            <p:ph idx="1"/>
          </p:nvPr>
        </p:nvSpPr>
        <p:spPr>
          <a:xfrm>
            <a:off x="233917" y="1531088"/>
            <a:ext cx="8697432" cy="5029199"/>
          </a:xfrm>
        </p:spPr>
        <p:txBody>
          <a:bodyPr>
            <a:normAutofit/>
          </a:bodyPr>
          <a:lstStyle/>
          <a:p>
            <a:pPr marL="0" indent="0" algn="just">
              <a:buNone/>
            </a:pPr>
            <a:r>
              <a:rPr lang="en-US" sz="1900" b="1" u="sng"/>
              <a:t>University of Maryland Center to Advance Chronic Pain Research (CACPR)</a:t>
            </a:r>
            <a:endParaRPr lang="en-US" sz="1900" u="sng">
              <a:cs typeface="Calibri"/>
            </a:endParaRPr>
          </a:p>
          <a:p>
            <a:pPr marL="0" indent="0" algn="just">
              <a:buNone/>
            </a:pPr>
            <a:r>
              <a:rPr lang="en-US" sz="1900">
                <a:hlinkClick r:id="rId3"/>
              </a:rPr>
              <a:t>CACPR</a:t>
            </a:r>
            <a:r>
              <a:rPr lang="en-US" sz="1900"/>
              <a:t>, led by Susan G. Dorsey, PhD, RN, FAAN, and Man-</a:t>
            </a:r>
            <a:r>
              <a:rPr lang="en-US" sz="1900" err="1"/>
              <a:t>Kyo</a:t>
            </a:r>
            <a:r>
              <a:rPr lang="en-US" sz="1900"/>
              <a:t> Chung, DMD, PhD is a multidisciplinary center comprising nationally and internationally renowned clinical and preclinical translational scientists whose principal research focus is on the physiological, genetic, and psychosocial underpinnings of the development and persistence of debilitating chronic pain conditions. </a:t>
            </a:r>
          </a:p>
          <a:p>
            <a:pPr marL="0" indent="0" algn="just">
              <a:buNone/>
            </a:pPr>
            <a:endParaRPr lang="en-US" sz="1500"/>
          </a:p>
          <a:p>
            <a:pPr marL="0" indent="0" algn="just">
              <a:buNone/>
            </a:pPr>
            <a:endParaRPr lang="en-US" sz="1500"/>
          </a:p>
          <a:p>
            <a:pPr marL="0" indent="0" algn="just">
              <a:buNone/>
            </a:pPr>
            <a:endParaRPr lang="en-US" sz="1500"/>
          </a:p>
          <a:p>
            <a:pPr marL="0" indent="0" algn="just">
              <a:buNone/>
            </a:pPr>
            <a:endParaRPr lang="en-US" sz="1500"/>
          </a:p>
          <a:p>
            <a:pPr marL="0" indent="0" algn="just">
              <a:buNone/>
            </a:pPr>
            <a:r>
              <a:rPr lang="en-US" sz="1900" i="1"/>
              <a:t>Application form to request membership can be found on the </a:t>
            </a:r>
            <a:r>
              <a:rPr lang="en-US" sz="1900" i="1">
                <a:hlinkClick r:id="rId4"/>
              </a:rPr>
              <a:t>CACPR Membership website</a:t>
            </a:r>
            <a:r>
              <a:rPr lang="en-US" sz="1900" i="1"/>
              <a:t>.</a:t>
            </a:r>
          </a:p>
        </p:txBody>
      </p:sp>
      <p:sp>
        <p:nvSpPr>
          <p:cNvPr id="5" name="TextBox 4">
            <a:extLst>
              <a:ext uri="{FF2B5EF4-FFF2-40B4-BE49-F238E27FC236}">
                <a16:creationId xmlns:a16="http://schemas.microsoft.com/office/drawing/2014/main" id="{C3C93808-1DF2-4314-BBC2-1358869C3ACB}"/>
              </a:ext>
            </a:extLst>
          </p:cNvPr>
          <p:cNvSpPr txBox="1"/>
          <p:nvPr/>
        </p:nvSpPr>
        <p:spPr>
          <a:xfrm>
            <a:off x="241891" y="3480638"/>
            <a:ext cx="8660218" cy="969496"/>
          </a:xfrm>
          <a:prstGeom prst="rect">
            <a:avLst/>
          </a:prstGeom>
          <a:solidFill>
            <a:schemeClr val="accent1">
              <a:lumMod val="20000"/>
              <a:lumOff val="80000"/>
            </a:schemeClr>
          </a:solidFill>
        </p:spPr>
        <p:txBody>
          <a:bodyPr wrap="square" rtlCol="0">
            <a:spAutoFit/>
          </a:bodyPr>
          <a:lstStyle/>
          <a:p>
            <a:r>
              <a:rPr lang="en-US" sz="1900" b="1" i="1"/>
              <a:t>Mission: </a:t>
            </a:r>
            <a:r>
              <a:rPr lang="en-US" sz="1900"/>
              <a:t>The mission of the CACPR is to cultivate and expand the cutting-edge multidisciplinary pain research portfolio at the University of Maryland, Baltimore with the overarching goal of improved patient care and quality of life.</a:t>
            </a:r>
          </a:p>
        </p:txBody>
      </p:sp>
    </p:spTree>
    <p:extLst>
      <p:ext uri="{BB962C8B-B14F-4D97-AF65-F5344CB8AC3E}">
        <p14:creationId xmlns:p14="http://schemas.microsoft.com/office/powerpoint/2010/main" val="3059627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23" y="228373"/>
            <a:ext cx="8782493" cy="664761"/>
          </a:xfrm>
        </p:spPr>
        <p:txBody>
          <a:bodyPr>
            <a:normAutofit/>
          </a:bodyPr>
          <a:lstStyle/>
          <a:p>
            <a:r>
              <a:rPr lang="en-US" sz="3400"/>
              <a:t>Monthly Research Seminar Series</a:t>
            </a:r>
          </a:p>
        </p:txBody>
      </p:sp>
      <p:sp>
        <p:nvSpPr>
          <p:cNvPr id="3" name="Content Placeholder 2"/>
          <p:cNvSpPr>
            <a:spLocks noGrp="1"/>
          </p:cNvSpPr>
          <p:nvPr>
            <p:ph idx="1"/>
          </p:nvPr>
        </p:nvSpPr>
        <p:spPr>
          <a:xfrm>
            <a:off x="478465" y="893134"/>
            <a:ext cx="8155172" cy="5233029"/>
          </a:xfrm>
        </p:spPr>
        <p:txBody>
          <a:bodyPr>
            <a:normAutofit/>
          </a:bodyPr>
          <a:lstStyle/>
          <a:p>
            <a:pPr marL="0" lvl="0" indent="0" algn="just">
              <a:spcBef>
                <a:spcPts val="0"/>
              </a:spcBef>
              <a:buNone/>
            </a:pPr>
            <a:r>
              <a:rPr lang="en-US" sz="1900"/>
              <a:t>The Office of Research and Scholarship holds a monthly research seminar with to</a:t>
            </a:r>
            <a:r>
              <a:rPr lang="en-US" sz="1900">
                <a:solidFill>
                  <a:prstClr val="black"/>
                </a:solidFill>
              </a:rPr>
              <a:t>pics related to research quality and compliance. Certificate of Attendance (COA) is also available for those who attended the </a:t>
            </a:r>
            <a:r>
              <a:rPr lang="en-US" sz="1900" u="sng">
                <a:solidFill>
                  <a:prstClr val="black"/>
                </a:solidFill>
              </a:rPr>
              <a:t>entire</a:t>
            </a:r>
            <a:r>
              <a:rPr lang="en-US" sz="1900">
                <a:solidFill>
                  <a:prstClr val="black"/>
                </a:solidFill>
              </a:rPr>
              <a:t> seminar. List of previous and upcoming research seminars as well as a link to request a COA can be found on the </a:t>
            </a:r>
            <a:r>
              <a:rPr lang="en-US" sz="1900">
                <a:solidFill>
                  <a:prstClr val="black"/>
                </a:solidFill>
                <a:hlinkClick r:id="rId3"/>
              </a:rPr>
              <a:t>Monthly Research Seminars website</a:t>
            </a:r>
            <a:r>
              <a:rPr lang="en-US" sz="1900">
                <a:solidFill>
                  <a:prstClr val="black"/>
                </a:solidFill>
              </a:rPr>
              <a:t>. </a:t>
            </a:r>
          </a:p>
          <a:p>
            <a:pPr marL="0" indent="0" algn="just">
              <a:buNone/>
            </a:pPr>
            <a:endParaRPr lang="en-US" sz="1900" i="1"/>
          </a:p>
          <a:p>
            <a:pPr marL="0" indent="0" algn="just">
              <a:buNone/>
            </a:pPr>
            <a:r>
              <a:rPr lang="en-US" sz="1900" i="1"/>
              <a:t>For any questions, please contact the Research Quality Improvement Manager, Casey Jackson, MS, CCRP at </a:t>
            </a:r>
            <a:r>
              <a:rPr lang="en-US" sz="1900" i="1">
                <a:hlinkClick r:id="rId4"/>
              </a:rPr>
              <a:t>casey.jackson@umaryland.edu</a:t>
            </a:r>
            <a:r>
              <a:rPr lang="en-US" sz="1900" i="1"/>
              <a:t>.  </a:t>
            </a:r>
          </a:p>
          <a:p>
            <a:pPr marL="0" indent="0">
              <a:buNone/>
            </a:pPr>
            <a:endParaRPr lang="en-US" sz="1900"/>
          </a:p>
        </p:txBody>
      </p:sp>
    </p:spTree>
    <p:extLst>
      <p:ext uri="{BB962C8B-B14F-4D97-AF65-F5344CB8AC3E}">
        <p14:creationId xmlns:p14="http://schemas.microsoft.com/office/powerpoint/2010/main" val="160428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8D14-FFE9-4714-BC71-87534924193E}"/>
              </a:ext>
            </a:extLst>
          </p:cNvPr>
          <p:cNvSpPr>
            <a:spLocks noGrp="1"/>
          </p:cNvSpPr>
          <p:nvPr>
            <p:ph type="title"/>
          </p:nvPr>
        </p:nvSpPr>
        <p:spPr>
          <a:xfrm>
            <a:off x="0" y="257625"/>
            <a:ext cx="9144000" cy="1007504"/>
          </a:xfrm>
        </p:spPr>
        <p:txBody>
          <a:bodyPr>
            <a:noAutofit/>
          </a:bodyPr>
          <a:lstStyle/>
          <a:p>
            <a:r>
              <a:rPr lang="en-US" sz="3400" b="1"/>
              <a:t>Research Compliance </a:t>
            </a:r>
            <a:br>
              <a:rPr lang="en-US" sz="3400" b="1"/>
            </a:br>
            <a:r>
              <a:rPr lang="en-US" sz="3400" b="1"/>
              <a:t>and Education Resources</a:t>
            </a:r>
          </a:p>
        </p:txBody>
      </p:sp>
      <p:sp>
        <p:nvSpPr>
          <p:cNvPr id="3" name="Content Placeholder 2">
            <a:extLst>
              <a:ext uri="{FF2B5EF4-FFF2-40B4-BE49-F238E27FC236}">
                <a16:creationId xmlns:a16="http://schemas.microsoft.com/office/drawing/2014/main" id="{81622D7E-411B-40D6-A5EB-B04E4E5A0F99}"/>
              </a:ext>
            </a:extLst>
          </p:cNvPr>
          <p:cNvSpPr>
            <a:spLocks noGrp="1"/>
          </p:cNvSpPr>
          <p:nvPr>
            <p:ph idx="1"/>
          </p:nvPr>
        </p:nvSpPr>
        <p:spPr>
          <a:xfrm>
            <a:off x="312516" y="1402672"/>
            <a:ext cx="8530542" cy="4953740"/>
          </a:xfrm>
        </p:spPr>
        <p:txBody>
          <a:bodyPr>
            <a:noAutofit/>
          </a:bodyPr>
          <a:lstStyle/>
          <a:p>
            <a:pPr marL="0" indent="0" algn="just">
              <a:spcBef>
                <a:spcPts val="0"/>
              </a:spcBef>
              <a:buNone/>
            </a:pPr>
            <a:r>
              <a:rPr lang="en-US" sz="1900" b="1" u="sng"/>
              <a:t>Individual Consultations</a:t>
            </a:r>
          </a:p>
          <a:p>
            <a:pPr marL="0" indent="0" algn="just">
              <a:spcBef>
                <a:spcPts val="0"/>
              </a:spcBef>
              <a:buNone/>
            </a:pPr>
            <a:r>
              <a:rPr lang="en-US" sz="1900"/>
              <a:t>The Research Quality Improvement Manager, Casey Jackson, </a:t>
            </a:r>
            <a:r>
              <a:rPr lang="en-US" sz="1900" i="1"/>
              <a:t>MS, CCRP, </a:t>
            </a:r>
            <a:r>
              <a:rPr lang="en-US" sz="1900"/>
              <a:t>offers one-on-one sessions to assist with human subject research regulatory and compliance issues and can be reached at </a:t>
            </a:r>
            <a:r>
              <a:rPr lang="en-US" sz="1900" i="1">
                <a:hlinkClick r:id="rId3"/>
              </a:rPr>
              <a:t>casey.jackson@umaryland.edu</a:t>
            </a:r>
            <a:r>
              <a:rPr lang="en-US" sz="1900"/>
              <a:t>. </a:t>
            </a:r>
          </a:p>
          <a:p>
            <a:pPr marL="0" indent="0" algn="just">
              <a:buNone/>
            </a:pPr>
            <a:endParaRPr lang="en-US" sz="1900"/>
          </a:p>
          <a:p>
            <a:pPr marL="0" indent="0" algn="just">
              <a:spcBef>
                <a:spcPts val="0"/>
              </a:spcBef>
              <a:buNone/>
            </a:pPr>
            <a:r>
              <a:rPr lang="en-US" sz="1900" b="1" u="sng"/>
              <a:t>Quality Assurance Reviews</a:t>
            </a:r>
          </a:p>
          <a:p>
            <a:pPr marL="0" indent="0" algn="just">
              <a:spcBef>
                <a:spcPts val="0"/>
              </a:spcBef>
              <a:buNone/>
            </a:pPr>
            <a:r>
              <a:rPr lang="en-US" sz="1900"/>
              <a:t>The Office of Research and Scholarship’s Research Quality Manager conducts the required QA reviews for students, staff, and faculty engaged in all human subject research. </a:t>
            </a:r>
          </a:p>
          <a:p>
            <a:pPr marL="0" indent="0" algn="just">
              <a:buNone/>
            </a:pPr>
            <a:endParaRPr lang="en-US" sz="1900" i="1"/>
          </a:p>
          <a:p>
            <a:pPr marL="0" indent="0" algn="just">
              <a:spcBef>
                <a:spcPts val="0"/>
              </a:spcBef>
              <a:buNone/>
            </a:pPr>
            <a:r>
              <a:rPr lang="en-US" sz="1900" i="1"/>
              <a:t>See the </a:t>
            </a:r>
            <a:r>
              <a:rPr lang="en-US" sz="1900" i="1" u="sng">
                <a:solidFill>
                  <a:srgbClr val="0F1AF5"/>
                </a:solidFill>
                <a:hlinkClick r:id="rId4"/>
              </a:rPr>
              <a:t>Human Subjects Research Compliance and Education</a:t>
            </a:r>
            <a:r>
              <a:rPr lang="en-US" sz="1900" i="1">
                <a:hlinkClick r:id="rId4"/>
              </a:rPr>
              <a:t> webpage</a:t>
            </a:r>
            <a:r>
              <a:rPr lang="en-US" sz="1900" i="1"/>
              <a:t> or contact Casey Jackson, MS, CCRP at </a:t>
            </a:r>
            <a:r>
              <a:rPr lang="en-US" sz="1900" i="1">
                <a:hlinkClick r:id="rId3"/>
              </a:rPr>
              <a:t>casey.jackson@umaryland.edu</a:t>
            </a:r>
            <a:r>
              <a:rPr lang="en-US" sz="1900" i="1"/>
              <a:t>.   </a:t>
            </a:r>
          </a:p>
          <a:p>
            <a:pPr marL="0" indent="0">
              <a:spcBef>
                <a:spcPts val="0"/>
              </a:spcBef>
              <a:buNone/>
            </a:pPr>
            <a:endParaRPr lang="en-US" sz="1500" i="1"/>
          </a:p>
        </p:txBody>
      </p:sp>
    </p:spTree>
    <p:extLst>
      <p:ext uri="{BB962C8B-B14F-4D97-AF65-F5344CB8AC3E}">
        <p14:creationId xmlns:p14="http://schemas.microsoft.com/office/powerpoint/2010/main" val="2430278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3006-A1F4-4A44-BE88-462216B148B5}"/>
              </a:ext>
            </a:extLst>
          </p:cNvPr>
          <p:cNvSpPr>
            <a:spLocks noGrp="1"/>
          </p:cNvSpPr>
          <p:nvPr>
            <p:ph type="title"/>
          </p:nvPr>
        </p:nvSpPr>
        <p:spPr>
          <a:xfrm>
            <a:off x="457200" y="217514"/>
            <a:ext cx="8229600" cy="855483"/>
          </a:xfrm>
        </p:spPr>
        <p:txBody>
          <a:bodyPr>
            <a:normAutofit/>
          </a:bodyPr>
          <a:lstStyle/>
          <a:p>
            <a:r>
              <a:rPr lang="en-US" sz="3400" b="1"/>
              <a:t>Pre-Clinical Research Support</a:t>
            </a:r>
          </a:p>
        </p:txBody>
      </p:sp>
      <p:sp>
        <p:nvSpPr>
          <p:cNvPr id="3" name="Content Placeholder 2">
            <a:extLst>
              <a:ext uri="{FF2B5EF4-FFF2-40B4-BE49-F238E27FC236}">
                <a16:creationId xmlns:a16="http://schemas.microsoft.com/office/drawing/2014/main" id="{1793F436-D53F-4D43-9345-053890CA55E1}"/>
              </a:ext>
            </a:extLst>
          </p:cNvPr>
          <p:cNvSpPr>
            <a:spLocks noGrp="1"/>
          </p:cNvSpPr>
          <p:nvPr>
            <p:ph idx="1"/>
          </p:nvPr>
        </p:nvSpPr>
        <p:spPr>
          <a:xfrm>
            <a:off x="457200" y="1072997"/>
            <a:ext cx="8229600" cy="4525847"/>
          </a:xfrm>
        </p:spPr>
        <p:txBody>
          <a:bodyPr>
            <a:normAutofit/>
          </a:bodyPr>
          <a:lstStyle/>
          <a:p>
            <a:pPr marL="0" indent="0" algn="just">
              <a:buNone/>
            </a:pPr>
            <a:r>
              <a:rPr lang="en-US" sz="1900" b="1" u="sng"/>
              <a:t>Research Involving Animal Subjects</a:t>
            </a:r>
          </a:p>
          <a:p>
            <a:pPr marL="0" indent="0" algn="just">
              <a:buNone/>
            </a:pPr>
            <a:r>
              <a:rPr lang="en-US" sz="1900"/>
              <a:t>The Office of Research and Scholarship is committed to supporting research initiatives from postdoctoral trainees through their faculty mentor, as well as aiding with pre-award training and protocols, quality improvement, and general oversight. Information on research involving animal subjects, training requirements, and associated standard operating procedures (SOP) can be found in the </a:t>
            </a:r>
            <a:r>
              <a:rPr lang="en-US" sz="1900" u="sng">
                <a:solidFill>
                  <a:srgbClr val="0F1AF5"/>
                </a:solidFill>
                <a:hlinkClick r:id="rId3"/>
              </a:rPr>
              <a:t>Pre-Clinical Research Compliance and Education</a:t>
            </a:r>
            <a:r>
              <a:rPr lang="en-US" sz="1900">
                <a:hlinkClick r:id="rId3"/>
              </a:rPr>
              <a:t> webpage</a:t>
            </a:r>
            <a:r>
              <a:rPr lang="en-US" sz="1900"/>
              <a:t>.</a:t>
            </a:r>
          </a:p>
          <a:p>
            <a:pPr marL="0" indent="0">
              <a:buNone/>
            </a:pPr>
            <a:r>
              <a:rPr lang="en-US" sz="1500"/>
              <a:t> </a:t>
            </a:r>
          </a:p>
          <a:p>
            <a:pPr marL="0" indent="0">
              <a:buNone/>
            </a:pPr>
            <a:r>
              <a:rPr lang="en-US" sz="1500"/>
              <a:t> </a:t>
            </a:r>
          </a:p>
        </p:txBody>
      </p:sp>
    </p:spTree>
    <p:extLst>
      <p:ext uri="{BB962C8B-B14F-4D97-AF65-F5344CB8AC3E}">
        <p14:creationId xmlns:p14="http://schemas.microsoft.com/office/powerpoint/2010/main" val="2090513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D3006-A1F4-4A44-BE88-462216B148B5}"/>
              </a:ext>
            </a:extLst>
          </p:cNvPr>
          <p:cNvSpPr>
            <a:spLocks noGrp="1"/>
          </p:cNvSpPr>
          <p:nvPr>
            <p:ph type="title"/>
          </p:nvPr>
        </p:nvSpPr>
        <p:spPr>
          <a:xfrm>
            <a:off x="457200" y="217514"/>
            <a:ext cx="8229600" cy="855483"/>
          </a:xfrm>
        </p:spPr>
        <p:txBody>
          <a:bodyPr>
            <a:normAutofit/>
          </a:bodyPr>
          <a:lstStyle/>
          <a:p>
            <a:r>
              <a:rPr lang="en-US" sz="3400" b="1"/>
              <a:t>ORS Researcher Toolkit</a:t>
            </a:r>
          </a:p>
        </p:txBody>
      </p:sp>
      <p:sp>
        <p:nvSpPr>
          <p:cNvPr id="3" name="Content Placeholder 2">
            <a:extLst>
              <a:ext uri="{FF2B5EF4-FFF2-40B4-BE49-F238E27FC236}">
                <a16:creationId xmlns:a16="http://schemas.microsoft.com/office/drawing/2014/main" id="{1793F436-D53F-4D43-9345-053890CA55E1}"/>
              </a:ext>
            </a:extLst>
          </p:cNvPr>
          <p:cNvSpPr>
            <a:spLocks noGrp="1"/>
          </p:cNvSpPr>
          <p:nvPr>
            <p:ph idx="1"/>
          </p:nvPr>
        </p:nvSpPr>
        <p:spPr>
          <a:xfrm>
            <a:off x="457200" y="1072997"/>
            <a:ext cx="8229600" cy="5434335"/>
          </a:xfrm>
        </p:spPr>
        <p:txBody>
          <a:bodyPr>
            <a:normAutofit/>
          </a:bodyPr>
          <a:lstStyle/>
          <a:p>
            <a:pPr marL="0" indent="0" algn="just">
              <a:buNone/>
            </a:pPr>
            <a:r>
              <a:rPr lang="en-US" sz="1900"/>
              <a:t>To assist researchers with best practices for their human subjects-related research and facilitate their regulatory compliance efforts, the Office of Research and Scholarship (ORS) developed a </a:t>
            </a:r>
            <a:r>
              <a:rPr lang="en-US" sz="1900">
                <a:hlinkClick r:id="rId3"/>
              </a:rPr>
              <a:t>Researcher Toolkit</a:t>
            </a:r>
            <a:r>
              <a:rPr lang="en-US" sz="1900"/>
              <a:t>. The toolkit contains sections on:</a:t>
            </a:r>
          </a:p>
          <a:p>
            <a:pPr marL="0" indent="0" algn="just">
              <a:buNone/>
            </a:pPr>
            <a:endParaRPr lang="en-US" sz="1900"/>
          </a:p>
          <a:p>
            <a:pPr algn="just"/>
            <a:r>
              <a:rPr lang="en-US" sz="1900" b="1"/>
              <a:t>Guidance and Training: </a:t>
            </a:r>
            <a:r>
              <a:rPr lang="en-US" sz="1900"/>
              <a:t>links to School of Nursing (SON), University of Maryland Baltimore (UMB), and federal human subjects-related research regulations, guidance's, policies, presentations, and instructions</a:t>
            </a:r>
          </a:p>
          <a:p>
            <a:pPr algn="just"/>
            <a:r>
              <a:rPr lang="en-US" sz="1900" b="1"/>
              <a:t>Regulatory Binders and Subject Binders: </a:t>
            </a:r>
            <a:r>
              <a:rPr lang="en-US" sz="1900"/>
              <a:t>checklists and optional template documents reference matched to applicable regulations and guidance documents</a:t>
            </a:r>
          </a:p>
          <a:p>
            <a:pPr algn="just"/>
            <a:r>
              <a:rPr lang="en-US" sz="1900" b="1"/>
              <a:t>Quality Assurance: </a:t>
            </a:r>
            <a:r>
              <a:rPr lang="en-US" sz="1900"/>
              <a:t>checklists to assist researchers when self-monitoring their studies</a:t>
            </a:r>
          </a:p>
          <a:p>
            <a:pPr algn="just"/>
            <a:r>
              <a:rPr lang="en-US" sz="1900" b="1"/>
              <a:t>Miscellaneous Information</a:t>
            </a:r>
          </a:p>
          <a:p>
            <a:pPr marL="0" indent="0">
              <a:buNone/>
            </a:pPr>
            <a:endParaRPr lang="en-US" sz="1500"/>
          </a:p>
          <a:p>
            <a:pPr marL="0" indent="0">
              <a:buNone/>
            </a:pPr>
            <a:r>
              <a:rPr lang="en-US" sz="1500"/>
              <a:t> </a:t>
            </a:r>
          </a:p>
          <a:p>
            <a:pPr marL="0" indent="0">
              <a:buNone/>
            </a:pPr>
            <a:r>
              <a:rPr lang="en-US" sz="1500"/>
              <a:t> </a:t>
            </a:r>
          </a:p>
        </p:txBody>
      </p:sp>
    </p:spTree>
    <p:extLst>
      <p:ext uri="{BB962C8B-B14F-4D97-AF65-F5344CB8AC3E}">
        <p14:creationId xmlns:p14="http://schemas.microsoft.com/office/powerpoint/2010/main" val="2951952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374"/>
            <a:ext cx="9144000" cy="771086"/>
          </a:xfrm>
        </p:spPr>
        <p:txBody>
          <a:bodyPr>
            <a:normAutofit/>
          </a:bodyPr>
          <a:lstStyle/>
          <a:p>
            <a:r>
              <a:rPr lang="en-US" sz="3400"/>
              <a:t>Pre-Award Process</a:t>
            </a:r>
          </a:p>
        </p:txBody>
      </p:sp>
      <p:sp>
        <p:nvSpPr>
          <p:cNvPr id="3" name="Content Placeholder 2"/>
          <p:cNvSpPr>
            <a:spLocks noGrp="1"/>
          </p:cNvSpPr>
          <p:nvPr>
            <p:ph idx="1"/>
          </p:nvPr>
        </p:nvSpPr>
        <p:spPr>
          <a:xfrm>
            <a:off x="329609" y="999460"/>
            <a:ext cx="8442251" cy="5539563"/>
          </a:xfrm>
        </p:spPr>
        <p:txBody>
          <a:bodyPr>
            <a:normAutofit fontScale="92500" lnSpcReduction="10000"/>
          </a:bodyPr>
          <a:lstStyle/>
          <a:p>
            <a:pPr marL="0" indent="0" algn="just">
              <a:buNone/>
            </a:pPr>
            <a:r>
              <a:rPr lang="en-US" sz="2100"/>
              <a:t>Everyone applying for funding opportunities are required to complete the pre-award form to obtain approval from their department chair and the Associate Dean of Research. The Office of Administrative Services (OAS) requests that the Pre-Award form be submitted 6 weeks before due date. The following services are also available to postdoctoral trainees through their faculty mentors:</a:t>
            </a:r>
          </a:p>
          <a:p>
            <a:pPr marL="0" indent="0" algn="just">
              <a:buNone/>
            </a:pPr>
            <a:endParaRPr lang="en-US" sz="2100"/>
          </a:p>
          <a:p>
            <a:pPr marL="0" indent="0" algn="just">
              <a:buNone/>
            </a:pPr>
            <a:r>
              <a:rPr lang="en-US" sz="2100" b="1"/>
              <a:t>Mock reviews</a:t>
            </a:r>
          </a:p>
          <a:p>
            <a:pPr marL="0" indent="0" algn="just">
              <a:buNone/>
            </a:pPr>
            <a:r>
              <a:rPr lang="en-US" sz="2100"/>
              <a:t>The Office of Research and Scholarship coordinates mock grant reviews to provide investigators with written feedback. For more information, contact Ayamba Ayuk-Brown, business operations manager, at </a:t>
            </a:r>
            <a:r>
              <a:rPr lang="en-US" sz="2100">
                <a:hlinkClick r:id="rId3"/>
              </a:rPr>
              <a:t>ayamba.ayuk@umaryland.edu</a:t>
            </a:r>
            <a:r>
              <a:rPr lang="en-US" sz="2100"/>
              <a:t>.  </a:t>
            </a:r>
          </a:p>
          <a:p>
            <a:pPr marL="0" indent="0" algn="just">
              <a:buNone/>
            </a:pPr>
            <a:endParaRPr lang="en-US" sz="2100"/>
          </a:p>
          <a:p>
            <a:pPr marL="0" indent="0" algn="just">
              <a:buNone/>
            </a:pPr>
            <a:r>
              <a:rPr lang="en-US" sz="2100" b="1"/>
              <a:t>Budget and Submission Support</a:t>
            </a:r>
          </a:p>
          <a:p>
            <a:pPr marL="0" indent="0" algn="just">
              <a:buNone/>
            </a:pPr>
            <a:r>
              <a:rPr lang="en-US" sz="2100"/>
              <a:t>The Office of Administrative Services (OAS) and Office of Research and Scholarship (ORS) offer assistance with preparing budgets as well as developing subcontracts.  Administrative assistance is available for maintaining and updating personal </a:t>
            </a:r>
            <a:r>
              <a:rPr lang="en-US" sz="2100" err="1"/>
              <a:t>biosketches</a:t>
            </a:r>
            <a:r>
              <a:rPr lang="en-US" sz="2100"/>
              <a:t>. Support is also offered during the final stage of submission by preparing and organizing final grant documents. For more information, visit the </a:t>
            </a:r>
            <a:r>
              <a:rPr lang="en-US" sz="2100">
                <a:hlinkClick r:id="rId4"/>
              </a:rPr>
              <a:t>Pre-Award webpage</a:t>
            </a:r>
            <a:r>
              <a:rPr lang="en-US" sz="2100"/>
              <a:t> or contact Steven Pease, assistant dean of research and finance administration, at </a:t>
            </a:r>
            <a:r>
              <a:rPr lang="en-US" sz="2100" u="sng">
                <a:solidFill>
                  <a:srgbClr val="0000FF"/>
                </a:solidFill>
              </a:rPr>
              <a:t>spease@umaryland.edu</a:t>
            </a:r>
            <a:r>
              <a:rPr lang="en-US" sz="2100"/>
              <a:t>.</a:t>
            </a:r>
          </a:p>
          <a:p>
            <a:pPr marL="0" indent="0">
              <a:buNone/>
            </a:pPr>
            <a:endParaRPr lang="en-US" sz="2000"/>
          </a:p>
        </p:txBody>
      </p:sp>
    </p:spTree>
    <p:extLst>
      <p:ext uri="{BB962C8B-B14F-4D97-AF65-F5344CB8AC3E}">
        <p14:creationId xmlns:p14="http://schemas.microsoft.com/office/powerpoint/2010/main" val="332195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BCEB-B0F7-4048-97F2-CD933F3170BD}"/>
              </a:ext>
            </a:extLst>
          </p:cNvPr>
          <p:cNvSpPr>
            <a:spLocks noGrp="1"/>
          </p:cNvSpPr>
          <p:nvPr>
            <p:ph type="title"/>
          </p:nvPr>
        </p:nvSpPr>
        <p:spPr>
          <a:xfrm>
            <a:off x="457200" y="260052"/>
            <a:ext cx="8229600" cy="718143"/>
          </a:xfrm>
        </p:spPr>
        <p:txBody>
          <a:bodyPr>
            <a:normAutofit/>
          </a:bodyPr>
          <a:lstStyle/>
          <a:p>
            <a:r>
              <a:rPr lang="en-US" sz="3400" b="1"/>
              <a:t>Post-Award Resources</a:t>
            </a:r>
          </a:p>
        </p:txBody>
      </p:sp>
      <p:sp>
        <p:nvSpPr>
          <p:cNvPr id="3" name="Content Placeholder 2">
            <a:extLst>
              <a:ext uri="{FF2B5EF4-FFF2-40B4-BE49-F238E27FC236}">
                <a16:creationId xmlns:a16="http://schemas.microsoft.com/office/drawing/2014/main" id="{2D3851CC-C2F7-4F7E-8004-87B742AC1F91}"/>
              </a:ext>
            </a:extLst>
          </p:cNvPr>
          <p:cNvSpPr>
            <a:spLocks noGrp="1"/>
          </p:cNvSpPr>
          <p:nvPr>
            <p:ph idx="1"/>
          </p:nvPr>
        </p:nvSpPr>
        <p:spPr>
          <a:xfrm>
            <a:off x="336884" y="1132113"/>
            <a:ext cx="8518358" cy="5505753"/>
          </a:xfrm>
        </p:spPr>
        <p:txBody>
          <a:bodyPr>
            <a:normAutofit/>
          </a:bodyPr>
          <a:lstStyle/>
          <a:p>
            <a:pPr marL="0" indent="0" algn="just">
              <a:buNone/>
            </a:pPr>
            <a:r>
              <a:rPr lang="en-US" sz="1500">
                <a:latin typeface="+mj-lt"/>
              </a:rPr>
              <a:t>Get access to important forms, policies, procedures, among other helpful information for managing post-award grants such as forms, policies, procedures, among others. It includes the following:</a:t>
            </a:r>
          </a:p>
          <a:p>
            <a:pPr marL="0" indent="0">
              <a:buNone/>
            </a:pPr>
            <a:endParaRPr lang="en-US" sz="1500">
              <a:latin typeface="+mj-lt"/>
            </a:endParaRPr>
          </a:p>
          <a:p>
            <a:pPr marL="0" marR="0" indent="0">
              <a:lnSpc>
                <a:spcPct val="107000"/>
              </a:lnSpc>
              <a:spcBef>
                <a:spcPts val="0"/>
              </a:spcBef>
              <a:spcAft>
                <a:spcPts val="800"/>
              </a:spcAft>
              <a:buNone/>
            </a:pPr>
            <a:r>
              <a:rPr lang="en-US" sz="1500" b="1" u="sng">
                <a:latin typeface="+mj-lt"/>
                <a:ea typeface="Calibri" panose="020F0502020204030204" pitchFamily="34" charset="0"/>
                <a:cs typeface="Calibri" panose="020F0502020204030204" pitchFamily="34" charset="0"/>
              </a:rPr>
              <a:t>Forms, Policies, Procedures, and Others:</a:t>
            </a:r>
            <a:endParaRPr lang="en-US" sz="1500">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b="1">
                <a:latin typeface="+mj-lt"/>
                <a:ea typeface="Calibri" panose="020F0502020204030204" pitchFamily="34" charset="0"/>
                <a:cs typeface="Calibri" panose="020F0502020204030204" pitchFamily="34" charset="0"/>
              </a:rPr>
              <a:t>Campus &amp; Contractor Purchasing Guide:</a:t>
            </a:r>
            <a:endParaRPr lang="en-US" sz="1500">
              <a:latin typeface="+mj-lt"/>
              <a:ea typeface="Calibri" panose="020F0502020204030204" pitchFamily="34" charset="0"/>
              <a:cs typeface="Times New Roman" panose="02020603050405020304" pitchFamily="18" charset="0"/>
            </a:endParaRPr>
          </a:p>
          <a:p>
            <a:pPr marL="0" marR="0" indent="461963">
              <a:lnSpc>
                <a:spcPct val="107000"/>
              </a:lnSpc>
              <a:spcBef>
                <a:spcPts val="0"/>
              </a:spcBef>
              <a:spcAft>
                <a:spcPts val="800"/>
              </a:spcAft>
              <a:buNone/>
            </a:pPr>
            <a:r>
              <a:rPr lang="en-US" sz="1500" u="sng">
                <a:solidFill>
                  <a:srgbClr val="0563C1"/>
                </a:solidFill>
                <a:latin typeface="+mj-lt"/>
                <a:ea typeface="Calibri" panose="020F0502020204030204" pitchFamily="34" charset="0"/>
                <a:cs typeface="Calibri" panose="020F0502020204030204" pitchFamily="34" charset="0"/>
                <a:hlinkClick r:id="rId3"/>
              </a:rPr>
              <a:t>Meal/Food Approval Form (for UMSON Use Only)</a:t>
            </a:r>
            <a:endParaRPr lang="en-US" sz="1500" u="sng">
              <a:solidFill>
                <a:srgbClr val="0563C1"/>
              </a:solidFill>
              <a:latin typeface="+mj-lt"/>
              <a:ea typeface="Calibri" panose="020F0502020204030204" pitchFamily="34" charset="0"/>
              <a:cs typeface="Calibri" panose="020F0502020204030204" pitchFamily="34" charset="0"/>
            </a:endParaRPr>
          </a:p>
          <a:p>
            <a:pPr marL="914400" indent="-457200">
              <a:lnSpc>
                <a:spcPct val="107000"/>
              </a:lnSpc>
              <a:spcBef>
                <a:spcPts val="0"/>
              </a:spcBef>
              <a:spcAft>
                <a:spcPts val="800"/>
              </a:spcAft>
            </a:pPr>
            <a:r>
              <a:rPr lang="en-US" sz="1500">
                <a:latin typeface="+mj-lt"/>
                <a:ea typeface="Calibri" panose="020F0502020204030204" pitchFamily="34" charset="0"/>
                <a:cs typeface="Calibri" panose="020F0502020204030204" pitchFamily="34" charset="0"/>
              </a:rPr>
              <a:t>Please allow up to two business days for a response</a:t>
            </a:r>
            <a:endParaRPr lang="en-US" sz="1500">
              <a:latin typeface="+mj-lt"/>
              <a:ea typeface="Calibri" panose="020F0502020204030204" pitchFamily="34" charset="0"/>
              <a:cs typeface="Times New Roman" panose="02020603050405020304" pitchFamily="18" charset="0"/>
            </a:endParaRPr>
          </a:p>
          <a:p>
            <a:pPr marL="0" marR="0" indent="461963">
              <a:lnSpc>
                <a:spcPct val="107000"/>
              </a:lnSpc>
              <a:spcBef>
                <a:spcPts val="0"/>
              </a:spcBef>
              <a:spcAft>
                <a:spcPts val="800"/>
              </a:spcAft>
              <a:buNone/>
            </a:pPr>
            <a:r>
              <a:rPr lang="en-US" sz="1500" u="sng">
                <a:solidFill>
                  <a:srgbClr val="0563C1"/>
                </a:solidFill>
                <a:latin typeface="+mj-lt"/>
                <a:ea typeface="Calibri" panose="020F0502020204030204" pitchFamily="34" charset="0"/>
                <a:cs typeface="Calibri" panose="020F0502020204030204" pitchFamily="34" charset="0"/>
                <a:hlinkClick r:id="rId4"/>
              </a:rPr>
              <a:t>Policy on Allowable Food Purchases</a:t>
            </a:r>
            <a:endParaRPr lang="en-US" sz="1500" u="sng">
              <a:solidFill>
                <a:srgbClr val="0563C1"/>
              </a:solidFill>
              <a:latin typeface="+mj-lt"/>
              <a:ea typeface="Calibri" panose="020F0502020204030204" pitchFamily="34" charset="0"/>
              <a:cs typeface="Calibri" panose="020F0502020204030204" pitchFamily="34" charset="0"/>
            </a:endParaRPr>
          </a:p>
          <a:p>
            <a:pPr marL="0" indent="461963">
              <a:lnSpc>
                <a:spcPct val="107000"/>
              </a:lnSpc>
              <a:spcBef>
                <a:spcPts val="0"/>
              </a:spcBef>
              <a:spcAft>
                <a:spcPts val="800"/>
              </a:spcAft>
              <a:buNone/>
            </a:pPr>
            <a:r>
              <a:rPr lang="en-US" sz="1500" u="sng">
                <a:solidFill>
                  <a:srgbClr val="0563C1"/>
                </a:solidFill>
                <a:latin typeface="+mj-lt"/>
                <a:ea typeface="Calibri" panose="020F0502020204030204" pitchFamily="34" charset="0"/>
                <a:cs typeface="Calibri" panose="020F0502020204030204" pitchFamily="34" charset="0"/>
                <a:hlinkClick r:id="rId5"/>
              </a:rPr>
              <a:t>Procurement Services Purchasing Guide</a:t>
            </a:r>
            <a:r>
              <a:rPr lang="en-US" sz="1500">
                <a:latin typeface="+mj-lt"/>
                <a:ea typeface="Calibri" panose="020F0502020204030204" pitchFamily="34" charset="0"/>
                <a:cs typeface="Calibri" panose="020F0502020204030204" pitchFamily="34" charset="0"/>
              </a:rPr>
              <a:t>  </a:t>
            </a:r>
            <a:endParaRPr lang="en-US" sz="1500">
              <a:latin typeface="+mj-lt"/>
              <a:ea typeface="Calibri" panose="020F0502020204030204" pitchFamily="34" charset="0"/>
              <a:cs typeface="Times New Roman" panose="02020603050405020304" pitchFamily="18" charset="0"/>
            </a:endParaRPr>
          </a:p>
          <a:p>
            <a:pPr marL="461963" marR="0" indent="0">
              <a:lnSpc>
                <a:spcPct val="107000"/>
              </a:lnSpc>
              <a:spcBef>
                <a:spcPts val="0"/>
              </a:spcBef>
              <a:spcAft>
                <a:spcPts val="800"/>
              </a:spcAft>
              <a:buNone/>
            </a:pPr>
            <a:r>
              <a:rPr lang="en-US" sz="1500" u="sng">
                <a:solidFill>
                  <a:srgbClr val="0563C1"/>
                </a:solidFill>
                <a:latin typeface="+mj-lt"/>
                <a:ea typeface="Calibri" panose="020F0502020204030204" pitchFamily="34" charset="0"/>
                <a:cs typeface="Calibri" panose="020F0502020204030204" pitchFamily="34" charset="0"/>
                <a:hlinkClick r:id="rId6"/>
              </a:rPr>
              <a:t>Purchasing guide/process for computers, food, other materials (includes: Allowable/not allowable purchases) </a:t>
            </a:r>
            <a:r>
              <a:rPr lang="en-US" sz="1500">
                <a:latin typeface="+mj-lt"/>
                <a:ea typeface="Calibri" panose="020F0502020204030204" pitchFamily="34" charset="0"/>
                <a:cs typeface="Calibri" panose="020F0502020204030204" pitchFamily="34" charset="0"/>
              </a:rPr>
              <a:t> </a:t>
            </a:r>
          </a:p>
          <a:p>
            <a:pPr marL="461963" marR="0" indent="0">
              <a:lnSpc>
                <a:spcPct val="107000"/>
              </a:lnSpc>
              <a:spcBef>
                <a:spcPts val="0"/>
              </a:spcBef>
              <a:spcAft>
                <a:spcPts val="800"/>
              </a:spcAft>
              <a:buNone/>
            </a:pPr>
            <a:r>
              <a:rPr lang="en-US" sz="1500">
                <a:latin typeface="+mj-lt"/>
                <a:ea typeface="Calibri" panose="020F0502020204030204" pitchFamily="34" charset="0"/>
                <a:cs typeface="Calibri" panose="020F0502020204030204" pitchFamily="34" charset="0"/>
                <a:hlinkClick r:id="rId7"/>
              </a:rPr>
              <a:t>Travel Guidelines</a:t>
            </a:r>
            <a:endParaRPr lang="en-US" sz="1500">
              <a:latin typeface="+mj-lt"/>
              <a:ea typeface="Calibri" panose="020F0502020204030204" pitchFamily="34" charset="0"/>
              <a:cs typeface="Calibri" panose="020F0502020204030204" pitchFamily="34" charset="0"/>
            </a:endParaRPr>
          </a:p>
          <a:p>
            <a:pPr marL="747713" indent="-285750">
              <a:lnSpc>
                <a:spcPct val="107000"/>
              </a:lnSpc>
              <a:spcBef>
                <a:spcPts val="0"/>
              </a:spcBef>
              <a:spcAft>
                <a:spcPts val="800"/>
              </a:spcAft>
            </a:pPr>
            <a:r>
              <a:rPr lang="en-US" sz="1500">
                <a:latin typeface="+mj-lt"/>
                <a:ea typeface="Calibri" panose="020F0502020204030204" pitchFamily="34" charset="0"/>
                <a:cs typeface="Times New Roman" panose="02020603050405020304" pitchFamily="18" charset="0"/>
              </a:rPr>
              <a:t>Form, information, pocket guide, among others can be found under “Travel” in the UMSON intranet link </a:t>
            </a:r>
            <a:r>
              <a:rPr lang="en-US" sz="1500">
                <a:latin typeface="+mj-lt"/>
                <a:ea typeface="Calibri" panose="020F0502020204030204" pitchFamily="34" charset="0"/>
                <a:cs typeface="Times New Roman" panose="02020603050405020304" pitchFamily="18" charset="0"/>
                <a:hlinkClick r:id="rId8"/>
              </a:rPr>
              <a:t>here</a:t>
            </a:r>
            <a:r>
              <a:rPr lang="en-US" sz="1500">
                <a:latin typeface="+mj-lt"/>
                <a:ea typeface="Calibri" panose="020F0502020204030204" pitchFamily="34" charset="0"/>
                <a:cs typeface="Times New Roman" panose="02020603050405020304" pitchFamily="18" charset="0"/>
              </a:rPr>
              <a:t>. However, please meet with your dept. manager directly as process may vary per each dept. </a:t>
            </a:r>
          </a:p>
          <a:p>
            <a:pPr marL="0" indent="0">
              <a:buNone/>
            </a:pPr>
            <a:endParaRPr lang="en-US" sz="1900"/>
          </a:p>
          <a:p>
            <a:pPr marL="0" marR="0" indent="0">
              <a:lnSpc>
                <a:spcPct val="107000"/>
              </a:lnSpc>
              <a:spcBef>
                <a:spcPts val="0"/>
              </a:spcBef>
              <a:spcAft>
                <a:spcPts val="800"/>
              </a:spcAft>
              <a:buNone/>
            </a:pPr>
            <a:r>
              <a:rPr lang="en-US" sz="1900" b="1">
                <a:latin typeface="Calibri" panose="020F0502020204030204" pitchFamily="34" charset="0"/>
                <a:ea typeface="Calibri" panose="020F0502020204030204" pitchFamily="34" charset="0"/>
                <a:cs typeface="Calibri" panose="020F0502020204030204" pitchFamily="34" charset="0"/>
              </a:rPr>
              <a:t> </a:t>
            </a:r>
            <a:endParaRPr lang="en-US" sz="1900" i="1">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500"/>
          </a:p>
        </p:txBody>
      </p:sp>
    </p:spTree>
    <p:extLst>
      <p:ext uri="{BB962C8B-B14F-4D97-AF65-F5344CB8AC3E}">
        <p14:creationId xmlns:p14="http://schemas.microsoft.com/office/powerpoint/2010/main" val="327989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512"/>
            <a:ext cx="8229600" cy="550347"/>
          </a:xfrm>
        </p:spPr>
        <p:txBody>
          <a:bodyPr>
            <a:noAutofit/>
          </a:bodyPr>
          <a:lstStyle/>
          <a:p>
            <a:r>
              <a:rPr lang="en-US" sz="3400" b="1"/>
              <a:t>About the Dean</a:t>
            </a:r>
            <a:endParaRPr lang="en-US" sz="3400" b="1">
              <a:solidFill>
                <a:srgbClr val="9900CC"/>
              </a:solidFill>
            </a:endParaRPr>
          </a:p>
        </p:txBody>
      </p:sp>
      <p:sp>
        <p:nvSpPr>
          <p:cNvPr id="3" name="Content Placeholder 2"/>
          <p:cNvSpPr>
            <a:spLocks noGrp="1"/>
          </p:cNvSpPr>
          <p:nvPr>
            <p:ph idx="1"/>
          </p:nvPr>
        </p:nvSpPr>
        <p:spPr>
          <a:xfrm>
            <a:off x="276447" y="1116419"/>
            <a:ext cx="4968653" cy="5485548"/>
          </a:xfrm>
        </p:spPr>
        <p:txBody>
          <a:bodyPr vert="horz" lIns="91440" tIns="45720" rIns="91440" bIns="45720" rtlCol="0" anchor="t">
            <a:noAutofit/>
          </a:bodyPr>
          <a:lstStyle/>
          <a:p>
            <a:pPr>
              <a:buNone/>
            </a:pPr>
            <a:r>
              <a:rPr lang="en-US" sz="1300">
                <a:solidFill>
                  <a:srgbClr val="212529"/>
                </a:solidFill>
                <a:ea typeface="+mn-lt"/>
                <a:cs typeface="+mn-lt"/>
              </a:rPr>
              <a:t>University of Maryland, Baltimore (UMB) President Bruce R. Jarrell, MD, FACS, has announced the appointment of </a:t>
            </a:r>
            <a:r>
              <a:rPr lang="en-US" sz="1300">
                <a:solidFill>
                  <a:srgbClr val="4A823A"/>
                </a:solidFill>
                <a:ea typeface="+mn-lt"/>
                <a:cs typeface="+mn-lt"/>
                <a:hlinkClick r:id="rId3"/>
              </a:rPr>
              <a:t>Yolanda Ogbolu, PhD ’11, MS ’05, BSN ’04, CRNP-Neonatal, FNAP, FAAN</a:t>
            </a:r>
            <a:r>
              <a:rPr lang="en-US" sz="1300">
                <a:solidFill>
                  <a:srgbClr val="212529"/>
                </a:solidFill>
                <a:ea typeface="+mn-lt"/>
                <a:cs typeface="+mn-lt"/>
              </a:rPr>
              <a:t>, as the next Bill and Joanne Conway Dean of the University of Maryland School of Nursing (UMSON).</a:t>
            </a:r>
            <a:endParaRPr lang="en-US" sz="1300">
              <a:cs typeface="Calibri"/>
            </a:endParaRPr>
          </a:p>
          <a:p>
            <a:pPr>
              <a:buNone/>
            </a:pPr>
            <a:r>
              <a:rPr lang="en-US" sz="1300">
                <a:solidFill>
                  <a:srgbClr val="212529"/>
                </a:solidFill>
                <a:ea typeface="+mn-lt"/>
                <a:cs typeface="+mn-lt"/>
              </a:rPr>
              <a:t>An experienced researcher at international and national levels, educator, clinician, and public servant, </a:t>
            </a:r>
            <a:r>
              <a:rPr lang="en-US" sz="1300" err="1">
                <a:solidFill>
                  <a:srgbClr val="212529"/>
                </a:solidFill>
                <a:ea typeface="+mn-lt"/>
                <a:cs typeface="+mn-lt"/>
              </a:rPr>
              <a:t>Ogbolu</a:t>
            </a:r>
            <a:r>
              <a:rPr lang="en-US" sz="1300">
                <a:solidFill>
                  <a:srgbClr val="212529"/>
                </a:solidFill>
                <a:ea typeface="+mn-lt"/>
                <a:cs typeface="+mn-lt"/>
              </a:rPr>
              <a:t> is an associate professor (tenured) and has served as chair of UMSON’s Department of Partnerships, Professional Education, and Practice and co-director of its Center for Health Equity and Outcomes Research.</a:t>
            </a:r>
            <a:endParaRPr lang="en-US" sz="1300">
              <a:cs typeface="Calibri"/>
            </a:endParaRPr>
          </a:p>
          <a:p>
            <a:pPr>
              <a:buNone/>
            </a:pPr>
            <a:r>
              <a:rPr lang="en-US" sz="1300" err="1">
                <a:solidFill>
                  <a:srgbClr val="212529"/>
                </a:solidFill>
                <a:ea typeface="+mn-lt"/>
                <a:cs typeface="+mn-lt"/>
              </a:rPr>
              <a:t>Ogbolu’s</a:t>
            </a:r>
            <a:r>
              <a:rPr lang="en-US" sz="1300">
                <a:solidFill>
                  <a:srgbClr val="212529"/>
                </a:solidFill>
                <a:ea typeface="+mn-lt"/>
                <a:cs typeface="+mn-lt"/>
              </a:rPr>
              <a:t> work in community health embodies the University’s mission of improving the human condition, Jarrell said.</a:t>
            </a:r>
            <a:endParaRPr lang="en-US" sz="1300">
              <a:cs typeface="Calibri"/>
            </a:endParaRPr>
          </a:p>
          <a:p>
            <a:pPr>
              <a:buNone/>
            </a:pPr>
            <a:r>
              <a:rPr lang="en-US" sz="1300">
                <a:solidFill>
                  <a:srgbClr val="212529"/>
                </a:solidFill>
                <a:ea typeface="+mn-lt"/>
                <a:cs typeface="+mn-lt"/>
              </a:rPr>
              <a:t>“Through her research and scholarship focus on health equity, improving the social determinants of health, dissemination and implementation of health equity research and policy into clinical practice, and improving the lives of vulnerable newborns and their families. Dr. </a:t>
            </a:r>
            <a:r>
              <a:rPr lang="en-US" sz="1300" err="1">
                <a:solidFill>
                  <a:srgbClr val="212529"/>
                </a:solidFill>
                <a:ea typeface="+mn-lt"/>
                <a:cs typeface="+mn-lt"/>
              </a:rPr>
              <a:t>Ogbolu</a:t>
            </a:r>
            <a:r>
              <a:rPr lang="en-US" sz="1300">
                <a:solidFill>
                  <a:srgbClr val="212529"/>
                </a:solidFill>
                <a:ea typeface="+mn-lt"/>
                <a:cs typeface="+mn-lt"/>
              </a:rPr>
              <a:t> is the perfect choice to lead the School of Nursing into its next chapter,” Jarrell said.</a:t>
            </a:r>
            <a:endParaRPr lang="en-US" sz="1300">
              <a:cs typeface="Calibri"/>
            </a:endParaRPr>
          </a:p>
          <a:p>
            <a:pPr>
              <a:buNone/>
            </a:pPr>
            <a:r>
              <a:rPr lang="en-US" sz="1300" err="1">
                <a:solidFill>
                  <a:srgbClr val="212529"/>
                </a:solidFill>
                <a:ea typeface="+mn-lt"/>
                <a:cs typeface="+mn-lt"/>
              </a:rPr>
              <a:t>Ogbolu</a:t>
            </a:r>
            <a:r>
              <a:rPr lang="en-US" sz="1300">
                <a:solidFill>
                  <a:srgbClr val="212529"/>
                </a:solidFill>
                <a:ea typeface="+mn-lt"/>
                <a:cs typeface="+mn-lt"/>
              </a:rPr>
              <a:t> was chosen for the Bill and Joanne Conway Dean position from a talented pool of candidates after a national search. The committee was chaired by Mark A. Reynolds, DDS ’86, PhD ’99, MA, dean of the University of Maryland School of Dentistry, and Lisa Rowen, </a:t>
            </a:r>
            <a:r>
              <a:rPr lang="en-US" sz="1300" err="1">
                <a:solidFill>
                  <a:srgbClr val="212529"/>
                </a:solidFill>
                <a:ea typeface="+mn-lt"/>
                <a:cs typeface="+mn-lt"/>
              </a:rPr>
              <a:t>DNSc</a:t>
            </a:r>
            <a:r>
              <a:rPr lang="en-US" sz="1300">
                <a:solidFill>
                  <a:srgbClr val="212529"/>
                </a:solidFill>
                <a:ea typeface="+mn-lt"/>
                <a:cs typeface="+mn-lt"/>
              </a:rPr>
              <a:t>, RN, CENP, FAAN, chief nurse executive for the University of Maryland Medical System and professor and alumna of UMSON.</a:t>
            </a:r>
            <a:endParaRPr lang="en-US" sz="1300"/>
          </a:p>
          <a:p>
            <a:pPr>
              <a:buNone/>
            </a:pPr>
            <a:endParaRPr lang="en-US" sz="1700">
              <a:solidFill>
                <a:srgbClr val="212529"/>
              </a:solidFill>
              <a:cs typeface="Calibri"/>
            </a:endParaRPr>
          </a:p>
        </p:txBody>
      </p:sp>
      <p:pic>
        <p:nvPicPr>
          <p:cNvPr id="5" name="Picture 5" descr="A person in a blue jacket&#10;&#10;Description automatically generated">
            <a:extLst>
              <a:ext uri="{FF2B5EF4-FFF2-40B4-BE49-F238E27FC236}">
                <a16:creationId xmlns:a16="http://schemas.microsoft.com/office/drawing/2014/main" id="{BF6FBD75-1017-B51D-7E33-A1F48C524185}"/>
              </a:ext>
            </a:extLst>
          </p:cNvPr>
          <p:cNvPicPr>
            <a:picLocks noChangeAspect="1"/>
          </p:cNvPicPr>
          <p:nvPr/>
        </p:nvPicPr>
        <p:blipFill>
          <a:blip r:embed="rId4"/>
          <a:stretch>
            <a:fillRect/>
          </a:stretch>
        </p:blipFill>
        <p:spPr>
          <a:xfrm>
            <a:off x="5341048" y="1596236"/>
            <a:ext cx="3522818" cy="4207297"/>
          </a:xfrm>
          <a:prstGeom prst="rect">
            <a:avLst/>
          </a:prstGeom>
        </p:spPr>
      </p:pic>
    </p:spTree>
    <p:extLst>
      <p:ext uri="{BB962C8B-B14F-4D97-AF65-F5344CB8AC3E}">
        <p14:creationId xmlns:p14="http://schemas.microsoft.com/office/powerpoint/2010/main" val="296183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BCEB-B0F7-4048-97F2-CD933F3170BD}"/>
              </a:ext>
            </a:extLst>
          </p:cNvPr>
          <p:cNvSpPr>
            <a:spLocks noGrp="1"/>
          </p:cNvSpPr>
          <p:nvPr>
            <p:ph type="title"/>
          </p:nvPr>
        </p:nvSpPr>
        <p:spPr>
          <a:xfrm>
            <a:off x="457200" y="212651"/>
            <a:ext cx="8229600" cy="818707"/>
          </a:xfrm>
        </p:spPr>
        <p:txBody>
          <a:bodyPr>
            <a:normAutofit/>
          </a:bodyPr>
          <a:lstStyle/>
          <a:p>
            <a:r>
              <a:rPr lang="en-US" sz="3400" b="1"/>
              <a:t>Post-Award Resources (Cont’d)</a:t>
            </a:r>
          </a:p>
        </p:txBody>
      </p:sp>
      <p:sp>
        <p:nvSpPr>
          <p:cNvPr id="3" name="Content Placeholder 2">
            <a:extLst>
              <a:ext uri="{FF2B5EF4-FFF2-40B4-BE49-F238E27FC236}">
                <a16:creationId xmlns:a16="http://schemas.microsoft.com/office/drawing/2014/main" id="{2D3851CC-C2F7-4F7E-8004-87B742AC1F91}"/>
              </a:ext>
            </a:extLst>
          </p:cNvPr>
          <p:cNvSpPr>
            <a:spLocks noGrp="1"/>
          </p:cNvSpPr>
          <p:nvPr>
            <p:ph idx="1"/>
          </p:nvPr>
        </p:nvSpPr>
        <p:spPr>
          <a:xfrm>
            <a:off x="361507" y="1031358"/>
            <a:ext cx="8474149" cy="5549916"/>
          </a:xfrm>
        </p:spPr>
        <p:txBody>
          <a:bodyPr vert="horz" lIns="91440" tIns="45720" rIns="91440" bIns="45720" rtlCol="0" anchor="t">
            <a:noAutofit/>
          </a:bodyPr>
          <a:lstStyle/>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Hiring and Recruitment:</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indent="461645">
              <a:lnSpc>
                <a:spcPct val="107000"/>
              </a:lnSpc>
              <a:spcBef>
                <a:spcPts val="0"/>
              </a:spcBef>
              <a:spcAft>
                <a:spcPts val="800"/>
              </a:spcAft>
              <a:buNone/>
            </a:pPr>
            <a:r>
              <a:rPr lang="en-US" sz="1500" u="sng">
                <a:solidFill>
                  <a:srgbClr val="0563C1"/>
                </a:solidFill>
                <a:latin typeface="Calibri"/>
                <a:ea typeface="Calibri" panose="020F0502020204030204" pitchFamily="34" charset="0"/>
                <a:cs typeface="Times New Roman"/>
                <a:hlinkClick r:id="rId3"/>
              </a:rPr>
              <a:t>Request to Fill Position Form for Hiring processes for Contractual Employees  </a:t>
            </a:r>
            <a:r>
              <a:rPr lang="en-US" sz="1500" u="sng">
                <a:solidFill>
                  <a:srgbClr val="0563C1"/>
                </a:solidFill>
                <a:latin typeface="Calibri"/>
                <a:ea typeface="Calibri" panose="020F0502020204030204" pitchFamily="34" charset="0"/>
                <a:cs typeface="Times New Roman"/>
              </a:rPr>
              <a:t>  </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461645">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Policy on Hiring C1/C2 Positions</a:t>
            </a:r>
            <a:r>
              <a:rPr lang="en-US" sz="1500">
                <a:solidFill>
                  <a:srgbClr val="0563C1"/>
                </a:solidFill>
                <a:latin typeface="Calibri" panose="020F0502020204030204" pitchFamily="34" charset="0"/>
                <a:ea typeface="Calibri" panose="020F0502020204030204" pitchFamily="34" charset="0"/>
                <a:cs typeface="Calibri" panose="020F0502020204030204" pitchFamily="34" charset="0"/>
              </a:rPr>
              <a:t> </a:t>
            </a:r>
          </a:p>
          <a:p>
            <a:pPr marL="800100" algn="just">
              <a:spcBef>
                <a:spcPts val="0"/>
              </a:spcBef>
            </a:pPr>
            <a:r>
              <a:rPr lang="en-US" sz="1500">
                <a:latin typeface="Calibri" panose="020F0502020204030204" pitchFamily="34" charset="0"/>
                <a:ea typeface="Calibri" panose="020F0502020204030204" pitchFamily="34" charset="0"/>
                <a:cs typeface="Calibri" panose="020F0502020204030204" pitchFamily="34" charset="0"/>
              </a:rPr>
              <a:t>Contingent Category 1 (C1):</a:t>
            </a:r>
          </a:p>
          <a:p>
            <a:pPr marL="1200150" lvl="1" algn="just">
              <a:spcBef>
                <a:spcPts val="0"/>
              </a:spcBef>
            </a:pPr>
            <a:r>
              <a:rPr lang="en-US" sz="1500">
                <a:latin typeface="Calibri"/>
                <a:ea typeface="Calibri" panose="020F0502020204030204" pitchFamily="34" charset="0"/>
                <a:cs typeface="Calibri"/>
              </a:rPr>
              <a:t>contracts are renewed in 6 month increments</a:t>
            </a:r>
          </a:p>
          <a:p>
            <a:pPr marL="1200150" lvl="1" algn="just">
              <a:spcBef>
                <a:spcPts val="0"/>
              </a:spcBef>
            </a:pPr>
            <a:r>
              <a:rPr lang="en-US" sz="1500">
                <a:latin typeface="Calibri"/>
                <a:ea typeface="Calibri" panose="020F0502020204030204" pitchFamily="34" charset="0"/>
                <a:cs typeface="Calibri"/>
              </a:rPr>
              <a:t>employee does not get a leave package</a:t>
            </a:r>
          </a:p>
          <a:p>
            <a:pPr marL="1200150" lvl="1" algn="just">
              <a:spcBef>
                <a:spcPts val="0"/>
              </a:spcBef>
            </a:pPr>
            <a:r>
              <a:rPr lang="en-US" sz="1500">
                <a:latin typeface="Calibri"/>
                <a:ea typeface="Calibri" panose="020F0502020204030204" pitchFamily="34" charset="0"/>
                <a:cs typeface="Calibri"/>
              </a:rPr>
              <a:t>employee is only able to work a maximum of 19 hours weekly  if the position is needed for 1 year or more</a:t>
            </a:r>
          </a:p>
          <a:p>
            <a:pPr marL="1200150" lvl="1" algn="just">
              <a:spcBef>
                <a:spcPts val="0"/>
              </a:spcBef>
            </a:pPr>
            <a:r>
              <a:rPr lang="en-US" sz="1500">
                <a:latin typeface="Calibri"/>
                <a:ea typeface="Calibri" panose="020F0502020204030204" pitchFamily="34" charset="0"/>
                <a:cs typeface="Calibri"/>
              </a:rPr>
              <a:t>employee can be appointed to a position (without a recruitment).  </a:t>
            </a:r>
            <a:endParaRPr lang="en-US" sz="1500">
              <a:latin typeface="Calibri" panose="020F0502020204030204" pitchFamily="34" charset="0"/>
              <a:ea typeface="Calibri" panose="020F0502020204030204" pitchFamily="34" charset="0"/>
              <a:cs typeface="Calibri" panose="020F0502020204030204" pitchFamily="34" charset="0"/>
            </a:endParaRPr>
          </a:p>
          <a:p>
            <a:pPr marL="1200150" lvl="1" algn="just">
              <a:spcBef>
                <a:spcPts val="0"/>
              </a:spcBef>
            </a:pPr>
            <a:r>
              <a:rPr lang="en-US" sz="1500">
                <a:latin typeface="Calibri"/>
                <a:ea typeface="Calibri" panose="020F0502020204030204" pitchFamily="34" charset="0"/>
                <a:cs typeface="Calibri"/>
              </a:rPr>
              <a:t>employee is considered temporary &amp; can be terminated without notice</a:t>
            </a:r>
          </a:p>
          <a:p>
            <a:pPr marL="914400" lvl="1" indent="0" algn="just">
              <a:spcBef>
                <a:spcPts val="0"/>
              </a:spcBef>
              <a:buNone/>
            </a:pPr>
            <a:endParaRPr lang="en-US" sz="1500">
              <a:latin typeface="Calibri" panose="020F0502020204030204" pitchFamily="34" charset="0"/>
              <a:ea typeface="Calibri" panose="020F0502020204030204" pitchFamily="34" charset="0"/>
              <a:cs typeface="Calibri" panose="020F0502020204030204" pitchFamily="34" charset="0"/>
            </a:endParaRPr>
          </a:p>
          <a:p>
            <a:pPr marL="800100" algn="just">
              <a:spcBef>
                <a:spcPts val="0"/>
              </a:spcBef>
            </a:pPr>
            <a:r>
              <a:rPr lang="en-US" sz="1500">
                <a:latin typeface="Calibri" panose="020F0502020204030204" pitchFamily="34" charset="0"/>
                <a:ea typeface="Calibri" panose="020F0502020204030204" pitchFamily="34" charset="0"/>
                <a:cs typeface="Calibri" panose="020F0502020204030204" pitchFamily="34" charset="0"/>
              </a:rPr>
              <a:t>Contingent Category 2 (C2): </a:t>
            </a:r>
          </a:p>
          <a:p>
            <a:pPr marL="1200150" lvl="1" algn="just">
              <a:spcBef>
                <a:spcPts val="0"/>
              </a:spcBef>
            </a:pPr>
            <a:r>
              <a:rPr lang="en-US" sz="1500">
                <a:latin typeface="Calibri"/>
                <a:ea typeface="Calibri" panose="020F0502020204030204" pitchFamily="34" charset="0"/>
                <a:cs typeface="Calibri"/>
              </a:rPr>
              <a:t>contracts can be renewed in 1 year increments</a:t>
            </a:r>
          </a:p>
          <a:p>
            <a:pPr marL="1200150" lvl="1" algn="just">
              <a:spcBef>
                <a:spcPts val="0"/>
              </a:spcBef>
            </a:pPr>
            <a:r>
              <a:rPr lang="en-US" sz="1500">
                <a:latin typeface="Calibri"/>
                <a:ea typeface="Calibri" panose="020F0502020204030204" pitchFamily="34" charset="0"/>
                <a:cs typeface="Calibri"/>
              </a:rPr>
              <a:t>employees gets 3 days of personal leave yearly &amp; pro-rated annual/sick leave based upon the amount hours he or she works.   </a:t>
            </a:r>
            <a:endParaRPr lang="en-US" sz="1500">
              <a:latin typeface="Calibri" panose="020F0502020204030204" pitchFamily="34" charset="0"/>
              <a:ea typeface="Calibri" panose="020F0502020204030204" pitchFamily="34" charset="0"/>
              <a:cs typeface="Calibri" panose="020F0502020204030204" pitchFamily="34" charset="0"/>
            </a:endParaRPr>
          </a:p>
          <a:p>
            <a:pPr marL="1200150" lvl="1" algn="just">
              <a:spcBef>
                <a:spcPts val="0"/>
              </a:spcBef>
            </a:pPr>
            <a:r>
              <a:rPr lang="en-US" sz="1500">
                <a:latin typeface="Calibri"/>
                <a:ea typeface="Calibri" panose="020F0502020204030204" pitchFamily="34" charset="0"/>
                <a:cs typeface="Calibri"/>
              </a:rPr>
              <a:t>employee can work between 20-40 hours weekly</a:t>
            </a:r>
          </a:p>
          <a:p>
            <a:pPr marL="1200150" lvl="1" algn="just">
              <a:spcBef>
                <a:spcPts val="0"/>
              </a:spcBef>
            </a:pPr>
            <a:r>
              <a:rPr lang="en-US" sz="1500">
                <a:latin typeface="Calibri"/>
                <a:ea typeface="Calibri" panose="020F0502020204030204" pitchFamily="34" charset="0"/>
                <a:cs typeface="Calibri"/>
              </a:rPr>
              <a:t>C2s can be exempt or non exempt depending on the position</a:t>
            </a:r>
          </a:p>
          <a:p>
            <a:pPr marL="1200150" lvl="1" algn="just">
              <a:spcBef>
                <a:spcPts val="0"/>
              </a:spcBef>
            </a:pPr>
            <a:r>
              <a:rPr lang="en-US" sz="1500">
                <a:latin typeface="Calibri"/>
                <a:ea typeface="Calibri" panose="020F0502020204030204" pitchFamily="34" charset="0"/>
                <a:cs typeface="Calibri"/>
              </a:rPr>
              <a:t>supervisor must go through the recruitment/interview/selection process.</a:t>
            </a:r>
          </a:p>
          <a:p>
            <a:pPr marL="1200150" lvl="1" algn="just">
              <a:spcBef>
                <a:spcPts val="0"/>
              </a:spcBef>
            </a:pPr>
            <a:r>
              <a:rPr lang="en-US" sz="1500">
                <a:latin typeface="Calibri"/>
                <a:ea typeface="Calibri" panose="020F0502020204030204" pitchFamily="34" charset="0"/>
                <a:cs typeface="Calibri"/>
              </a:rPr>
              <a:t>a 14 day notice is required to terminate </a:t>
            </a:r>
            <a:endParaRPr lang="en-US" sz="15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500"/>
          </a:p>
          <a:p>
            <a:pPr marL="0" indent="0">
              <a:buNone/>
            </a:pPr>
            <a:r>
              <a:rPr lang="en-US" sz="1500"/>
              <a:t>Both C1 &amp; C2 employees are health benefit eligible through the state subsidy program if the individual works 30 or more hours weekly. </a:t>
            </a:r>
          </a:p>
        </p:txBody>
      </p:sp>
    </p:spTree>
    <p:extLst>
      <p:ext uri="{BB962C8B-B14F-4D97-AF65-F5344CB8AC3E}">
        <p14:creationId xmlns:p14="http://schemas.microsoft.com/office/powerpoint/2010/main" val="2733203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BCEB-B0F7-4048-97F2-CD933F3170BD}"/>
              </a:ext>
            </a:extLst>
          </p:cNvPr>
          <p:cNvSpPr>
            <a:spLocks noGrp="1"/>
          </p:cNvSpPr>
          <p:nvPr>
            <p:ph type="title"/>
          </p:nvPr>
        </p:nvSpPr>
        <p:spPr>
          <a:xfrm>
            <a:off x="457200" y="233916"/>
            <a:ext cx="8229600" cy="839972"/>
          </a:xfrm>
        </p:spPr>
        <p:txBody>
          <a:bodyPr>
            <a:normAutofit/>
          </a:bodyPr>
          <a:lstStyle/>
          <a:p>
            <a:r>
              <a:rPr lang="en-US" sz="3400" b="1"/>
              <a:t>Post-Award Resources (Cont’d)</a:t>
            </a:r>
          </a:p>
        </p:txBody>
      </p:sp>
      <p:sp>
        <p:nvSpPr>
          <p:cNvPr id="3" name="Content Placeholder 2">
            <a:extLst>
              <a:ext uri="{FF2B5EF4-FFF2-40B4-BE49-F238E27FC236}">
                <a16:creationId xmlns:a16="http://schemas.microsoft.com/office/drawing/2014/main" id="{2D3851CC-C2F7-4F7E-8004-87B742AC1F91}"/>
              </a:ext>
            </a:extLst>
          </p:cNvPr>
          <p:cNvSpPr>
            <a:spLocks noGrp="1"/>
          </p:cNvSpPr>
          <p:nvPr>
            <p:ph idx="1"/>
          </p:nvPr>
        </p:nvSpPr>
        <p:spPr>
          <a:xfrm>
            <a:off x="255181" y="1148316"/>
            <a:ext cx="8548578" cy="4093535"/>
          </a:xfrm>
        </p:spPr>
        <p:txBody>
          <a:bodyPr vert="horz" lIns="91440" tIns="45720" rIns="91440" bIns="45720" rtlCol="0" anchor="t">
            <a:normAutofit/>
          </a:bodyPr>
          <a:lstStyle/>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Hiring and Recruitment:</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indent="461645">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Policy on Graduate Research Assistantships </a:t>
            </a:r>
            <a:endParaRPr lang="en-US" sz="1500" u="sng">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0" indent="461645">
              <a:lnSpc>
                <a:spcPct val="107000"/>
              </a:lnSpc>
              <a:spcBef>
                <a:spcPts val="0"/>
              </a:spcBef>
              <a:spcAft>
                <a:spcPts val="800"/>
              </a:spcAft>
              <a:buNone/>
            </a:pPr>
            <a:r>
              <a:rPr lang="en-US" sz="1500" u="sng">
                <a:solidFill>
                  <a:srgbClr val="0563C1"/>
                </a:solidFill>
                <a:latin typeface="Calibri"/>
                <a:ea typeface="Calibri"/>
                <a:cs typeface="Times New Roman"/>
                <a:hlinkClick r:id="" action="ppaction://noaction"/>
              </a:rPr>
              <a:t>Policy on the Recruitment and Selection</a:t>
            </a:r>
            <a:r>
              <a:rPr lang="en-US" sz="1500">
                <a:solidFill>
                  <a:srgbClr val="0563C1"/>
                </a:solidFill>
                <a:latin typeface="Calibri"/>
                <a:ea typeface="Calibri"/>
                <a:cs typeface="Times New Roman"/>
                <a:hlinkClick r:id="rId4"/>
              </a:rPr>
              <a:t> </a:t>
            </a:r>
            <a:endParaRPr lang="en-US" sz="150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742950" indent="-285750" algn="just">
              <a:lnSpc>
                <a:spcPct val="107000"/>
              </a:lnSpc>
              <a:spcBef>
                <a:spcPts val="0"/>
              </a:spcBef>
              <a:spcAft>
                <a:spcPts val="800"/>
              </a:spcAft>
            </a:pPr>
            <a:r>
              <a:rPr lang="en-US" sz="1500">
                <a:latin typeface="Calibri"/>
                <a:ea typeface="Calibri"/>
                <a:cs typeface="Calibri"/>
              </a:rPr>
              <a:t>Note that all positions except C1 positions, must go through active recruitment and be posted for a minimum of 5 days. There must be at least 3 candidates for each position (provided 3 people have applied).  For any position regardless of the categorization, a request to fill form must be completed, and returned to Human Resources, Kristie Nichols, for appropriate approvals</a:t>
            </a:r>
            <a:r>
              <a:rPr lang="en-US" sz="1500" i="1">
                <a:latin typeface="Calibri"/>
                <a:ea typeface="Calibri"/>
                <a:cs typeface="Calibri"/>
              </a:rPr>
              <a:t> , at </a:t>
            </a:r>
            <a:r>
              <a:rPr lang="en-US" sz="1500" i="1" u="sng">
                <a:solidFill>
                  <a:srgbClr val="0000FF"/>
                </a:solidFill>
                <a:ea typeface="+mn-lt"/>
                <a:cs typeface="+mn-lt"/>
              </a:rPr>
              <a:t>kristie.nichols@umaryland.edu</a:t>
            </a:r>
            <a:endParaRPr lang="en-US" sz="1500" i="1">
              <a:solidFill>
                <a:srgbClr val="0000FF"/>
              </a:solidFill>
              <a:ea typeface="+mn-lt"/>
              <a:cs typeface="+mn-lt"/>
            </a:endParaRPr>
          </a:p>
          <a:p>
            <a:pPr marL="0" marR="0" indent="0">
              <a:lnSpc>
                <a:spcPct val="107000"/>
              </a:lnSpc>
              <a:spcBef>
                <a:spcPts val="0"/>
              </a:spcBef>
              <a:spcAft>
                <a:spcPts val="800"/>
              </a:spcAft>
              <a:buNone/>
            </a:pPr>
            <a:endParaRPr lang="en-US" sz="1500" i="1">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Bef>
                <a:spcPts val="0"/>
              </a:spcBef>
              <a:spcAft>
                <a:spcPts val="800"/>
              </a:spcAft>
              <a:buNone/>
            </a:pPr>
            <a:r>
              <a:rPr lang="en-US" sz="1500" i="1">
                <a:latin typeface="Calibri"/>
                <a:ea typeface="Calibri"/>
                <a:cs typeface="Calibri"/>
              </a:rPr>
              <a:t>For any further questions and for the most up-to-date policy on hiring and recruitment, please contact Kristie Nichols, at </a:t>
            </a:r>
            <a:r>
              <a:rPr lang="en-US" sz="1500" i="1" u="sng">
                <a:solidFill>
                  <a:srgbClr val="0000FF"/>
                </a:solidFill>
                <a:ea typeface="+mn-lt"/>
                <a:cs typeface="+mn-lt"/>
              </a:rPr>
              <a:t>kristie.nichols@umaryland.edu</a:t>
            </a:r>
            <a:r>
              <a:rPr lang="en-US" sz="1500" i="1">
                <a:latin typeface="Calibri"/>
                <a:ea typeface="Calibri"/>
                <a:cs typeface="Calibri"/>
              </a:rPr>
              <a:t>. </a:t>
            </a:r>
            <a:endParaRPr lang="en-US" sz="1500" i="1">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500"/>
          </a:p>
        </p:txBody>
      </p:sp>
    </p:spTree>
    <p:extLst>
      <p:ext uri="{BB962C8B-B14F-4D97-AF65-F5344CB8AC3E}">
        <p14:creationId xmlns:p14="http://schemas.microsoft.com/office/powerpoint/2010/main" val="299237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BCEB-B0F7-4048-97F2-CD933F3170BD}"/>
              </a:ext>
            </a:extLst>
          </p:cNvPr>
          <p:cNvSpPr>
            <a:spLocks noGrp="1"/>
          </p:cNvSpPr>
          <p:nvPr>
            <p:ph type="title"/>
          </p:nvPr>
        </p:nvSpPr>
        <p:spPr>
          <a:xfrm>
            <a:off x="457200" y="260052"/>
            <a:ext cx="8229600" cy="854373"/>
          </a:xfrm>
        </p:spPr>
        <p:txBody>
          <a:bodyPr>
            <a:normAutofit/>
          </a:bodyPr>
          <a:lstStyle/>
          <a:p>
            <a:r>
              <a:rPr lang="en-US" sz="3400" b="1"/>
              <a:t>Post-Award Resources (Cont’d)</a:t>
            </a:r>
          </a:p>
        </p:txBody>
      </p:sp>
      <p:sp>
        <p:nvSpPr>
          <p:cNvPr id="3" name="Content Placeholder 2">
            <a:extLst>
              <a:ext uri="{FF2B5EF4-FFF2-40B4-BE49-F238E27FC236}">
                <a16:creationId xmlns:a16="http://schemas.microsoft.com/office/drawing/2014/main" id="{2D3851CC-C2F7-4F7E-8004-87B742AC1F91}"/>
              </a:ext>
            </a:extLst>
          </p:cNvPr>
          <p:cNvSpPr>
            <a:spLocks noGrp="1"/>
          </p:cNvSpPr>
          <p:nvPr>
            <p:ph idx="1"/>
          </p:nvPr>
        </p:nvSpPr>
        <p:spPr>
          <a:xfrm>
            <a:off x="240632" y="1114425"/>
            <a:ext cx="8446168" cy="5743575"/>
          </a:xfrm>
        </p:spPr>
        <p:txBody>
          <a:bodyPr>
            <a:normAutofit/>
          </a:bodyPr>
          <a:lstStyle/>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Investigator’s Guide to Grant Management:</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461963">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Overview of Application Process (umaryland.edu) </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Post-Award Tips:</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461963">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BBAL Post-Award Tips</a:t>
            </a:r>
            <a:r>
              <a:rPr lang="en-US" sz="1500">
                <a:latin typeface="Calibri" panose="020F0502020204030204" pitchFamily="34" charset="0"/>
                <a:ea typeface="Calibri" panose="020F0502020204030204" pitchFamily="34" charset="0"/>
                <a:cs typeface="Calibri" panose="020F0502020204030204" pitchFamily="34" charset="0"/>
              </a:rPr>
              <a:t> </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Research/Faculty Incentive Plan:</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461963">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5"/>
              </a:rPr>
              <a:t>Research/Faculty Incentive Plan</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b="1">
                <a:latin typeface="Calibri" panose="020F0502020204030204" pitchFamily="34" charset="0"/>
                <a:ea typeface="Calibri" panose="020F0502020204030204" pitchFamily="34" charset="0"/>
                <a:cs typeface="Calibri" panose="020F0502020204030204" pitchFamily="34" charset="0"/>
              </a:rPr>
              <a:t>Study Participant Payments:</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a:latin typeface="Calibri" panose="020F0502020204030204" pitchFamily="34" charset="0"/>
                <a:ea typeface="Calibri" panose="020F0502020204030204" pitchFamily="34" charset="0"/>
                <a:cs typeface="Calibri" panose="020F0502020204030204" pitchFamily="34" charset="0"/>
              </a:rPr>
              <a:t>	</a:t>
            </a: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6"/>
              </a:rPr>
              <a:t>Policy and Procedures on Research Study Participant Payments</a:t>
            </a:r>
            <a:r>
              <a:rPr lang="en-US" sz="1500">
                <a:latin typeface="Calibri" panose="020F0502020204030204" pitchFamily="34" charset="0"/>
                <a:ea typeface="Calibri" panose="020F0502020204030204" pitchFamily="34" charset="0"/>
                <a:cs typeface="Calibri" panose="020F0502020204030204" pitchFamily="34" charset="0"/>
              </a:rPr>
              <a:t>  </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500">
                <a:latin typeface="Calibri" panose="020F0502020204030204" pitchFamily="34" charset="0"/>
                <a:ea typeface="Calibri" panose="020F0502020204030204" pitchFamily="34" charset="0"/>
                <a:cs typeface="Calibri" panose="020F0502020204030204" pitchFamily="34" charset="0"/>
              </a:rPr>
              <a:t>	</a:t>
            </a: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7"/>
              </a:rPr>
              <a:t>Study Participant Payments Gift Card Request Form Instructions</a:t>
            </a:r>
            <a:endParaRPr lang="en-US" sz="1500">
              <a:latin typeface="Calibri" panose="020F0502020204030204" pitchFamily="34" charset="0"/>
              <a:ea typeface="Calibri" panose="020F0502020204030204" pitchFamily="34" charset="0"/>
              <a:cs typeface="Times New Roman" panose="02020603050405020304" pitchFamily="18" charset="0"/>
            </a:endParaRPr>
          </a:p>
          <a:p>
            <a:pPr marL="461963" marR="0" indent="0">
              <a:lnSpc>
                <a:spcPct val="107000"/>
              </a:lnSpc>
              <a:spcBef>
                <a:spcPts val="0"/>
              </a:spcBef>
              <a:spcAft>
                <a:spcPts val="800"/>
              </a:spcAft>
              <a:buNone/>
            </a:pPr>
            <a:r>
              <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hlinkClick r:id="rId8"/>
              </a:rPr>
              <a:t>Study Participant Payments Gift Card Request Form</a:t>
            </a:r>
            <a:endParaRPr lang="en-US" sz="1500" u="sng">
              <a:solidFill>
                <a:srgbClr val="0563C1"/>
              </a:solidFill>
              <a:latin typeface="Calibri" panose="020F0502020204030204" pitchFamily="34" charset="0"/>
              <a:ea typeface="Calibri" panose="020F0502020204030204" pitchFamily="34" charset="0"/>
              <a:cs typeface="Calibri" panose="020F0502020204030204" pitchFamily="34" charset="0"/>
            </a:endParaRPr>
          </a:p>
          <a:p>
            <a:pPr marL="461963" marR="0" indent="0" algn="just">
              <a:lnSpc>
                <a:spcPct val="107000"/>
              </a:lnSpc>
              <a:spcBef>
                <a:spcPts val="0"/>
              </a:spcBef>
              <a:spcAft>
                <a:spcPts val="800"/>
              </a:spcAft>
              <a:buNone/>
            </a:pPr>
            <a:r>
              <a:rPr lang="en-US" sz="1500">
                <a:latin typeface="Calibri" panose="020F0502020204030204" pitchFamily="34" charset="0"/>
                <a:ea typeface="Calibri" panose="020F0502020204030204" pitchFamily="34" charset="0"/>
                <a:cs typeface="Times New Roman" panose="02020603050405020304" pitchFamily="18" charset="0"/>
                <a:hlinkClick r:id="rId9"/>
              </a:rPr>
              <a:t>Study Participant Payments Working Fund Request Form Instructions</a:t>
            </a:r>
            <a:r>
              <a:rPr lang="en-US" sz="1500">
                <a:latin typeface="Calibri" panose="020F0502020204030204" pitchFamily="34" charset="0"/>
                <a:ea typeface="Calibri" panose="020F0502020204030204" pitchFamily="34" charset="0"/>
                <a:cs typeface="Times New Roman" panose="02020603050405020304" pitchFamily="18" charset="0"/>
              </a:rPr>
              <a:t> - Request Working Fund checks issued from UMB Financial Services</a:t>
            </a:r>
          </a:p>
          <a:p>
            <a:pPr marL="0" indent="0">
              <a:buNone/>
            </a:pPr>
            <a:endParaRPr lang="en-US" sz="1500"/>
          </a:p>
        </p:txBody>
      </p:sp>
    </p:spTree>
    <p:extLst>
      <p:ext uri="{BB962C8B-B14F-4D97-AF65-F5344CB8AC3E}">
        <p14:creationId xmlns:p14="http://schemas.microsoft.com/office/powerpoint/2010/main" val="2099932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6794-72E7-4B77-A098-AD5642C81C5A}"/>
              </a:ext>
            </a:extLst>
          </p:cNvPr>
          <p:cNvSpPr>
            <a:spLocks noGrp="1"/>
          </p:cNvSpPr>
          <p:nvPr>
            <p:ph type="title"/>
          </p:nvPr>
        </p:nvSpPr>
        <p:spPr>
          <a:xfrm>
            <a:off x="457200" y="159488"/>
            <a:ext cx="8229600" cy="679756"/>
          </a:xfrm>
        </p:spPr>
        <p:txBody>
          <a:bodyPr>
            <a:normAutofit/>
          </a:bodyPr>
          <a:lstStyle/>
          <a:p>
            <a:r>
              <a:rPr lang="en-US" sz="3400" b="1"/>
              <a:t>Writing Support</a:t>
            </a:r>
          </a:p>
        </p:txBody>
      </p:sp>
      <p:sp>
        <p:nvSpPr>
          <p:cNvPr id="3" name="Content Placeholder 2">
            <a:extLst>
              <a:ext uri="{FF2B5EF4-FFF2-40B4-BE49-F238E27FC236}">
                <a16:creationId xmlns:a16="http://schemas.microsoft.com/office/drawing/2014/main" id="{4EE2286C-33C0-418C-99BB-EA11E2C06530}"/>
              </a:ext>
            </a:extLst>
          </p:cNvPr>
          <p:cNvSpPr>
            <a:spLocks noGrp="1"/>
          </p:cNvSpPr>
          <p:nvPr>
            <p:ph idx="1"/>
          </p:nvPr>
        </p:nvSpPr>
        <p:spPr>
          <a:xfrm>
            <a:off x="255181" y="839244"/>
            <a:ext cx="8676168" cy="5742309"/>
          </a:xfrm>
        </p:spPr>
        <p:txBody>
          <a:bodyPr>
            <a:noAutofit/>
          </a:bodyPr>
          <a:lstStyle/>
          <a:p>
            <a:pPr marL="0" indent="0" algn="just">
              <a:buNone/>
            </a:pPr>
            <a:r>
              <a:rPr lang="en-US" sz="1600" b="1" u="sng"/>
              <a:t>Editing Services</a:t>
            </a:r>
          </a:p>
          <a:p>
            <a:pPr marL="0" indent="0" algn="just">
              <a:buNone/>
            </a:pPr>
            <a:r>
              <a:rPr lang="en-US" sz="1600" b="0" i="0">
                <a:solidFill>
                  <a:srgbClr val="313131"/>
                </a:solidFill>
                <a:effectLst/>
              </a:rPr>
              <a:t>The Office of Research and Scholarship (ORS) is available to help you through your mentor with editing support for publications and grants. For more information, please reach out to </a:t>
            </a:r>
            <a:r>
              <a:rPr lang="en-US" sz="1600" b="0" i="0">
                <a:solidFill>
                  <a:srgbClr val="D81835"/>
                </a:solidFill>
                <a:effectLst/>
                <a:hlinkClick r:id="rId3"/>
              </a:rPr>
              <a:t>DL-nrsresearch@umaryland.edu</a:t>
            </a:r>
            <a:r>
              <a:rPr lang="en-US" sz="1600" b="0" i="0">
                <a:solidFill>
                  <a:srgbClr val="313131"/>
                </a:solidFill>
                <a:effectLst/>
              </a:rPr>
              <a:t>.</a:t>
            </a:r>
          </a:p>
          <a:p>
            <a:pPr marL="0" indent="0" algn="just">
              <a:buNone/>
            </a:pPr>
            <a:endParaRPr lang="en-US" sz="1600" b="1"/>
          </a:p>
          <a:p>
            <a:pPr marL="0" indent="0" algn="just">
              <a:buNone/>
            </a:pPr>
            <a:r>
              <a:rPr lang="en-US" sz="1600" b="1" u="sng"/>
              <a:t>Health Sciences and Human Services Library (HS/HSL)</a:t>
            </a:r>
          </a:p>
          <a:p>
            <a:pPr marL="0" indent="0" algn="just">
              <a:buNone/>
            </a:pPr>
            <a:r>
              <a:rPr lang="en-US" sz="1600"/>
              <a:t>The Writing Center and HS/HSL have teamed up and writing consultants are available to for walk-ins, every Wednesday, from 6:00pm-8:00pm in room 128. More info can be found on the </a:t>
            </a:r>
            <a:r>
              <a:rPr lang="en-US" sz="1600">
                <a:hlinkClick r:id="rId4"/>
              </a:rPr>
              <a:t>HS/HSL Writing Center website</a:t>
            </a:r>
            <a:r>
              <a:rPr lang="en-US" sz="1600"/>
              <a:t>.</a:t>
            </a:r>
          </a:p>
          <a:p>
            <a:pPr marL="0" indent="0" algn="just">
              <a:buNone/>
            </a:pPr>
            <a:endParaRPr lang="en-US" sz="1600"/>
          </a:p>
          <a:p>
            <a:pPr marL="0" indent="0" algn="just">
              <a:buNone/>
            </a:pPr>
            <a:r>
              <a:rPr lang="en-US" sz="1600" b="1" u="sng"/>
              <a:t>Scientific Writing Seminar Series</a:t>
            </a:r>
          </a:p>
          <a:p>
            <a:pPr marL="0" indent="0" algn="just">
              <a:buNone/>
            </a:pPr>
            <a:r>
              <a:rPr lang="en-US" sz="1600">
                <a:solidFill>
                  <a:srgbClr val="313131"/>
                </a:solidFill>
              </a:rPr>
              <a:t>The purpose of the scientific writing seminar series is to help faculty, fellows, and postdocs write clear, well-organized scientific papers.  The series consists of ten (10), 1-hour stand-alone sessions, each of which focuses on an important aspect of scientific writing. For the most up-to-date schedule, please see link </a:t>
            </a:r>
            <a:r>
              <a:rPr lang="en-US" sz="1600">
                <a:solidFill>
                  <a:srgbClr val="313131"/>
                </a:solidFill>
                <a:hlinkClick r:id="rId5"/>
              </a:rPr>
              <a:t>here</a:t>
            </a:r>
            <a:r>
              <a:rPr lang="en-US" sz="1600">
                <a:solidFill>
                  <a:srgbClr val="313131"/>
                </a:solidFill>
              </a:rPr>
              <a:t>. For any questions, contact</a:t>
            </a:r>
            <a:r>
              <a:rPr lang="en-US" sz="1600" b="0" i="0">
                <a:solidFill>
                  <a:srgbClr val="313131"/>
                </a:solidFill>
                <a:effectLst/>
              </a:rPr>
              <a:t> Marey Shriver, PhD, director, at </a:t>
            </a:r>
            <a:r>
              <a:rPr lang="en-US" sz="1600" b="0" i="0">
                <a:solidFill>
                  <a:srgbClr val="D81835"/>
                </a:solidFill>
                <a:effectLst/>
                <a:hlinkClick r:id="rId6"/>
              </a:rPr>
              <a:t>mshriver@som.umaryland.edu</a:t>
            </a:r>
            <a:r>
              <a:rPr lang="en-US" sz="1600" b="0" i="0">
                <a:solidFill>
                  <a:srgbClr val="313131"/>
                </a:solidFill>
                <a:effectLst/>
              </a:rPr>
              <a:t>.</a:t>
            </a:r>
          </a:p>
          <a:p>
            <a:pPr marL="0" indent="0">
              <a:buNone/>
            </a:pPr>
            <a:endParaRPr lang="en-US" sz="1600"/>
          </a:p>
          <a:p>
            <a:pPr marL="0" indent="0">
              <a:buNone/>
            </a:pPr>
            <a:r>
              <a:rPr lang="en-US" sz="1600" b="1" u="sng"/>
              <a:t>Writing Center</a:t>
            </a:r>
          </a:p>
          <a:p>
            <a:pPr marL="0" indent="0">
              <a:buNone/>
            </a:pPr>
            <a:r>
              <a:rPr lang="en-US" sz="1600"/>
              <a:t>The Writing Center offers  face-to-face and online consultations, workshops, and writing resources. To see the most up-to-date business hours as well as to schedule an appointment for consultation, please see link </a:t>
            </a:r>
            <a:r>
              <a:rPr lang="en-US" sz="1600">
                <a:hlinkClick r:id="rId7"/>
              </a:rPr>
              <a:t>here</a:t>
            </a:r>
            <a:r>
              <a:rPr lang="en-US" sz="1600"/>
              <a:t>. </a:t>
            </a:r>
          </a:p>
        </p:txBody>
      </p:sp>
    </p:spTree>
    <p:extLst>
      <p:ext uri="{BB962C8B-B14F-4D97-AF65-F5344CB8AC3E}">
        <p14:creationId xmlns:p14="http://schemas.microsoft.com/office/powerpoint/2010/main" val="3185827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D3F8-0617-4419-BF52-32EEC491D244}"/>
              </a:ext>
            </a:extLst>
          </p:cNvPr>
          <p:cNvSpPr>
            <a:spLocks noGrp="1"/>
          </p:cNvSpPr>
          <p:nvPr>
            <p:ph type="title"/>
          </p:nvPr>
        </p:nvSpPr>
        <p:spPr>
          <a:xfrm>
            <a:off x="373117" y="244549"/>
            <a:ext cx="8229600" cy="914400"/>
          </a:xfrm>
        </p:spPr>
        <p:txBody>
          <a:bodyPr>
            <a:normAutofit/>
          </a:bodyPr>
          <a:lstStyle/>
          <a:p>
            <a:r>
              <a:rPr lang="en-US" sz="4000" b="1"/>
              <a:t>Statistical Support</a:t>
            </a:r>
          </a:p>
        </p:txBody>
      </p:sp>
      <p:sp>
        <p:nvSpPr>
          <p:cNvPr id="3" name="Content Placeholder 2">
            <a:extLst>
              <a:ext uri="{FF2B5EF4-FFF2-40B4-BE49-F238E27FC236}">
                <a16:creationId xmlns:a16="http://schemas.microsoft.com/office/drawing/2014/main" id="{A484B850-410E-49D1-B4E0-F347463EF361}"/>
              </a:ext>
            </a:extLst>
          </p:cNvPr>
          <p:cNvSpPr>
            <a:spLocks noGrp="1"/>
          </p:cNvSpPr>
          <p:nvPr>
            <p:ph idx="1"/>
          </p:nvPr>
        </p:nvSpPr>
        <p:spPr>
          <a:xfrm>
            <a:off x="373117" y="1275907"/>
            <a:ext cx="8229600" cy="4692601"/>
          </a:xfrm>
        </p:spPr>
        <p:txBody>
          <a:bodyPr>
            <a:normAutofit/>
          </a:bodyPr>
          <a:lstStyle/>
          <a:p>
            <a:pPr marL="0" indent="0" algn="just">
              <a:buNone/>
            </a:pPr>
            <a:r>
              <a:rPr lang="en-US" sz="1900" b="1" u="sng">
                <a:solidFill>
                  <a:srgbClr val="313131"/>
                </a:solidFill>
              </a:rPr>
              <a:t>Staff/Faculty Biostatisticians </a:t>
            </a:r>
            <a:endParaRPr lang="en-US" sz="1900" b="1" i="0" u="sng">
              <a:solidFill>
                <a:srgbClr val="313131"/>
              </a:solidFill>
              <a:effectLst/>
            </a:endParaRPr>
          </a:p>
          <a:p>
            <a:pPr marL="0" indent="0" algn="just">
              <a:buNone/>
            </a:pPr>
            <a:r>
              <a:rPr lang="en-US" sz="1900" b="0" i="0">
                <a:solidFill>
                  <a:srgbClr val="313131"/>
                </a:solidFill>
                <a:effectLst/>
              </a:rPr>
              <a:t>UMSON Statisticians will support UMSON postdoctoral trainees through their faculty mentor in the pre-award by working alongside them to produce proposals and post-award by assisting with data analyses and interpretation. If possible, statistical support should be requested through the ICTR. For more information, visit the </a:t>
            </a:r>
            <a:r>
              <a:rPr lang="en-US" sz="1900">
                <a:solidFill>
                  <a:srgbClr val="313131"/>
                </a:solidFill>
                <a:hlinkClick r:id="rId3"/>
              </a:rPr>
              <a:t>Biostatistical Services webpage</a:t>
            </a:r>
            <a:r>
              <a:rPr lang="en-US" sz="1900" b="0" i="0">
                <a:solidFill>
                  <a:srgbClr val="313131"/>
                </a:solidFill>
                <a:effectLst/>
              </a:rPr>
              <a:t> or for any questions, please contact Shijun Zhu, associate professor/biostatistician, at </a:t>
            </a:r>
            <a:r>
              <a:rPr lang="en-US" sz="1900" b="0" i="0">
                <a:solidFill>
                  <a:srgbClr val="D81835"/>
                </a:solidFill>
                <a:effectLst/>
                <a:hlinkClick r:id="rId4"/>
              </a:rPr>
              <a:t>shijun.zhu@umaryland.edu</a:t>
            </a:r>
            <a:r>
              <a:rPr lang="en-US" sz="1900" b="0" i="0">
                <a:solidFill>
                  <a:srgbClr val="313131"/>
                </a:solidFill>
                <a:effectLst/>
              </a:rPr>
              <a:t>.</a:t>
            </a:r>
          </a:p>
          <a:p>
            <a:pPr marL="0" indent="0" algn="just">
              <a:buNone/>
            </a:pPr>
            <a:br>
              <a:rPr lang="en-US" sz="1500"/>
            </a:br>
            <a:endParaRPr lang="en-US" sz="1500"/>
          </a:p>
        </p:txBody>
      </p:sp>
    </p:spTree>
    <p:extLst>
      <p:ext uri="{BB962C8B-B14F-4D97-AF65-F5344CB8AC3E}">
        <p14:creationId xmlns:p14="http://schemas.microsoft.com/office/powerpoint/2010/main" val="1826328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D3F8-0617-4419-BF52-32EEC491D244}"/>
              </a:ext>
            </a:extLst>
          </p:cNvPr>
          <p:cNvSpPr>
            <a:spLocks noGrp="1"/>
          </p:cNvSpPr>
          <p:nvPr>
            <p:ph type="title"/>
          </p:nvPr>
        </p:nvSpPr>
        <p:spPr>
          <a:xfrm>
            <a:off x="373117" y="250257"/>
            <a:ext cx="8229600" cy="972151"/>
          </a:xfrm>
        </p:spPr>
        <p:txBody>
          <a:bodyPr>
            <a:normAutofit fontScale="90000"/>
          </a:bodyPr>
          <a:lstStyle/>
          <a:p>
            <a:r>
              <a:rPr lang="en-US" sz="4000" b="1"/>
              <a:t>UMSON Research Information on the UMSON Intranet</a:t>
            </a:r>
          </a:p>
        </p:txBody>
      </p:sp>
      <p:sp>
        <p:nvSpPr>
          <p:cNvPr id="3" name="Content Placeholder 2">
            <a:extLst>
              <a:ext uri="{FF2B5EF4-FFF2-40B4-BE49-F238E27FC236}">
                <a16:creationId xmlns:a16="http://schemas.microsoft.com/office/drawing/2014/main" id="{A484B850-410E-49D1-B4E0-F347463EF361}"/>
              </a:ext>
            </a:extLst>
          </p:cNvPr>
          <p:cNvSpPr>
            <a:spLocks noGrp="1"/>
          </p:cNvSpPr>
          <p:nvPr>
            <p:ph idx="1"/>
          </p:nvPr>
        </p:nvSpPr>
        <p:spPr>
          <a:xfrm>
            <a:off x="236662" y="1386038"/>
            <a:ext cx="8502509" cy="5108997"/>
          </a:xfrm>
        </p:spPr>
        <p:txBody>
          <a:bodyPr>
            <a:normAutofit/>
          </a:bodyPr>
          <a:lstStyle/>
          <a:p>
            <a:pPr marL="0" indent="0" algn="just">
              <a:buNone/>
            </a:pPr>
            <a:r>
              <a:rPr lang="en-US" sz="1500">
                <a:solidFill>
                  <a:srgbClr val="313131"/>
                </a:solidFill>
              </a:rPr>
              <a:t>See </a:t>
            </a:r>
            <a:r>
              <a:rPr lang="en-US" sz="1500">
                <a:solidFill>
                  <a:srgbClr val="313131"/>
                </a:solidFill>
                <a:hlinkClick r:id="rId3"/>
              </a:rPr>
              <a:t>UMSON Research intranet</a:t>
            </a:r>
            <a:r>
              <a:rPr lang="en-US" sz="1500">
                <a:solidFill>
                  <a:srgbClr val="313131"/>
                </a:solidFill>
              </a:rPr>
              <a:t>. Please note that you will need your username, password, and a 2-step verification to log-in. Then, you will be able to view the latest information on the following topics:</a:t>
            </a:r>
          </a:p>
          <a:p>
            <a:pPr marL="914400" indent="-457200" algn="just"/>
            <a:r>
              <a:rPr lang="en-US" sz="1500"/>
              <a:t>Pre-Award Grant Preparation</a:t>
            </a:r>
          </a:p>
          <a:p>
            <a:pPr marL="914400" indent="-457200" algn="just"/>
            <a:r>
              <a:rPr lang="en-US" sz="1500"/>
              <a:t>Regulatory Affairs</a:t>
            </a:r>
          </a:p>
          <a:p>
            <a:pPr marL="914400" indent="-457200" algn="just"/>
            <a:r>
              <a:rPr lang="en-US" sz="1500"/>
              <a:t>Administrative Services-Sponsored Projects Administration</a:t>
            </a:r>
          </a:p>
          <a:p>
            <a:pPr marL="914400" indent="-457200" algn="just"/>
            <a:r>
              <a:rPr lang="en-US" sz="1500"/>
              <a:t>Investigator’s Guide to Pre and Post Award Grant Management</a:t>
            </a:r>
          </a:p>
          <a:p>
            <a:pPr marL="914400" indent="-457200" algn="just"/>
            <a:r>
              <a:rPr lang="en-US" sz="1500"/>
              <a:t>Research Resources and Facilities</a:t>
            </a:r>
          </a:p>
          <a:p>
            <a:pPr marL="914400" indent="-457200" algn="just"/>
            <a:r>
              <a:rPr lang="en-US" sz="1500"/>
              <a:t>UMSON Researcher Toolkit</a:t>
            </a:r>
          </a:p>
          <a:p>
            <a:pPr marL="914400" indent="-457200" algn="just"/>
            <a:r>
              <a:rPr lang="en-US" sz="1500"/>
              <a:t>And More!</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710" y="3371842"/>
            <a:ext cx="28579" cy="114316"/>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425" y="3838074"/>
            <a:ext cx="7402982" cy="2656961"/>
          </a:xfrm>
          <a:prstGeom prst="rect">
            <a:avLst/>
          </a:prstGeom>
        </p:spPr>
      </p:pic>
    </p:spTree>
    <p:extLst>
      <p:ext uri="{BB962C8B-B14F-4D97-AF65-F5344CB8AC3E}">
        <p14:creationId xmlns:p14="http://schemas.microsoft.com/office/powerpoint/2010/main" val="1361240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D3F8-0617-4419-BF52-32EEC491D244}"/>
              </a:ext>
            </a:extLst>
          </p:cNvPr>
          <p:cNvSpPr>
            <a:spLocks noGrp="1"/>
          </p:cNvSpPr>
          <p:nvPr>
            <p:ph type="title"/>
          </p:nvPr>
        </p:nvSpPr>
        <p:spPr>
          <a:xfrm>
            <a:off x="0" y="263047"/>
            <a:ext cx="9143999" cy="960936"/>
          </a:xfrm>
        </p:spPr>
        <p:txBody>
          <a:bodyPr>
            <a:noAutofit/>
          </a:bodyPr>
          <a:lstStyle/>
          <a:p>
            <a:r>
              <a:rPr lang="en-US" sz="4000" b="1"/>
              <a:t>Important UMSON Research Policies and Procedures</a:t>
            </a:r>
          </a:p>
        </p:txBody>
      </p:sp>
      <p:sp>
        <p:nvSpPr>
          <p:cNvPr id="3" name="Content Placeholder 2">
            <a:extLst>
              <a:ext uri="{FF2B5EF4-FFF2-40B4-BE49-F238E27FC236}">
                <a16:creationId xmlns:a16="http://schemas.microsoft.com/office/drawing/2014/main" id="{A484B850-410E-49D1-B4E0-F347463EF361}"/>
              </a:ext>
            </a:extLst>
          </p:cNvPr>
          <p:cNvSpPr>
            <a:spLocks noGrp="1"/>
          </p:cNvSpPr>
          <p:nvPr>
            <p:ph idx="1"/>
          </p:nvPr>
        </p:nvSpPr>
        <p:spPr>
          <a:xfrm>
            <a:off x="236662" y="1277655"/>
            <a:ext cx="8502509" cy="5217380"/>
          </a:xfrm>
        </p:spPr>
        <p:txBody>
          <a:bodyPr>
            <a:normAutofit/>
          </a:bodyPr>
          <a:lstStyle/>
          <a:p>
            <a:pPr marL="0" indent="0">
              <a:buNone/>
            </a:pPr>
            <a:r>
              <a:rPr lang="en-US" sz="1500">
                <a:solidFill>
                  <a:srgbClr val="313131"/>
                </a:solidFill>
              </a:rPr>
              <a:t>The </a:t>
            </a:r>
            <a:r>
              <a:rPr lang="en-US" sz="1500">
                <a:solidFill>
                  <a:srgbClr val="313131"/>
                </a:solidFill>
                <a:hlinkClick r:id="rId3"/>
              </a:rPr>
              <a:t>UMSON Research Policies and Procedures</a:t>
            </a:r>
            <a:r>
              <a:rPr lang="en-US" sz="1500">
                <a:solidFill>
                  <a:srgbClr val="313131"/>
                </a:solidFill>
              </a:rPr>
              <a:t> in the intranet can be found under “Research, Scholarships, Grants and Contracts” (see screenshot below):</a:t>
            </a:r>
          </a:p>
          <a:p>
            <a:pPr marL="0" indent="0">
              <a:buNone/>
            </a:pPr>
            <a:endParaRPr lang="en-US" sz="1500">
              <a:solidFill>
                <a:srgbClr val="313131"/>
              </a:solidFill>
            </a:endParaRPr>
          </a:p>
          <a:p>
            <a:pPr marL="0" indent="0">
              <a:buNone/>
            </a:pPr>
            <a:endParaRPr lang="en-US" sz="1500"/>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710" y="3371842"/>
            <a:ext cx="28579" cy="114316"/>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1350145" y="2048295"/>
            <a:ext cx="6275539" cy="4446740"/>
          </a:xfrm>
          <a:prstGeom prst="rect">
            <a:avLst/>
          </a:prstGeom>
        </p:spPr>
      </p:pic>
    </p:spTree>
    <p:extLst>
      <p:ext uri="{BB962C8B-B14F-4D97-AF65-F5344CB8AC3E}">
        <p14:creationId xmlns:p14="http://schemas.microsoft.com/office/powerpoint/2010/main" val="207571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639"/>
            <a:ext cx="8229600" cy="778476"/>
          </a:xfrm>
        </p:spPr>
        <p:txBody>
          <a:bodyPr>
            <a:normAutofit/>
          </a:bodyPr>
          <a:lstStyle/>
          <a:p>
            <a:r>
              <a:rPr lang="en-US" sz="3400"/>
              <a:t>Diversity and Inclusion (Page 1)</a:t>
            </a:r>
          </a:p>
        </p:txBody>
      </p:sp>
      <p:sp>
        <p:nvSpPr>
          <p:cNvPr id="3" name="Content Placeholder 2"/>
          <p:cNvSpPr>
            <a:spLocks noGrp="1"/>
          </p:cNvSpPr>
          <p:nvPr>
            <p:ph idx="1"/>
          </p:nvPr>
        </p:nvSpPr>
        <p:spPr>
          <a:xfrm>
            <a:off x="329609" y="939114"/>
            <a:ext cx="8474149" cy="5659394"/>
          </a:xfrm>
        </p:spPr>
        <p:txBody>
          <a:bodyPr>
            <a:normAutofit/>
          </a:bodyPr>
          <a:lstStyle/>
          <a:p>
            <a:pPr marL="0" indent="0" algn="just">
              <a:buNone/>
            </a:pPr>
            <a:r>
              <a:rPr lang="en-US" sz="1900" b="1"/>
              <a:t>Welcome. </a:t>
            </a:r>
            <a:r>
              <a:rPr lang="en-US" sz="1900"/>
              <a:t>We are so glad you are here. You are welcome and belong. You are integral to the School’s success. We value the unique parts of who you are and commit to providing you with the support and encouragement you need to thrive.</a:t>
            </a:r>
          </a:p>
          <a:p>
            <a:pPr algn="just"/>
            <a:endParaRPr lang="en-US" sz="1900"/>
          </a:p>
          <a:p>
            <a:pPr marL="0" indent="0" algn="just">
              <a:buNone/>
            </a:pPr>
            <a:r>
              <a:rPr lang="en-US" sz="1900" b="1"/>
              <a:t>Who We Are</a:t>
            </a:r>
          </a:p>
          <a:p>
            <a:pPr marL="0" indent="0" algn="just">
              <a:buNone/>
            </a:pPr>
            <a:r>
              <a:rPr lang="en-US" sz="1900"/>
              <a:t>We are a vibrant community of diverse students, faculty, and staff dedicated to learning and growing together professionally and personally. </a:t>
            </a:r>
          </a:p>
          <a:p>
            <a:pPr algn="just"/>
            <a:endParaRPr lang="en-US" sz="1900" b="1"/>
          </a:p>
          <a:p>
            <a:pPr marL="0" indent="0" algn="just">
              <a:buNone/>
            </a:pPr>
            <a:r>
              <a:rPr lang="en-US" sz="1900" b="1"/>
              <a:t>What We Believe</a:t>
            </a:r>
          </a:p>
          <a:p>
            <a:pPr algn="just"/>
            <a:r>
              <a:rPr lang="en-US" sz="1900"/>
              <a:t>Diversity is a source of strength and innovation.</a:t>
            </a:r>
          </a:p>
          <a:p>
            <a:pPr algn="just"/>
            <a:r>
              <a:rPr lang="en-US" sz="1900"/>
              <a:t>Every student is valuable and important.</a:t>
            </a:r>
          </a:p>
          <a:p>
            <a:pPr algn="just"/>
            <a:r>
              <a:rPr lang="en-US" sz="1900"/>
              <a:t>We must prepare you to provide culturally competent care and help end health inequity.</a:t>
            </a:r>
          </a:p>
          <a:p>
            <a:pPr algn="just"/>
            <a:r>
              <a:rPr lang="en-US" sz="1900"/>
              <a:t>Our nursing workforce must reflect the rich diversity of the United States.</a:t>
            </a:r>
          </a:p>
          <a:p>
            <a:pPr algn="just"/>
            <a:r>
              <a:rPr lang="en-US" sz="1900"/>
              <a:t>We oppose racism and all forms of oppression.</a:t>
            </a:r>
          </a:p>
          <a:p>
            <a:pPr algn="just"/>
            <a:r>
              <a:rPr lang="en-US" sz="1900"/>
              <a:t>We are truly better together.</a:t>
            </a:r>
          </a:p>
        </p:txBody>
      </p:sp>
    </p:spTree>
    <p:extLst>
      <p:ext uri="{BB962C8B-B14F-4D97-AF65-F5344CB8AC3E}">
        <p14:creationId xmlns:p14="http://schemas.microsoft.com/office/powerpoint/2010/main" val="4035202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95"/>
            <a:ext cx="8229600" cy="652919"/>
          </a:xfrm>
        </p:spPr>
        <p:txBody>
          <a:bodyPr>
            <a:noAutofit/>
          </a:bodyPr>
          <a:lstStyle/>
          <a:p>
            <a:r>
              <a:rPr lang="en-US" sz="3400"/>
              <a:t>Diversity and Inclusion (Page 2)</a:t>
            </a:r>
          </a:p>
        </p:txBody>
      </p:sp>
      <p:sp>
        <p:nvSpPr>
          <p:cNvPr id="3" name="Content Placeholder 2"/>
          <p:cNvSpPr>
            <a:spLocks noGrp="1"/>
          </p:cNvSpPr>
          <p:nvPr>
            <p:ph idx="1"/>
          </p:nvPr>
        </p:nvSpPr>
        <p:spPr>
          <a:xfrm>
            <a:off x="457199" y="939114"/>
            <a:ext cx="8399721" cy="5659394"/>
          </a:xfrm>
        </p:spPr>
        <p:txBody>
          <a:bodyPr>
            <a:normAutofit fontScale="55000" lnSpcReduction="20000"/>
          </a:bodyPr>
          <a:lstStyle/>
          <a:p>
            <a:pPr marL="0" indent="0" algn="just">
              <a:buNone/>
            </a:pPr>
            <a:r>
              <a:rPr lang="en-US" b="1"/>
              <a:t>What We Do</a:t>
            </a:r>
          </a:p>
          <a:p>
            <a:pPr algn="just"/>
            <a:r>
              <a:rPr lang="en-US"/>
              <a:t>Work to build a positive, equitable, and inclusive School culture </a:t>
            </a:r>
          </a:p>
          <a:p>
            <a:pPr algn="just"/>
            <a:r>
              <a:rPr lang="en-US"/>
              <a:t>Ensure equitable student access, engagement, retention, and progression </a:t>
            </a:r>
          </a:p>
          <a:p>
            <a:pPr algn="just"/>
            <a:r>
              <a:rPr lang="en-US"/>
              <a:t>Provide individual and departmental support and assistance with relationship and community building </a:t>
            </a:r>
          </a:p>
          <a:p>
            <a:pPr algn="just"/>
            <a:r>
              <a:rPr lang="en-US"/>
              <a:t>Support our diverse student organizations</a:t>
            </a:r>
          </a:p>
          <a:p>
            <a:pPr algn="just"/>
            <a:r>
              <a:rPr lang="en-US"/>
              <a:t>Utilize Restorative Justice to build community </a:t>
            </a:r>
          </a:p>
          <a:p>
            <a:pPr algn="just"/>
            <a:r>
              <a:rPr lang="en-US"/>
              <a:t>Offer professional development programs and initiatives </a:t>
            </a:r>
          </a:p>
          <a:p>
            <a:pPr algn="just"/>
            <a:r>
              <a:rPr lang="en-US"/>
              <a:t>Design spaces for integrative and innovative thinking </a:t>
            </a:r>
          </a:p>
          <a:p>
            <a:pPr algn="just"/>
            <a:r>
              <a:rPr lang="en-US"/>
              <a:t>Be a resource for diversity, equity, and inclusion topics </a:t>
            </a:r>
          </a:p>
          <a:p>
            <a:pPr algn="just"/>
            <a:r>
              <a:rPr lang="en-US"/>
              <a:t>Advocate for fairness in policies and practices at all levels </a:t>
            </a:r>
          </a:p>
          <a:p>
            <a:pPr algn="just"/>
            <a:r>
              <a:rPr lang="en-US"/>
              <a:t>Be an ally in minimizing micro-injustices and pursuing organizational trust</a:t>
            </a:r>
          </a:p>
          <a:p>
            <a:pPr marL="0" indent="0" algn="just">
              <a:buNone/>
            </a:pPr>
            <a:endParaRPr lang="en-US"/>
          </a:p>
          <a:p>
            <a:pPr marL="0" indent="0" algn="just">
              <a:buNone/>
            </a:pPr>
            <a:r>
              <a:rPr lang="en-US" b="1"/>
              <a:t>What You Can Do</a:t>
            </a:r>
          </a:p>
          <a:p>
            <a:pPr algn="just"/>
            <a:r>
              <a:rPr lang="en-US"/>
              <a:t>Be  a champion of inclusion. </a:t>
            </a:r>
          </a:p>
          <a:p>
            <a:pPr algn="just"/>
            <a:r>
              <a:rPr lang="en-US"/>
              <a:t>Read our Anti-Oppression Statement. </a:t>
            </a:r>
          </a:p>
          <a:p>
            <a:pPr algn="just"/>
            <a:r>
              <a:rPr lang="en-US"/>
              <a:t>Join the Diversity, Equity, and Inclusion Council.</a:t>
            </a:r>
          </a:p>
          <a:p>
            <a:pPr algn="just"/>
            <a:r>
              <a:rPr lang="en-US"/>
              <a:t>Check out our Diversity and Inclusion webpage.</a:t>
            </a:r>
          </a:p>
          <a:p>
            <a:pPr algn="just"/>
            <a:r>
              <a:rPr lang="en-US"/>
              <a:t>We want to hear from you. Please send ideas to </a:t>
            </a:r>
            <a:r>
              <a:rPr lang="en-US">
                <a:hlinkClick r:id="rId3"/>
              </a:rPr>
              <a:t>nrstogether@umaryland.edu</a:t>
            </a:r>
            <a:r>
              <a:rPr lang="en-US"/>
              <a:t>.</a:t>
            </a:r>
          </a:p>
        </p:txBody>
      </p:sp>
    </p:spTree>
    <p:extLst>
      <p:ext uri="{BB962C8B-B14F-4D97-AF65-F5344CB8AC3E}">
        <p14:creationId xmlns:p14="http://schemas.microsoft.com/office/powerpoint/2010/main" val="410251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95"/>
            <a:ext cx="8229600" cy="652919"/>
          </a:xfrm>
        </p:spPr>
        <p:txBody>
          <a:bodyPr>
            <a:noAutofit/>
          </a:bodyPr>
          <a:lstStyle/>
          <a:p>
            <a:r>
              <a:rPr lang="en-US" sz="3400"/>
              <a:t>Diversity and Inclusion (Page 3)</a:t>
            </a:r>
          </a:p>
        </p:txBody>
      </p:sp>
      <p:sp>
        <p:nvSpPr>
          <p:cNvPr id="3" name="Content Placeholder 2"/>
          <p:cNvSpPr>
            <a:spLocks noGrp="1"/>
          </p:cNvSpPr>
          <p:nvPr>
            <p:ph idx="1"/>
          </p:nvPr>
        </p:nvSpPr>
        <p:spPr>
          <a:xfrm>
            <a:off x="457199" y="1067903"/>
            <a:ext cx="8399721" cy="3388187"/>
          </a:xfrm>
        </p:spPr>
        <p:txBody>
          <a:bodyPr vert="horz" lIns="91440" tIns="45720" rIns="91440" bIns="45720" rtlCol="0" anchor="t">
            <a:normAutofit fontScale="77500" lnSpcReduction="20000"/>
          </a:bodyPr>
          <a:lstStyle/>
          <a:p>
            <a:pPr marL="0" indent="0">
              <a:buNone/>
            </a:pPr>
            <a:r>
              <a:rPr lang="en-US" sz="2500"/>
              <a:t>For more information, please see below for links to Diversity and Inclusion:</a:t>
            </a:r>
          </a:p>
          <a:p>
            <a:r>
              <a:rPr lang="en-US" sz="2500">
                <a:hlinkClick r:id="rId3"/>
              </a:rPr>
              <a:t>Anti-Oppression Statement</a:t>
            </a:r>
            <a:endParaRPr lang="en-US" sz="2500"/>
          </a:p>
          <a:p>
            <a:r>
              <a:rPr lang="en-US" sz="2500">
                <a:hlinkClick r:id="rId4"/>
              </a:rPr>
              <a:t>Programs and Initiatives </a:t>
            </a:r>
            <a:endParaRPr lang="en-US" sz="2500"/>
          </a:p>
          <a:p>
            <a:pPr marL="0" indent="0">
              <a:buNone/>
            </a:pPr>
            <a:endParaRPr lang="en-US" sz="2500"/>
          </a:p>
          <a:p>
            <a:pPr marL="0" indent="0">
              <a:buNone/>
            </a:pPr>
            <a:r>
              <a:rPr lang="en-US" sz="2500" b="1"/>
              <a:t>Diversity and Inclusion Contact Information</a:t>
            </a:r>
          </a:p>
          <a:p>
            <a:pPr marL="0" indent="0">
              <a:buNone/>
            </a:pPr>
            <a:r>
              <a:rPr lang="en-US" sz="2500">
                <a:solidFill>
                  <a:srgbClr val="000000"/>
                </a:solidFill>
                <a:ea typeface="+mn-lt"/>
                <a:cs typeface="+mn-lt"/>
              </a:rPr>
              <a:t>Yvette Conyers, DNP, RN, FNP-C, CTN-B, CFCN, CFCS </a:t>
            </a:r>
            <a:br>
              <a:rPr lang="en-US" sz="2500"/>
            </a:br>
            <a:r>
              <a:rPr lang="en-US" sz="2500"/>
              <a:t>Associate Dean for Diversity and Inclusion</a:t>
            </a:r>
            <a:br>
              <a:rPr lang="en-US" sz="2500"/>
            </a:br>
            <a:r>
              <a:rPr lang="en-US" sz="2500" u="sng">
                <a:solidFill>
                  <a:srgbClr val="0000FF"/>
                </a:solidFill>
                <a:ea typeface="+mn-lt"/>
                <a:cs typeface="+mn-lt"/>
              </a:rPr>
              <a:t>yconyers@umaryland.edu</a:t>
            </a:r>
            <a:r>
              <a:rPr lang="en-US" sz="2500" u="sng">
                <a:solidFill>
                  <a:srgbClr val="0000FF"/>
                </a:solidFill>
                <a:hlinkClick r:id="rId5">
                  <a:extLst>
                    <a:ext uri="{A12FA001-AC4F-418D-AE19-62706E023703}">
                      <ahyp:hlinkClr xmlns:ahyp="http://schemas.microsoft.com/office/drawing/2018/hyperlinkcolor" val="tx"/>
                    </a:ext>
                  </a:extLst>
                </a:hlinkClick>
              </a:rPr>
              <a:t> </a:t>
            </a:r>
            <a:endParaRPr lang="en-US" sz="2500" u="sng">
              <a:solidFill>
                <a:srgbClr val="000000"/>
              </a:solidFill>
              <a:ea typeface="Calibri"/>
              <a:cs typeface="Calibri"/>
            </a:endParaRPr>
          </a:p>
          <a:p>
            <a:pPr fontAlgn="auto"/>
            <a:endParaRPr lang="en-US" sz="2500"/>
          </a:p>
          <a:p>
            <a:pPr marL="0" indent="0">
              <a:buNone/>
            </a:pPr>
            <a:r>
              <a:rPr lang="en-US" sz="2500">
                <a:ea typeface="Calibri"/>
                <a:cs typeface="Calibri"/>
              </a:rPr>
              <a:t>Laurelyn Irving, PhD‌</a:t>
            </a:r>
            <a:br>
              <a:rPr lang="en-US" sz="2500">
                <a:ea typeface="Calibri"/>
                <a:cs typeface="Calibri"/>
              </a:rPr>
            </a:br>
            <a:r>
              <a:rPr lang="en-US" sz="2500">
                <a:ea typeface="Calibri"/>
                <a:cs typeface="Calibri"/>
              </a:rPr>
              <a:t>Program Director, Diversity and Inclusion and Multicultural Affairs</a:t>
            </a:r>
            <a:br>
              <a:rPr lang="en-US" sz="2500">
                <a:ea typeface="Calibri"/>
                <a:cs typeface="Calibri"/>
              </a:rPr>
            </a:br>
            <a:r>
              <a:rPr lang="en-US" sz="2500" u="sng">
                <a:solidFill>
                  <a:srgbClr val="0000FF"/>
                </a:solidFill>
                <a:ea typeface="Calibri"/>
                <a:cs typeface="Calibri"/>
              </a:rPr>
              <a:t>lirving@umaryland.edu</a:t>
            </a:r>
            <a:endParaRPr lang="en-US" sz="2500" i="1" u="sng">
              <a:solidFill>
                <a:srgbClr val="0000FF"/>
              </a:solidFill>
              <a:ea typeface="Calibri"/>
              <a:cs typeface="Calibri"/>
            </a:endParaRPr>
          </a:p>
          <a:p>
            <a:pPr marL="0" indent="0">
              <a:buNone/>
            </a:pPr>
            <a:endParaRPr lang="en-US"/>
          </a:p>
          <a:p>
            <a:endParaRPr lang="en-US"/>
          </a:p>
        </p:txBody>
      </p:sp>
    </p:spTree>
    <p:extLst>
      <p:ext uri="{BB962C8B-B14F-4D97-AF65-F5344CB8AC3E}">
        <p14:creationId xmlns:p14="http://schemas.microsoft.com/office/powerpoint/2010/main" val="1775673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512"/>
            <a:ext cx="8229600" cy="550347"/>
          </a:xfrm>
        </p:spPr>
        <p:txBody>
          <a:bodyPr>
            <a:noAutofit/>
          </a:bodyPr>
          <a:lstStyle/>
          <a:p>
            <a:r>
              <a:rPr lang="en-US" sz="3400" b="1"/>
              <a:t>Welcome from the Dean</a:t>
            </a:r>
            <a:endParaRPr lang="en-US" sz="3400" b="1">
              <a:solidFill>
                <a:srgbClr val="9900CC"/>
              </a:solidFill>
            </a:endParaRPr>
          </a:p>
        </p:txBody>
      </p:sp>
      <p:sp>
        <p:nvSpPr>
          <p:cNvPr id="3" name="Content Placeholder 2"/>
          <p:cNvSpPr>
            <a:spLocks noGrp="1"/>
          </p:cNvSpPr>
          <p:nvPr>
            <p:ph idx="1"/>
          </p:nvPr>
        </p:nvSpPr>
        <p:spPr>
          <a:xfrm>
            <a:off x="365760" y="914400"/>
            <a:ext cx="8321040" cy="5687567"/>
          </a:xfrm>
        </p:spPr>
        <p:txBody>
          <a:bodyPr>
            <a:normAutofit/>
          </a:bodyPr>
          <a:lstStyle/>
          <a:p>
            <a:pPr marL="0" indent="0">
              <a:buNone/>
            </a:pPr>
            <a:br>
              <a:rPr lang="en-US"/>
            </a:br>
            <a:endParaRPr lang="en-US"/>
          </a:p>
        </p:txBody>
      </p:sp>
      <p:pic>
        <p:nvPicPr>
          <p:cNvPr id="7" name="357304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316" y="1066578"/>
            <a:ext cx="8873461" cy="4991322"/>
          </a:xfrm>
          <a:prstGeom prst="rect">
            <a:avLst/>
          </a:prstGeom>
        </p:spPr>
      </p:pic>
    </p:spTree>
    <p:extLst>
      <p:ext uri="{BB962C8B-B14F-4D97-AF65-F5344CB8AC3E}">
        <p14:creationId xmlns:p14="http://schemas.microsoft.com/office/powerpoint/2010/main" val="49709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222"/>
            <a:ext cx="8229600" cy="815478"/>
          </a:xfrm>
        </p:spPr>
        <p:txBody>
          <a:bodyPr>
            <a:normAutofit/>
          </a:bodyPr>
          <a:lstStyle/>
          <a:p>
            <a:r>
              <a:rPr lang="en-US" sz="3400"/>
              <a:t>Helpful Information for Parents</a:t>
            </a:r>
          </a:p>
        </p:txBody>
      </p:sp>
      <p:sp>
        <p:nvSpPr>
          <p:cNvPr id="3" name="Content Placeholder 2"/>
          <p:cNvSpPr>
            <a:spLocks noGrp="1"/>
          </p:cNvSpPr>
          <p:nvPr>
            <p:ph idx="1"/>
          </p:nvPr>
        </p:nvSpPr>
        <p:spPr>
          <a:xfrm>
            <a:off x="457200" y="1028700"/>
            <a:ext cx="8229600" cy="5568043"/>
          </a:xfrm>
        </p:spPr>
        <p:txBody>
          <a:bodyPr vert="horz" lIns="91440" tIns="45720" rIns="91440" bIns="45720" rtlCol="0" anchor="t">
            <a:normAutofit fontScale="85000" lnSpcReduction="20000"/>
          </a:bodyPr>
          <a:lstStyle/>
          <a:p>
            <a:pPr algn="just"/>
            <a:r>
              <a:rPr lang="en-US" sz="2200">
                <a:hlinkClick r:id="rId3"/>
              </a:rPr>
              <a:t>Childcare</a:t>
            </a:r>
            <a:r>
              <a:rPr lang="en-US" sz="2200"/>
              <a:t> - Locate childcare online or receive a free personalized assistance to help identify child care options based on specific needs.</a:t>
            </a:r>
          </a:p>
          <a:p>
            <a:pPr algn="just"/>
            <a:r>
              <a:rPr lang="en-US" sz="2200">
                <a:hlinkClick r:id="rId4"/>
              </a:rPr>
              <a:t>Lactation Center </a:t>
            </a:r>
            <a:r>
              <a:rPr lang="en-US" sz="2200"/>
              <a:t>– The LC is located in the SMC Campus Center in rm. 335 and is available on a first-come, first-served basis. It is equipped with hospital-grade Medela pump. </a:t>
            </a:r>
          </a:p>
          <a:p>
            <a:pPr algn="just"/>
            <a:r>
              <a:rPr lang="en-US" sz="2200">
                <a:hlinkClick r:id="rId5"/>
              </a:rPr>
              <a:t>Lactation Center Resources </a:t>
            </a:r>
            <a:r>
              <a:rPr lang="en-US" sz="2200"/>
              <a:t> – The Lactation Center Resources offers a wide range of information and data.  </a:t>
            </a:r>
            <a:endParaRPr lang="en-US" sz="2200">
              <a:cs typeface="Calibri"/>
            </a:endParaRPr>
          </a:p>
          <a:p>
            <a:pPr algn="just"/>
            <a:r>
              <a:rPr lang="en-US" sz="2200">
                <a:hlinkClick r:id="rId6"/>
              </a:rPr>
              <a:t>List of Lactation Rooms</a:t>
            </a:r>
            <a:r>
              <a:rPr lang="en-US" sz="2200"/>
              <a:t> – See website for a list of lactation rooms throughout the UMB campus and for room availability.</a:t>
            </a:r>
            <a:endParaRPr lang="en-US" sz="2200">
              <a:cs typeface="Calibri"/>
            </a:endParaRPr>
          </a:p>
          <a:p>
            <a:pPr algn="just"/>
            <a:r>
              <a:rPr lang="en-US" sz="2200">
                <a:hlinkClick r:id="rId7"/>
              </a:rPr>
              <a:t>UMB Guidelines for Breastfeeding Individuals</a:t>
            </a:r>
            <a:r>
              <a:rPr lang="en-US" sz="2200"/>
              <a:t> – See UMB Guidelines for requesting access, cleaning and sanitization, and privacy.</a:t>
            </a:r>
            <a:endParaRPr lang="en-US" sz="2200">
              <a:cs typeface="Calibri"/>
            </a:endParaRPr>
          </a:p>
          <a:p>
            <a:pPr algn="just"/>
            <a:r>
              <a:rPr lang="en-US" sz="2200">
                <a:hlinkClick r:id="rId8"/>
              </a:rPr>
              <a:t>UMB Pilot Child Care Grant </a:t>
            </a:r>
            <a:r>
              <a:rPr lang="en-US" sz="2200"/>
              <a:t>– This grant is available on an annual basis to assist working parents at UMB to relieve some burden of childcare cost. This is offered on a first-come, first-served basis. For questions, contact </a:t>
            </a:r>
            <a:r>
              <a:rPr lang="en-US" sz="2200">
                <a:hlinkClick r:id="rId9"/>
              </a:rPr>
              <a:t>childcaregrant@umaryland.edu</a:t>
            </a:r>
            <a:r>
              <a:rPr lang="en-US" sz="2200"/>
              <a:t>. </a:t>
            </a:r>
          </a:p>
          <a:p>
            <a:pPr algn="just"/>
            <a:r>
              <a:rPr lang="en-US" sz="2200">
                <a:hlinkClick r:id="rId10"/>
              </a:rPr>
              <a:t>UMSON Lactation Room Request</a:t>
            </a:r>
            <a:r>
              <a:rPr lang="en-US" sz="2200"/>
              <a:t> – The UMSON lactation room is located in W202A. Requests can be made through filling out the online registration form and confirmation is sent between 24-48 business hours. For any questions, please contact Megan Meadow, Senior Specialist, Facilities Maintenance &amp; Operations, at </a:t>
            </a:r>
            <a:r>
              <a:rPr lang="en-US" sz="2200">
                <a:hlinkClick r:id="rId11"/>
              </a:rPr>
              <a:t>megan.meadow@umaryland.edu</a:t>
            </a:r>
            <a:r>
              <a:rPr lang="en-US" sz="2200"/>
              <a:t>.   </a:t>
            </a:r>
            <a:endParaRPr lang="en-US" sz="2200">
              <a:cs typeface="Calibri"/>
            </a:endParaRPr>
          </a:p>
          <a:p>
            <a:pPr marL="0" indent="0">
              <a:buNone/>
            </a:pPr>
            <a:endParaRPr lang="en-US"/>
          </a:p>
        </p:txBody>
      </p:sp>
    </p:spTree>
    <p:extLst>
      <p:ext uri="{BB962C8B-B14F-4D97-AF65-F5344CB8AC3E}">
        <p14:creationId xmlns:p14="http://schemas.microsoft.com/office/powerpoint/2010/main" val="2896459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222"/>
            <a:ext cx="9144000" cy="815478"/>
          </a:xfrm>
        </p:spPr>
        <p:txBody>
          <a:bodyPr>
            <a:normAutofit/>
          </a:bodyPr>
          <a:lstStyle/>
          <a:p>
            <a:r>
              <a:rPr lang="en-US" sz="3400"/>
              <a:t>SMC Campus Center</a:t>
            </a:r>
          </a:p>
        </p:txBody>
      </p:sp>
      <p:sp>
        <p:nvSpPr>
          <p:cNvPr id="3" name="Content Placeholder 2"/>
          <p:cNvSpPr>
            <a:spLocks noGrp="1"/>
          </p:cNvSpPr>
          <p:nvPr>
            <p:ph idx="1"/>
          </p:nvPr>
        </p:nvSpPr>
        <p:spPr>
          <a:xfrm>
            <a:off x="457200" y="1028700"/>
            <a:ext cx="8229600" cy="5097463"/>
          </a:xfrm>
        </p:spPr>
        <p:txBody>
          <a:bodyPr>
            <a:normAutofit/>
          </a:bodyPr>
          <a:lstStyle/>
          <a:p>
            <a:pPr marL="0" indent="0">
              <a:buNone/>
            </a:pPr>
            <a:r>
              <a:rPr lang="en-US" sz="1900"/>
              <a:t>The </a:t>
            </a:r>
            <a:r>
              <a:rPr lang="en-US" sz="1900">
                <a:hlinkClick r:id="rId3"/>
              </a:rPr>
              <a:t>SMC Campus Center</a:t>
            </a:r>
            <a:r>
              <a:rPr lang="en-US" sz="1900"/>
              <a:t> is an interprofessional hub providing the following services:</a:t>
            </a:r>
          </a:p>
          <a:p>
            <a:r>
              <a:rPr lang="en-US" sz="1900"/>
              <a:t>Amazon Lockers</a:t>
            </a:r>
          </a:p>
          <a:p>
            <a:r>
              <a:rPr lang="en-US" sz="1900" err="1"/>
              <a:t>CulinArt</a:t>
            </a:r>
            <a:r>
              <a:rPr lang="en-US" sz="1900"/>
              <a:t> Market – This café has a coffee machine, made-to-order deli and salads, and a self-checkout for after normal business hours.</a:t>
            </a:r>
          </a:p>
          <a:p>
            <a:r>
              <a:rPr lang="en-US" sz="1900"/>
              <a:t>Event Services</a:t>
            </a:r>
          </a:p>
          <a:p>
            <a:r>
              <a:rPr lang="en-US" sz="1900"/>
              <a:t>Lost &amp; Found</a:t>
            </a:r>
          </a:p>
          <a:p>
            <a:r>
              <a:rPr lang="en-US" sz="1900"/>
              <a:t>Microwaves</a:t>
            </a:r>
          </a:p>
          <a:p>
            <a:r>
              <a:rPr lang="en-US" sz="1900">
                <a:hlinkClick r:id="rId4"/>
              </a:rPr>
              <a:t>OneCard Office</a:t>
            </a:r>
            <a:endParaRPr lang="en-US" sz="1900"/>
          </a:p>
          <a:p>
            <a:r>
              <a:rPr lang="en-US" sz="1900">
                <a:hlinkClick r:id="rId5"/>
              </a:rPr>
              <a:t>Seven Scholars Bookstore </a:t>
            </a:r>
            <a:r>
              <a:rPr lang="en-US" sz="1900"/>
              <a:t>– Offers school supplies, textbooks, and spirit apparel.</a:t>
            </a:r>
          </a:p>
          <a:p>
            <a:r>
              <a:rPr lang="en-US" sz="1900"/>
              <a:t>URecFit</a:t>
            </a:r>
          </a:p>
          <a:p>
            <a:r>
              <a:rPr lang="en-US" sz="1900"/>
              <a:t>And more!</a:t>
            </a:r>
          </a:p>
          <a:p>
            <a:endParaRPr lang="en-US" sz="1900"/>
          </a:p>
        </p:txBody>
      </p:sp>
    </p:spTree>
    <p:extLst>
      <p:ext uri="{BB962C8B-B14F-4D97-AF65-F5344CB8AC3E}">
        <p14:creationId xmlns:p14="http://schemas.microsoft.com/office/powerpoint/2010/main" val="1142587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271"/>
            <a:ext cx="8229600" cy="717924"/>
          </a:xfrm>
        </p:spPr>
        <p:txBody>
          <a:bodyPr>
            <a:normAutofit/>
          </a:bodyPr>
          <a:lstStyle/>
          <a:p>
            <a:r>
              <a:rPr lang="en-US" sz="3400"/>
              <a:t>Tools</a:t>
            </a:r>
          </a:p>
        </p:txBody>
      </p:sp>
      <p:sp>
        <p:nvSpPr>
          <p:cNvPr id="3" name="Content Placeholder 2"/>
          <p:cNvSpPr>
            <a:spLocks noGrp="1"/>
          </p:cNvSpPr>
          <p:nvPr>
            <p:ph idx="1"/>
          </p:nvPr>
        </p:nvSpPr>
        <p:spPr>
          <a:xfrm>
            <a:off x="457200" y="978195"/>
            <a:ext cx="8229600" cy="5613991"/>
          </a:xfrm>
        </p:spPr>
        <p:txBody>
          <a:bodyPr vert="horz" lIns="91440" tIns="45720" rIns="91440" bIns="45720" rtlCol="0" anchor="t">
            <a:noAutofit/>
          </a:bodyPr>
          <a:lstStyle/>
          <a:p>
            <a:r>
              <a:rPr lang="en-US" sz="1900">
                <a:hlinkClick r:id="rId3"/>
              </a:rPr>
              <a:t>Mobile UMB App </a:t>
            </a:r>
            <a:r>
              <a:rPr lang="en-US" sz="1900"/>
              <a:t>– Provides info on UM shuttle, safe ride, campus map, calendar for events, fitness info, access to blackboard, dining, UMB news, emergency alerts, campus directory, and many more!</a:t>
            </a:r>
            <a:endParaRPr lang="en-US" sz="1900">
              <a:cs typeface="Calibri"/>
            </a:endParaRPr>
          </a:p>
          <a:p>
            <a:r>
              <a:rPr lang="en-US" sz="1900">
                <a:hlinkClick r:id="rId4"/>
              </a:rPr>
              <a:t>One Card </a:t>
            </a:r>
            <a:r>
              <a:rPr lang="en-US" sz="1900"/>
              <a:t>– UMB campus ID is used for entering campus, parking garage, URecFit, receiving library services, etc. An appointment can be made to pick-up ID at the One Card office. </a:t>
            </a:r>
          </a:p>
          <a:p>
            <a:r>
              <a:rPr lang="en-US" sz="1900">
                <a:hlinkClick r:id="rId5"/>
              </a:rPr>
              <a:t>Parking and Transportation Services </a:t>
            </a:r>
            <a:r>
              <a:rPr lang="en-US" sz="1900"/>
              <a:t>– Get info on garage locations around campus, faculty/staff parking, visitor parking. Parking policies have been updated since June 2023.</a:t>
            </a:r>
            <a:endParaRPr lang="en-US" sz="1900">
              <a:cs typeface="Calibri"/>
            </a:endParaRPr>
          </a:p>
          <a:p>
            <a:r>
              <a:rPr lang="en-US" sz="1900">
                <a:hlinkClick r:id="rId6"/>
              </a:rPr>
              <a:t>The Elm Nursing </a:t>
            </a:r>
            <a:r>
              <a:rPr lang="en-US" sz="1900"/>
              <a:t>– UMSON publication of events, important announcements, accolades, etc. </a:t>
            </a:r>
          </a:p>
          <a:p>
            <a:r>
              <a:rPr lang="en-US" sz="1900">
                <a:hlinkClick r:id="rId7"/>
              </a:rPr>
              <a:t>UMB Alerts </a:t>
            </a:r>
            <a:r>
              <a:rPr lang="en-US" sz="1900"/>
              <a:t>– Sign up to be alerted by the Emergency Management Team of any emergencies and weather-related closings.</a:t>
            </a:r>
          </a:p>
        </p:txBody>
      </p:sp>
    </p:spTree>
    <p:extLst>
      <p:ext uri="{BB962C8B-B14F-4D97-AF65-F5344CB8AC3E}">
        <p14:creationId xmlns:p14="http://schemas.microsoft.com/office/powerpoint/2010/main" val="1398071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
            <a:ext cx="8229600" cy="941832"/>
          </a:xfrm>
        </p:spPr>
        <p:txBody>
          <a:bodyPr>
            <a:normAutofit/>
          </a:bodyPr>
          <a:lstStyle/>
          <a:p>
            <a:r>
              <a:rPr lang="en-US" sz="3400"/>
              <a:t>Campus Resources (Page 1)</a:t>
            </a:r>
          </a:p>
        </p:txBody>
      </p:sp>
      <p:sp>
        <p:nvSpPr>
          <p:cNvPr id="3" name="Content Placeholder 2"/>
          <p:cNvSpPr>
            <a:spLocks noGrp="1"/>
          </p:cNvSpPr>
          <p:nvPr>
            <p:ph idx="1"/>
          </p:nvPr>
        </p:nvSpPr>
        <p:spPr>
          <a:xfrm>
            <a:off x="457200" y="1161288"/>
            <a:ext cx="8229600" cy="5441531"/>
          </a:xfrm>
        </p:spPr>
        <p:txBody>
          <a:bodyPr vert="horz" lIns="91440" tIns="45720" rIns="91440" bIns="45720" rtlCol="0" anchor="t">
            <a:normAutofit/>
          </a:bodyPr>
          <a:lstStyle/>
          <a:p>
            <a:pPr algn="just"/>
            <a:r>
              <a:rPr lang="en-US" sz="1900">
                <a:hlinkClick r:id="rId3"/>
              </a:rPr>
              <a:t>Career Development</a:t>
            </a:r>
            <a:r>
              <a:rPr lang="en-US" sz="1900"/>
              <a:t> – Offers variety of training and counseling activities.</a:t>
            </a:r>
          </a:p>
          <a:p>
            <a:pPr algn="just"/>
            <a:r>
              <a:rPr lang="en-US" sz="1900">
                <a:hlinkClick r:id="rId4"/>
              </a:rPr>
              <a:t>Center for Advanced Research Training &amp; Innovation Eventbrite</a:t>
            </a:r>
            <a:r>
              <a:rPr lang="en-US" sz="1900"/>
              <a:t> – Lists various events/seminars/zoom sessions ranging from effective grant writing to conflict resolution. Brief list of previous sessions included the following:</a:t>
            </a:r>
          </a:p>
          <a:p>
            <a:pPr lvl="1" algn="just">
              <a:buFont typeface="Courier New" panose="02070309020205020404" pitchFamily="49" charset="0"/>
              <a:buChar char="o"/>
            </a:pPr>
            <a:r>
              <a:rPr lang="en-US" sz="1900"/>
              <a:t>Career Counseling &amp; Careers in Science Seminar Series</a:t>
            </a:r>
          </a:p>
          <a:p>
            <a:pPr lvl="1" algn="just">
              <a:buFont typeface="Courier New" panose="02070309020205020404" pitchFamily="49" charset="0"/>
              <a:buChar char="o"/>
            </a:pPr>
            <a:r>
              <a:rPr lang="en-US" sz="1900"/>
              <a:t>Conflict Resolution for Scientists </a:t>
            </a:r>
          </a:p>
          <a:p>
            <a:pPr lvl="1" algn="just">
              <a:buFont typeface="Courier New" panose="02070309020205020404" pitchFamily="49" charset="0"/>
              <a:buChar char="o"/>
            </a:pPr>
            <a:r>
              <a:rPr lang="en-US" sz="1900"/>
              <a:t>Research Career Development &amp; Planning</a:t>
            </a:r>
          </a:p>
          <a:p>
            <a:pPr lvl="1" algn="just">
              <a:buFont typeface="Courier New" panose="02070309020205020404" pitchFamily="49" charset="0"/>
              <a:buChar char="o"/>
            </a:pPr>
            <a:r>
              <a:rPr lang="en-US" sz="1900"/>
              <a:t>Rigor and Reproducibility Series</a:t>
            </a:r>
          </a:p>
          <a:p>
            <a:pPr lvl="1" algn="just">
              <a:buFont typeface="Courier New" panose="02070309020205020404" pitchFamily="49" charset="0"/>
              <a:buChar char="o"/>
            </a:pPr>
            <a:r>
              <a:rPr lang="en-US" sz="1900"/>
              <a:t>Writing an Effective Grant Writing</a:t>
            </a:r>
          </a:p>
          <a:p>
            <a:pPr algn="just"/>
            <a:r>
              <a:rPr lang="en-US" sz="1900">
                <a:hlinkClick r:id="rId5"/>
              </a:rPr>
              <a:t>Diversity Advisory Council</a:t>
            </a:r>
            <a:r>
              <a:rPr lang="en-US" sz="1900"/>
              <a:t> – Serves to provide recommendations to the UMB president to promote diversity, equity, and inclusion as well as hosts campus-wide events.</a:t>
            </a:r>
          </a:p>
          <a:p>
            <a:pPr algn="just"/>
            <a:r>
              <a:rPr lang="en-US" sz="1900">
                <a:hlinkClick r:id="rId6"/>
              </a:rPr>
              <a:t>Educational Support and Disability Services (ESDS)</a:t>
            </a:r>
            <a:r>
              <a:rPr lang="en-US" sz="1900"/>
              <a:t> – For any </a:t>
            </a:r>
            <a:r>
              <a:rPr lang="en-US" sz="1900" err="1"/>
              <a:t>accomodations</a:t>
            </a:r>
            <a:r>
              <a:rPr lang="en-US" sz="1900"/>
              <a:t> and/or questions, please contact ESDS at </a:t>
            </a:r>
            <a:r>
              <a:rPr lang="en-US" sz="1900">
                <a:hlinkClick r:id="rId7"/>
              </a:rPr>
              <a:t>disabilityservices@umaryland.edu</a:t>
            </a:r>
            <a:r>
              <a:rPr lang="en-US" sz="1900"/>
              <a:t>.  </a:t>
            </a:r>
          </a:p>
          <a:p>
            <a:pPr algn="just"/>
            <a:r>
              <a:rPr lang="en-US" sz="1900">
                <a:hlinkClick r:id="rId8"/>
              </a:rPr>
              <a:t>Employee Assistance Program (EAP)</a:t>
            </a:r>
            <a:r>
              <a:rPr lang="en-US" sz="1900"/>
              <a:t> – Offers free, confidential services and helps individuals with mental health counseling.</a:t>
            </a:r>
            <a:endParaRPr lang="en-US" sz="1900">
              <a:cs typeface="Calibri"/>
            </a:endParaRPr>
          </a:p>
          <a:p>
            <a:endParaRPr lang="en-US"/>
          </a:p>
          <a:p>
            <a:endParaRPr lang="en-US"/>
          </a:p>
        </p:txBody>
      </p:sp>
    </p:spTree>
    <p:extLst>
      <p:ext uri="{BB962C8B-B14F-4D97-AF65-F5344CB8AC3E}">
        <p14:creationId xmlns:p14="http://schemas.microsoft.com/office/powerpoint/2010/main" val="1558308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
            <a:ext cx="8229600" cy="758739"/>
          </a:xfrm>
        </p:spPr>
        <p:txBody>
          <a:bodyPr>
            <a:normAutofit/>
          </a:bodyPr>
          <a:lstStyle/>
          <a:p>
            <a:r>
              <a:rPr lang="en-US" sz="3400"/>
              <a:t>Campus Resources (Page 2)</a:t>
            </a:r>
          </a:p>
        </p:txBody>
      </p:sp>
      <p:sp>
        <p:nvSpPr>
          <p:cNvPr id="3" name="Content Placeholder 2"/>
          <p:cNvSpPr>
            <a:spLocks noGrp="1"/>
          </p:cNvSpPr>
          <p:nvPr>
            <p:ph idx="1"/>
          </p:nvPr>
        </p:nvSpPr>
        <p:spPr>
          <a:xfrm>
            <a:off x="457200" y="1095153"/>
            <a:ext cx="8229600" cy="5475767"/>
          </a:xfrm>
        </p:spPr>
        <p:txBody>
          <a:bodyPr>
            <a:normAutofit/>
          </a:bodyPr>
          <a:lstStyle/>
          <a:p>
            <a:pPr algn="just"/>
            <a:r>
              <a:rPr lang="en-US" sz="1900">
                <a:solidFill>
                  <a:prstClr val="black"/>
                </a:solidFill>
                <a:hlinkClick r:id="rId3"/>
              </a:rPr>
              <a:t>Event Services</a:t>
            </a:r>
            <a:r>
              <a:rPr lang="en-US" sz="1900">
                <a:solidFill>
                  <a:prstClr val="black"/>
                </a:solidFill>
              </a:rPr>
              <a:t> – Event coordinators assists with scheduling and helping with A/V needs such as Zoom and </a:t>
            </a:r>
            <a:r>
              <a:rPr lang="en-US" sz="1900" err="1">
                <a:solidFill>
                  <a:prstClr val="black"/>
                </a:solidFill>
              </a:rPr>
              <a:t>Webex</a:t>
            </a:r>
            <a:r>
              <a:rPr lang="en-US" sz="1900">
                <a:solidFill>
                  <a:prstClr val="black"/>
                </a:solidFill>
              </a:rPr>
              <a:t> for all SMC Campus Center meetings, conferences, and events. </a:t>
            </a:r>
          </a:p>
          <a:p>
            <a:pPr algn="just"/>
            <a:r>
              <a:rPr lang="en-US" sz="1900">
                <a:hlinkClick r:id="rId4"/>
              </a:rPr>
              <a:t>Health Sciences and Human Services Library</a:t>
            </a:r>
            <a:r>
              <a:rPr lang="en-US" sz="1900"/>
              <a:t> – The HSHSL also provides various workshops &amp; tutorials, poster printing, study rooms, among others.</a:t>
            </a:r>
          </a:p>
          <a:p>
            <a:pPr algn="just"/>
            <a:r>
              <a:rPr lang="en-US" sz="1900">
                <a:hlinkClick r:id="rId5"/>
              </a:rPr>
              <a:t>Intercultural Leadership and Engagement Center</a:t>
            </a:r>
            <a:r>
              <a:rPr lang="en-US" sz="1900"/>
              <a:t> – Provides social support for underrepresented population.</a:t>
            </a:r>
          </a:p>
          <a:p>
            <a:pPr algn="just"/>
            <a:r>
              <a:rPr lang="en-US" sz="1900">
                <a:hlinkClick r:id="rId6"/>
              </a:rPr>
              <a:t>International Scholars</a:t>
            </a:r>
            <a:r>
              <a:rPr lang="en-US" sz="1900"/>
              <a:t> – Some international scholar organizations include the Chinese Student and Scholar Organization, Muslim Student and Scholars Association, International Students Organization, among others. </a:t>
            </a:r>
          </a:p>
          <a:p>
            <a:pPr algn="just"/>
            <a:r>
              <a:rPr lang="en-US" sz="1900">
                <a:hlinkClick r:id="rId7"/>
              </a:rPr>
              <a:t>National Postdoctoral Association (NPA)</a:t>
            </a:r>
            <a:r>
              <a:rPr lang="en-US" sz="1900"/>
              <a:t> - All UMB postdoctoral fellows can join for free. </a:t>
            </a:r>
          </a:p>
          <a:p>
            <a:pPr marL="0" indent="0">
              <a:buNone/>
            </a:pPr>
            <a:endParaRPr lang="en-US" sz="2200"/>
          </a:p>
          <a:p>
            <a:endParaRPr lang="en-US" sz="2200"/>
          </a:p>
          <a:p>
            <a:endParaRPr lang="en-US" sz="2200"/>
          </a:p>
        </p:txBody>
      </p:sp>
    </p:spTree>
    <p:extLst>
      <p:ext uri="{BB962C8B-B14F-4D97-AF65-F5344CB8AC3E}">
        <p14:creationId xmlns:p14="http://schemas.microsoft.com/office/powerpoint/2010/main" val="1092785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7"/>
            <a:ext cx="8229600" cy="748106"/>
          </a:xfrm>
        </p:spPr>
        <p:txBody>
          <a:bodyPr>
            <a:normAutofit/>
          </a:bodyPr>
          <a:lstStyle/>
          <a:p>
            <a:r>
              <a:rPr lang="en-US" sz="3400"/>
              <a:t>Campus Resources (Page 3)</a:t>
            </a:r>
          </a:p>
        </p:txBody>
      </p:sp>
      <p:sp>
        <p:nvSpPr>
          <p:cNvPr id="3" name="Content Placeholder 2"/>
          <p:cNvSpPr>
            <a:spLocks noGrp="1"/>
          </p:cNvSpPr>
          <p:nvPr>
            <p:ph idx="1"/>
          </p:nvPr>
        </p:nvSpPr>
        <p:spPr>
          <a:xfrm>
            <a:off x="457200" y="1041991"/>
            <a:ext cx="8229600" cy="5560827"/>
          </a:xfrm>
        </p:spPr>
        <p:txBody>
          <a:bodyPr vert="horz" lIns="91440" tIns="45720" rIns="91440" bIns="45720" rtlCol="0" anchor="t">
            <a:noAutofit/>
          </a:bodyPr>
          <a:lstStyle/>
          <a:p>
            <a:pPr algn="just"/>
            <a:r>
              <a:rPr lang="en-US" sz="1900">
                <a:hlinkClick r:id="rId3"/>
              </a:rPr>
              <a:t>Office of Accountability and Compliance</a:t>
            </a:r>
            <a:r>
              <a:rPr lang="en-US" sz="1900"/>
              <a:t> – UMB is committed to helping and providing guidance with accountability and compliance concerns, and is committed to fostering a transparent community culture. </a:t>
            </a:r>
          </a:p>
          <a:p>
            <a:pPr algn="just"/>
            <a:r>
              <a:rPr lang="en-US" sz="1900">
                <a:hlinkClick r:id="rId4"/>
              </a:rPr>
              <a:t>Office of International Services</a:t>
            </a:r>
            <a:r>
              <a:rPr lang="en-US" sz="1900"/>
              <a:t> – Advises on federal immigration regulations, peer mentorship, among others. </a:t>
            </a:r>
          </a:p>
          <a:p>
            <a:pPr algn="just"/>
            <a:r>
              <a:rPr lang="en-US" sz="1900">
                <a:hlinkClick r:id="rId5"/>
              </a:rPr>
              <a:t>Technology</a:t>
            </a:r>
            <a:r>
              <a:rPr lang="en-US" sz="1900"/>
              <a:t> – Information and Learning Technology is available to support use of information technology to enhance research and learning.</a:t>
            </a:r>
          </a:p>
          <a:p>
            <a:pPr algn="just"/>
            <a:r>
              <a:rPr lang="en-US" sz="1900">
                <a:hlinkClick r:id="rId6"/>
              </a:rPr>
              <a:t>Title IX </a:t>
            </a:r>
            <a:r>
              <a:rPr lang="en-US" sz="1900"/>
              <a:t>– “No person in the United States shall, on the basis of sex, be excluded from participation in, be denied the benefits of, or be subjected to discrimination under any educational program or activity receiving Federal financial assistance.” See website for training, resources, policies and procedures, FAQ’s, and reporting analytics.</a:t>
            </a:r>
          </a:p>
          <a:p>
            <a:pPr algn="just"/>
            <a:r>
              <a:rPr lang="en-US" sz="1900">
                <a:hlinkClick r:id="rId7"/>
              </a:rPr>
              <a:t>UMB Crisis Care Resource Guide</a:t>
            </a:r>
            <a:r>
              <a:rPr lang="en-US" sz="1900"/>
              <a:t> - This guide provides local/national crisis hotlines and resources. For counseling for postdoctoral trainees, see </a:t>
            </a:r>
            <a:r>
              <a:rPr lang="en-US" sz="1900">
                <a:hlinkClick r:id="rId8"/>
              </a:rPr>
              <a:t>Employee Assistance Program (EAP).</a:t>
            </a:r>
            <a:endParaRPr lang="en-US" sz="1900">
              <a:cs typeface="Calibri"/>
              <a:hlinkClick r:id="rId8"/>
            </a:endParaRPr>
          </a:p>
          <a:p>
            <a:pPr marL="0" indent="0">
              <a:buNone/>
            </a:pPr>
            <a:endParaRPr lang="en-US" sz="2000"/>
          </a:p>
          <a:p>
            <a:pPr algn="just"/>
            <a:endParaRPr lang="en-US" sz="1900"/>
          </a:p>
        </p:txBody>
      </p:sp>
    </p:spTree>
    <p:extLst>
      <p:ext uri="{BB962C8B-B14F-4D97-AF65-F5344CB8AC3E}">
        <p14:creationId xmlns:p14="http://schemas.microsoft.com/office/powerpoint/2010/main" val="3052609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
            <a:ext cx="8229600" cy="769372"/>
          </a:xfrm>
        </p:spPr>
        <p:txBody>
          <a:bodyPr>
            <a:normAutofit/>
          </a:bodyPr>
          <a:lstStyle/>
          <a:p>
            <a:r>
              <a:rPr lang="en-US" sz="3400"/>
              <a:t>Campus Resources (Page 4)</a:t>
            </a:r>
          </a:p>
        </p:txBody>
      </p:sp>
      <p:sp>
        <p:nvSpPr>
          <p:cNvPr id="3" name="Content Placeholder 2"/>
          <p:cNvSpPr>
            <a:spLocks noGrp="1"/>
          </p:cNvSpPr>
          <p:nvPr>
            <p:ph idx="1"/>
          </p:nvPr>
        </p:nvSpPr>
        <p:spPr>
          <a:xfrm>
            <a:off x="457200" y="988828"/>
            <a:ext cx="8229600" cy="5137335"/>
          </a:xfrm>
        </p:spPr>
        <p:txBody>
          <a:bodyPr>
            <a:normAutofit/>
          </a:bodyPr>
          <a:lstStyle/>
          <a:p>
            <a:pPr algn="just"/>
            <a:r>
              <a:rPr lang="en-US" sz="1900">
                <a:hlinkClick r:id="rId3"/>
              </a:rPr>
              <a:t>UMB Housing</a:t>
            </a:r>
            <a:r>
              <a:rPr lang="en-US" sz="1900"/>
              <a:t> – Fayette Square and </a:t>
            </a:r>
            <a:r>
              <a:rPr lang="en-US" sz="1900" err="1"/>
              <a:t>Pascault</a:t>
            </a:r>
            <a:r>
              <a:rPr lang="en-US" sz="1900"/>
              <a:t> Row offer apartment living close to the UMB campus and has study spaces, washer/dryers, gym, among others.</a:t>
            </a:r>
          </a:p>
          <a:p>
            <a:pPr algn="just"/>
            <a:r>
              <a:rPr lang="en-US" sz="1900">
                <a:hlinkClick r:id="rId4"/>
              </a:rPr>
              <a:t>UMB Police Dept.</a:t>
            </a:r>
            <a:r>
              <a:rPr lang="en-US" sz="1900"/>
              <a:t> – Provides Safe Walk/Safe Ride services that is available 24/7 all year round as well as well as safety tips. </a:t>
            </a:r>
          </a:p>
          <a:p>
            <a:pPr algn="just"/>
            <a:r>
              <a:rPr lang="en-US" sz="1900">
                <a:hlinkClick r:id="rId5"/>
              </a:rPr>
              <a:t>URecFit</a:t>
            </a:r>
            <a:r>
              <a:rPr lang="en-US" sz="1900"/>
              <a:t> – Offers wellness resources, virtual group exercise, personal training, intramural sports, among others.</a:t>
            </a:r>
          </a:p>
        </p:txBody>
      </p:sp>
    </p:spTree>
    <p:extLst>
      <p:ext uri="{BB962C8B-B14F-4D97-AF65-F5344CB8AC3E}">
        <p14:creationId xmlns:p14="http://schemas.microsoft.com/office/powerpoint/2010/main" val="4004220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284"/>
            <a:ext cx="9144000" cy="648586"/>
          </a:xfrm>
        </p:spPr>
        <p:txBody>
          <a:bodyPr>
            <a:normAutofit/>
          </a:bodyPr>
          <a:lstStyle/>
          <a:p>
            <a:r>
              <a:rPr lang="en-US" sz="3400"/>
              <a:t>Social media (Page 1)</a:t>
            </a:r>
          </a:p>
        </p:txBody>
      </p:sp>
      <p:pic>
        <p:nvPicPr>
          <p:cNvPr id="12" name="Content Placeholder 11"/>
          <p:cNvPicPr>
            <a:picLocks noGrp="1" noChangeAspect="1"/>
          </p:cNvPicPr>
          <p:nvPr>
            <p:ph idx="1"/>
          </p:nvPr>
        </p:nvPicPr>
        <p:blipFill>
          <a:blip r:embed="rId3"/>
          <a:stretch>
            <a:fillRect/>
          </a:stretch>
        </p:blipFill>
        <p:spPr>
          <a:xfrm>
            <a:off x="6694652" y="839191"/>
            <a:ext cx="427876" cy="427876"/>
          </a:xfrm>
          <a:prstGeom prst="rect">
            <a:avLst/>
          </a:prstGeom>
        </p:spPr>
      </p:pic>
      <p:pic>
        <p:nvPicPr>
          <p:cNvPr id="5" name="Picture 4"/>
          <p:cNvPicPr>
            <a:picLocks noChangeAspect="1"/>
          </p:cNvPicPr>
          <p:nvPr/>
        </p:nvPicPr>
        <p:blipFill>
          <a:blip r:embed="rId4"/>
          <a:stretch>
            <a:fillRect/>
          </a:stretch>
        </p:blipFill>
        <p:spPr>
          <a:xfrm>
            <a:off x="4196937" y="872072"/>
            <a:ext cx="429593" cy="380389"/>
          </a:xfrm>
          <a:prstGeom prst="rect">
            <a:avLst/>
          </a:prstGeom>
        </p:spPr>
      </p:pic>
      <p:pic>
        <p:nvPicPr>
          <p:cNvPr id="6" name="Picture 5"/>
          <p:cNvPicPr>
            <a:picLocks noChangeAspect="1"/>
          </p:cNvPicPr>
          <p:nvPr/>
        </p:nvPicPr>
        <p:blipFill>
          <a:blip r:embed="rId5"/>
          <a:stretch>
            <a:fillRect/>
          </a:stretch>
        </p:blipFill>
        <p:spPr>
          <a:xfrm>
            <a:off x="1644141" y="862138"/>
            <a:ext cx="484861" cy="382785"/>
          </a:xfrm>
          <a:prstGeom prst="rect">
            <a:avLst/>
          </a:prstGeom>
        </p:spPr>
      </p:pic>
      <p:pic>
        <p:nvPicPr>
          <p:cNvPr id="7" name="Picture 6"/>
          <p:cNvPicPr>
            <a:picLocks noChangeAspect="1"/>
          </p:cNvPicPr>
          <p:nvPr/>
        </p:nvPicPr>
        <p:blipFill>
          <a:blip r:embed="rId6"/>
          <a:stretch>
            <a:fillRect/>
          </a:stretch>
        </p:blipFill>
        <p:spPr>
          <a:xfrm>
            <a:off x="789979" y="862138"/>
            <a:ext cx="590336" cy="360205"/>
          </a:xfrm>
          <a:prstGeom prst="rect">
            <a:avLst/>
          </a:prstGeom>
        </p:spPr>
      </p:pic>
      <p:pic>
        <p:nvPicPr>
          <p:cNvPr id="8" name="Picture 7"/>
          <p:cNvPicPr>
            <a:picLocks noChangeAspect="1"/>
          </p:cNvPicPr>
          <p:nvPr/>
        </p:nvPicPr>
        <p:blipFill>
          <a:blip r:embed="rId7"/>
          <a:stretch>
            <a:fillRect/>
          </a:stretch>
        </p:blipFill>
        <p:spPr>
          <a:xfrm>
            <a:off x="2583506" y="759006"/>
            <a:ext cx="1044370" cy="585629"/>
          </a:xfrm>
          <a:prstGeom prst="rect">
            <a:avLst/>
          </a:prstGeom>
        </p:spPr>
      </p:pic>
      <p:pic>
        <p:nvPicPr>
          <p:cNvPr id="11" name="Picture 10"/>
          <p:cNvPicPr>
            <a:picLocks noChangeAspect="1"/>
          </p:cNvPicPr>
          <p:nvPr/>
        </p:nvPicPr>
        <p:blipFill>
          <a:blip r:embed="rId8"/>
          <a:stretch>
            <a:fillRect/>
          </a:stretch>
        </p:blipFill>
        <p:spPr>
          <a:xfrm>
            <a:off x="5336617" y="901060"/>
            <a:ext cx="575086" cy="319102"/>
          </a:xfrm>
          <a:prstGeom prst="rect">
            <a:avLst/>
          </a:prstGeom>
        </p:spPr>
      </p:pic>
      <p:pic>
        <p:nvPicPr>
          <p:cNvPr id="13" name="Picture 12"/>
          <p:cNvPicPr>
            <a:picLocks noChangeAspect="1"/>
          </p:cNvPicPr>
          <p:nvPr/>
        </p:nvPicPr>
        <p:blipFill>
          <a:blip r:embed="rId9"/>
          <a:stretch>
            <a:fillRect/>
          </a:stretch>
        </p:blipFill>
        <p:spPr>
          <a:xfrm>
            <a:off x="7790421" y="862138"/>
            <a:ext cx="420378" cy="432389"/>
          </a:xfrm>
          <a:prstGeom prst="rect">
            <a:avLst/>
          </a:prstGeom>
        </p:spPr>
      </p:pic>
      <p:sp>
        <p:nvSpPr>
          <p:cNvPr id="14" name="Rectangle 13"/>
          <p:cNvSpPr/>
          <p:nvPr/>
        </p:nvSpPr>
        <p:spPr>
          <a:xfrm>
            <a:off x="478464" y="1373825"/>
            <a:ext cx="8229601" cy="4439677"/>
          </a:xfrm>
          <a:prstGeom prst="rect">
            <a:avLst/>
          </a:prstGeom>
        </p:spPr>
        <p:txBody>
          <a:bodyPr wrap="square">
            <a:spAutoFit/>
          </a:bodyPr>
          <a:lstStyle/>
          <a:p>
            <a:pPr algn="just"/>
            <a:r>
              <a:rPr lang="en-US" sz="1900"/>
              <a:t>We encourage you to follow and engage with </a:t>
            </a:r>
            <a:r>
              <a:rPr lang="en-US" sz="1900">
                <a:hlinkClick r:id="rId10"/>
              </a:rPr>
              <a:t>UMSON’s social media</a:t>
            </a:r>
            <a:r>
              <a:rPr lang="en-US" sz="1900"/>
              <a:t> accounts and we also encourage you to tag #UMSON or the relevant UMSON account when posting to your own social media accounts. However, we urge you to be mindful of how and what you post on social media, whether related to UMSON or not. </a:t>
            </a:r>
          </a:p>
          <a:p>
            <a:pPr algn="just"/>
            <a:endParaRPr lang="en-US" sz="1900"/>
          </a:p>
          <a:p>
            <a:pPr algn="just"/>
            <a:r>
              <a:rPr lang="en-US" sz="1900"/>
              <a:t>Remember that you are responsible for the content you post or promote on social media. Content contributed on social media platforms is immediately searchable and shareable, regardless of whether that is your intent. Once posted online, the content leaves your control forever, may be traced back to you in perpetuity, is discoverable, and can place you and others at risk.</a:t>
            </a:r>
          </a:p>
          <a:p>
            <a:endParaRPr lang="en-US" sz="1550"/>
          </a:p>
          <a:p>
            <a:endParaRPr lang="en-US" sz="1550"/>
          </a:p>
          <a:p>
            <a:endParaRPr lang="en-US" sz="1550"/>
          </a:p>
          <a:p>
            <a:endParaRPr lang="en-US" sz="1550"/>
          </a:p>
          <a:p>
            <a:endParaRPr lang="en-US" sz="1550"/>
          </a:p>
          <a:p>
            <a:endParaRPr lang="en-US" sz="1500"/>
          </a:p>
        </p:txBody>
      </p:sp>
    </p:spTree>
    <p:extLst>
      <p:ext uri="{BB962C8B-B14F-4D97-AF65-F5344CB8AC3E}">
        <p14:creationId xmlns:p14="http://schemas.microsoft.com/office/powerpoint/2010/main" val="2039183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284"/>
            <a:ext cx="9144000" cy="648586"/>
          </a:xfrm>
        </p:spPr>
        <p:txBody>
          <a:bodyPr>
            <a:normAutofit/>
          </a:bodyPr>
          <a:lstStyle/>
          <a:p>
            <a:r>
              <a:rPr lang="en-US" sz="3400"/>
              <a:t>Social media (Page 2)</a:t>
            </a:r>
          </a:p>
        </p:txBody>
      </p:sp>
      <p:pic>
        <p:nvPicPr>
          <p:cNvPr id="12" name="Content Placeholder 11"/>
          <p:cNvPicPr>
            <a:picLocks noGrp="1" noChangeAspect="1"/>
          </p:cNvPicPr>
          <p:nvPr>
            <p:ph idx="1"/>
          </p:nvPr>
        </p:nvPicPr>
        <p:blipFill>
          <a:blip r:embed="rId3"/>
          <a:stretch>
            <a:fillRect/>
          </a:stretch>
        </p:blipFill>
        <p:spPr>
          <a:xfrm>
            <a:off x="6694652" y="839191"/>
            <a:ext cx="427876" cy="427876"/>
          </a:xfrm>
          <a:prstGeom prst="rect">
            <a:avLst/>
          </a:prstGeom>
        </p:spPr>
      </p:pic>
      <p:pic>
        <p:nvPicPr>
          <p:cNvPr id="5" name="Picture 4"/>
          <p:cNvPicPr>
            <a:picLocks noChangeAspect="1"/>
          </p:cNvPicPr>
          <p:nvPr/>
        </p:nvPicPr>
        <p:blipFill>
          <a:blip r:embed="rId4"/>
          <a:stretch>
            <a:fillRect/>
          </a:stretch>
        </p:blipFill>
        <p:spPr>
          <a:xfrm>
            <a:off x="4196937" y="872072"/>
            <a:ext cx="429593" cy="380389"/>
          </a:xfrm>
          <a:prstGeom prst="rect">
            <a:avLst/>
          </a:prstGeom>
        </p:spPr>
      </p:pic>
      <p:pic>
        <p:nvPicPr>
          <p:cNvPr id="6" name="Picture 5"/>
          <p:cNvPicPr>
            <a:picLocks noChangeAspect="1"/>
          </p:cNvPicPr>
          <p:nvPr/>
        </p:nvPicPr>
        <p:blipFill>
          <a:blip r:embed="rId5"/>
          <a:stretch>
            <a:fillRect/>
          </a:stretch>
        </p:blipFill>
        <p:spPr>
          <a:xfrm>
            <a:off x="1644141" y="862138"/>
            <a:ext cx="484861" cy="382785"/>
          </a:xfrm>
          <a:prstGeom prst="rect">
            <a:avLst/>
          </a:prstGeom>
        </p:spPr>
      </p:pic>
      <p:pic>
        <p:nvPicPr>
          <p:cNvPr id="7" name="Picture 6"/>
          <p:cNvPicPr>
            <a:picLocks noChangeAspect="1"/>
          </p:cNvPicPr>
          <p:nvPr/>
        </p:nvPicPr>
        <p:blipFill>
          <a:blip r:embed="rId6"/>
          <a:stretch>
            <a:fillRect/>
          </a:stretch>
        </p:blipFill>
        <p:spPr>
          <a:xfrm>
            <a:off x="789979" y="862138"/>
            <a:ext cx="590336" cy="360205"/>
          </a:xfrm>
          <a:prstGeom prst="rect">
            <a:avLst/>
          </a:prstGeom>
        </p:spPr>
      </p:pic>
      <p:pic>
        <p:nvPicPr>
          <p:cNvPr id="8" name="Picture 7"/>
          <p:cNvPicPr>
            <a:picLocks noChangeAspect="1"/>
          </p:cNvPicPr>
          <p:nvPr/>
        </p:nvPicPr>
        <p:blipFill>
          <a:blip r:embed="rId7"/>
          <a:stretch>
            <a:fillRect/>
          </a:stretch>
        </p:blipFill>
        <p:spPr>
          <a:xfrm>
            <a:off x="2583506" y="759006"/>
            <a:ext cx="1044370" cy="585629"/>
          </a:xfrm>
          <a:prstGeom prst="rect">
            <a:avLst/>
          </a:prstGeom>
        </p:spPr>
      </p:pic>
      <p:pic>
        <p:nvPicPr>
          <p:cNvPr id="11" name="Picture 10"/>
          <p:cNvPicPr>
            <a:picLocks noChangeAspect="1"/>
          </p:cNvPicPr>
          <p:nvPr/>
        </p:nvPicPr>
        <p:blipFill>
          <a:blip r:embed="rId8"/>
          <a:stretch>
            <a:fillRect/>
          </a:stretch>
        </p:blipFill>
        <p:spPr>
          <a:xfrm>
            <a:off x="5336617" y="901060"/>
            <a:ext cx="575086" cy="319102"/>
          </a:xfrm>
          <a:prstGeom prst="rect">
            <a:avLst/>
          </a:prstGeom>
        </p:spPr>
      </p:pic>
      <p:pic>
        <p:nvPicPr>
          <p:cNvPr id="13" name="Picture 12"/>
          <p:cNvPicPr>
            <a:picLocks noChangeAspect="1"/>
          </p:cNvPicPr>
          <p:nvPr/>
        </p:nvPicPr>
        <p:blipFill>
          <a:blip r:embed="rId9"/>
          <a:stretch>
            <a:fillRect/>
          </a:stretch>
        </p:blipFill>
        <p:spPr>
          <a:xfrm>
            <a:off x="7790421" y="862138"/>
            <a:ext cx="420378" cy="432389"/>
          </a:xfrm>
          <a:prstGeom prst="rect">
            <a:avLst/>
          </a:prstGeom>
        </p:spPr>
      </p:pic>
      <p:sp>
        <p:nvSpPr>
          <p:cNvPr id="14" name="Rectangle 13"/>
          <p:cNvSpPr/>
          <p:nvPr/>
        </p:nvSpPr>
        <p:spPr>
          <a:xfrm>
            <a:off x="255181" y="1323717"/>
            <a:ext cx="8304028" cy="4185761"/>
          </a:xfrm>
          <a:prstGeom prst="rect">
            <a:avLst/>
          </a:prstGeom>
        </p:spPr>
        <p:txBody>
          <a:bodyPr wrap="square">
            <a:spAutoFit/>
          </a:bodyPr>
          <a:lstStyle/>
          <a:p>
            <a:pPr algn="just"/>
            <a:r>
              <a:rPr lang="en-US" sz="1900"/>
              <a:t>Read the </a:t>
            </a:r>
            <a:r>
              <a:rPr lang="en-US" sz="1900">
                <a:hlinkClick r:id="rId10"/>
              </a:rPr>
              <a:t>Policy on Social Media</a:t>
            </a:r>
            <a:r>
              <a:rPr lang="en-US" sz="1900"/>
              <a:t> use and note the following important information:</a:t>
            </a:r>
          </a:p>
          <a:p>
            <a:pPr algn="just"/>
            <a:endParaRPr lang="en-US" sz="1900"/>
          </a:p>
          <a:p>
            <a:pPr algn="just"/>
            <a:r>
              <a:rPr lang="en-US" sz="1900"/>
              <a:t>You are prohibited from disclosing through social media the following: </a:t>
            </a:r>
          </a:p>
          <a:p>
            <a:pPr algn="just"/>
            <a:endParaRPr lang="en-US" sz="1900"/>
          </a:p>
          <a:p>
            <a:pPr marL="285750" indent="-285750" algn="just">
              <a:buFont typeface="Arial" panose="020B0604020202020204" pitchFamily="34" charset="0"/>
              <a:buChar char="•"/>
            </a:pPr>
            <a:r>
              <a:rPr lang="en-US" sz="1900"/>
              <a:t>protected health information, as defined by HIPAA</a:t>
            </a:r>
          </a:p>
          <a:p>
            <a:pPr marL="285750" indent="-285750" algn="just">
              <a:buFont typeface="Arial" panose="020B0604020202020204" pitchFamily="34" charset="0"/>
              <a:buChar char="•"/>
            </a:pPr>
            <a:r>
              <a:rPr lang="en-US" sz="1900"/>
              <a:t>any information about your clinical or precepted experiences</a:t>
            </a:r>
          </a:p>
          <a:p>
            <a:pPr marL="285750" indent="-285750" algn="just">
              <a:buFont typeface="Arial" panose="020B0604020202020204" pitchFamily="34" charset="0"/>
              <a:buChar char="•"/>
            </a:pPr>
            <a:r>
              <a:rPr lang="en-US" sz="1900"/>
              <a:t>copyrighted information, trade secrets, or other types of intellectual property belonging to the School or its clinical partners. </a:t>
            </a:r>
          </a:p>
          <a:p>
            <a:pPr algn="just"/>
            <a:endParaRPr lang="en-US" sz="1900"/>
          </a:p>
          <a:p>
            <a:pPr algn="just"/>
            <a:r>
              <a:rPr lang="en-US" sz="1900"/>
              <a:t>Anyone who violate this policy are in violation of the </a:t>
            </a:r>
            <a:r>
              <a:rPr lang="en-US" sz="1900">
                <a:hlinkClick r:id="rId11"/>
              </a:rPr>
              <a:t>UMB Code of Conduct</a:t>
            </a:r>
            <a:r>
              <a:rPr lang="en-US" sz="1900"/>
              <a:t> and may be subject to disciplinary action. </a:t>
            </a:r>
          </a:p>
          <a:p>
            <a:endParaRPr lang="en-US" sz="1900"/>
          </a:p>
          <a:p>
            <a:endParaRPr lang="en-US" sz="1900"/>
          </a:p>
          <a:p>
            <a:endParaRPr lang="en-US" sz="1900"/>
          </a:p>
        </p:txBody>
      </p:sp>
    </p:spTree>
    <p:extLst>
      <p:ext uri="{BB962C8B-B14F-4D97-AF65-F5344CB8AC3E}">
        <p14:creationId xmlns:p14="http://schemas.microsoft.com/office/powerpoint/2010/main" val="348033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
            <a:ext cx="8229600" cy="663046"/>
          </a:xfrm>
        </p:spPr>
        <p:txBody>
          <a:bodyPr>
            <a:normAutofit/>
          </a:bodyPr>
          <a:lstStyle/>
          <a:p>
            <a:r>
              <a:rPr lang="en-US" sz="3400"/>
              <a:t>UMB Campus Map</a:t>
            </a:r>
          </a:p>
        </p:txBody>
      </p:sp>
      <p:sp>
        <p:nvSpPr>
          <p:cNvPr id="3" name="Content Placeholder 2"/>
          <p:cNvSpPr>
            <a:spLocks noGrp="1"/>
          </p:cNvSpPr>
          <p:nvPr>
            <p:ph idx="1"/>
          </p:nvPr>
        </p:nvSpPr>
        <p:spPr>
          <a:xfrm>
            <a:off x="0" y="882502"/>
            <a:ext cx="8686800" cy="5243661"/>
          </a:xfrm>
        </p:spPr>
        <p:txBody>
          <a:bodyPr>
            <a:normAutofit/>
          </a:bodyPr>
          <a:lstStyle/>
          <a:p>
            <a:pPr marL="0" indent="0">
              <a:buNone/>
            </a:pPr>
            <a:endParaRPr lang="en-US" sz="2200"/>
          </a:p>
          <a:p>
            <a:endParaRPr lang="en-US" sz="2200"/>
          </a:p>
          <a:p>
            <a:endParaRPr lang="en-US" sz="220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669"/>
            <a:ext cx="9144000" cy="5110369"/>
          </a:xfrm>
          <a:prstGeom prst="rect">
            <a:avLst/>
          </a:prstGeom>
        </p:spPr>
      </p:pic>
      <p:sp>
        <p:nvSpPr>
          <p:cNvPr id="4" name="Rectangle 3"/>
          <p:cNvSpPr/>
          <p:nvPr/>
        </p:nvSpPr>
        <p:spPr>
          <a:xfrm>
            <a:off x="3022634" y="6179226"/>
            <a:ext cx="3352408" cy="384721"/>
          </a:xfrm>
          <a:prstGeom prst="rect">
            <a:avLst/>
          </a:prstGeom>
        </p:spPr>
        <p:txBody>
          <a:bodyPr wrap="square">
            <a:spAutoFit/>
          </a:bodyPr>
          <a:lstStyle/>
          <a:p>
            <a:r>
              <a:rPr lang="en-US" sz="1900"/>
              <a:t>See </a:t>
            </a:r>
            <a:r>
              <a:rPr lang="en-US" sz="1900">
                <a:hlinkClick r:id="rId4"/>
              </a:rPr>
              <a:t>link</a:t>
            </a:r>
            <a:r>
              <a:rPr lang="en-US" sz="1900"/>
              <a:t> for UMB campus map.</a:t>
            </a:r>
          </a:p>
        </p:txBody>
      </p:sp>
    </p:spTree>
    <p:extLst>
      <p:ext uri="{BB962C8B-B14F-4D97-AF65-F5344CB8AC3E}">
        <p14:creationId xmlns:p14="http://schemas.microsoft.com/office/powerpoint/2010/main" val="3381450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171"/>
            <a:ext cx="9144000" cy="900804"/>
          </a:xfrm>
        </p:spPr>
        <p:txBody>
          <a:bodyPr>
            <a:noAutofit/>
          </a:bodyPr>
          <a:lstStyle/>
          <a:p>
            <a:r>
              <a:rPr lang="en-US" sz="3400"/>
              <a:t>About the Co-Directors of </a:t>
            </a:r>
            <a:br>
              <a:rPr lang="en-US" sz="3400"/>
            </a:br>
            <a:r>
              <a:rPr lang="en-US" sz="3400"/>
              <a:t>Postdoctoral Training Program (Page 1)</a:t>
            </a:r>
            <a:endParaRPr lang="en-US" sz="3400">
              <a:solidFill>
                <a:srgbClr val="9900CC"/>
              </a:solidFill>
            </a:endParaRPr>
          </a:p>
        </p:txBody>
      </p:sp>
      <p:sp>
        <p:nvSpPr>
          <p:cNvPr id="3" name="Content Placeholder 2"/>
          <p:cNvSpPr>
            <a:spLocks noGrp="1"/>
          </p:cNvSpPr>
          <p:nvPr>
            <p:ph idx="1"/>
          </p:nvPr>
        </p:nvSpPr>
        <p:spPr>
          <a:xfrm>
            <a:off x="193183" y="1120975"/>
            <a:ext cx="5293218" cy="5598801"/>
          </a:xfrm>
        </p:spPr>
        <p:txBody>
          <a:bodyPr>
            <a:noAutofit/>
          </a:bodyPr>
          <a:lstStyle/>
          <a:p>
            <a:pPr marL="0" indent="0" algn="just">
              <a:buNone/>
            </a:pPr>
            <a:r>
              <a:rPr lang="en-US" sz="1750"/>
              <a:t>Eun-Shim Nahm, PhD, RN, FAAN, FGSA, is the Co-Director of the Postdoctoral Fellowship Training Program as well as Professor, Department of Organizational Systems and Adult Health, Associate Dean for the PhD Program and Director of the Master of Science in Nursing, Nursing Informatics Program at the University of Maryland School of Nursing. She joined the faculty of the School of Nursing in 2003 and served as the Director of the Nursing Informatics Program since 2010, which ranked number one in the nation throughout the period that US News &amp; World Report provided rankings for the specialty. She received her PhD from UMSON focusing on gero-informatics, in 2003, having previously earned a Master of Science, Clinical Nurse Specialist Certificate in Adult Health Nursing from the University of Hawaii. She received her Bachelor of Nursing Science summa cum laude, from the EWHA Woman’s University in Seoul, Korea in 1989. She was elected a Fellow of the American Academy of Nursing in 2009 and a Fellow of the Gerontological Association of America in 2016.</a:t>
            </a:r>
          </a:p>
        </p:txBody>
      </p:sp>
      <p:pic>
        <p:nvPicPr>
          <p:cNvPr id="4" name="Picture 3"/>
          <p:cNvPicPr>
            <a:picLocks noChangeAspect="1"/>
          </p:cNvPicPr>
          <p:nvPr/>
        </p:nvPicPr>
        <p:blipFill>
          <a:blip r:embed="rId3"/>
          <a:stretch>
            <a:fillRect/>
          </a:stretch>
        </p:blipFill>
        <p:spPr>
          <a:xfrm>
            <a:off x="5750625" y="1429553"/>
            <a:ext cx="3150284" cy="4739427"/>
          </a:xfrm>
          <a:prstGeom prst="rect">
            <a:avLst/>
          </a:prstGeom>
        </p:spPr>
      </p:pic>
    </p:spTree>
    <p:extLst>
      <p:ext uri="{BB962C8B-B14F-4D97-AF65-F5344CB8AC3E}">
        <p14:creationId xmlns:p14="http://schemas.microsoft.com/office/powerpoint/2010/main" val="808457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59219"/>
            <a:ext cx="8229600" cy="5199321"/>
          </a:xfrm>
        </p:spPr>
        <p:txBody>
          <a:bodyPr>
            <a:normAutofit/>
          </a:bodyPr>
          <a:lstStyle/>
          <a:p>
            <a:pPr marL="0" indent="0"/>
            <a:br>
              <a:rPr lang="en-US" sz="3700"/>
            </a:br>
            <a:r>
              <a:rPr lang="en-US" sz="3400"/>
              <a:t>Congratulations again and we wish you a successful time at the University of Maryland School of Nursing!!!</a:t>
            </a:r>
            <a:br>
              <a:rPr lang="en-US" sz="3700"/>
            </a:br>
            <a:endParaRPr lang="en-US" sz="3700"/>
          </a:p>
        </p:txBody>
      </p:sp>
    </p:spTree>
    <p:extLst>
      <p:ext uri="{BB962C8B-B14F-4D97-AF65-F5344CB8AC3E}">
        <p14:creationId xmlns:p14="http://schemas.microsoft.com/office/powerpoint/2010/main" val="2138484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56822"/>
            <a:ext cx="8229600" cy="4737625"/>
          </a:xfrm>
        </p:spPr>
        <p:txBody>
          <a:bodyPr>
            <a:normAutofit/>
          </a:bodyPr>
          <a:lstStyle/>
          <a:p>
            <a:r>
              <a:rPr lang="en-US" sz="3400" dirty="0"/>
              <a:t>For any other information that you feel would be helpful to include on this PowerPoint, please contact the Research Grants and Development </a:t>
            </a:r>
            <a:r>
              <a:rPr lang="en-US" sz="3400"/>
              <a:t>Specialist</a:t>
            </a:r>
            <a:r>
              <a:rPr lang="en-US" sz="3400" dirty="0"/>
              <a:t>. </a:t>
            </a:r>
          </a:p>
        </p:txBody>
      </p:sp>
    </p:spTree>
    <p:extLst>
      <p:ext uri="{BB962C8B-B14F-4D97-AF65-F5344CB8AC3E}">
        <p14:creationId xmlns:p14="http://schemas.microsoft.com/office/powerpoint/2010/main" val="12053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171"/>
            <a:ext cx="9144000" cy="900804"/>
          </a:xfrm>
        </p:spPr>
        <p:txBody>
          <a:bodyPr>
            <a:noAutofit/>
          </a:bodyPr>
          <a:lstStyle/>
          <a:p>
            <a:r>
              <a:rPr lang="en-US" sz="3400"/>
              <a:t>About the Co-Directors of </a:t>
            </a:r>
            <a:br>
              <a:rPr lang="en-US" sz="3400"/>
            </a:br>
            <a:r>
              <a:rPr lang="en-US" sz="3400"/>
              <a:t>Postdoctoral Training Program (Page 2)</a:t>
            </a:r>
            <a:endParaRPr lang="en-US" sz="3400">
              <a:solidFill>
                <a:srgbClr val="9900CC"/>
              </a:solidFill>
            </a:endParaRPr>
          </a:p>
        </p:txBody>
      </p:sp>
      <p:sp>
        <p:nvSpPr>
          <p:cNvPr id="3" name="Content Placeholder 2"/>
          <p:cNvSpPr>
            <a:spLocks noGrp="1"/>
          </p:cNvSpPr>
          <p:nvPr>
            <p:ph idx="1"/>
          </p:nvPr>
        </p:nvSpPr>
        <p:spPr>
          <a:xfrm>
            <a:off x="3573379" y="1383632"/>
            <a:ext cx="5293895" cy="5644722"/>
          </a:xfrm>
        </p:spPr>
        <p:txBody>
          <a:bodyPr vert="horz" lIns="91440" tIns="45720" rIns="91440" bIns="45720" rtlCol="0" anchor="t">
            <a:noAutofit/>
          </a:bodyPr>
          <a:lstStyle/>
          <a:p>
            <a:pPr marL="0" indent="0" algn="just">
              <a:buNone/>
            </a:pPr>
            <a:r>
              <a:rPr lang="en-US" sz="1700">
                <a:ea typeface="+mn-lt"/>
                <a:cs typeface="+mn-lt"/>
              </a:rPr>
              <a:t>Barbara Resnick, PhD, RN, CRNP, FAAN, FAANP</a:t>
            </a:r>
            <a:r>
              <a:rPr lang="en-US" sz="1700"/>
              <a:t> is the Co-Director of the Postdoctoral Fellowship Training Program as well as </a:t>
            </a:r>
            <a:r>
              <a:rPr lang="en-US" sz="1700">
                <a:ea typeface="+mn-lt"/>
                <a:cs typeface="+mn-lt"/>
              </a:rPr>
              <a:t>distinguished University Professor and the Sonya </a:t>
            </a:r>
            <a:r>
              <a:rPr lang="en-US" sz="1700" err="1">
                <a:ea typeface="+mn-lt"/>
                <a:cs typeface="+mn-lt"/>
              </a:rPr>
              <a:t>Ziporkin</a:t>
            </a:r>
            <a:r>
              <a:rPr lang="en-US" sz="1700">
                <a:ea typeface="+mn-lt"/>
                <a:cs typeface="+mn-lt"/>
              </a:rPr>
              <a:t> Gershowitz Endowed Chair in Gerontology</a:t>
            </a:r>
            <a:r>
              <a:rPr lang="en-US" sz="1700"/>
              <a:t>.  </a:t>
            </a:r>
            <a:r>
              <a:rPr lang="en-US" sz="1700">
                <a:ea typeface="+mn-lt"/>
                <a:cs typeface="+mn-lt"/>
              </a:rPr>
              <a:t>Dr. Resnick has had a long and distinguished career. She joined the faculty in 1993 and developed and directed UMSON’s masters-level Geriatric Nurse Practitioner Program and its successor doctoral-level Adult/Gerontological Nurse Practitioner Program up until 2019.  She continues to teach and mentor students and has maintained a practice as a certified gerontological nurse practitioner. Dr. Resnick is nationally and internationally recognized for her research and scholarship. Her research has focused on the care of older adults with regard to optimizing health, function, and physical activity; exploring the impact of resilience and genetics on function and physical activity; and testing dissemination and implementation of interventions in real world settings, including nursing homes and assisted living facilities. </a:t>
            </a:r>
          </a:p>
        </p:txBody>
      </p:sp>
      <p:pic>
        <p:nvPicPr>
          <p:cNvPr id="5" name="Picture 6" descr="A person wearing glasses and a pink shirt&#10;&#10;Description automatically generated">
            <a:extLst>
              <a:ext uri="{FF2B5EF4-FFF2-40B4-BE49-F238E27FC236}">
                <a16:creationId xmlns:a16="http://schemas.microsoft.com/office/drawing/2014/main" id="{91436279-0E05-DB3E-5418-C51D6C8E0413}"/>
              </a:ext>
            </a:extLst>
          </p:cNvPr>
          <p:cNvPicPr>
            <a:picLocks noChangeAspect="1"/>
          </p:cNvPicPr>
          <p:nvPr/>
        </p:nvPicPr>
        <p:blipFill>
          <a:blip r:embed="rId3"/>
          <a:stretch>
            <a:fillRect/>
          </a:stretch>
        </p:blipFill>
        <p:spPr>
          <a:xfrm>
            <a:off x="375998" y="2210751"/>
            <a:ext cx="2743200" cy="2789546"/>
          </a:xfrm>
          <a:prstGeom prst="rect">
            <a:avLst/>
          </a:prstGeom>
        </p:spPr>
      </p:pic>
    </p:spTree>
    <p:extLst>
      <p:ext uri="{BB962C8B-B14F-4D97-AF65-F5344CB8AC3E}">
        <p14:creationId xmlns:p14="http://schemas.microsoft.com/office/powerpoint/2010/main" val="418392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190006"/>
            <a:ext cx="8739963" cy="771896"/>
          </a:xfrm>
        </p:spPr>
        <p:txBody>
          <a:bodyPr>
            <a:noAutofit/>
          </a:bodyPr>
          <a:lstStyle/>
          <a:p>
            <a:r>
              <a:rPr lang="en-US" sz="3400" b="1"/>
              <a:t>UMB Mission and Vision</a:t>
            </a:r>
          </a:p>
        </p:txBody>
      </p:sp>
      <p:sp>
        <p:nvSpPr>
          <p:cNvPr id="3" name="Content Placeholder 2"/>
          <p:cNvSpPr>
            <a:spLocks noGrp="1"/>
          </p:cNvSpPr>
          <p:nvPr>
            <p:ph idx="1"/>
          </p:nvPr>
        </p:nvSpPr>
        <p:spPr>
          <a:xfrm>
            <a:off x="457200" y="961902"/>
            <a:ext cx="8229600" cy="5664529"/>
          </a:xfrm>
        </p:spPr>
        <p:txBody>
          <a:bodyPr>
            <a:noAutofit/>
          </a:bodyPr>
          <a:lstStyle/>
          <a:p>
            <a:pPr marL="0" indent="0" algn="just">
              <a:buNone/>
            </a:pPr>
            <a:r>
              <a:rPr lang="en-US" sz="1900" b="1">
                <a:latin typeface="+mj-lt"/>
              </a:rPr>
              <a:t>Mission: </a:t>
            </a:r>
            <a:r>
              <a:rPr lang="en-US" sz="1900">
                <a:latin typeface="+mj-lt"/>
              </a:rPr>
              <a:t>To improve the human condition and serve the public good of Maryland and society at-large through education, research, clinical care, and service.</a:t>
            </a:r>
          </a:p>
          <a:p>
            <a:pPr marL="0" indent="0" algn="just">
              <a:buNone/>
            </a:pPr>
            <a:endParaRPr lang="en-US" sz="1900" b="0" i="0">
              <a:solidFill>
                <a:srgbClr val="333333"/>
              </a:solidFill>
              <a:effectLst/>
              <a:latin typeface="+mj-lt"/>
            </a:endParaRPr>
          </a:p>
          <a:p>
            <a:pPr marL="0" indent="0" algn="just">
              <a:buNone/>
            </a:pPr>
            <a:r>
              <a:rPr lang="en-US" sz="1900" b="1">
                <a:solidFill>
                  <a:srgbClr val="333333"/>
                </a:solidFill>
                <a:latin typeface="+mj-lt"/>
              </a:rPr>
              <a:t>Vision: </a:t>
            </a:r>
            <a:r>
              <a:rPr lang="en-US" sz="1900">
                <a:latin typeface="+mj-lt"/>
              </a:rPr>
              <a:t>The University will excel as a pre-eminent institution in its missions to educate professionals, conduct research that addresses real-world issues affecting the human condition, provide excellent clinical care and practice, and serve the public with dedication to improve health, justice, and the public good. The University will become a dominant economic leader of the region through innovation, entrepreneurship, philanthropy, and interdisciplinary and interprofessional teamwork. The University will extend its reach with hallmark local and global initiatives that positively transform lives and our economy. The University will be a beacon to the world as an environment for learning and discovery that is rich in diversity and inclusion. The University’s pillars of professionalism are civility, accountability, transparency, and efficiency. The University will be a vibrant community where students, faculty, staff, visitors, and neighbors are engaged intellectually, culturally, and socially. </a:t>
            </a:r>
          </a:p>
          <a:p>
            <a:pPr marL="0" indent="0" algn="just">
              <a:buNone/>
            </a:pPr>
            <a:endParaRPr lang="en-US" sz="1900" b="0" i="0">
              <a:effectLst/>
              <a:latin typeface="+mj-lt"/>
            </a:endParaRPr>
          </a:p>
          <a:p>
            <a:pPr marL="0" indent="0" algn="just">
              <a:buNone/>
            </a:pPr>
            <a:r>
              <a:rPr lang="en-US" sz="1900">
                <a:latin typeface="+mj-lt"/>
              </a:rPr>
              <a:t>The UMB’s Mission, Vision, and Fast Facts can be found </a:t>
            </a:r>
            <a:r>
              <a:rPr lang="en-US" sz="1900">
                <a:latin typeface="+mj-lt"/>
                <a:hlinkClick r:id="rId3"/>
              </a:rPr>
              <a:t>here</a:t>
            </a:r>
            <a:r>
              <a:rPr lang="en-US" sz="1900">
                <a:latin typeface="+mj-lt"/>
              </a:rPr>
              <a:t>.</a:t>
            </a:r>
            <a:endParaRPr lang="en-US" sz="1900" b="0" i="0">
              <a:effectLst/>
              <a:latin typeface="+mj-lt"/>
            </a:endParaRPr>
          </a:p>
        </p:txBody>
      </p:sp>
    </p:spTree>
    <p:extLst>
      <p:ext uri="{BB962C8B-B14F-4D97-AF65-F5344CB8AC3E}">
        <p14:creationId xmlns:p14="http://schemas.microsoft.com/office/powerpoint/2010/main" val="1336755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1" y="213757"/>
            <a:ext cx="8739963" cy="522514"/>
          </a:xfrm>
        </p:spPr>
        <p:txBody>
          <a:bodyPr>
            <a:noAutofit/>
          </a:bodyPr>
          <a:lstStyle/>
          <a:p>
            <a:r>
              <a:rPr lang="en-US" sz="3400" b="1"/>
              <a:t>UMB Core Values</a:t>
            </a:r>
          </a:p>
        </p:txBody>
      </p:sp>
      <p:sp>
        <p:nvSpPr>
          <p:cNvPr id="3" name="Content Placeholder 2"/>
          <p:cNvSpPr>
            <a:spLocks noGrp="1"/>
          </p:cNvSpPr>
          <p:nvPr>
            <p:ph idx="1"/>
          </p:nvPr>
        </p:nvSpPr>
        <p:spPr>
          <a:xfrm>
            <a:off x="212651" y="736271"/>
            <a:ext cx="8739963" cy="5902035"/>
          </a:xfrm>
        </p:spPr>
        <p:txBody>
          <a:bodyPr>
            <a:noAutofit/>
          </a:bodyPr>
          <a:lstStyle/>
          <a:p>
            <a:pPr marL="0" indent="0" algn="just">
              <a:buNone/>
            </a:pPr>
            <a:r>
              <a:rPr lang="en-US" sz="1900">
                <a:latin typeface="+mj-lt"/>
              </a:rPr>
              <a:t>The </a:t>
            </a:r>
            <a:r>
              <a:rPr lang="en-US" sz="1900">
                <a:latin typeface="+mj-lt"/>
                <a:hlinkClick r:id="rId3"/>
              </a:rPr>
              <a:t>University of Maryland, Baltimore’s (UMB) core values</a:t>
            </a:r>
            <a:r>
              <a:rPr lang="en-US" sz="1900">
                <a:latin typeface="+mj-lt"/>
              </a:rPr>
              <a:t> are at the heart of our mission to improve the human condition and serve the public good of Maryland and society at-large through education, research, clinical care, and service. These core values guide our academic programs, operating philosophy, and commitment to our constituents, while supporting our dedication to global enhancement and social progress.</a:t>
            </a:r>
          </a:p>
          <a:p>
            <a:pPr marL="0" indent="0" algn="just">
              <a:spcBef>
                <a:spcPts val="0"/>
              </a:spcBef>
              <a:buNone/>
            </a:pPr>
            <a:endParaRPr lang="en-US" sz="1200" b="1">
              <a:solidFill>
                <a:srgbClr val="007698"/>
              </a:solidFill>
              <a:latin typeface="+mj-lt"/>
            </a:endParaRPr>
          </a:p>
          <a:p>
            <a:pPr marL="0" indent="0" algn="ctr">
              <a:spcBef>
                <a:spcPts val="0"/>
              </a:spcBef>
              <a:buNone/>
            </a:pPr>
            <a:r>
              <a:rPr lang="en-US" sz="1900" b="1">
                <a:solidFill>
                  <a:srgbClr val="007698"/>
                </a:solidFill>
                <a:latin typeface="+mj-lt"/>
              </a:rPr>
              <a:t>Respect and Integrity </a:t>
            </a:r>
            <a:br>
              <a:rPr lang="en-US" sz="1900">
                <a:solidFill>
                  <a:srgbClr val="333333"/>
                </a:solidFill>
                <a:latin typeface="+mj-lt"/>
              </a:rPr>
            </a:br>
            <a:r>
              <a:rPr lang="en-US" sz="1900">
                <a:solidFill>
                  <a:srgbClr val="333333"/>
                </a:solidFill>
                <a:latin typeface="+mj-lt"/>
              </a:rPr>
              <a:t>We value each other and hold ourselves accountable for acting ethically and transparently using compassion and empathy.</a:t>
            </a:r>
          </a:p>
          <a:p>
            <a:pPr marL="0" indent="0" algn="ctr">
              <a:spcBef>
                <a:spcPts val="0"/>
              </a:spcBef>
              <a:buNone/>
            </a:pPr>
            <a:endParaRPr lang="en-US" sz="1200" b="1">
              <a:solidFill>
                <a:srgbClr val="333333"/>
              </a:solidFill>
              <a:latin typeface="+mj-lt"/>
            </a:endParaRPr>
          </a:p>
          <a:p>
            <a:pPr marL="0" indent="0" algn="ctr">
              <a:spcBef>
                <a:spcPts val="0"/>
              </a:spcBef>
              <a:buNone/>
            </a:pPr>
            <a:r>
              <a:rPr lang="en-US" sz="1900" b="1">
                <a:solidFill>
                  <a:srgbClr val="007698"/>
                </a:solidFill>
                <a:latin typeface="+mj-lt"/>
              </a:rPr>
              <a:t>Well-Being and Sustainability</a:t>
            </a:r>
            <a:br>
              <a:rPr lang="en-US" sz="1900">
                <a:solidFill>
                  <a:srgbClr val="333333"/>
                </a:solidFill>
                <a:latin typeface="+mj-lt"/>
              </a:rPr>
            </a:br>
            <a:r>
              <a:rPr lang="en-US" sz="1900">
                <a:solidFill>
                  <a:srgbClr val="333333"/>
                </a:solidFill>
                <a:latin typeface="+mj-lt"/>
              </a:rPr>
              <a:t>We care about the welfare of our people, planet, communities, and University.</a:t>
            </a:r>
          </a:p>
          <a:p>
            <a:pPr marL="0" indent="0" algn="ctr">
              <a:spcBef>
                <a:spcPts val="0"/>
              </a:spcBef>
              <a:buNone/>
            </a:pPr>
            <a:endParaRPr lang="en-US" sz="1200" b="1">
              <a:solidFill>
                <a:srgbClr val="333333"/>
              </a:solidFill>
              <a:latin typeface="+mj-lt"/>
            </a:endParaRPr>
          </a:p>
          <a:p>
            <a:pPr marL="0" indent="0" algn="ctr">
              <a:spcBef>
                <a:spcPts val="0"/>
              </a:spcBef>
              <a:buNone/>
            </a:pPr>
            <a:r>
              <a:rPr lang="en-US" sz="1900" b="1">
                <a:solidFill>
                  <a:srgbClr val="007698"/>
                </a:solidFill>
                <a:latin typeface="+mj-lt"/>
              </a:rPr>
              <a:t>Equity and Justice</a:t>
            </a:r>
            <a:br>
              <a:rPr lang="en-US" sz="1900">
                <a:solidFill>
                  <a:srgbClr val="333333"/>
                </a:solidFill>
                <a:latin typeface="+mj-lt"/>
              </a:rPr>
            </a:br>
            <a:r>
              <a:rPr lang="en-US" sz="1900">
                <a:solidFill>
                  <a:srgbClr val="333333"/>
                </a:solidFill>
                <a:latin typeface="+mj-lt"/>
              </a:rPr>
              <a:t>We embrace and are committed to diversity, and we value inclusive and just communities. We oppose racism and oppression in all its forms.</a:t>
            </a:r>
          </a:p>
          <a:p>
            <a:pPr marL="0" indent="0" algn="ctr">
              <a:spcBef>
                <a:spcPts val="0"/>
              </a:spcBef>
              <a:buNone/>
            </a:pPr>
            <a:endParaRPr lang="en-US" sz="1200" b="1">
              <a:solidFill>
                <a:srgbClr val="333333"/>
              </a:solidFill>
              <a:latin typeface="+mj-lt"/>
            </a:endParaRPr>
          </a:p>
          <a:p>
            <a:pPr marL="0" indent="0" algn="ctr">
              <a:spcBef>
                <a:spcPts val="0"/>
              </a:spcBef>
              <a:buNone/>
            </a:pPr>
            <a:r>
              <a:rPr lang="en-US" sz="1900" b="1">
                <a:solidFill>
                  <a:srgbClr val="007698"/>
                </a:solidFill>
                <a:latin typeface="+mj-lt"/>
              </a:rPr>
              <a:t>Innovation and Discovery</a:t>
            </a:r>
            <a:br>
              <a:rPr lang="en-US" sz="1900">
                <a:solidFill>
                  <a:srgbClr val="333333"/>
                </a:solidFill>
                <a:latin typeface="+mj-lt"/>
              </a:rPr>
            </a:br>
            <a:r>
              <a:rPr lang="en-US" sz="1900">
                <a:solidFill>
                  <a:srgbClr val="333333"/>
                </a:solidFill>
                <a:latin typeface="+mj-lt"/>
              </a:rPr>
              <a:t>We imagine and explore new and improved ways to accomplish our mission of education, research, clinical care, and service.</a:t>
            </a:r>
          </a:p>
        </p:txBody>
      </p:sp>
    </p:spTree>
    <p:extLst>
      <p:ext uri="{BB962C8B-B14F-4D97-AF65-F5344CB8AC3E}">
        <p14:creationId xmlns:p14="http://schemas.microsoft.com/office/powerpoint/2010/main" val="9214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233082"/>
            <a:ext cx="8623005" cy="986118"/>
          </a:xfrm>
        </p:spPr>
        <p:txBody>
          <a:bodyPr>
            <a:noAutofit/>
          </a:bodyPr>
          <a:lstStyle/>
          <a:p>
            <a:r>
              <a:rPr lang="en-US" sz="3400"/>
              <a:t>University System of Maryland Vaccine Mandate</a:t>
            </a:r>
          </a:p>
        </p:txBody>
      </p:sp>
      <p:sp>
        <p:nvSpPr>
          <p:cNvPr id="3" name="Content Placeholder 2"/>
          <p:cNvSpPr>
            <a:spLocks noGrp="1"/>
          </p:cNvSpPr>
          <p:nvPr>
            <p:ph idx="1"/>
          </p:nvPr>
        </p:nvSpPr>
        <p:spPr>
          <a:xfrm>
            <a:off x="457200" y="1219200"/>
            <a:ext cx="8229600" cy="4937051"/>
          </a:xfrm>
        </p:spPr>
        <p:txBody>
          <a:bodyPr>
            <a:normAutofit/>
          </a:bodyPr>
          <a:lstStyle/>
          <a:p>
            <a:pPr marL="0" indent="0" algn="just">
              <a:buNone/>
            </a:pPr>
            <a:r>
              <a:rPr lang="en-US" sz="1900"/>
              <a:t>All eligible faculty, students, postdoctoral fellows, and staff are </a:t>
            </a:r>
            <a:r>
              <a:rPr lang="en-US" sz="1900">
                <a:hlinkClick r:id="rId3"/>
              </a:rPr>
              <a:t>required to be vaccinated against COVID-19</a:t>
            </a:r>
            <a:r>
              <a:rPr lang="en-US" sz="1900"/>
              <a:t>. </a:t>
            </a:r>
          </a:p>
          <a:p>
            <a:pPr marL="0" indent="0" algn="just">
              <a:buNone/>
            </a:pPr>
            <a:endParaRPr lang="en-US" sz="1900"/>
          </a:p>
          <a:p>
            <a:pPr marL="0" indent="0" algn="just">
              <a:buNone/>
            </a:pPr>
            <a:r>
              <a:rPr lang="en-US" sz="1900"/>
              <a:t>Use the </a:t>
            </a:r>
            <a:r>
              <a:rPr lang="en-US" sz="1900">
                <a:hlinkClick r:id="rId4"/>
              </a:rPr>
              <a:t>UMB COVID-19 Management Portal </a:t>
            </a:r>
            <a:r>
              <a:rPr lang="en-US" sz="1900"/>
              <a:t>to upload your information directly or to approve the Chesapeake Regional Information System for Our Patients (CRISP) COVID-19 health information sharing. For COVID-19 vaccine exemption for medical and religious reasons can be requested by filling out an exemption form available on the UMB COVID-19 Management Portal. For detailed information, see link provided on notes below.</a:t>
            </a:r>
          </a:p>
          <a:p>
            <a:pPr marL="0" indent="0" algn="just">
              <a:buNone/>
            </a:pPr>
            <a:endParaRPr lang="en-US" sz="1900"/>
          </a:p>
          <a:p>
            <a:pPr marL="0" indent="0" algn="just">
              <a:buNone/>
            </a:pPr>
            <a:r>
              <a:rPr lang="en-US" sz="1900"/>
              <a:t>The UMB COVID-19 Guide and latest vaccination protocols can be found </a:t>
            </a:r>
            <a:r>
              <a:rPr lang="en-US" sz="1900">
                <a:hlinkClick r:id="rId5"/>
              </a:rPr>
              <a:t>here</a:t>
            </a:r>
            <a:r>
              <a:rPr lang="en-US" sz="1900"/>
              <a:t>.</a:t>
            </a:r>
          </a:p>
          <a:p>
            <a:pPr marL="0" indent="0" algn="just">
              <a:buNone/>
            </a:pPr>
            <a:endParaRPr lang="en-US" sz="1900"/>
          </a:p>
          <a:p>
            <a:pPr marL="0" indent="0">
              <a:buNone/>
            </a:pPr>
            <a:endParaRPr lang="en-US" sz="1800"/>
          </a:p>
        </p:txBody>
      </p:sp>
    </p:spTree>
    <p:extLst>
      <p:ext uri="{BB962C8B-B14F-4D97-AF65-F5344CB8AC3E}">
        <p14:creationId xmlns:p14="http://schemas.microsoft.com/office/powerpoint/2010/main" val="2559208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f65eca-e36b-4352-9e18-5bc241bacaea" xsi:nil="true"/>
    <lcf76f155ced4ddcb4097134ff3c332f xmlns="6d571f0d-688b-4969-8dd6-df0a81cb40d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62034AC302474798EF3FAD159A559D" ma:contentTypeVersion="18" ma:contentTypeDescription="Create a new document." ma:contentTypeScope="" ma:versionID="0d200a17f25f179d51c52b54ee09bf01">
  <xsd:schema xmlns:xsd="http://www.w3.org/2001/XMLSchema" xmlns:xs="http://www.w3.org/2001/XMLSchema" xmlns:p="http://schemas.microsoft.com/office/2006/metadata/properties" xmlns:ns2="6d571f0d-688b-4969-8dd6-df0a81cb40d5" xmlns:ns3="e2f65eca-e36b-4352-9e18-5bc241bacaea" targetNamespace="http://schemas.microsoft.com/office/2006/metadata/properties" ma:root="true" ma:fieldsID="8d80b801ba0ae674266f862b4dccc5cd" ns2:_="" ns3:_="">
    <xsd:import namespace="6d571f0d-688b-4969-8dd6-df0a81cb40d5"/>
    <xsd:import namespace="e2f65eca-e36b-4352-9e18-5bc241baca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TaxCatchAll" minOccurs="0"/>
                <xsd:element ref="ns2:MediaServiceDateTaken" minOccurs="0"/>
                <xsd:element ref="ns2:lcf76f155ced4ddcb4097134ff3c332f"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571f0d-688b-4969-8dd6-df0a81cb40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f65eca-e36b-4352-9e18-5bc241bacae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4c16f22-1bb7-4aad-bd63-f204b98e2b7d}" ma:internalName="TaxCatchAll" ma:showField="CatchAllData" ma:web="e2f65eca-e36b-4352-9e18-5bc241bacae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A85885-0FBF-4093-8B82-EC5F3CE3034C}">
  <ds:schemaRefs>
    <ds:schemaRef ds:uri="http://schemas.microsoft.com/sharepoint/v3/contenttype/forms"/>
  </ds:schemaRefs>
</ds:datastoreItem>
</file>

<file path=customXml/itemProps2.xml><?xml version="1.0" encoding="utf-8"?>
<ds:datastoreItem xmlns:ds="http://schemas.openxmlformats.org/officeDocument/2006/customXml" ds:itemID="{840578AE-6938-4717-80C5-6E93EED69B7D}">
  <ds:schemaRefs>
    <ds:schemaRef ds:uri="6d571f0d-688b-4969-8dd6-df0a81cb40d5"/>
    <ds:schemaRef ds:uri="e2f65eca-e36b-4352-9e18-5bc241bacaea"/>
    <ds:schemaRef ds:uri="ee30aeb7-bf28-497a-94ad-e37618d978d7"/>
    <ds:schemaRef ds:uri="fb86124c-04f5-4f1c-b6e8-07410bf4e4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50A7575-B34F-4007-BDC5-EA021D25F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571f0d-688b-4969-8dd6-df0a81cb40d5"/>
    <ds:schemaRef ds:uri="e2f65eca-e36b-4352-9e18-5bc241bac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51</Slides>
  <Notes>49</Notes>
  <HiddenSlides>0</HiddenSlide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1_Office Theme</vt:lpstr>
      <vt:lpstr>Postdoctoral Fellow Orientation</vt:lpstr>
      <vt:lpstr>Table of Contents</vt:lpstr>
      <vt:lpstr>About the Dean</vt:lpstr>
      <vt:lpstr>Welcome from the Dean</vt:lpstr>
      <vt:lpstr>About the Co-Directors of  Postdoctoral Training Program (Page 1)</vt:lpstr>
      <vt:lpstr>About the Co-Directors of  Postdoctoral Training Program (Page 2)</vt:lpstr>
      <vt:lpstr>UMB Mission and Vision</vt:lpstr>
      <vt:lpstr>UMB Core Values</vt:lpstr>
      <vt:lpstr>University System of Maryland Vaccine Mandate</vt:lpstr>
      <vt:lpstr>Onboarding and Set-Up (Page 1)</vt:lpstr>
      <vt:lpstr>Onboarding and Set-Up (Page 2)</vt:lpstr>
      <vt:lpstr>Important UMSON Postdoc Documents</vt:lpstr>
      <vt:lpstr>Training Certifications</vt:lpstr>
      <vt:lpstr>CICERO User Accounts</vt:lpstr>
      <vt:lpstr>REDCap</vt:lpstr>
      <vt:lpstr>Conflict of Interest Training (COI) and Significant Financial Disclosure (SFI) </vt:lpstr>
      <vt:lpstr>Responsible Conduct in Research (RCR) Training</vt:lpstr>
      <vt:lpstr>Animal Research Training</vt:lpstr>
      <vt:lpstr>UMSON Organized Research Centers (ORC)</vt:lpstr>
      <vt:lpstr>UMSON Organized Research Centers (ORC) (Cont.’d)</vt:lpstr>
      <vt:lpstr>UMSON Organized Research Centers (ORC) (Cont.’d)</vt:lpstr>
      <vt:lpstr>UMSON Organized Research Centers (ORC) (Cont.’d)</vt:lpstr>
      <vt:lpstr> UMSON Organized Research Centers (ORC) (Cont.’d) </vt:lpstr>
      <vt:lpstr>Monthly Research Seminar Series</vt:lpstr>
      <vt:lpstr>Research Compliance  and Education Resources</vt:lpstr>
      <vt:lpstr>Pre-Clinical Research Support</vt:lpstr>
      <vt:lpstr>ORS Researcher Toolkit</vt:lpstr>
      <vt:lpstr>Pre-Award Process</vt:lpstr>
      <vt:lpstr>Post-Award Resources</vt:lpstr>
      <vt:lpstr>Post-Award Resources (Cont’d)</vt:lpstr>
      <vt:lpstr>Post-Award Resources (Cont’d)</vt:lpstr>
      <vt:lpstr>Post-Award Resources (Cont’d)</vt:lpstr>
      <vt:lpstr>Writing Support</vt:lpstr>
      <vt:lpstr>Statistical Support</vt:lpstr>
      <vt:lpstr>UMSON Research Information on the UMSON Intranet</vt:lpstr>
      <vt:lpstr>Important UMSON Research Policies and Procedures</vt:lpstr>
      <vt:lpstr>Diversity and Inclusion (Page 1)</vt:lpstr>
      <vt:lpstr>Diversity and Inclusion (Page 2)</vt:lpstr>
      <vt:lpstr>Diversity and Inclusion (Page 3)</vt:lpstr>
      <vt:lpstr>Helpful Information for Parents</vt:lpstr>
      <vt:lpstr>SMC Campus Center</vt:lpstr>
      <vt:lpstr>Tools</vt:lpstr>
      <vt:lpstr>Campus Resources (Page 1)</vt:lpstr>
      <vt:lpstr>Campus Resources (Page 2)</vt:lpstr>
      <vt:lpstr>Campus Resources (Page 3)</vt:lpstr>
      <vt:lpstr>Campus Resources (Page 4)</vt:lpstr>
      <vt:lpstr>Social media (Page 1)</vt:lpstr>
      <vt:lpstr>Social media (Page 2)</vt:lpstr>
      <vt:lpstr>UMB Campus Map</vt:lpstr>
      <vt:lpstr> Congratulations again and we wish you a successful time at the University of Maryland School of Nursing!!! </vt:lpstr>
      <vt:lpstr>For any other information that you feel would be helpful to include on this PowerPoint, please contact the Research Grants and Development Specialist. </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revision>6</cp:revision>
  <dcterms:created xsi:type="dcterms:W3CDTF">2011-06-24T14:29:15Z</dcterms:created>
  <dcterms:modified xsi:type="dcterms:W3CDTF">2023-07-31T12:58:38Z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0x010100A162034AC302474798EF3FAD159A559D</vt:lpwstr>
  </property>
  <property fmtid="{D5CDD505-2E9C-101B-9397-08002B2CF9AE}" pid="3" name="MediaServiceImageTags">
    <vt:lpwstr/>
  </property>
</Properties>
</file>