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1"/>
  </p:notesMasterIdLst>
  <p:sldIdLst>
    <p:sldId id="256" r:id="rId2"/>
    <p:sldId id="264" r:id="rId3"/>
    <p:sldId id="265" r:id="rId4"/>
    <p:sldId id="266" r:id="rId5"/>
    <p:sldId id="272" r:id="rId6"/>
    <p:sldId id="274" r:id="rId7"/>
    <p:sldId id="257" r:id="rId8"/>
    <p:sldId id="258" r:id="rId9"/>
    <p:sldId id="267" r:id="rId10"/>
    <p:sldId id="268" r:id="rId11"/>
    <p:sldId id="273" r:id="rId12"/>
    <p:sldId id="259" r:id="rId13"/>
    <p:sldId id="260" r:id="rId14"/>
    <p:sldId id="261" r:id="rId15"/>
    <p:sldId id="263" r:id="rId16"/>
    <p:sldId id="262" r:id="rId17"/>
    <p:sldId id="270" r:id="rId18"/>
    <p:sldId id="271" r:id="rId19"/>
    <p:sldId id="269"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0" d="100"/>
          <a:sy n="90" d="100"/>
        </p:scale>
        <p:origin x="576" y="78"/>
      </p:cViewPr>
      <p:guideLst/>
    </p:cSldViewPr>
  </p:slideViewPr>
  <p:outlineViewPr>
    <p:cViewPr>
      <p:scale>
        <a:sx n="33" d="100"/>
        <a:sy n="33" d="100"/>
      </p:scale>
      <p:origin x="0" y="-1212"/>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8" d="100"/>
          <a:sy n="68" d="100"/>
        </p:scale>
        <p:origin x="328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4B9653-3BCF-4315-A97D-DB30D71010AB}" type="datetimeFigureOut">
              <a:rPr lang="en-US" smtClean="0"/>
              <a:t>5/21/2020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789963-0750-4702-8703-82D6264734B3}" type="slidenum">
              <a:rPr lang="en-US" smtClean="0"/>
              <a:t>‹#›</a:t>
            </a:fld>
            <a:endParaRPr lang="en-US"/>
          </a:p>
        </p:txBody>
      </p:sp>
    </p:spTree>
    <p:extLst>
      <p:ext uri="{BB962C8B-B14F-4D97-AF65-F5344CB8AC3E}">
        <p14:creationId xmlns:p14="http://schemas.microsoft.com/office/powerpoint/2010/main" val="2628046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789963-0750-4702-8703-82D6264734B3}" type="slidenum">
              <a:rPr lang="en-US" smtClean="0"/>
              <a:t>1</a:t>
            </a:fld>
            <a:endParaRPr lang="en-US"/>
          </a:p>
        </p:txBody>
      </p:sp>
    </p:spTree>
    <p:extLst>
      <p:ext uri="{BB962C8B-B14F-4D97-AF65-F5344CB8AC3E}">
        <p14:creationId xmlns:p14="http://schemas.microsoft.com/office/powerpoint/2010/main" val="198420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789963-0750-4702-8703-82D6264734B3}" type="slidenum">
              <a:rPr lang="en-US" smtClean="0"/>
              <a:t>2</a:t>
            </a:fld>
            <a:endParaRPr lang="en-US"/>
          </a:p>
        </p:txBody>
      </p:sp>
    </p:spTree>
    <p:extLst>
      <p:ext uri="{BB962C8B-B14F-4D97-AF65-F5344CB8AC3E}">
        <p14:creationId xmlns:p14="http://schemas.microsoft.com/office/powerpoint/2010/main" val="18908930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789963-0750-4702-8703-82D6264734B3}" type="slidenum">
              <a:rPr lang="en-US" smtClean="0"/>
              <a:t>3</a:t>
            </a:fld>
            <a:endParaRPr lang="en-US"/>
          </a:p>
        </p:txBody>
      </p:sp>
    </p:spTree>
    <p:extLst>
      <p:ext uri="{BB962C8B-B14F-4D97-AF65-F5344CB8AC3E}">
        <p14:creationId xmlns:p14="http://schemas.microsoft.com/office/powerpoint/2010/main" val="33979096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789963-0750-4702-8703-82D6264734B3}" type="slidenum">
              <a:rPr lang="en-US" smtClean="0"/>
              <a:t>4</a:t>
            </a:fld>
            <a:endParaRPr lang="en-US"/>
          </a:p>
        </p:txBody>
      </p:sp>
    </p:spTree>
    <p:extLst>
      <p:ext uri="{BB962C8B-B14F-4D97-AF65-F5344CB8AC3E}">
        <p14:creationId xmlns:p14="http://schemas.microsoft.com/office/powerpoint/2010/main" val="19207409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789963-0750-4702-8703-82D6264734B3}" type="slidenum">
              <a:rPr lang="en-US" smtClean="0"/>
              <a:t>5</a:t>
            </a:fld>
            <a:endParaRPr lang="en-US"/>
          </a:p>
        </p:txBody>
      </p:sp>
    </p:spTree>
    <p:extLst>
      <p:ext uri="{BB962C8B-B14F-4D97-AF65-F5344CB8AC3E}">
        <p14:creationId xmlns:p14="http://schemas.microsoft.com/office/powerpoint/2010/main" val="17221342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789963-0750-4702-8703-82D6264734B3}" type="slidenum">
              <a:rPr lang="en-US" smtClean="0"/>
              <a:t>7</a:t>
            </a:fld>
            <a:endParaRPr lang="en-US"/>
          </a:p>
        </p:txBody>
      </p:sp>
    </p:spTree>
    <p:extLst>
      <p:ext uri="{BB962C8B-B14F-4D97-AF65-F5344CB8AC3E}">
        <p14:creationId xmlns:p14="http://schemas.microsoft.com/office/powerpoint/2010/main" val="37806351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789963-0750-4702-8703-82D6264734B3}" type="slidenum">
              <a:rPr lang="en-US" smtClean="0"/>
              <a:t>8</a:t>
            </a:fld>
            <a:endParaRPr lang="en-US"/>
          </a:p>
        </p:txBody>
      </p:sp>
    </p:spTree>
    <p:extLst>
      <p:ext uri="{BB962C8B-B14F-4D97-AF65-F5344CB8AC3E}">
        <p14:creationId xmlns:p14="http://schemas.microsoft.com/office/powerpoint/2010/main" val="42540644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789963-0750-4702-8703-82D6264734B3}" type="slidenum">
              <a:rPr lang="en-US" smtClean="0"/>
              <a:t>9</a:t>
            </a:fld>
            <a:endParaRPr lang="en-US"/>
          </a:p>
        </p:txBody>
      </p:sp>
    </p:spTree>
    <p:extLst>
      <p:ext uri="{BB962C8B-B14F-4D97-AF65-F5344CB8AC3E}">
        <p14:creationId xmlns:p14="http://schemas.microsoft.com/office/powerpoint/2010/main" val="2018807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5/21/2020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ecfr.gov/cgi-bin/text-idx?&amp;node=pt45.1.46"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accessdata.fda.gov/scripts/cdrh/cfdocs/cfcfr/CFRSearch.cfm?fr=56.102"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6B290-884B-42A5-87FF-A79EC5831FF6}"/>
              </a:ext>
            </a:extLst>
          </p:cNvPr>
          <p:cNvSpPr>
            <a:spLocks noGrp="1"/>
          </p:cNvSpPr>
          <p:nvPr>
            <p:ph type="ctrTitle"/>
          </p:nvPr>
        </p:nvSpPr>
        <p:spPr>
          <a:xfrm>
            <a:off x="1575647" y="2462445"/>
            <a:ext cx="7766936" cy="1096899"/>
          </a:xfrm>
        </p:spPr>
        <p:txBody>
          <a:bodyPr/>
          <a:lstStyle/>
          <a:p>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br>
              <a:rPr lang="en-US" sz="4500" dirty="0">
                <a:solidFill>
                  <a:schemeClr val="tx1"/>
                </a:solidFill>
              </a:rPr>
            </a:br>
            <a:br>
              <a:rPr lang="en-US" sz="4500" dirty="0">
                <a:solidFill>
                  <a:schemeClr val="tx1"/>
                </a:solidFill>
              </a:rPr>
            </a:br>
            <a:br>
              <a:rPr lang="en-US" sz="4500" dirty="0">
                <a:solidFill>
                  <a:schemeClr val="tx1"/>
                </a:solidFill>
              </a:rPr>
            </a:br>
            <a:br>
              <a:rPr lang="en-US" sz="4500" dirty="0">
                <a:solidFill>
                  <a:schemeClr val="tx1"/>
                </a:solidFill>
              </a:rPr>
            </a:br>
            <a:br>
              <a:rPr lang="en-US" dirty="0">
                <a:solidFill>
                  <a:schemeClr val="tx1"/>
                </a:solidFill>
              </a:rPr>
            </a:br>
            <a:endParaRPr lang="en-US" dirty="0"/>
          </a:p>
        </p:txBody>
      </p:sp>
      <p:sp>
        <p:nvSpPr>
          <p:cNvPr id="3" name="Subtitle 2">
            <a:extLst>
              <a:ext uri="{FF2B5EF4-FFF2-40B4-BE49-F238E27FC236}">
                <a16:creationId xmlns:a16="http://schemas.microsoft.com/office/drawing/2014/main" id="{187DBEF5-A7AB-4024-B271-BAA31FAB8B92}"/>
              </a:ext>
            </a:extLst>
          </p:cNvPr>
          <p:cNvSpPr>
            <a:spLocks noGrp="1"/>
          </p:cNvSpPr>
          <p:nvPr>
            <p:ph type="subTitle" idx="1"/>
          </p:nvPr>
        </p:nvSpPr>
        <p:spPr>
          <a:xfrm>
            <a:off x="-744643" y="3686182"/>
            <a:ext cx="9888643" cy="1096899"/>
          </a:xfrm>
        </p:spPr>
        <p:txBody>
          <a:bodyPr>
            <a:normAutofit fontScale="25000" lnSpcReduction="20000"/>
          </a:bodyPr>
          <a:lstStyle/>
          <a:p>
            <a:pPr>
              <a:lnSpc>
                <a:spcPct val="80000"/>
              </a:lnSpc>
            </a:pPr>
            <a:r>
              <a:rPr lang="en-US" sz="9600" b="1" dirty="0">
                <a:solidFill>
                  <a:schemeClr val="tx1"/>
                </a:solidFill>
              </a:rPr>
              <a:t>		</a:t>
            </a:r>
          </a:p>
          <a:p>
            <a:pPr>
              <a:lnSpc>
                <a:spcPct val="80000"/>
              </a:lnSpc>
            </a:pPr>
            <a:endParaRPr lang="en-US" sz="9600" b="1" dirty="0">
              <a:solidFill>
                <a:schemeClr val="tx1"/>
              </a:solidFill>
            </a:endParaRPr>
          </a:p>
          <a:p>
            <a:pPr>
              <a:lnSpc>
                <a:spcPct val="80000"/>
              </a:lnSpc>
            </a:pPr>
            <a:endParaRPr lang="en-US" sz="9600" b="1" dirty="0">
              <a:solidFill>
                <a:schemeClr val="tx1"/>
              </a:solidFill>
            </a:endParaRPr>
          </a:p>
          <a:p>
            <a:pPr>
              <a:lnSpc>
                <a:spcPct val="80000"/>
              </a:lnSpc>
            </a:pPr>
            <a:r>
              <a:rPr lang="en-US" sz="9600" b="1" dirty="0">
                <a:solidFill>
                  <a:schemeClr val="tx1"/>
                </a:solidFill>
              </a:rPr>
              <a:t>Presented by: Maria Drayton, BS, IRB Analyst</a:t>
            </a:r>
          </a:p>
          <a:p>
            <a:pPr>
              <a:lnSpc>
                <a:spcPct val="80000"/>
              </a:lnSpc>
            </a:pPr>
            <a:r>
              <a:rPr lang="en-US" sz="9600" b="1" dirty="0">
                <a:solidFill>
                  <a:schemeClr val="tx1"/>
                </a:solidFill>
              </a:rPr>
              <a:t>Human Research Protections Office </a:t>
            </a:r>
          </a:p>
          <a:p>
            <a:pPr>
              <a:lnSpc>
                <a:spcPct val="80000"/>
              </a:lnSpc>
            </a:pPr>
            <a:r>
              <a:rPr lang="en-US" sz="9600" b="1" dirty="0">
                <a:solidFill>
                  <a:schemeClr val="tx1"/>
                </a:solidFill>
              </a:rPr>
              <a:t>Human Research Protections Program</a:t>
            </a:r>
          </a:p>
          <a:p>
            <a:pPr>
              <a:lnSpc>
                <a:spcPct val="80000"/>
              </a:lnSpc>
            </a:pPr>
            <a:r>
              <a:rPr lang="en-US" sz="9600" b="1" dirty="0">
                <a:solidFill>
                  <a:schemeClr val="tx1"/>
                </a:solidFill>
              </a:rPr>
              <a:t>University of Maryland Baltimore</a:t>
            </a:r>
          </a:p>
          <a:p>
            <a:pPr>
              <a:lnSpc>
                <a:spcPct val="80000"/>
              </a:lnSpc>
            </a:pPr>
            <a:r>
              <a:rPr lang="en-US" sz="9600" b="1" dirty="0">
                <a:solidFill>
                  <a:schemeClr val="tx1"/>
                </a:solidFill>
              </a:rPr>
              <a:t>Office of Academic Affair</a:t>
            </a:r>
            <a:r>
              <a:rPr lang="en-US" sz="9600" b="1" dirty="0">
                <a:solidFill>
                  <a:schemeClr val="accent6">
                    <a:lumMod val="50000"/>
                  </a:schemeClr>
                </a:solidFill>
              </a:rPr>
              <a:t>s</a:t>
            </a:r>
          </a:p>
          <a:p>
            <a:pPr>
              <a:lnSpc>
                <a:spcPct val="80000"/>
              </a:lnSpc>
            </a:pPr>
            <a:endParaRPr lang="en-US" sz="9600" b="1" dirty="0">
              <a:solidFill>
                <a:schemeClr val="accent6">
                  <a:lumMod val="50000"/>
                </a:schemeClr>
              </a:solidFill>
            </a:endParaRPr>
          </a:p>
          <a:p>
            <a:endParaRPr lang="en-US" dirty="0"/>
          </a:p>
        </p:txBody>
      </p:sp>
      <p:pic>
        <p:nvPicPr>
          <p:cNvPr id="5" name="Picture 12" descr="AAHRPP">
            <a:extLst>
              <a:ext uri="{FF2B5EF4-FFF2-40B4-BE49-F238E27FC236}">
                <a16:creationId xmlns:a16="http://schemas.microsoft.com/office/drawing/2014/main" id="{33135624-B281-45D7-870D-F0B8335D5A3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9883" r="16922" b="3"/>
          <a:stretch/>
        </p:blipFill>
        <p:spPr bwMode="auto">
          <a:xfrm>
            <a:off x="284221" y="4793402"/>
            <a:ext cx="1436178" cy="194405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8" descr="University System of Maryland Home - USM">
            <a:extLst>
              <a:ext uri="{FF2B5EF4-FFF2-40B4-BE49-F238E27FC236}">
                <a16:creationId xmlns:a16="http://schemas.microsoft.com/office/drawing/2014/main" id="{06F31A7E-33BD-426F-A54D-89B5A8E8CA1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0105" y="98721"/>
            <a:ext cx="3905250" cy="1171575"/>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515FE811-3327-4E6B-A025-054CA7733E94}"/>
              </a:ext>
            </a:extLst>
          </p:cNvPr>
          <p:cNvSpPr/>
          <p:nvPr/>
        </p:nvSpPr>
        <p:spPr>
          <a:xfrm>
            <a:off x="2011680" y="3159696"/>
            <a:ext cx="7132320" cy="1692771"/>
          </a:xfrm>
          <a:prstGeom prst="rect">
            <a:avLst/>
          </a:prstGeom>
        </p:spPr>
        <p:txBody>
          <a:bodyPr wrap="square">
            <a:spAutoFit/>
          </a:bodyPr>
          <a:lstStyle/>
          <a:p>
            <a:r>
              <a:rPr lang="en-US" sz="3200" b="1" dirty="0"/>
              <a:t>Not Humans Subjects Research (NHSR) Determinations</a:t>
            </a:r>
            <a:br>
              <a:rPr lang="en-US" sz="4000" dirty="0"/>
            </a:br>
            <a:endParaRPr lang="en-US" sz="4000" dirty="0"/>
          </a:p>
        </p:txBody>
      </p:sp>
    </p:spTree>
    <p:extLst>
      <p:ext uri="{BB962C8B-B14F-4D97-AF65-F5344CB8AC3E}">
        <p14:creationId xmlns:p14="http://schemas.microsoft.com/office/powerpoint/2010/main" val="1030176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F5C06-31F9-41AD-97DA-00272F976C5E}"/>
              </a:ext>
            </a:extLst>
          </p:cNvPr>
          <p:cNvSpPr>
            <a:spLocks noGrp="1"/>
          </p:cNvSpPr>
          <p:nvPr>
            <p:ph type="title"/>
          </p:nvPr>
        </p:nvSpPr>
        <p:spPr/>
        <p:txBody>
          <a:bodyPr/>
          <a:lstStyle/>
          <a:p>
            <a:r>
              <a:rPr lang="en-US" dirty="0">
                <a:solidFill>
                  <a:schemeClr val="tx1"/>
                </a:solidFill>
              </a:rPr>
              <a:t>Tips for Submitting a NHSR CICERO application (1)</a:t>
            </a:r>
          </a:p>
        </p:txBody>
      </p:sp>
      <p:sp>
        <p:nvSpPr>
          <p:cNvPr id="3" name="Content Placeholder 2">
            <a:extLst>
              <a:ext uri="{FF2B5EF4-FFF2-40B4-BE49-F238E27FC236}">
                <a16:creationId xmlns:a16="http://schemas.microsoft.com/office/drawing/2014/main" id="{CB5A687C-A3D1-443D-BA5F-2837DE316BB8}"/>
              </a:ext>
            </a:extLst>
          </p:cNvPr>
          <p:cNvSpPr>
            <a:spLocks noGrp="1"/>
          </p:cNvSpPr>
          <p:nvPr>
            <p:ph idx="1"/>
          </p:nvPr>
        </p:nvSpPr>
        <p:spPr/>
        <p:txBody>
          <a:bodyPr>
            <a:normAutofit/>
          </a:bodyPr>
          <a:lstStyle/>
          <a:p>
            <a:r>
              <a:rPr lang="en-US" sz="2400" dirty="0"/>
              <a:t>Create an IRB Humans Subjects Application and under “Type of Submission” select Unsure if this requires IRB review – </a:t>
            </a:r>
          </a:p>
          <a:p>
            <a:r>
              <a:rPr lang="en-US" sz="2400" dirty="0"/>
              <a:t>Does not require departmental review </a:t>
            </a:r>
          </a:p>
          <a:p>
            <a:r>
              <a:rPr lang="en-US" sz="2400" dirty="0"/>
              <a:t>The person submitting the application does not have to have PI Privileges but does need a CICERO account</a:t>
            </a:r>
          </a:p>
        </p:txBody>
      </p:sp>
    </p:spTree>
    <p:extLst>
      <p:ext uri="{BB962C8B-B14F-4D97-AF65-F5344CB8AC3E}">
        <p14:creationId xmlns:p14="http://schemas.microsoft.com/office/powerpoint/2010/main" val="4235344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ABA36-ADEF-4940-991F-B672F8D303B1}"/>
              </a:ext>
            </a:extLst>
          </p:cNvPr>
          <p:cNvSpPr>
            <a:spLocks noGrp="1"/>
          </p:cNvSpPr>
          <p:nvPr>
            <p:ph type="title"/>
          </p:nvPr>
        </p:nvSpPr>
        <p:spPr/>
        <p:txBody>
          <a:bodyPr/>
          <a:lstStyle/>
          <a:p>
            <a:r>
              <a:rPr lang="en-US" dirty="0">
                <a:solidFill>
                  <a:schemeClr val="tx1"/>
                </a:solidFill>
              </a:rPr>
              <a:t>Tips for Submitting a NHSR CICERO application (2)</a:t>
            </a:r>
            <a:endParaRPr lang="en-US" dirty="0"/>
          </a:p>
        </p:txBody>
      </p:sp>
      <p:sp>
        <p:nvSpPr>
          <p:cNvPr id="3" name="Content Placeholder 2">
            <a:extLst>
              <a:ext uri="{FF2B5EF4-FFF2-40B4-BE49-F238E27FC236}">
                <a16:creationId xmlns:a16="http://schemas.microsoft.com/office/drawing/2014/main" id="{B00A1EDF-4871-4B9D-B59C-8FF5C633BD21}"/>
              </a:ext>
            </a:extLst>
          </p:cNvPr>
          <p:cNvSpPr>
            <a:spLocks noGrp="1"/>
          </p:cNvSpPr>
          <p:nvPr>
            <p:ph idx="1"/>
          </p:nvPr>
        </p:nvSpPr>
        <p:spPr/>
        <p:txBody>
          <a:bodyPr/>
          <a:lstStyle/>
          <a:p>
            <a:r>
              <a:rPr lang="en-US" sz="2000" dirty="0"/>
              <a:t>Human Subjects Training requirements for the project team members is not required for NHSR projects</a:t>
            </a:r>
          </a:p>
          <a:p>
            <a:r>
              <a:rPr lang="en-US" sz="2000" dirty="0"/>
              <a:t>The site will need to provide a brief project summary required as well as the responses to if the project is research and then humans subjects research under DHHS and FDA regulations</a:t>
            </a:r>
          </a:p>
          <a:p>
            <a:r>
              <a:rPr lang="en-US" sz="2000" dirty="0"/>
              <a:t> HRPO staff will review within 1 business day of submission </a:t>
            </a:r>
          </a:p>
          <a:p>
            <a:r>
              <a:rPr lang="en-US" sz="2000" dirty="0"/>
              <a:t>If determined to be research, the submission will need to be withdrawn and a full application submitted.</a:t>
            </a:r>
          </a:p>
          <a:p>
            <a:endParaRPr lang="en-US" dirty="0"/>
          </a:p>
        </p:txBody>
      </p:sp>
    </p:spTree>
    <p:extLst>
      <p:ext uri="{BB962C8B-B14F-4D97-AF65-F5344CB8AC3E}">
        <p14:creationId xmlns:p14="http://schemas.microsoft.com/office/powerpoint/2010/main" val="1446563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81FED-1030-430E-8F6B-433E10242647}"/>
              </a:ext>
            </a:extLst>
          </p:cNvPr>
          <p:cNvSpPr>
            <a:spLocks noGrp="1"/>
          </p:cNvSpPr>
          <p:nvPr>
            <p:ph type="title"/>
          </p:nvPr>
        </p:nvSpPr>
        <p:spPr/>
        <p:txBody>
          <a:bodyPr>
            <a:normAutofit/>
          </a:bodyPr>
          <a:lstStyle/>
          <a:p>
            <a:r>
              <a:rPr lang="en-US" sz="3200" b="1" dirty="0">
                <a:solidFill>
                  <a:schemeClr val="tx1"/>
                </a:solidFill>
              </a:rPr>
              <a:t>Not Human Subjects Research Examples (1)</a:t>
            </a:r>
          </a:p>
        </p:txBody>
      </p:sp>
      <p:sp>
        <p:nvSpPr>
          <p:cNvPr id="3" name="Content Placeholder 2">
            <a:extLst>
              <a:ext uri="{FF2B5EF4-FFF2-40B4-BE49-F238E27FC236}">
                <a16:creationId xmlns:a16="http://schemas.microsoft.com/office/drawing/2014/main" id="{9ABE0295-D01E-408B-BC78-4A0CBCE7F650}"/>
              </a:ext>
            </a:extLst>
          </p:cNvPr>
          <p:cNvSpPr>
            <a:spLocks noGrp="1"/>
          </p:cNvSpPr>
          <p:nvPr>
            <p:ph idx="1"/>
          </p:nvPr>
        </p:nvSpPr>
        <p:spPr/>
        <p:txBody>
          <a:bodyPr>
            <a:normAutofit fontScale="25000" lnSpcReduction="20000"/>
          </a:bodyPr>
          <a:lstStyle/>
          <a:p>
            <a:r>
              <a:rPr lang="en-US" sz="7200" dirty="0"/>
              <a:t>Data collection for internal departmental, school, or other University administrative purposes. Examples: teaching evaluations, customer service surveys.</a:t>
            </a:r>
          </a:p>
          <a:p>
            <a:r>
              <a:rPr lang="en-US" sz="7200" dirty="0"/>
              <a:t>Surveys issued or completed by University personnel for the intent and purposes of improving services and programs of the Institution or for developing new services or programs for students, employees, or alumni, as long as the privacy of the subjects is protected, the confidentiality of individual responses are maintained, and survey participation is voluntary. </a:t>
            </a:r>
          </a:p>
          <a:p>
            <a:r>
              <a:rPr lang="en-US" sz="7200" dirty="0"/>
              <a:t>Information-gathering interviews where questions focus on things, products, or policies rather than people or their thoughts regarding themselves. Examples: canvassing librarians about their libraries’ inter-library loan policies or periodical purchases or interviews with company engineers or managers about how a product is made.</a:t>
            </a:r>
          </a:p>
          <a:p>
            <a:endParaRPr lang="en-US" dirty="0"/>
          </a:p>
        </p:txBody>
      </p:sp>
    </p:spTree>
    <p:extLst>
      <p:ext uri="{BB962C8B-B14F-4D97-AF65-F5344CB8AC3E}">
        <p14:creationId xmlns:p14="http://schemas.microsoft.com/office/powerpoint/2010/main" val="27118306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DEA52-5195-4C96-89BF-0BC6BC6F0A10}"/>
              </a:ext>
            </a:extLst>
          </p:cNvPr>
          <p:cNvSpPr>
            <a:spLocks noGrp="1"/>
          </p:cNvSpPr>
          <p:nvPr>
            <p:ph type="title"/>
          </p:nvPr>
        </p:nvSpPr>
        <p:spPr/>
        <p:txBody>
          <a:bodyPr>
            <a:normAutofit/>
          </a:bodyPr>
          <a:lstStyle/>
          <a:p>
            <a:r>
              <a:rPr lang="en-US" sz="3200" b="1" dirty="0">
                <a:solidFill>
                  <a:schemeClr val="tx1"/>
                </a:solidFill>
              </a:rPr>
              <a:t>Not Human Subjects Research Examples (2) </a:t>
            </a:r>
          </a:p>
        </p:txBody>
      </p:sp>
      <p:sp>
        <p:nvSpPr>
          <p:cNvPr id="3" name="Content Placeholder 2">
            <a:extLst>
              <a:ext uri="{FF2B5EF4-FFF2-40B4-BE49-F238E27FC236}">
                <a16:creationId xmlns:a16="http://schemas.microsoft.com/office/drawing/2014/main" id="{353E0667-D6CC-4227-AF76-BB98EA61861A}"/>
              </a:ext>
            </a:extLst>
          </p:cNvPr>
          <p:cNvSpPr>
            <a:spLocks noGrp="1"/>
          </p:cNvSpPr>
          <p:nvPr>
            <p:ph idx="1"/>
          </p:nvPr>
        </p:nvSpPr>
        <p:spPr/>
        <p:txBody>
          <a:bodyPr>
            <a:normAutofit fontScale="25000" lnSpcReduction="20000"/>
          </a:bodyPr>
          <a:lstStyle/>
          <a:p>
            <a:r>
              <a:rPr lang="en-US" sz="7200" dirty="0"/>
              <a:t>Innovative therapies except when they involve "research" as defined by the above criteria. (An innovative clinical practice is an intervention designed solely to enhance the well being of an individual patient or client. The purpose of an innovative clinical practice is to provide diagnosis, preventative treatment, or therapy to particular individuals, or when the innovative therapy is investigational.)</a:t>
            </a:r>
          </a:p>
          <a:p>
            <a:r>
              <a:rPr lang="en-US" sz="7200" dirty="0"/>
              <a:t>“Public Health Surveillance”, those activities include “the collection and testing of information or biospecimens, conducted, supported, requested, ordered, required, or authorized by a public health authority.” </a:t>
            </a:r>
          </a:p>
          <a:p>
            <a:r>
              <a:rPr lang="en-US" sz="7200" dirty="0"/>
              <a:t>Quality improvement projects are generally not considered research unless there is a clear intent to contribute to generalizable knowledge and use the data derived from the project to improve or alter the quality of care or the efficiency of an institutional  practice. </a:t>
            </a:r>
          </a:p>
          <a:p>
            <a:pPr marL="0" indent="0">
              <a:buNone/>
            </a:pPr>
            <a:r>
              <a:rPr lang="en-US" sz="7200" dirty="0"/>
              <a:t> If the data are re-examined or re-analyzed and new information surfaces that would contribute to generalizable knowledge, an application must be submitted to the IRB.</a:t>
            </a:r>
          </a:p>
          <a:p>
            <a:pPr marL="0" indent="0">
              <a:buNone/>
            </a:pPr>
            <a:endParaRPr lang="en-US" sz="7200" dirty="0"/>
          </a:p>
          <a:p>
            <a:endParaRPr lang="en-US" dirty="0"/>
          </a:p>
        </p:txBody>
      </p:sp>
    </p:spTree>
    <p:extLst>
      <p:ext uri="{BB962C8B-B14F-4D97-AF65-F5344CB8AC3E}">
        <p14:creationId xmlns:p14="http://schemas.microsoft.com/office/powerpoint/2010/main" val="29392432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7F77A-9786-4058-9D3D-853DF02D68E2}"/>
              </a:ext>
            </a:extLst>
          </p:cNvPr>
          <p:cNvSpPr>
            <a:spLocks noGrp="1"/>
          </p:cNvSpPr>
          <p:nvPr>
            <p:ph type="title"/>
          </p:nvPr>
        </p:nvSpPr>
        <p:spPr/>
        <p:txBody>
          <a:bodyPr>
            <a:normAutofit/>
          </a:bodyPr>
          <a:lstStyle/>
          <a:p>
            <a:r>
              <a:rPr lang="en-US" sz="3200" b="1" dirty="0">
                <a:solidFill>
                  <a:schemeClr val="tx1"/>
                </a:solidFill>
              </a:rPr>
              <a:t>Not Human Subjects Research Examples (3)</a:t>
            </a:r>
            <a:endParaRPr lang="en-US" sz="3200" dirty="0">
              <a:solidFill>
                <a:schemeClr val="tx1"/>
              </a:solidFill>
            </a:endParaRPr>
          </a:p>
        </p:txBody>
      </p:sp>
      <p:sp>
        <p:nvSpPr>
          <p:cNvPr id="3" name="Content Placeholder 2">
            <a:extLst>
              <a:ext uri="{FF2B5EF4-FFF2-40B4-BE49-F238E27FC236}">
                <a16:creationId xmlns:a16="http://schemas.microsoft.com/office/drawing/2014/main" id="{98D64615-B95D-4B84-8737-12536351EBE9}"/>
              </a:ext>
            </a:extLst>
          </p:cNvPr>
          <p:cNvSpPr>
            <a:spLocks noGrp="1"/>
          </p:cNvSpPr>
          <p:nvPr>
            <p:ph idx="1"/>
          </p:nvPr>
        </p:nvSpPr>
        <p:spPr/>
        <p:txBody>
          <a:bodyPr>
            <a:normAutofit fontScale="25000" lnSpcReduction="20000"/>
          </a:bodyPr>
          <a:lstStyle/>
          <a:p>
            <a:r>
              <a:rPr lang="en-US" sz="7200" dirty="0"/>
              <a:t> Case history or Case Study which are published and/or presented at national or regional meetings are not considered research if the case is limited to a description of the clinical features and/or outcome of a three or fewer patients and do not contribute to generalizable knowledge.  Note: Investigators should contact the IRB if they are uncertain as to whether or not they are contributing to generalizable knowledge.</a:t>
            </a:r>
          </a:p>
          <a:p>
            <a:r>
              <a:rPr lang="en-US" sz="7200" dirty="0"/>
              <a:t>Publicly available data does not require IRB review. </a:t>
            </a:r>
          </a:p>
          <a:p>
            <a:pPr marL="0" indent="0">
              <a:buNone/>
            </a:pPr>
            <a:r>
              <a:rPr lang="en-US" sz="7200" i="1" dirty="0"/>
              <a:t>Examples: census data, labor statistics. Note: Investigators should contact the IRB if they are uncertain as to whether the data qualifies as “publicly available.”</a:t>
            </a:r>
          </a:p>
          <a:p>
            <a:r>
              <a:rPr lang="en-US" sz="7200" dirty="0"/>
              <a:t>Coded private information or biological specimens that were not collected for the currently proposed projects do not need IRB review as long as the investigator cannot link the coded data/specimens back to individual subjects. If the data/specimen provider has access to the identity of the subjects (e.g. subjects’ names, addresses, etc.), the investigator must enter into an agreement with the data/specimen provider that states under no circumstances will the identity of the subjects be released to the investigator. </a:t>
            </a:r>
            <a:endParaRPr lang="en-US" dirty="0"/>
          </a:p>
        </p:txBody>
      </p:sp>
    </p:spTree>
    <p:extLst>
      <p:ext uri="{BB962C8B-B14F-4D97-AF65-F5344CB8AC3E}">
        <p14:creationId xmlns:p14="http://schemas.microsoft.com/office/powerpoint/2010/main" val="37116842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2ED8F-3E5C-499B-9E4B-56321DB4E70A}"/>
              </a:ext>
            </a:extLst>
          </p:cNvPr>
          <p:cNvSpPr>
            <a:spLocks noGrp="1"/>
          </p:cNvSpPr>
          <p:nvPr>
            <p:ph type="title"/>
          </p:nvPr>
        </p:nvSpPr>
        <p:spPr/>
        <p:txBody>
          <a:bodyPr>
            <a:normAutofit/>
          </a:bodyPr>
          <a:lstStyle/>
          <a:p>
            <a:r>
              <a:rPr lang="en-US" sz="3200" b="1" dirty="0">
                <a:solidFill>
                  <a:schemeClr val="tx1"/>
                </a:solidFill>
              </a:rPr>
              <a:t>Not Human Subjects Research Examples (4)</a:t>
            </a:r>
            <a:endParaRPr lang="en-US" sz="3200" dirty="0">
              <a:solidFill>
                <a:schemeClr val="tx1"/>
              </a:solidFill>
            </a:endParaRPr>
          </a:p>
        </p:txBody>
      </p:sp>
      <p:sp>
        <p:nvSpPr>
          <p:cNvPr id="3" name="Content Placeholder 2">
            <a:extLst>
              <a:ext uri="{FF2B5EF4-FFF2-40B4-BE49-F238E27FC236}">
                <a16:creationId xmlns:a16="http://schemas.microsoft.com/office/drawing/2014/main" id="{37268DC1-9C42-4CDE-BE5E-00678FEAAB04}"/>
              </a:ext>
            </a:extLst>
          </p:cNvPr>
          <p:cNvSpPr>
            <a:spLocks noGrp="1"/>
          </p:cNvSpPr>
          <p:nvPr>
            <p:ph idx="1"/>
          </p:nvPr>
        </p:nvSpPr>
        <p:spPr/>
        <p:txBody>
          <a:bodyPr>
            <a:normAutofit/>
          </a:bodyPr>
          <a:lstStyle/>
          <a:p>
            <a:r>
              <a:rPr lang="en-US" dirty="0"/>
              <a:t>Biography research involving a living individual that is not generalizable beyond that individual. </a:t>
            </a:r>
          </a:p>
          <a:p>
            <a:r>
              <a:rPr lang="en-US" dirty="0"/>
              <a:t>Research involving cadavers, autopsy material or biospecimens from now deceased individuals. </a:t>
            </a:r>
          </a:p>
          <a:p>
            <a:pPr marL="0" indent="0">
              <a:buNone/>
            </a:pPr>
            <a:r>
              <a:rPr lang="en-US" dirty="0"/>
              <a:t>Note: Some research in this category, such as genetic studies providing private or medical information about live relatives, may need IRB review. Please contact the IRB for further information.</a:t>
            </a:r>
          </a:p>
          <a:p>
            <a:r>
              <a:rPr lang="en-US" dirty="0"/>
              <a:t>Course-related activities designed specifically for educational or teaching purposes, where data are collected as part of a class exercise or course requirement, but are not intended for use outside of the classroom as this would not contribute to generalizable knowledge.</a:t>
            </a:r>
          </a:p>
          <a:p>
            <a:endParaRPr lang="en-US" dirty="0"/>
          </a:p>
        </p:txBody>
      </p:sp>
    </p:spTree>
    <p:extLst>
      <p:ext uri="{BB962C8B-B14F-4D97-AF65-F5344CB8AC3E}">
        <p14:creationId xmlns:p14="http://schemas.microsoft.com/office/powerpoint/2010/main" val="4775793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509F4-6762-4DC7-8306-BCFB53D9E0A1}"/>
              </a:ext>
            </a:extLst>
          </p:cNvPr>
          <p:cNvSpPr>
            <a:spLocks noGrp="1"/>
          </p:cNvSpPr>
          <p:nvPr>
            <p:ph type="title"/>
          </p:nvPr>
        </p:nvSpPr>
        <p:spPr/>
        <p:txBody>
          <a:bodyPr/>
          <a:lstStyle/>
          <a:p>
            <a:r>
              <a:rPr lang="en-US" dirty="0">
                <a:solidFill>
                  <a:schemeClr val="tx1"/>
                </a:solidFill>
              </a:rPr>
              <a:t>Non-Engagement in Human Subjects Research Examples</a:t>
            </a:r>
          </a:p>
        </p:txBody>
      </p:sp>
      <p:sp>
        <p:nvSpPr>
          <p:cNvPr id="3" name="Content Placeholder 2">
            <a:extLst>
              <a:ext uri="{FF2B5EF4-FFF2-40B4-BE49-F238E27FC236}">
                <a16:creationId xmlns:a16="http://schemas.microsoft.com/office/drawing/2014/main" id="{2FE3C81C-B770-4328-9B03-BC585FC0AA62}"/>
              </a:ext>
            </a:extLst>
          </p:cNvPr>
          <p:cNvSpPr>
            <a:spLocks noGrp="1"/>
          </p:cNvSpPr>
          <p:nvPr>
            <p:ph idx="1"/>
          </p:nvPr>
        </p:nvSpPr>
        <p:spPr/>
        <p:txBody>
          <a:bodyPr/>
          <a:lstStyle/>
          <a:p>
            <a:r>
              <a:rPr lang="en-US" dirty="0"/>
              <a:t>Examples of Non-Engagement in Research include: when an institution’s employees or agents act as consultants on research but at no time obtain, receive, or possess identifiable private information, perform commercial services for the investigators, or inform prospective subjects about the availability of research</a:t>
            </a:r>
          </a:p>
        </p:txBody>
      </p:sp>
    </p:spTree>
    <p:extLst>
      <p:ext uri="{BB962C8B-B14F-4D97-AF65-F5344CB8AC3E}">
        <p14:creationId xmlns:p14="http://schemas.microsoft.com/office/powerpoint/2010/main" val="17908769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A6B8B-B3A9-4ABF-9F0B-B70F0FB4B78F}"/>
              </a:ext>
            </a:extLst>
          </p:cNvPr>
          <p:cNvSpPr>
            <a:spLocks noGrp="1"/>
          </p:cNvSpPr>
          <p:nvPr>
            <p:ph type="title"/>
          </p:nvPr>
        </p:nvSpPr>
        <p:spPr/>
        <p:txBody>
          <a:bodyPr/>
          <a:lstStyle/>
          <a:p>
            <a:r>
              <a:rPr lang="en-US" b="1" dirty="0">
                <a:solidFill>
                  <a:schemeClr val="tx1"/>
                </a:solidFill>
              </a:rPr>
              <a:t>								FAQs (1)</a:t>
            </a:r>
          </a:p>
        </p:txBody>
      </p:sp>
      <p:sp>
        <p:nvSpPr>
          <p:cNvPr id="3" name="Content Placeholder 2">
            <a:extLst>
              <a:ext uri="{FF2B5EF4-FFF2-40B4-BE49-F238E27FC236}">
                <a16:creationId xmlns:a16="http://schemas.microsoft.com/office/drawing/2014/main" id="{BA5CDC7E-3A40-4224-8173-53EBAA26DF3B}"/>
              </a:ext>
            </a:extLst>
          </p:cNvPr>
          <p:cNvSpPr>
            <a:spLocks noGrp="1"/>
          </p:cNvSpPr>
          <p:nvPr>
            <p:ph idx="1"/>
          </p:nvPr>
        </p:nvSpPr>
        <p:spPr>
          <a:xfrm>
            <a:off x="762394" y="1932580"/>
            <a:ext cx="8596668" cy="3880773"/>
          </a:xfrm>
        </p:spPr>
        <p:txBody>
          <a:bodyPr>
            <a:normAutofit/>
          </a:bodyPr>
          <a:lstStyle/>
          <a:p>
            <a:pPr marL="0" indent="0">
              <a:buNone/>
            </a:pPr>
            <a:r>
              <a:rPr lang="en-US" b="1" dirty="0"/>
              <a:t>Question: </a:t>
            </a:r>
            <a:r>
              <a:rPr lang="en-US" dirty="0"/>
              <a:t>If I need to make a change to the application after a determination of NHSR has been made, can I?</a:t>
            </a:r>
          </a:p>
          <a:p>
            <a:pPr marL="0" indent="0">
              <a:buNone/>
            </a:pPr>
            <a:r>
              <a:rPr lang="en-US" b="1" dirty="0"/>
              <a:t>Response: </a:t>
            </a:r>
            <a:r>
              <a:rPr lang="en-US" dirty="0"/>
              <a:t>No, once the determination has been made, a new application would need to be submitted.</a:t>
            </a:r>
          </a:p>
          <a:p>
            <a:pPr marL="0" indent="0">
              <a:buNone/>
            </a:pPr>
            <a:endParaRPr lang="en-US" dirty="0"/>
          </a:p>
          <a:p>
            <a:pPr marL="0" indent="0">
              <a:buNone/>
            </a:pPr>
            <a:r>
              <a:rPr lang="en-US" b="1" dirty="0"/>
              <a:t>Question: </a:t>
            </a:r>
            <a:r>
              <a:rPr lang="en-US" dirty="0"/>
              <a:t>If I intend to publish the results of the study or present the findings at a meeting, does this automatically make my project, human subjects research?</a:t>
            </a:r>
          </a:p>
          <a:p>
            <a:pPr marL="0" indent="0">
              <a:buNone/>
            </a:pPr>
            <a:r>
              <a:rPr lang="en-US" b="1" dirty="0"/>
              <a:t>Response: </a:t>
            </a:r>
            <a:r>
              <a:rPr lang="en-US" dirty="0"/>
              <a:t>Intent to publish (disseminate) is not necessarily the same as intent to generalize.</a:t>
            </a:r>
          </a:p>
          <a:p>
            <a:endParaRPr lang="en-US" dirty="0"/>
          </a:p>
        </p:txBody>
      </p:sp>
    </p:spTree>
    <p:extLst>
      <p:ext uri="{BB962C8B-B14F-4D97-AF65-F5344CB8AC3E}">
        <p14:creationId xmlns:p14="http://schemas.microsoft.com/office/powerpoint/2010/main" val="697472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6C62E-C120-45FA-87A9-97BC0A18FF30}"/>
              </a:ext>
            </a:extLst>
          </p:cNvPr>
          <p:cNvSpPr>
            <a:spLocks noGrp="1"/>
          </p:cNvSpPr>
          <p:nvPr>
            <p:ph type="title"/>
          </p:nvPr>
        </p:nvSpPr>
        <p:spPr/>
        <p:txBody>
          <a:bodyPr/>
          <a:lstStyle/>
          <a:p>
            <a:r>
              <a:rPr lang="en-US" b="1" dirty="0">
                <a:solidFill>
                  <a:schemeClr val="tx1"/>
                </a:solidFill>
              </a:rPr>
              <a:t>							FAQs (2)</a:t>
            </a:r>
            <a:endParaRPr lang="en-US" dirty="0"/>
          </a:p>
        </p:txBody>
      </p:sp>
      <p:sp>
        <p:nvSpPr>
          <p:cNvPr id="3" name="Content Placeholder 2">
            <a:extLst>
              <a:ext uri="{FF2B5EF4-FFF2-40B4-BE49-F238E27FC236}">
                <a16:creationId xmlns:a16="http://schemas.microsoft.com/office/drawing/2014/main" id="{F87DCB17-28C2-4025-8E99-A0B3621F417F}"/>
              </a:ext>
            </a:extLst>
          </p:cNvPr>
          <p:cNvSpPr>
            <a:spLocks noGrp="1"/>
          </p:cNvSpPr>
          <p:nvPr>
            <p:ph idx="1"/>
          </p:nvPr>
        </p:nvSpPr>
        <p:spPr/>
        <p:txBody>
          <a:bodyPr/>
          <a:lstStyle/>
          <a:p>
            <a:pPr marL="0" indent="0">
              <a:buNone/>
            </a:pPr>
            <a:r>
              <a:rPr lang="en-US" b="1" dirty="0"/>
              <a:t>Question: </a:t>
            </a:r>
            <a:r>
              <a:rPr lang="en-US" dirty="0"/>
              <a:t>Should I attach my survey or data collection sheet to the NHSR application?</a:t>
            </a:r>
          </a:p>
          <a:p>
            <a:pPr marL="0" indent="0">
              <a:buNone/>
            </a:pPr>
            <a:r>
              <a:rPr lang="en-US" b="1" dirty="0"/>
              <a:t>Response</a:t>
            </a:r>
            <a:r>
              <a:rPr lang="en-US" dirty="0"/>
              <a:t>: Yes, please ensure that all project materials such as surveys or data collection sheets are being attached to the application</a:t>
            </a:r>
          </a:p>
          <a:p>
            <a:pPr marL="0" indent="0">
              <a:buNone/>
            </a:pPr>
            <a:endParaRPr lang="en-US" dirty="0"/>
          </a:p>
          <a:p>
            <a:pPr marL="0" indent="0">
              <a:buNone/>
            </a:pPr>
            <a:r>
              <a:rPr lang="en-US" b="1" dirty="0"/>
              <a:t>Question</a:t>
            </a:r>
            <a:r>
              <a:rPr lang="en-US" dirty="0"/>
              <a:t>: The HRPO has asked for further clarification regarding the responses to the questions on the application, how should I respond?</a:t>
            </a:r>
          </a:p>
          <a:p>
            <a:pPr marL="0" indent="0">
              <a:buNone/>
            </a:pPr>
            <a:r>
              <a:rPr lang="en-US" b="1" dirty="0"/>
              <a:t>Response</a:t>
            </a:r>
            <a:r>
              <a:rPr lang="en-US" dirty="0"/>
              <a:t>: Please ensure that your response incorporates the definition of the term that is being questioned, rather then just reaffirming that the project does not meet the definition. </a:t>
            </a:r>
          </a:p>
        </p:txBody>
      </p:sp>
    </p:spTree>
    <p:extLst>
      <p:ext uri="{BB962C8B-B14F-4D97-AF65-F5344CB8AC3E}">
        <p14:creationId xmlns:p14="http://schemas.microsoft.com/office/powerpoint/2010/main" val="9007752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BC1A6-8606-4264-A5E0-B92879D80067}"/>
              </a:ext>
            </a:extLst>
          </p:cNvPr>
          <p:cNvSpPr>
            <a:spLocks noGrp="1"/>
          </p:cNvSpPr>
          <p:nvPr>
            <p:ph type="title"/>
          </p:nvPr>
        </p:nvSpPr>
        <p:spPr/>
        <p:txBody>
          <a:bodyPr/>
          <a:lstStyle/>
          <a:p>
            <a:r>
              <a:rPr lang="en-US" dirty="0"/>
              <a:t>						</a:t>
            </a:r>
            <a:r>
              <a:rPr lang="en-US" sz="4000" b="1" dirty="0">
                <a:solidFill>
                  <a:schemeClr val="tx1"/>
                </a:solidFill>
              </a:rPr>
              <a:t>Questions?</a:t>
            </a:r>
          </a:p>
        </p:txBody>
      </p:sp>
      <p:sp>
        <p:nvSpPr>
          <p:cNvPr id="3" name="Content Placeholder 2">
            <a:extLst>
              <a:ext uri="{FF2B5EF4-FFF2-40B4-BE49-F238E27FC236}">
                <a16:creationId xmlns:a16="http://schemas.microsoft.com/office/drawing/2014/main" id="{1DC8382E-ECE8-4B35-B331-4C8508F754E0}"/>
              </a:ext>
            </a:extLst>
          </p:cNvPr>
          <p:cNvSpPr>
            <a:spLocks noGrp="1"/>
          </p:cNvSpPr>
          <p:nvPr>
            <p:ph idx="1"/>
          </p:nvPr>
        </p:nvSpPr>
        <p:spPr/>
        <p:txBody>
          <a:bodyPr/>
          <a:lstStyle/>
          <a:p>
            <a:pPr marL="0" indent="0">
              <a:buNone/>
            </a:pPr>
            <a:endParaRPr lang="en-US" dirty="0"/>
          </a:p>
          <a:p>
            <a:pPr marL="0" indent="0">
              <a:buNone/>
            </a:pPr>
            <a:r>
              <a:rPr lang="en-US" dirty="0"/>
              <a:t>Contact information:</a:t>
            </a:r>
          </a:p>
          <a:p>
            <a:pPr marL="0" indent="0">
              <a:buNone/>
            </a:pPr>
            <a:r>
              <a:rPr lang="en-US" dirty="0"/>
              <a:t>Human Research Protections Office </a:t>
            </a:r>
          </a:p>
          <a:p>
            <a:pPr marL="0" indent="0">
              <a:buNone/>
            </a:pPr>
            <a:r>
              <a:rPr lang="en-US" dirty="0"/>
              <a:t>hrpo@umaryland.edu </a:t>
            </a:r>
          </a:p>
          <a:p>
            <a:pPr marL="0" indent="0">
              <a:buNone/>
            </a:pPr>
            <a:r>
              <a:rPr lang="en-US" dirty="0"/>
              <a:t>410-706-5037</a:t>
            </a:r>
          </a:p>
          <a:p>
            <a:pPr marL="0" indent="0">
              <a:buNone/>
            </a:pPr>
            <a:r>
              <a:rPr lang="en-US" dirty="0"/>
              <a:t>https://www.umaryland.edu/hrp/for-researchers</a:t>
            </a:r>
          </a:p>
        </p:txBody>
      </p:sp>
    </p:spTree>
    <p:extLst>
      <p:ext uri="{BB962C8B-B14F-4D97-AF65-F5344CB8AC3E}">
        <p14:creationId xmlns:p14="http://schemas.microsoft.com/office/powerpoint/2010/main" val="1287021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1E765-610C-402E-9075-7EFACAA92AB4}"/>
              </a:ext>
            </a:extLst>
          </p:cNvPr>
          <p:cNvSpPr>
            <a:spLocks noGrp="1"/>
          </p:cNvSpPr>
          <p:nvPr>
            <p:ph type="title"/>
          </p:nvPr>
        </p:nvSpPr>
        <p:spPr/>
        <p:txBody>
          <a:bodyPr>
            <a:noAutofit/>
          </a:bodyPr>
          <a:lstStyle/>
          <a:p>
            <a:r>
              <a:rPr lang="en-US" sz="4400" b="1" dirty="0">
                <a:solidFill>
                  <a:schemeClr val="tx1"/>
                </a:solidFill>
              </a:rPr>
              <a:t>						Agenda </a:t>
            </a:r>
            <a:br>
              <a:rPr lang="en-US" sz="4400" b="1" dirty="0"/>
            </a:br>
            <a:endParaRPr lang="en-US" sz="4400" b="1" dirty="0"/>
          </a:p>
        </p:txBody>
      </p:sp>
      <p:sp>
        <p:nvSpPr>
          <p:cNvPr id="3" name="Content Placeholder 2">
            <a:extLst>
              <a:ext uri="{FF2B5EF4-FFF2-40B4-BE49-F238E27FC236}">
                <a16:creationId xmlns:a16="http://schemas.microsoft.com/office/drawing/2014/main" id="{A311FE36-26D0-4B33-98D5-56AEF379FC68}"/>
              </a:ext>
            </a:extLst>
          </p:cNvPr>
          <p:cNvSpPr>
            <a:spLocks noGrp="1"/>
          </p:cNvSpPr>
          <p:nvPr>
            <p:ph idx="1"/>
          </p:nvPr>
        </p:nvSpPr>
        <p:spPr/>
        <p:txBody>
          <a:bodyPr>
            <a:normAutofit/>
          </a:bodyPr>
          <a:lstStyle/>
          <a:p>
            <a:pPr marL="0" indent="0">
              <a:buNone/>
            </a:pPr>
            <a:r>
              <a:rPr lang="en-US" sz="2400" b="1" i="1" dirty="0"/>
              <a:t>Not Human Subjects Research </a:t>
            </a:r>
          </a:p>
          <a:p>
            <a:pPr marL="0" indent="0">
              <a:buNone/>
            </a:pPr>
            <a:r>
              <a:rPr lang="en-US" sz="2400" dirty="0"/>
              <a:t>• Definitions </a:t>
            </a:r>
          </a:p>
          <a:p>
            <a:pPr marL="0" indent="0">
              <a:buNone/>
            </a:pPr>
            <a:r>
              <a:rPr lang="en-US" sz="2400" dirty="0"/>
              <a:t>• CICERO submission </a:t>
            </a:r>
          </a:p>
          <a:p>
            <a:pPr marL="0" indent="0">
              <a:buNone/>
            </a:pPr>
            <a:r>
              <a:rPr lang="en-US" sz="2400" dirty="0"/>
              <a:t>• Examples</a:t>
            </a:r>
          </a:p>
          <a:p>
            <a:r>
              <a:rPr lang="en-US" sz="2400" dirty="0"/>
              <a:t>Questions?</a:t>
            </a:r>
          </a:p>
        </p:txBody>
      </p:sp>
    </p:spTree>
    <p:extLst>
      <p:ext uri="{BB962C8B-B14F-4D97-AF65-F5344CB8AC3E}">
        <p14:creationId xmlns:p14="http://schemas.microsoft.com/office/powerpoint/2010/main" val="3854597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75E3F-E34F-49BD-9568-E9D1806F1500}"/>
              </a:ext>
            </a:extLst>
          </p:cNvPr>
          <p:cNvSpPr>
            <a:spLocks noGrp="1"/>
          </p:cNvSpPr>
          <p:nvPr>
            <p:ph type="title"/>
          </p:nvPr>
        </p:nvSpPr>
        <p:spPr/>
        <p:txBody>
          <a:bodyPr>
            <a:normAutofit fontScale="90000"/>
          </a:bodyPr>
          <a:lstStyle/>
          <a:p>
            <a:r>
              <a:rPr lang="en-US" sz="4000" b="1" dirty="0">
                <a:solidFill>
                  <a:schemeClr val="tx1"/>
                </a:solidFill>
              </a:rPr>
              <a:t>Does my project require IRB review? </a:t>
            </a:r>
            <a:br>
              <a:rPr lang="en-US" dirty="0"/>
            </a:br>
            <a:endParaRPr lang="en-US" dirty="0"/>
          </a:p>
        </p:txBody>
      </p:sp>
      <p:sp>
        <p:nvSpPr>
          <p:cNvPr id="3" name="Content Placeholder 2">
            <a:extLst>
              <a:ext uri="{FF2B5EF4-FFF2-40B4-BE49-F238E27FC236}">
                <a16:creationId xmlns:a16="http://schemas.microsoft.com/office/drawing/2014/main" id="{1BFB5F6A-78E5-474E-A1E0-B5804F1F72D9}"/>
              </a:ext>
            </a:extLst>
          </p:cNvPr>
          <p:cNvSpPr>
            <a:spLocks noGrp="1"/>
          </p:cNvSpPr>
          <p:nvPr>
            <p:ph idx="1"/>
          </p:nvPr>
        </p:nvSpPr>
        <p:spPr/>
        <p:txBody>
          <a:bodyPr>
            <a:normAutofit fontScale="77500" lnSpcReduction="20000"/>
          </a:bodyPr>
          <a:lstStyle/>
          <a:p>
            <a:pPr marL="0" indent="0">
              <a:buNone/>
            </a:pPr>
            <a:r>
              <a:rPr lang="en-US" sz="2400" dirty="0"/>
              <a:t>You are responsible not to conduct Human Research without prior IRB review and approval (or an IRB determination that the Human Research is Exempt (Which means that the site is conducting human subjects research but the research is exempt from the common rule and does not require IRB approval. Exempt studies receive a determination of Exemption rather then an approval letter). </a:t>
            </a:r>
          </a:p>
          <a:p>
            <a:pPr marL="0" indent="0">
              <a:buNone/>
            </a:pPr>
            <a:endParaRPr lang="en-US" sz="2400" dirty="0"/>
          </a:p>
          <a:p>
            <a:pPr marL="0" indent="0">
              <a:buNone/>
            </a:pPr>
            <a:r>
              <a:rPr lang="en-US" sz="2400" dirty="0"/>
              <a:t>The determination needs to come from the IRB and a Cicero application should be submitted in order to make that determination. The IRB will determine the review pathway of the project, even if a submission comes in under a different review pathway (Not Humans Subjects Research, Exempt, Expedited or Full Board Review). Any individual who is unsure whether or not a proposed project should be classified as research should contact the IRB for guidance or read over the Investigators Manual on the HRPO website (https://www.umaryland.edu/hrp/for-researchers/investigator-manual/)</a:t>
            </a:r>
          </a:p>
        </p:txBody>
      </p:sp>
    </p:spTree>
    <p:extLst>
      <p:ext uri="{BB962C8B-B14F-4D97-AF65-F5344CB8AC3E}">
        <p14:creationId xmlns:p14="http://schemas.microsoft.com/office/powerpoint/2010/main" val="139142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1CA5E-4922-4900-AB90-0063EA8E82D5}"/>
              </a:ext>
            </a:extLst>
          </p:cNvPr>
          <p:cNvSpPr>
            <a:spLocks noGrp="1"/>
          </p:cNvSpPr>
          <p:nvPr>
            <p:ph type="title"/>
          </p:nvPr>
        </p:nvSpPr>
        <p:spPr/>
        <p:txBody>
          <a:bodyPr>
            <a:noAutofit/>
          </a:bodyPr>
          <a:lstStyle/>
          <a:p>
            <a:r>
              <a:rPr lang="en-US" sz="4800" b="1" dirty="0">
                <a:solidFill>
                  <a:schemeClr val="tx1"/>
                </a:solidFill>
              </a:rPr>
              <a:t>IRB Evaluation of Research</a:t>
            </a:r>
            <a:br>
              <a:rPr lang="en-US" sz="4800" b="1" dirty="0">
                <a:solidFill>
                  <a:schemeClr val="tx1"/>
                </a:solidFill>
              </a:rPr>
            </a:br>
            <a:r>
              <a:rPr lang="en-US" sz="4800" b="1" dirty="0">
                <a:solidFill>
                  <a:schemeClr val="tx1"/>
                </a:solidFill>
              </a:rPr>
              <a:t>	</a:t>
            </a:r>
            <a:r>
              <a:rPr lang="en-US" sz="2400" dirty="0">
                <a:solidFill>
                  <a:schemeClr val="tx1"/>
                </a:solidFill>
              </a:rPr>
              <a:t>Questions for the Site to Answer before Submitting a CICERO Application to the HRPO for Review</a:t>
            </a:r>
            <a:br>
              <a:rPr lang="en-US" sz="4800" b="1" dirty="0"/>
            </a:br>
            <a:endParaRPr lang="en-US" sz="4800" b="1" dirty="0"/>
          </a:p>
        </p:txBody>
      </p:sp>
      <p:sp>
        <p:nvSpPr>
          <p:cNvPr id="3" name="Content Placeholder 2">
            <a:extLst>
              <a:ext uri="{FF2B5EF4-FFF2-40B4-BE49-F238E27FC236}">
                <a16:creationId xmlns:a16="http://schemas.microsoft.com/office/drawing/2014/main" id="{89BE8069-9994-4911-8734-F506748AA185}"/>
              </a:ext>
            </a:extLst>
          </p:cNvPr>
          <p:cNvSpPr>
            <a:spLocks noGrp="1"/>
          </p:cNvSpPr>
          <p:nvPr>
            <p:ph idx="1"/>
          </p:nvPr>
        </p:nvSpPr>
        <p:spPr>
          <a:xfrm>
            <a:off x="677334" y="3051544"/>
            <a:ext cx="8596668" cy="2989818"/>
          </a:xfrm>
        </p:spPr>
        <p:txBody>
          <a:bodyPr>
            <a:normAutofit/>
          </a:bodyPr>
          <a:lstStyle/>
          <a:p>
            <a:r>
              <a:rPr lang="en-US" b="1" dirty="0"/>
              <a:t>Question #1- </a:t>
            </a:r>
            <a:r>
              <a:rPr lang="en-US" dirty="0"/>
              <a:t>Is the Project Research?</a:t>
            </a:r>
          </a:p>
          <a:p>
            <a:r>
              <a:rPr lang="en-US" b="1" dirty="0"/>
              <a:t>Question #2- </a:t>
            </a:r>
            <a:r>
              <a:rPr lang="en-US" dirty="0"/>
              <a:t>If the Project Involves Research, Is it human subjects research?</a:t>
            </a:r>
          </a:p>
          <a:p>
            <a:r>
              <a:rPr lang="en-US" b="1" dirty="0"/>
              <a:t>Question #3-If </a:t>
            </a:r>
            <a:r>
              <a:rPr lang="en-US" dirty="0"/>
              <a:t>the Project Involves Human Subjects Research, Is UMB or the VA Baltimore Hospital engaged in research? </a:t>
            </a:r>
          </a:p>
          <a:p>
            <a:pPr marL="0" indent="0">
              <a:buNone/>
            </a:pPr>
            <a:r>
              <a:rPr lang="en-US" i="1" dirty="0"/>
              <a:t> Refer to HHS’s definition of Engagement (https://www.hhs.gov/ohrp/regulations-and-policy/guidance/guidance-on-engagement-of-institutions/index.html)</a:t>
            </a:r>
          </a:p>
          <a:p>
            <a:pPr marL="0" indent="0">
              <a:buNone/>
            </a:pPr>
            <a:endParaRPr lang="en-US" dirty="0"/>
          </a:p>
        </p:txBody>
      </p:sp>
    </p:spTree>
    <p:extLst>
      <p:ext uri="{BB962C8B-B14F-4D97-AF65-F5344CB8AC3E}">
        <p14:creationId xmlns:p14="http://schemas.microsoft.com/office/powerpoint/2010/main" val="2377964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D5A94-1D84-44F7-82C0-D5D34ADBABEC}"/>
              </a:ext>
            </a:extLst>
          </p:cNvPr>
          <p:cNvSpPr>
            <a:spLocks noGrp="1"/>
          </p:cNvSpPr>
          <p:nvPr>
            <p:ph type="title"/>
          </p:nvPr>
        </p:nvSpPr>
        <p:spPr/>
        <p:txBody>
          <a:bodyPr>
            <a:normAutofit fontScale="90000"/>
          </a:bodyPr>
          <a:lstStyle/>
          <a:p>
            <a:r>
              <a:rPr lang="en-US" b="1" dirty="0">
                <a:solidFill>
                  <a:schemeClr val="tx1"/>
                </a:solidFill>
              </a:rPr>
              <a:t>IRB Evaluation of Research</a:t>
            </a:r>
            <a:br>
              <a:rPr lang="en-US" b="1" dirty="0">
                <a:solidFill>
                  <a:schemeClr val="tx1"/>
                </a:solidFill>
              </a:rPr>
            </a:br>
            <a:br>
              <a:rPr lang="en-US" b="1" dirty="0">
                <a:solidFill>
                  <a:schemeClr val="tx1"/>
                </a:solidFill>
              </a:rPr>
            </a:br>
            <a:r>
              <a:rPr lang="en-US" sz="2700" dirty="0">
                <a:solidFill>
                  <a:schemeClr val="tx1"/>
                </a:solidFill>
              </a:rPr>
              <a:t>Actions to Take based on the Answers to the 3 Questions</a:t>
            </a:r>
          </a:p>
        </p:txBody>
      </p:sp>
      <p:sp>
        <p:nvSpPr>
          <p:cNvPr id="3" name="Content Placeholder 2">
            <a:extLst>
              <a:ext uri="{FF2B5EF4-FFF2-40B4-BE49-F238E27FC236}">
                <a16:creationId xmlns:a16="http://schemas.microsoft.com/office/drawing/2014/main" id="{9646A924-9776-4B5D-A46D-EC5B7B38A99D}"/>
              </a:ext>
            </a:extLst>
          </p:cNvPr>
          <p:cNvSpPr>
            <a:spLocks noGrp="1"/>
          </p:cNvSpPr>
          <p:nvPr>
            <p:ph idx="1"/>
          </p:nvPr>
        </p:nvSpPr>
        <p:spPr/>
        <p:txBody>
          <a:bodyPr>
            <a:normAutofit lnSpcReduction="10000"/>
          </a:bodyPr>
          <a:lstStyle/>
          <a:p>
            <a:pPr marL="0" indent="0">
              <a:buNone/>
            </a:pPr>
            <a:r>
              <a:rPr lang="en-US" b="1" dirty="0"/>
              <a:t>End Result #1- </a:t>
            </a:r>
            <a:r>
              <a:rPr lang="en-US" dirty="0"/>
              <a:t>If the Project is Humans Subjects Research and a Not Humans Subjects Research Application was submitted- The site will be asked to withdraw this application and submit a human subjects research application. Either the application will state this information at the bottom of the application or a IRB Analyst at the HRPO will request this action take place</a:t>
            </a:r>
          </a:p>
          <a:p>
            <a:pPr marL="0" indent="0">
              <a:buNone/>
            </a:pPr>
            <a:r>
              <a:rPr lang="en-US" b="1" dirty="0"/>
              <a:t>End Result #2-If </a:t>
            </a:r>
            <a:r>
              <a:rPr lang="en-US" dirty="0"/>
              <a:t>the Project is Not Humans Subjects Research or UMB is not engaged in the research, then confirmation documentation will be generated in CICERO and the application will be deemed “Not Humans Subjects Research (NHSR).</a:t>
            </a:r>
          </a:p>
          <a:p>
            <a:pPr marL="0" indent="0">
              <a:buNone/>
            </a:pPr>
            <a:r>
              <a:rPr lang="en-US" b="1" dirty="0"/>
              <a:t>End Result #3-I</a:t>
            </a:r>
            <a:r>
              <a:rPr lang="en-US" dirty="0"/>
              <a:t>f UMB or the VA Baltimore is not engaged in human subjects research research a Not Humans Subject Research application should be submitted and it is recommended it is stated in the summary that the site is not engaged in research and why. If engaged, a human subjects application should be submitted.</a:t>
            </a:r>
          </a:p>
          <a:p>
            <a:endParaRPr lang="en-US" dirty="0"/>
          </a:p>
        </p:txBody>
      </p:sp>
    </p:spTree>
    <p:extLst>
      <p:ext uri="{BB962C8B-B14F-4D97-AF65-F5344CB8AC3E}">
        <p14:creationId xmlns:p14="http://schemas.microsoft.com/office/powerpoint/2010/main" val="1590782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F1ACE-D091-4E6D-A743-488ADA79CA60}"/>
              </a:ext>
            </a:extLst>
          </p:cNvPr>
          <p:cNvSpPr>
            <a:spLocks noGrp="1"/>
          </p:cNvSpPr>
          <p:nvPr>
            <p:ph type="title"/>
          </p:nvPr>
        </p:nvSpPr>
        <p:spPr/>
        <p:txBody>
          <a:bodyPr/>
          <a:lstStyle/>
          <a:p>
            <a:r>
              <a:rPr lang="en-US" b="1" dirty="0">
                <a:solidFill>
                  <a:schemeClr val="tx1"/>
                </a:solidFill>
              </a:rPr>
              <a:t>Definitions of Research</a:t>
            </a:r>
          </a:p>
        </p:txBody>
      </p:sp>
      <p:sp>
        <p:nvSpPr>
          <p:cNvPr id="3" name="Content Placeholder 2">
            <a:extLst>
              <a:ext uri="{FF2B5EF4-FFF2-40B4-BE49-F238E27FC236}">
                <a16:creationId xmlns:a16="http://schemas.microsoft.com/office/drawing/2014/main" id="{9CD4F2C1-5F8B-4DB1-99ED-867653C2C5B7}"/>
              </a:ext>
            </a:extLst>
          </p:cNvPr>
          <p:cNvSpPr>
            <a:spLocks noGrp="1"/>
          </p:cNvSpPr>
          <p:nvPr>
            <p:ph idx="1"/>
          </p:nvPr>
        </p:nvSpPr>
        <p:spPr/>
        <p:txBody>
          <a:bodyPr/>
          <a:lstStyle/>
          <a:p>
            <a:r>
              <a:rPr lang="en-US" b="1" dirty="0"/>
              <a:t>Generalizable Knowledge </a:t>
            </a:r>
            <a:r>
              <a:rPr lang="en-US" dirty="0"/>
              <a:t>-knowledge that is expressed in theories, principles, or statements of relationships that can be generally applied to our experiences.  Activities designed to contribute to generalizable knowledge are those designed to draw general conclusions, inform policy, or generalize findings beyond a single individual or an internal program.  The information is collected to share with others in a discipline and is created to make a broad statement (conclusion) about a group of people, procedures, programs, etc.</a:t>
            </a:r>
          </a:p>
          <a:p>
            <a:r>
              <a:rPr lang="en-US" b="1" dirty="0"/>
              <a:t>Systematic Investigation</a:t>
            </a:r>
            <a:r>
              <a:rPr lang="en-US" dirty="0"/>
              <a:t>-includes: research development, testing, and evaluation, that is designed to develop or contribute to generalizable knowledge.  Research is usually described in a protocol, a formal document that describes the research question or hypothesis and how it is to be tested (methodology) to establish facts and reach conclusions.</a:t>
            </a:r>
          </a:p>
        </p:txBody>
      </p:sp>
    </p:spTree>
    <p:extLst>
      <p:ext uri="{BB962C8B-B14F-4D97-AF65-F5344CB8AC3E}">
        <p14:creationId xmlns:p14="http://schemas.microsoft.com/office/powerpoint/2010/main" val="14536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7D409-0367-4449-94D7-E1425A441010}"/>
              </a:ext>
            </a:extLst>
          </p:cNvPr>
          <p:cNvSpPr>
            <a:spLocks noGrp="1"/>
          </p:cNvSpPr>
          <p:nvPr>
            <p:ph type="title"/>
          </p:nvPr>
        </p:nvSpPr>
        <p:spPr/>
        <p:txBody>
          <a:bodyPr>
            <a:normAutofit fontScale="90000"/>
          </a:bodyPr>
          <a:lstStyle/>
          <a:p>
            <a:r>
              <a:rPr lang="en-US" b="1" dirty="0">
                <a:solidFill>
                  <a:schemeClr val="tx1"/>
                </a:solidFill>
              </a:rPr>
              <a:t>Defining Human Subjects (HHS Definition)</a:t>
            </a:r>
            <a:br>
              <a:rPr lang="en-US" b="1" dirty="0"/>
            </a:br>
            <a:endParaRPr lang="en-US" b="1" dirty="0"/>
          </a:p>
        </p:txBody>
      </p:sp>
      <p:sp>
        <p:nvSpPr>
          <p:cNvPr id="3" name="Content Placeholder 2">
            <a:extLst>
              <a:ext uri="{FF2B5EF4-FFF2-40B4-BE49-F238E27FC236}">
                <a16:creationId xmlns:a16="http://schemas.microsoft.com/office/drawing/2014/main" id="{A8B5A487-427A-4919-A16A-59889966F4AE}"/>
              </a:ext>
            </a:extLst>
          </p:cNvPr>
          <p:cNvSpPr>
            <a:spLocks noGrp="1"/>
          </p:cNvSpPr>
          <p:nvPr>
            <p:ph idx="1"/>
          </p:nvPr>
        </p:nvSpPr>
        <p:spPr/>
        <p:txBody>
          <a:bodyPr>
            <a:normAutofit fontScale="40000" lnSpcReduction="20000"/>
          </a:bodyPr>
          <a:lstStyle/>
          <a:p>
            <a:pPr marL="0" indent="0">
              <a:buNone/>
            </a:pPr>
            <a:r>
              <a:rPr lang="en-US" sz="5500" dirty="0">
                <a:hlinkClick r:id="rId3"/>
              </a:rPr>
              <a:t>45 CFR Part 46</a:t>
            </a:r>
            <a:r>
              <a:rPr lang="en-US" sz="5500" dirty="0"/>
              <a:t> defines a human subject as a living person about whom an investigator obtains either 1) data through intervening or interacting with the person or 2) identifiable, private information.</a:t>
            </a:r>
          </a:p>
          <a:p>
            <a:r>
              <a:rPr lang="en-US" sz="5500" b="1" dirty="0"/>
              <a:t>Human subjects-</a:t>
            </a:r>
            <a:r>
              <a:rPr lang="en-US" sz="5500" dirty="0"/>
              <a:t> Legally defined term for living persons about whom an investigator obtains specimens or data through direct interaction or intervention or through identifiable, private information. Regulations include but are not limited to human organs, tissues, body fluids, and recorded information.</a:t>
            </a:r>
          </a:p>
          <a:p>
            <a:r>
              <a:rPr lang="en-US" sz="5500" b="1" dirty="0"/>
              <a:t>Individually identifiable-</a:t>
            </a:r>
            <a:r>
              <a:rPr lang="en-US" sz="5500" dirty="0"/>
              <a:t> Describes private information regarding the identity of human subjects that an investigator may ascertain directly or through a coding system. If identity is knowable, the study is considered to be human subjects research.</a:t>
            </a:r>
          </a:p>
          <a:p>
            <a:endParaRPr lang="en-US" dirty="0"/>
          </a:p>
        </p:txBody>
      </p:sp>
    </p:spTree>
    <p:extLst>
      <p:ext uri="{BB962C8B-B14F-4D97-AF65-F5344CB8AC3E}">
        <p14:creationId xmlns:p14="http://schemas.microsoft.com/office/powerpoint/2010/main" val="113402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70C55-44C2-42F5-988D-A496B4640C4B}"/>
              </a:ext>
            </a:extLst>
          </p:cNvPr>
          <p:cNvSpPr>
            <a:spLocks noGrp="1"/>
          </p:cNvSpPr>
          <p:nvPr>
            <p:ph type="title"/>
          </p:nvPr>
        </p:nvSpPr>
        <p:spPr/>
        <p:txBody>
          <a:bodyPr>
            <a:normAutofit/>
          </a:bodyPr>
          <a:lstStyle/>
          <a:p>
            <a:r>
              <a:rPr lang="en-US" sz="3200" b="1" dirty="0">
                <a:solidFill>
                  <a:schemeClr val="tx1"/>
                </a:solidFill>
              </a:rPr>
              <a:t>Defining Human Subjects (HHS Definition) </a:t>
            </a:r>
            <a:endParaRPr lang="en-US" sz="3200" b="1" dirty="0"/>
          </a:p>
        </p:txBody>
      </p:sp>
      <p:sp>
        <p:nvSpPr>
          <p:cNvPr id="3" name="Content Placeholder 2">
            <a:extLst>
              <a:ext uri="{FF2B5EF4-FFF2-40B4-BE49-F238E27FC236}">
                <a16:creationId xmlns:a16="http://schemas.microsoft.com/office/drawing/2014/main" id="{90966B57-FCA2-4D70-BE46-C682FC722705}"/>
              </a:ext>
            </a:extLst>
          </p:cNvPr>
          <p:cNvSpPr>
            <a:spLocks noGrp="1"/>
          </p:cNvSpPr>
          <p:nvPr>
            <p:ph idx="1"/>
          </p:nvPr>
        </p:nvSpPr>
        <p:spPr/>
        <p:txBody>
          <a:bodyPr>
            <a:normAutofit fontScale="32500" lnSpcReduction="20000"/>
          </a:bodyPr>
          <a:lstStyle/>
          <a:p>
            <a:r>
              <a:rPr lang="en-US" sz="5500" b="1" dirty="0"/>
              <a:t>Private information.</a:t>
            </a:r>
            <a:r>
              <a:rPr lang="en-US" sz="5500" dirty="0"/>
              <a:t> Information for which a person can expect that observations or recordings are not taking place, and the information will not be made public. Information must be individually identifiable to constitute human subjects research.</a:t>
            </a:r>
          </a:p>
          <a:p>
            <a:r>
              <a:rPr lang="en-US" sz="5500" b="1" dirty="0"/>
              <a:t>Research using human specimens or data.</a:t>
            </a:r>
            <a:r>
              <a:rPr lang="en-US" sz="5500" dirty="0"/>
              <a:t> Human subjects research involving individually identifiable human specimens or data and subject to federal and state regulatory requirements. For example, this would include research on living persons using:</a:t>
            </a:r>
          </a:p>
          <a:p>
            <a:pPr lvl="1"/>
            <a:r>
              <a:rPr lang="en-US" sz="5500" dirty="0"/>
              <a:t>Bodily materials such as cells, blood, urine, tissues, organs, hair or nail clippings, even if collected by others.</a:t>
            </a:r>
          </a:p>
          <a:p>
            <a:pPr lvl="1"/>
            <a:r>
              <a:rPr lang="en-US" sz="5500" dirty="0"/>
              <a:t>Residual diagnostic specimens, including those from routine patient care, that are kept for research rather than discarded.</a:t>
            </a:r>
          </a:p>
          <a:p>
            <a:pPr lvl="1"/>
            <a:r>
              <a:rPr lang="en-US" sz="5500" dirty="0"/>
              <a:t>Private information, such as medical or genetic information, even if collected for another study.</a:t>
            </a:r>
          </a:p>
          <a:p>
            <a:endParaRPr lang="en-US" dirty="0"/>
          </a:p>
        </p:txBody>
      </p:sp>
    </p:spTree>
    <p:extLst>
      <p:ext uri="{BB962C8B-B14F-4D97-AF65-F5344CB8AC3E}">
        <p14:creationId xmlns:p14="http://schemas.microsoft.com/office/powerpoint/2010/main" val="4110896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B8CCC-D3F6-4212-93AA-C2E77D10F2E6}"/>
              </a:ext>
            </a:extLst>
          </p:cNvPr>
          <p:cNvSpPr>
            <a:spLocks noGrp="1"/>
          </p:cNvSpPr>
          <p:nvPr>
            <p:ph type="title"/>
          </p:nvPr>
        </p:nvSpPr>
        <p:spPr/>
        <p:txBody>
          <a:bodyPr>
            <a:noAutofit/>
          </a:bodyPr>
          <a:lstStyle/>
          <a:p>
            <a:r>
              <a:rPr lang="en-US" sz="3200" b="1" dirty="0">
                <a:solidFill>
                  <a:schemeClr val="tx1"/>
                </a:solidFill>
              </a:rPr>
              <a:t>Defining Human Subjects (FDA Definition)</a:t>
            </a:r>
          </a:p>
        </p:txBody>
      </p:sp>
      <p:sp>
        <p:nvSpPr>
          <p:cNvPr id="3" name="Content Placeholder 2">
            <a:extLst>
              <a:ext uri="{FF2B5EF4-FFF2-40B4-BE49-F238E27FC236}">
                <a16:creationId xmlns:a16="http://schemas.microsoft.com/office/drawing/2014/main" id="{9B6CA606-9C88-4CBF-90DB-6E3091E8DB9D}"/>
              </a:ext>
            </a:extLst>
          </p:cNvPr>
          <p:cNvSpPr>
            <a:spLocks noGrp="1"/>
          </p:cNvSpPr>
          <p:nvPr>
            <p:ph idx="1"/>
          </p:nvPr>
        </p:nvSpPr>
        <p:spPr/>
        <p:txBody>
          <a:bodyPr/>
          <a:lstStyle/>
          <a:p>
            <a:pPr fontAlgn="base"/>
            <a:r>
              <a:rPr lang="en-US" dirty="0"/>
              <a:t>The FDA regulations defines a </a:t>
            </a:r>
            <a:r>
              <a:rPr lang="en-US" dirty="0">
                <a:hlinkClick r:id="rId3">
                  <a:extLst>
                    <a:ext uri="{A12FA001-AC4F-418D-AE19-62706E023703}">
                      <ahyp:hlinkClr xmlns:ahyp="http://schemas.microsoft.com/office/drawing/2018/hyperlinkcolor" val="tx"/>
                    </a:ext>
                  </a:extLst>
                </a:hlinkClick>
              </a:rPr>
              <a:t>human subject</a:t>
            </a:r>
            <a:r>
              <a:rPr lang="en-US" dirty="0"/>
              <a:t> as an individual who is or becomes a participant in research, either as a recipient of a test article or as a control. A subject may be either a healthy human or a patient.</a:t>
            </a:r>
          </a:p>
          <a:p>
            <a:pPr fontAlgn="base"/>
            <a:r>
              <a:rPr lang="en-US" dirty="0"/>
              <a:t>The difference between these definitions relate to the FDA's role in regulating investigational test articles (drugs, biologics or devices). If a person receives an investigational test article, then they are human subjects, regardless of the study design. </a:t>
            </a:r>
          </a:p>
          <a:p>
            <a:pPr fontAlgn="base"/>
            <a:r>
              <a:rPr lang="en-US" dirty="0"/>
              <a:t>Treatment with an investigational agent in a protocol designed to treat a single individual is sufficient enough that individual a human subject even though generalizable knowledge will not result.</a:t>
            </a:r>
          </a:p>
        </p:txBody>
      </p:sp>
    </p:spTree>
    <p:extLst>
      <p:ext uri="{BB962C8B-B14F-4D97-AF65-F5344CB8AC3E}">
        <p14:creationId xmlns:p14="http://schemas.microsoft.com/office/powerpoint/2010/main" val="2172636897"/>
      </p:ext>
    </p:extLst>
  </p:cSld>
  <p:clrMapOvr>
    <a:masterClrMapping/>
  </p:clrMapOvr>
</p:sld>
</file>

<file path=ppt/theme/theme1.xml><?xml version="1.0" encoding="utf-8"?>
<a:theme xmlns:a="http://schemas.openxmlformats.org/drawingml/2006/main" name="Facet">
  <a:themeElements>
    <a:clrScheme name="Custom 1">
      <a:dk1>
        <a:sysClr val="windowText" lastClr="000000"/>
      </a:dk1>
      <a:lt1>
        <a:sysClr val="window" lastClr="FFFFFF"/>
      </a:lt1>
      <a:dk2>
        <a:srgbClr val="2C3C43"/>
      </a:dk2>
      <a:lt2>
        <a:srgbClr val="EBEBEB"/>
      </a:lt2>
      <a:accent1>
        <a:srgbClr val="FF0000"/>
      </a:accent1>
      <a:accent2>
        <a:srgbClr val="000000"/>
      </a:accent2>
      <a:accent3>
        <a:srgbClr val="FFFF00"/>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2703</TotalTime>
  <Words>2164</Words>
  <Application>Microsoft Office PowerPoint</Application>
  <PresentationFormat>Widescreen</PresentationFormat>
  <Paragraphs>103</Paragraphs>
  <Slides>19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Trebuchet MS</vt:lpstr>
      <vt:lpstr>Wingdings 3</vt:lpstr>
      <vt:lpstr>Facet</vt:lpstr>
      <vt:lpstr>          </vt:lpstr>
      <vt:lpstr>      Agenda  </vt:lpstr>
      <vt:lpstr>Does my project require IRB review?  </vt:lpstr>
      <vt:lpstr>IRB Evaluation of Research  Questions for the Site to Answer before Submitting a CICERO Application to the HRPO for Review </vt:lpstr>
      <vt:lpstr>IRB Evaluation of Research  Actions to Take based on the Answers to the 3 Questions</vt:lpstr>
      <vt:lpstr>Definitions of Research</vt:lpstr>
      <vt:lpstr>Defining Human Subjects (HHS Definition) </vt:lpstr>
      <vt:lpstr>Defining Human Subjects (HHS Definition) </vt:lpstr>
      <vt:lpstr>Defining Human Subjects (FDA Definition)</vt:lpstr>
      <vt:lpstr>Tips for Submitting a NHSR CICERO application (1)</vt:lpstr>
      <vt:lpstr>Tips for Submitting a NHSR CICERO application (2)</vt:lpstr>
      <vt:lpstr>Not Human Subjects Research Examples (1)</vt:lpstr>
      <vt:lpstr>Not Human Subjects Research Examples (2) </vt:lpstr>
      <vt:lpstr>Not Human Subjects Research Examples (3)</vt:lpstr>
      <vt:lpstr>Not Human Subjects Research Examples (4)</vt:lpstr>
      <vt:lpstr>Non-Engagement in Human Subjects Research Examples</vt:lpstr>
      <vt:lpstr>        FAQs (1)</vt:lpstr>
      <vt:lpstr>       FAQs (2)</vt:lpstr>
      <vt:lpstr>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Are You Conducting Human Subjects Research?  </dc:title>
  <dc:creator>Maria Drayton</dc:creator>
  <cp:lastModifiedBy>Maria Drayton</cp:lastModifiedBy>
  <cp:revision>31</cp:revision>
  <cp:lastPrinted>2020-05-20T19:55:49Z</cp:lastPrinted>
  <dcterms:created xsi:type="dcterms:W3CDTF">2020-04-22T17:19:03Z</dcterms:created>
  <dcterms:modified xsi:type="dcterms:W3CDTF">2020-05-21T16:58:56Z</dcterms:modified>
</cp:coreProperties>
</file>