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7" r:id="rId3"/>
    <p:sldId id="258" r:id="rId4"/>
    <p:sldId id="260" r:id="rId5"/>
    <p:sldId id="289" r:id="rId6"/>
    <p:sldId id="290" r:id="rId7"/>
    <p:sldId id="294" r:id="rId8"/>
    <p:sldId id="261" r:id="rId9"/>
    <p:sldId id="292" r:id="rId10"/>
    <p:sldId id="262" r:id="rId11"/>
    <p:sldId id="286" r:id="rId12"/>
    <p:sldId id="263" r:id="rId13"/>
    <p:sldId id="264" r:id="rId14"/>
    <p:sldId id="296" r:id="rId15"/>
    <p:sldId id="295" r:id="rId16"/>
    <p:sldId id="265" r:id="rId17"/>
    <p:sldId id="287" r:id="rId18"/>
    <p:sldId id="297" r:id="rId19"/>
    <p:sldId id="266" r:id="rId20"/>
    <p:sldId id="267" r:id="rId21"/>
    <p:sldId id="279" r:id="rId22"/>
    <p:sldId id="281" r:id="rId23"/>
    <p:sldId id="284" r:id="rId24"/>
    <p:sldId id="285" r:id="rId25"/>
    <p:sldId id="298" r:id="rId26"/>
    <p:sldId id="282" r:id="rId27"/>
    <p:sldId id="299" r:id="rId28"/>
    <p:sldId id="269" r:id="rId29"/>
    <p:sldId id="270" r:id="rId30"/>
    <p:sldId id="271" r:id="rId31"/>
    <p:sldId id="272" r:id="rId32"/>
    <p:sldId id="273" r:id="rId33"/>
    <p:sldId id="274" r:id="rId34"/>
    <p:sldId id="291" r:id="rId35"/>
    <p:sldId id="275" r:id="rId36"/>
    <p:sldId id="277" r:id="rId37"/>
    <p:sldId id="276" r:id="rId38"/>
    <p:sldId id="259" r:id="rId39"/>
    <p:sldId id="293" r:id="rId40"/>
    <p:sldId id="278" r:id="rId41"/>
    <p:sldId id="300" r:id="rId42"/>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90877" y="1207008"/>
            <a:ext cx="5762244" cy="711200"/>
          </a:xfrm>
          <a:prstGeom prst="rect">
            <a:avLst/>
          </a:prstGeom>
        </p:spPr>
        <p:txBody>
          <a:bodyPr wrap="square" lIns="0" tIns="0" rIns="0" bIns="0">
            <a:spAutoFit/>
          </a:bodyPr>
          <a:lstStyle>
            <a:lvl1pPr>
              <a:defRPr sz="4400" b="0"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32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3/17/2021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3/17/2021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3/17/2021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9"/>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690877" y="1207008"/>
            <a:ext cx="5762244" cy="711200"/>
          </a:xfrm>
          <a:prstGeom prst="rect">
            <a:avLst/>
          </a:prstGeom>
        </p:spPr>
        <p:txBody>
          <a:bodyPr wrap="square" lIns="0" tIns="0" rIns="0" bIns="0">
            <a:spAutoFit/>
          </a:bodyPr>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a:xfrm>
            <a:off x="695706" y="2870200"/>
            <a:ext cx="7752587" cy="2221865"/>
          </a:xfrm>
          <a:prstGeom prst="rect">
            <a:avLst/>
          </a:prstGeom>
        </p:spPr>
        <p:txBody>
          <a:bodyPr wrap="square" lIns="0" tIns="0" rIns="0" bIns="0">
            <a:spAutoFit/>
          </a:bodyPr>
          <a:lstStyle>
            <a:lvl1pPr>
              <a:defRPr sz="32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3/17/2021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hrpo@umaryland.edu" TargetMode="External"/><Relationship Id="rId2" Type="http://schemas.openxmlformats.org/officeDocument/2006/relationships/hyperlink" Target="http://www.hrpo.umaryland.edu/"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706" y="2133600"/>
            <a:ext cx="7610093" cy="3077766"/>
          </a:xfrm>
        </p:spPr>
        <p:txBody>
          <a:bodyPr/>
          <a:lstStyle/>
          <a:p>
            <a:pPr algn="ctr"/>
            <a:r>
              <a:rPr lang="en-US" sz="2400" b="1" dirty="0"/>
              <a:t>University of Maryland Baltimore</a:t>
            </a:r>
            <a:br>
              <a:rPr lang="en-US" sz="2400" b="1" dirty="0"/>
            </a:br>
            <a:r>
              <a:rPr lang="en-US" sz="2400" b="1" dirty="0"/>
              <a:t>Reportable New Information Reporting Requirements:</a:t>
            </a:r>
            <a:br>
              <a:rPr lang="en-US" sz="2400" b="1" dirty="0"/>
            </a:br>
            <a:r>
              <a:rPr lang="en-US" sz="2400" b="1" dirty="0"/>
              <a:t>A Refresher</a:t>
            </a:r>
            <a:br>
              <a:rPr lang="en-US" sz="2400" b="1" dirty="0"/>
            </a:br>
            <a:br>
              <a:rPr lang="en-US" sz="2400" b="1" dirty="0"/>
            </a:br>
            <a:br>
              <a:rPr lang="en-US" sz="2400" b="1" dirty="0"/>
            </a:br>
            <a:br>
              <a:rPr lang="en-US" sz="4000" b="1" dirty="0"/>
            </a:br>
            <a:endParaRPr lang="en-US" sz="4000" b="1" dirty="0"/>
          </a:p>
        </p:txBody>
      </p:sp>
      <p:sp>
        <p:nvSpPr>
          <p:cNvPr id="3" name="Text Placeholder 2"/>
          <p:cNvSpPr>
            <a:spLocks noGrp="1"/>
          </p:cNvSpPr>
          <p:nvPr>
            <p:ph type="body" idx="1"/>
          </p:nvPr>
        </p:nvSpPr>
        <p:spPr>
          <a:xfrm>
            <a:off x="695706" y="3276600"/>
            <a:ext cx="7752587" cy="2585323"/>
          </a:xfrm>
        </p:spPr>
        <p:txBody>
          <a:bodyPr/>
          <a:lstStyle/>
          <a:p>
            <a:pPr algn="ctr"/>
            <a:endParaRPr lang="en-US" sz="2400" b="1" dirty="0"/>
          </a:p>
          <a:p>
            <a:pPr algn="ctr"/>
            <a:endParaRPr lang="en-US" sz="2400" b="1" dirty="0"/>
          </a:p>
          <a:p>
            <a:pPr algn="ctr"/>
            <a:r>
              <a:rPr lang="en-US" sz="2400" b="1" dirty="0"/>
              <a:t>Dr. Julie Doherty, DM, MSN, RN, CIP, CCEP</a:t>
            </a:r>
          </a:p>
          <a:p>
            <a:pPr algn="ctr"/>
            <a:r>
              <a:rPr lang="en-US" sz="2400" b="1" dirty="0"/>
              <a:t>Executive Director</a:t>
            </a:r>
          </a:p>
          <a:p>
            <a:pPr algn="ctr"/>
            <a:r>
              <a:rPr lang="en-US" sz="2400" b="1" dirty="0"/>
              <a:t>Human Research Protections Program</a:t>
            </a:r>
          </a:p>
          <a:p>
            <a:pPr algn="ctr"/>
            <a:r>
              <a:rPr lang="en-US" sz="2400" b="1" dirty="0"/>
              <a:t>University of Maryland Baltimore</a:t>
            </a:r>
          </a:p>
          <a:p>
            <a:pPr algn="ctr"/>
            <a:r>
              <a:rPr lang="en-US" sz="2400" b="1" dirty="0"/>
              <a:t>March 18, 2021</a:t>
            </a:r>
          </a:p>
        </p:txBody>
      </p:sp>
      <p:pic>
        <p:nvPicPr>
          <p:cNvPr id="4" name="Picture 3">
            <a:extLst>
              <a:ext uri="{FF2B5EF4-FFF2-40B4-BE49-F238E27FC236}">
                <a16:creationId xmlns:a16="http://schemas.microsoft.com/office/drawing/2014/main" id="{DA7F35F6-FFAE-4E95-B535-4EC9C22BA995}"/>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152401" y="609600"/>
            <a:ext cx="4876800" cy="1237615"/>
          </a:xfrm>
          <a:prstGeom prst="rect">
            <a:avLst/>
          </a:prstGeom>
          <a:noFill/>
        </p:spPr>
      </p:pic>
    </p:spTree>
    <p:extLst>
      <p:ext uri="{BB962C8B-B14F-4D97-AF65-F5344CB8AC3E}">
        <p14:creationId xmlns:p14="http://schemas.microsoft.com/office/powerpoint/2010/main" val="1581798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1207008"/>
            <a:ext cx="7696200" cy="677108"/>
          </a:xfrm>
          <a:prstGeom prst="rect">
            <a:avLst/>
          </a:prstGeom>
        </p:spPr>
        <p:txBody>
          <a:bodyPr vert="horz" wrap="square" lIns="0" tIns="0" rIns="0" bIns="0" rtlCol="0">
            <a:spAutoFit/>
          </a:bodyPr>
          <a:lstStyle/>
          <a:p>
            <a:pPr marL="12700">
              <a:lnSpc>
                <a:spcPct val="100000"/>
              </a:lnSpc>
            </a:pPr>
            <a:r>
              <a:rPr lang="en-US" spc="-15" dirty="0"/>
              <a:t>Reportable</a:t>
            </a:r>
            <a:r>
              <a:rPr lang="en-US" spc="-85" dirty="0"/>
              <a:t> </a:t>
            </a:r>
            <a:r>
              <a:rPr lang="en-US" spc="-15" dirty="0"/>
              <a:t>New Information 3</a:t>
            </a:r>
            <a:endParaRPr dirty="0"/>
          </a:p>
        </p:txBody>
      </p:sp>
      <p:sp>
        <p:nvSpPr>
          <p:cNvPr id="3" name="object 3"/>
          <p:cNvSpPr txBox="1"/>
          <p:nvPr/>
        </p:nvSpPr>
        <p:spPr>
          <a:xfrm>
            <a:off x="535940" y="2499613"/>
            <a:ext cx="7979409" cy="3483005"/>
          </a:xfrm>
          <a:prstGeom prst="rect">
            <a:avLst/>
          </a:prstGeom>
        </p:spPr>
        <p:txBody>
          <a:bodyPr vert="horz" wrap="square" lIns="0" tIns="0" rIns="0" bIns="0" rtlCol="0">
            <a:spAutoFit/>
          </a:bodyPr>
          <a:lstStyle/>
          <a:p>
            <a:pPr marL="12700" marR="5080">
              <a:lnSpc>
                <a:spcPct val="70000"/>
              </a:lnSpc>
              <a:tabLst>
                <a:tab pos="622300" algn="l"/>
              </a:tabLst>
            </a:pPr>
            <a:r>
              <a:rPr sz="3000" spc="-5" dirty="0">
                <a:latin typeface="Calibri"/>
                <a:cs typeface="Calibri"/>
              </a:rPr>
              <a:t>Non-compliance</a:t>
            </a:r>
            <a:r>
              <a:rPr lang="en-US" sz="3000" spc="-5" dirty="0">
                <a:latin typeface="Calibri"/>
                <a:cs typeface="Calibri"/>
              </a:rPr>
              <a:t> </a:t>
            </a:r>
            <a:r>
              <a:rPr sz="3000" dirty="0">
                <a:latin typeface="Calibri"/>
                <a:cs typeface="Calibri"/>
              </a:rPr>
              <a:t>with </a:t>
            </a:r>
            <a:r>
              <a:rPr sz="3000" spc="-10" dirty="0">
                <a:latin typeface="Calibri"/>
                <a:cs typeface="Calibri"/>
              </a:rPr>
              <a:t>the </a:t>
            </a:r>
            <a:r>
              <a:rPr sz="3000" spc="-20" dirty="0">
                <a:latin typeface="Calibri"/>
                <a:cs typeface="Calibri"/>
              </a:rPr>
              <a:t>federal </a:t>
            </a:r>
            <a:r>
              <a:rPr sz="3000" spc="-10" dirty="0">
                <a:latin typeface="Calibri"/>
                <a:cs typeface="Calibri"/>
              </a:rPr>
              <a:t>regulations </a:t>
            </a:r>
            <a:r>
              <a:rPr sz="3000" spc="-5" dirty="0">
                <a:latin typeface="Calibri"/>
                <a:cs typeface="Calibri"/>
              </a:rPr>
              <a:t>or  </a:t>
            </a:r>
            <a:r>
              <a:rPr sz="3000" dirty="0">
                <a:latin typeface="Calibri"/>
                <a:cs typeface="Calibri"/>
              </a:rPr>
              <a:t>with the </a:t>
            </a:r>
            <a:r>
              <a:rPr sz="3000" spc="-15" dirty="0">
                <a:latin typeface="Calibri"/>
                <a:cs typeface="Calibri"/>
              </a:rPr>
              <a:t>requirements </a:t>
            </a:r>
            <a:r>
              <a:rPr sz="3000" spc="-5" dirty="0">
                <a:latin typeface="Calibri"/>
                <a:cs typeface="Calibri"/>
              </a:rPr>
              <a:t>or </a:t>
            </a:r>
            <a:r>
              <a:rPr sz="3000" spc="-10" dirty="0">
                <a:latin typeface="Calibri"/>
                <a:cs typeface="Calibri"/>
              </a:rPr>
              <a:t>determinations </a:t>
            </a:r>
            <a:r>
              <a:rPr sz="3000" spc="-5" dirty="0">
                <a:latin typeface="Calibri"/>
                <a:cs typeface="Calibri"/>
              </a:rPr>
              <a:t>of </a:t>
            </a:r>
            <a:r>
              <a:rPr sz="3000" dirty="0">
                <a:latin typeface="Calibri"/>
                <a:cs typeface="Calibri"/>
              </a:rPr>
              <a:t>the  IRB</a:t>
            </a:r>
          </a:p>
          <a:p>
            <a:pPr marL="709295" lvl="1" indent="-239395">
              <a:lnSpc>
                <a:spcPts val="2655"/>
              </a:lnSpc>
              <a:buChar char="*"/>
              <a:tabLst>
                <a:tab pos="709930" algn="l"/>
              </a:tabLst>
            </a:pPr>
            <a:r>
              <a:rPr sz="2600" spc="-20" dirty="0">
                <a:latin typeface="Calibri"/>
                <a:cs typeface="Calibri"/>
              </a:rPr>
              <a:t>Protocol</a:t>
            </a:r>
            <a:r>
              <a:rPr sz="2600" dirty="0">
                <a:latin typeface="Calibri"/>
                <a:cs typeface="Calibri"/>
              </a:rPr>
              <a:t> </a:t>
            </a:r>
            <a:r>
              <a:rPr sz="2600" spc="-20" dirty="0">
                <a:latin typeface="Calibri"/>
                <a:cs typeface="Calibri"/>
              </a:rPr>
              <a:t>expiration</a:t>
            </a:r>
            <a:endParaRPr lang="en-US" sz="2600" spc="-20" dirty="0">
              <a:latin typeface="Calibri"/>
              <a:cs typeface="Calibri"/>
            </a:endParaRPr>
          </a:p>
          <a:p>
            <a:pPr marL="1166495" lvl="2" indent="-239395">
              <a:lnSpc>
                <a:spcPts val="2655"/>
              </a:lnSpc>
              <a:buChar char="*"/>
              <a:tabLst>
                <a:tab pos="709930" algn="l"/>
              </a:tabLst>
            </a:pPr>
            <a:r>
              <a:rPr lang="en-US" sz="2600" spc="-20" dirty="0">
                <a:latin typeface="Calibri"/>
                <a:cs typeface="Calibri"/>
              </a:rPr>
              <a:t>Research activities occurred in interim?</a:t>
            </a:r>
          </a:p>
          <a:p>
            <a:pPr marL="1166495" lvl="2" indent="-239395">
              <a:lnSpc>
                <a:spcPts val="2655"/>
              </a:lnSpc>
              <a:buChar char="*"/>
              <a:tabLst>
                <a:tab pos="709930" algn="l"/>
              </a:tabLst>
            </a:pPr>
            <a:r>
              <a:rPr lang="en-US" sz="2600" spc="-20" dirty="0">
                <a:latin typeface="Calibri"/>
                <a:cs typeface="Calibri"/>
              </a:rPr>
              <a:t>CAP to prevent in future---submit 6 weeks in advance</a:t>
            </a:r>
            <a:endParaRPr sz="2600" dirty="0">
              <a:latin typeface="Calibri"/>
              <a:cs typeface="Calibri"/>
            </a:endParaRPr>
          </a:p>
          <a:p>
            <a:pPr marL="709295" lvl="1" indent="-239395">
              <a:lnSpc>
                <a:spcPts val="2810"/>
              </a:lnSpc>
              <a:buChar char="*"/>
              <a:tabLst>
                <a:tab pos="709930" algn="l"/>
              </a:tabLst>
            </a:pPr>
            <a:r>
              <a:rPr sz="2600" spc="-5" dirty="0">
                <a:latin typeface="Calibri"/>
                <a:cs typeface="Calibri"/>
              </a:rPr>
              <a:t>Non-adherence with the IRB </a:t>
            </a:r>
            <a:r>
              <a:rPr sz="2600" spc="-15" dirty="0">
                <a:latin typeface="Calibri"/>
                <a:cs typeface="Calibri"/>
              </a:rPr>
              <a:t>approved</a:t>
            </a:r>
            <a:r>
              <a:rPr sz="2600" dirty="0">
                <a:latin typeface="Calibri"/>
                <a:cs typeface="Calibri"/>
              </a:rPr>
              <a:t> </a:t>
            </a:r>
            <a:r>
              <a:rPr sz="2600" spc="-20" dirty="0">
                <a:latin typeface="Calibri"/>
                <a:cs typeface="Calibri"/>
              </a:rPr>
              <a:t>protocol</a:t>
            </a:r>
            <a:endParaRPr sz="2600" dirty="0">
              <a:latin typeface="Calibri"/>
              <a:cs typeface="Calibri"/>
            </a:endParaRPr>
          </a:p>
          <a:p>
            <a:pPr marL="726440" lvl="1" indent="-239395">
              <a:lnSpc>
                <a:spcPts val="2965"/>
              </a:lnSpc>
              <a:buChar char="*"/>
              <a:tabLst>
                <a:tab pos="727075" algn="l"/>
              </a:tabLst>
            </a:pPr>
            <a:r>
              <a:rPr sz="2600" spc="-10" dirty="0">
                <a:latin typeface="Calibri"/>
                <a:cs typeface="Calibri"/>
              </a:rPr>
              <a:t>Over-enrollment</a:t>
            </a:r>
            <a:endParaRPr sz="2600" dirty="0">
              <a:latin typeface="Calibri"/>
              <a:cs typeface="Calibri"/>
            </a:endParaRPr>
          </a:p>
          <a:p>
            <a:pPr lvl="1">
              <a:lnSpc>
                <a:spcPct val="100000"/>
              </a:lnSpc>
              <a:buFont typeface="Calibri"/>
              <a:buChar char="*"/>
            </a:pPr>
            <a:endParaRPr sz="2500" dirty="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191D1-DE4B-4DFA-A20E-FEADDC315958}"/>
              </a:ext>
            </a:extLst>
          </p:cNvPr>
          <p:cNvSpPr>
            <a:spLocks noGrp="1"/>
          </p:cNvSpPr>
          <p:nvPr>
            <p:ph type="title"/>
          </p:nvPr>
        </p:nvSpPr>
        <p:spPr>
          <a:xfrm>
            <a:off x="609600" y="1207008"/>
            <a:ext cx="7467599" cy="677108"/>
          </a:xfrm>
        </p:spPr>
        <p:txBody>
          <a:bodyPr/>
          <a:lstStyle/>
          <a:p>
            <a:r>
              <a:rPr lang="en-US" spc="-15" dirty="0"/>
              <a:t>Reportable</a:t>
            </a:r>
            <a:r>
              <a:rPr lang="en-US" spc="-85" dirty="0"/>
              <a:t> </a:t>
            </a:r>
            <a:r>
              <a:rPr lang="en-US" spc="-15" dirty="0"/>
              <a:t>New Information 4</a:t>
            </a:r>
            <a:endParaRPr lang="en-US" dirty="0"/>
          </a:p>
        </p:txBody>
      </p:sp>
      <p:sp>
        <p:nvSpPr>
          <p:cNvPr id="3" name="Text Placeholder 2">
            <a:extLst>
              <a:ext uri="{FF2B5EF4-FFF2-40B4-BE49-F238E27FC236}">
                <a16:creationId xmlns:a16="http://schemas.microsoft.com/office/drawing/2014/main" id="{C262D279-9374-46B9-AAF2-E34F2F98D7CF}"/>
              </a:ext>
            </a:extLst>
          </p:cNvPr>
          <p:cNvSpPr>
            <a:spLocks noGrp="1"/>
          </p:cNvSpPr>
          <p:nvPr>
            <p:ph type="body" idx="1"/>
          </p:nvPr>
        </p:nvSpPr>
        <p:spPr>
          <a:xfrm>
            <a:off x="695706" y="2870200"/>
            <a:ext cx="7752587" cy="2390398"/>
          </a:xfrm>
        </p:spPr>
        <p:txBody>
          <a:bodyPr/>
          <a:lstStyle/>
          <a:p>
            <a:pPr marL="12700" marR="123825">
              <a:lnSpc>
                <a:spcPts val="3060"/>
              </a:lnSpc>
              <a:tabLst>
                <a:tab pos="608965" algn="l"/>
                <a:tab pos="622300" algn="l"/>
              </a:tabLst>
            </a:pPr>
            <a:r>
              <a:rPr lang="en-US" sz="3200" spc="-20" dirty="0">
                <a:latin typeface="Calibri"/>
                <a:cs typeface="Calibri"/>
              </a:rPr>
              <a:t>Failure to </a:t>
            </a:r>
            <a:r>
              <a:rPr lang="en-US" sz="3200" spc="-15" dirty="0">
                <a:latin typeface="Calibri"/>
                <a:cs typeface="Calibri"/>
              </a:rPr>
              <a:t>follow </a:t>
            </a:r>
            <a:r>
              <a:rPr lang="en-US" sz="3200" dirty="0">
                <a:latin typeface="Calibri"/>
                <a:cs typeface="Calibri"/>
              </a:rPr>
              <a:t>the </a:t>
            </a:r>
            <a:r>
              <a:rPr lang="en-US" sz="3200" spc="-20" dirty="0">
                <a:latin typeface="Calibri"/>
                <a:cs typeface="Calibri"/>
              </a:rPr>
              <a:t>protocol </a:t>
            </a:r>
            <a:r>
              <a:rPr lang="en-US" sz="3200" spc="-5" dirty="0">
                <a:latin typeface="Calibri"/>
                <a:cs typeface="Calibri"/>
              </a:rPr>
              <a:t>due </a:t>
            </a:r>
            <a:r>
              <a:rPr lang="en-US" sz="3200" spc="-25" dirty="0">
                <a:latin typeface="Calibri"/>
                <a:cs typeface="Calibri"/>
              </a:rPr>
              <a:t>to </a:t>
            </a:r>
            <a:r>
              <a:rPr lang="en-US" sz="3200" dirty="0">
                <a:latin typeface="Calibri"/>
                <a:cs typeface="Calibri"/>
              </a:rPr>
              <a:t>the</a:t>
            </a:r>
            <a:r>
              <a:rPr lang="en-US" sz="3200" spc="25" dirty="0">
                <a:latin typeface="Calibri"/>
                <a:cs typeface="Calibri"/>
              </a:rPr>
              <a:t> </a:t>
            </a:r>
            <a:r>
              <a:rPr lang="en-US" sz="3200" dirty="0" err="1">
                <a:latin typeface="Calibri"/>
                <a:cs typeface="Calibri"/>
              </a:rPr>
              <a:t>actio</a:t>
            </a:r>
            <a:endParaRPr lang="en-US" sz="3200" dirty="0">
              <a:latin typeface="Calibri"/>
              <a:cs typeface="Calibri"/>
            </a:endParaRPr>
          </a:p>
          <a:p>
            <a:pPr marL="622300">
              <a:lnSpc>
                <a:spcPts val="2905"/>
              </a:lnSpc>
            </a:pPr>
            <a:r>
              <a:rPr lang="en-US" sz="3200" spc="-5" dirty="0">
                <a:latin typeface="Calibri"/>
                <a:cs typeface="Calibri"/>
              </a:rPr>
              <a:t>or </a:t>
            </a:r>
            <a:r>
              <a:rPr lang="en-US" sz="3200" dirty="0">
                <a:latin typeface="Calibri"/>
                <a:cs typeface="Calibri"/>
              </a:rPr>
              <a:t>inaction </a:t>
            </a:r>
            <a:r>
              <a:rPr lang="en-US" sz="3200" spc="-5" dirty="0">
                <a:latin typeface="Calibri"/>
                <a:cs typeface="Calibri"/>
              </a:rPr>
              <a:t>of </a:t>
            </a:r>
            <a:r>
              <a:rPr lang="en-US" sz="3200" dirty="0">
                <a:latin typeface="Calibri"/>
                <a:cs typeface="Calibri"/>
              </a:rPr>
              <a:t>the </a:t>
            </a:r>
            <a:r>
              <a:rPr lang="en-US" sz="3200" spc="-25" dirty="0">
                <a:latin typeface="Calibri"/>
                <a:cs typeface="Calibri"/>
              </a:rPr>
              <a:t>investigator </a:t>
            </a:r>
            <a:r>
              <a:rPr lang="en-US" sz="3200" spc="-5" dirty="0">
                <a:latin typeface="Calibri"/>
                <a:cs typeface="Calibri"/>
              </a:rPr>
              <a:t>or </a:t>
            </a:r>
            <a:r>
              <a:rPr lang="en-US" sz="3200" spc="-15" dirty="0">
                <a:latin typeface="Calibri"/>
                <a:cs typeface="Calibri"/>
              </a:rPr>
              <a:t>research</a:t>
            </a:r>
            <a:r>
              <a:rPr lang="en-US" sz="3200" spc="-20" dirty="0">
                <a:latin typeface="Calibri"/>
                <a:cs typeface="Calibri"/>
              </a:rPr>
              <a:t> </a:t>
            </a:r>
            <a:r>
              <a:rPr lang="en-US" sz="3200" spc="-25" dirty="0">
                <a:latin typeface="Calibri"/>
                <a:cs typeface="Calibri"/>
              </a:rPr>
              <a:t>staff</a:t>
            </a:r>
          </a:p>
          <a:p>
            <a:pPr marL="622300">
              <a:lnSpc>
                <a:spcPts val="2905"/>
              </a:lnSpc>
            </a:pPr>
            <a:endParaRPr lang="en-US" sz="3200" dirty="0">
              <a:latin typeface="Calibri"/>
              <a:cs typeface="Calibri"/>
            </a:endParaRPr>
          </a:p>
          <a:p>
            <a:pPr marR="81915" algn="ctr">
              <a:lnSpc>
                <a:spcPts val="2965"/>
              </a:lnSpc>
            </a:pPr>
            <a:r>
              <a:rPr lang="en-US" sz="2800" spc="-5" dirty="0">
                <a:latin typeface="Calibri"/>
                <a:cs typeface="Calibri"/>
              </a:rPr>
              <a:t>*Non-adherence with the IRB </a:t>
            </a:r>
            <a:r>
              <a:rPr lang="en-US" sz="2800" spc="-15" dirty="0">
                <a:latin typeface="Calibri"/>
                <a:cs typeface="Calibri"/>
              </a:rPr>
              <a:t>approved</a:t>
            </a:r>
            <a:r>
              <a:rPr lang="en-US" sz="2800" dirty="0">
                <a:latin typeface="Calibri"/>
                <a:cs typeface="Calibri"/>
              </a:rPr>
              <a:t> </a:t>
            </a:r>
            <a:r>
              <a:rPr lang="en-US" sz="2800" spc="-20" dirty="0">
                <a:latin typeface="Calibri"/>
                <a:cs typeface="Calibri"/>
              </a:rPr>
              <a:t>protocol</a:t>
            </a:r>
            <a:endParaRPr lang="en-US" sz="2800" dirty="0">
              <a:latin typeface="Calibri"/>
              <a:cs typeface="Calibri"/>
            </a:endParaRPr>
          </a:p>
          <a:p>
            <a:endParaRPr lang="en-US" dirty="0"/>
          </a:p>
        </p:txBody>
      </p:sp>
    </p:spTree>
    <p:extLst>
      <p:ext uri="{BB962C8B-B14F-4D97-AF65-F5344CB8AC3E}">
        <p14:creationId xmlns:p14="http://schemas.microsoft.com/office/powerpoint/2010/main" val="1115252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1207008"/>
            <a:ext cx="7467600" cy="677108"/>
          </a:xfrm>
          <a:prstGeom prst="rect">
            <a:avLst/>
          </a:prstGeom>
        </p:spPr>
        <p:txBody>
          <a:bodyPr vert="horz" wrap="square" lIns="0" tIns="0" rIns="0" bIns="0" rtlCol="0">
            <a:spAutoFit/>
          </a:bodyPr>
          <a:lstStyle/>
          <a:p>
            <a:pPr marL="12700">
              <a:lnSpc>
                <a:spcPct val="100000"/>
              </a:lnSpc>
            </a:pPr>
            <a:r>
              <a:rPr lang="en-US" spc="-15" dirty="0"/>
              <a:t>Reportable</a:t>
            </a:r>
            <a:r>
              <a:rPr lang="en-US" spc="-85" dirty="0"/>
              <a:t> </a:t>
            </a:r>
            <a:r>
              <a:rPr lang="en-US" spc="-15" dirty="0"/>
              <a:t>New Information 5</a:t>
            </a:r>
            <a:endParaRPr dirty="0"/>
          </a:p>
        </p:txBody>
      </p:sp>
      <p:sp>
        <p:nvSpPr>
          <p:cNvPr id="3" name="object 3"/>
          <p:cNvSpPr txBox="1"/>
          <p:nvPr/>
        </p:nvSpPr>
        <p:spPr>
          <a:xfrm>
            <a:off x="535940" y="2246884"/>
            <a:ext cx="5467350" cy="563880"/>
          </a:xfrm>
          <a:prstGeom prst="rect">
            <a:avLst/>
          </a:prstGeom>
        </p:spPr>
        <p:txBody>
          <a:bodyPr vert="horz" wrap="square" lIns="0" tIns="0" rIns="0" bIns="0" rtlCol="0">
            <a:spAutoFit/>
          </a:bodyPr>
          <a:lstStyle/>
          <a:p>
            <a:pPr marL="12700">
              <a:lnSpc>
                <a:spcPct val="100000"/>
              </a:lnSpc>
              <a:tabLst>
                <a:tab pos="794385" algn="l"/>
              </a:tabLst>
            </a:pPr>
            <a:r>
              <a:rPr sz="3700" spc="-10" dirty="0">
                <a:latin typeface="Calibri"/>
                <a:cs typeface="Calibri"/>
              </a:rPr>
              <a:t>Breach </a:t>
            </a:r>
            <a:r>
              <a:rPr sz="3700" spc="-5" dirty="0">
                <a:latin typeface="Calibri"/>
                <a:cs typeface="Calibri"/>
              </a:rPr>
              <a:t>of</a:t>
            </a:r>
            <a:r>
              <a:rPr sz="3700" spc="-50" dirty="0">
                <a:latin typeface="Calibri"/>
                <a:cs typeface="Calibri"/>
              </a:rPr>
              <a:t> </a:t>
            </a:r>
            <a:r>
              <a:rPr sz="3700" spc="-10" dirty="0">
                <a:latin typeface="Calibri"/>
                <a:cs typeface="Calibri"/>
              </a:rPr>
              <a:t>confidentiality</a:t>
            </a:r>
            <a:endParaRPr sz="3700" dirty="0">
              <a:latin typeface="Calibri"/>
              <a:cs typeface="Calibri"/>
            </a:endParaRPr>
          </a:p>
        </p:txBody>
      </p:sp>
      <p:sp>
        <p:nvSpPr>
          <p:cNvPr id="4" name="object 4"/>
          <p:cNvSpPr txBox="1"/>
          <p:nvPr/>
        </p:nvSpPr>
        <p:spPr>
          <a:xfrm>
            <a:off x="535940" y="3147567"/>
            <a:ext cx="8044180" cy="1094980"/>
          </a:xfrm>
          <a:prstGeom prst="rect">
            <a:avLst/>
          </a:prstGeom>
        </p:spPr>
        <p:txBody>
          <a:bodyPr vert="horz" wrap="square" lIns="0" tIns="0" rIns="0" bIns="0" rtlCol="0">
            <a:spAutoFit/>
          </a:bodyPr>
          <a:lstStyle/>
          <a:p>
            <a:pPr marL="12700" marR="5080">
              <a:lnSpc>
                <a:spcPts val="1730"/>
              </a:lnSpc>
            </a:pPr>
            <a:r>
              <a:rPr sz="1800" spc="-10" dirty="0">
                <a:latin typeface="Calibri"/>
                <a:cs typeface="Calibri"/>
              </a:rPr>
              <a:t>Database related </a:t>
            </a:r>
            <a:r>
              <a:rPr sz="1800" spc="-15" dirty="0">
                <a:latin typeface="Calibri"/>
                <a:cs typeface="Calibri"/>
              </a:rPr>
              <a:t>to </a:t>
            </a:r>
            <a:r>
              <a:rPr sz="1800" dirty="0">
                <a:latin typeface="Calibri"/>
                <a:cs typeface="Calibri"/>
              </a:rPr>
              <a:t>this </a:t>
            </a:r>
            <a:r>
              <a:rPr sz="1800" spc="-5" dirty="0">
                <a:latin typeface="Calibri"/>
                <a:cs typeface="Calibri"/>
              </a:rPr>
              <a:t>study </a:t>
            </a:r>
            <a:r>
              <a:rPr sz="1800" spc="-10" dirty="0">
                <a:latin typeface="Calibri"/>
                <a:cs typeface="Calibri"/>
              </a:rPr>
              <a:t>sent </a:t>
            </a:r>
            <a:r>
              <a:rPr sz="1800" spc="-5" dirty="0">
                <a:latin typeface="Calibri"/>
                <a:cs typeface="Calibri"/>
              </a:rPr>
              <a:t>by </a:t>
            </a:r>
            <a:r>
              <a:rPr sz="1800" dirty="0">
                <a:latin typeface="Calibri"/>
                <a:cs typeface="Calibri"/>
              </a:rPr>
              <a:t>email </a:t>
            </a:r>
            <a:r>
              <a:rPr sz="1800" spc="-15" dirty="0">
                <a:latin typeface="Calibri"/>
                <a:cs typeface="Calibri"/>
              </a:rPr>
              <a:t>to </a:t>
            </a:r>
            <a:r>
              <a:rPr sz="1800" spc="-5" dirty="0">
                <a:latin typeface="Calibri"/>
                <a:cs typeface="Calibri"/>
              </a:rPr>
              <a:t>study </a:t>
            </a:r>
            <a:r>
              <a:rPr sz="1800" spc="-10" dirty="0">
                <a:latin typeface="Calibri"/>
                <a:cs typeface="Calibri"/>
              </a:rPr>
              <a:t>group </a:t>
            </a:r>
            <a:r>
              <a:rPr sz="1800" spc="-5" dirty="0">
                <a:latin typeface="Calibri"/>
                <a:cs typeface="Calibri"/>
              </a:rPr>
              <a:t>with identifying </a:t>
            </a:r>
            <a:r>
              <a:rPr sz="1800" spc="-15" dirty="0">
                <a:latin typeface="Calibri"/>
                <a:cs typeface="Calibri"/>
              </a:rPr>
              <a:t>data </a:t>
            </a:r>
            <a:r>
              <a:rPr sz="1800" spc="-5" dirty="0">
                <a:latin typeface="Calibri"/>
                <a:cs typeface="Calibri"/>
              </a:rPr>
              <a:t>that  </a:t>
            </a:r>
            <a:r>
              <a:rPr sz="1800" spc="-10" dirty="0">
                <a:latin typeface="Calibri"/>
                <a:cs typeface="Calibri"/>
              </a:rPr>
              <a:t>was </a:t>
            </a:r>
            <a:r>
              <a:rPr sz="1800" spc="-5" dirty="0">
                <a:latin typeface="Calibri"/>
                <a:cs typeface="Calibri"/>
              </a:rPr>
              <a:t>not encrypted. </a:t>
            </a:r>
            <a:endParaRPr lang="en-US" sz="1800" spc="-5" dirty="0">
              <a:latin typeface="Calibri"/>
              <a:cs typeface="Calibri"/>
            </a:endParaRPr>
          </a:p>
          <a:p>
            <a:pPr marL="12700" marR="5080">
              <a:lnSpc>
                <a:spcPts val="1730"/>
              </a:lnSpc>
            </a:pPr>
            <a:endParaRPr lang="en-US" sz="1800" spc="-5" dirty="0">
              <a:latin typeface="Calibri"/>
              <a:cs typeface="Calibri"/>
            </a:endParaRPr>
          </a:p>
          <a:p>
            <a:pPr marL="12700" marR="5080">
              <a:lnSpc>
                <a:spcPts val="1730"/>
              </a:lnSpc>
            </a:pPr>
            <a:endParaRPr lang="en-US" spc="-5" dirty="0">
              <a:latin typeface="Calibri"/>
              <a:cs typeface="Calibri"/>
            </a:endParaRPr>
          </a:p>
          <a:p>
            <a:pPr marL="12700" marR="5080">
              <a:lnSpc>
                <a:spcPts val="1730"/>
              </a:lnSpc>
            </a:pPr>
            <a:r>
              <a:rPr lang="en-US" spc="-5" dirty="0">
                <a:latin typeface="Calibri"/>
                <a:cs typeface="Calibri"/>
              </a:rPr>
              <a:t>Stolen laptops/tablets not encrypted</a:t>
            </a:r>
            <a:endParaRPr dirty="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1207008"/>
            <a:ext cx="7315199" cy="677108"/>
          </a:xfrm>
          <a:prstGeom prst="rect">
            <a:avLst/>
          </a:prstGeom>
        </p:spPr>
        <p:txBody>
          <a:bodyPr vert="horz" wrap="square" lIns="0" tIns="0" rIns="0" bIns="0" rtlCol="0">
            <a:spAutoFit/>
          </a:bodyPr>
          <a:lstStyle/>
          <a:p>
            <a:pPr marL="12700">
              <a:lnSpc>
                <a:spcPct val="100000"/>
              </a:lnSpc>
            </a:pPr>
            <a:r>
              <a:rPr lang="en-US" spc="-15" dirty="0"/>
              <a:t>Reportable</a:t>
            </a:r>
            <a:r>
              <a:rPr lang="en-US" spc="-85" dirty="0"/>
              <a:t> </a:t>
            </a:r>
            <a:r>
              <a:rPr lang="en-US" spc="-15" dirty="0"/>
              <a:t>New Information 6</a:t>
            </a:r>
            <a:endParaRPr dirty="0"/>
          </a:p>
        </p:txBody>
      </p:sp>
      <p:sp>
        <p:nvSpPr>
          <p:cNvPr id="3" name="object 3"/>
          <p:cNvSpPr txBox="1"/>
          <p:nvPr/>
        </p:nvSpPr>
        <p:spPr>
          <a:xfrm>
            <a:off x="535940" y="2453894"/>
            <a:ext cx="7863840" cy="3182923"/>
          </a:xfrm>
          <a:prstGeom prst="rect">
            <a:avLst/>
          </a:prstGeom>
        </p:spPr>
        <p:txBody>
          <a:bodyPr vert="horz" wrap="square" lIns="0" tIns="0" rIns="0" bIns="0" rtlCol="0">
            <a:spAutoFit/>
          </a:bodyPr>
          <a:lstStyle/>
          <a:p>
            <a:pPr marL="12700" marR="5080">
              <a:lnSpc>
                <a:spcPct val="70000"/>
              </a:lnSpc>
              <a:tabLst>
                <a:tab pos="621665" algn="l"/>
                <a:tab pos="622300" algn="l"/>
              </a:tabLst>
            </a:pPr>
            <a:r>
              <a:rPr sz="3000" spc="-10" dirty="0">
                <a:latin typeface="Calibri"/>
                <a:cs typeface="Calibri"/>
              </a:rPr>
              <a:t>Change </a:t>
            </a:r>
            <a:r>
              <a:rPr sz="3000" spc="-20" dirty="0">
                <a:latin typeface="Calibri"/>
                <a:cs typeface="Calibri"/>
              </a:rPr>
              <a:t>to </a:t>
            </a:r>
            <a:r>
              <a:rPr sz="3000" dirty="0">
                <a:latin typeface="Calibri"/>
                <a:cs typeface="Calibri"/>
              </a:rPr>
              <a:t>the </a:t>
            </a:r>
            <a:r>
              <a:rPr sz="3000" spc="-20" dirty="0">
                <a:latin typeface="Calibri"/>
                <a:cs typeface="Calibri"/>
              </a:rPr>
              <a:t>protocol </a:t>
            </a:r>
            <a:r>
              <a:rPr sz="3000" spc="-25" dirty="0">
                <a:latin typeface="Calibri"/>
                <a:cs typeface="Calibri"/>
              </a:rPr>
              <a:t>taken </a:t>
            </a:r>
            <a:r>
              <a:rPr sz="3000" dirty="0">
                <a:latin typeface="Calibri"/>
                <a:cs typeface="Calibri"/>
              </a:rPr>
              <a:t>without </a:t>
            </a:r>
            <a:r>
              <a:rPr sz="3000" spc="-5" dirty="0">
                <a:latin typeface="Calibri"/>
                <a:cs typeface="Calibri"/>
              </a:rPr>
              <a:t>prior </a:t>
            </a:r>
            <a:r>
              <a:rPr sz="3000" dirty="0">
                <a:latin typeface="Calibri"/>
                <a:cs typeface="Calibri"/>
              </a:rPr>
              <a:t>IRB  </a:t>
            </a:r>
            <a:r>
              <a:rPr sz="3000" spc="-15" dirty="0">
                <a:latin typeface="Calibri"/>
                <a:cs typeface="Calibri"/>
              </a:rPr>
              <a:t>review </a:t>
            </a:r>
            <a:r>
              <a:rPr sz="3000" spc="-20" dirty="0">
                <a:latin typeface="Calibri"/>
                <a:cs typeface="Calibri"/>
              </a:rPr>
              <a:t>to </a:t>
            </a:r>
            <a:r>
              <a:rPr sz="3000" spc="-10" dirty="0">
                <a:latin typeface="Calibri"/>
                <a:cs typeface="Calibri"/>
              </a:rPr>
              <a:t>eliminate </a:t>
            </a:r>
            <a:r>
              <a:rPr sz="3000" dirty="0">
                <a:latin typeface="Calibri"/>
                <a:cs typeface="Calibri"/>
              </a:rPr>
              <a:t>an </a:t>
            </a:r>
            <a:r>
              <a:rPr sz="3000" spc="-10" dirty="0">
                <a:latin typeface="Calibri"/>
                <a:cs typeface="Calibri"/>
              </a:rPr>
              <a:t>apparent immediate  </a:t>
            </a:r>
            <a:r>
              <a:rPr sz="3000" spc="-20" dirty="0">
                <a:latin typeface="Calibri"/>
                <a:cs typeface="Calibri"/>
              </a:rPr>
              <a:t>hazard to </a:t>
            </a:r>
            <a:r>
              <a:rPr sz="3000" dirty="0">
                <a:latin typeface="Calibri"/>
                <a:cs typeface="Calibri"/>
              </a:rPr>
              <a:t>a</a:t>
            </a:r>
            <a:r>
              <a:rPr sz="3000" spc="-40" dirty="0">
                <a:latin typeface="Calibri"/>
                <a:cs typeface="Calibri"/>
              </a:rPr>
              <a:t> </a:t>
            </a:r>
            <a:r>
              <a:rPr sz="3000" spc="-5" dirty="0">
                <a:latin typeface="Calibri"/>
                <a:cs typeface="Calibri"/>
              </a:rPr>
              <a:t>subject</a:t>
            </a:r>
            <a:endParaRPr lang="en-US" sz="3000" spc="-5" dirty="0">
              <a:latin typeface="Calibri"/>
              <a:cs typeface="Calibri"/>
            </a:endParaRPr>
          </a:p>
          <a:p>
            <a:pPr marL="12700" marR="5080">
              <a:lnSpc>
                <a:spcPct val="70000"/>
              </a:lnSpc>
              <a:tabLst>
                <a:tab pos="621665" algn="l"/>
                <a:tab pos="622300" algn="l"/>
              </a:tabLst>
            </a:pPr>
            <a:endParaRPr lang="en-US" sz="3000" spc="-5" dirty="0">
              <a:latin typeface="Calibri"/>
              <a:cs typeface="Calibri"/>
            </a:endParaRPr>
          </a:p>
          <a:p>
            <a:pPr marL="469900" marR="5080" indent="-457200">
              <a:lnSpc>
                <a:spcPct val="70000"/>
              </a:lnSpc>
              <a:buFont typeface="Arial" panose="020B0604020202020204" pitchFamily="34" charset="0"/>
              <a:buChar char="•"/>
              <a:tabLst>
                <a:tab pos="621665" algn="l"/>
                <a:tab pos="622300" algn="l"/>
              </a:tabLst>
            </a:pPr>
            <a:r>
              <a:rPr lang="en-US" sz="3000" spc="-5" dirty="0">
                <a:latin typeface="Calibri"/>
                <a:cs typeface="Calibri"/>
              </a:rPr>
              <a:t>Dosing change not in IRB approved protocol</a:t>
            </a:r>
          </a:p>
          <a:p>
            <a:pPr marL="12700" marR="5080">
              <a:lnSpc>
                <a:spcPct val="70000"/>
              </a:lnSpc>
              <a:tabLst>
                <a:tab pos="621665" algn="l"/>
                <a:tab pos="622300" algn="l"/>
              </a:tabLst>
            </a:pPr>
            <a:endParaRPr lang="en-US" sz="3000" spc="-5" dirty="0">
              <a:latin typeface="Calibri"/>
              <a:cs typeface="Calibri"/>
            </a:endParaRPr>
          </a:p>
          <a:p>
            <a:pPr marL="469900" marR="5080" indent="-457200">
              <a:lnSpc>
                <a:spcPct val="70000"/>
              </a:lnSpc>
              <a:buFont typeface="Arial" panose="020B0604020202020204" pitchFamily="34" charset="0"/>
              <a:buChar char="•"/>
              <a:tabLst>
                <a:tab pos="621665" algn="l"/>
                <a:tab pos="622300" algn="l"/>
              </a:tabLst>
            </a:pPr>
            <a:r>
              <a:rPr lang="en-US" sz="3000" spc="-5" dirty="0">
                <a:latin typeface="Calibri"/>
                <a:cs typeface="Calibri"/>
              </a:rPr>
              <a:t>Additional study procedures</a:t>
            </a:r>
            <a:endParaRPr sz="3000" dirty="0">
              <a:latin typeface="Calibri"/>
              <a:cs typeface="Calibri"/>
            </a:endParaRPr>
          </a:p>
          <a:p>
            <a:pPr>
              <a:lnSpc>
                <a:spcPct val="100000"/>
              </a:lnSpc>
              <a:spcBef>
                <a:spcPts val="50"/>
              </a:spcBef>
              <a:buFont typeface="Calibri"/>
              <a:buAutoNum type="arabicPeriod" startAt="6"/>
            </a:pPr>
            <a:endParaRPr sz="3400" dirty="0">
              <a:latin typeface="Times New Roman"/>
              <a:cs typeface="Times New Roman"/>
            </a:endParaRPr>
          </a:p>
          <a:p>
            <a:pPr>
              <a:lnSpc>
                <a:spcPct val="100000"/>
              </a:lnSpc>
              <a:spcBef>
                <a:spcPts val="5"/>
              </a:spcBef>
            </a:pPr>
            <a:endParaRPr sz="2500" dirty="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00D63-EE45-4954-AEB6-9FAD2D088B43}"/>
              </a:ext>
            </a:extLst>
          </p:cNvPr>
          <p:cNvSpPr>
            <a:spLocks noGrp="1"/>
          </p:cNvSpPr>
          <p:nvPr>
            <p:ph type="title"/>
          </p:nvPr>
        </p:nvSpPr>
        <p:spPr>
          <a:xfrm>
            <a:off x="838200" y="1207008"/>
            <a:ext cx="7610093" cy="1354217"/>
          </a:xfrm>
        </p:spPr>
        <p:txBody>
          <a:bodyPr/>
          <a:lstStyle/>
          <a:p>
            <a:r>
              <a:rPr lang="en-US" spc="-15" dirty="0"/>
              <a:t>Reportable</a:t>
            </a:r>
            <a:r>
              <a:rPr lang="en-US" spc="-85" dirty="0"/>
              <a:t> </a:t>
            </a:r>
            <a:r>
              <a:rPr lang="en-US" spc="-15" dirty="0"/>
              <a:t>New Information 7</a:t>
            </a:r>
            <a:endParaRPr lang="en-US" dirty="0"/>
          </a:p>
        </p:txBody>
      </p:sp>
      <p:sp>
        <p:nvSpPr>
          <p:cNvPr id="3" name="Text Placeholder 2">
            <a:extLst>
              <a:ext uri="{FF2B5EF4-FFF2-40B4-BE49-F238E27FC236}">
                <a16:creationId xmlns:a16="http://schemas.microsoft.com/office/drawing/2014/main" id="{5397360B-BE34-4B55-96F1-DF044E373116}"/>
              </a:ext>
            </a:extLst>
          </p:cNvPr>
          <p:cNvSpPr>
            <a:spLocks noGrp="1"/>
          </p:cNvSpPr>
          <p:nvPr>
            <p:ph type="body" idx="1"/>
          </p:nvPr>
        </p:nvSpPr>
        <p:spPr>
          <a:xfrm>
            <a:off x="695706" y="2870200"/>
            <a:ext cx="7752587" cy="3447098"/>
          </a:xfrm>
        </p:spPr>
        <p:txBody>
          <a:bodyPr/>
          <a:lstStyle/>
          <a:p>
            <a:r>
              <a:rPr lang="en-US" sz="3200" spc="-15" dirty="0">
                <a:latin typeface="Calibri"/>
                <a:cs typeface="Calibri"/>
              </a:rPr>
              <a:t>Incarceration </a:t>
            </a:r>
            <a:r>
              <a:rPr lang="en-US" sz="3200" spc="-5" dirty="0">
                <a:latin typeface="Calibri"/>
                <a:cs typeface="Calibri"/>
              </a:rPr>
              <a:t>of </a:t>
            </a:r>
            <a:r>
              <a:rPr lang="en-US" sz="3200" dirty="0">
                <a:latin typeface="Calibri"/>
                <a:cs typeface="Calibri"/>
              </a:rPr>
              <a:t>a </a:t>
            </a:r>
            <a:r>
              <a:rPr lang="en-US" sz="3200" spc="-5" dirty="0">
                <a:latin typeface="Calibri"/>
                <a:cs typeface="Calibri"/>
              </a:rPr>
              <a:t>subject </a:t>
            </a:r>
            <a:r>
              <a:rPr lang="en-US" sz="3200" dirty="0">
                <a:latin typeface="Calibri"/>
                <a:cs typeface="Calibri"/>
              </a:rPr>
              <a:t>in a </a:t>
            </a:r>
            <a:r>
              <a:rPr lang="en-US" sz="3200" spc="-10" dirty="0">
                <a:latin typeface="Calibri"/>
                <a:cs typeface="Calibri"/>
              </a:rPr>
              <a:t>study </a:t>
            </a:r>
            <a:r>
              <a:rPr lang="en-US" sz="3200" spc="-5" dirty="0">
                <a:latin typeface="Calibri"/>
                <a:cs typeface="Calibri"/>
              </a:rPr>
              <a:t>not  </a:t>
            </a:r>
            <a:r>
              <a:rPr lang="en-US" sz="3200" spc="-15" dirty="0">
                <a:latin typeface="Calibri"/>
                <a:cs typeface="Calibri"/>
              </a:rPr>
              <a:t>approved </a:t>
            </a:r>
            <a:r>
              <a:rPr lang="en-US" sz="3200" spc="-5" dirty="0">
                <a:latin typeface="Calibri"/>
                <a:cs typeface="Calibri"/>
              </a:rPr>
              <a:t>by </a:t>
            </a:r>
            <a:r>
              <a:rPr lang="en-US" sz="3200" dirty="0">
                <a:latin typeface="Calibri"/>
                <a:cs typeface="Calibri"/>
              </a:rPr>
              <a:t>the IRB </a:t>
            </a:r>
            <a:r>
              <a:rPr lang="en-US" sz="3200" spc="-25" dirty="0">
                <a:latin typeface="Calibri"/>
                <a:cs typeface="Calibri"/>
              </a:rPr>
              <a:t>to </a:t>
            </a:r>
            <a:r>
              <a:rPr lang="en-US" sz="3200" spc="-20" dirty="0">
                <a:latin typeface="Calibri"/>
                <a:cs typeface="Calibri"/>
              </a:rPr>
              <a:t>involve</a:t>
            </a:r>
            <a:r>
              <a:rPr lang="en-US" sz="3200" spc="-60" dirty="0">
                <a:latin typeface="Calibri"/>
                <a:cs typeface="Calibri"/>
              </a:rPr>
              <a:t> </a:t>
            </a:r>
            <a:r>
              <a:rPr lang="en-US" sz="3200" spc="-10" dirty="0">
                <a:latin typeface="Calibri"/>
                <a:cs typeface="Calibri"/>
              </a:rPr>
              <a:t>prisoners</a:t>
            </a:r>
          </a:p>
          <a:p>
            <a:endParaRPr lang="en-US" spc="-10" dirty="0"/>
          </a:p>
          <a:p>
            <a:pPr marL="457200" indent="-457200">
              <a:buFont typeface="Arial" panose="020B0604020202020204" pitchFamily="34" charset="0"/>
              <a:buChar char="•"/>
            </a:pPr>
            <a:r>
              <a:rPr lang="en-US" sz="3200" spc="-10" dirty="0">
                <a:latin typeface="Calibri"/>
                <a:cs typeface="Calibri"/>
              </a:rPr>
              <a:t>Enrolled participant shows up for study visit with ankle monitor on</a:t>
            </a:r>
          </a:p>
          <a:p>
            <a:pPr marL="457200" indent="-457200">
              <a:buFont typeface="Arial" panose="020B0604020202020204" pitchFamily="34" charset="0"/>
              <a:buChar char="•"/>
            </a:pPr>
            <a:r>
              <a:rPr lang="en-US" spc="-10" dirty="0"/>
              <a:t>PI learns participant on study drug is in jail</a:t>
            </a:r>
            <a:endParaRPr lang="en-US" sz="3200" dirty="0">
              <a:latin typeface="Calibri"/>
              <a:cs typeface="Calibri"/>
            </a:endParaRPr>
          </a:p>
          <a:p>
            <a:endParaRPr lang="en-US" dirty="0"/>
          </a:p>
        </p:txBody>
      </p:sp>
    </p:spTree>
    <p:extLst>
      <p:ext uri="{BB962C8B-B14F-4D97-AF65-F5344CB8AC3E}">
        <p14:creationId xmlns:p14="http://schemas.microsoft.com/office/powerpoint/2010/main" val="198949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97C9E-9EF2-4ADE-B9E3-271F53102D42}"/>
              </a:ext>
            </a:extLst>
          </p:cNvPr>
          <p:cNvSpPr>
            <a:spLocks noGrp="1"/>
          </p:cNvSpPr>
          <p:nvPr>
            <p:ph type="title"/>
          </p:nvPr>
        </p:nvSpPr>
        <p:spPr>
          <a:xfrm>
            <a:off x="1219200" y="1207008"/>
            <a:ext cx="7391399" cy="677108"/>
          </a:xfrm>
        </p:spPr>
        <p:txBody>
          <a:bodyPr/>
          <a:lstStyle/>
          <a:p>
            <a:r>
              <a:rPr lang="en-US" spc="-15" dirty="0"/>
              <a:t>Reportable</a:t>
            </a:r>
            <a:r>
              <a:rPr lang="en-US" spc="-85" dirty="0"/>
              <a:t> </a:t>
            </a:r>
            <a:r>
              <a:rPr lang="en-US" spc="-15" dirty="0"/>
              <a:t>New Information 8</a:t>
            </a:r>
            <a:endParaRPr lang="en-US" dirty="0"/>
          </a:p>
        </p:txBody>
      </p:sp>
      <p:sp>
        <p:nvSpPr>
          <p:cNvPr id="3" name="Text Placeholder 2">
            <a:extLst>
              <a:ext uri="{FF2B5EF4-FFF2-40B4-BE49-F238E27FC236}">
                <a16:creationId xmlns:a16="http://schemas.microsoft.com/office/drawing/2014/main" id="{A6675111-DDD0-49A2-8EBF-5DE87C0F93E1}"/>
              </a:ext>
            </a:extLst>
          </p:cNvPr>
          <p:cNvSpPr>
            <a:spLocks noGrp="1"/>
          </p:cNvSpPr>
          <p:nvPr>
            <p:ph type="body" idx="1"/>
          </p:nvPr>
        </p:nvSpPr>
        <p:spPr>
          <a:xfrm>
            <a:off x="695706" y="2870199"/>
            <a:ext cx="7752587" cy="2082621"/>
          </a:xfrm>
        </p:spPr>
        <p:txBody>
          <a:bodyPr/>
          <a:lstStyle/>
          <a:p>
            <a:pPr marL="12700">
              <a:lnSpc>
                <a:spcPts val="3060"/>
              </a:lnSpc>
              <a:tabLst>
                <a:tab pos="621665" algn="l"/>
                <a:tab pos="622300" algn="l"/>
              </a:tabLst>
            </a:pPr>
            <a:r>
              <a:rPr lang="en-US" sz="3200" spc="-10" dirty="0">
                <a:latin typeface="Calibri"/>
                <a:cs typeface="Calibri"/>
              </a:rPr>
              <a:t>Complaint </a:t>
            </a:r>
            <a:r>
              <a:rPr lang="en-US" sz="3200" spc="-5" dirty="0">
                <a:latin typeface="Calibri"/>
                <a:cs typeface="Calibri"/>
              </a:rPr>
              <a:t>of </a:t>
            </a:r>
            <a:r>
              <a:rPr lang="en-US" sz="3200" dirty="0">
                <a:latin typeface="Calibri"/>
                <a:cs typeface="Calibri"/>
              </a:rPr>
              <a:t>a </a:t>
            </a:r>
            <a:r>
              <a:rPr lang="en-US" sz="3200" spc="-5" dirty="0">
                <a:latin typeface="Calibri"/>
                <a:cs typeface="Calibri"/>
              </a:rPr>
              <a:t>subject </a:t>
            </a:r>
            <a:r>
              <a:rPr lang="en-US" sz="3200" spc="-10" dirty="0">
                <a:latin typeface="Calibri"/>
                <a:cs typeface="Calibri"/>
              </a:rPr>
              <a:t>that </a:t>
            </a:r>
            <a:r>
              <a:rPr lang="en-US" sz="3200" spc="-5" dirty="0">
                <a:latin typeface="Calibri"/>
                <a:cs typeface="Calibri"/>
              </a:rPr>
              <a:t>cannot be</a:t>
            </a:r>
            <a:r>
              <a:rPr lang="en-US" sz="3200" spc="-65" dirty="0">
                <a:latin typeface="Calibri"/>
                <a:cs typeface="Calibri"/>
              </a:rPr>
              <a:t> </a:t>
            </a:r>
            <a:r>
              <a:rPr lang="en-US" sz="3200" spc="-10" dirty="0">
                <a:latin typeface="Calibri"/>
                <a:cs typeface="Calibri"/>
              </a:rPr>
              <a:t>resolved</a:t>
            </a:r>
            <a:endParaRPr lang="en-US" sz="3200" dirty="0">
              <a:latin typeface="Calibri"/>
              <a:cs typeface="Calibri"/>
            </a:endParaRPr>
          </a:p>
          <a:p>
            <a:pPr marL="622300">
              <a:lnSpc>
                <a:spcPts val="3060"/>
              </a:lnSpc>
            </a:pPr>
            <a:r>
              <a:rPr lang="en-US" sz="3200" spc="-5" dirty="0">
                <a:latin typeface="Calibri"/>
                <a:cs typeface="Calibri"/>
              </a:rPr>
              <a:t>by </a:t>
            </a:r>
            <a:r>
              <a:rPr lang="en-US" sz="3200" dirty="0">
                <a:latin typeface="Calibri"/>
                <a:cs typeface="Calibri"/>
              </a:rPr>
              <a:t>the </a:t>
            </a:r>
            <a:r>
              <a:rPr lang="en-US" sz="3200" spc="-15" dirty="0">
                <a:latin typeface="Calibri"/>
                <a:cs typeface="Calibri"/>
              </a:rPr>
              <a:t>research</a:t>
            </a:r>
            <a:r>
              <a:rPr lang="en-US" sz="3200" spc="-105" dirty="0">
                <a:latin typeface="Calibri"/>
                <a:cs typeface="Calibri"/>
              </a:rPr>
              <a:t> </a:t>
            </a:r>
            <a:r>
              <a:rPr lang="en-US" sz="3200" spc="-10" dirty="0">
                <a:latin typeface="Calibri"/>
                <a:cs typeface="Calibri"/>
              </a:rPr>
              <a:t>team</a:t>
            </a:r>
          </a:p>
          <a:p>
            <a:pPr marL="622300">
              <a:lnSpc>
                <a:spcPts val="3060"/>
              </a:lnSpc>
            </a:pPr>
            <a:endParaRPr lang="en-US" spc="-10" dirty="0"/>
          </a:p>
          <a:p>
            <a:pPr marL="622300">
              <a:lnSpc>
                <a:spcPts val="3060"/>
              </a:lnSpc>
            </a:pPr>
            <a:r>
              <a:rPr lang="en-US" sz="3200" spc="-10" dirty="0">
                <a:latin typeface="Calibri"/>
                <a:cs typeface="Calibri"/>
              </a:rPr>
              <a:t>*Communication and documentation </a:t>
            </a:r>
            <a:endParaRPr lang="en-US" sz="3200" dirty="0">
              <a:latin typeface="Calibri"/>
              <a:cs typeface="Calibri"/>
            </a:endParaRPr>
          </a:p>
          <a:p>
            <a:endParaRPr lang="en-US" dirty="0"/>
          </a:p>
        </p:txBody>
      </p:sp>
    </p:spTree>
    <p:extLst>
      <p:ext uri="{BB962C8B-B14F-4D97-AF65-F5344CB8AC3E}">
        <p14:creationId xmlns:p14="http://schemas.microsoft.com/office/powerpoint/2010/main" val="1171326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9200" y="888746"/>
            <a:ext cx="6553200" cy="615553"/>
          </a:xfrm>
          <a:prstGeom prst="rect">
            <a:avLst/>
          </a:prstGeom>
        </p:spPr>
        <p:txBody>
          <a:bodyPr vert="horz" wrap="square" lIns="0" tIns="0" rIns="0" bIns="0" rtlCol="0">
            <a:spAutoFit/>
          </a:bodyPr>
          <a:lstStyle/>
          <a:p>
            <a:pPr marL="12700">
              <a:lnSpc>
                <a:spcPct val="100000"/>
              </a:lnSpc>
            </a:pPr>
            <a:r>
              <a:rPr lang="en-US" sz="4000" spc="-15" dirty="0"/>
              <a:t>Reportable</a:t>
            </a:r>
            <a:r>
              <a:rPr lang="en-US" sz="4000" spc="-85" dirty="0"/>
              <a:t> </a:t>
            </a:r>
            <a:r>
              <a:rPr lang="en-US" sz="4000" spc="-15" dirty="0"/>
              <a:t>New Information  9 </a:t>
            </a:r>
            <a:endParaRPr sz="4000" dirty="0"/>
          </a:p>
        </p:txBody>
      </p:sp>
      <p:sp>
        <p:nvSpPr>
          <p:cNvPr id="3" name="object 3"/>
          <p:cNvSpPr txBox="1"/>
          <p:nvPr/>
        </p:nvSpPr>
        <p:spPr>
          <a:xfrm>
            <a:off x="535940" y="2563367"/>
            <a:ext cx="7894320" cy="3011081"/>
          </a:xfrm>
          <a:prstGeom prst="rect">
            <a:avLst/>
          </a:prstGeom>
        </p:spPr>
        <p:txBody>
          <a:bodyPr vert="horz" wrap="square" lIns="0" tIns="0" rIns="0" bIns="0" rtlCol="0">
            <a:spAutoFit/>
          </a:bodyPr>
          <a:lstStyle/>
          <a:p>
            <a:pPr marL="12700" marR="5080">
              <a:lnSpc>
                <a:spcPts val="3070"/>
              </a:lnSpc>
              <a:tabLst>
                <a:tab pos="621665" algn="l"/>
                <a:tab pos="622300" algn="l"/>
              </a:tabLst>
            </a:pPr>
            <a:r>
              <a:rPr lang="en-US" sz="3200" spc="-10" dirty="0">
                <a:latin typeface="Calibri"/>
                <a:cs typeface="Calibri"/>
              </a:rPr>
              <a:t>S</a:t>
            </a:r>
            <a:r>
              <a:rPr sz="3200" spc="-10" dirty="0">
                <a:latin typeface="Calibri"/>
                <a:cs typeface="Calibri"/>
              </a:rPr>
              <a:t>uspension </a:t>
            </a:r>
            <a:r>
              <a:rPr sz="3200" spc="-5" dirty="0">
                <a:latin typeface="Calibri"/>
                <a:cs typeface="Calibri"/>
              </a:rPr>
              <a:t>or </a:t>
            </a:r>
            <a:r>
              <a:rPr lang="en-US" sz="3200" spc="-5" dirty="0">
                <a:latin typeface="Calibri"/>
                <a:cs typeface="Calibri"/>
              </a:rPr>
              <a:t>premature </a:t>
            </a:r>
            <a:r>
              <a:rPr sz="3200" spc="-10" dirty="0">
                <a:latin typeface="Calibri"/>
                <a:cs typeface="Calibri"/>
              </a:rPr>
              <a:t>termination </a:t>
            </a:r>
            <a:r>
              <a:rPr sz="3200" spc="-5" dirty="0">
                <a:latin typeface="Calibri"/>
                <a:cs typeface="Calibri"/>
              </a:rPr>
              <a:t>of </a:t>
            </a:r>
            <a:r>
              <a:rPr sz="3200" dirty="0">
                <a:latin typeface="Calibri"/>
                <a:cs typeface="Calibri"/>
              </a:rPr>
              <a:t>the  </a:t>
            </a:r>
            <a:r>
              <a:rPr sz="3200" spc="-15" dirty="0">
                <a:latin typeface="Calibri"/>
                <a:cs typeface="Calibri"/>
              </a:rPr>
              <a:t>research </a:t>
            </a:r>
            <a:r>
              <a:rPr sz="3200" spc="-5" dirty="0">
                <a:latin typeface="Calibri"/>
                <a:cs typeface="Calibri"/>
              </a:rPr>
              <a:t>by the </a:t>
            </a:r>
            <a:r>
              <a:rPr sz="3200" spc="-10" dirty="0">
                <a:latin typeface="Calibri"/>
                <a:cs typeface="Calibri"/>
              </a:rPr>
              <a:t>sponsor </a:t>
            </a:r>
            <a:r>
              <a:rPr sz="3200" spc="-5" dirty="0">
                <a:latin typeface="Calibri"/>
                <a:cs typeface="Calibri"/>
              </a:rPr>
              <a:t>or the</a:t>
            </a:r>
            <a:r>
              <a:rPr sz="3200" spc="60" dirty="0">
                <a:latin typeface="Calibri"/>
                <a:cs typeface="Calibri"/>
              </a:rPr>
              <a:t> </a:t>
            </a:r>
            <a:r>
              <a:rPr sz="3200" spc="-25" dirty="0">
                <a:latin typeface="Calibri"/>
                <a:cs typeface="Calibri"/>
              </a:rPr>
              <a:t>investigator</a:t>
            </a:r>
            <a:endParaRPr lang="en-US" sz="3200" spc="-25" dirty="0">
              <a:latin typeface="Calibri"/>
              <a:cs typeface="Calibri"/>
            </a:endParaRPr>
          </a:p>
          <a:p>
            <a:pPr marL="12700" marR="5080">
              <a:lnSpc>
                <a:spcPts val="3070"/>
              </a:lnSpc>
              <a:tabLst>
                <a:tab pos="621665" algn="l"/>
                <a:tab pos="622300" algn="l"/>
              </a:tabLst>
            </a:pPr>
            <a:endParaRPr lang="en-US" sz="3200" spc="-25" dirty="0">
              <a:latin typeface="Calibri"/>
              <a:cs typeface="Calibri"/>
            </a:endParaRPr>
          </a:p>
          <a:p>
            <a:pPr marL="12700" marR="5080">
              <a:lnSpc>
                <a:spcPts val="3070"/>
              </a:lnSpc>
              <a:tabLst>
                <a:tab pos="621665" algn="l"/>
                <a:tab pos="622300" algn="l"/>
              </a:tabLst>
            </a:pPr>
            <a:r>
              <a:rPr lang="en-US" sz="3200" spc="-25" dirty="0">
                <a:latin typeface="Calibri"/>
                <a:cs typeface="Calibri"/>
              </a:rPr>
              <a:t>* Locally</a:t>
            </a:r>
          </a:p>
          <a:p>
            <a:pPr marL="12700" marR="5080">
              <a:lnSpc>
                <a:spcPts val="3070"/>
              </a:lnSpc>
              <a:tabLst>
                <a:tab pos="621665" algn="l"/>
                <a:tab pos="622300" algn="l"/>
              </a:tabLst>
            </a:pPr>
            <a:r>
              <a:rPr lang="en-US" sz="3200" spc="-25" dirty="0">
                <a:latin typeface="Calibri"/>
                <a:cs typeface="Calibri"/>
              </a:rPr>
              <a:t>* Globally</a:t>
            </a:r>
            <a:endParaRPr sz="3200" dirty="0">
              <a:latin typeface="Calibri"/>
              <a:cs typeface="Calibri"/>
            </a:endParaRPr>
          </a:p>
          <a:p>
            <a:pPr>
              <a:lnSpc>
                <a:spcPct val="100000"/>
              </a:lnSpc>
              <a:spcBef>
                <a:spcPts val="10"/>
              </a:spcBef>
              <a:buFont typeface="Calibri"/>
              <a:buAutoNum type="arabicPeriod" startAt="9"/>
            </a:pPr>
            <a:endParaRPr sz="3350" dirty="0">
              <a:latin typeface="Times New Roman"/>
              <a:cs typeface="Times New Roman"/>
            </a:endParaRPr>
          </a:p>
          <a:p>
            <a:pPr>
              <a:lnSpc>
                <a:spcPct val="100000"/>
              </a:lnSpc>
              <a:spcBef>
                <a:spcPts val="40"/>
              </a:spcBef>
            </a:pPr>
            <a:endParaRPr sz="3300" dirty="0">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FDA68-444D-4C9D-90CC-BEEFCA4E3FF9}"/>
              </a:ext>
            </a:extLst>
          </p:cNvPr>
          <p:cNvSpPr>
            <a:spLocks noGrp="1"/>
          </p:cNvSpPr>
          <p:nvPr>
            <p:ph type="title"/>
          </p:nvPr>
        </p:nvSpPr>
        <p:spPr>
          <a:xfrm>
            <a:off x="990600" y="1207009"/>
            <a:ext cx="7696199" cy="677108"/>
          </a:xfrm>
        </p:spPr>
        <p:txBody>
          <a:bodyPr/>
          <a:lstStyle/>
          <a:p>
            <a:r>
              <a:rPr lang="en-US" spc="-15" dirty="0"/>
              <a:t>Reportable</a:t>
            </a:r>
            <a:r>
              <a:rPr lang="en-US" spc="-85" dirty="0"/>
              <a:t> </a:t>
            </a:r>
            <a:r>
              <a:rPr lang="en-US" spc="-15" dirty="0"/>
              <a:t>New Information 10</a:t>
            </a:r>
            <a:endParaRPr lang="en-US" dirty="0"/>
          </a:p>
        </p:txBody>
      </p:sp>
      <p:sp>
        <p:nvSpPr>
          <p:cNvPr id="3" name="Text Placeholder 2">
            <a:extLst>
              <a:ext uri="{FF2B5EF4-FFF2-40B4-BE49-F238E27FC236}">
                <a16:creationId xmlns:a16="http://schemas.microsoft.com/office/drawing/2014/main" id="{21C3A44C-3502-44BC-840A-729632A98DF5}"/>
              </a:ext>
            </a:extLst>
          </p:cNvPr>
          <p:cNvSpPr>
            <a:spLocks noGrp="1"/>
          </p:cNvSpPr>
          <p:nvPr>
            <p:ph type="body" idx="1"/>
          </p:nvPr>
        </p:nvSpPr>
        <p:spPr>
          <a:xfrm>
            <a:off x="695706" y="1981200"/>
            <a:ext cx="7752587" cy="4185761"/>
          </a:xfrm>
        </p:spPr>
        <p:txBody>
          <a:bodyPr/>
          <a:lstStyle/>
          <a:p>
            <a:pPr marL="12700">
              <a:lnSpc>
                <a:spcPct val="100000"/>
              </a:lnSpc>
              <a:tabLst>
                <a:tab pos="622300" algn="l"/>
              </a:tabLst>
            </a:pPr>
            <a:r>
              <a:rPr lang="en-US" sz="2400" spc="-10" dirty="0">
                <a:latin typeface="Calibri"/>
                <a:cs typeface="Calibri"/>
              </a:rPr>
              <a:t>Unanticipated </a:t>
            </a:r>
            <a:r>
              <a:rPr lang="en-US" sz="2400" spc="-15" dirty="0">
                <a:latin typeface="Calibri"/>
                <a:cs typeface="Calibri"/>
              </a:rPr>
              <a:t>adverse </a:t>
            </a:r>
            <a:r>
              <a:rPr lang="en-US" sz="2400" spc="-5" dirty="0">
                <a:latin typeface="Calibri"/>
                <a:cs typeface="Calibri"/>
              </a:rPr>
              <a:t>device</a:t>
            </a:r>
            <a:r>
              <a:rPr lang="en-US" sz="2400" spc="-15" dirty="0">
                <a:latin typeface="Calibri"/>
                <a:cs typeface="Calibri"/>
              </a:rPr>
              <a:t> </a:t>
            </a:r>
            <a:r>
              <a:rPr lang="en-US" sz="2400" spc="-25" dirty="0">
                <a:latin typeface="Calibri"/>
                <a:cs typeface="Calibri"/>
              </a:rPr>
              <a:t>effect</a:t>
            </a:r>
          </a:p>
          <a:p>
            <a:pPr marL="12700">
              <a:lnSpc>
                <a:spcPct val="100000"/>
              </a:lnSpc>
              <a:tabLst>
                <a:tab pos="622300" algn="l"/>
              </a:tabLst>
            </a:pPr>
            <a:endParaRPr lang="en-US" sz="2400" spc="-25" dirty="0">
              <a:latin typeface="Calibri"/>
              <a:cs typeface="Calibri"/>
            </a:endParaRPr>
          </a:p>
          <a:p>
            <a:pPr marL="12700">
              <a:lnSpc>
                <a:spcPct val="100000"/>
              </a:lnSpc>
              <a:tabLst>
                <a:tab pos="622300" algn="l"/>
              </a:tabLst>
            </a:pPr>
            <a:r>
              <a:rPr lang="en-US" sz="2400" dirty="0"/>
              <a:t>Any serious adverse effect on health or safety or any life‐threatening problem or death caused by, or associated with, a device, if that effect, problem, or death was not previously identified in nature, severity, or degree of incidence in the investigational plan or application (including a supplementary plan or application), or any other unanticipated serious problem associated with a device that relates to the rights, safety, or welfare of subjects).</a:t>
            </a:r>
            <a:endParaRPr lang="en-US" sz="2400" dirty="0">
              <a:latin typeface="Calibri"/>
              <a:cs typeface="Calibri"/>
            </a:endParaRPr>
          </a:p>
          <a:p>
            <a:endParaRPr lang="en-US" dirty="0"/>
          </a:p>
        </p:txBody>
      </p:sp>
    </p:spTree>
    <p:extLst>
      <p:ext uri="{BB962C8B-B14F-4D97-AF65-F5344CB8AC3E}">
        <p14:creationId xmlns:p14="http://schemas.microsoft.com/office/powerpoint/2010/main" val="2859820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C8E8-9DB8-49EF-950A-A17630610F39}"/>
              </a:ext>
            </a:extLst>
          </p:cNvPr>
          <p:cNvSpPr>
            <a:spLocks noGrp="1"/>
          </p:cNvSpPr>
          <p:nvPr>
            <p:ph type="title"/>
          </p:nvPr>
        </p:nvSpPr>
        <p:spPr>
          <a:xfrm>
            <a:off x="695706" y="1207008"/>
            <a:ext cx="7752587" cy="677108"/>
          </a:xfrm>
        </p:spPr>
        <p:txBody>
          <a:bodyPr/>
          <a:lstStyle/>
          <a:p>
            <a:r>
              <a:rPr lang="en-US" spc="-15" dirty="0"/>
              <a:t>Reportable</a:t>
            </a:r>
            <a:r>
              <a:rPr lang="en-US" spc="-85" dirty="0"/>
              <a:t> </a:t>
            </a:r>
            <a:r>
              <a:rPr lang="en-US" spc="-15" dirty="0"/>
              <a:t>New Information 11</a:t>
            </a:r>
            <a:endParaRPr lang="en-US" dirty="0"/>
          </a:p>
        </p:txBody>
      </p:sp>
      <p:sp>
        <p:nvSpPr>
          <p:cNvPr id="3" name="Text Placeholder 2">
            <a:extLst>
              <a:ext uri="{FF2B5EF4-FFF2-40B4-BE49-F238E27FC236}">
                <a16:creationId xmlns:a16="http://schemas.microsoft.com/office/drawing/2014/main" id="{01188FD0-4B12-43BC-B443-57F49898110F}"/>
              </a:ext>
            </a:extLst>
          </p:cNvPr>
          <p:cNvSpPr>
            <a:spLocks noGrp="1"/>
          </p:cNvSpPr>
          <p:nvPr>
            <p:ph type="body" idx="1"/>
          </p:nvPr>
        </p:nvSpPr>
        <p:spPr>
          <a:xfrm>
            <a:off x="695706" y="2870200"/>
            <a:ext cx="7752587" cy="3634328"/>
          </a:xfrm>
        </p:spPr>
        <p:txBody>
          <a:bodyPr/>
          <a:lstStyle/>
          <a:p>
            <a:pPr marL="12700">
              <a:lnSpc>
                <a:spcPts val="3454"/>
              </a:lnSpc>
              <a:tabLst>
                <a:tab pos="622300" algn="l"/>
              </a:tabLst>
            </a:pPr>
            <a:r>
              <a:rPr lang="en-US" sz="3200" dirty="0">
                <a:latin typeface="Calibri"/>
                <a:cs typeface="Calibri"/>
              </a:rPr>
              <a:t>Audit, </a:t>
            </a:r>
            <a:r>
              <a:rPr lang="en-US" sz="3200" spc="-5" dirty="0">
                <a:latin typeface="Calibri"/>
                <a:cs typeface="Calibri"/>
              </a:rPr>
              <a:t>inspection, or inquiry </a:t>
            </a:r>
            <a:r>
              <a:rPr lang="en-US" sz="3200" spc="-15" dirty="0">
                <a:latin typeface="Calibri"/>
                <a:cs typeface="Calibri"/>
              </a:rPr>
              <a:t>by </a:t>
            </a:r>
            <a:r>
              <a:rPr lang="en-US" sz="3200" dirty="0">
                <a:latin typeface="Calibri"/>
                <a:cs typeface="Calibri"/>
              </a:rPr>
              <a:t>a</a:t>
            </a:r>
            <a:r>
              <a:rPr lang="en-US" sz="3200" spc="85" dirty="0">
                <a:latin typeface="Calibri"/>
                <a:cs typeface="Calibri"/>
              </a:rPr>
              <a:t> </a:t>
            </a:r>
            <a:r>
              <a:rPr lang="en-US" sz="3200" spc="-25" dirty="0">
                <a:latin typeface="Calibri"/>
                <a:cs typeface="Calibri"/>
              </a:rPr>
              <a:t>federal</a:t>
            </a:r>
            <a:endParaRPr lang="en-US" sz="3200" dirty="0">
              <a:latin typeface="Calibri"/>
              <a:cs typeface="Calibri"/>
            </a:endParaRPr>
          </a:p>
          <a:p>
            <a:pPr marL="622300">
              <a:lnSpc>
                <a:spcPts val="3454"/>
              </a:lnSpc>
            </a:pPr>
            <a:r>
              <a:rPr lang="en-US" sz="3200" spc="-10" dirty="0">
                <a:latin typeface="Calibri"/>
                <a:cs typeface="Calibri"/>
              </a:rPr>
              <a:t>Agency</a:t>
            </a:r>
          </a:p>
          <a:p>
            <a:pPr marL="622300">
              <a:lnSpc>
                <a:spcPts val="3454"/>
              </a:lnSpc>
            </a:pPr>
            <a:endParaRPr lang="en-US" spc="-10" dirty="0"/>
          </a:p>
          <a:p>
            <a:pPr marL="622300">
              <a:lnSpc>
                <a:spcPts val="3454"/>
              </a:lnSpc>
            </a:pPr>
            <a:r>
              <a:rPr lang="en-US" sz="3200" spc="-10" dirty="0">
                <a:latin typeface="Calibri"/>
                <a:cs typeface="Calibri"/>
              </a:rPr>
              <a:t>*FDA</a:t>
            </a:r>
          </a:p>
          <a:p>
            <a:pPr marL="622300">
              <a:lnSpc>
                <a:spcPts val="3454"/>
              </a:lnSpc>
            </a:pPr>
            <a:r>
              <a:rPr lang="en-US" spc="-10" dirty="0"/>
              <a:t>*DoD</a:t>
            </a:r>
          </a:p>
          <a:p>
            <a:pPr marL="622300">
              <a:lnSpc>
                <a:spcPts val="3454"/>
              </a:lnSpc>
            </a:pPr>
            <a:r>
              <a:rPr lang="en-US" sz="3200" spc="-10" dirty="0">
                <a:latin typeface="Calibri"/>
                <a:cs typeface="Calibri"/>
              </a:rPr>
              <a:t>*</a:t>
            </a:r>
            <a:r>
              <a:rPr lang="en-US" spc="-10" dirty="0"/>
              <a:t>OHRP</a:t>
            </a:r>
          </a:p>
          <a:p>
            <a:pPr marL="622300">
              <a:lnSpc>
                <a:spcPts val="3454"/>
              </a:lnSpc>
            </a:pPr>
            <a:r>
              <a:rPr lang="en-US" sz="3200" spc="-10" dirty="0">
                <a:latin typeface="Calibri"/>
                <a:cs typeface="Calibri"/>
              </a:rPr>
              <a:t>*ORO</a:t>
            </a:r>
            <a:endParaRPr lang="en-US" sz="3200" dirty="0">
              <a:latin typeface="Calibri"/>
              <a:cs typeface="Calibri"/>
            </a:endParaRPr>
          </a:p>
          <a:p>
            <a:endParaRPr lang="en-US" dirty="0"/>
          </a:p>
        </p:txBody>
      </p:sp>
    </p:spTree>
    <p:extLst>
      <p:ext uri="{BB962C8B-B14F-4D97-AF65-F5344CB8AC3E}">
        <p14:creationId xmlns:p14="http://schemas.microsoft.com/office/powerpoint/2010/main" val="2241646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609600" y="1207008"/>
            <a:ext cx="7848600" cy="677108"/>
          </a:xfrm>
          <a:prstGeom prst="rect">
            <a:avLst/>
          </a:prstGeom>
        </p:spPr>
        <p:txBody>
          <a:bodyPr vert="horz" wrap="square" lIns="0" tIns="0" rIns="0" bIns="0" rtlCol="0">
            <a:spAutoFit/>
          </a:bodyPr>
          <a:lstStyle/>
          <a:p>
            <a:pPr marL="12700">
              <a:lnSpc>
                <a:spcPct val="100000"/>
              </a:lnSpc>
            </a:pPr>
            <a:r>
              <a:rPr lang="en-US" spc="-15" dirty="0"/>
              <a:t>    Reportable</a:t>
            </a:r>
            <a:r>
              <a:rPr lang="en-US" spc="-85" dirty="0"/>
              <a:t> </a:t>
            </a:r>
            <a:r>
              <a:rPr lang="en-US" spc="-15" dirty="0"/>
              <a:t>New Information 12</a:t>
            </a:r>
            <a:endParaRPr dirty="0"/>
          </a:p>
        </p:txBody>
      </p:sp>
      <p:sp>
        <p:nvSpPr>
          <p:cNvPr id="3" name="object 3"/>
          <p:cNvSpPr txBox="1"/>
          <p:nvPr/>
        </p:nvSpPr>
        <p:spPr>
          <a:xfrm>
            <a:off x="535940" y="2495550"/>
            <a:ext cx="6196330" cy="984885"/>
          </a:xfrm>
          <a:prstGeom prst="rect">
            <a:avLst/>
          </a:prstGeom>
        </p:spPr>
        <p:txBody>
          <a:bodyPr vert="horz" wrap="square" lIns="0" tIns="0" rIns="0" bIns="0" rtlCol="0">
            <a:spAutoFit/>
          </a:bodyPr>
          <a:lstStyle/>
          <a:p>
            <a:pPr marL="12700">
              <a:lnSpc>
                <a:spcPct val="100000"/>
              </a:lnSpc>
            </a:pPr>
            <a:endParaRPr lang="en-US" sz="3200" spc="-30" dirty="0">
              <a:latin typeface="Calibri"/>
              <a:cs typeface="Calibri"/>
            </a:endParaRPr>
          </a:p>
          <a:p>
            <a:pPr marL="12700">
              <a:lnSpc>
                <a:spcPct val="100000"/>
              </a:lnSpc>
            </a:pPr>
            <a:r>
              <a:rPr sz="3200" spc="-30" dirty="0">
                <a:latin typeface="Calibri"/>
                <a:cs typeface="Calibri"/>
              </a:rPr>
              <a:t>Written </a:t>
            </a:r>
            <a:r>
              <a:rPr sz="3200" spc="-10" dirty="0">
                <a:latin typeface="Calibri"/>
                <a:cs typeface="Calibri"/>
              </a:rPr>
              <a:t>reports </a:t>
            </a:r>
            <a:r>
              <a:rPr sz="3200" spc="-5" dirty="0">
                <a:latin typeface="Calibri"/>
                <a:cs typeface="Calibri"/>
              </a:rPr>
              <a:t>of </a:t>
            </a:r>
            <a:r>
              <a:rPr sz="3200" spc="-10" dirty="0">
                <a:latin typeface="Calibri"/>
                <a:cs typeface="Calibri"/>
              </a:rPr>
              <a:t>study</a:t>
            </a:r>
            <a:r>
              <a:rPr sz="3200" spc="65" dirty="0">
                <a:latin typeface="Calibri"/>
                <a:cs typeface="Calibri"/>
              </a:rPr>
              <a:t> </a:t>
            </a:r>
            <a:r>
              <a:rPr sz="3200" spc="-15" dirty="0">
                <a:latin typeface="Calibri"/>
                <a:cs typeface="Calibri"/>
              </a:rPr>
              <a:t>monitors</a:t>
            </a:r>
            <a:endParaRPr sz="320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50340" y="1275079"/>
            <a:ext cx="5864860" cy="553998"/>
          </a:xfrm>
          <a:prstGeom prst="rect">
            <a:avLst/>
          </a:prstGeom>
        </p:spPr>
        <p:txBody>
          <a:bodyPr vert="horz" wrap="square" lIns="0" tIns="0" rIns="0" bIns="0" rtlCol="0">
            <a:spAutoFit/>
          </a:bodyPr>
          <a:lstStyle/>
          <a:p>
            <a:pPr marL="12700">
              <a:lnSpc>
                <a:spcPct val="100000"/>
              </a:lnSpc>
            </a:pPr>
            <a:r>
              <a:rPr lang="en-US" sz="3600" b="1" spc="-10" dirty="0">
                <a:latin typeface="Calibri"/>
                <a:cs typeface="Calibri"/>
              </a:rPr>
              <a:t>Reportable </a:t>
            </a:r>
            <a:r>
              <a:rPr sz="3600" b="1" spc="-10" dirty="0">
                <a:latin typeface="Calibri"/>
                <a:cs typeface="Calibri"/>
              </a:rPr>
              <a:t>New</a:t>
            </a:r>
            <a:r>
              <a:rPr sz="3600" b="1" spc="-100" dirty="0">
                <a:latin typeface="Calibri"/>
                <a:cs typeface="Calibri"/>
              </a:rPr>
              <a:t> </a:t>
            </a:r>
            <a:r>
              <a:rPr sz="3600" b="1" spc="-10" dirty="0">
                <a:latin typeface="Calibri"/>
                <a:cs typeface="Calibri"/>
              </a:rPr>
              <a:t>Information</a:t>
            </a:r>
            <a:endParaRPr sz="3600" dirty="0">
              <a:latin typeface="Calibri"/>
              <a:cs typeface="Calibri"/>
            </a:endParaRPr>
          </a:p>
        </p:txBody>
      </p:sp>
      <p:sp>
        <p:nvSpPr>
          <p:cNvPr id="3" name="object 3"/>
          <p:cNvSpPr txBox="1"/>
          <p:nvPr/>
        </p:nvSpPr>
        <p:spPr>
          <a:xfrm>
            <a:off x="535940" y="2026158"/>
            <a:ext cx="7831455" cy="3590727"/>
          </a:xfrm>
          <a:prstGeom prst="rect">
            <a:avLst/>
          </a:prstGeom>
        </p:spPr>
        <p:txBody>
          <a:bodyPr vert="horz" wrap="square" lIns="0" tIns="0" rIns="0" bIns="0" rtlCol="0">
            <a:spAutoFit/>
          </a:bodyPr>
          <a:lstStyle/>
          <a:p>
            <a:pPr marL="12700" marR="5080">
              <a:lnSpc>
                <a:spcPts val="3460"/>
              </a:lnSpc>
              <a:tabLst>
                <a:tab pos="354965" algn="l"/>
                <a:tab pos="355600" algn="l"/>
              </a:tabLst>
            </a:pPr>
            <a:endParaRPr lang="en-US" sz="3200" spc="-25" dirty="0">
              <a:latin typeface="Calibri"/>
              <a:cs typeface="Calibri"/>
            </a:endParaRPr>
          </a:p>
          <a:p>
            <a:pPr marL="12700" marR="5080">
              <a:lnSpc>
                <a:spcPts val="3460"/>
              </a:lnSpc>
              <a:tabLst>
                <a:tab pos="354965" algn="l"/>
                <a:tab pos="355600" algn="l"/>
              </a:tabLst>
            </a:pPr>
            <a:r>
              <a:rPr sz="3200" spc="-25" dirty="0">
                <a:latin typeface="Calibri"/>
                <a:cs typeface="Calibri"/>
              </a:rPr>
              <a:t>Any </a:t>
            </a:r>
            <a:r>
              <a:rPr sz="3200" spc="-15" dirty="0">
                <a:latin typeface="Calibri"/>
                <a:cs typeface="Calibri"/>
              </a:rPr>
              <a:t>information </a:t>
            </a:r>
            <a:r>
              <a:rPr sz="3200" spc="-10" dirty="0">
                <a:latin typeface="Calibri"/>
                <a:cs typeface="Calibri"/>
              </a:rPr>
              <a:t>that </a:t>
            </a:r>
            <a:r>
              <a:rPr sz="3200" spc="-5" dirty="0">
                <a:latin typeface="Calibri"/>
                <a:cs typeface="Calibri"/>
              </a:rPr>
              <a:t>has not </a:t>
            </a:r>
            <a:r>
              <a:rPr sz="3200" spc="-10" dirty="0">
                <a:latin typeface="Calibri"/>
                <a:cs typeface="Calibri"/>
              </a:rPr>
              <a:t>previously </a:t>
            </a:r>
            <a:r>
              <a:rPr sz="3200" spc="-5" dirty="0">
                <a:latin typeface="Calibri"/>
                <a:cs typeface="Calibri"/>
              </a:rPr>
              <a:t>been  known about the </a:t>
            </a:r>
            <a:r>
              <a:rPr sz="3200" spc="-15" dirty="0">
                <a:latin typeface="Calibri"/>
                <a:cs typeface="Calibri"/>
              </a:rPr>
              <a:t>research </a:t>
            </a:r>
            <a:r>
              <a:rPr sz="3200" spc="-10" dirty="0">
                <a:latin typeface="Calibri"/>
                <a:cs typeface="Calibri"/>
              </a:rPr>
              <a:t>study </a:t>
            </a:r>
            <a:r>
              <a:rPr sz="3200" spc="-5" dirty="0">
                <a:latin typeface="Calibri"/>
                <a:cs typeface="Calibri"/>
              </a:rPr>
              <a:t>or </a:t>
            </a:r>
            <a:r>
              <a:rPr sz="3200" spc="-15" dirty="0">
                <a:latin typeface="Calibri"/>
                <a:cs typeface="Calibri"/>
              </a:rPr>
              <a:t>was </a:t>
            </a:r>
            <a:r>
              <a:rPr sz="3200" spc="-10" dirty="0">
                <a:latin typeface="Calibri"/>
                <a:cs typeface="Calibri"/>
              </a:rPr>
              <a:t>not  previously </a:t>
            </a:r>
            <a:r>
              <a:rPr sz="3200" spc="-20" dirty="0">
                <a:latin typeface="Calibri"/>
                <a:cs typeface="Calibri"/>
              </a:rPr>
              <a:t>reviewed </a:t>
            </a:r>
            <a:r>
              <a:rPr sz="3200" spc="-15" dirty="0">
                <a:latin typeface="Calibri"/>
                <a:cs typeface="Calibri"/>
              </a:rPr>
              <a:t>by </a:t>
            </a:r>
            <a:r>
              <a:rPr sz="3200" spc="-5" dirty="0">
                <a:latin typeface="Calibri"/>
                <a:cs typeface="Calibri"/>
              </a:rPr>
              <a:t>the</a:t>
            </a:r>
            <a:r>
              <a:rPr sz="3200" spc="65" dirty="0">
                <a:latin typeface="Calibri"/>
                <a:cs typeface="Calibri"/>
              </a:rPr>
              <a:t> </a:t>
            </a:r>
            <a:r>
              <a:rPr sz="3200" spc="-10" dirty="0">
                <a:latin typeface="Calibri"/>
                <a:cs typeface="Calibri"/>
              </a:rPr>
              <a:t>IRB</a:t>
            </a:r>
            <a:endParaRPr lang="en-US" sz="3200" spc="-10" dirty="0">
              <a:latin typeface="Calibri"/>
              <a:cs typeface="Calibri"/>
            </a:endParaRPr>
          </a:p>
          <a:p>
            <a:pPr marL="12700" marR="5080">
              <a:lnSpc>
                <a:spcPts val="3460"/>
              </a:lnSpc>
              <a:tabLst>
                <a:tab pos="354965" algn="l"/>
                <a:tab pos="355600" algn="l"/>
              </a:tabLst>
            </a:pPr>
            <a:endParaRPr lang="en-US" sz="3200" spc="-10" dirty="0">
              <a:latin typeface="Calibri"/>
              <a:cs typeface="Calibri"/>
            </a:endParaRPr>
          </a:p>
          <a:p>
            <a:pPr marL="12700" marR="5080">
              <a:lnSpc>
                <a:spcPts val="3460"/>
              </a:lnSpc>
              <a:tabLst>
                <a:tab pos="354965" algn="l"/>
                <a:tab pos="355600" algn="l"/>
              </a:tabLst>
            </a:pPr>
            <a:r>
              <a:rPr lang="en-US" sz="3200" spc="-10" dirty="0">
                <a:latin typeface="Calibri"/>
                <a:cs typeface="Calibri"/>
              </a:rPr>
              <a:t>UMB HRP Toolkit </a:t>
            </a:r>
          </a:p>
          <a:p>
            <a:pPr marL="12700" marR="5080">
              <a:lnSpc>
                <a:spcPts val="3460"/>
              </a:lnSpc>
              <a:tabLst>
                <a:tab pos="354965" algn="l"/>
                <a:tab pos="355600" algn="l"/>
              </a:tabLst>
            </a:pPr>
            <a:r>
              <a:rPr lang="en-US" sz="3200" spc="-10" dirty="0">
                <a:latin typeface="Calibri"/>
                <a:cs typeface="Calibri"/>
              </a:rPr>
              <a:t>* SOP HRP 024 Reportable New Information</a:t>
            </a:r>
          </a:p>
          <a:p>
            <a:pPr marL="12700" marR="5080">
              <a:lnSpc>
                <a:spcPts val="3460"/>
              </a:lnSpc>
              <a:tabLst>
                <a:tab pos="354965" algn="l"/>
                <a:tab pos="355600" algn="l"/>
              </a:tabLst>
            </a:pPr>
            <a:r>
              <a:rPr lang="en-US" sz="3200" spc="-10" dirty="0">
                <a:latin typeface="Calibri"/>
                <a:cs typeface="Calibri"/>
              </a:rPr>
              <a:t>* HRP 105 RNI Bulletin</a:t>
            </a:r>
            <a:endParaRPr sz="3200" dirty="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1219200"/>
            <a:ext cx="7315200" cy="677108"/>
          </a:xfrm>
          <a:prstGeom prst="rect">
            <a:avLst/>
          </a:prstGeom>
        </p:spPr>
        <p:txBody>
          <a:bodyPr vert="horz" wrap="square" lIns="0" tIns="0" rIns="0" bIns="0" rtlCol="0">
            <a:spAutoFit/>
          </a:bodyPr>
          <a:lstStyle/>
          <a:p>
            <a:pPr marL="12700">
              <a:lnSpc>
                <a:spcPct val="100000"/>
              </a:lnSpc>
            </a:pPr>
            <a:r>
              <a:rPr lang="en-US" spc="-15" dirty="0"/>
              <a:t>Reportable</a:t>
            </a:r>
            <a:r>
              <a:rPr lang="en-US" spc="-85" dirty="0"/>
              <a:t> </a:t>
            </a:r>
            <a:r>
              <a:rPr lang="en-US" spc="-15" dirty="0"/>
              <a:t>New Information 13</a:t>
            </a:r>
            <a:endParaRPr dirty="0"/>
          </a:p>
        </p:txBody>
      </p:sp>
      <p:sp>
        <p:nvSpPr>
          <p:cNvPr id="3" name="object 3"/>
          <p:cNvSpPr txBox="1"/>
          <p:nvPr/>
        </p:nvSpPr>
        <p:spPr>
          <a:xfrm>
            <a:off x="535940" y="2562605"/>
            <a:ext cx="8065134" cy="3320415"/>
          </a:xfrm>
          <a:prstGeom prst="rect">
            <a:avLst/>
          </a:prstGeom>
        </p:spPr>
        <p:txBody>
          <a:bodyPr vert="horz" wrap="square" lIns="0" tIns="0" rIns="0" bIns="0" rtlCol="0">
            <a:spAutoFit/>
          </a:bodyPr>
          <a:lstStyle/>
          <a:p>
            <a:pPr marL="12700" marR="400685">
              <a:lnSpc>
                <a:spcPts val="3460"/>
              </a:lnSpc>
              <a:tabLst>
                <a:tab pos="620395" algn="l"/>
              </a:tabLst>
            </a:pPr>
            <a:r>
              <a:rPr sz="3200" spc="-20" dirty="0">
                <a:latin typeface="Calibri"/>
                <a:cs typeface="Calibri"/>
              </a:rPr>
              <a:t>For </a:t>
            </a:r>
            <a:r>
              <a:rPr sz="3200" b="1" spc="-45" dirty="0">
                <a:latin typeface="Calibri"/>
                <a:cs typeface="Calibri"/>
              </a:rPr>
              <a:t>Veterans </a:t>
            </a:r>
            <a:r>
              <a:rPr sz="3200" b="1" spc="-15" dirty="0">
                <a:latin typeface="Calibri"/>
                <a:cs typeface="Calibri"/>
              </a:rPr>
              <a:t>Administration </a:t>
            </a:r>
            <a:r>
              <a:rPr sz="3200" b="1" spc="-50" dirty="0">
                <a:latin typeface="Calibri"/>
                <a:cs typeface="Calibri"/>
              </a:rPr>
              <a:t>(VA) </a:t>
            </a:r>
            <a:r>
              <a:rPr sz="3200" spc="-15" dirty="0">
                <a:latin typeface="Calibri"/>
                <a:cs typeface="Calibri"/>
              </a:rPr>
              <a:t>research  </a:t>
            </a:r>
            <a:r>
              <a:rPr sz="3200" spc="-10" dirty="0">
                <a:latin typeface="Calibri"/>
                <a:cs typeface="Calibri"/>
              </a:rPr>
              <a:t>only:</a:t>
            </a:r>
            <a:endParaRPr sz="3200" dirty="0">
              <a:latin typeface="Calibri"/>
              <a:cs typeface="Calibri"/>
            </a:endParaRPr>
          </a:p>
          <a:p>
            <a:pPr marL="755650" marR="111125" lvl="1" indent="-285750">
              <a:lnSpc>
                <a:spcPct val="100000"/>
              </a:lnSpc>
              <a:spcBef>
                <a:spcPts val="575"/>
              </a:spcBef>
              <a:buFont typeface="Arial"/>
              <a:buChar char="–"/>
              <a:tabLst>
                <a:tab pos="755650" algn="l"/>
              </a:tabLst>
            </a:pPr>
            <a:r>
              <a:rPr sz="2400" spc="-15" dirty="0">
                <a:latin typeface="Calibri"/>
                <a:cs typeface="Calibri"/>
              </a:rPr>
              <a:t>any </a:t>
            </a:r>
            <a:r>
              <a:rPr sz="2400" b="1" u="heavy" spc="-5" dirty="0">
                <a:latin typeface="Calibri"/>
                <a:cs typeface="Calibri"/>
              </a:rPr>
              <a:t>local </a:t>
            </a:r>
            <a:r>
              <a:rPr sz="2400" b="1" spc="-15" dirty="0">
                <a:latin typeface="Calibri"/>
                <a:cs typeface="Calibri"/>
              </a:rPr>
              <a:t>SAE </a:t>
            </a:r>
            <a:r>
              <a:rPr sz="2400" spc="-10" dirty="0">
                <a:latin typeface="Calibri"/>
                <a:cs typeface="Calibri"/>
              </a:rPr>
              <a:t>that </a:t>
            </a:r>
            <a:r>
              <a:rPr sz="2400" dirty="0">
                <a:latin typeface="Calibri"/>
                <a:cs typeface="Calibri"/>
              </a:rPr>
              <a:t>is</a:t>
            </a:r>
            <a:r>
              <a:rPr lang="en-US" sz="2400" dirty="0">
                <a:latin typeface="Calibri"/>
                <a:cs typeface="Calibri"/>
              </a:rPr>
              <a:t> serious, </a:t>
            </a:r>
            <a:r>
              <a:rPr sz="2400" spc="-10" dirty="0">
                <a:latin typeface="Calibri"/>
                <a:cs typeface="Calibri"/>
              </a:rPr>
              <a:t>unanticipated </a:t>
            </a:r>
            <a:r>
              <a:rPr sz="2400" u="heavy" dirty="0">
                <a:latin typeface="Calibri"/>
                <a:cs typeface="Calibri"/>
              </a:rPr>
              <a:t>and </a:t>
            </a:r>
            <a:r>
              <a:rPr sz="2400" spc="-15" dirty="0">
                <a:latin typeface="Calibri"/>
                <a:cs typeface="Calibri"/>
              </a:rPr>
              <a:t>related to </a:t>
            </a:r>
            <a:r>
              <a:rPr sz="2400" dirty="0">
                <a:latin typeface="Calibri"/>
                <a:cs typeface="Calibri"/>
              </a:rPr>
              <a:t>the  </a:t>
            </a:r>
            <a:r>
              <a:rPr sz="2400" spc="-10" dirty="0">
                <a:latin typeface="Calibri"/>
                <a:cs typeface="Calibri"/>
              </a:rPr>
              <a:t>research</a:t>
            </a:r>
            <a:endParaRPr sz="2400" dirty="0">
              <a:latin typeface="Calibri"/>
              <a:cs typeface="Calibri"/>
            </a:endParaRPr>
          </a:p>
          <a:p>
            <a:pPr marL="755650" marR="5080" lvl="1" indent="-285750">
              <a:lnSpc>
                <a:spcPct val="100000"/>
              </a:lnSpc>
              <a:spcBef>
                <a:spcPts val="575"/>
              </a:spcBef>
              <a:buFont typeface="Arial"/>
              <a:buChar char="–"/>
              <a:tabLst>
                <a:tab pos="755650" algn="l"/>
              </a:tabLst>
            </a:pPr>
            <a:r>
              <a:rPr sz="2400" spc="-15" dirty="0">
                <a:latin typeface="Calibri"/>
                <a:cs typeface="Calibri"/>
              </a:rPr>
              <a:t>any </a:t>
            </a:r>
            <a:r>
              <a:rPr sz="2400" b="1" dirty="0">
                <a:latin typeface="Calibri"/>
                <a:cs typeface="Calibri"/>
              </a:rPr>
              <a:t>serious </a:t>
            </a:r>
            <a:r>
              <a:rPr sz="2400" b="1" spc="-5" dirty="0">
                <a:latin typeface="Calibri"/>
                <a:cs typeface="Calibri"/>
              </a:rPr>
              <a:t>problem </a:t>
            </a:r>
            <a:r>
              <a:rPr sz="2400" spc="-10" dirty="0">
                <a:latin typeface="Calibri"/>
                <a:cs typeface="Calibri"/>
              </a:rPr>
              <a:t>that </a:t>
            </a:r>
            <a:r>
              <a:rPr sz="2400" dirty="0">
                <a:latin typeface="Calibri"/>
                <a:cs typeface="Calibri"/>
              </a:rPr>
              <a:t>is </a:t>
            </a:r>
            <a:r>
              <a:rPr sz="2400" u="heavy" spc="-5" dirty="0">
                <a:latin typeface="Calibri"/>
                <a:cs typeface="Calibri"/>
              </a:rPr>
              <a:t>both </a:t>
            </a:r>
            <a:r>
              <a:rPr sz="2400" spc="-10" dirty="0">
                <a:latin typeface="Calibri"/>
                <a:cs typeface="Calibri"/>
              </a:rPr>
              <a:t>unanticipated </a:t>
            </a:r>
            <a:r>
              <a:rPr sz="2400" u="heavy" dirty="0">
                <a:latin typeface="Calibri"/>
                <a:cs typeface="Calibri"/>
              </a:rPr>
              <a:t>and </a:t>
            </a:r>
            <a:r>
              <a:rPr sz="2400" spc="-15" dirty="0">
                <a:latin typeface="Calibri"/>
                <a:cs typeface="Calibri"/>
              </a:rPr>
              <a:t>related  to </a:t>
            </a:r>
            <a:r>
              <a:rPr sz="2400" dirty="0">
                <a:latin typeface="Calibri"/>
                <a:cs typeface="Calibri"/>
              </a:rPr>
              <a:t>the</a:t>
            </a:r>
            <a:r>
              <a:rPr sz="2400" spc="-105" dirty="0">
                <a:latin typeface="Calibri"/>
                <a:cs typeface="Calibri"/>
              </a:rPr>
              <a:t> </a:t>
            </a:r>
            <a:r>
              <a:rPr sz="2400" spc="-10" dirty="0">
                <a:latin typeface="Calibri"/>
                <a:cs typeface="Calibri"/>
              </a:rPr>
              <a:t>research</a:t>
            </a:r>
            <a:endParaRPr sz="2400" dirty="0">
              <a:latin typeface="Calibri"/>
              <a:cs typeface="Calibri"/>
            </a:endParaRPr>
          </a:p>
          <a:p>
            <a:pPr marL="755650" marR="292100" lvl="1" indent="-285750">
              <a:lnSpc>
                <a:spcPct val="100000"/>
              </a:lnSpc>
              <a:spcBef>
                <a:spcPts val="575"/>
              </a:spcBef>
              <a:buFont typeface="Arial"/>
              <a:buChar char="–"/>
              <a:tabLst>
                <a:tab pos="755650" algn="l"/>
              </a:tabLst>
            </a:pPr>
            <a:r>
              <a:rPr sz="2400" spc="-15" dirty="0">
                <a:latin typeface="Calibri"/>
                <a:cs typeface="Calibri"/>
              </a:rPr>
              <a:t>any </a:t>
            </a:r>
            <a:r>
              <a:rPr sz="2400" b="1" spc="-10" dirty="0">
                <a:latin typeface="Calibri"/>
                <a:cs typeface="Calibri"/>
              </a:rPr>
              <a:t>apparent </a:t>
            </a:r>
            <a:r>
              <a:rPr sz="2400" b="1" dirty="0">
                <a:latin typeface="Calibri"/>
                <a:cs typeface="Calibri"/>
              </a:rPr>
              <a:t>serious or </a:t>
            </a:r>
            <a:r>
              <a:rPr sz="2400" b="1" spc="-5" dirty="0">
                <a:latin typeface="Calibri"/>
                <a:cs typeface="Calibri"/>
              </a:rPr>
              <a:t>continuing noncompliance </a:t>
            </a:r>
            <a:r>
              <a:rPr sz="2400" dirty="0">
                <a:latin typeface="Calibri"/>
                <a:cs typeface="Calibri"/>
              </a:rPr>
              <a:t>with  IRB </a:t>
            </a:r>
            <a:r>
              <a:rPr sz="2400" spc="-5" dirty="0">
                <a:latin typeface="Calibri"/>
                <a:cs typeface="Calibri"/>
              </a:rPr>
              <a:t>or other human </a:t>
            </a:r>
            <a:r>
              <a:rPr sz="2400" spc="-15" dirty="0">
                <a:latin typeface="Calibri"/>
                <a:cs typeface="Calibri"/>
              </a:rPr>
              <a:t>research </a:t>
            </a:r>
            <a:r>
              <a:rPr sz="2400" spc="-10" dirty="0">
                <a:latin typeface="Calibri"/>
                <a:cs typeface="Calibri"/>
              </a:rPr>
              <a:t>protection</a:t>
            </a:r>
            <a:r>
              <a:rPr sz="2400" spc="-20" dirty="0">
                <a:latin typeface="Calibri"/>
                <a:cs typeface="Calibri"/>
              </a:rPr>
              <a:t> </a:t>
            </a:r>
            <a:r>
              <a:rPr sz="2400" spc="-10" dirty="0">
                <a:latin typeface="Calibri"/>
                <a:cs typeface="Calibri"/>
              </a:rPr>
              <a:t>requirements</a:t>
            </a:r>
            <a:endParaRPr sz="2400" dirty="0">
              <a:latin typeface="Calibri"/>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07009"/>
            <a:ext cx="7696199" cy="697992"/>
          </a:xfrm>
        </p:spPr>
        <p:txBody>
          <a:bodyPr/>
          <a:lstStyle/>
          <a:p>
            <a:pPr algn="ctr"/>
            <a:r>
              <a:rPr lang="en-US" spc="-15" dirty="0"/>
              <a:t>Reportable</a:t>
            </a:r>
            <a:r>
              <a:rPr lang="en-US" spc="-85" dirty="0"/>
              <a:t> </a:t>
            </a:r>
            <a:r>
              <a:rPr lang="en-US" spc="-15" dirty="0"/>
              <a:t>New Information 13</a:t>
            </a:r>
            <a:endParaRPr lang="en-US" dirty="0"/>
          </a:p>
        </p:txBody>
      </p:sp>
      <p:sp>
        <p:nvSpPr>
          <p:cNvPr id="3" name="Rectangle 2"/>
          <p:cNvSpPr/>
          <p:nvPr/>
        </p:nvSpPr>
        <p:spPr>
          <a:xfrm>
            <a:off x="914400" y="1551563"/>
            <a:ext cx="7315200" cy="4462760"/>
          </a:xfrm>
          <a:prstGeom prst="rect">
            <a:avLst/>
          </a:prstGeom>
        </p:spPr>
        <p:txBody>
          <a:bodyPr wrap="square">
            <a:spAutoFit/>
          </a:bodyPr>
          <a:lstStyle/>
          <a:p>
            <a:endParaRPr lang="en-US" sz="2000" dirty="0">
              <a:solidFill>
                <a:srgbClr val="000000"/>
              </a:solidFill>
              <a:latin typeface="Calibri" panose="020F0502020204030204" pitchFamily="34" charset="0"/>
            </a:endParaRPr>
          </a:p>
          <a:p>
            <a:r>
              <a:rPr lang="en-US" sz="2400" dirty="0">
                <a:solidFill>
                  <a:srgbClr val="000000"/>
                </a:solidFill>
                <a:latin typeface="Calibri" panose="020F0502020204030204" pitchFamily="34" charset="0"/>
              </a:rPr>
              <a:t>Serious problem is a problem in human research or </a:t>
            </a:r>
            <a:r>
              <a:rPr lang="en-US" sz="2400" b="1" dirty="0">
                <a:solidFill>
                  <a:srgbClr val="000000"/>
                </a:solidFill>
                <a:latin typeface="Calibri" panose="020F0502020204030204" pitchFamily="34" charset="0"/>
              </a:rPr>
              <a:t>research information security </a:t>
            </a:r>
            <a:r>
              <a:rPr lang="en-US" sz="2400" dirty="0">
                <a:solidFill>
                  <a:srgbClr val="000000"/>
                </a:solidFill>
                <a:latin typeface="Calibri" panose="020F0502020204030204" pitchFamily="34" charset="0"/>
              </a:rPr>
              <a:t>that may reasonably be regarded as: </a:t>
            </a:r>
          </a:p>
          <a:p>
            <a:r>
              <a:rPr lang="en-US" sz="2400" dirty="0">
                <a:solidFill>
                  <a:srgbClr val="000000"/>
                </a:solidFill>
                <a:latin typeface="Calibri" panose="020F0502020204030204" pitchFamily="34" charset="0"/>
              </a:rPr>
              <a:t>(1) </a:t>
            </a:r>
            <a:r>
              <a:rPr lang="en-US" sz="2400" b="1" dirty="0">
                <a:solidFill>
                  <a:srgbClr val="000000"/>
                </a:solidFill>
                <a:latin typeface="Calibri" panose="020F0502020204030204" pitchFamily="34" charset="0"/>
              </a:rPr>
              <a:t>Presenting a genuine risk of substantive harm, </a:t>
            </a:r>
            <a:r>
              <a:rPr lang="en-US" sz="2400" dirty="0">
                <a:solidFill>
                  <a:srgbClr val="000000"/>
                </a:solidFill>
                <a:latin typeface="Calibri" panose="020F0502020204030204" pitchFamily="34" charset="0"/>
              </a:rPr>
              <a:t>to the safety, rights, or welfare of human research subjects, research personnel, or others, including their rights to privacy and confidentiality of identifiable private information; or </a:t>
            </a:r>
          </a:p>
          <a:p>
            <a:r>
              <a:rPr lang="en-US" sz="2400" dirty="0">
                <a:solidFill>
                  <a:srgbClr val="000000"/>
                </a:solidFill>
                <a:latin typeface="Calibri" panose="020F0502020204030204" pitchFamily="34" charset="0"/>
              </a:rPr>
              <a:t>(2) </a:t>
            </a:r>
            <a:r>
              <a:rPr lang="en-US" sz="2400" b="1" dirty="0">
                <a:solidFill>
                  <a:srgbClr val="000000"/>
                </a:solidFill>
                <a:latin typeface="Calibri" panose="020F0502020204030204" pitchFamily="34" charset="0"/>
              </a:rPr>
              <a:t>Substantively compromising a facility’s </a:t>
            </a:r>
            <a:r>
              <a:rPr lang="en-US" sz="2400" dirty="0">
                <a:solidFill>
                  <a:srgbClr val="000000"/>
                </a:solidFill>
                <a:latin typeface="Calibri" panose="020F0502020204030204" pitchFamily="34" charset="0"/>
              </a:rPr>
              <a:t>HRPP [Human Research Protection Program] or </a:t>
            </a:r>
            <a:r>
              <a:rPr lang="en-US" sz="2400" b="1" dirty="0">
                <a:solidFill>
                  <a:srgbClr val="000000"/>
                </a:solidFill>
                <a:latin typeface="Calibri" panose="020F0502020204030204" pitchFamily="34" charset="0"/>
              </a:rPr>
              <a:t>research information security program. </a:t>
            </a:r>
            <a:endParaRPr lang="en-US" sz="2400" dirty="0"/>
          </a:p>
        </p:txBody>
      </p:sp>
    </p:spTree>
    <p:extLst>
      <p:ext uri="{BB962C8B-B14F-4D97-AF65-F5344CB8AC3E}">
        <p14:creationId xmlns:p14="http://schemas.microsoft.com/office/powerpoint/2010/main" val="3793547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876" y="1207008"/>
            <a:ext cx="6538723" cy="615553"/>
          </a:xfrm>
        </p:spPr>
        <p:txBody>
          <a:bodyPr/>
          <a:lstStyle/>
          <a:p>
            <a:r>
              <a:rPr lang="en-US" sz="4000" spc="-15" dirty="0"/>
              <a:t>Reportable</a:t>
            </a:r>
            <a:r>
              <a:rPr lang="en-US" sz="4000" spc="-85" dirty="0"/>
              <a:t> </a:t>
            </a:r>
            <a:r>
              <a:rPr lang="en-US" sz="4000" spc="-15" dirty="0"/>
              <a:t>New Information 14</a:t>
            </a:r>
            <a:endParaRPr lang="en-US" sz="4000" dirty="0"/>
          </a:p>
        </p:txBody>
      </p:sp>
      <p:sp>
        <p:nvSpPr>
          <p:cNvPr id="5" name="Text Placeholder 4"/>
          <p:cNvSpPr>
            <a:spLocks noGrp="1"/>
          </p:cNvSpPr>
          <p:nvPr>
            <p:ph type="body" idx="1"/>
          </p:nvPr>
        </p:nvSpPr>
        <p:spPr>
          <a:xfrm>
            <a:off x="695706" y="2438399"/>
            <a:ext cx="7752587" cy="2863071"/>
          </a:xfrm>
        </p:spPr>
        <p:txBody>
          <a:bodyPr/>
          <a:lstStyle/>
          <a:p>
            <a:r>
              <a:rPr lang="en-US" sz="2800" dirty="0"/>
              <a:t>Determination from external IRB of Record of: *noncompliance</a:t>
            </a:r>
          </a:p>
          <a:p>
            <a:r>
              <a:rPr lang="en-US" sz="2800" dirty="0"/>
              <a:t>*continuing non-compliance</a:t>
            </a:r>
          </a:p>
          <a:p>
            <a:r>
              <a:rPr lang="en-US" sz="2800" dirty="0"/>
              <a:t>*serious non-compliance</a:t>
            </a:r>
          </a:p>
          <a:p>
            <a:r>
              <a:rPr lang="en-US" sz="2800" dirty="0"/>
              <a:t>*unanticipated problem involving risk to </a:t>
            </a:r>
          </a:p>
          <a:p>
            <a:r>
              <a:rPr lang="en-US" sz="2800" dirty="0"/>
              <a:t>  research subjects or others</a:t>
            </a:r>
          </a:p>
          <a:p>
            <a:r>
              <a:rPr lang="en-US" sz="2800" dirty="0"/>
              <a:t>*suspension or termination of research at </a:t>
            </a:r>
          </a:p>
          <a:p>
            <a:r>
              <a:rPr lang="en-US" sz="2800" dirty="0"/>
              <a:t> UMB</a:t>
            </a:r>
          </a:p>
        </p:txBody>
      </p:sp>
    </p:spTree>
    <p:extLst>
      <p:ext uri="{BB962C8B-B14F-4D97-AF65-F5344CB8AC3E}">
        <p14:creationId xmlns:p14="http://schemas.microsoft.com/office/powerpoint/2010/main" val="4109161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E0510-B0CB-4CC4-A311-FFFE03FB58C2}"/>
              </a:ext>
            </a:extLst>
          </p:cNvPr>
          <p:cNvSpPr>
            <a:spLocks noGrp="1"/>
          </p:cNvSpPr>
          <p:nvPr>
            <p:ph type="title"/>
          </p:nvPr>
        </p:nvSpPr>
        <p:spPr>
          <a:xfrm>
            <a:off x="990599" y="1207009"/>
            <a:ext cx="7457693" cy="1354217"/>
          </a:xfrm>
        </p:spPr>
        <p:txBody>
          <a:bodyPr/>
          <a:lstStyle/>
          <a:p>
            <a:r>
              <a:rPr lang="en-US" spc="-15" dirty="0"/>
              <a:t>Reportable</a:t>
            </a:r>
            <a:r>
              <a:rPr lang="en-US" spc="-85" dirty="0"/>
              <a:t> </a:t>
            </a:r>
            <a:r>
              <a:rPr lang="en-US" spc="-15" dirty="0"/>
              <a:t>New Information 15 </a:t>
            </a:r>
            <a:endParaRPr lang="en-US" dirty="0"/>
          </a:p>
        </p:txBody>
      </p:sp>
      <p:sp>
        <p:nvSpPr>
          <p:cNvPr id="3" name="Text Placeholder 2">
            <a:extLst>
              <a:ext uri="{FF2B5EF4-FFF2-40B4-BE49-F238E27FC236}">
                <a16:creationId xmlns:a16="http://schemas.microsoft.com/office/drawing/2014/main" id="{4B33DFB4-2A12-4826-8A9D-7555776A76D6}"/>
              </a:ext>
            </a:extLst>
          </p:cNvPr>
          <p:cNvSpPr>
            <a:spLocks noGrp="1"/>
          </p:cNvSpPr>
          <p:nvPr>
            <p:ph type="body" idx="1"/>
          </p:nvPr>
        </p:nvSpPr>
        <p:spPr>
          <a:xfrm>
            <a:off x="695706" y="2870200"/>
            <a:ext cx="7752587" cy="2462213"/>
          </a:xfrm>
        </p:spPr>
        <p:txBody>
          <a:bodyPr/>
          <a:lstStyle/>
          <a:p>
            <a:r>
              <a:rPr lang="en-US" dirty="0"/>
              <a:t>RNI submission for OAC, HRPO &amp; VA R&amp;D Use only</a:t>
            </a:r>
          </a:p>
          <a:p>
            <a:endParaRPr lang="en-US" dirty="0"/>
          </a:p>
          <a:p>
            <a:pPr marL="457200" indent="-457200">
              <a:buFont typeface="Arial" panose="020B0604020202020204" pitchFamily="34" charset="0"/>
              <a:buChar char="•"/>
            </a:pPr>
            <a:r>
              <a:rPr lang="en-US" dirty="0"/>
              <a:t>Audit reports</a:t>
            </a:r>
          </a:p>
          <a:p>
            <a:pPr marL="457200" indent="-457200">
              <a:buFont typeface="Arial" panose="020B0604020202020204" pitchFamily="34" charset="0"/>
              <a:buChar char="•"/>
            </a:pPr>
            <a:r>
              <a:rPr lang="en-US" dirty="0"/>
              <a:t>Paper agenda items</a:t>
            </a:r>
          </a:p>
        </p:txBody>
      </p:sp>
    </p:spTree>
    <p:extLst>
      <p:ext uri="{BB962C8B-B14F-4D97-AF65-F5344CB8AC3E}">
        <p14:creationId xmlns:p14="http://schemas.microsoft.com/office/powerpoint/2010/main" val="3363545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0590B-2A9D-4C8F-93DD-A851F6FCD052}"/>
              </a:ext>
            </a:extLst>
          </p:cNvPr>
          <p:cNvSpPr>
            <a:spLocks noGrp="1"/>
          </p:cNvSpPr>
          <p:nvPr>
            <p:ph type="title"/>
          </p:nvPr>
        </p:nvSpPr>
        <p:spPr>
          <a:xfrm>
            <a:off x="695706" y="1207008"/>
            <a:ext cx="8067294" cy="1354217"/>
          </a:xfrm>
        </p:spPr>
        <p:txBody>
          <a:bodyPr/>
          <a:lstStyle/>
          <a:p>
            <a:r>
              <a:rPr lang="en-US" spc="-15" dirty="0"/>
              <a:t>Reportable</a:t>
            </a:r>
            <a:r>
              <a:rPr lang="en-US" spc="-85" dirty="0"/>
              <a:t> </a:t>
            </a:r>
            <a:r>
              <a:rPr lang="en-US" spc="-15" dirty="0"/>
              <a:t>New Information 16</a:t>
            </a:r>
            <a:endParaRPr lang="en-US" dirty="0"/>
          </a:p>
        </p:txBody>
      </p:sp>
      <p:sp>
        <p:nvSpPr>
          <p:cNvPr id="3" name="Text Placeholder 2">
            <a:extLst>
              <a:ext uri="{FF2B5EF4-FFF2-40B4-BE49-F238E27FC236}">
                <a16:creationId xmlns:a16="http://schemas.microsoft.com/office/drawing/2014/main" id="{47EAA51D-D131-4301-9868-61CA0D0E2548}"/>
              </a:ext>
            </a:extLst>
          </p:cNvPr>
          <p:cNvSpPr>
            <a:spLocks noGrp="1"/>
          </p:cNvSpPr>
          <p:nvPr>
            <p:ph type="body" idx="1"/>
          </p:nvPr>
        </p:nvSpPr>
        <p:spPr>
          <a:xfrm>
            <a:off x="695706" y="2209800"/>
            <a:ext cx="7752587" cy="5666065"/>
          </a:xfrm>
        </p:spPr>
        <p:txBody>
          <a:bodyPr/>
          <a:lstStyle/>
          <a:p>
            <a:r>
              <a:rPr lang="en-US" sz="2800" dirty="0"/>
              <a:t>Research Resumption Plan during COVID-19 pandemic</a:t>
            </a:r>
          </a:p>
          <a:p>
            <a:r>
              <a:rPr lang="en-US" sz="2800" dirty="0"/>
              <a:t>* Submitted and approved prior to resuming    </a:t>
            </a:r>
          </a:p>
          <a:p>
            <a:r>
              <a:rPr lang="en-US" sz="2800" dirty="0"/>
              <a:t>     research activities</a:t>
            </a:r>
          </a:p>
          <a:p>
            <a:r>
              <a:rPr lang="en-US" sz="2800" dirty="0"/>
              <a:t>* Must be appropriate to currently approved </a:t>
            </a:r>
          </a:p>
          <a:p>
            <a:r>
              <a:rPr lang="en-US" sz="2800" dirty="0"/>
              <a:t>     Stage for research</a:t>
            </a:r>
          </a:p>
          <a:p>
            <a:endParaRPr lang="en-US" sz="2800" dirty="0"/>
          </a:p>
          <a:p>
            <a:r>
              <a:rPr lang="en-US" sz="2400" b="0" i="0" dirty="0">
                <a:solidFill>
                  <a:srgbClr val="333333"/>
                </a:solidFill>
                <a:effectLst/>
                <a:latin typeface="+mj-lt"/>
              </a:rPr>
              <a:t>The decision to move to Stage 2 of the Human Subjects Research Resumption Plan was announced August 25th, 2020 and remains in place.</a:t>
            </a:r>
            <a:endParaRPr lang="en-US" sz="2400" dirty="0">
              <a:latin typeface="+mj-lt"/>
            </a:endParaRPr>
          </a:p>
          <a:p>
            <a:endParaRPr lang="en-US" dirty="0"/>
          </a:p>
          <a:p>
            <a:endParaRPr lang="en-US" sz="2400" dirty="0"/>
          </a:p>
          <a:p>
            <a:endParaRPr lang="en-US" dirty="0"/>
          </a:p>
          <a:p>
            <a:endParaRPr lang="en-US" dirty="0"/>
          </a:p>
        </p:txBody>
      </p:sp>
    </p:spTree>
    <p:extLst>
      <p:ext uri="{BB962C8B-B14F-4D97-AF65-F5344CB8AC3E}">
        <p14:creationId xmlns:p14="http://schemas.microsoft.com/office/powerpoint/2010/main" val="646035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80F70-92FD-4182-9035-7A74D2C84279}"/>
              </a:ext>
            </a:extLst>
          </p:cNvPr>
          <p:cNvSpPr>
            <a:spLocks noGrp="1"/>
          </p:cNvSpPr>
          <p:nvPr>
            <p:ph type="title"/>
          </p:nvPr>
        </p:nvSpPr>
        <p:spPr>
          <a:xfrm>
            <a:off x="533400" y="1207008"/>
            <a:ext cx="7848599" cy="677108"/>
          </a:xfrm>
        </p:spPr>
        <p:txBody>
          <a:bodyPr/>
          <a:lstStyle/>
          <a:p>
            <a:r>
              <a:rPr lang="en-US" spc="-15" dirty="0"/>
              <a:t>Reportable</a:t>
            </a:r>
            <a:r>
              <a:rPr lang="en-US" spc="-85" dirty="0"/>
              <a:t> </a:t>
            </a:r>
            <a:r>
              <a:rPr lang="en-US" spc="-15" dirty="0"/>
              <a:t>New Information  16</a:t>
            </a:r>
            <a:endParaRPr lang="en-US" dirty="0"/>
          </a:p>
        </p:txBody>
      </p:sp>
      <p:sp>
        <p:nvSpPr>
          <p:cNvPr id="3" name="Text Placeholder 2">
            <a:extLst>
              <a:ext uri="{FF2B5EF4-FFF2-40B4-BE49-F238E27FC236}">
                <a16:creationId xmlns:a16="http://schemas.microsoft.com/office/drawing/2014/main" id="{0919728A-F219-4AF3-8F54-D41F4A03DDDB}"/>
              </a:ext>
            </a:extLst>
          </p:cNvPr>
          <p:cNvSpPr>
            <a:spLocks noGrp="1"/>
          </p:cNvSpPr>
          <p:nvPr>
            <p:ph type="body" idx="1"/>
          </p:nvPr>
        </p:nvSpPr>
        <p:spPr>
          <a:xfrm>
            <a:off x="695706" y="2870200"/>
            <a:ext cx="7752587" cy="2462213"/>
          </a:xfrm>
        </p:spPr>
        <p:txBody>
          <a:bodyPr/>
          <a:lstStyle/>
          <a:p>
            <a:pPr marL="457200" indent="-457200">
              <a:buFont typeface="Arial" panose="020B0604020202020204" pitchFamily="34" charset="0"/>
              <a:buChar char="•"/>
            </a:pPr>
            <a:r>
              <a:rPr lang="en-US" sz="3200" dirty="0"/>
              <a:t>Checklist for Resuming Clinical Research</a:t>
            </a:r>
          </a:p>
          <a:p>
            <a:pPr marL="457200" indent="-457200">
              <a:buFont typeface="Arial" panose="020B0604020202020204" pitchFamily="34" charset="0"/>
              <a:buChar char="•"/>
            </a:pPr>
            <a:r>
              <a:rPr lang="en-US" sz="3200" dirty="0"/>
              <a:t>Campus Operations Proposal Assessment  </a:t>
            </a:r>
          </a:p>
          <a:p>
            <a:r>
              <a:rPr lang="en-US" dirty="0"/>
              <a:t>     </a:t>
            </a:r>
            <a:r>
              <a:rPr lang="en-US" sz="3200" dirty="0"/>
              <a:t>Questions for  COVID-19 Recovery Task </a:t>
            </a:r>
          </a:p>
          <a:p>
            <a:r>
              <a:rPr lang="en-US" dirty="0"/>
              <a:t>     </a:t>
            </a:r>
            <a:r>
              <a:rPr lang="en-US" sz="3200" dirty="0"/>
              <a:t>Force Teams</a:t>
            </a:r>
          </a:p>
          <a:p>
            <a:endParaRPr lang="en-US" dirty="0"/>
          </a:p>
        </p:txBody>
      </p:sp>
    </p:spTree>
    <p:extLst>
      <p:ext uri="{BB962C8B-B14F-4D97-AF65-F5344CB8AC3E}">
        <p14:creationId xmlns:p14="http://schemas.microsoft.com/office/powerpoint/2010/main" val="2102111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207008"/>
            <a:ext cx="8610600" cy="1354217"/>
          </a:xfrm>
          <a:prstGeom prst="rect">
            <a:avLst/>
          </a:prstGeom>
        </p:spPr>
        <p:txBody>
          <a:bodyPr vert="horz" wrap="square" lIns="0" tIns="0" rIns="0" bIns="0" rtlCol="0">
            <a:spAutoFit/>
          </a:bodyPr>
          <a:lstStyle/>
          <a:p>
            <a:pPr marL="12700">
              <a:lnSpc>
                <a:spcPct val="100000"/>
              </a:lnSpc>
            </a:pPr>
            <a:r>
              <a:rPr lang="en-US" spc="-15" dirty="0"/>
              <a:t>       Reportable</a:t>
            </a:r>
            <a:r>
              <a:rPr lang="en-US" spc="-85" dirty="0"/>
              <a:t> </a:t>
            </a:r>
            <a:r>
              <a:rPr lang="en-US" spc="-15" dirty="0"/>
              <a:t>New Information </a:t>
            </a:r>
            <a:br>
              <a:rPr lang="en-US" spc="-15" dirty="0"/>
            </a:br>
            <a:r>
              <a:rPr lang="en-US" spc="-15" dirty="0"/>
              <a:t>                       Processes</a:t>
            </a:r>
            <a:endParaRPr dirty="0"/>
          </a:p>
        </p:txBody>
      </p:sp>
      <p:sp>
        <p:nvSpPr>
          <p:cNvPr id="3" name="object 3"/>
          <p:cNvSpPr txBox="1"/>
          <p:nvPr/>
        </p:nvSpPr>
        <p:spPr>
          <a:xfrm>
            <a:off x="535940" y="2562605"/>
            <a:ext cx="8065134" cy="3124445"/>
          </a:xfrm>
          <a:prstGeom prst="rect">
            <a:avLst/>
          </a:prstGeom>
        </p:spPr>
        <p:txBody>
          <a:bodyPr vert="horz" wrap="square" lIns="0" tIns="0" rIns="0" bIns="0" rtlCol="0">
            <a:spAutoFit/>
          </a:bodyPr>
          <a:lstStyle/>
          <a:p>
            <a:pPr marL="12700" marR="400685">
              <a:lnSpc>
                <a:spcPts val="3460"/>
              </a:lnSpc>
              <a:tabLst>
                <a:tab pos="620395" algn="l"/>
              </a:tabLst>
            </a:pPr>
            <a:r>
              <a:rPr lang="en-US" sz="2800" dirty="0">
                <a:latin typeface="Calibri"/>
                <a:cs typeface="Calibri"/>
              </a:rPr>
              <a:t>Submit documentation within 5 days of receipt from external IRB. Include corrective action plan.</a:t>
            </a:r>
          </a:p>
          <a:p>
            <a:pPr marL="12700" marR="400685">
              <a:lnSpc>
                <a:spcPts val="3460"/>
              </a:lnSpc>
              <a:tabLst>
                <a:tab pos="620395" algn="l"/>
              </a:tabLst>
            </a:pPr>
            <a:endParaRPr lang="en-US" sz="2800" dirty="0">
              <a:latin typeface="Calibri"/>
              <a:cs typeface="Calibri"/>
            </a:endParaRPr>
          </a:p>
          <a:p>
            <a:pPr marL="12700" marR="400685">
              <a:lnSpc>
                <a:spcPts val="3460"/>
              </a:lnSpc>
              <a:tabLst>
                <a:tab pos="620395" algn="l"/>
              </a:tabLst>
            </a:pPr>
            <a:r>
              <a:rPr lang="en-US" sz="2800" dirty="0">
                <a:latin typeface="Calibri"/>
                <a:cs typeface="Calibri"/>
              </a:rPr>
              <a:t>HRPO will review and query PI as needed for clarity.</a:t>
            </a:r>
          </a:p>
          <a:p>
            <a:pPr marL="12700" marR="400685">
              <a:lnSpc>
                <a:spcPts val="3460"/>
              </a:lnSpc>
              <a:tabLst>
                <a:tab pos="620395" algn="l"/>
              </a:tabLst>
            </a:pPr>
            <a:endParaRPr lang="en-US" sz="2800" dirty="0">
              <a:latin typeface="Calibri"/>
              <a:cs typeface="Calibri"/>
            </a:endParaRPr>
          </a:p>
          <a:p>
            <a:pPr marL="12700" marR="400685">
              <a:lnSpc>
                <a:spcPts val="3460"/>
              </a:lnSpc>
              <a:tabLst>
                <a:tab pos="620395" algn="l"/>
              </a:tabLst>
            </a:pPr>
            <a:r>
              <a:rPr lang="en-US" sz="2800" dirty="0">
                <a:latin typeface="Calibri"/>
                <a:cs typeface="Calibri"/>
              </a:rPr>
              <a:t>UMB IRB does not have oversight but institution does (University of Maryland Baltimore)</a:t>
            </a:r>
          </a:p>
        </p:txBody>
      </p:sp>
    </p:spTree>
    <p:extLst>
      <p:ext uri="{BB962C8B-B14F-4D97-AF65-F5344CB8AC3E}">
        <p14:creationId xmlns:p14="http://schemas.microsoft.com/office/powerpoint/2010/main" val="4224544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207008"/>
            <a:ext cx="8610600" cy="1354217"/>
          </a:xfrm>
          <a:prstGeom prst="rect">
            <a:avLst/>
          </a:prstGeom>
        </p:spPr>
        <p:txBody>
          <a:bodyPr vert="horz" wrap="square" lIns="0" tIns="0" rIns="0" bIns="0" rtlCol="0">
            <a:spAutoFit/>
          </a:bodyPr>
          <a:lstStyle/>
          <a:p>
            <a:pPr marL="12700">
              <a:lnSpc>
                <a:spcPct val="100000"/>
              </a:lnSpc>
            </a:pPr>
            <a:r>
              <a:rPr lang="en-US" spc="-15" dirty="0"/>
              <a:t>       Reportable</a:t>
            </a:r>
            <a:r>
              <a:rPr lang="en-US" spc="-85" dirty="0"/>
              <a:t> </a:t>
            </a:r>
            <a:r>
              <a:rPr lang="en-US" spc="-15" dirty="0"/>
              <a:t>New Information </a:t>
            </a:r>
            <a:br>
              <a:rPr lang="en-US" spc="-15" dirty="0"/>
            </a:br>
            <a:r>
              <a:rPr lang="en-US" spc="-15" dirty="0"/>
              <a:t>                       Processes</a:t>
            </a:r>
            <a:endParaRPr dirty="0"/>
          </a:p>
        </p:txBody>
      </p:sp>
      <p:sp>
        <p:nvSpPr>
          <p:cNvPr id="3" name="object 3"/>
          <p:cNvSpPr txBox="1"/>
          <p:nvPr/>
        </p:nvSpPr>
        <p:spPr>
          <a:xfrm>
            <a:off x="535940" y="2562605"/>
            <a:ext cx="8065134" cy="1777923"/>
          </a:xfrm>
          <a:prstGeom prst="rect">
            <a:avLst/>
          </a:prstGeom>
        </p:spPr>
        <p:txBody>
          <a:bodyPr vert="horz" wrap="square" lIns="0" tIns="0" rIns="0" bIns="0" rtlCol="0">
            <a:spAutoFit/>
          </a:bodyPr>
          <a:lstStyle/>
          <a:p>
            <a:pPr marL="12700" marR="400685">
              <a:lnSpc>
                <a:spcPts val="3460"/>
              </a:lnSpc>
              <a:tabLst>
                <a:tab pos="620395" algn="l"/>
              </a:tabLst>
            </a:pPr>
            <a:endParaRPr lang="en-US" sz="2800" spc="5" dirty="0"/>
          </a:p>
          <a:p>
            <a:pPr marL="12700" marR="400685">
              <a:lnSpc>
                <a:spcPts val="3460"/>
              </a:lnSpc>
              <a:tabLst>
                <a:tab pos="620395" algn="l"/>
              </a:tabLst>
            </a:pPr>
            <a:r>
              <a:rPr lang="en-US" sz="2800" spc="5" dirty="0"/>
              <a:t>All </a:t>
            </a:r>
            <a:r>
              <a:rPr lang="en-US" sz="2800" spc="-5" dirty="0"/>
              <a:t>other </a:t>
            </a:r>
            <a:r>
              <a:rPr lang="en-US" sz="2800" spc="-15" dirty="0"/>
              <a:t>information </a:t>
            </a:r>
            <a:r>
              <a:rPr lang="en-US" sz="2800" spc="-10" dirty="0"/>
              <a:t>that </a:t>
            </a:r>
            <a:r>
              <a:rPr lang="en-US" sz="2800" spc="-5" dirty="0"/>
              <a:t>does</a:t>
            </a:r>
            <a:r>
              <a:rPr lang="en-US" sz="2800" spc="-100" dirty="0"/>
              <a:t> </a:t>
            </a:r>
            <a:r>
              <a:rPr lang="en-US" sz="2800" spc="-5" dirty="0"/>
              <a:t>not  </a:t>
            </a:r>
            <a:r>
              <a:rPr lang="en-US" sz="2800" spc="-20" dirty="0"/>
              <a:t>fall </a:t>
            </a:r>
            <a:r>
              <a:rPr lang="en-US" sz="2800" spc="-5" dirty="0"/>
              <a:t>under </a:t>
            </a:r>
            <a:r>
              <a:rPr lang="en-US" sz="2800" spc="-30" dirty="0"/>
              <a:t>any </a:t>
            </a:r>
            <a:r>
              <a:rPr lang="en-US" sz="2800" spc="-5" dirty="0"/>
              <a:t>of </a:t>
            </a:r>
            <a:r>
              <a:rPr lang="en-US" sz="2800" dirty="0"/>
              <a:t>the </a:t>
            </a:r>
            <a:r>
              <a:rPr lang="en-US" sz="2800" spc="-10" dirty="0"/>
              <a:t>previous  </a:t>
            </a:r>
            <a:r>
              <a:rPr lang="en-US" sz="2800" spc="-20" dirty="0"/>
              <a:t>categories </a:t>
            </a:r>
            <a:r>
              <a:rPr lang="en-US" sz="2800" dirty="0"/>
              <a:t>is </a:t>
            </a:r>
            <a:r>
              <a:rPr lang="en-US" sz="2800" spc="-5" dirty="0"/>
              <a:t>not </a:t>
            </a:r>
            <a:r>
              <a:rPr lang="en-US" sz="2800" spc="-15" dirty="0"/>
              <a:t>required </a:t>
            </a:r>
            <a:r>
              <a:rPr lang="en-US" sz="2800" spc="-25" dirty="0"/>
              <a:t>to </a:t>
            </a:r>
            <a:r>
              <a:rPr lang="en-US" sz="2800" spc="-5" dirty="0"/>
              <a:t>be  </a:t>
            </a:r>
            <a:r>
              <a:rPr lang="en-US" sz="2800" spc="-15" dirty="0"/>
              <a:t>reported </a:t>
            </a:r>
            <a:r>
              <a:rPr lang="en-US" sz="2800" spc="-25" dirty="0"/>
              <a:t>to </a:t>
            </a:r>
            <a:r>
              <a:rPr lang="en-US" sz="2800" dirty="0"/>
              <a:t>the</a:t>
            </a:r>
            <a:r>
              <a:rPr lang="en-US" sz="2800" spc="-65" dirty="0"/>
              <a:t> </a:t>
            </a:r>
            <a:r>
              <a:rPr lang="en-US" sz="2800" spc="-5" dirty="0"/>
              <a:t>IRB</a:t>
            </a:r>
            <a:endParaRPr lang="en-US" sz="2800" dirty="0">
              <a:latin typeface="Calibri"/>
              <a:cs typeface="Calibri"/>
            </a:endParaRPr>
          </a:p>
        </p:txBody>
      </p:sp>
    </p:spTree>
    <p:extLst>
      <p:ext uri="{BB962C8B-B14F-4D97-AF65-F5344CB8AC3E}">
        <p14:creationId xmlns:p14="http://schemas.microsoft.com/office/powerpoint/2010/main" val="4236778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55289" y="935990"/>
            <a:ext cx="3231515" cy="648335"/>
          </a:xfrm>
          <a:prstGeom prst="rect">
            <a:avLst/>
          </a:prstGeom>
        </p:spPr>
        <p:txBody>
          <a:bodyPr vert="horz" wrap="square" lIns="0" tIns="0" rIns="0" bIns="0" rtlCol="0">
            <a:spAutoFit/>
          </a:bodyPr>
          <a:lstStyle/>
          <a:p>
            <a:pPr marL="12700">
              <a:lnSpc>
                <a:spcPct val="100000"/>
              </a:lnSpc>
            </a:pPr>
            <a:r>
              <a:rPr sz="4000" spc="-10" dirty="0"/>
              <a:t>CICERO</a:t>
            </a:r>
            <a:r>
              <a:rPr sz="4000" spc="-75" dirty="0"/>
              <a:t> </a:t>
            </a:r>
            <a:r>
              <a:rPr sz="4000" spc="-15" dirty="0"/>
              <a:t>Process</a:t>
            </a:r>
            <a:endParaRPr sz="4000"/>
          </a:p>
        </p:txBody>
      </p:sp>
      <p:sp>
        <p:nvSpPr>
          <p:cNvPr id="3" name="object 3"/>
          <p:cNvSpPr txBox="1"/>
          <p:nvPr/>
        </p:nvSpPr>
        <p:spPr>
          <a:xfrm>
            <a:off x="535940" y="2017267"/>
            <a:ext cx="7672705" cy="3413760"/>
          </a:xfrm>
          <a:prstGeom prst="rect">
            <a:avLst/>
          </a:prstGeom>
        </p:spPr>
        <p:txBody>
          <a:bodyPr vert="horz" wrap="square" lIns="0" tIns="0" rIns="0" bIns="0" rtlCol="0">
            <a:spAutoFit/>
          </a:bodyPr>
          <a:lstStyle/>
          <a:p>
            <a:pPr marL="12700">
              <a:lnSpc>
                <a:spcPct val="100000"/>
              </a:lnSpc>
              <a:tabLst>
                <a:tab pos="4127500" algn="l"/>
              </a:tabLst>
            </a:pPr>
            <a:r>
              <a:rPr sz="3600" spc="-5" dirty="0">
                <a:latin typeface="Calibri"/>
                <a:cs typeface="Calibri"/>
              </a:rPr>
              <a:t>Select</a:t>
            </a:r>
            <a:r>
              <a:rPr sz="3600" dirty="0">
                <a:latin typeface="Calibri"/>
                <a:cs typeface="Calibri"/>
              </a:rPr>
              <a:t> activity</a:t>
            </a:r>
            <a:r>
              <a:rPr sz="3600" spc="-20" dirty="0">
                <a:latin typeface="Calibri"/>
                <a:cs typeface="Calibri"/>
              </a:rPr>
              <a:t> button	“Create</a:t>
            </a:r>
            <a:r>
              <a:rPr sz="3600" spc="-80" dirty="0">
                <a:latin typeface="Calibri"/>
                <a:cs typeface="Calibri"/>
              </a:rPr>
              <a:t> </a:t>
            </a:r>
            <a:r>
              <a:rPr sz="3600" spc="-15" dirty="0">
                <a:latin typeface="Calibri"/>
                <a:cs typeface="Calibri"/>
              </a:rPr>
              <a:t>New</a:t>
            </a:r>
            <a:endParaRPr sz="3600">
              <a:latin typeface="Calibri"/>
              <a:cs typeface="Calibri"/>
            </a:endParaRPr>
          </a:p>
          <a:p>
            <a:pPr marL="622300">
              <a:lnSpc>
                <a:spcPct val="100000"/>
              </a:lnSpc>
            </a:pPr>
            <a:r>
              <a:rPr sz="3600" spc="-15" dirty="0">
                <a:latin typeface="Calibri"/>
                <a:cs typeface="Calibri"/>
              </a:rPr>
              <a:t>Information</a:t>
            </a:r>
            <a:r>
              <a:rPr sz="3600" spc="-90" dirty="0">
                <a:latin typeface="Calibri"/>
                <a:cs typeface="Calibri"/>
              </a:rPr>
              <a:t> </a:t>
            </a:r>
            <a:r>
              <a:rPr sz="3600" spc="5" dirty="0">
                <a:latin typeface="Calibri"/>
                <a:cs typeface="Calibri"/>
              </a:rPr>
              <a:t>Report”</a:t>
            </a:r>
            <a:endParaRPr sz="3600">
              <a:latin typeface="Calibri"/>
              <a:cs typeface="Calibri"/>
            </a:endParaRPr>
          </a:p>
          <a:p>
            <a:pPr marL="12700">
              <a:lnSpc>
                <a:spcPct val="100000"/>
              </a:lnSpc>
              <a:spcBef>
                <a:spcPts val="819"/>
              </a:spcBef>
            </a:pPr>
            <a:r>
              <a:rPr sz="3400" b="1" spc="-15" dirty="0">
                <a:latin typeface="Calibri"/>
                <a:cs typeface="Calibri"/>
              </a:rPr>
              <a:t>Categorization</a:t>
            </a:r>
            <a:endParaRPr sz="3400">
              <a:latin typeface="Calibri"/>
              <a:cs typeface="Calibri"/>
            </a:endParaRPr>
          </a:p>
          <a:p>
            <a:pPr marL="12700">
              <a:lnSpc>
                <a:spcPct val="100000"/>
              </a:lnSpc>
              <a:spcBef>
                <a:spcPts val="775"/>
              </a:spcBef>
              <a:tabLst>
                <a:tab pos="621665" algn="l"/>
              </a:tabLst>
            </a:pPr>
            <a:r>
              <a:rPr sz="3200" spc="-5" dirty="0">
                <a:latin typeface="Calibri"/>
                <a:cs typeface="Calibri"/>
              </a:rPr>
              <a:t>1.	</a:t>
            </a:r>
            <a:r>
              <a:rPr sz="3200" spc="-10" dirty="0">
                <a:latin typeface="Calibri"/>
                <a:cs typeface="Calibri"/>
              </a:rPr>
              <a:t>What </a:t>
            </a:r>
            <a:r>
              <a:rPr sz="3200" spc="-20" dirty="0">
                <a:latin typeface="Calibri"/>
                <a:cs typeface="Calibri"/>
              </a:rPr>
              <a:t>are you </a:t>
            </a:r>
            <a:r>
              <a:rPr sz="3200" spc="-10" dirty="0">
                <a:latin typeface="Calibri"/>
                <a:cs typeface="Calibri"/>
              </a:rPr>
              <a:t>reporting </a:t>
            </a:r>
            <a:r>
              <a:rPr sz="3200" spc="-20" dirty="0">
                <a:latin typeface="Calibri"/>
                <a:cs typeface="Calibri"/>
              </a:rPr>
              <a:t>to </a:t>
            </a:r>
            <a:r>
              <a:rPr sz="3200" spc="-5" dirty="0">
                <a:latin typeface="Calibri"/>
                <a:cs typeface="Calibri"/>
              </a:rPr>
              <a:t>the</a:t>
            </a:r>
            <a:r>
              <a:rPr sz="3200" spc="95" dirty="0">
                <a:latin typeface="Calibri"/>
                <a:cs typeface="Calibri"/>
              </a:rPr>
              <a:t> </a:t>
            </a:r>
            <a:r>
              <a:rPr sz="3200" spc="-5" dirty="0">
                <a:latin typeface="Calibri"/>
                <a:cs typeface="Calibri"/>
              </a:rPr>
              <a:t>IRB?</a:t>
            </a:r>
            <a:endParaRPr sz="3200">
              <a:latin typeface="Calibri"/>
              <a:cs typeface="Calibri"/>
            </a:endParaRPr>
          </a:p>
          <a:p>
            <a:pPr marL="622300">
              <a:lnSpc>
                <a:spcPct val="100000"/>
              </a:lnSpc>
              <a:spcBef>
                <a:spcPts val="765"/>
              </a:spcBef>
              <a:tabLst>
                <a:tab pos="929640" algn="l"/>
              </a:tabLst>
            </a:pPr>
            <a:r>
              <a:rPr sz="3200" spc="-5" dirty="0">
                <a:latin typeface="Calibri"/>
                <a:cs typeface="Calibri"/>
              </a:rPr>
              <a:t>-	Check the </a:t>
            </a:r>
            <a:r>
              <a:rPr sz="3200" spc="-15" dirty="0">
                <a:latin typeface="Calibri"/>
                <a:cs typeface="Calibri"/>
              </a:rPr>
              <a:t>appropriate </a:t>
            </a:r>
            <a:r>
              <a:rPr sz="3200" spc="-20" dirty="0">
                <a:latin typeface="Calibri"/>
                <a:cs typeface="Calibri"/>
              </a:rPr>
              <a:t>category </a:t>
            </a:r>
            <a:r>
              <a:rPr sz="3200" spc="-5" dirty="0">
                <a:latin typeface="Calibri"/>
                <a:cs typeface="Calibri"/>
              </a:rPr>
              <a:t>(or</a:t>
            </a:r>
            <a:r>
              <a:rPr sz="3200" spc="75" dirty="0">
                <a:latin typeface="Calibri"/>
                <a:cs typeface="Calibri"/>
              </a:rPr>
              <a:t> </a:t>
            </a:r>
            <a:r>
              <a:rPr sz="3200" spc="-15" dirty="0">
                <a:latin typeface="Calibri"/>
                <a:cs typeface="Calibri"/>
              </a:rPr>
              <a:t>more</a:t>
            </a:r>
            <a:endParaRPr sz="3200">
              <a:latin typeface="Calibri"/>
              <a:cs typeface="Calibri"/>
            </a:endParaRPr>
          </a:p>
          <a:p>
            <a:pPr marL="622300">
              <a:lnSpc>
                <a:spcPct val="100000"/>
              </a:lnSpc>
            </a:pPr>
            <a:r>
              <a:rPr sz="3200" dirty="0">
                <a:latin typeface="Calibri"/>
                <a:cs typeface="Calibri"/>
              </a:rPr>
              <a:t>than </a:t>
            </a:r>
            <a:r>
              <a:rPr sz="3200" spc="-5" dirty="0">
                <a:latin typeface="Calibri"/>
                <a:cs typeface="Calibri"/>
              </a:rPr>
              <a:t>one </a:t>
            </a:r>
            <a:r>
              <a:rPr sz="3200" dirty="0">
                <a:latin typeface="Calibri"/>
                <a:cs typeface="Calibri"/>
              </a:rPr>
              <a:t>as</a:t>
            </a:r>
            <a:r>
              <a:rPr sz="3200" spc="-35" dirty="0">
                <a:latin typeface="Calibri"/>
                <a:cs typeface="Calibri"/>
              </a:rPr>
              <a:t> </a:t>
            </a:r>
            <a:r>
              <a:rPr sz="3200" spc="-15" dirty="0">
                <a:latin typeface="Calibri"/>
                <a:cs typeface="Calibri"/>
              </a:rPr>
              <a:t>appropriate)</a:t>
            </a:r>
            <a:endParaRPr sz="320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40177" y="1207008"/>
            <a:ext cx="4263390" cy="711200"/>
          </a:xfrm>
          <a:prstGeom prst="rect">
            <a:avLst/>
          </a:prstGeom>
        </p:spPr>
        <p:txBody>
          <a:bodyPr vert="horz" wrap="square" lIns="0" tIns="0" rIns="0" bIns="0" rtlCol="0">
            <a:spAutoFit/>
          </a:bodyPr>
          <a:lstStyle/>
          <a:p>
            <a:pPr marL="12700">
              <a:lnSpc>
                <a:spcPct val="100000"/>
              </a:lnSpc>
            </a:pPr>
            <a:r>
              <a:rPr spc="-10" dirty="0"/>
              <a:t>CICERO </a:t>
            </a:r>
            <a:r>
              <a:rPr spc="-15" dirty="0"/>
              <a:t>Process </a:t>
            </a:r>
            <a:r>
              <a:rPr dirty="0"/>
              <a:t>-</a:t>
            </a:r>
            <a:r>
              <a:rPr spc="-15" dirty="0"/>
              <a:t> </a:t>
            </a:r>
            <a:r>
              <a:rPr dirty="0"/>
              <a:t>2</a:t>
            </a:r>
          </a:p>
        </p:txBody>
      </p:sp>
      <p:sp>
        <p:nvSpPr>
          <p:cNvPr id="3" name="object 3"/>
          <p:cNvSpPr txBox="1"/>
          <p:nvPr/>
        </p:nvSpPr>
        <p:spPr>
          <a:xfrm>
            <a:off x="535940" y="1939544"/>
            <a:ext cx="7959090" cy="4036695"/>
          </a:xfrm>
          <a:prstGeom prst="rect">
            <a:avLst/>
          </a:prstGeom>
        </p:spPr>
        <p:txBody>
          <a:bodyPr vert="horz" wrap="square" lIns="0" tIns="0" rIns="0" bIns="0" rtlCol="0">
            <a:spAutoFit/>
          </a:bodyPr>
          <a:lstStyle/>
          <a:p>
            <a:pPr marL="12700">
              <a:lnSpc>
                <a:spcPct val="100000"/>
              </a:lnSpc>
            </a:pPr>
            <a:r>
              <a:rPr sz="3000" b="1" spc="-5" dirty="0">
                <a:latin typeface="Calibri"/>
                <a:cs typeface="Calibri"/>
              </a:rPr>
              <a:t>Description</a:t>
            </a:r>
            <a:endParaRPr sz="3000">
              <a:latin typeface="Calibri"/>
              <a:cs typeface="Calibri"/>
            </a:endParaRPr>
          </a:p>
          <a:p>
            <a:pPr marL="622300" marR="132715" indent="-609600">
              <a:lnSpc>
                <a:spcPts val="2690"/>
              </a:lnSpc>
              <a:spcBef>
                <a:spcPts val="655"/>
              </a:spcBef>
              <a:buAutoNum type="arabicPeriod"/>
              <a:tabLst>
                <a:tab pos="621665" algn="l"/>
                <a:tab pos="622300" algn="l"/>
              </a:tabLst>
            </a:pPr>
            <a:r>
              <a:rPr sz="2800" spc="-5" dirty="0">
                <a:latin typeface="Calibri"/>
                <a:cs typeface="Calibri"/>
              </a:rPr>
              <a:t>Describe </a:t>
            </a:r>
            <a:r>
              <a:rPr sz="2800" dirty="0">
                <a:latin typeface="Calibri"/>
                <a:cs typeface="Calibri"/>
              </a:rPr>
              <a:t>the </a:t>
            </a:r>
            <a:r>
              <a:rPr sz="2800" spc="-15" dirty="0">
                <a:latin typeface="Calibri"/>
                <a:cs typeface="Calibri"/>
              </a:rPr>
              <a:t>problem/information </a:t>
            </a:r>
            <a:r>
              <a:rPr sz="2800" spc="-5" dirty="0">
                <a:latin typeface="Calibri"/>
                <a:cs typeface="Calibri"/>
              </a:rPr>
              <a:t>being </a:t>
            </a:r>
            <a:r>
              <a:rPr sz="2800" spc="-10" dirty="0">
                <a:latin typeface="Calibri"/>
                <a:cs typeface="Calibri"/>
              </a:rPr>
              <a:t>reported  </a:t>
            </a:r>
            <a:r>
              <a:rPr sz="2800" spc="-20" dirty="0">
                <a:latin typeface="Calibri"/>
                <a:cs typeface="Calibri"/>
              </a:rPr>
              <a:t>to </a:t>
            </a:r>
            <a:r>
              <a:rPr sz="2800" dirty="0">
                <a:latin typeface="Calibri"/>
                <a:cs typeface="Calibri"/>
              </a:rPr>
              <a:t>the</a:t>
            </a:r>
            <a:r>
              <a:rPr sz="2800" spc="-75" dirty="0">
                <a:latin typeface="Calibri"/>
                <a:cs typeface="Calibri"/>
              </a:rPr>
              <a:t> </a:t>
            </a:r>
            <a:r>
              <a:rPr sz="2800" dirty="0">
                <a:latin typeface="Calibri"/>
                <a:cs typeface="Calibri"/>
              </a:rPr>
              <a:t>IRB</a:t>
            </a:r>
            <a:endParaRPr sz="2800">
              <a:latin typeface="Calibri"/>
              <a:cs typeface="Calibri"/>
            </a:endParaRPr>
          </a:p>
          <a:p>
            <a:pPr marL="1003300" lvl="1" indent="-533400">
              <a:lnSpc>
                <a:spcPct val="100000"/>
              </a:lnSpc>
              <a:spcBef>
                <a:spcPts val="35"/>
              </a:spcBef>
              <a:buFont typeface="Arial"/>
              <a:buChar char="–"/>
              <a:tabLst>
                <a:tab pos="1002665" algn="l"/>
                <a:tab pos="1003300" algn="l"/>
              </a:tabLst>
            </a:pPr>
            <a:r>
              <a:rPr sz="2400" dirty="0">
                <a:latin typeface="Calibri"/>
                <a:cs typeface="Calibri"/>
              </a:rPr>
              <a:t>type </a:t>
            </a:r>
            <a:r>
              <a:rPr sz="2400" spc="-5" dirty="0">
                <a:latin typeface="Calibri"/>
                <a:cs typeface="Calibri"/>
              </a:rPr>
              <a:t>or </a:t>
            </a:r>
            <a:r>
              <a:rPr sz="2400" spc="-15" dirty="0">
                <a:latin typeface="Calibri"/>
                <a:cs typeface="Calibri"/>
              </a:rPr>
              <a:t>nature </a:t>
            </a:r>
            <a:r>
              <a:rPr sz="2400" spc="-5" dirty="0">
                <a:latin typeface="Calibri"/>
                <a:cs typeface="Calibri"/>
              </a:rPr>
              <a:t>of </a:t>
            </a:r>
            <a:r>
              <a:rPr sz="2400" dirty="0">
                <a:latin typeface="Calibri"/>
                <a:cs typeface="Calibri"/>
              </a:rPr>
              <a:t>the</a:t>
            </a:r>
            <a:r>
              <a:rPr sz="2400" spc="-35" dirty="0">
                <a:latin typeface="Calibri"/>
                <a:cs typeface="Calibri"/>
              </a:rPr>
              <a:t> </a:t>
            </a:r>
            <a:r>
              <a:rPr sz="2400" spc="-10" dirty="0">
                <a:latin typeface="Calibri"/>
                <a:cs typeface="Calibri"/>
              </a:rPr>
              <a:t>problem/information</a:t>
            </a:r>
            <a:endParaRPr sz="2400">
              <a:latin typeface="Calibri"/>
              <a:cs typeface="Calibri"/>
            </a:endParaRPr>
          </a:p>
          <a:p>
            <a:pPr marL="1003300" lvl="1" indent="-533400">
              <a:lnSpc>
                <a:spcPct val="100000"/>
              </a:lnSpc>
              <a:buFont typeface="Arial"/>
              <a:buChar char="–"/>
              <a:tabLst>
                <a:tab pos="1002665" algn="l"/>
                <a:tab pos="1003300" algn="l"/>
              </a:tabLst>
            </a:pPr>
            <a:r>
              <a:rPr sz="2400" dirty="0">
                <a:latin typeface="Calibri"/>
                <a:cs typeface="Calibri"/>
              </a:rPr>
              <a:t>as </a:t>
            </a:r>
            <a:r>
              <a:rPr sz="2400" spc="-10" dirty="0">
                <a:latin typeface="Calibri"/>
                <a:cs typeface="Calibri"/>
              </a:rPr>
              <a:t>appropriate, </a:t>
            </a:r>
            <a:r>
              <a:rPr sz="2400" spc="-15" dirty="0">
                <a:latin typeface="Calibri"/>
                <a:cs typeface="Calibri"/>
              </a:rPr>
              <a:t>date </a:t>
            </a:r>
            <a:r>
              <a:rPr sz="2400" spc="-10" dirty="0">
                <a:latin typeface="Calibri"/>
                <a:cs typeface="Calibri"/>
              </a:rPr>
              <a:t>problem</a:t>
            </a:r>
            <a:r>
              <a:rPr sz="2400" spc="-50" dirty="0">
                <a:latin typeface="Calibri"/>
                <a:cs typeface="Calibri"/>
              </a:rPr>
              <a:t> </a:t>
            </a:r>
            <a:r>
              <a:rPr sz="2400" spc="-10" dirty="0">
                <a:latin typeface="Calibri"/>
                <a:cs typeface="Calibri"/>
              </a:rPr>
              <a:t>occurred</a:t>
            </a:r>
            <a:endParaRPr sz="2400">
              <a:latin typeface="Calibri"/>
              <a:cs typeface="Calibri"/>
            </a:endParaRPr>
          </a:p>
          <a:p>
            <a:pPr marL="1003300" marR="5080" lvl="1" indent="-533400">
              <a:lnSpc>
                <a:spcPts val="2300"/>
              </a:lnSpc>
              <a:spcBef>
                <a:spcPts val="560"/>
              </a:spcBef>
              <a:buFont typeface="Arial"/>
              <a:buChar char="–"/>
              <a:tabLst>
                <a:tab pos="1002665" algn="l"/>
                <a:tab pos="1003300" algn="l"/>
              </a:tabLst>
            </a:pPr>
            <a:r>
              <a:rPr sz="2400" dirty="0">
                <a:latin typeface="Calibri"/>
                <a:cs typeface="Calibri"/>
              </a:rPr>
              <a:t>as </a:t>
            </a:r>
            <a:r>
              <a:rPr sz="2400" spc="-10" dirty="0">
                <a:latin typeface="Calibri"/>
                <a:cs typeface="Calibri"/>
              </a:rPr>
              <a:t>appropriate, </a:t>
            </a:r>
            <a:r>
              <a:rPr sz="2400" dirty="0">
                <a:latin typeface="Calibri"/>
                <a:cs typeface="Calibri"/>
              </a:rPr>
              <a:t>a </a:t>
            </a:r>
            <a:r>
              <a:rPr sz="2400" spc="-5" dirty="0">
                <a:latin typeface="Calibri"/>
                <a:cs typeface="Calibri"/>
              </a:rPr>
              <a:t>full description of </a:t>
            </a:r>
            <a:r>
              <a:rPr sz="2400" dirty="0">
                <a:latin typeface="Calibri"/>
                <a:cs typeface="Calibri"/>
              </a:rPr>
              <a:t>the activities leading  </a:t>
            </a:r>
            <a:r>
              <a:rPr sz="2400" spc="-15" dirty="0">
                <a:latin typeface="Calibri"/>
                <a:cs typeface="Calibri"/>
              </a:rPr>
              <a:t>to </a:t>
            </a:r>
            <a:r>
              <a:rPr sz="2400" dirty="0">
                <a:latin typeface="Calibri"/>
                <a:cs typeface="Calibri"/>
              </a:rPr>
              <a:t>the</a:t>
            </a:r>
            <a:r>
              <a:rPr sz="2400" spc="-105" dirty="0">
                <a:latin typeface="Calibri"/>
                <a:cs typeface="Calibri"/>
              </a:rPr>
              <a:t> </a:t>
            </a:r>
            <a:r>
              <a:rPr sz="2400" spc="-10" dirty="0">
                <a:latin typeface="Calibri"/>
                <a:cs typeface="Calibri"/>
              </a:rPr>
              <a:t>problem</a:t>
            </a:r>
            <a:endParaRPr sz="2400">
              <a:latin typeface="Calibri"/>
              <a:cs typeface="Calibri"/>
            </a:endParaRPr>
          </a:p>
          <a:p>
            <a:pPr marL="1003300" lvl="1" indent="-533400">
              <a:lnSpc>
                <a:spcPct val="100000"/>
              </a:lnSpc>
              <a:spcBef>
                <a:spcPts val="15"/>
              </a:spcBef>
              <a:buFont typeface="Arial"/>
              <a:buChar char="–"/>
              <a:tabLst>
                <a:tab pos="1002665" algn="l"/>
                <a:tab pos="1003300" algn="l"/>
              </a:tabLst>
            </a:pPr>
            <a:r>
              <a:rPr sz="2400" dirty="0">
                <a:latin typeface="Calibri"/>
                <a:cs typeface="Calibri"/>
              </a:rPr>
              <a:t>as </a:t>
            </a:r>
            <a:r>
              <a:rPr sz="2400" spc="-10" dirty="0">
                <a:latin typeface="Calibri"/>
                <a:cs typeface="Calibri"/>
              </a:rPr>
              <a:t>appropriate, interventions/actions </a:t>
            </a:r>
            <a:r>
              <a:rPr sz="2400" spc="-25" dirty="0">
                <a:latin typeface="Calibri"/>
                <a:cs typeface="Calibri"/>
              </a:rPr>
              <a:t>taken </a:t>
            </a:r>
            <a:r>
              <a:rPr sz="2400" dirty="0">
                <a:latin typeface="Calibri"/>
                <a:cs typeface="Calibri"/>
              </a:rPr>
              <a:t>in</a:t>
            </a:r>
            <a:r>
              <a:rPr sz="2400" spc="5" dirty="0">
                <a:latin typeface="Calibri"/>
                <a:cs typeface="Calibri"/>
              </a:rPr>
              <a:t> </a:t>
            </a:r>
            <a:r>
              <a:rPr sz="2400" spc="-5" dirty="0">
                <a:latin typeface="Calibri"/>
                <a:cs typeface="Calibri"/>
              </a:rPr>
              <a:t>response</a:t>
            </a:r>
            <a:endParaRPr sz="2400">
              <a:latin typeface="Calibri"/>
              <a:cs typeface="Calibri"/>
            </a:endParaRPr>
          </a:p>
          <a:p>
            <a:pPr marL="1003300" lvl="1" indent="-533400">
              <a:lnSpc>
                <a:spcPct val="100000"/>
              </a:lnSpc>
              <a:buFont typeface="Arial"/>
              <a:buChar char="–"/>
              <a:tabLst>
                <a:tab pos="1002665" algn="l"/>
                <a:tab pos="1003300" algn="l"/>
              </a:tabLst>
            </a:pPr>
            <a:r>
              <a:rPr sz="2400" dirty="0">
                <a:latin typeface="Calibri"/>
                <a:cs typeface="Calibri"/>
              </a:rPr>
              <a:t>as </a:t>
            </a:r>
            <a:r>
              <a:rPr sz="2400" spc="-10" dirty="0">
                <a:latin typeface="Calibri"/>
                <a:cs typeface="Calibri"/>
              </a:rPr>
              <a:t>appropriate, </a:t>
            </a:r>
            <a:r>
              <a:rPr sz="2400" spc="-15" dirty="0">
                <a:latin typeface="Calibri"/>
                <a:cs typeface="Calibri"/>
              </a:rPr>
              <a:t>temporal </a:t>
            </a:r>
            <a:r>
              <a:rPr sz="2400" spc="-5" dirty="0">
                <a:latin typeface="Calibri"/>
                <a:cs typeface="Calibri"/>
              </a:rPr>
              <a:t>relationship </a:t>
            </a:r>
            <a:r>
              <a:rPr sz="2400" spc="-15" dirty="0">
                <a:latin typeface="Calibri"/>
                <a:cs typeface="Calibri"/>
              </a:rPr>
              <a:t>to </a:t>
            </a:r>
            <a:r>
              <a:rPr sz="2400" spc="-10" dirty="0">
                <a:latin typeface="Calibri"/>
                <a:cs typeface="Calibri"/>
              </a:rPr>
              <a:t>study</a:t>
            </a:r>
            <a:r>
              <a:rPr sz="2400" spc="-25" dirty="0">
                <a:latin typeface="Calibri"/>
                <a:cs typeface="Calibri"/>
              </a:rPr>
              <a:t> </a:t>
            </a:r>
            <a:r>
              <a:rPr sz="2400" dirty="0">
                <a:latin typeface="Calibri"/>
                <a:cs typeface="Calibri"/>
              </a:rPr>
              <a:t>activities</a:t>
            </a:r>
            <a:endParaRPr sz="2400">
              <a:latin typeface="Calibri"/>
              <a:cs typeface="Calibri"/>
            </a:endParaRPr>
          </a:p>
          <a:p>
            <a:pPr marL="1003300" marR="302895" lvl="1" indent="-533400">
              <a:lnSpc>
                <a:spcPts val="2300"/>
              </a:lnSpc>
              <a:spcBef>
                <a:spcPts val="560"/>
              </a:spcBef>
              <a:buFont typeface="Arial"/>
              <a:buChar char="–"/>
              <a:tabLst>
                <a:tab pos="1002665" algn="l"/>
                <a:tab pos="1003300" algn="l"/>
              </a:tabLst>
            </a:pPr>
            <a:r>
              <a:rPr sz="2400" dirty="0">
                <a:latin typeface="Calibri"/>
                <a:cs typeface="Calibri"/>
              </a:rPr>
              <a:t>as </a:t>
            </a:r>
            <a:r>
              <a:rPr sz="2400" spc="-10" dirty="0">
                <a:latin typeface="Calibri"/>
                <a:cs typeface="Calibri"/>
              </a:rPr>
              <a:t>appropriate, </a:t>
            </a:r>
            <a:r>
              <a:rPr sz="2400" spc="-15" dirty="0">
                <a:latin typeface="Calibri"/>
                <a:cs typeface="Calibri"/>
              </a:rPr>
              <a:t>current status </a:t>
            </a:r>
            <a:r>
              <a:rPr sz="2400" spc="-5" dirty="0">
                <a:latin typeface="Calibri"/>
                <a:cs typeface="Calibri"/>
              </a:rPr>
              <a:t>of </a:t>
            </a:r>
            <a:r>
              <a:rPr sz="2400" spc="-10" dirty="0">
                <a:latin typeface="Calibri"/>
                <a:cs typeface="Calibri"/>
              </a:rPr>
              <a:t>participant </a:t>
            </a:r>
            <a:r>
              <a:rPr sz="2400" spc="-5" dirty="0">
                <a:latin typeface="Calibri"/>
                <a:cs typeface="Calibri"/>
              </a:rPr>
              <a:t>or </a:t>
            </a:r>
            <a:r>
              <a:rPr sz="2400" spc="-15" dirty="0">
                <a:latin typeface="Calibri"/>
                <a:cs typeface="Calibri"/>
              </a:rPr>
              <a:t>person  </a:t>
            </a:r>
            <a:r>
              <a:rPr sz="2400" spc="-20" dirty="0">
                <a:latin typeface="Calibri"/>
                <a:cs typeface="Calibri"/>
              </a:rPr>
              <a:t>affected </a:t>
            </a:r>
            <a:r>
              <a:rPr sz="2400" spc="-10" dirty="0">
                <a:latin typeface="Calibri"/>
                <a:cs typeface="Calibri"/>
              </a:rPr>
              <a:t>by </a:t>
            </a:r>
            <a:r>
              <a:rPr sz="2400" dirty="0">
                <a:latin typeface="Calibri"/>
                <a:cs typeface="Calibri"/>
              </a:rPr>
              <a:t>the</a:t>
            </a:r>
            <a:r>
              <a:rPr sz="2400" spc="-35" dirty="0">
                <a:latin typeface="Calibri"/>
                <a:cs typeface="Calibri"/>
              </a:rPr>
              <a:t> </a:t>
            </a:r>
            <a:r>
              <a:rPr sz="2400" spc="-10" dirty="0">
                <a:latin typeface="Calibri"/>
                <a:cs typeface="Calibri"/>
              </a:rPr>
              <a:t>problem</a:t>
            </a:r>
            <a:endParaRPr sz="24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000" y="1207008"/>
            <a:ext cx="7086600" cy="677108"/>
          </a:xfrm>
          <a:prstGeom prst="rect">
            <a:avLst/>
          </a:prstGeom>
        </p:spPr>
        <p:txBody>
          <a:bodyPr vert="horz" wrap="square" lIns="0" tIns="0" rIns="0" bIns="0" rtlCol="0">
            <a:spAutoFit/>
          </a:bodyPr>
          <a:lstStyle/>
          <a:p>
            <a:pPr marL="12700">
              <a:lnSpc>
                <a:spcPct val="100000"/>
              </a:lnSpc>
            </a:pPr>
            <a:r>
              <a:rPr lang="en-US" sz="4400" b="1" spc="-10" dirty="0">
                <a:latin typeface="Calibri"/>
                <a:cs typeface="Calibri"/>
              </a:rPr>
              <a:t>Reportable New</a:t>
            </a:r>
            <a:r>
              <a:rPr lang="en-US" sz="4400" b="1" spc="-100" dirty="0">
                <a:latin typeface="Calibri"/>
                <a:cs typeface="Calibri"/>
              </a:rPr>
              <a:t> </a:t>
            </a:r>
            <a:r>
              <a:rPr lang="en-US" sz="4400" b="1" spc="-10" dirty="0">
                <a:latin typeface="Calibri"/>
                <a:cs typeface="Calibri"/>
              </a:rPr>
              <a:t>Information</a:t>
            </a:r>
            <a:endParaRPr dirty="0"/>
          </a:p>
        </p:txBody>
      </p:sp>
      <p:sp>
        <p:nvSpPr>
          <p:cNvPr id="3" name="object 3"/>
          <p:cNvSpPr txBox="1">
            <a:spLocks noGrp="1"/>
          </p:cNvSpPr>
          <p:nvPr>
            <p:ph type="body" idx="1"/>
          </p:nvPr>
        </p:nvSpPr>
        <p:spPr>
          <a:xfrm>
            <a:off x="609600" y="2162760"/>
            <a:ext cx="7752587" cy="3129062"/>
          </a:xfrm>
          <a:prstGeom prst="rect">
            <a:avLst/>
          </a:prstGeom>
        </p:spPr>
        <p:txBody>
          <a:bodyPr vert="horz" wrap="square" lIns="0" tIns="0" rIns="0" bIns="0" rtlCol="0">
            <a:spAutoFit/>
          </a:bodyPr>
          <a:lstStyle/>
          <a:p>
            <a:pPr marL="452120" marR="118110">
              <a:lnSpc>
                <a:spcPts val="3460"/>
              </a:lnSpc>
            </a:pPr>
            <a:r>
              <a:rPr spc="-10" dirty="0"/>
              <a:t>New </a:t>
            </a:r>
            <a:r>
              <a:rPr spc="-15" dirty="0"/>
              <a:t>information </a:t>
            </a:r>
            <a:r>
              <a:rPr spc="-10" dirty="0"/>
              <a:t>that </a:t>
            </a:r>
            <a:r>
              <a:rPr spc="-15" dirty="0"/>
              <a:t>falls </a:t>
            </a:r>
            <a:r>
              <a:rPr spc="-20" dirty="0"/>
              <a:t>into </a:t>
            </a:r>
            <a:r>
              <a:rPr spc="-5" dirty="0"/>
              <a:t>one of the  </a:t>
            </a:r>
            <a:r>
              <a:rPr spc="-10" dirty="0"/>
              <a:t>reportable </a:t>
            </a:r>
            <a:r>
              <a:rPr spc="-15" dirty="0"/>
              <a:t>categories must </a:t>
            </a:r>
            <a:r>
              <a:rPr spc="-5" dirty="0"/>
              <a:t>be </a:t>
            </a:r>
            <a:r>
              <a:rPr spc="-15" dirty="0"/>
              <a:t>submitted to  </a:t>
            </a:r>
            <a:r>
              <a:rPr spc="-5" dirty="0"/>
              <a:t>the IRB within 5 business</a:t>
            </a:r>
            <a:r>
              <a:rPr spc="30" dirty="0"/>
              <a:t> </a:t>
            </a:r>
            <a:r>
              <a:rPr spc="-30" dirty="0"/>
              <a:t>days</a:t>
            </a:r>
            <a:r>
              <a:rPr lang="en-US" spc="-30" dirty="0"/>
              <a:t> of Principal Investigator/Study team becoming aware</a:t>
            </a:r>
          </a:p>
          <a:p>
            <a:pPr marL="452120" marR="118110">
              <a:lnSpc>
                <a:spcPts val="3460"/>
              </a:lnSpc>
            </a:pPr>
            <a:endParaRPr spc="-30" dirty="0"/>
          </a:p>
          <a:p>
            <a:pPr marL="909319">
              <a:lnSpc>
                <a:spcPts val="3210"/>
              </a:lnSpc>
            </a:pPr>
            <a:r>
              <a:rPr spc="-15" dirty="0"/>
              <a:t>*Information </a:t>
            </a:r>
            <a:r>
              <a:rPr spc="-25" dirty="0"/>
              <a:t>may </a:t>
            </a:r>
            <a:r>
              <a:rPr spc="-20" dirty="0"/>
              <a:t>fall into </a:t>
            </a:r>
            <a:r>
              <a:rPr spc="-15" dirty="0"/>
              <a:t>more </a:t>
            </a:r>
            <a:r>
              <a:rPr spc="-5" dirty="0"/>
              <a:t>than</a:t>
            </a:r>
            <a:r>
              <a:rPr spc="195" dirty="0"/>
              <a:t> </a:t>
            </a:r>
            <a:r>
              <a:rPr spc="-10" dirty="0"/>
              <a:t>one</a:t>
            </a:r>
          </a:p>
          <a:p>
            <a:pPr marL="1093470">
              <a:lnSpc>
                <a:spcPts val="3650"/>
              </a:lnSpc>
            </a:pPr>
            <a:r>
              <a:rPr spc="-20" dirty="0"/>
              <a:t>category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207008"/>
            <a:ext cx="6167120" cy="1271270"/>
          </a:xfrm>
          <a:prstGeom prst="rect">
            <a:avLst/>
          </a:prstGeom>
        </p:spPr>
        <p:txBody>
          <a:bodyPr vert="horz" wrap="square" lIns="0" tIns="0" rIns="0" bIns="0" rtlCol="0">
            <a:spAutoFit/>
          </a:bodyPr>
          <a:lstStyle/>
          <a:p>
            <a:pPr marL="1916430">
              <a:lnSpc>
                <a:spcPct val="100000"/>
              </a:lnSpc>
            </a:pPr>
            <a:r>
              <a:rPr spc="-10" dirty="0"/>
              <a:t>CICERO </a:t>
            </a:r>
            <a:r>
              <a:rPr spc="-15" dirty="0"/>
              <a:t>Process </a:t>
            </a:r>
            <a:r>
              <a:rPr dirty="0"/>
              <a:t>-</a:t>
            </a:r>
            <a:r>
              <a:rPr spc="-15" dirty="0"/>
              <a:t> </a:t>
            </a:r>
            <a:r>
              <a:rPr dirty="0"/>
              <a:t>3</a:t>
            </a:r>
          </a:p>
          <a:p>
            <a:pPr marL="12700">
              <a:lnSpc>
                <a:spcPct val="100000"/>
              </a:lnSpc>
              <a:spcBef>
                <a:spcPts val="375"/>
              </a:spcBef>
            </a:pPr>
            <a:r>
              <a:rPr sz="3400" b="1" spc="-5" dirty="0">
                <a:latin typeface="Calibri"/>
                <a:cs typeface="Calibri"/>
              </a:rPr>
              <a:t>Description,</a:t>
            </a:r>
            <a:r>
              <a:rPr sz="3400" b="1" spc="-80" dirty="0">
                <a:latin typeface="Calibri"/>
                <a:cs typeface="Calibri"/>
              </a:rPr>
              <a:t> </a:t>
            </a:r>
            <a:r>
              <a:rPr sz="3400" spc="-15" dirty="0"/>
              <a:t>cont.</a:t>
            </a:r>
            <a:endParaRPr sz="3400">
              <a:latin typeface="Calibri"/>
              <a:cs typeface="Calibri"/>
            </a:endParaRPr>
          </a:p>
        </p:txBody>
      </p:sp>
      <p:sp>
        <p:nvSpPr>
          <p:cNvPr id="3" name="object 3"/>
          <p:cNvSpPr txBox="1"/>
          <p:nvPr/>
        </p:nvSpPr>
        <p:spPr>
          <a:xfrm>
            <a:off x="535940" y="3026664"/>
            <a:ext cx="7647305" cy="2767330"/>
          </a:xfrm>
          <a:prstGeom prst="rect">
            <a:avLst/>
          </a:prstGeom>
        </p:spPr>
        <p:txBody>
          <a:bodyPr vert="horz" wrap="square" lIns="0" tIns="0" rIns="0" bIns="0" rtlCol="0">
            <a:spAutoFit/>
          </a:bodyPr>
          <a:lstStyle/>
          <a:p>
            <a:pPr marL="622300" marR="5080" indent="-609600">
              <a:lnSpc>
                <a:spcPts val="3070"/>
              </a:lnSpc>
              <a:buAutoNum type="arabicPeriod" startAt="2"/>
              <a:tabLst>
                <a:tab pos="621665" algn="l"/>
                <a:tab pos="622300" algn="l"/>
              </a:tabLst>
            </a:pPr>
            <a:r>
              <a:rPr sz="3200" spc="-20" dirty="0">
                <a:latin typeface="Calibri"/>
                <a:cs typeface="Calibri"/>
              </a:rPr>
              <a:t>Date </a:t>
            </a:r>
            <a:r>
              <a:rPr sz="3200" spc="-5" dirty="0">
                <a:latin typeface="Calibri"/>
                <a:cs typeface="Calibri"/>
              </a:rPr>
              <a:t>the PI or </a:t>
            </a:r>
            <a:r>
              <a:rPr sz="3200" spc="-10" dirty="0">
                <a:latin typeface="Calibri"/>
                <a:cs typeface="Calibri"/>
              </a:rPr>
              <a:t>study </a:t>
            </a:r>
            <a:r>
              <a:rPr sz="3200" spc="-30" dirty="0">
                <a:latin typeface="Calibri"/>
                <a:cs typeface="Calibri"/>
              </a:rPr>
              <a:t>staff </a:t>
            </a:r>
            <a:r>
              <a:rPr sz="3200" spc="-10" dirty="0">
                <a:latin typeface="Calibri"/>
                <a:cs typeface="Calibri"/>
              </a:rPr>
              <a:t>became </a:t>
            </a:r>
            <a:r>
              <a:rPr sz="3200" spc="-25" dirty="0">
                <a:latin typeface="Calibri"/>
                <a:cs typeface="Calibri"/>
              </a:rPr>
              <a:t>aware </a:t>
            </a:r>
            <a:r>
              <a:rPr sz="3200" spc="-10" dirty="0">
                <a:latin typeface="Calibri"/>
                <a:cs typeface="Calibri"/>
              </a:rPr>
              <a:t>of  </a:t>
            </a:r>
            <a:r>
              <a:rPr sz="3200" spc="-5" dirty="0">
                <a:latin typeface="Calibri"/>
                <a:cs typeface="Calibri"/>
              </a:rPr>
              <a:t>this</a:t>
            </a:r>
            <a:r>
              <a:rPr sz="3200" spc="-55" dirty="0">
                <a:latin typeface="Calibri"/>
                <a:cs typeface="Calibri"/>
              </a:rPr>
              <a:t> </a:t>
            </a:r>
            <a:r>
              <a:rPr sz="3200" spc="-15" dirty="0">
                <a:latin typeface="Calibri"/>
                <a:cs typeface="Calibri"/>
              </a:rPr>
              <a:t>information</a:t>
            </a:r>
            <a:endParaRPr sz="3200">
              <a:latin typeface="Calibri"/>
              <a:cs typeface="Calibri"/>
            </a:endParaRPr>
          </a:p>
          <a:p>
            <a:pPr>
              <a:lnSpc>
                <a:spcPct val="100000"/>
              </a:lnSpc>
              <a:spcBef>
                <a:spcPts val="10"/>
              </a:spcBef>
              <a:buFont typeface="Calibri"/>
              <a:buAutoNum type="arabicPeriod" startAt="2"/>
            </a:pPr>
            <a:endParaRPr sz="3350">
              <a:latin typeface="Times New Roman"/>
              <a:cs typeface="Times New Roman"/>
            </a:endParaRPr>
          </a:p>
          <a:p>
            <a:pPr marL="622300" indent="-609600">
              <a:lnSpc>
                <a:spcPct val="100000"/>
              </a:lnSpc>
              <a:buAutoNum type="arabicPeriod" startAt="2"/>
              <a:tabLst>
                <a:tab pos="621665" algn="l"/>
                <a:tab pos="622300" algn="l"/>
              </a:tabLst>
            </a:pPr>
            <a:r>
              <a:rPr sz="3200" spc="-15" dirty="0">
                <a:latin typeface="Calibri"/>
                <a:cs typeface="Calibri"/>
              </a:rPr>
              <a:t>Participant </a:t>
            </a:r>
            <a:r>
              <a:rPr sz="3200" spc="-5" dirty="0">
                <a:latin typeface="Calibri"/>
                <a:cs typeface="Calibri"/>
              </a:rPr>
              <a:t>signed a </a:t>
            </a:r>
            <a:r>
              <a:rPr sz="3200" spc="-80" dirty="0">
                <a:latin typeface="Calibri"/>
                <a:cs typeface="Calibri"/>
              </a:rPr>
              <a:t>VA</a:t>
            </a:r>
            <a:r>
              <a:rPr sz="3200" spc="65" dirty="0">
                <a:latin typeface="Calibri"/>
                <a:cs typeface="Calibri"/>
              </a:rPr>
              <a:t> </a:t>
            </a:r>
            <a:r>
              <a:rPr sz="3200" spc="-15" dirty="0">
                <a:latin typeface="Calibri"/>
                <a:cs typeface="Calibri"/>
              </a:rPr>
              <a:t>consent?</a:t>
            </a:r>
            <a:endParaRPr sz="3200">
              <a:latin typeface="Calibri"/>
              <a:cs typeface="Calibri"/>
            </a:endParaRPr>
          </a:p>
          <a:p>
            <a:pPr>
              <a:lnSpc>
                <a:spcPct val="100000"/>
              </a:lnSpc>
              <a:spcBef>
                <a:spcPts val="40"/>
              </a:spcBef>
              <a:buFont typeface="Calibri"/>
              <a:buAutoNum type="arabicPeriod" startAt="2"/>
            </a:pPr>
            <a:endParaRPr sz="3300">
              <a:latin typeface="Times New Roman"/>
              <a:cs typeface="Times New Roman"/>
            </a:endParaRPr>
          </a:p>
          <a:p>
            <a:pPr marL="622300" indent="-609600">
              <a:lnSpc>
                <a:spcPct val="100000"/>
              </a:lnSpc>
              <a:buAutoNum type="arabicPeriod" startAt="2"/>
              <a:tabLst>
                <a:tab pos="621665" algn="l"/>
                <a:tab pos="622300" algn="l"/>
              </a:tabLst>
            </a:pPr>
            <a:r>
              <a:rPr sz="3200" spc="-30" dirty="0">
                <a:latin typeface="Calibri"/>
                <a:cs typeface="Calibri"/>
              </a:rPr>
              <a:t>Attach </a:t>
            </a:r>
            <a:r>
              <a:rPr sz="3200" spc="-25" dirty="0">
                <a:latin typeface="Calibri"/>
                <a:cs typeface="Calibri"/>
              </a:rPr>
              <a:t>any </a:t>
            </a:r>
            <a:r>
              <a:rPr sz="3200" spc="-10" dirty="0">
                <a:latin typeface="Calibri"/>
                <a:cs typeface="Calibri"/>
              </a:rPr>
              <a:t>pertinent</a:t>
            </a:r>
            <a:r>
              <a:rPr sz="3200" spc="60" dirty="0">
                <a:latin typeface="Calibri"/>
                <a:cs typeface="Calibri"/>
              </a:rPr>
              <a:t> </a:t>
            </a:r>
            <a:r>
              <a:rPr sz="3200" spc="-10" dirty="0">
                <a:latin typeface="Calibri"/>
                <a:cs typeface="Calibri"/>
              </a:rPr>
              <a:t>documents</a:t>
            </a:r>
            <a:endParaRPr sz="320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40177" y="1207008"/>
            <a:ext cx="4263390" cy="670560"/>
          </a:xfrm>
          <a:prstGeom prst="rect">
            <a:avLst/>
          </a:prstGeom>
        </p:spPr>
        <p:txBody>
          <a:bodyPr vert="horz" wrap="square" lIns="0" tIns="0" rIns="0" bIns="0" rtlCol="0">
            <a:spAutoFit/>
          </a:bodyPr>
          <a:lstStyle/>
          <a:p>
            <a:pPr marL="12700">
              <a:lnSpc>
                <a:spcPct val="100000"/>
              </a:lnSpc>
            </a:pPr>
            <a:r>
              <a:rPr spc="-10" dirty="0"/>
              <a:t>CICERO </a:t>
            </a:r>
            <a:r>
              <a:rPr spc="-15" dirty="0"/>
              <a:t>Process </a:t>
            </a:r>
            <a:r>
              <a:rPr dirty="0"/>
              <a:t>-</a:t>
            </a:r>
            <a:r>
              <a:rPr spc="-15" dirty="0"/>
              <a:t> </a:t>
            </a:r>
            <a:r>
              <a:rPr dirty="0"/>
              <a:t>4</a:t>
            </a:r>
          </a:p>
        </p:txBody>
      </p:sp>
      <p:sp>
        <p:nvSpPr>
          <p:cNvPr id="3" name="object 3"/>
          <p:cNvSpPr txBox="1"/>
          <p:nvPr/>
        </p:nvSpPr>
        <p:spPr>
          <a:xfrm>
            <a:off x="535940" y="1971294"/>
            <a:ext cx="7828915" cy="4112895"/>
          </a:xfrm>
          <a:prstGeom prst="rect">
            <a:avLst/>
          </a:prstGeom>
        </p:spPr>
        <p:txBody>
          <a:bodyPr vert="horz" wrap="square" lIns="0" tIns="0" rIns="0" bIns="0" rtlCol="0">
            <a:spAutoFit/>
          </a:bodyPr>
          <a:lstStyle/>
          <a:p>
            <a:pPr marL="12700">
              <a:lnSpc>
                <a:spcPct val="100000"/>
              </a:lnSpc>
            </a:pPr>
            <a:r>
              <a:rPr sz="3200" b="1" spc="-25" dirty="0">
                <a:latin typeface="Calibri"/>
                <a:cs typeface="Calibri"/>
              </a:rPr>
              <a:t>Investigator</a:t>
            </a:r>
            <a:r>
              <a:rPr sz="3200" b="1" spc="-35" dirty="0">
                <a:latin typeface="Calibri"/>
                <a:cs typeface="Calibri"/>
              </a:rPr>
              <a:t> </a:t>
            </a:r>
            <a:r>
              <a:rPr sz="3200" b="1" spc="-5" dirty="0">
                <a:latin typeface="Calibri"/>
                <a:cs typeface="Calibri"/>
              </a:rPr>
              <a:t>Analysis</a:t>
            </a:r>
            <a:endParaRPr sz="3200">
              <a:latin typeface="Calibri"/>
              <a:cs typeface="Calibri"/>
            </a:endParaRPr>
          </a:p>
          <a:p>
            <a:pPr marL="622300" marR="5080" indent="-609600">
              <a:lnSpc>
                <a:spcPts val="3460"/>
              </a:lnSpc>
              <a:spcBef>
                <a:spcPts val="815"/>
              </a:spcBef>
              <a:buAutoNum type="arabicPeriod"/>
              <a:tabLst>
                <a:tab pos="621665" algn="l"/>
                <a:tab pos="622300" algn="l"/>
              </a:tabLst>
            </a:pPr>
            <a:r>
              <a:rPr sz="3200" spc="-5" dirty="0">
                <a:latin typeface="Calibri"/>
                <a:cs typeface="Calibri"/>
              </a:rPr>
              <a:t>Does </a:t>
            </a:r>
            <a:r>
              <a:rPr sz="3200" spc="-15" dirty="0">
                <a:latin typeface="Calibri"/>
                <a:cs typeface="Calibri"/>
              </a:rPr>
              <a:t>information indicate </a:t>
            </a:r>
            <a:r>
              <a:rPr sz="3200" spc="-10" dirty="0">
                <a:latin typeface="Calibri"/>
                <a:cs typeface="Calibri"/>
              </a:rPr>
              <a:t>new </a:t>
            </a:r>
            <a:r>
              <a:rPr sz="3200" spc="-5" dirty="0">
                <a:latin typeface="Calibri"/>
                <a:cs typeface="Calibri"/>
              </a:rPr>
              <a:t>or </a:t>
            </a:r>
            <a:r>
              <a:rPr sz="3200" spc="-10" dirty="0">
                <a:latin typeface="Calibri"/>
                <a:cs typeface="Calibri"/>
              </a:rPr>
              <a:t>increased  </a:t>
            </a:r>
            <a:r>
              <a:rPr sz="3200" spc="-5" dirty="0">
                <a:latin typeface="Calibri"/>
                <a:cs typeface="Calibri"/>
              </a:rPr>
              <a:t>risk?</a:t>
            </a:r>
            <a:endParaRPr sz="3200">
              <a:latin typeface="Calibri"/>
              <a:cs typeface="Calibri"/>
            </a:endParaRPr>
          </a:p>
          <a:p>
            <a:pPr marL="622300" indent="-609600">
              <a:lnSpc>
                <a:spcPct val="100000"/>
              </a:lnSpc>
              <a:spcBef>
                <a:spcPts val="2705"/>
              </a:spcBef>
              <a:buAutoNum type="arabicPeriod"/>
              <a:tabLst>
                <a:tab pos="621665" algn="l"/>
                <a:tab pos="622300" algn="l"/>
              </a:tabLst>
            </a:pPr>
            <a:r>
              <a:rPr sz="3200" spc="-5" dirty="0">
                <a:latin typeface="Calibri"/>
                <a:cs typeface="Calibri"/>
              </a:rPr>
              <a:t>Does </a:t>
            </a:r>
            <a:r>
              <a:rPr sz="3200" spc="-20" dirty="0">
                <a:latin typeface="Calibri"/>
                <a:cs typeface="Calibri"/>
              </a:rPr>
              <a:t>protocol </a:t>
            </a:r>
            <a:r>
              <a:rPr sz="3200" spc="-15" dirty="0">
                <a:latin typeface="Calibri"/>
                <a:cs typeface="Calibri"/>
              </a:rPr>
              <a:t>require</a:t>
            </a:r>
            <a:r>
              <a:rPr sz="3200" spc="-10" dirty="0">
                <a:latin typeface="Calibri"/>
                <a:cs typeface="Calibri"/>
              </a:rPr>
              <a:t> revision?</a:t>
            </a:r>
            <a:endParaRPr sz="3200">
              <a:latin typeface="Calibri"/>
              <a:cs typeface="Calibri"/>
            </a:endParaRPr>
          </a:p>
          <a:p>
            <a:pPr marL="631825">
              <a:lnSpc>
                <a:spcPct val="100000"/>
              </a:lnSpc>
              <a:spcBef>
                <a:spcPts val="360"/>
              </a:spcBef>
            </a:pPr>
            <a:r>
              <a:rPr sz="2800" dirty="0">
                <a:latin typeface="Calibri"/>
                <a:cs typeface="Calibri"/>
              </a:rPr>
              <a:t>If </a:t>
            </a:r>
            <a:r>
              <a:rPr sz="2800" spc="-10" dirty="0">
                <a:latin typeface="Calibri"/>
                <a:cs typeface="Calibri"/>
              </a:rPr>
              <a:t>yes, </a:t>
            </a:r>
            <a:r>
              <a:rPr sz="2800" spc="-5" dirty="0">
                <a:latin typeface="Calibri"/>
                <a:cs typeface="Calibri"/>
              </a:rPr>
              <a:t>describe </a:t>
            </a:r>
            <a:r>
              <a:rPr sz="2800" dirty="0">
                <a:latin typeface="Calibri"/>
                <a:cs typeface="Calibri"/>
              </a:rPr>
              <a:t>and </a:t>
            </a:r>
            <a:r>
              <a:rPr sz="2800" spc="-5" dirty="0">
                <a:latin typeface="Calibri"/>
                <a:cs typeface="Calibri"/>
              </a:rPr>
              <a:t>submit </a:t>
            </a:r>
            <a:r>
              <a:rPr sz="2800" dirty="0">
                <a:latin typeface="Calibri"/>
                <a:cs typeface="Calibri"/>
              </a:rPr>
              <a:t>a</a:t>
            </a:r>
            <a:r>
              <a:rPr sz="2800" spc="-55" dirty="0">
                <a:latin typeface="Calibri"/>
                <a:cs typeface="Calibri"/>
              </a:rPr>
              <a:t> </a:t>
            </a:r>
            <a:r>
              <a:rPr sz="2800" spc="-5" dirty="0">
                <a:latin typeface="Calibri"/>
                <a:cs typeface="Calibri"/>
              </a:rPr>
              <a:t>modification</a:t>
            </a:r>
            <a:endParaRPr sz="2800">
              <a:latin typeface="Calibri"/>
              <a:cs typeface="Calibri"/>
            </a:endParaRPr>
          </a:p>
          <a:p>
            <a:pPr>
              <a:lnSpc>
                <a:spcPct val="100000"/>
              </a:lnSpc>
              <a:spcBef>
                <a:spcPts val="25"/>
              </a:spcBef>
            </a:pPr>
            <a:endParaRPr sz="2350">
              <a:latin typeface="Times New Roman"/>
              <a:cs typeface="Times New Roman"/>
            </a:endParaRPr>
          </a:p>
          <a:p>
            <a:pPr marL="413384" indent="-400685">
              <a:lnSpc>
                <a:spcPct val="100000"/>
              </a:lnSpc>
              <a:spcBef>
                <a:spcPts val="5"/>
              </a:spcBef>
              <a:buAutoNum type="arabicPeriod" startAt="3"/>
              <a:tabLst>
                <a:tab pos="414020" algn="l"/>
              </a:tabLst>
            </a:pPr>
            <a:r>
              <a:rPr sz="3200" spc="-5" dirty="0">
                <a:latin typeface="Calibri"/>
                <a:cs typeface="Calibri"/>
              </a:rPr>
              <a:t>Does the </a:t>
            </a:r>
            <a:r>
              <a:rPr sz="3200" spc="-15" dirty="0">
                <a:latin typeface="Calibri"/>
                <a:cs typeface="Calibri"/>
              </a:rPr>
              <a:t>consent require</a:t>
            </a:r>
            <a:r>
              <a:rPr sz="3200" spc="10" dirty="0">
                <a:latin typeface="Calibri"/>
                <a:cs typeface="Calibri"/>
              </a:rPr>
              <a:t> </a:t>
            </a:r>
            <a:r>
              <a:rPr sz="3200" spc="-10" dirty="0">
                <a:latin typeface="Calibri"/>
                <a:cs typeface="Calibri"/>
              </a:rPr>
              <a:t>revision?</a:t>
            </a:r>
            <a:endParaRPr sz="3200">
              <a:latin typeface="Calibri"/>
              <a:cs typeface="Calibri"/>
            </a:endParaRPr>
          </a:p>
          <a:p>
            <a:pPr marL="712470">
              <a:lnSpc>
                <a:spcPct val="100000"/>
              </a:lnSpc>
              <a:spcBef>
                <a:spcPts val="365"/>
              </a:spcBef>
            </a:pPr>
            <a:r>
              <a:rPr sz="2800" dirty="0">
                <a:latin typeface="Calibri"/>
                <a:cs typeface="Calibri"/>
              </a:rPr>
              <a:t>If </a:t>
            </a:r>
            <a:r>
              <a:rPr sz="2800" spc="-10" dirty="0">
                <a:latin typeface="Calibri"/>
                <a:cs typeface="Calibri"/>
              </a:rPr>
              <a:t>yes, </a:t>
            </a:r>
            <a:r>
              <a:rPr sz="2800" spc="-5" dirty="0">
                <a:latin typeface="Calibri"/>
                <a:cs typeface="Calibri"/>
              </a:rPr>
              <a:t>describe </a:t>
            </a:r>
            <a:r>
              <a:rPr sz="2800" dirty="0">
                <a:latin typeface="Calibri"/>
                <a:cs typeface="Calibri"/>
              </a:rPr>
              <a:t>and </a:t>
            </a:r>
            <a:r>
              <a:rPr sz="2800" spc="-5" dirty="0">
                <a:latin typeface="Calibri"/>
                <a:cs typeface="Calibri"/>
              </a:rPr>
              <a:t>submit </a:t>
            </a:r>
            <a:r>
              <a:rPr sz="2800" dirty="0">
                <a:latin typeface="Calibri"/>
                <a:cs typeface="Calibri"/>
              </a:rPr>
              <a:t>a</a:t>
            </a:r>
            <a:r>
              <a:rPr sz="2800" spc="-10" dirty="0">
                <a:latin typeface="Calibri"/>
                <a:cs typeface="Calibri"/>
              </a:rPr>
              <a:t> modification</a:t>
            </a:r>
            <a:endParaRPr sz="2800">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54150" y="1207008"/>
            <a:ext cx="6234430" cy="670560"/>
          </a:xfrm>
          <a:prstGeom prst="rect">
            <a:avLst/>
          </a:prstGeom>
        </p:spPr>
        <p:txBody>
          <a:bodyPr vert="horz" wrap="square" lIns="0" tIns="0" rIns="0" bIns="0" rtlCol="0">
            <a:spAutoFit/>
          </a:bodyPr>
          <a:lstStyle/>
          <a:p>
            <a:pPr marL="12700">
              <a:lnSpc>
                <a:spcPct val="100000"/>
              </a:lnSpc>
              <a:tabLst>
                <a:tab pos="3051175" algn="l"/>
              </a:tabLst>
            </a:pPr>
            <a:r>
              <a:rPr dirty="0"/>
              <a:t>PI </a:t>
            </a:r>
            <a:r>
              <a:rPr spc="-10" dirty="0"/>
              <a:t>Reporting	</a:t>
            </a:r>
            <a:r>
              <a:rPr spc="-20" dirty="0"/>
              <a:t>Requirements</a:t>
            </a:r>
          </a:p>
        </p:txBody>
      </p:sp>
      <p:sp>
        <p:nvSpPr>
          <p:cNvPr id="3" name="object 3"/>
          <p:cNvSpPr txBox="1"/>
          <p:nvPr/>
        </p:nvSpPr>
        <p:spPr>
          <a:xfrm>
            <a:off x="535940" y="2020061"/>
            <a:ext cx="7687945" cy="3549690"/>
          </a:xfrm>
          <a:prstGeom prst="rect">
            <a:avLst/>
          </a:prstGeom>
        </p:spPr>
        <p:txBody>
          <a:bodyPr vert="horz" wrap="square" lIns="0" tIns="0" rIns="0" bIns="0" rtlCol="0">
            <a:spAutoFit/>
          </a:bodyPr>
          <a:lstStyle/>
          <a:p>
            <a:pPr marL="355600" marR="5080" indent="-342900">
              <a:lnSpc>
                <a:spcPct val="100000"/>
              </a:lnSpc>
              <a:buFont typeface="Arial"/>
              <a:buChar char="•"/>
              <a:tabLst>
                <a:tab pos="354965" algn="l"/>
                <a:tab pos="355600" algn="l"/>
              </a:tabLst>
            </a:pPr>
            <a:r>
              <a:rPr sz="3200" spc="-10" dirty="0">
                <a:latin typeface="Calibri"/>
                <a:cs typeface="Calibri"/>
              </a:rPr>
              <a:t>New </a:t>
            </a:r>
            <a:r>
              <a:rPr sz="3200" spc="-15" dirty="0">
                <a:latin typeface="Calibri"/>
                <a:cs typeface="Calibri"/>
              </a:rPr>
              <a:t>information </a:t>
            </a:r>
            <a:r>
              <a:rPr sz="3200" spc="-10" dirty="0">
                <a:latin typeface="Calibri"/>
                <a:cs typeface="Calibri"/>
              </a:rPr>
              <a:t>that </a:t>
            </a:r>
            <a:r>
              <a:rPr sz="3200" spc="-15" dirty="0">
                <a:latin typeface="Calibri"/>
                <a:cs typeface="Calibri"/>
              </a:rPr>
              <a:t>falls </a:t>
            </a:r>
            <a:r>
              <a:rPr sz="3200" spc="-20" dirty="0">
                <a:latin typeface="Calibri"/>
                <a:cs typeface="Calibri"/>
              </a:rPr>
              <a:t>into </a:t>
            </a:r>
            <a:r>
              <a:rPr sz="3200" spc="-5" dirty="0">
                <a:latin typeface="Calibri"/>
                <a:cs typeface="Calibri"/>
              </a:rPr>
              <a:t>one or </a:t>
            </a:r>
            <a:r>
              <a:rPr sz="3200" spc="-15" dirty="0">
                <a:latin typeface="Calibri"/>
                <a:cs typeface="Calibri"/>
              </a:rPr>
              <a:t>more  reportable </a:t>
            </a:r>
            <a:r>
              <a:rPr sz="3200" spc="-20" dirty="0">
                <a:latin typeface="Calibri"/>
                <a:cs typeface="Calibri"/>
              </a:rPr>
              <a:t>category </a:t>
            </a:r>
            <a:r>
              <a:rPr sz="3200" spc="-15" dirty="0">
                <a:latin typeface="Calibri"/>
                <a:cs typeface="Calibri"/>
              </a:rPr>
              <a:t>must </a:t>
            </a:r>
            <a:r>
              <a:rPr sz="3200" spc="-5" dirty="0">
                <a:latin typeface="Calibri"/>
                <a:cs typeface="Calibri"/>
              </a:rPr>
              <a:t>be </a:t>
            </a:r>
            <a:r>
              <a:rPr sz="3200" spc="-15" dirty="0">
                <a:latin typeface="Calibri"/>
                <a:cs typeface="Calibri"/>
              </a:rPr>
              <a:t>reported to </a:t>
            </a:r>
            <a:r>
              <a:rPr sz="3200" spc="-5" dirty="0">
                <a:latin typeface="Calibri"/>
                <a:cs typeface="Calibri"/>
              </a:rPr>
              <a:t>the  IRB within 5 business</a:t>
            </a:r>
            <a:r>
              <a:rPr sz="3200" spc="10" dirty="0">
                <a:latin typeface="Calibri"/>
                <a:cs typeface="Calibri"/>
              </a:rPr>
              <a:t> </a:t>
            </a:r>
            <a:r>
              <a:rPr sz="3200" spc="-30" dirty="0">
                <a:latin typeface="Calibri"/>
                <a:cs typeface="Calibri"/>
              </a:rPr>
              <a:t>days</a:t>
            </a:r>
            <a:r>
              <a:rPr lang="en-US" sz="3200" spc="-30" dirty="0">
                <a:latin typeface="Calibri"/>
                <a:cs typeface="Calibri"/>
              </a:rPr>
              <a:t> of the PI/study team becoming aware</a:t>
            </a:r>
            <a:endParaRPr sz="3200" dirty="0">
              <a:latin typeface="Calibri"/>
              <a:cs typeface="Calibri"/>
            </a:endParaRPr>
          </a:p>
          <a:p>
            <a:pPr marL="355600" marR="10795" indent="-342900">
              <a:lnSpc>
                <a:spcPct val="100000"/>
              </a:lnSpc>
              <a:spcBef>
                <a:spcPts val="765"/>
              </a:spcBef>
              <a:buFont typeface="Arial"/>
              <a:buChar char="•"/>
              <a:tabLst>
                <a:tab pos="354965" algn="l"/>
                <a:tab pos="355600" algn="l"/>
              </a:tabLst>
            </a:pPr>
            <a:r>
              <a:rPr sz="3200" spc="-5" dirty="0">
                <a:latin typeface="Calibri"/>
                <a:cs typeface="Calibri"/>
              </a:rPr>
              <a:t>Applies </a:t>
            </a:r>
            <a:r>
              <a:rPr sz="3200" spc="-20" dirty="0">
                <a:latin typeface="Calibri"/>
                <a:cs typeface="Calibri"/>
              </a:rPr>
              <a:t>to </a:t>
            </a:r>
            <a:r>
              <a:rPr sz="3200" spc="-25" dirty="0">
                <a:latin typeface="Calibri"/>
                <a:cs typeface="Calibri"/>
              </a:rPr>
              <a:t>any </a:t>
            </a:r>
            <a:r>
              <a:rPr sz="3200" spc="-5" dirty="0">
                <a:latin typeface="Calibri"/>
                <a:cs typeface="Calibri"/>
              </a:rPr>
              <a:t>type of </a:t>
            </a:r>
            <a:r>
              <a:rPr sz="3200" spc="-10" dirty="0">
                <a:latin typeface="Calibri"/>
                <a:cs typeface="Calibri"/>
              </a:rPr>
              <a:t>study </a:t>
            </a:r>
            <a:r>
              <a:rPr sz="3200" spc="-20" dirty="0">
                <a:latin typeface="Calibri"/>
                <a:cs typeface="Calibri"/>
              </a:rPr>
              <a:t>regardless </a:t>
            </a:r>
            <a:r>
              <a:rPr sz="3200" spc="-10" dirty="0">
                <a:latin typeface="Calibri"/>
                <a:cs typeface="Calibri"/>
              </a:rPr>
              <a:t>of  funding </a:t>
            </a:r>
            <a:r>
              <a:rPr sz="3200" spc="-5" dirty="0">
                <a:latin typeface="Calibri"/>
                <a:cs typeface="Calibri"/>
              </a:rPr>
              <a:t>(pharmaceutical </a:t>
            </a:r>
            <a:r>
              <a:rPr sz="3200" spc="-10" dirty="0">
                <a:latin typeface="Calibri"/>
                <a:cs typeface="Calibri"/>
              </a:rPr>
              <a:t>sponsor </a:t>
            </a:r>
            <a:r>
              <a:rPr sz="3200" spc="-25" dirty="0">
                <a:latin typeface="Calibri"/>
                <a:cs typeface="Calibri"/>
              </a:rPr>
              <a:t>for </a:t>
            </a:r>
            <a:r>
              <a:rPr sz="3200" spc="-5" dirty="0">
                <a:latin typeface="Calibri"/>
                <a:cs typeface="Calibri"/>
              </a:rPr>
              <a:t>drug </a:t>
            </a:r>
            <a:r>
              <a:rPr sz="3200" spc="-10" dirty="0">
                <a:latin typeface="Calibri"/>
                <a:cs typeface="Calibri"/>
              </a:rPr>
              <a:t>or  </a:t>
            </a:r>
            <a:r>
              <a:rPr sz="3200" spc="-5" dirty="0">
                <a:latin typeface="Calibri"/>
                <a:cs typeface="Calibri"/>
              </a:rPr>
              <a:t>device </a:t>
            </a:r>
            <a:r>
              <a:rPr sz="3200" spc="-10" dirty="0">
                <a:latin typeface="Calibri"/>
                <a:cs typeface="Calibri"/>
              </a:rPr>
              <a:t>study; </a:t>
            </a:r>
            <a:r>
              <a:rPr sz="3200" spc="-5" dirty="0">
                <a:latin typeface="Calibri"/>
                <a:cs typeface="Calibri"/>
              </a:rPr>
              <a:t>or </a:t>
            </a:r>
            <a:r>
              <a:rPr sz="3200" spc="-25" dirty="0">
                <a:latin typeface="Calibri"/>
                <a:cs typeface="Calibri"/>
              </a:rPr>
              <a:t>investigator</a:t>
            </a:r>
            <a:r>
              <a:rPr sz="3200" spc="45" dirty="0">
                <a:latin typeface="Calibri"/>
                <a:cs typeface="Calibri"/>
              </a:rPr>
              <a:t> </a:t>
            </a:r>
            <a:r>
              <a:rPr sz="3200" spc="-10" dirty="0">
                <a:latin typeface="Calibri"/>
                <a:cs typeface="Calibri"/>
              </a:rPr>
              <a:t>initiated)</a:t>
            </a:r>
            <a:endParaRPr sz="3200" dirty="0">
              <a:latin typeface="Calibri"/>
              <a:cs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26283" y="1207008"/>
            <a:ext cx="4095750" cy="670560"/>
          </a:xfrm>
          <a:prstGeom prst="rect">
            <a:avLst/>
          </a:prstGeom>
        </p:spPr>
        <p:txBody>
          <a:bodyPr vert="horz" wrap="square" lIns="0" tIns="0" rIns="0" bIns="0" rtlCol="0">
            <a:spAutoFit/>
          </a:bodyPr>
          <a:lstStyle/>
          <a:p>
            <a:pPr marL="12700">
              <a:lnSpc>
                <a:spcPct val="100000"/>
              </a:lnSpc>
            </a:pPr>
            <a:r>
              <a:rPr dirty="0"/>
              <a:t>PI</a:t>
            </a:r>
            <a:r>
              <a:rPr spc="-100" dirty="0"/>
              <a:t> </a:t>
            </a:r>
            <a:r>
              <a:rPr spc="-5" dirty="0"/>
              <a:t>Responsibilities</a:t>
            </a:r>
          </a:p>
        </p:txBody>
      </p:sp>
      <p:sp>
        <p:nvSpPr>
          <p:cNvPr id="3" name="object 3"/>
          <p:cNvSpPr txBox="1"/>
          <p:nvPr/>
        </p:nvSpPr>
        <p:spPr>
          <a:xfrm>
            <a:off x="535940" y="1971294"/>
            <a:ext cx="8025130" cy="3925242"/>
          </a:xfrm>
          <a:prstGeom prst="rect">
            <a:avLst/>
          </a:prstGeom>
        </p:spPr>
        <p:txBody>
          <a:bodyPr vert="horz" wrap="square" lIns="0" tIns="0" rIns="0" bIns="0" rtlCol="0">
            <a:spAutoFit/>
          </a:bodyPr>
          <a:lstStyle/>
          <a:p>
            <a:pPr marL="355600" indent="-342900">
              <a:lnSpc>
                <a:spcPts val="3650"/>
              </a:lnSpc>
              <a:buFont typeface="Arial"/>
              <a:buChar char="•"/>
              <a:tabLst>
                <a:tab pos="354965" algn="l"/>
                <a:tab pos="355600" algn="l"/>
              </a:tabLst>
            </a:pPr>
            <a:r>
              <a:rPr sz="2400" spc="-10" dirty="0">
                <a:latin typeface="Calibri"/>
                <a:cs typeface="Calibri"/>
              </a:rPr>
              <a:t>Monitor </a:t>
            </a:r>
            <a:r>
              <a:rPr sz="2400" spc="-15" dirty="0">
                <a:latin typeface="Calibri"/>
                <a:cs typeface="Calibri"/>
              </a:rPr>
              <a:t>research </a:t>
            </a:r>
            <a:r>
              <a:rPr sz="2400" spc="-5" dirty="0">
                <a:latin typeface="Calibri"/>
                <a:cs typeface="Calibri"/>
              </a:rPr>
              <a:t>activities </a:t>
            </a:r>
            <a:r>
              <a:rPr sz="2400" spc="-25" dirty="0">
                <a:latin typeface="Calibri"/>
                <a:cs typeface="Calibri"/>
              </a:rPr>
              <a:t>for </a:t>
            </a:r>
            <a:r>
              <a:rPr sz="2400" spc="-15" dirty="0">
                <a:latin typeface="Calibri"/>
                <a:cs typeface="Calibri"/>
              </a:rPr>
              <a:t>events</a:t>
            </a:r>
            <a:r>
              <a:rPr sz="2400" spc="85" dirty="0">
                <a:latin typeface="Calibri"/>
                <a:cs typeface="Calibri"/>
              </a:rPr>
              <a:t> </a:t>
            </a:r>
            <a:r>
              <a:rPr sz="2400" spc="-10" dirty="0">
                <a:latin typeface="Calibri"/>
                <a:cs typeface="Calibri"/>
              </a:rPr>
              <a:t>that</a:t>
            </a:r>
            <a:endParaRPr sz="2400" dirty="0">
              <a:latin typeface="Calibri"/>
              <a:cs typeface="Calibri"/>
            </a:endParaRPr>
          </a:p>
          <a:p>
            <a:pPr marL="355600">
              <a:lnSpc>
                <a:spcPts val="3650"/>
              </a:lnSpc>
            </a:pPr>
            <a:r>
              <a:rPr sz="2400" spc="-25" dirty="0">
                <a:latin typeface="Calibri"/>
                <a:cs typeface="Calibri"/>
              </a:rPr>
              <a:t>may </a:t>
            </a:r>
            <a:r>
              <a:rPr sz="2400" spc="-15" dirty="0">
                <a:latin typeface="Calibri"/>
                <a:cs typeface="Calibri"/>
              </a:rPr>
              <a:t>indicate </a:t>
            </a:r>
            <a:r>
              <a:rPr sz="2400" spc="-10" dirty="0">
                <a:latin typeface="Calibri"/>
                <a:cs typeface="Calibri"/>
              </a:rPr>
              <a:t>new</a:t>
            </a:r>
            <a:r>
              <a:rPr sz="2400" spc="15" dirty="0">
                <a:latin typeface="Calibri"/>
                <a:cs typeface="Calibri"/>
              </a:rPr>
              <a:t> </a:t>
            </a:r>
            <a:r>
              <a:rPr sz="2400" spc="-15" dirty="0">
                <a:latin typeface="Calibri"/>
                <a:cs typeface="Calibri"/>
              </a:rPr>
              <a:t>information</a:t>
            </a:r>
            <a:endParaRPr sz="2400" dirty="0">
              <a:latin typeface="Calibri"/>
              <a:cs typeface="Calibri"/>
            </a:endParaRPr>
          </a:p>
          <a:p>
            <a:pPr marL="355600" marR="972819" indent="-342900">
              <a:lnSpc>
                <a:spcPts val="3460"/>
              </a:lnSpc>
              <a:spcBef>
                <a:spcPts val="815"/>
              </a:spcBef>
              <a:buFont typeface="Arial"/>
              <a:buChar char="•"/>
              <a:tabLst>
                <a:tab pos="354965" algn="l"/>
                <a:tab pos="355600" algn="l"/>
              </a:tabLst>
            </a:pPr>
            <a:r>
              <a:rPr sz="2400" spc="-10" dirty="0">
                <a:latin typeface="Calibri"/>
                <a:cs typeface="Calibri"/>
              </a:rPr>
              <a:t>Determine </a:t>
            </a:r>
            <a:r>
              <a:rPr sz="2400" spc="-5" dirty="0">
                <a:latin typeface="Calibri"/>
                <a:cs typeface="Calibri"/>
              </a:rPr>
              <a:t>if </a:t>
            </a:r>
            <a:r>
              <a:rPr sz="2400" spc="-10" dirty="0">
                <a:latin typeface="Calibri"/>
                <a:cs typeface="Calibri"/>
              </a:rPr>
              <a:t>new </a:t>
            </a:r>
            <a:r>
              <a:rPr sz="2400" spc="-15" dirty="0">
                <a:latin typeface="Calibri"/>
                <a:cs typeface="Calibri"/>
              </a:rPr>
              <a:t>information falls </a:t>
            </a:r>
            <a:r>
              <a:rPr sz="2400" spc="-20" dirty="0">
                <a:latin typeface="Calibri"/>
                <a:cs typeface="Calibri"/>
              </a:rPr>
              <a:t>into </a:t>
            </a:r>
            <a:r>
              <a:rPr sz="2400" spc="-5" dirty="0">
                <a:latin typeface="Calibri"/>
                <a:cs typeface="Calibri"/>
              </a:rPr>
              <a:t>a  </a:t>
            </a:r>
            <a:r>
              <a:rPr sz="2400" spc="-15" dirty="0">
                <a:latin typeface="Calibri"/>
                <a:cs typeface="Calibri"/>
              </a:rPr>
              <a:t>reportable</a:t>
            </a:r>
            <a:r>
              <a:rPr sz="2400" spc="-10" dirty="0">
                <a:latin typeface="Calibri"/>
                <a:cs typeface="Calibri"/>
              </a:rPr>
              <a:t> </a:t>
            </a:r>
            <a:r>
              <a:rPr sz="2400" spc="-20" dirty="0">
                <a:latin typeface="Calibri"/>
                <a:cs typeface="Calibri"/>
              </a:rPr>
              <a:t>category</a:t>
            </a:r>
            <a:endParaRPr sz="2400" dirty="0">
              <a:latin typeface="Calibri"/>
              <a:cs typeface="Calibri"/>
            </a:endParaRPr>
          </a:p>
          <a:p>
            <a:pPr marL="355600" marR="5080" indent="-342900">
              <a:lnSpc>
                <a:spcPts val="3460"/>
              </a:lnSpc>
              <a:spcBef>
                <a:spcPts val="760"/>
              </a:spcBef>
              <a:buFont typeface="Arial"/>
              <a:buChar char="•"/>
              <a:tabLst>
                <a:tab pos="354965" algn="l"/>
                <a:tab pos="355600" algn="l"/>
              </a:tabLst>
            </a:pPr>
            <a:r>
              <a:rPr sz="2400" spc="-30" dirty="0">
                <a:latin typeface="Calibri"/>
                <a:cs typeface="Calibri"/>
              </a:rPr>
              <a:t>Make </a:t>
            </a:r>
            <a:r>
              <a:rPr sz="2400" spc="-5" dirty="0">
                <a:latin typeface="Calibri"/>
                <a:cs typeface="Calibri"/>
              </a:rPr>
              <a:t>a </a:t>
            </a:r>
            <a:r>
              <a:rPr sz="2400" spc="-10" dirty="0">
                <a:latin typeface="Calibri"/>
                <a:cs typeface="Calibri"/>
              </a:rPr>
              <a:t>determination </a:t>
            </a:r>
            <a:r>
              <a:rPr sz="2400" spc="-5" dirty="0">
                <a:latin typeface="Calibri"/>
                <a:cs typeface="Calibri"/>
              </a:rPr>
              <a:t>about </a:t>
            </a:r>
            <a:r>
              <a:rPr sz="2400" spc="-10" dirty="0">
                <a:latin typeface="Calibri"/>
                <a:cs typeface="Calibri"/>
              </a:rPr>
              <a:t>new </a:t>
            </a:r>
            <a:r>
              <a:rPr sz="2400" spc="-5" dirty="0">
                <a:latin typeface="Calibri"/>
                <a:cs typeface="Calibri"/>
              </a:rPr>
              <a:t>or </a:t>
            </a:r>
            <a:r>
              <a:rPr sz="2400" spc="-10" dirty="0">
                <a:latin typeface="Calibri"/>
                <a:cs typeface="Calibri"/>
              </a:rPr>
              <a:t>increased  </a:t>
            </a:r>
            <a:r>
              <a:rPr sz="2400" spc="-5" dirty="0">
                <a:latin typeface="Calibri"/>
                <a:cs typeface="Calibri"/>
              </a:rPr>
              <a:t>risk</a:t>
            </a:r>
            <a:endParaRPr sz="2400" dirty="0">
              <a:latin typeface="Calibri"/>
              <a:cs typeface="Calibri"/>
            </a:endParaRPr>
          </a:p>
          <a:p>
            <a:pPr marL="355600" indent="-342900">
              <a:lnSpc>
                <a:spcPts val="3650"/>
              </a:lnSpc>
              <a:spcBef>
                <a:spcPts val="330"/>
              </a:spcBef>
              <a:buFont typeface="Arial"/>
              <a:buChar char="•"/>
              <a:tabLst>
                <a:tab pos="354965" algn="l"/>
                <a:tab pos="355600" algn="l"/>
              </a:tabLst>
            </a:pPr>
            <a:r>
              <a:rPr sz="2400" spc="-30" dirty="0">
                <a:latin typeface="Calibri"/>
                <a:cs typeface="Calibri"/>
              </a:rPr>
              <a:t>Make </a:t>
            </a:r>
            <a:r>
              <a:rPr sz="2400" dirty="0">
                <a:latin typeface="Calibri"/>
                <a:cs typeface="Calibri"/>
              </a:rPr>
              <a:t>a </a:t>
            </a:r>
            <a:r>
              <a:rPr sz="2400" spc="-10" dirty="0">
                <a:latin typeface="Calibri"/>
                <a:cs typeface="Calibri"/>
              </a:rPr>
              <a:t>determination </a:t>
            </a:r>
            <a:r>
              <a:rPr sz="2400" dirty="0">
                <a:latin typeface="Calibri"/>
                <a:cs typeface="Calibri"/>
              </a:rPr>
              <a:t>about </a:t>
            </a:r>
            <a:r>
              <a:rPr sz="2400" spc="-20" dirty="0">
                <a:latin typeface="Calibri"/>
                <a:cs typeface="Calibri"/>
              </a:rPr>
              <a:t>protocol</a:t>
            </a:r>
            <a:r>
              <a:rPr sz="2400" spc="60" dirty="0">
                <a:latin typeface="Calibri"/>
                <a:cs typeface="Calibri"/>
              </a:rPr>
              <a:t> </a:t>
            </a:r>
            <a:r>
              <a:rPr sz="2400" spc="-15" dirty="0">
                <a:latin typeface="Calibri"/>
                <a:cs typeface="Calibri"/>
              </a:rPr>
              <a:t>and/or</a:t>
            </a:r>
            <a:endParaRPr sz="2400" dirty="0">
              <a:latin typeface="Calibri"/>
              <a:cs typeface="Calibri"/>
            </a:endParaRPr>
          </a:p>
          <a:p>
            <a:pPr marL="355600">
              <a:lnSpc>
                <a:spcPts val="3650"/>
              </a:lnSpc>
            </a:pPr>
            <a:r>
              <a:rPr sz="2400" spc="-15" dirty="0">
                <a:latin typeface="Calibri"/>
                <a:cs typeface="Calibri"/>
              </a:rPr>
              <a:t>consent </a:t>
            </a:r>
            <a:r>
              <a:rPr sz="2400" spc="-10" dirty="0">
                <a:latin typeface="Calibri"/>
                <a:cs typeface="Calibri"/>
              </a:rPr>
              <a:t>revisions</a:t>
            </a:r>
            <a:r>
              <a:rPr sz="2400" spc="15" dirty="0">
                <a:latin typeface="Calibri"/>
                <a:cs typeface="Calibri"/>
              </a:rPr>
              <a:t> </a:t>
            </a:r>
            <a:r>
              <a:rPr sz="2400" spc="-10" dirty="0">
                <a:latin typeface="Calibri"/>
                <a:cs typeface="Calibri"/>
              </a:rPr>
              <a:t>(modifications)</a:t>
            </a:r>
            <a:endParaRPr lang="en-US" sz="2400" spc="-10" dirty="0">
              <a:latin typeface="Calibri"/>
              <a:cs typeface="Calibri"/>
            </a:endParaRPr>
          </a:p>
          <a:p>
            <a:pPr marL="355600">
              <a:lnSpc>
                <a:spcPts val="3650"/>
              </a:lnSpc>
            </a:pPr>
            <a:endParaRPr lang="en-US" sz="2400" spc="-10" dirty="0">
              <a:latin typeface="Calibri"/>
              <a:cs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396DB-5498-409C-BEDE-4D08670CD708}"/>
              </a:ext>
            </a:extLst>
          </p:cNvPr>
          <p:cNvSpPr>
            <a:spLocks noGrp="1"/>
          </p:cNvSpPr>
          <p:nvPr>
            <p:ph type="title"/>
          </p:nvPr>
        </p:nvSpPr>
        <p:spPr>
          <a:xfrm>
            <a:off x="1690877" y="1207008"/>
            <a:ext cx="5762244" cy="677108"/>
          </a:xfrm>
        </p:spPr>
        <p:txBody>
          <a:bodyPr/>
          <a:lstStyle/>
          <a:p>
            <a:r>
              <a:rPr lang="en-US" dirty="0"/>
              <a:t>     PI</a:t>
            </a:r>
            <a:r>
              <a:rPr lang="en-US" spc="-100" dirty="0"/>
              <a:t> </a:t>
            </a:r>
            <a:r>
              <a:rPr lang="en-US" spc="-5" dirty="0"/>
              <a:t>Responsibilities</a:t>
            </a:r>
            <a:endParaRPr lang="en-US" dirty="0"/>
          </a:p>
        </p:txBody>
      </p:sp>
      <p:sp>
        <p:nvSpPr>
          <p:cNvPr id="3" name="Text Placeholder 2">
            <a:extLst>
              <a:ext uri="{FF2B5EF4-FFF2-40B4-BE49-F238E27FC236}">
                <a16:creationId xmlns:a16="http://schemas.microsoft.com/office/drawing/2014/main" id="{C9C50BCA-3D86-4DD9-BD2D-7C69F015E4BE}"/>
              </a:ext>
            </a:extLst>
          </p:cNvPr>
          <p:cNvSpPr>
            <a:spLocks noGrp="1"/>
          </p:cNvSpPr>
          <p:nvPr>
            <p:ph type="body" idx="1"/>
          </p:nvPr>
        </p:nvSpPr>
        <p:spPr>
          <a:xfrm>
            <a:off x="695706" y="2870200"/>
            <a:ext cx="7752587" cy="2954655"/>
          </a:xfrm>
        </p:spPr>
        <p:txBody>
          <a:bodyPr/>
          <a:lstStyle/>
          <a:p>
            <a:r>
              <a:rPr lang="en-US" spc="-10" dirty="0"/>
              <a:t>* </a:t>
            </a:r>
            <a:r>
              <a:rPr lang="en-US" sz="3200" spc="-10" dirty="0">
                <a:latin typeface="Calibri"/>
                <a:cs typeface="Calibri"/>
              </a:rPr>
              <a:t>External IRB determination----submit to UMB </a:t>
            </a:r>
          </a:p>
          <a:p>
            <a:r>
              <a:rPr lang="en-US" spc="-10" dirty="0"/>
              <a:t>   </a:t>
            </a:r>
            <a:r>
              <a:rPr lang="en-US" sz="3200" spc="-10" dirty="0">
                <a:latin typeface="Calibri"/>
                <a:cs typeface="Calibri"/>
              </a:rPr>
              <a:t>through RNI pathway in CICERO</a:t>
            </a:r>
          </a:p>
          <a:p>
            <a:r>
              <a:rPr lang="en-US" sz="3200" spc="-10" dirty="0">
                <a:latin typeface="Calibri"/>
                <a:cs typeface="Calibri"/>
              </a:rPr>
              <a:t> </a:t>
            </a:r>
          </a:p>
          <a:p>
            <a:r>
              <a:rPr lang="en-US" spc="-10" dirty="0"/>
              <a:t>* Institution in consultation with IRB can take </a:t>
            </a:r>
          </a:p>
          <a:p>
            <a:r>
              <a:rPr lang="en-US" spc="-10" dirty="0"/>
              <a:t>     action based on report</a:t>
            </a:r>
            <a:r>
              <a:rPr lang="en-US" sz="3200" spc="-10" dirty="0">
                <a:latin typeface="Calibri"/>
                <a:cs typeface="Calibri"/>
              </a:rPr>
              <a:t> </a:t>
            </a:r>
          </a:p>
          <a:p>
            <a:endParaRPr lang="en-US" dirty="0"/>
          </a:p>
        </p:txBody>
      </p:sp>
    </p:spTree>
    <p:extLst>
      <p:ext uri="{BB962C8B-B14F-4D97-AF65-F5344CB8AC3E}">
        <p14:creationId xmlns:p14="http://schemas.microsoft.com/office/powerpoint/2010/main" val="30925743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90391" y="1207008"/>
            <a:ext cx="2364740" cy="670560"/>
          </a:xfrm>
          <a:prstGeom prst="rect">
            <a:avLst/>
          </a:prstGeom>
        </p:spPr>
        <p:txBody>
          <a:bodyPr vert="horz" wrap="square" lIns="0" tIns="0" rIns="0" bIns="0" rtlCol="0">
            <a:spAutoFit/>
          </a:bodyPr>
          <a:lstStyle/>
          <a:p>
            <a:pPr marL="12700">
              <a:lnSpc>
                <a:spcPct val="100000"/>
              </a:lnSpc>
            </a:pPr>
            <a:r>
              <a:rPr dirty="0"/>
              <a:t>IRB</a:t>
            </a:r>
            <a:r>
              <a:rPr spc="-105" dirty="0"/>
              <a:t> </a:t>
            </a:r>
            <a:r>
              <a:rPr dirty="0"/>
              <a:t>Action</a:t>
            </a:r>
          </a:p>
        </p:txBody>
      </p:sp>
      <p:sp>
        <p:nvSpPr>
          <p:cNvPr id="3" name="object 3"/>
          <p:cNvSpPr txBox="1"/>
          <p:nvPr/>
        </p:nvSpPr>
        <p:spPr>
          <a:xfrm>
            <a:off x="535940" y="2026158"/>
            <a:ext cx="7842250" cy="3733800"/>
          </a:xfrm>
          <a:prstGeom prst="rect">
            <a:avLst/>
          </a:prstGeom>
        </p:spPr>
        <p:txBody>
          <a:bodyPr vert="horz" wrap="square" lIns="0" tIns="0" rIns="0" bIns="0" rtlCol="0">
            <a:spAutoFit/>
          </a:bodyPr>
          <a:lstStyle/>
          <a:p>
            <a:pPr marL="355600" marR="5715" indent="-342900">
              <a:lnSpc>
                <a:spcPts val="3460"/>
              </a:lnSpc>
              <a:buFont typeface="Arial"/>
              <a:buChar char="•"/>
              <a:tabLst>
                <a:tab pos="354965" algn="l"/>
                <a:tab pos="355600" algn="l"/>
              </a:tabLst>
            </a:pPr>
            <a:r>
              <a:rPr sz="3200" dirty="0">
                <a:latin typeface="Calibri"/>
                <a:cs typeface="Calibri"/>
              </a:rPr>
              <a:t>If </a:t>
            </a:r>
            <a:r>
              <a:rPr sz="3200" spc="-5" dirty="0">
                <a:latin typeface="Calibri"/>
                <a:cs typeface="Calibri"/>
              </a:rPr>
              <a:t>submission </a:t>
            </a:r>
            <a:r>
              <a:rPr sz="3200" spc="-15" dirty="0">
                <a:latin typeface="Calibri"/>
                <a:cs typeface="Calibri"/>
              </a:rPr>
              <a:t>indicates </a:t>
            </a:r>
            <a:r>
              <a:rPr sz="3200" spc="-10" dirty="0">
                <a:latin typeface="Calibri"/>
                <a:cs typeface="Calibri"/>
              </a:rPr>
              <a:t>that </a:t>
            </a:r>
            <a:r>
              <a:rPr sz="3200" dirty="0">
                <a:latin typeface="Calibri"/>
                <a:cs typeface="Calibri"/>
              </a:rPr>
              <a:t>the </a:t>
            </a:r>
            <a:r>
              <a:rPr sz="3200" spc="-15" dirty="0">
                <a:latin typeface="Calibri"/>
                <a:cs typeface="Calibri"/>
              </a:rPr>
              <a:t>information  </a:t>
            </a:r>
            <a:r>
              <a:rPr sz="3200" u="heavy" spc="-5" dirty="0">
                <a:latin typeface="Calibri"/>
                <a:cs typeface="Calibri"/>
              </a:rPr>
              <a:t>does not </a:t>
            </a:r>
            <a:r>
              <a:rPr sz="3200" spc="-10" dirty="0">
                <a:latin typeface="Calibri"/>
                <a:cs typeface="Calibri"/>
              </a:rPr>
              <a:t>increase </a:t>
            </a:r>
            <a:r>
              <a:rPr sz="3200" spc="-5" dirty="0">
                <a:latin typeface="Calibri"/>
                <a:cs typeface="Calibri"/>
              </a:rPr>
              <a:t>risk </a:t>
            </a:r>
            <a:r>
              <a:rPr sz="3200" spc="-20" dirty="0">
                <a:latin typeface="Calibri"/>
                <a:cs typeface="Calibri"/>
              </a:rPr>
              <a:t>to </a:t>
            </a:r>
            <a:r>
              <a:rPr sz="3200" spc="-5" dirty="0">
                <a:latin typeface="Calibri"/>
                <a:cs typeface="Calibri"/>
              </a:rPr>
              <a:t>participants, IRB will  </a:t>
            </a:r>
            <a:r>
              <a:rPr sz="3200" spc="-10" dirty="0">
                <a:latin typeface="Calibri"/>
                <a:cs typeface="Calibri"/>
              </a:rPr>
              <a:t>acknowledge</a:t>
            </a:r>
            <a:r>
              <a:rPr sz="3200" spc="-15" dirty="0">
                <a:latin typeface="Calibri"/>
                <a:cs typeface="Calibri"/>
              </a:rPr>
              <a:t> information</a:t>
            </a:r>
            <a:endParaRPr sz="3200">
              <a:latin typeface="Calibri"/>
              <a:cs typeface="Calibri"/>
            </a:endParaRPr>
          </a:p>
          <a:p>
            <a:pPr>
              <a:lnSpc>
                <a:spcPct val="100000"/>
              </a:lnSpc>
              <a:spcBef>
                <a:spcPts val="50"/>
              </a:spcBef>
              <a:buFont typeface="Arial"/>
              <a:buChar char="•"/>
            </a:pPr>
            <a:endParaRPr sz="4250">
              <a:latin typeface="Times New Roman"/>
              <a:cs typeface="Times New Roman"/>
            </a:endParaRPr>
          </a:p>
          <a:p>
            <a:pPr marL="355600" marR="5080" indent="-342900">
              <a:lnSpc>
                <a:spcPct val="90000"/>
              </a:lnSpc>
              <a:buFont typeface="Arial"/>
              <a:buChar char="•"/>
              <a:tabLst>
                <a:tab pos="354965" algn="l"/>
                <a:tab pos="355600" algn="l"/>
              </a:tabLst>
            </a:pPr>
            <a:r>
              <a:rPr sz="3200" spc="-5" dirty="0">
                <a:latin typeface="Calibri"/>
                <a:cs typeface="Calibri"/>
              </a:rPr>
              <a:t>If </a:t>
            </a:r>
            <a:r>
              <a:rPr sz="3200" spc="-10" dirty="0">
                <a:latin typeface="Calibri"/>
                <a:cs typeface="Calibri"/>
              </a:rPr>
              <a:t>submission </a:t>
            </a:r>
            <a:r>
              <a:rPr sz="3200" spc="-15" dirty="0">
                <a:latin typeface="Calibri"/>
                <a:cs typeface="Calibri"/>
              </a:rPr>
              <a:t>indicates </a:t>
            </a:r>
            <a:r>
              <a:rPr sz="3200" spc="-10" dirty="0">
                <a:latin typeface="Calibri"/>
                <a:cs typeface="Calibri"/>
              </a:rPr>
              <a:t>that </a:t>
            </a:r>
            <a:r>
              <a:rPr sz="3200" spc="-5" dirty="0">
                <a:latin typeface="Calibri"/>
                <a:cs typeface="Calibri"/>
              </a:rPr>
              <a:t>the </a:t>
            </a:r>
            <a:r>
              <a:rPr sz="3200" spc="-15" dirty="0">
                <a:latin typeface="Calibri"/>
                <a:cs typeface="Calibri"/>
              </a:rPr>
              <a:t>information  </a:t>
            </a:r>
            <a:r>
              <a:rPr sz="3200" b="1" u="heavy" spc="-5" dirty="0">
                <a:latin typeface="Calibri"/>
                <a:cs typeface="Calibri"/>
              </a:rPr>
              <a:t>does </a:t>
            </a:r>
            <a:r>
              <a:rPr sz="3200" spc="-10" dirty="0">
                <a:latin typeface="Calibri"/>
                <a:cs typeface="Calibri"/>
              </a:rPr>
              <a:t>increase </a:t>
            </a:r>
            <a:r>
              <a:rPr sz="3200" spc="-5" dirty="0">
                <a:latin typeface="Calibri"/>
                <a:cs typeface="Calibri"/>
              </a:rPr>
              <a:t>risk </a:t>
            </a:r>
            <a:r>
              <a:rPr sz="3200" spc="-20" dirty="0">
                <a:latin typeface="Calibri"/>
                <a:cs typeface="Calibri"/>
              </a:rPr>
              <a:t>to </a:t>
            </a:r>
            <a:r>
              <a:rPr sz="3200" spc="-5" dirty="0">
                <a:latin typeface="Calibri"/>
                <a:cs typeface="Calibri"/>
              </a:rPr>
              <a:t>participants, the IRB will  </a:t>
            </a:r>
            <a:r>
              <a:rPr sz="3200" spc="-20" dirty="0">
                <a:latin typeface="Calibri"/>
                <a:cs typeface="Calibri"/>
              </a:rPr>
              <a:t>review </a:t>
            </a:r>
            <a:r>
              <a:rPr sz="3200" dirty="0">
                <a:latin typeface="Calibri"/>
                <a:cs typeface="Calibri"/>
              </a:rPr>
              <a:t>and </a:t>
            </a:r>
            <a:r>
              <a:rPr sz="3200" spc="-10" dirty="0">
                <a:latin typeface="Calibri"/>
                <a:cs typeface="Calibri"/>
              </a:rPr>
              <a:t>determine </a:t>
            </a:r>
            <a:r>
              <a:rPr sz="3200" dirty="0">
                <a:latin typeface="Calibri"/>
                <a:cs typeface="Calibri"/>
              </a:rPr>
              <a:t>if additional action is  </a:t>
            </a:r>
            <a:r>
              <a:rPr sz="3200" spc="-15" dirty="0">
                <a:latin typeface="Calibri"/>
                <a:cs typeface="Calibri"/>
              </a:rPr>
              <a:t>required</a:t>
            </a:r>
            <a:endParaRPr sz="3200">
              <a:latin typeface="Calibri"/>
              <a:cs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90391" y="1207008"/>
            <a:ext cx="2364740" cy="670560"/>
          </a:xfrm>
          <a:prstGeom prst="rect">
            <a:avLst/>
          </a:prstGeom>
        </p:spPr>
        <p:txBody>
          <a:bodyPr vert="horz" wrap="square" lIns="0" tIns="0" rIns="0" bIns="0" rtlCol="0">
            <a:spAutoFit/>
          </a:bodyPr>
          <a:lstStyle/>
          <a:p>
            <a:pPr marL="12700">
              <a:lnSpc>
                <a:spcPct val="100000"/>
              </a:lnSpc>
            </a:pPr>
            <a:r>
              <a:rPr dirty="0"/>
              <a:t>IRB</a:t>
            </a:r>
            <a:r>
              <a:rPr spc="-105" dirty="0"/>
              <a:t> </a:t>
            </a:r>
            <a:r>
              <a:rPr dirty="0"/>
              <a:t>Action</a:t>
            </a:r>
          </a:p>
        </p:txBody>
      </p:sp>
      <p:sp>
        <p:nvSpPr>
          <p:cNvPr id="3" name="object 3"/>
          <p:cNvSpPr txBox="1"/>
          <p:nvPr/>
        </p:nvSpPr>
        <p:spPr>
          <a:xfrm>
            <a:off x="535940" y="2020061"/>
            <a:ext cx="7708265" cy="3652282"/>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lang="en-US" sz="3200" spc="-15" dirty="0">
                <a:latin typeface="Calibri"/>
                <a:cs typeface="Calibri"/>
              </a:rPr>
              <a:t>Full board review</a:t>
            </a:r>
          </a:p>
          <a:p>
            <a:pPr marL="355600" indent="-342900">
              <a:lnSpc>
                <a:spcPct val="100000"/>
              </a:lnSpc>
              <a:buFont typeface="Arial"/>
              <a:buChar char="•"/>
              <a:tabLst>
                <a:tab pos="354965" algn="l"/>
                <a:tab pos="355600" algn="l"/>
              </a:tabLst>
            </a:pPr>
            <a:r>
              <a:rPr sz="3200" spc="-15" dirty="0">
                <a:latin typeface="Calibri"/>
                <a:cs typeface="Calibri"/>
              </a:rPr>
              <a:t>Protect </a:t>
            </a:r>
            <a:r>
              <a:rPr sz="3200" spc="-10" dirty="0">
                <a:latin typeface="Calibri"/>
                <a:cs typeface="Calibri"/>
              </a:rPr>
              <a:t>rights, </a:t>
            </a:r>
            <a:r>
              <a:rPr sz="3200" spc="-25" dirty="0">
                <a:latin typeface="Calibri"/>
                <a:cs typeface="Calibri"/>
              </a:rPr>
              <a:t>safety </a:t>
            </a:r>
            <a:r>
              <a:rPr sz="3200" dirty="0">
                <a:latin typeface="Calibri"/>
                <a:cs typeface="Calibri"/>
              </a:rPr>
              <a:t>and </a:t>
            </a:r>
            <a:r>
              <a:rPr sz="3200" spc="-25" dirty="0">
                <a:latin typeface="Calibri"/>
                <a:cs typeface="Calibri"/>
              </a:rPr>
              <a:t>welfare</a:t>
            </a:r>
            <a:r>
              <a:rPr sz="3200" spc="50" dirty="0">
                <a:latin typeface="Calibri"/>
                <a:cs typeface="Calibri"/>
              </a:rPr>
              <a:t> </a:t>
            </a:r>
            <a:r>
              <a:rPr sz="3200" spc="-5" dirty="0">
                <a:latin typeface="Calibri"/>
                <a:cs typeface="Calibri"/>
              </a:rPr>
              <a:t>of</a:t>
            </a:r>
            <a:endParaRPr sz="3200" dirty="0">
              <a:latin typeface="Calibri"/>
              <a:cs typeface="Calibri"/>
            </a:endParaRPr>
          </a:p>
          <a:p>
            <a:pPr marL="355600">
              <a:lnSpc>
                <a:spcPct val="100000"/>
              </a:lnSpc>
            </a:pPr>
            <a:r>
              <a:rPr sz="3200" spc="-10" dirty="0">
                <a:latin typeface="Calibri"/>
                <a:cs typeface="Calibri"/>
              </a:rPr>
              <a:t>participants </a:t>
            </a:r>
            <a:r>
              <a:rPr sz="3200" spc="-5" dirty="0">
                <a:latin typeface="Calibri"/>
                <a:cs typeface="Calibri"/>
              </a:rPr>
              <a:t>and </a:t>
            </a:r>
            <a:r>
              <a:rPr sz="3200" spc="-15" dirty="0">
                <a:latin typeface="Calibri"/>
                <a:cs typeface="Calibri"/>
              </a:rPr>
              <a:t>others </a:t>
            </a:r>
            <a:r>
              <a:rPr sz="3200" spc="-20" dirty="0">
                <a:latin typeface="Calibri"/>
                <a:cs typeface="Calibri"/>
              </a:rPr>
              <a:t>involved </a:t>
            </a:r>
            <a:r>
              <a:rPr sz="3200" spc="-5" dirty="0">
                <a:latin typeface="Calibri"/>
                <a:cs typeface="Calibri"/>
              </a:rPr>
              <a:t>in</a:t>
            </a:r>
            <a:r>
              <a:rPr sz="3200" spc="145" dirty="0">
                <a:latin typeface="Calibri"/>
                <a:cs typeface="Calibri"/>
              </a:rPr>
              <a:t> </a:t>
            </a:r>
            <a:r>
              <a:rPr sz="3200" spc="-15" dirty="0">
                <a:latin typeface="Calibri"/>
                <a:cs typeface="Calibri"/>
              </a:rPr>
              <a:t>research</a:t>
            </a:r>
            <a:endParaRPr sz="3200" dirty="0">
              <a:latin typeface="Calibri"/>
              <a:cs typeface="Calibri"/>
            </a:endParaRPr>
          </a:p>
          <a:p>
            <a:pPr marL="355600" marR="5080" indent="-342900">
              <a:lnSpc>
                <a:spcPct val="100000"/>
              </a:lnSpc>
              <a:spcBef>
                <a:spcPts val="765"/>
              </a:spcBef>
              <a:buFont typeface="Arial"/>
              <a:buChar char="•"/>
              <a:tabLst>
                <a:tab pos="354965" algn="l"/>
                <a:tab pos="355600" algn="l"/>
              </a:tabLst>
            </a:pPr>
            <a:r>
              <a:rPr sz="3200" spc="-10" dirty="0">
                <a:latin typeface="Calibri"/>
                <a:cs typeface="Calibri"/>
              </a:rPr>
              <a:t>Management </a:t>
            </a:r>
            <a:r>
              <a:rPr sz="3200" spc="-5" dirty="0">
                <a:latin typeface="Calibri"/>
                <a:cs typeface="Calibri"/>
              </a:rPr>
              <a:t>plan </a:t>
            </a:r>
            <a:r>
              <a:rPr sz="3200" spc="-15" dirty="0">
                <a:latin typeface="Calibri"/>
                <a:cs typeface="Calibri"/>
              </a:rPr>
              <a:t>appropriate </a:t>
            </a:r>
            <a:r>
              <a:rPr sz="3200" spc="-5" dirty="0">
                <a:latin typeface="Calibri"/>
                <a:cs typeface="Calibri"/>
              </a:rPr>
              <a:t>(including </a:t>
            </a:r>
            <a:r>
              <a:rPr sz="3200" spc="-10" dirty="0">
                <a:latin typeface="Calibri"/>
                <a:cs typeface="Calibri"/>
              </a:rPr>
              <a:t>re-  </a:t>
            </a:r>
            <a:r>
              <a:rPr sz="3200" spc="-15" dirty="0">
                <a:latin typeface="Calibri"/>
                <a:cs typeface="Calibri"/>
              </a:rPr>
              <a:t>consent; </a:t>
            </a:r>
            <a:r>
              <a:rPr sz="3200" spc="-25" dirty="0">
                <a:latin typeface="Calibri"/>
                <a:cs typeface="Calibri"/>
              </a:rPr>
              <a:t>affect </a:t>
            </a:r>
            <a:r>
              <a:rPr sz="3200" spc="-5" dirty="0">
                <a:latin typeface="Calibri"/>
                <a:cs typeface="Calibri"/>
              </a:rPr>
              <a:t>participants willingness </a:t>
            </a:r>
            <a:r>
              <a:rPr sz="3200" spc="-20" dirty="0">
                <a:latin typeface="Calibri"/>
                <a:cs typeface="Calibri"/>
              </a:rPr>
              <a:t>to  </a:t>
            </a:r>
            <a:r>
              <a:rPr sz="3200" spc="-10" dirty="0">
                <a:latin typeface="Calibri"/>
                <a:cs typeface="Calibri"/>
              </a:rPr>
              <a:t>continue</a:t>
            </a:r>
            <a:r>
              <a:rPr sz="3200" spc="-70" dirty="0">
                <a:latin typeface="Calibri"/>
                <a:cs typeface="Calibri"/>
              </a:rPr>
              <a:t> </a:t>
            </a:r>
            <a:r>
              <a:rPr sz="3200" spc="-5" dirty="0">
                <a:latin typeface="Calibri"/>
                <a:cs typeface="Calibri"/>
              </a:rPr>
              <a:t>participation)</a:t>
            </a:r>
            <a:endParaRPr sz="3200" dirty="0">
              <a:latin typeface="Calibri"/>
              <a:cs typeface="Calibri"/>
            </a:endParaRPr>
          </a:p>
          <a:p>
            <a:pPr marL="355600" indent="-342900">
              <a:lnSpc>
                <a:spcPct val="100000"/>
              </a:lnSpc>
              <a:spcBef>
                <a:spcPts val="765"/>
              </a:spcBef>
              <a:buFont typeface="Arial"/>
              <a:buChar char="•"/>
              <a:tabLst>
                <a:tab pos="354965" algn="l"/>
                <a:tab pos="355600" algn="l"/>
              </a:tabLst>
            </a:pPr>
            <a:r>
              <a:rPr sz="3200" spc="-15" dirty="0">
                <a:latin typeface="Calibri"/>
                <a:cs typeface="Calibri"/>
              </a:rPr>
              <a:t>Corrective </a:t>
            </a:r>
            <a:r>
              <a:rPr sz="3200" spc="-5" dirty="0">
                <a:latin typeface="Calibri"/>
                <a:cs typeface="Calibri"/>
              </a:rPr>
              <a:t>action plan</a:t>
            </a:r>
            <a:r>
              <a:rPr sz="3200" spc="55" dirty="0">
                <a:latin typeface="Calibri"/>
                <a:cs typeface="Calibri"/>
              </a:rPr>
              <a:t> </a:t>
            </a:r>
            <a:r>
              <a:rPr sz="3200" spc="-15" dirty="0">
                <a:latin typeface="Calibri"/>
                <a:cs typeface="Calibri"/>
              </a:rPr>
              <a:t>appropriate</a:t>
            </a:r>
            <a:endParaRPr sz="3200" dirty="0">
              <a:latin typeface="Calibri"/>
              <a:cs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90391" y="1207008"/>
            <a:ext cx="2364740" cy="670560"/>
          </a:xfrm>
          <a:prstGeom prst="rect">
            <a:avLst/>
          </a:prstGeom>
        </p:spPr>
        <p:txBody>
          <a:bodyPr vert="horz" wrap="square" lIns="0" tIns="0" rIns="0" bIns="0" rtlCol="0">
            <a:spAutoFit/>
          </a:bodyPr>
          <a:lstStyle/>
          <a:p>
            <a:pPr marL="12700">
              <a:lnSpc>
                <a:spcPct val="100000"/>
              </a:lnSpc>
            </a:pPr>
            <a:r>
              <a:rPr dirty="0"/>
              <a:t>IRB</a:t>
            </a:r>
            <a:r>
              <a:rPr spc="-105" dirty="0"/>
              <a:t> </a:t>
            </a:r>
            <a:r>
              <a:rPr dirty="0"/>
              <a:t>Action</a:t>
            </a:r>
          </a:p>
        </p:txBody>
      </p:sp>
      <p:sp>
        <p:nvSpPr>
          <p:cNvPr id="3" name="object 3"/>
          <p:cNvSpPr txBox="1"/>
          <p:nvPr/>
        </p:nvSpPr>
        <p:spPr>
          <a:xfrm>
            <a:off x="535940" y="2020061"/>
            <a:ext cx="7393305" cy="4924425"/>
          </a:xfrm>
          <a:prstGeom prst="rect">
            <a:avLst/>
          </a:prstGeom>
        </p:spPr>
        <p:txBody>
          <a:bodyPr vert="horz" wrap="square" lIns="0" tIns="0" rIns="0" bIns="0" rtlCol="0">
            <a:spAutoFit/>
          </a:bodyPr>
          <a:lstStyle/>
          <a:p>
            <a:pPr marL="355600">
              <a:lnSpc>
                <a:spcPct val="100000"/>
              </a:lnSpc>
            </a:pPr>
            <a:endParaRPr lang="en-US" sz="3200" spc="-15" dirty="0">
              <a:latin typeface="Calibri"/>
              <a:cs typeface="Calibri"/>
            </a:endParaRPr>
          </a:p>
          <a:p>
            <a:pPr marL="355600"/>
            <a:r>
              <a:rPr lang="en-US" sz="3200" spc="-10" dirty="0">
                <a:latin typeface="Calibri"/>
                <a:cs typeface="Calibri"/>
              </a:rPr>
              <a:t>Unanticipated Problem </a:t>
            </a:r>
            <a:r>
              <a:rPr lang="en-US" sz="3200" spc="-15" dirty="0">
                <a:latin typeface="Calibri"/>
                <a:cs typeface="Calibri"/>
              </a:rPr>
              <a:t>Involving </a:t>
            </a:r>
            <a:r>
              <a:rPr lang="en-US" sz="3200" spc="-10" dirty="0">
                <a:latin typeface="Calibri"/>
                <a:cs typeface="Calibri"/>
              </a:rPr>
              <a:t>Risks </a:t>
            </a:r>
            <a:r>
              <a:rPr lang="en-US" sz="3200" spc="-15" dirty="0">
                <a:latin typeface="Calibri"/>
                <a:cs typeface="Calibri"/>
              </a:rPr>
              <a:t>to </a:t>
            </a:r>
            <a:r>
              <a:rPr lang="en-US" sz="3200" spc="-5" dirty="0">
                <a:latin typeface="Calibri"/>
                <a:cs typeface="Calibri"/>
              </a:rPr>
              <a:t>Subjects or  </a:t>
            </a:r>
            <a:r>
              <a:rPr lang="en-US" sz="3200" spc="-10" dirty="0">
                <a:latin typeface="Calibri"/>
                <a:cs typeface="Calibri"/>
              </a:rPr>
              <a:t>Others</a:t>
            </a:r>
          </a:p>
          <a:p>
            <a:pPr marL="355600"/>
            <a:endParaRPr lang="en-US" sz="3200" spc="-10" dirty="0">
              <a:latin typeface="Calibri"/>
              <a:cs typeface="Calibri"/>
            </a:endParaRPr>
          </a:p>
          <a:p>
            <a:pPr marL="355600"/>
            <a:r>
              <a:rPr lang="en-US" sz="3200" spc="-20" dirty="0">
                <a:latin typeface="Calibri"/>
                <a:cs typeface="Calibri"/>
              </a:rPr>
              <a:t>Any </a:t>
            </a:r>
            <a:r>
              <a:rPr lang="en-US" sz="3200" spc="-10" dirty="0">
                <a:latin typeface="Calibri"/>
                <a:cs typeface="Calibri"/>
              </a:rPr>
              <a:t>information that </a:t>
            </a:r>
            <a:r>
              <a:rPr lang="en-US" sz="3200" dirty="0">
                <a:latin typeface="Calibri"/>
                <a:cs typeface="Calibri"/>
              </a:rPr>
              <a:t>is </a:t>
            </a:r>
            <a:r>
              <a:rPr lang="en-US" sz="3200" spc="-5" dirty="0">
                <a:latin typeface="Calibri"/>
                <a:cs typeface="Calibri"/>
              </a:rPr>
              <a:t>(1) </a:t>
            </a:r>
            <a:r>
              <a:rPr lang="en-US" sz="3200" spc="-10" dirty="0">
                <a:latin typeface="Calibri"/>
                <a:cs typeface="Calibri"/>
              </a:rPr>
              <a:t>unanticipated </a:t>
            </a:r>
            <a:r>
              <a:rPr lang="en-US" sz="3200" dirty="0">
                <a:latin typeface="Calibri"/>
                <a:cs typeface="Calibri"/>
              </a:rPr>
              <a:t>and  </a:t>
            </a:r>
            <a:r>
              <a:rPr lang="en-US" sz="3200" spc="-10" dirty="0">
                <a:latin typeface="Calibri"/>
                <a:cs typeface="Calibri"/>
              </a:rPr>
              <a:t>(2)related </a:t>
            </a:r>
            <a:r>
              <a:rPr lang="en-US" sz="3200" spc="-15" dirty="0">
                <a:latin typeface="Calibri"/>
                <a:cs typeface="Calibri"/>
              </a:rPr>
              <a:t>to </a:t>
            </a:r>
            <a:r>
              <a:rPr lang="en-US" sz="3200" dirty="0">
                <a:latin typeface="Calibri"/>
                <a:cs typeface="Calibri"/>
              </a:rPr>
              <a:t>the </a:t>
            </a:r>
            <a:r>
              <a:rPr lang="en-US" sz="3200" spc="-15" dirty="0">
                <a:latin typeface="Calibri"/>
                <a:cs typeface="Calibri"/>
              </a:rPr>
              <a:t>research </a:t>
            </a:r>
            <a:r>
              <a:rPr lang="en-US" sz="3200" dirty="0">
                <a:latin typeface="Calibri"/>
                <a:cs typeface="Calibri"/>
              </a:rPr>
              <a:t>, and </a:t>
            </a:r>
            <a:r>
              <a:rPr lang="en-US" sz="3200" spc="-5" dirty="0">
                <a:latin typeface="Calibri"/>
                <a:cs typeface="Calibri"/>
              </a:rPr>
              <a:t>(3) </a:t>
            </a:r>
            <a:r>
              <a:rPr lang="en-US" sz="3200" spc="-10" dirty="0">
                <a:latin typeface="Calibri"/>
                <a:cs typeface="Calibri"/>
              </a:rPr>
              <a:t>indicates that  </a:t>
            </a:r>
            <a:r>
              <a:rPr lang="en-US" sz="3200" spc="-5" dirty="0">
                <a:latin typeface="Calibri"/>
                <a:cs typeface="Calibri"/>
              </a:rPr>
              <a:t>subjects or </a:t>
            </a:r>
            <a:r>
              <a:rPr lang="en-US" sz="3200" spc="-15" dirty="0">
                <a:latin typeface="Calibri"/>
                <a:cs typeface="Calibri"/>
              </a:rPr>
              <a:t>others </a:t>
            </a:r>
            <a:r>
              <a:rPr lang="en-US" sz="3200" spc="-10" dirty="0">
                <a:latin typeface="Calibri"/>
                <a:cs typeface="Calibri"/>
              </a:rPr>
              <a:t>are at </a:t>
            </a:r>
            <a:r>
              <a:rPr lang="en-US" sz="3200" spc="-5" dirty="0">
                <a:latin typeface="Calibri"/>
                <a:cs typeface="Calibri"/>
              </a:rPr>
              <a:t>increased </a:t>
            </a:r>
            <a:r>
              <a:rPr lang="en-US" sz="3200" dirty="0">
                <a:latin typeface="Calibri"/>
                <a:cs typeface="Calibri"/>
              </a:rPr>
              <a:t>risk </a:t>
            </a:r>
            <a:r>
              <a:rPr lang="en-US" sz="3200" spc="-5" dirty="0">
                <a:latin typeface="Calibri"/>
                <a:cs typeface="Calibri"/>
              </a:rPr>
              <a:t>of</a:t>
            </a:r>
            <a:r>
              <a:rPr lang="en-US" sz="3200" spc="-55" dirty="0">
                <a:latin typeface="Calibri"/>
                <a:cs typeface="Calibri"/>
              </a:rPr>
              <a:t> </a:t>
            </a:r>
            <a:r>
              <a:rPr lang="en-US" sz="3200" spc="-5" dirty="0">
                <a:latin typeface="Calibri"/>
                <a:cs typeface="Calibri"/>
              </a:rPr>
              <a:t>harm.</a:t>
            </a:r>
            <a:endParaRPr lang="en-US" sz="3200" dirty="0">
              <a:latin typeface="Calibri"/>
              <a:cs typeface="Calibri"/>
            </a:endParaRPr>
          </a:p>
          <a:p>
            <a:pPr marL="355600">
              <a:lnSpc>
                <a:spcPct val="100000"/>
              </a:lnSpc>
            </a:pPr>
            <a:endParaRPr lang="en-US" sz="3200" spc="-15" dirty="0">
              <a:latin typeface="Calibri"/>
              <a:cs typeface="Calibri"/>
            </a:endParaRPr>
          </a:p>
          <a:p>
            <a:pPr marL="355600">
              <a:lnSpc>
                <a:spcPct val="100000"/>
              </a:lnSpc>
            </a:pPr>
            <a:endParaRPr lang="en-US" sz="3200" spc="-15" dirty="0">
              <a:latin typeface="Calibri"/>
              <a:cs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29684" y="1207008"/>
            <a:ext cx="3223515" cy="677108"/>
          </a:xfrm>
          <a:prstGeom prst="rect">
            <a:avLst/>
          </a:prstGeom>
        </p:spPr>
        <p:txBody>
          <a:bodyPr vert="horz" wrap="square" lIns="0" tIns="0" rIns="0" bIns="0" rtlCol="0">
            <a:spAutoFit/>
          </a:bodyPr>
          <a:lstStyle/>
          <a:p>
            <a:pPr marL="12700">
              <a:lnSpc>
                <a:spcPct val="100000"/>
              </a:lnSpc>
            </a:pPr>
            <a:r>
              <a:rPr lang="en-US" spc="-10" dirty="0"/>
              <a:t>IRB ACTION</a:t>
            </a:r>
            <a:endParaRPr spc="-10" dirty="0"/>
          </a:p>
        </p:txBody>
      </p:sp>
      <p:sp>
        <p:nvSpPr>
          <p:cNvPr id="3" name="object 3"/>
          <p:cNvSpPr txBox="1"/>
          <p:nvPr/>
        </p:nvSpPr>
        <p:spPr>
          <a:xfrm>
            <a:off x="535940" y="2023617"/>
            <a:ext cx="8013065" cy="4011929"/>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800" u="dbl" spc="-5" dirty="0">
                <a:latin typeface="Calibri"/>
                <a:cs typeface="Calibri"/>
              </a:rPr>
              <a:t>Non-Compliance</a:t>
            </a:r>
            <a:r>
              <a:rPr sz="2800" spc="-5" dirty="0">
                <a:latin typeface="Calibri"/>
                <a:cs typeface="Calibri"/>
              </a:rPr>
              <a:t>: </a:t>
            </a:r>
            <a:r>
              <a:rPr sz="2800" spc="-15" dirty="0">
                <a:latin typeface="Calibri"/>
                <a:cs typeface="Calibri"/>
              </a:rPr>
              <a:t>Failure </a:t>
            </a:r>
            <a:r>
              <a:rPr sz="2800" spc="-20" dirty="0">
                <a:latin typeface="Calibri"/>
                <a:cs typeface="Calibri"/>
              </a:rPr>
              <a:t>to </a:t>
            </a:r>
            <a:r>
              <a:rPr sz="2800" spc="-15" dirty="0">
                <a:latin typeface="Calibri"/>
                <a:cs typeface="Calibri"/>
              </a:rPr>
              <a:t>follow </a:t>
            </a:r>
            <a:r>
              <a:rPr sz="2800" dirty="0">
                <a:latin typeface="Calibri"/>
                <a:cs typeface="Calibri"/>
              </a:rPr>
              <a:t>the </a:t>
            </a:r>
            <a:r>
              <a:rPr sz="2800" spc="-10" dirty="0">
                <a:latin typeface="Calibri"/>
                <a:cs typeface="Calibri"/>
              </a:rPr>
              <a:t>regulations,</a:t>
            </a:r>
            <a:r>
              <a:rPr sz="2800" spc="-20" dirty="0">
                <a:latin typeface="Calibri"/>
                <a:cs typeface="Calibri"/>
              </a:rPr>
              <a:t> </a:t>
            </a:r>
            <a:r>
              <a:rPr sz="2800" spc="-5" dirty="0">
                <a:latin typeface="Calibri"/>
                <a:cs typeface="Calibri"/>
              </a:rPr>
              <a:t>or</a:t>
            </a:r>
            <a:endParaRPr sz="2800">
              <a:latin typeface="Calibri"/>
              <a:cs typeface="Calibri"/>
            </a:endParaRPr>
          </a:p>
          <a:p>
            <a:pPr marL="355600">
              <a:lnSpc>
                <a:spcPct val="100000"/>
              </a:lnSpc>
            </a:pPr>
            <a:r>
              <a:rPr sz="2800" dirty="0">
                <a:latin typeface="Calibri"/>
                <a:cs typeface="Calibri"/>
              </a:rPr>
              <a:t>the </a:t>
            </a:r>
            <a:r>
              <a:rPr sz="2800" spc="-10" dirty="0">
                <a:latin typeface="Calibri"/>
                <a:cs typeface="Calibri"/>
              </a:rPr>
              <a:t>requirements </a:t>
            </a:r>
            <a:r>
              <a:rPr sz="2800" spc="-5" dirty="0">
                <a:latin typeface="Calibri"/>
                <a:cs typeface="Calibri"/>
              </a:rPr>
              <a:t>or </a:t>
            </a:r>
            <a:r>
              <a:rPr sz="2800" spc="-10" dirty="0">
                <a:latin typeface="Calibri"/>
                <a:cs typeface="Calibri"/>
              </a:rPr>
              <a:t>determinations </a:t>
            </a:r>
            <a:r>
              <a:rPr sz="2800" spc="-5" dirty="0">
                <a:latin typeface="Calibri"/>
                <a:cs typeface="Calibri"/>
              </a:rPr>
              <a:t>of </a:t>
            </a:r>
            <a:r>
              <a:rPr sz="2800" dirty="0">
                <a:latin typeface="Calibri"/>
                <a:cs typeface="Calibri"/>
              </a:rPr>
              <a:t>the</a:t>
            </a:r>
            <a:r>
              <a:rPr sz="2800" spc="-15" dirty="0">
                <a:latin typeface="Calibri"/>
                <a:cs typeface="Calibri"/>
              </a:rPr>
              <a:t> </a:t>
            </a:r>
            <a:r>
              <a:rPr sz="2800" dirty="0">
                <a:latin typeface="Calibri"/>
                <a:cs typeface="Calibri"/>
              </a:rPr>
              <a:t>IRB.</a:t>
            </a:r>
            <a:endParaRPr sz="2800">
              <a:latin typeface="Calibri"/>
              <a:cs typeface="Calibri"/>
            </a:endParaRPr>
          </a:p>
          <a:p>
            <a:pPr marL="355600" marR="508000" indent="-342900">
              <a:lnSpc>
                <a:spcPct val="100000"/>
              </a:lnSpc>
              <a:spcBef>
                <a:spcPts val="670"/>
              </a:spcBef>
              <a:buFont typeface="Arial"/>
              <a:buChar char="•"/>
              <a:tabLst>
                <a:tab pos="354965" algn="l"/>
                <a:tab pos="355600" algn="l"/>
              </a:tabLst>
            </a:pPr>
            <a:r>
              <a:rPr sz="2800" u="sng" spc="-5" dirty="0">
                <a:latin typeface="Calibri"/>
                <a:cs typeface="Calibri"/>
              </a:rPr>
              <a:t>Seriou</a:t>
            </a:r>
            <a:r>
              <a:rPr sz="2800" spc="-5" dirty="0">
                <a:latin typeface="Calibri"/>
                <a:cs typeface="Calibri"/>
              </a:rPr>
              <a:t>s Non-Compliance: </a:t>
            </a:r>
            <a:r>
              <a:rPr sz="2800" u="dbl" spc="-5" dirty="0">
                <a:latin typeface="Calibri"/>
                <a:cs typeface="Calibri"/>
              </a:rPr>
              <a:t>Non-Compliance </a:t>
            </a:r>
            <a:r>
              <a:rPr sz="2800" spc="-10" dirty="0">
                <a:latin typeface="Calibri"/>
                <a:cs typeface="Calibri"/>
              </a:rPr>
              <a:t>that  </a:t>
            </a:r>
            <a:r>
              <a:rPr sz="2800" spc="-15" dirty="0">
                <a:latin typeface="Calibri"/>
                <a:cs typeface="Calibri"/>
              </a:rPr>
              <a:t>adversely </a:t>
            </a:r>
            <a:r>
              <a:rPr sz="2800" spc="-20" dirty="0">
                <a:latin typeface="Calibri"/>
                <a:cs typeface="Calibri"/>
              </a:rPr>
              <a:t>affects </a:t>
            </a:r>
            <a:r>
              <a:rPr sz="2800" spc="-5" dirty="0">
                <a:latin typeface="Calibri"/>
                <a:cs typeface="Calibri"/>
              </a:rPr>
              <a:t>the rights or </a:t>
            </a:r>
            <a:r>
              <a:rPr sz="2800" spc="-20" dirty="0">
                <a:latin typeface="Calibri"/>
                <a:cs typeface="Calibri"/>
              </a:rPr>
              <a:t>welfare </a:t>
            </a:r>
            <a:r>
              <a:rPr sz="2800" spc="-5" dirty="0">
                <a:latin typeface="Calibri"/>
                <a:cs typeface="Calibri"/>
              </a:rPr>
              <a:t>of</a:t>
            </a:r>
            <a:r>
              <a:rPr sz="2800" spc="10" dirty="0">
                <a:latin typeface="Calibri"/>
                <a:cs typeface="Calibri"/>
              </a:rPr>
              <a:t> </a:t>
            </a:r>
            <a:r>
              <a:rPr sz="2800" spc="-5" dirty="0">
                <a:latin typeface="Calibri"/>
                <a:cs typeface="Calibri"/>
              </a:rPr>
              <a:t>subjects.</a:t>
            </a:r>
            <a:endParaRPr sz="2800">
              <a:latin typeface="Calibri"/>
              <a:cs typeface="Calibri"/>
            </a:endParaRPr>
          </a:p>
          <a:p>
            <a:pPr marL="355600" marR="29845" indent="-342900">
              <a:lnSpc>
                <a:spcPct val="100000"/>
              </a:lnSpc>
              <a:spcBef>
                <a:spcPts val="670"/>
              </a:spcBef>
              <a:buFont typeface="Arial"/>
              <a:buChar char="•"/>
              <a:tabLst>
                <a:tab pos="354965" algn="l"/>
                <a:tab pos="355600" algn="l"/>
              </a:tabLst>
            </a:pPr>
            <a:r>
              <a:rPr sz="2800" u="dbl" spc="-5" dirty="0">
                <a:latin typeface="Calibri"/>
                <a:cs typeface="Calibri"/>
              </a:rPr>
              <a:t>Continui</a:t>
            </a:r>
            <a:r>
              <a:rPr sz="2800" u="sng" spc="-5" dirty="0">
                <a:latin typeface="Calibri"/>
                <a:cs typeface="Calibri"/>
              </a:rPr>
              <a:t>n</a:t>
            </a:r>
            <a:r>
              <a:rPr sz="2800" spc="-5" dirty="0">
                <a:latin typeface="Calibri"/>
                <a:cs typeface="Calibri"/>
              </a:rPr>
              <a:t>g Non-Compliance: </a:t>
            </a:r>
            <a:r>
              <a:rPr sz="2800" dirty="0">
                <a:latin typeface="Calibri"/>
                <a:cs typeface="Calibri"/>
              </a:rPr>
              <a:t>A </a:t>
            </a:r>
            <a:r>
              <a:rPr sz="2800" spc="-15" dirty="0">
                <a:latin typeface="Calibri"/>
                <a:cs typeface="Calibri"/>
              </a:rPr>
              <a:t>pattern </a:t>
            </a:r>
            <a:r>
              <a:rPr sz="2800" spc="-5" dirty="0">
                <a:latin typeface="Calibri"/>
                <a:cs typeface="Calibri"/>
              </a:rPr>
              <a:t>of </a:t>
            </a:r>
            <a:r>
              <a:rPr sz="2800" u="dbl" spc="-5" dirty="0">
                <a:latin typeface="Calibri"/>
                <a:cs typeface="Calibri"/>
              </a:rPr>
              <a:t>Non-  Compliance </a:t>
            </a:r>
            <a:r>
              <a:rPr sz="2800" spc="-10" dirty="0">
                <a:latin typeface="Calibri"/>
                <a:cs typeface="Calibri"/>
              </a:rPr>
              <a:t>that </a:t>
            </a:r>
            <a:r>
              <a:rPr sz="2800" spc="-15" dirty="0">
                <a:latin typeface="Calibri"/>
                <a:cs typeface="Calibri"/>
              </a:rPr>
              <a:t>indicates </a:t>
            </a:r>
            <a:r>
              <a:rPr sz="2800" dirty="0">
                <a:latin typeface="Calibri"/>
                <a:cs typeface="Calibri"/>
              </a:rPr>
              <a:t>a </a:t>
            </a:r>
            <a:r>
              <a:rPr sz="2800" spc="-10" dirty="0">
                <a:latin typeface="Calibri"/>
                <a:cs typeface="Calibri"/>
              </a:rPr>
              <a:t>deficiency </a:t>
            </a:r>
            <a:r>
              <a:rPr sz="2800" spc="-20" dirty="0">
                <a:latin typeface="Calibri"/>
                <a:cs typeface="Calibri"/>
              </a:rPr>
              <a:t>likely to </a:t>
            </a:r>
            <a:r>
              <a:rPr sz="2800" spc="-5" dirty="0">
                <a:latin typeface="Calibri"/>
                <a:cs typeface="Calibri"/>
              </a:rPr>
              <a:t>result  </a:t>
            </a:r>
            <a:r>
              <a:rPr sz="2800" dirty="0">
                <a:latin typeface="Calibri"/>
                <a:cs typeface="Calibri"/>
              </a:rPr>
              <a:t>in </a:t>
            </a:r>
            <a:r>
              <a:rPr sz="2800" spc="-5" dirty="0">
                <a:latin typeface="Calibri"/>
                <a:cs typeface="Calibri"/>
              </a:rPr>
              <a:t>further </a:t>
            </a:r>
            <a:r>
              <a:rPr sz="2800" u="dbl" spc="-5" dirty="0">
                <a:latin typeface="Calibri"/>
                <a:cs typeface="Calibri"/>
              </a:rPr>
              <a:t>Non-Compliance </a:t>
            </a:r>
            <a:r>
              <a:rPr sz="2800" spc="-5" dirty="0">
                <a:latin typeface="Calibri"/>
                <a:cs typeface="Calibri"/>
              </a:rPr>
              <a:t>or </a:t>
            </a:r>
            <a:r>
              <a:rPr sz="2800" dirty="0">
                <a:latin typeface="Calibri"/>
                <a:cs typeface="Calibri"/>
              </a:rPr>
              <a:t>a </a:t>
            </a:r>
            <a:r>
              <a:rPr sz="2800" spc="-10" dirty="0">
                <a:latin typeface="Calibri"/>
                <a:cs typeface="Calibri"/>
              </a:rPr>
              <a:t>circumstance </a:t>
            </a:r>
            <a:r>
              <a:rPr sz="2800" dirty="0">
                <a:latin typeface="Calibri"/>
                <a:cs typeface="Calibri"/>
              </a:rPr>
              <a:t>in  which an </a:t>
            </a:r>
            <a:r>
              <a:rPr sz="2800" spc="-20" dirty="0">
                <a:latin typeface="Calibri"/>
                <a:cs typeface="Calibri"/>
              </a:rPr>
              <a:t>investigator </a:t>
            </a:r>
            <a:r>
              <a:rPr sz="2800" spc="-15" dirty="0">
                <a:latin typeface="Calibri"/>
                <a:cs typeface="Calibri"/>
              </a:rPr>
              <a:t>fails </a:t>
            </a:r>
            <a:r>
              <a:rPr sz="2800" spc="-20" dirty="0">
                <a:latin typeface="Calibri"/>
                <a:cs typeface="Calibri"/>
              </a:rPr>
              <a:t>to cooperate </a:t>
            </a:r>
            <a:r>
              <a:rPr sz="2800" spc="-5" dirty="0">
                <a:latin typeface="Calibri"/>
                <a:cs typeface="Calibri"/>
              </a:rPr>
              <a:t>with  </a:t>
            </a:r>
            <a:r>
              <a:rPr sz="2800" spc="-20" dirty="0">
                <a:latin typeface="Calibri"/>
                <a:cs typeface="Calibri"/>
              </a:rPr>
              <a:t>investigating </a:t>
            </a:r>
            <a:r>
              <a:rPr sz="2800" spc="-5" dirty="0">
                <a:latin typeface="Calibri"/>
                <a:cs typeface="Calibri"/>
              </a:rPr>
              <a:t>or </a:t>
            </a:r>
            <a:r>
              <a:rPr sz="2800" spc="-10" dirty="0">
                <a:latin typeface="Calibri"/>
                <a:cs typeface="Calibri"/>
              </a:rPr>
              <a:t>correcting</a:t>
            </a:r>
            <a:r>
              <a:rPr sz="2800" spc="15" dirty="0">
                <a:latin typeface="Calibri"/>
                <a:cs typeface="Calibri"/>
              </a:rPr>
              <a:t> </a:t>
            </a:r>
            <a:r>
              <a:rPr sz="2800" u="dbl" spc="-5" dirty="0">
                <a:latin typeface="Calibri"/>
                <a:cs typeface="Calibri"/>
              </a:rPr>
              <a:t>Non-Compliance</a:t>
            </a:r>
            <a:r>
              <a:rPr sz="2800" spc="-5" dirty="0">
                <a:latin typeface="Calibri"/>
                <a:cs typeface="Calibri"/>
              </a:rPr>
              <a:t>.</a:t>
            </a:r>
            <a:endParaRPr sz="2800">
              <a:latin typeface="Calibri"/>
              <a:cs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9A22-214D-4D6D-B7B5-47F7A553EB6E}"/>
              </a:ext>
            </a:extLst>
          </p:cNvPr>
          <p:cNvSpPr>
            <a:spLocks noGrp="1"/>
          </p:cNvSpPr>
          <p:nvPr>
            <p:ph type="title"/>
          </p:nvPr>
        </p:nvSpPr>
        <p:spPr>
          <a:xfrm>
            <a:off x="1690877" y="1207008"/>
            <a:ext cx="5762244" cy="677108"/>
          </a:xfrm>
        </p:spPr>
        <p:txBody>
          <a:bodyPr/>
          <a:lstStyle/>
          <a:p>
            <a:r>
              <a:rPr lang="en-US" dirty="0"/>
              <a:t>            IRB ACTION</a:t>
            </a:r>
          </a:p>
        </p:txBody>
      </p:sp>
      <p:sp>
        <p:nvSpPr>
          <p:cNvPr id="3" name="Text Placeholder 2">
            <a:extLst>
              <a:ext uri="{FF2B5EF4-FFF2-40B4-BE49-F238E27FC236}">
                <a16:creationId xmlns:a16="http://schemas.microsoft.com/office/drawing/2014/main" id="{3771D634-045E-4C8D-97A6-FA1A15F5DAF2}"/>
              </a:ext>
            </a:extLst>
          </p:cNvPr>
          <p:cNvSpPr>
            <a:spLocks noGrp="1"/>
          </p:cNvSpPr>
          <p:nvPr>
            <p:ph type="body" idx="1"/>
          </p:nvPr>
        </p:nvSpPr>
        <p:spPr>
          <a:xfrm>
            <a:off x="695706" y="2057400"/>
            <a:ext cx="7752587" cy="4752340"/>
          </a:xfrm>
        </p:spPr>
        <p:txBody>
          <a:bodyPr/>
          <a:lstStyle/>
          <a:p>
            <a:r>
              <a:rPr lang="en-US" dirty="0"/>
              <a:t>Communication with PI on rights, safety and welfare of research participants</a:t>
            </a:r>
          </a:p>
          <a:p>
            <a:endParaRPr lang="en-US" dirty="0"/>
          </a:p>
          <a:p>
            <a:r>
              <a:rPr lang="en-US" dirty="0"/>
              <a:t>IRB Determination of RNI</a:t>
            </a:r>
          </a:p>
          <a:p>
            <a:endParaRPr lang="en-US" dirty="0"/>
          </a:p>
          <a:p>
            <a:r>
              <a:rPr lang="en-US" dirty="0"/>
              <a:t>Follow-up with PI and team on CAP or management plan as needed</a:t>
            </a:r>
          </a:p>
          <a:p>
            <a:endParaRPr lang="en-US" dirty="0"/>
          </a:p>
        </p:txBody>
      </p:sp>
    </p:spTree>
    <p:extLst>
      <p:ext uri="{BB962C8B-B14F-4D97-AF65-F5344CB8AC3E}">
        <p14:creationId xmlns:p14="http://schemas.microsoft.com/office/powerpoint/2010/main" val="268874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207008"/>
            <a:ext cx="7044055" cy="677108"/>
          </a:xfrm>
          <a:prstGeom prst="rect">
            <a:avLst/>
          </a:prstGeom>
        </p:spPr>
        <p:txBody>
          <a:bodyPr vert="horz" wrap="square" lIns="0" tIns="0" rIns="0" bIns="0" rtlCol="0">
            <a:spAutoFit/>
          </a:bodyPr>
          <a:lstStyle/>
          <a:p>
            <a:pPr marL="12700">
              <a:lnSpc>
                <a:spcPct val="100000"/>
              </a:lnSpc>
            </a:pPr>
            <a:r>
              <a:rPr spc="-15" dirty="0"/>
              <a:t>Reportable</a:t>
            </a:r>
            <a:r>
              <a:rPr spc="-85" dirty="0"/>
              <a:t> </a:t>
            </a:r>
            <a:r>
              <a:rPr lang="en-US" spc="-15" dirty="0"/>
              <a:t>New Information 1</a:t>
            </a:r>
            <a:endParaRPr spc="-15" dirty="0"/>
          </a:p>
        </p:txBody>
      </p:sp>
      <p:sp>
        <p:nvSpPr>
          <p:cNvPr id="3" name="object 3"/>
          <p:cNvSpPr txBox="1"/>
          <p:nvPr/>
        </p:nvSpPr>
        <p:spPr>
          <a:xfrm>
            <a:off x="535940" y="2540000"/>
            <a:ext cx="7422515" cy="3724546"/>
          </a:xfrm>
          <a:prstGeom prst="rect">
            <a:avLst/>
          </a:prstGeom>
        </p:spPr>
        <p:txBody>
          <a:bodyPr vert="horz" wrap="square" lIns="0" tIns="0" rIns="0" bIns="0" rtlCol="0">
            <a:spAutoFit/>
          </a:bodyPr>
          <a:lstStyle/>
          <a:p>
            <a:pPr marL="469900" marR="5080" indent="-457200">
              <a:lnSpc>
                <a:spcPct val="75000"/>
              </a:lnSpc>
            </a:pPr>
            <a:r>
              <a:rPr sz="2400" spc="-15" dirty="0">
                <a:latin typeface="Calibri"/>
                <a:cs typeface="Calibri"/>
              </a:rPr>
              <a:t>Information </a:t>
            </a:r>
            <a:r>
              <a:rPr sz="2400" spc="-10" dirty="0">
                <a:latin typeface="Calibri"/>
                <a:cs typeface="Calibri"/>
              </a:rPr>
              <a:t>that </a:t>
            </a:r>
            <a:r>
              <a:rPr sz="2400" spc="-15" dirty="0">
                <a:latin typeface="Calibri"/>
                <a:cs typeface="Calibri"/>
              </a:rPr>
              <a:t>indicates </a:t>
            </a:r>
            <a:r>
              <a:rPr sz="2400" dirty="0">
                <a:latin typeface="Calibri"/>
                <a:cs typeface="Calibri"/>
              </a:rPr>
              <a:t>a </a:t>
            </a:r>
            <a:r>
              <a:rPr sz="2400" u="heavy" spc="-5" dirty="0">
                <a:latin typeface="Calibri"/>
                <a:cs typeface="Calibri"/>
              </a:rPr>
              <a:t>new </a:t>
            </a:r>
            <a:r>
              <a:rPr sz="2400" spc="-5" dirty="0">
                <a:latin typeface="Calibri"/>
                <a:cs typeface="Calibri"/>
              </a:rPr>
              <a:t>or </a:t>
            </a:r>
            <a:r>
              <a:rPr sz="2400" u="heavy" spc="-10" dirty="0">
                <a:latin typeface="Calibri"/>
                <a:cs typeface="Calibri"/>
              </a:rPr>
              <a:t>increased  </a:t>
            </a:r>
            <a:r>
              <a:rPr sz="2400" dirty="0">
                <a:latin typeface="Calibri"/>
                <a:cs typeface="Calibri"/>
              </a:rPr>
              <a:t>risk</a:t>
            </a:r>
          </a:p>
          <a:p>
            <a:pPr marL="546100">
              <a:lnSpc>
                <a:spcPts val="2975"/>
              </a:lnSpc>
              <a:tabLst>
                <a:tab pos="796290" algn="l"/>
              </a:tabLst>
            </a:pPr>
            <a:r>
              <a:rPr lang="en-US" sz="2400" dirty="0"/>
              <a:t>a. New information (e.g., an interim analysis, safety monitoring report, publication in the literature, sponsor report, or investigator finding) indicates an increase in the frequency or magnitude of a previously known risk, or uncovers a new risk. </a:t>
            </a:r>
          </a:p>
          <a:p>
            <a:pPr marL="546100">
              <a:lnSpc>
                <a:spcPts val="2975"/>
              </a:lnSpc>
              <a:tabLst>
                <a:tab pos="796290" algn="l"/>
              </a:tabLst>
            </a:pPr>
            <a:r>
              <a:rPr lang="en-US" sz="2400" dirty="0"/>
              <a:t>b. An investigator brochure, package insert, or device labeling is revised to indicate an increase in the frequency or magnitude of a previously known risk, or describes a new risk.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81326" y="935990"/>
            <a:ext cx="4182110" cy="1219835"/>
          </a:xfrm>
          <a:prstGeom prst="rect">
            <a:avLst/>
          </a:prstGeom>
        </p:spPr>
        <p:txBody>
          <a:bodyPr vert="horz" wrap="square" lIns="0" tIns="0" rIns="0" bIns="0" rtlCol="0">
            <a:spAutoFit/>
          </a:bodyPr>
          <a:lstStyle/>
          <a:p>
            <a:pPr algn="ctr">
              <a:lnSpc>
                <a:spcPct val="100000"/>
              </a:lnSpc>
            </a:pPr>
            <a:r>
              <a:rPr sz="4000" spc="-5" dirty="0"/>
              <a:t>HRPO</a:t>
            </a:r>
            <a:endParaRPr sz="4000"/>
          </a:p>
          <a:p>
            <a:pPr algn="ctr">
              <a:lnSpc>
                <a:spcPct val="100000"/>
              </a:lnSpc>
            </a:pPr>
            <a:r>
              <a:rPr sz="4000" spc="-15" dirty="0"/>
              <a:t>Contact</a:t>
            </a:r>
            <a:r>
              <a:rPr sz="4000" spc="-85" dirty="0"/>
              <a:t> </a:t>
            </a:r>
            <a:r>
              <a:rPr sz="4000" spc="-15" dirty="0"/>
              <a:t>Information</a:t>
            </a:r>
            <a:endParaRPr sz="4000"/>
          </a:p>
        </p:txBody>
      </p:sp>
      <p:sp>
        <p:nvSpPr>
          <p:cNvPr id="3" name="object 3"/>
          <p:cNvSpPr txBox="1"/>
          <p:nvPr/>
        </p:nvSpPr>
        <p:spPr>
          <a:xfrm>
            <a:off x="535940" y="2361691"/>
            <a:ext cx="7541260" cy="4001095"/>
          </a:xfrm>
          <a:prstGeom prst="rect">
            <a:avLst/>
          </a:prstGeom>
        </p:spPr>
        <p:txBody>
          <a:bodyPr vert="horz" wrap="square" lIns="0" tIns="0" rIns="0" bIns="0" rtlCol="0">
            <a:spAutoFit/>
          </a:bodyPr>
          <a:lstStyle/>
          <a:p>
            <a:r>
              <a:rPr lang="en-US" sz="2000" dirty="0"/>
              <a:t>Dr. Julie Doherty</a:t>
            </a:r>
          </a:p>
          <a:p>
            <a:r>
              <a:rPr lang="en-US" sz="2000" dirty="0"/>
              <a:t>Executive Director, HRPP</a:t>
            </a:r>
          </a:p>
          <a:p>
            <a:r>
              <a:rPr lang="en-US" sz="2000" dirty="0"/>
              <a:t>jdoherty@umaryland.edu</a:t>
            </a:r>
          </a:p>
          <a:p>
            <a:endParaRPr lang="en-US" sz="2000" dirty="0"/>
          </a:p>
          <a:p>
            <a:r>
              <a:rPr lang="en-US" sz="2000" dirty="0"/>
              <a:t>Mary MacFadden - Director</a:t>
            </a:r>
          </a:p>
          <a:p>
            <a:r>
              <a:rPr lang="en-US" sz="2000" dirty="0"/>
              <a:t>Research Subject Advocate &amp; Safety Specialist</a:t>
            </a:r>
          </a:p>
          <a:p>
            <a:r>
              <a:rPr lang="en-US" sz="2000" dirty="0"/>
              <a:t>mmacfadden@umaryland.edu</a:t>
            </a:r>
          </a:p>
          <a:p>
            <a:pPr>
              <a:lnSpc>
                <a:spcPct val="100000"/>
              </a:lnSpc>
              <a:spcBef>
                <a:spcPts val="20"/>
              </a:spcBef>
            </a:pPr>
            <a:endParaRPr sz="2000" dirty="0">
              <a:latin typeface="Times New Roman"/>
              <a:cs typeface="Times New Roman"/>
            </a:endParaRPr>
          </a:p>
          <a:p>
            <a:pPr marL="12700">
              <a:lnSpc>
                <a:spcPct val="100000"/>
              </a:lnSpc>
            </a:pPr>
            <a:r>
              <a:rPr sz="2000" spc="-5" dirty="0">
                <a:latin typeface="Calibri"/>
                <a:cs typeface="Calibri"/>
              </a:rPr>
              <a:t>Human </a:t>
            </a:r>
            <a:r>
              <a:rPr sz="2000" spc="-15" dirty="0">
                <a:latin typeface="Calibri"/>
                <a:cs typeface="Calibri"/>
              </a:rPr>
              <a:t>Research </a:t>
            </a:r>
            <a:r>
              <a:rPr sz="2000" spc="-10" dirty="0">
                <a:latin typeface="Calibri"/>
                <a:cs typeface="Calibri"/>
              </a:rPr>
              <a:t>Protections</a:t>
            </a:r>
            <a:r>
              <a:rPr sz="2000" spc="-95" dirty="0">
                <a:latin typeface="Calibri"/>
                <a:cs typeface="Calibri"/>
              </a:rPr>
              <a:t> </a:t>
            </a:r>
            <a:r>
              <a:rPr sz="2000" spc="-10" dirty="0">
                <a:latin typeface="Calibri"/>
                <a:cs typeface="Calibri"/>
              </a:rPr>
              <a:t>Office</a:t>
            </a:r>
            <a:endParaRPr sz="2000" dirty="0">
              <a:latin typeface="Calibri"/>
              <a:cs typeface="Calibri"/>
            </a:endParaRPr>
          </a:p>
          <a:p>
            <a:pPr marL="469900">
              <a:lnSpc>
                <a:spcPct val="100000"/>
              </a:lnSpc>
              <a:spcBef>
                <a:spcPts val="10"/>
              </a:spcBef>
            </a:pPr>
            <a:r>
              <a:rPr sz="2000" spc="-5" dirty="0">
                <a:latin typeface="Calibri"/>
                <a:cs typeface="Calibri"/>
              </a:rPr>
              <a:t>410-706-5037</a:t>
            </a:r>
            <a:r>
              <a:rPr sz="2000" spc="-95" dirty="0">
                <a:latin typeface="Calibri"/>
                <a:cs typeface="Calibri"/>
              </a:rPr>
              <a:t> </a:t>
            </a:r>
            <a:r>
              <a:rPr sz="2000" spc="-5" dirty="0">
                <a:latin typeface="Calibri"/>
                <a:cs typeface="Calibri"/>
              </a:rPr>
              <a:t>(phone)</a:t>
            </a:r>
            <a:endParaRPr sz="2000" dirty="0">
              <a:latin typeface="Calibri"/>
              <a:cs typeface="Calibri"/>
            </a:endParaRPr>
          </a:p>
          <a:p>
            <a:pPr marL="469900" marR="5080">
              <a:lnSpc>
                <a:spcPct val="100000"/>
              </a:lnSpc>
            </a:pPr>
            <a:r>
              <a:rPr sz="2000" dirty="0">
                <a:latin typeface="Calibri"/>
                <a:cs typeface="Calibri"/>
              </a:rPr>
              <a:t>620 </a:t>
            </a:r>
            <a:r>
              <a:rPr sz="2000" spc="-35" dirty="0">
                <a:latin typeface="Calibri"/>
                <a:cs typeface="Calibri"/>
              </a:rPr>
              <a:t>West </a:t>
            </a:r>
            <a:r>
              <a:rPr sz="2000" spc="-15" dirty="0">
                <a:latin typeface="Calibri"/>
                <a:cs typeface="Calibri"/>
              </a:rPr>
              <a:t>Lexington </a:t>
            </a:r>
            <a:r>
              <a:rPr sz="2000" spc="-10" dirty="0">
                <a:latin typeface="Calibri"/>
                <a:cs typeface="Calibri"/>
              </a:rPr>
              <a:t>Street, </a:t>
            </a:r>
            <a:r>
              <a:rPr sz="2000" spc="-5" dirty="0">
                <a:latin typeface="Calibri"/>
                <a:cs typeface="Calibri"/>
              </a:rPr>
              <a:t>2</a:t>
            </a:r>
            <a:r>
              <a:rPr sz="2000" spc="-7" baseline="24305" dirty="0">
                <a:latin typeface="Calibri"/>
                <a:cs typeface="Calibri"/>
              </a:rPr>
              <a:t>nd </a:t>
            </a:r>
            <a:r>
              <a:rPr sz="2000" spc="-5" dirty="0">
                <a:latin typeface="Calibri"/>
                <a:cs typeface="Calibri"/>
              </a:rPr>
              <a:t>Floor  Baltimore, </a:t>
            </a:r>
            <a:r>
              <a:rPr sz="2000" dirty="0">
                <a:latin typeface="Calibri"/>
                <a:cs typeface="Calibri"/>
              </a:rPr>
              <a:t>MD</a:t>
            </a:r>
            <a:r>
              <a:rPr sz="2000" spc="-110" dirty="0">
                <a:latin typeface="Calibri"/>
                <a:cs typeface="Calibri"/>
              </a:rPr>
              <a:t> </a:t>
            </a:r>
            <a:r>
              <a:rPr sz="2000" dirty="0">
                <a:latin typeface="Calibri"/>
                <a:cs typeface="Calibri"/>
              </a:rPr>
              <a:t>21201</a:t>
            </a:r>
          </a:p>
          <a:p>
            <a:pPr marL="469900" marR="47625">
              <a:lnSpc>
                <a:spcPct val="100000"/>
              </a:lnSpc>
            </a:pPr>
            <a:r>
              <a:rPr sz="2000" spc="-20" dirty="0">
                <a:solidFill>
                  <a:srgbClr val="0066FF"/>
                </a:solidFill>
                <a:latin typeface="Calibri"/>
                <a:cs typeface="Calibri"/>
              </a:rPr>
              <a:t>Website: </a:t>
            </a:r>
            <a:r>
              <a:rPr sz="2000" u="heavy" spc="-15" dirty="0">
                <a:solidFill>
                  <a:srgbClr val="0066FF"/>
                </a:solidFill>
                <a:latin typeface="Calibri"/>
                <a:cs typeface="Calibri"/>
                <a:hlinkClick r:id="rId2"/>
              </a:rPr>
              <a:t>www.hrpo.umaryland.edu </a:t>
            </a:r>
            <a:r>
              <a:rPr sz="2000" u="heavy" spc="-15" dirty="0">
                <a:solidFill>
                  <a:srgbClr val="0066FF"/>
                </a:solidFill>
                <a:latin typeface="Calibri"/>
                <a:cs typeface="Calibri"/>
              </a:rPr>
              <a:t> </a:t>
            </a:r>
            <a:endParaRPr lang="en-US" sz="2000" u="heavy" spc="-15" dirty="0">
              <a:solidFill>
                <a:srgbClr val="0066FF"/>
              </a:solidFill>
              <a:latin typeface="Calibri"/>
              <a:cs typeface="Calibri"/>
            </a:endParaRPr>
          </a:p>
          <a:p>
            <a:pPr marL="469900" marR="47625">
              <a:lnSpc>
                <a:spcPct val="100000"/>
              </a:lnSpc>
            </a:pPr>
            <a:r>
              <a:rPr sz="2000" spc="-5" dirty="0">
                <a:solidFill>
                  <a:srgbClr val="0066FF"/>
                </a:solidFill>
                <a:latin typeface="Calibri"/>
                <a:cs typeface="Calibri"/>
              </a:rPr>
              <a:t>Email:</a:t>
            </a:r>
            <a:r>
              <a:rPr sz="2000" spc="-50" dirty="0">
                <a:solidFill>
                  <a:srgbClr val="0066FF"/>
                </a:solidFill>
                <a:latin typeface="Calibri"/>
                <a:cs typeface="Calibri"/>
              </a:rPr>
              <a:t> </a:t>
            </a:r>
            <a:r>
              <a:rPr sz="2000" u="heavy" spc="-5" dirty="0">
                <a:solidFill>
                  <a:srgbClr val="0000FF"/>
                </a:solidFill>
                <a:latin typeface="Calibri"/>
                <a:cs typeface="Calibri"/>
                <a:hlinkClick r:id="rId3"/>
              </a:rPr>
              <a:t>hrpo@umaryland.edu</a:t>
            </a:r>
            <a:endParaRPr sz="2000" dirty="0">
              <a:latin typeface="Calibri"/>
              <a:cs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0984F-12D4-4D03-B8D0-DB8BE1F163D5}"/>
              </a:ext>
            </a:extLst>
          </p:cNvPr>
          <p:cNvSpPr>
            <a:spLocks noGrp="1"/>
          </p:cNvSpPr>
          <p:nvPr>
            <p:ph type="title"/>
          </p:nvPr>
        </p:nvSpPr>
        <p:spPr>
          <a:xfrm>
            <a:off x="1690877" y="1872488"/>
            <a:ext cx="5762244" cy="45719"/>
          </a:xfrm>
        </p:spPr>
        <p:txBody>
          <a:bodyPr/>
          <a:lstStyle/>
          <a:p>
            <a:endParaRPr lang="en-US" dirty="0"/>
          </a:p>
        </p:txBody>
      </p:sp>
      <p:sp>
        <p:nvSpPr>
          <p:cNvPr id="3" name="Text Placeholder 2">
            <a:extLst>
              <a:ext uri="{FF2B5EF4-FFF2-40B4-BE49-F238E27FC236}">
                <a16:creationId xmlns:a16="http://schemas.microsoft.com/office/drawing/2014/main" id="{FA7E864C-BB33-4837-BEA4-3A39CE90C08A}"/>
              </a:ext>
            </a:extLst>
          </p:cNvPr>
          <p:cNvSpPr>
            <a:spLocks noGrp="1"/>
          </p:cNvSpPr>
          <p:nvPr>
            <p:ph type="body" idx="1"/>
          </p:nvPr>
        </p:nvSpPr>
        <p:spPr>
          <a:xfrm>
            <a:off x="695706" y="2870200"/>
            <a:ext cx="7752587" cy="2462213"/>
          </a:xfrm>
        </p:spPr>
        <p:txBody>
          <a:bodyPr/>
          <a:lstStyle/>
          <a:p>
            <a:r>
              <a:rPr lang="en-US" dirty="0"/>
              <a:t>Questions??</a:t>
            </a:r>
          </a:p>
          <a:p>
            <a:endParaRPr lang="en-US" dirty="0"/>
          </a:p>
          <a:p>
            <a:r>
              <a:rPr lang="en-US" dirty="0"/>
              <a:t>THANK YOU!!!</a:t>
            </a:r>
          </a:p>
          <a:p>
            <a:endParaRPr lang="en-US" dirty="0"/>
          </a:p>
          <a:p>
            <a:endParaRPr lang="en-US" dirty="0"/>
          </a:p>
        </p:txBody>
      </p:sp>
      <p:pic>
        <p:nvPicPr>
          <p:cNvPr id="4" name="Picture 3">
            <a:extLst>
              <a:ext uri="{FF2B5EF4-FFF2-40B4-BE49-F238E27FC236}">
                <a16:creationId xmlns:a16="http://schemas.microsoft.com/office/drawing/2014/main" id="{5B8C33D6-3A66-40EA-BD58-F6457F6D674B}"/>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228600" y="685800"/>
            <a:ext cx="5273675" cy="1390015"/>
          </a:xfrm>
          <a:prstGeom prst="rect">
            <a:avLst/>
          </a:prstGeom>
          <a:noFill/>
        </p:spPr>
      </p:pic>
    </p:spTree>
    <p:extLst>
      <p:ext uri="{BB962C8B-B14F-4D97-AF65-F5344CB8AC3E}">
        <p14:creationId xmlns:p14="http://schemas.microsoft.com/office/powerpoint/2010/main" val="2795926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4C877-75E6-43E3-8B1F-F7C97B975AFC}"/>
              </a:ext>
            </a:extLst>
          </p:cNvPr>
          <p:cNvSpPr>
            <a:spLocks noGrp="1"/>
          </p:cNvSpPr>
          <p:nvPr>
            <p:ph type="title"/>
          </p:nvPr>
        </p:nvSpPr>
        <p:spPr>
          <a:xfrm>
            <a:off x="1690877" y="1207009"/>
            <a:ext cx="6757416" cy="926592"/>
          </a:xfrm>
        </p:spPr>
        <p:txBody>
          <a:bodyPr/>
          <a:lstStyle/>
          <a:p>
            <a:r>
              <a:rPr lang="en-US" spc="-15" dirty="0"/>
              <a:t>Reportable</a:t>
            </a:r>
            <a:r>
              <a:rPr lang="en-US" spc="-85" dirty="0"/>
              <a:t> </a:t>
            </a:r>
            <a:r>
              <a:rPr lang="en-US" spc="-15" dirty="0"/>
              <a:t>New Information</a:t>
            </a:r>
            <a:endParaRPr lang="en-US" dirty="0"/>
          </a:p>
        </p:txBody>
      </p:sp>
      <p:sp>
        <p:nvSpPr>
          <p:cNvPr id="3" name="Text Placeholder 2">
            <a:extLst>
              <a:ext uri="{FF2B5EF4-FFF2-40B4-BE49-F238E27FC236}">
                <a16:creationId xmlns:a16="http://schemas.microsoft.com/office/drawing/2014/main" id="{CB0626F4-BE00-4A20-9152-F36E70ACC17E}"/>
              </a:ext>
            </a:extLst>
          </p:cNvPr>
          <p:cNvSpPr>
            <a:spLocks noGrp="1"/>
          </p:cNvSpPr>
          <p:nvPr>
            <p:ph type="body" idx="1"/>
          </p:nvPr>
        </p:nvSpPr>
        <p:spPr>
          <a:xfrm>
            <a:off x="695706" y="2133600"/>
            <a:ext cx="7752587" cy="4430444"/>
          </a:xfrm>
        </p:spPr>
        <p:txBody>
          <a:bodyPr/>
          <a:lstStyle/>
          <a:p>
            <a:pPr marL="355600" indent="-342900">
              <a:lnSpc>
                <a:spcPct val="100000"/>
              </a:lnSpc>
              <a:spcBef>
                <a:spcPts val="290"/>
              </a:spcBef>
              <a:buFont typeface="Arial"/>
              <a:buChar char="•"/>
              <a:tabLst>
                <a:tab pos="354965" algn="l"/>
                <a:tab pos="355600" algn="l"/>
              </a:tabLst>
            </a:pPr>
            <a:r>
              <a:rPr lang="en-US" sz="2400" u="heavy" spc="-5" dirty="0">
                <a:latin typeface="Calibri"/>
                <a:cs typeface="Calibri"/>
              </a:rPr>
              <a:t>Added New Risk</a:t>
            </a:r>
            <a:r>
              <a:rPr lang="en-US" sz="2400" spc="-10" dirty="0">
                <a:latin typeface="Calibri"/>
                <a:cs typeface="Calibri"/>
              </a:rPr>
              <a:t>:</a:t>
            </a:r>
            <a:endParaRPr lang="en-US" sz="2400" dirty="0">
              <a:latin typeface="Calibri"/>
              <a:cs typeface="Calibri"/>
            </a:endParaRPr>
          </a:p>
          <a:p>
            <a:pPr marL="546100">
              <a:lnSpc>
                <a:spcPts val="2975"/>
              </a:lnSpc>
              <a:tabLst>
                <a:tab pos="796290" algn="l"/>
              </a:tabLst>
            </a:pPr>
            <a:endParaRPr lang="en-US" sz="2400" dirty="0">
              <a:latin typeface="Calibri"/>
              <a:cs typeface="Calibri"/>
            </a:endParaRPr>
          </a:p>
          <a:p>
            <a:pPr marL="353695" marR="52069">
              <a:lnSpc>
                <a:spcPct val="110000"/>
              </a:lnSpc>
            </a:pPr>
            <a:r>
              <a:rPr lang="en-US" sz="2400" spc="-15" dirty="0">
                <a:latin typeface="Calibri"/>
                <a:cs typeface="Calibri"/>
              </a:rPr>
              <a:t>Likely</a:t>
            </a:r>
            <a:r>
              <a:rPr lang="en-US" sz="2400" i="1" spc="-15" dirty="0">
                <a:latin typeface="Calibri"/>
                <a:cs typeface="Calibri"/>
              </a:rPr>
              <a:t>: </a:t>
            </a:r>
            <a:r>
              <a:rPr lang="en-US" sz="2400" spc="-15" dirty="0">
                <a:latin typeface="Calibri"/>
                <a:cs typeface="Calibri"/>
              </a:rPr>
              <a:t>Edema </a:t>
            </a:r>
            <a:r>
              <a:rPr lang="en-US" sz="2400" spc="-10" dirty="0">
                <a:latin typeface="Calibri"/>
                <a:cs typeface="Calibri"/>
              </a:rPr>
              <a:t>face; </a:t>
            </a:r>
            <a:r>
              <a:rPr lang="en-US" sz="2400" spc="-5" dirty="0">
                <a:latin typeface="Calibri"/>
                <a:cs typeface="Calibri"/>
              </a:rPr>
              <a:t>Other </a:t>
            </a:r>
            <a:r>
              <a:rPr lang="en-US" sz="2400" spc="-15" dirty="0">
                <a:latin typeface="Calibri"/>
                <a:cs typeface="Calibri"/>
              </a:rPr>
              <a:t>(generalized </a:t>
            </a:r>
            <a:r>
              <a:rPr lang="en-US" sz="2400" dirty="0">
                <a:latin typeface="Calibri"/>
                <a:cs typeface="Calibri"/>
              </a:rPr>
              <a:t>edema); </a:t>
            </a:r>
            <a:r>
              <a:rPr lang="en-US" sz="2400" spc="-10" dirty="0">
                <a:latin typeface="Calibri"/>
                <a:cs typeface="Calibri"/>
              </a:rPr>
              <a:t>Localized  </a:t>
            </a:r>
            <a:r>
              <a:rPr lang="en-US" sz="2400" spc="-5" dirty="0">
                <a:latin typeface="Calibri"/>
                <a:cs typeface="Calibri"/>
              </a:rPr>
              <a:t>edema; </a:t>
            </a:r>
            <a:r>
              <a:rPr lang="en-US" sz="2400" spc="-10" dirty="0">
                <a:latin typeface="Calibri"/>
                <a:cs typeface="Calibri"/>
              </a:rPr>
              <a:t>Periorbital</a:t>
            </a:r>
            <a:r>
              <a:rPr lang="en-US" sz="2400" spc="-65" dirty="0">
                <a:latin typeface="Calibri"/>
                <a:cs typeface="Calibri"/>
              </a:rPr>
              <a:t> </a:t>
            </a:r>
            <a:r>
              <a:rPr lang="en-US" sz="2400" dirty="0">
                <a:latin typeface="Calibri"/>
                <a:cs typeface="Calibri"/>
              </a:rPr>
              <a:t>edema</a:t>
            </a:r>
          </a:p>
          <a:p>
            <a:pPr marL="353695" marR="52069">
              <a:lnSpc>
                <a:spcPct val="110000"/>
              </a:lnSpc>
            </a:pPr>
            <a:endParaRPr lang="en-US" sz="2400" dirty="0">
              <a:latin typeface="Calibri"/>
              <a:cs typeface="Calibri"/>
            </a:endParaRPr>
          </a:p>
          <a:p>
            <a:pPr marL="355600" indent="-342900">
              <a:lnSpc>
                <a:spcPct val="100000"/>
              </a:lnSpc>
              <a:spcBef>
                <a:spcPts val="290"/>
              </a:spcBef>
              <a:buFont typeface="Arial"/>
              <a:buChar char="•"/>
              <a:tabLst>
                <a:tab pos="354965" algn="l"/>
                <a:tab pos="355600" algn="l"/>
              </a:tabLst>
            </a:pPr>
            <a:r>
              <a:rPr lang="en-US" sz="2400" u="heavy" spc="-5" dirty="0">
                <a:latin typeface="Calibri"/>
                <a:cs typeface="Calibri"/>
              </a:rPr>
              <a:t>Increase </a:t>
            </a:r>
            <a:r>
              <a:rPr lang="en-US" sz="2400" u="heavy" dirty="0">
                <a:latin typeface="Calibri"/>
                <a:cs typeface="Calibri"/>
              </a:rPr>
              <a:t>in Risk</a:t>
            </a:r>
            <a:r>
              <a:rPr lang="en-US" sz="2400" u="heavy" spc="-110" dirty="0">
                <a:latin typeface="Calibri"/>
                <a:cs typeface="Calibri"/>
              </a:rPr>
              <a:t> </a:t>
            </a:r>
            <a:r>
              <a:rPr lang="en-US" sz="2400" u="heavy" spc="-10" dirty="0">
                <a:latin typeface="Calibri"/>
                <a:cs typeface="Calibri"/>
              </a:rPr>
              <a:t>Attribution</a:t>
            </a:r>
            <a:r>
              <a:rPr lang="en-US" sz="2400" spc="-10" dirty="0">
                <a:latin typeface="Calibri"/>
                <a:cs typeface="Calibri"/>
              </a:rPr>
              <a:t>:</a:t>
            </a:r>
            <a:endParaRPr lang="en-US" sz="2400" dirty="0">
              <a:latin typeface="Calibri"/>
              <a:cs typeface="Calibri"/>
            </a:endParaRPr>
          </a:p>
          <a:p>
            <a:pPr marL="353695" marR="629285">
              <a:lnSpc>
                <a:spcPct val="110000"/>
              </a:lnSpc>
            </a:pPr>
            <a:r>
              <a:rPr lang="en-US" sz="2400" spc="-10" dirty="0">
                <a:latin typeface="Calibri"/>
                <a:cs typeface="Calibri"/>
              </a:rPr>
              <a:t>Changed </a:t>
            </a:r>
            <a:r>
              <a:rPr lang="en-US" sz="2400" spc="-15" dirty="0">
                <a:latin typeface="Calibri"/>
                <a:cs typeface="Calibri"/>
              </a:rPr>
              <a:t>to Likely from </a:t>
            </a:r>
            <a:r>
              <a:rPr lang="en-US" sz="2400" spc="-5" dirty="0">
                <a:latin typeface="Calibri"/>
                <a:cs typeface="Calibri"/>
              </a:rPr>
              <a:t>Less </a:t>
            </a:r>
            <a:r>
              <a:rPr lang="en-US" sz="2400" spc="-15" dirty="0">
                <a:latin typeface="Calibri"/>
                <a:cs typeface="Calibri"/>
              </a:rPr>
              <a:t>Likely: </a:t>
            </a:r>
            <a:r>
              <a:rPr lang="en-US" sz="2400" spc="-10" dirty="0">
                <a:latin typeface="Calibri"/>
                <a:cs typeface="Calibri"/>
              </a:rPr>
              <a:t>Neutrophil </a:t>
            </a:r>
            <a:r>
              <a:rPr lang="en-US" sz="2400" spc="-15" dirty="0">
                <a:latin typeface="Calibri"/>
                <a:cs typeface="Calibri"/>
              </a:rPr>
              <a:t>count  </a:t>
            </a:r>
            <a:r>
              <a:rPr lang="en-US" sz="2400" spc="-10" dirty="0">
                <a:latin typeface="Calibri"/>
                <a:cs typeface="Calibri"/>
              </a:rPr>
              <a:t>decreased</a:t>
            </a:r>
          </a:p>
          <a:p>
            <a:pPr marL="353695" marR="629285">
              <a:lnSpc>
                <a:spcPct val="110000"/>
              </a:lnSpc>
            </a:pPr>
            <a:endParaRPr lang="en-US" sz="2400" spc="-10" dirty="0">
              <a:latin typeface="Calibri"/>
              <a:cs typeface="Calibri"/>
            </a:endParaRPr>
          </a:p>
          <a:p>
            <a:pPr marL="353695" marR="629285">
              <a:lnSpc>
                <a:spcPct val="110000"/>
              </a:lnSpc>
            </a:pPr>
            <a:r>
              <a:rPr lang="en-US" sz="2000" spc="-10" dirty="0">
                <a:latin typeface="Calibri"/>
                <a:cs typeface="Calibri"/>
              </a:rPr>
              <a:t>External SUSARs – only if impact local study or occurred locally</a:t>
            </a:r>
            <a:endParaRPr lang="en-US" sz="2000" dirty="0">
              <a:latin typeface="Calibri"/>
              <a:cs typeface="Calibri"/>
            </a:endParaRPr>
          </a:p>
          <a:p>
            <a:endParaRPr lang="en-US" dirty="0"/>
          </a:p>
        </p:txBody>
      </p:sp>
    </p:spTree>
    <p:extLst>
      <p:ext uri="{BB962C8B-B14F-4D97-AF65-F5344CB8AC3E}">
        <p14:creationId xmlns:p14="http://schemas.microsoft.com/office/powerpoint/2010/main" val="1139266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6BC27-37A9-4EA2-8A97-D4F12ED9868F}"/>
              </a:ext>
            </a:extLst>
          </p:cNvPr>
          <p:cNvSpPr>
            <a:spLocks noGrp="1"/>
          </p:cNvSpPr>
          <p:nvPr>
            <p:ph type="title"/>
          </p:nvPr>
        </p:nvSpPr>
        <p:spPr>
          <a:xfrm>
            <a:off x="1690876" y="1207009"/>
            <a:ext cx="7072124" cy="1354217"/>
          </a:xfrm>
        </p:spPr>
        <p:txBody>
          <a:bodyPr/>
          <a:lstStyle/>
          <a:p>
            <a:r>
              <a:rPr lang="en-US" spc="-15" dirty="0"/>
              <a:t>Reportable</a:t>
            </a:r>
            <a:r>
              <a:rPr lang="en-US" spc="-85" dirty="0"/>
              <a:t> </a:t>
            </a:r>
            <a:r>
              <a:rPr lang="en-US" spc="-15" dirty="0"/>
              <a:t>New Information 1</a:t>
            </a:r>
            <a:endParaRPr lang="en-US" dirty="0"/>
          </a:p>
        </p:txBody>
      </p:sp>
      <p:sp>
        <p:nvSpPr>
          <p:cNvPr id="3" name="Text Placeholder 2">
            <a:extLst>
              <a:ext uri="{FF2B5EF4-FFF2-40B4-BE49-F238E27FC236}">
                <a16:creationId xmlns:a16="http://schemas.microsoft.com/office/drawing/2014/main" id="{4EA0B157-A143-4311-A9C9-8935EBC97FB1}"/>
              </a:ext>
            </a:extLst>
          </p:cNvPr>
          <p:cNvSpPr>
            <a:spLocks noGrp="1"/>
          </p:cNvSpPr>
          <p:nvPr>
            <p:ph type="body" idx="1"/>
          </p:nvPr>
        </p:nvSpPr>
        <p:spPr>
          <a:xfrm>
            <a:off x="695706" y="2133600"/>
            <a:ext cx="7752587" cy="3077766"/>
          </a:xfrm>
        </p:spPr>
        <p:txBody>
          <a:bodyPr/>
          <a:lstStyle/>
          <a:p>
            <a:r>
              <a:rPr lang="en-US" sz="2400" dirty="0"/>
              <a:t>c. Withdrawal, restriction, or modification of a marketed approval of a drug, device, or biologic used in a research protocol. </a:t>
            </a:r>
          </a:p>
          <a:p>
            <a:endParaRPr lang="en-US" sz="2400" dirty="0"/>
          </a:p>
          <a:p>
            <a:r>
              <a:rPr lang="en-US" sz="2400" dirty="0"/>
              <a:t>d. Protocol violation that harmed subjects or others or that indicates subjects or others might be at increased risk of harm. </a:t>
            </a:r>
          </a:p>
          <a:p>
            <a:endParaRPr lang="en-US" dirty="0"/>
          </a:p>
        </p:txBody>
      </p:sp>
    </p:spTree>
    <p:extLst>
      <p:ext uri="{BB962C8B-B14F-4D97-AF65-F5344CB8AC3E}">
        <p14:creationId xmlns:p14="http://schemas.microsoft.com/office/powerpoint/2010/main" val="21954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34D47-8702-4E55-940F-093A49D5B41F}"/>
              </a:ext>
            </a:extLst>
          </p:cNvPr>
          <p:cNvSpPr>
            <a:spLocks noGrp="1"/>
          </p:cNvSpPr>
          <p:nvPr>
            <p:ph type="title"/>
          </p:nvPr>
        </p:nvSpPr>
        <p:spPr>
          <a:xfrm>
            <a:off x="1066800" y="1207008"/>
            <a:ext cx="7162799" cy="1354217"/>
          </a:xfrm>
        </p:spPr>
        <p:txBody>
          <a:bodyPr/>
          <a:lstStyle/>
          <a:p>
            <a:r>
              <a:rPr lang="en-US" spc="-15" dirty="0"/>
              <a:t>Reportable</a:t>
            </a:r>
            <a:r>
              <a:rPr lang="en-US" spc="-85" dirty="0"/>
              <a:t> </a:t>
            </a:r>
            <a:r>
              <a:rPr lang="en-US" spc="-15" dirty="0"/>
              <a:t>New Information 1</a:t>
            </a:r>
            <a:endParaRPr lang="en-US" dirty="0"/>
          </a:p>
        </p:txBody>
      </p:sp>
      <p:sp>
        <p:nvSpPr>
          <p:cNvPr id="3" name="Text Placeholder 2">
            <a:extLst>
              <a:ext uri="{FF2B5EF4-FFF2-40B4-BE49-F238E27FC236}">
                <a16:creationId xmlns:a16="http://schemas.microsoft.com/office/drawing/2014/main" id="{173ED08C-E3DB-4C13-A25A-1E11703A1ACE}"/>
              </a:ext>
            </a:extLst>
          </p:cNvPr>
          <p:cNvSpPr>
            <a:spLocks noGrp="1"/>
          </p:cNvSpPr>
          <p:nvPr>
            <p:ph type="body" idx="1"/>
          </p:nvPr>
        </p:nvSpPr>
        <p:spPr>
          <a:xfrm>
            <a:off x="695706" y="2870200"/>
            <a:ext cx="7752587" cy="2339102"/>
          </a:xfrm>
        </p:spPr>
        <p:txBody>
          <a:bodyPr/>
          <a:lstStyle/>
          <a:p>
            <a:r>
              <a:rPr lang="en-US" sz="2400" dirty="0"/>
              <a:t>e. Complaint of a subject that indicates subjects or others might be at increased risk of harm or at risk of a new harm. </a:t>
            </a:r>
          </a:p>
          <a:p>
            <a:endParaRPr lang="en-US" sz="2400" dirty="0"/>
          </a:p>
          <a:p>
            <a:r>
              <a:rPr lang="en-US" sz="2400" dirty="0"/>
              <a:t>f. Any changes significantly affecting the conduct of the research.</a:t>
            </a:r>
            <a:endParaRPr lang="en-US" sz="2400" u="heavy" spc="-5" dirty="0">
              <a:latin typeface="Calibri"/>
              <a:cs typeface="Calibri"/>
            </a:endParaRPr>
          </a:p>
          <a:p>
            <a:endParaRPr lang="en-US" dirty="0"/>
          </a:p>
        </p:txBody>
      </p:sp>
    </p:spTree>
    <p:extLst>
      <p:ext uri="{BB962C8B-B14F-4D97-AF65-F5344CB8AC3E}">
        <p14:creationId xmlns:p14="http://schemas.microsoft.com/office/powerpoint/2010/main" val="2645112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1207008"/>
            <a:ext cx="7391400" cy="677108"/>
          </a:xfrm>
          <a:prstGeom prst="rect">
            <a:avLst/>
          </a:prstGeom>
        </p:spPr>
        <p:txBody>
          <a:bodyPr vert="horz" wrap="square" lIns="0" tIns="0" rIns="0" bIns="0" rtlCol="0">
            <a:spAutoFit/>
          </a:bodyPr>
          <a:lstStyle/>
          <a:p>
            <a:pPr marL="12700">
              <a:lnSpc>
                <a:spcPct val="100000"/>
              </a:lnSpc>
            </a:pPr>
            <a:r>
              <a:rPr lang="en-US" spc="-15" dirty="0"/>
              <a:t>Reportable</a:t>
            </a:r>
            <a:r>
              <a:rPr lang="en-US" spc="-85" dirty="0"/>
              <a:t> </a:t>
            </a:r>
            <a:r>
              <a:rPr lang="en-US" spc="-15" dirty="0"/>
              <a:t>New Information 2</a:t>
            </a:r>
            <a:endParaRPr dirty="0"/>
          </a:p>
        </p:txBody>
      </p:sp>
      <p:sp>
        <p:nvSpPr>
          <p:cNvPr id="3" name="object 3"/>
          <p:cNvSpPr txBox="1"/>
          <p:nvPr/>
        </p:nvSpPr>
        <p:spPr>
          <a:xfrm>
            <a:off x="805941" y="2743200"/>
            <a:ext cx="7423659" cy="2233175"/>
          </a:xfrm>
          <a:prstGeom prst="rect">
            <a:avLst/>
          </a:prstGeom>
        </p:spPr>
        <p:txBody>
          <a:bodyPr vert="horz" wrap="square" lIns="0" tIns="0" rIns="0" bIns="0" rtlCol="0">
            <a:spAutoFit/>
          </a:bodyPr>
          <a:lstStyle/>
          <a:p>
            <a:pPr marL="12700" marR="5080">
              <a:lnSpc>
                <a:spcPts val="2860"/>
              </a:lnSpc>
            </a:pPr>
            <a:r>
              <a:rPr sz="2800" spc="-20" dirty="0">
                <a:latin typeface="Calibri"/>
                <a:cs typeface="Calibri"/>
              </a:rPr>
              <a:t>Any </a:t>
            </a:r>
            <a:r>
              <a:rPr sz="2800" spc="-5" dirty="0">
                <a:latin typeface="Calibri"/>
                <a:cs typeface="Calibri"/>
              </a:rPr>
              <a:t>harm </a:t>
            </a:r>
            <a:r>
              <a:rPr sz="2800" spc="-10" dirty="0">
                <a:latin typeface="Calibri"/>
                <a:cs typeface="Calibri"/>
              </a:rPr>
              <a:t>experienced by </a:t>
            </a:r>
            <a:r>
              <a:rPr sz="2800" dirty="0">
                <a:latin typeface="Calibri"/>
                <a:cs typeface="Calibri"/>
              </a:rPr>
              <a:t>a </a:t>
            </a:r>
            <a:r>
              <a:rPr sz="2800" spc="-10" dirty="0">
                <a:latin typeface="Calibri"/>
                <a:cs typeface="Calibri"/>
              </a:rPr>
              <a:t>participant  </a:t>
            </a:r>
            <a:r>
              <a:rPr sz="2800" spc="-5" dirty="0">
                <a:latin typeface="Calibri"/>
                <a:cs typeface="Calibri"/>
              </a:rPr>
              <a:t>or other individual </a:t>
            </a:r>
            <a:r>
              <a:rPr sz="2800" dirty="0">
                <a:latin typeface="Calibri"/>
                <a:cs typeface="Calibri"/>
              </a:rPr>
              <a:t>which in the </a:t>
            </a:r>
            <a:r>
              <a:rPr sz="2800" spc="-5" dirty="0">
                <a:latin typeface="Calibri"/>
                <a:cs typeface="Calibri"/>
              </a:rPr>
              <a:t>opinion  of </a:t>
            </a:r>
            <a:r>
              <a:rPr sz="2800" dirty="0">
                <a:latin typeface="Calibri"/>
                <a:cs typeface="Calibri"/>
              </a:rPr>
              <a:t>the </a:t>
            </a:r>
            <a:r>
              <a:rPr sz="2800" spc="-10" dirty="0">
                <a:latin typeface="Calibri"/>
                <a:cs typeface="Calibri"/>
              </a:rPr>
              <a:t>local </a:t>
            </a:r>
            <a:r>
              <a:rPr sz="2800" spc="-20" dirty="0">
                <a:latin typeface="Calibri"/>
                <a:cs typeface="Calibri"/>
              </a:rPr>
              <a:t>investigator</a:t>
            </a:r>
            <a:r>
              <a:rPr sz="2800" spc="-80" dirty="0">
                <a:latin typeface="Calibri"/>
                <a:cs typeface="Calibri"/>
              </a:rPr>
              <a:t> </a:t>
            </a:r>
            <a:r>
              <a:rPr sz="2800" dirty="0">
                <a:latin typeface="Calibri"/>
                <a:cs typeface="Calibri"/>
              </a:rPr>
              <a:t>is</a:t>
            </a:r>
          </a:p>
          <a:p>
            <a:pPr marL="822325" indent="-276225">
              <a:lnSpc>
                <a:spcPts val="2590"/>
              </a:lnSpc>
              <a:buChar char="-"/>
              <a:tabLst>
                <a:tab pos="817244" algn="l"/>
                <a:tab pos="817880" algn="l"/>
              </a:tabLst>
            </a:pPr>
            <a:r>
              <a:rPr sz="2800" spc="-15" dirty="0">
                <a:latin typeface="Calibri"/>
                <a:cs typeface="Calibri"/>
              </a:rPr>
              <a:t>unexpected</a:t>
            </a:r>
            <a:endParaRPr sz="2800" dirty="0">
              <a:latin typeface="Calibri"/>
              <a:cs typeface="Calibri"/>
            </a:endParaRPr>
          </a:p>
          <a:p>
            <a:pPr marL="1384300">
              <a:lnSpc>
                <a:spcPts val="2855"/>
              </a:lnSpc>
            </a:pPr>
            <a:r>
              <a:rPr sz="2800" spc="-5" dirty="0">
                <a:latin typeface="Calibri"/>
                <a:cs typeface="Calibri"/>
              </a:rPr>
              <a:t>AND</a:t>
            </a:r>
            <a:endParaRPr sz="2800" dirty="0">
              <a:latin typeface="Calibri"/>
              <a:cs typeface="Calibri"/>
            </a:endParaRPr>
          </a:p>
          <a:p>
            <a:pPr marL="822325" marR="444500" indent="-276225">
              <a:lnSpc>
                <a:spcPts val="2860"/>
              </a:lnSpc>
              <a:spcBef>
                <a:spcPts val="260"/>
              </a:spcBef>
              <a:buChar char="-"/>
              <a:tabLst>
                <a:tab pos="817244" algn="l"/>
                <a:tab pos="817880" algn="l"/>
              </a:tabLst>
            </a:pPr>
            <a:r>
              <a:rPr sz="2800" spc="-15" dirty="0">
                <a:latin typeface="Calibri"/>
                <a:cs typeface="Calibri"/>
              </a:rPr>
              <a:t>at </a:t>
            </a:r>
            <a:r>
              <a:rPr sz="2800" spc="-10" dirty="0">
                <a:latin typeface="Calibri"/>
                <a:cs typeface="Calibri"/>
              </a:rPr>
              <a:t>least </a:t>
            </a:r>
            <a:r>
              <a:rPr sz="2800" u="heavy" spc="-10" dirty="0">
                <a:latin typeface="Calibri"/>
                <a:cs typeface="Calibri"/>
              </a:rPr>
              <a:t>probably </a:t>
            </a:r>
            <a:r>
              <a:rPr sz="2800" spc="-20" dirty="0">
                <a:latin typeface="Calibri"/>
                <a:cs typeface="Calibri"/>
              </a:rPr>
              <a:t>related to </a:t>
            </a:r>
            <a:r>
              <a:rPr sz="2800" dirty="0">
                <a:latin typeface="Calibri"/>
                <a:cs typeface="Calibri"/>
              </a:rPr>
              <a:t>the  </a:t>
            </a:r>
            <a:r>
              <a:rPr sz="2800" spc="-15" dirty="0">
                <a:latin typeface="Calibri"/>
                <a:cs typeface="Calibri"/>
              </a:rPr>
              <a:t>research</a:t>
            </a:r>
            <a:endParaRPr sz="28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CF00A-93A6-4A79-A8FB-C8F17508D02C}"/>
              </a:ext>
            </a:extLst>
          </p:cNvPr>
          <p:cNvSpPr>
            <a:spLocks noGrp="1"/>
          </p:cNvSpPr>
          <p:nvPr>
            <p:ph type="title"/>
          </p:nvPr>
        </p:nvSpPr>
        <p:spPr>
          <a:xfrm>
            <a:off x="914400" y="1207008"/>
            <a:ext cx="7391399" cy="1354217"/>
          </a:xfrm>
        </p:spPr>
        <p:txBody>
          <a:bodyPr/>
          <a:lstStyle/>
          <a:p>
            <a:r>
              <a:rPr lang="en-US" spc="-15" dirty="0"/>
              <a:t>Reportable</a:t>
            </a:r>
            <a:r>
              <a:rPr lang="en-US" spc="-85" dirty="0"/>
              <a:t> </a:t>
            </a:r>
            <a:r>
              <a:rPr lang="en-US" spc="-15" dirty="0"/>
              <a:t>New Information 2</a:t>
            </a:r>
            <a:endParaRPr lang="en-US" dirty="0"/>
          </a:p>
        </p:txBody>
      </p:sp>
      <p:sp>
        <p:nvSpPr>
          <p:cNvPr id="3" name="Text Placeholder 2">
            <a:extLst>
              <a:ext uri="{FF2B5EF4-FFF2-40B4-BE49-F238E27FC236}">
                <a16:creationId xmlns:a16="http://schemas.microsoft.com/office/drawing/2014/main" id="{28E85055-CE64-4CD3-83CC-054F11FBFF0B}"/>
              </a:ext>
            </a:extLst>
          </p:cNvPr>
          <p:cNvSpPr>
            <a:spLocks noGrp="1"/>
          </p:cNvSpPr>
          <p:nvPr>
            <p:ph type="body" idx="1"/>
          </p:nvPr>
        </p:nvSpPr>
        <p:spPr>
          <a:xfrm>
            <a:off x="695706" y="2057400"/>
            <a:ext cx="7752587" cy="3323987"/>
          </a:xfrm>
        </p:spPr>
        <p:txBody>
          <a:bodyPr/>
          <a:lstStyle/>
          <a:p>
            <a:r>
              <a:rPr lang="en-US" sz="2400" dirty="0"/>
              <a:t>A harm is “unexpected” when its specificity or severity are inconsistent with risk information previously reviewed and approved by the IRB in terms of nature, severity, frequency, and characteristics of the study population. </a:t>
            </a:r>
          </a:p>
          <a:p>
            <a:endParaRPr lang="en-US" sz="2400" dirty="0"/>
          </a:p>
          <a:p>
            <a:r>
              <a:rPr lang="en-US" sz="2400" dirty="0"/>
              <a:t>A harm is “a least probably related to the Human Research procedures” if in the opinion of the local investigator, the research procedures more likely than not caused the harm (greater than 50% probability).</a:t>
            </a:r>
          </a:p>
        </p:txBody>
      </p:sp>
    </p:spTree>
    <p:extLst>
      <p:ext uri="{BB962C8B-B14F-4D97-AF65-F5344CB8AC3E}">
        <p14:creationId xmlns:p14="http://schemas.microsoft.com/office/powerpoint/2010/main" val="1944453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1164</TotalTime>
  <Words>1772</Words>
  <Application>Microsoft Office PowerPoint</Application>
  <PresentationFormat>On-screen Show (4:3)</PresentationFormat>
  <Paragraphs>242</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Times New Roman</vt:lpstr>
      <vt:lpstr>Office Theme</vt:lpstr>
      <vt:lpstr>University of Maryland Baltimore Reportable New Information Reporting Requirements: A Refresher    </vt:lpstr>
      <vt:lpstr>Reportable New Information</vt:lpstr>
      <vt:lpstr>Reportable New Information</vt:lpstr>
      <vt:lpstr>Reportable New Information 1</vt:lpstr>
      <vt:lpstr>Reportable New Information</vt:lpstr>
      <vt:lpstr>Reportable New Information 1</vt:lpstr>
      <vt:lpstr>Reportable New Information 1</vt:lpstr>
      <vt:lpstr>Reportable New Information 2</vt:lpstr>
      <vt:lpstr>Reportable New Information 2</vt:lpstr>
      <vt:lpstr>Reportable New Information 3</vt:lpstr>
      <vt:lpstr>Reportable New Information 4</vt:lpstr>
      <vt:lpstr>Reportable New Information 5</vt:lpstr>
      <vt:lpstr>Reportable New Information 6</vt:lpstr>
      <vt:lpstr>Reportable New Information 7</vt:lpstr>
      <vt:lpstr>Reportable New Information 8</vt:lpstr>
      <vt:lpstr>Reportable New Information  9 </vt:lpstr>
      <vt:lpstr>Reportable New Information 10</vt:lpstr>
      <vt:lpstr>Reportable New Information 11</vt:lpstr>
      <vt:lpstr>    Reportable New Information 12</vt:lpstr>
      <vt:lpstr>Reportable New Information 13</vt:lpstr>
      <vt:lpstr>Reportable New Information 13</vt:lpstr>
      <vt:lpstr>Reportable New Information 14</vt:lpstr>
      <vt:lpstr>Reportable New Information 15 </vt:lpstr>
      <vt:lpstr>Reportable New Information 16</vt:lpstr>
      <vt:lpstr>Reportable New Information  16</vt:lpstr>
      <vt:lpstr>       Reportable New Information                         Processes</vt:lpstr>
      <vt:lpstr>       Reportable New Information                         Processes</vt:lpstr>
      <vt:lpstr>CICERO Process</vt:lpstr>
      <vt:lpstr>CICERO Process - 2</vt:lpstr>
      <vt:lpstr>CICERO Process - 3 Description, cont.</vt:lpstr>
      <vt:lpstr>CICERO Process - 4</vt:lpstr>
      <vt:lpstr>PI Reporting Requirements</vt:lpstr>
      <vt:lpstr>PI Responsibilities</vt:lpstr>
      <vt:lpstr>     PI Responsibilities</vt:lpstr>
      <vt:lpstr>IRB Action</vt:lpstr>
      <vt:lpstr>IRB Action</vt:lpstr>
      <vt:lpstr>IRB Action</vt:lpstr>
      <vt:lpstr>IRB ACTION</vt:lpstr>
      <vt:lpstr>            IRB ACTION</vt:lpstr>
      <vt:lpstr>HRPO Contact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Julia Doherty</cp:lastModifiedBy>
  <cp:revision>27</cp:revision>
  <dcterms:created xsi:type="dcterms:W3CDTF">2018-04-16T18:38:08Z</dcterms:created>
  <dcterms:modified xsi:type="dcterms:W3CDTF">2021-03-18T15:12:04Z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2016-07-06T00:00:00Z</vt:filetime>
  </property>
  <property fmtid="{D5CDD505-2E9C-101B-9397-08002B2CF9AE}" pid="3" name="Creator">
    <vt:lpwstr>Microsoft® PowerPoint® 2010</vt:lpwstr>
  </property>
  <property fmtid="{D5CDD505-2E9C-101B-9397-08002B2CF9AE}" pid="4" name="LastSaved">
    <vt:filetime>2018-04-16T00:00:00Z</vt:filetime>
  </property>
</Properties>
</file>