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8"/>
  </p:notesMasterIdLst>
  <p:sldIdLst>
    <p:sldId id="256" r:id="rId2"/>
    <p:sldId id="258" r:id="rId3"/>
    <p:sldId id="288" r:id="rId4"/>
    <p:sldId id="289" r:id="rId5"/>
    <p:sldId id="276" r:id="rId6"/>
    <p:sldId id="269" r:id="rId7"/>
    <p:sldId id="285" r:id="rId8"/>
    <p:sldId id="293" r:id="rId9"/>
    <p:sldId id="291" r:id="rId10"/>
    <p:sldId id="290" r:id="rId11"/>
    <p:sldId id="292" r:id="rId12"/>
    <p:sldId id="284" r:id="rId13"/>
    <p:sldId id="263" r:id="rId14"/>
    <p:sldId id="278" r:id="rId15"/>
    <p:sldId id="264" r:id="rId16"/>
    <p:sldId id="279" r:id="rId17"/>
    <p:sldId id="265" r:id="rId18"/>
    <p:sldId id="281" r:id="rId19"/>
    <p:sldId id="282" r:id="rId20"/>
    <p:sldId id="266" r:id="rId21"/>
    <p:sldId id="267" r:id="rId22"/>
    <p:sldId id="283" r:id="rId23"/>
    <p:sldId id="295" r:id="rId24"/>
    <p:sldId id="294" r:id="rId25"/>
    <p:sldId id="260" r:id="rId26"/>
    <p:sldId id="273" r:id="rId27"/>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0" autoAdjust="0"/>
    <p:restoredTop sz="71733" autoAdjust="0"/>
  </p:normalViewPr>
  <p:slideViewPr>
    <p:cSldViewPr snapToGrid="0">
      <p:cViewPr varScale="1">
        <p:scale>
          <a:sx n="73" d="100"/>
          <a:sy n="73" d="100"/>
        </p:scale>
        <p:origin x="5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e, Jessica" userId="S::jessica.rowe@umaryland.edu::10813a17-5b3b-48d1-92f8-56a985b90b22" providerId="AD" clId="Web-{618A40A2-1441-F0BA-0D6E-AA4799A500BB}"/>
    <pc:docChg chg="addSld">
      <pc:chgData name="Rowe, Jessica" userId="S::jessica.rowe@umaryland.edu::10813a17-5b3b-48d1-92f8-56a985b90b22" providerId="AD" clId="Web-{618A40A2-1441-F0BA-0D6E-AA4799A500BB}" dt="2018-08-17T18:41:39" v="0"/>
      <pc:docMkLst>
        <pc:docMk/>
      </pc:docMkLst>
      <pc:sldChg chg="new">
        <pc:chgData name="Rowe, Jessica" userId="S::jessica.rowe@umaryland.edu::10813a17-5b3b-48d1-92f8-56a985b90b22" providerId="AD" clId="Web-{618A40A2-1441-F0BA-0D6E-AA4799A500BB}" dt="2018-08-17T18:41:39" v="0"/>
        <pc:sldMkLst>
          <pc:docMk/>
          <pc:sldMk cId="72182775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3169919" cy="481727"/>
          </a:xfrm>
          <a:prstGeom prst="rect">
            <a:avLst/>
          </a:prstGeom>
          <a:noFill/>
          <a:ln>
            <a:noFill/>
          </a:ln>
        </p:spPr>
        <p:txBody>
          <a:bodyPr lIns="96640" tIns="96640" rIns="96640" bIns="96640" anchor="t"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83279" marR="0" lvl="1" indent="0" algn="l" rtl="0">
              <a:spcBef>
                <a:spcPts val="0"/>
              </a:spcBef>
              <a:buNone/>
              <a:defRPr sz="1900" b="0" i="0" u="none" strike="noStrike" cap="none">
                <a:solidFill>
                  <a:schemeClr val="dk1"/>
                </a:solidFill>
                <a:latin typeface="Cambria"/>
                <a:ea typeface="Cambria"/>
                <a:cs typeface="Cambria"/>
                <a:sym typeface="Cambria"/>
              </a:defRPr>
            </a:lvl2pPr>
            <a:lvl3pPr marL="966558" marR="0" lvl="2" indent="0" algn="l" rtl="0">
              <a:spcBef>
                <a:spcPts val="0"/>
              </a:spcBef>
              <a:buNone/>
              <a:defRPr sz="1900" b="0" i="0" u="none" strike="noStrike" cap="none">
                <a:solidFill>
                  <a:schemeClr val="dk1"/>
                </a:solidFill>
                <a:latin typeface="Cambria"/>
                <a:ea typeface="Cambria"/>
                <a:cs typeface="Cambria"/>
                <a:sym typeface="Cambria"/>
              </a:defRPr>
            </a:lvl3pPr>
            <a:lvl4pPr marL="1449838" marR="0" lvl="3" indent="0" algn="l" rtl="0">
              <a:spcBef>
                <a:spcPts val="0"/>
              </a:spcBef>
              <a:buNone/>
              <a:defRPr sz="1900" b="0" i="0" u="none" strike="noStrike" cap="none">
                <a:solidFill>
                  <a:schemeClr val="dk1"/>
                </a:solidFill>
                <a:latin typeface="Cambria"/>
                <a:ea typeface="Cambria"/>
                <a:cs typeface="Cambria"/>
                <a:sym typeface="Cambria"/>
              </a:defRPr>
            </a:lvl4pPr>
            <a:lvl5pPr marL="1933117" marR="0" lvl="4" indent="0" algn="l" rtl="0">
              <a:spcBef>
                <a:spcPts val="0"/>
              </a:spcBef>
              <a:buNone/>
              <a:defRPr sz="1900" b="0" i="0" u="none" strike="noStrike" cap="none">
                <a:solidFill>
                  <a:schemeClr val="dk1"/>
                </a:solidFill>
                <a:latin typeface="Cambria"/>
                <a:ea typeface="Cambria"/>
                <a:cs typeface="Cambria"/>
                <a:sym typeface="Cambria"/>
              </a:defRPr>
            </a:lvl5pPr>
            <a:lvl6pPr marL="2416396" marR="0" lvl="5" indent="0" algn="l" rtl="0">
              <a:spcBef>
                <a:spcPts val="0"/>
              </a:spcBef>
              <a:buNone/>
              <a:defRPr sz="1900" b="0" i="0" u="none" strike="noStrike" cap="none">
                <a:solidFill>
                  <a:schemeClr val="dk1"/>
                </a:solidFill>
                <a:latin typeface="Cambria"/>
                <a:ea typeface="Cambria"/>
                <a:cs typeface="Cambria"/>
                <a:sym typeface="Cambria"/>
              </a:defRPr>
            </a:lvl6pPr>
            <a:lvl7pPr marL="2899675" marR="0" lvl="6" indent="0" algn="l" rtl="0">
              <a:spcBef>
                <a:spcPts val="0"/>
              </a:spcBef>
              <a:buNone/>
              <a:defRPr sz="1900" b="0" i="0" u="none" strike="noStrike" cap="none">
                <a:solidFill>
                  <a:schemeClr val="dk1"/>
                </a:solidFill>
                <a:latin typeface="Cambria"/>
                <a:ea typeface="Cambria"/>
                <a:cs typeface="Cambria"/>
                <a:sym typeface="Cambria"/>
              </a:defRPr>
            </a:lvl7pPr>
            <a:lvl8pPr marL="3382955" marR="0" lvl="7" indent="0" algn="l" rtl="0">
              <a:spcBef>
                <a:spcPts val="0"/>
              </a:spcBef>
              <a:buNone/>
              <a:defRPr sz="1900" b="0" i="0" u="none" strike="noStrike" cap="none">
                <a:solidFill>
                  <a:schemeClr val="dk1"/>
                </a:solidFill>
                <a:latin typeface="Cambria"/>
                <a:ea typeface="Cambria"/>
                <a:cs typeface="Cambria"/>
                <a:sym typeface="Cambria"/>
              </a:defRPr>
            </a:lvl8pPr>
            <a:lvl9pPr marL="3866235" marR="0" lvl="8" indent="0" algn="l" rtl="0">
              <a:spcBef>
                <a:spcPts val="0"/>
              </a:spcBef>
              <a:buNone/>
              <a:defRPr sz="1900" b="0" i="0" u="none" strike="noStrike" cap="none">
                <a:solidFill>
                  <a:schemeClr val="dk1"/>
                </a:solidFill>
                <a:latin typeface="Cambria"/>
                <a:ea typeface="Cambria"/>
                <a:cs typeface="Cambria"/>
                <a:sym typeface="Cambria"/>
              </a:defRPr>
            </a:lvl9pPr>
          </a:lstStyle>
          <a:p>
            <a:endParaRPr/>
          </a:p>
        </p:txBody>
      </p:sp>
      <p:sp>
        <p:nvSpPr>
          <p:cNvPr id="4" name="Shape 4"/>
          <p:cNvSpPr txBox="1">
            <a:spLocks noGrp="1"/>
          </p:cNvSpPr>
          <p:nvPr>
            <p:ph type="dt" idx="10"/>
          </p:nvPr>
        </p:nvSpPr>
        <p:spPr>
          <a:xfrm>
            <a:off x="4143586" y="1"/>
            <a:ext cx="3169919" cy="481727"/>
          </a:xfrm>
          <a:prstGeom prst="rect">
            <a:avLst/>
          </a:prstGeom>
          <a:noFill/>
          <a:ln>
            <a:noFill/>
          </a:ln>
        </p:spPr>
        <p:txBody>
          <a:bodyPr lIns="96640" tIns="96640" rIns="96640" bIns="96640" anchor="t" anchorCtr="0"/>
          <a:lstStyle>
            <a:lvl1pPr marL="0" marR="0" lvl="0" indent="0" algn="r" rtl="0">
              <a:spcBef>
                <a:spcPts val="0"/>
              </a:spcBef>
              <a:buNone/>
              <a:defRPr sz="1200" b="0" i="0" u="none" strike="noStrike" cap="none">
                <a:solidFill>
                  <a:schemeClr val="dk1"/>
                </a:solidFill>
                <a:latin typeface="Cambria"/>
                <a:ea typeface="Cambria"/>
                <a:cs typeface="Cambria"/>
                <a:sym typeface="Cambria"/>
              </a:defRPr>
            </a:lvl1pPr>
            <a:lvl2pPr marL="483279" marR="0" lvl="1" indent="0" algn="l" rtl="0">
              <a:spcBef>
                <a:spcPts val="0"/>
              </a:spcBef>
              <a:buNone/>
              <a:defRPr sz="1900" b="0" i="0" u="none" strike="noStrike" cap="none">
                <a:solidFill>
                  <a:schemeClr val="dk1"/>
                </a:solidFill>
                <a:latin typeface="Cambria"/>
                <a:ea typeface="Cambria"/>
                <a:cs typeface="Cambria"/>
                <a:sym typeface="Cambria"/>
              </a:defRPr>
            </a:lvl2pPr>
            <a:lvl3pPr marL="966558" marR="0" lvl="2" indent="0" algn="l" rtl="0">
              <a:spcBef>
                <a:spcPts val="0"/>
              </a:spcBef>
              <a:buNone/>
              <a:defRPr sz="1900" b="0" i="0" u="none" strike="noStrike" cap="none">
                <a:solidFill>
                  <a:schemeClr val="dk1"/>
                </a:solidFill>
                <a:latin typeface="Cambria"/>
                <a:ea typeface="Cambria"/>
                <a:cs typeface="Cambria"/>
                <a:sym typeface="Cambria"/>
              </a:defRPr>
            </a:lvl3pPr>
            <a:lvl4pPr marL="1449838" marR="0" lvl="3" indent="0" algn="l" rtl="0">
              <a:spcBef>
                <a:spcPts val="0"/>
              </a:spcBef>
              <a:buNone/>
              <a:defRPr sz="1900" b="0" i="0" u="none" strike="noStrike" cap="none">
                <a:solidFill>
                  <a:schemeClr val="dk1"/>
                </a:solidFill>
                <a:latin typeface="Cambria"/>
                <a:ea typeface="Cambria"/>
                <a:cs typeface="Cambria"/>
                <a:sym typeface="Cambria"/>
              </a:defRPr>
            </a:lvl4pPr>
            <a:lvl5pPr marL="1933117" marR="0" lvl="4" indent="0" algn="l" rtl="0">
              <a:spcBef>
                <a:spcPts val="0"/>
              </a:spcBef>
              <a:buNone/>
              <a:defRPr sz="1900" b="0" i="0" u="none" strike="noStrike" cap="none">
                <a:solidFill>
                  <a:schemeClr val="dk1"/>
                </a:solidFill>
                <a:latin typeface="Cambria"/>
                <a:ea typeface="Cambria"/>
                <a:cs typeface="Cambria"/>
                <a:sym typeface="Cambria"/>
              </a:defRPr>
            </a:lvl5pPr>
            <a:lvl6pPr marL="2416396" marR="0" lvl="5" indent="0" algn="l" rtl="0">
              <a:spcBef>
                <a:spcPts val="0"/>
              </a:spcBef>
              <a:buNone/>
              <a:defRPr sz="1900" b="0" i="0" u="none" strike="noStrike" cap="none">
                <a:solidFill>
                  <a:schemeClr val="dk1"/>
                </a:solidFill>
                <a:latin typeface="Cambria"/>
                <a:ea typeface="Cambria"/>
                <a:cs typeface="Cambria"/>
                <a:sym typeface="Cambria"/>
              </a:defRPr>
            </a:lvl6pPr>
            <a:lvl7pPr marL="2899675" marR="0" lvl="6" indent="0" algn="l" rtl="0">
              <a:spcBef>
                <a:spcPts val="0"/>
              </a:spcBef>
              <a:buNone/>
              <a:defRPr sz="1900" b="0" i="0" u="none" strike="noStrike" cap="none">
                <a:solidFill>
                  <a:schemeClr val="dk1"/>
                </a:solidFill>
                <a:latin typeface="Cambria"/>
                <a:ea typeface="Cambria"/>
                <a:cs typeface="Cambria"/>
                <a:sym typeface="Cambria"/>
              </a:defRPr>
            </a:lvl7pPr>
            <a:lvl8pPr marL="3382955" marR="0" lvl="7" indent="0" algn="l" rtl="0">
              <a:spcBef>
                <a:spcPts val="0"/>
              </a:spcBef>
              <a:buNone/>
              <a:defRPr sz="1900" b="0" i="0" u="none" strike="noStrike" cap="none">
                <a:solidFill>
                  <a:schemeClr val="dk1"/>
                </a:solidFill>
                <a:latin typeface="Cambria"/>
                <a:ea typeface="Cambria"/>
                <a:cs typeface="Cambria"/>
                <a:sym typeface="Cambria"/>
              </a:defRPr>
            </a:lvl8pPr>
            <a:lvl9pPr marL="3866235" marR="0" lvl="8" indent="0" algn="l" rtl="0">
              <a:spcBef>
                <a:spcPts val="0"/>
              </a:spcBef>
              <a:buNone/>
              <a:defRPr sz="1900" b="0" i="0" u="none" strike="noStrike" cap="none">
                <a:solidFill>
                  <a:schemeClr val="dk1"/>
                </a:solidFill>
                <a:latin typeface="Cambria"/>
                <a:ea typeface="Cambria"/>
                <a:cs typeface="Cambria"/>
                <a:sym typeface="Cambria"/>
              </a:defRPr>
            </a:lvl9pPr>
          </a:lstStyle>
          <a:p>
            <a:endParaRPr/>
          </a:p>
        </p:txBody>
      </p:sp>
      <p:sp>
        <p:nvSpPr>
          <p:cNvPr id="5" name="Shape 5"/>
          <p:cNvSpPr>
            <a:spLocks noGrp="1" noRot="1" noChangeAspect="1"/>
          </p:cNvSpPr>
          <p:nvPr>
            <p:ph type="sldImg" idx="3"/>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1" y="4620578"/>
            <a:ext cx="5852159" cy="3240404"/>
          </a:xfrm>
          <a:prstGeom prst="rect">
            <a:avLst/>
          </a:prstGeom>
          <a:noFill/>
          <a:ln>
            <a:noFill/>
          </a:ln>
        </p:spPr>
        <p:txBody>
          <a:bodyPr lIns="96640" tIns="96640" rIns="96640" bIns="96640" anchor="t"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200" b="0" i="0" u="none" strike="noStrike" cap="none">
                <a:solidFill>
                  <a:schemeClr val="dk1"/>
                </a:solidFill>
                <a:latin typeface="Cambria"/>
                <a:ea typeface="Cambria"/>
                <a:cs typeface="Cambria"/>
                <a:sym typeface="Cambria"/>
              </a:defRPr>
            </a:lvl2pPr>
            <a:lvl3pPr marL="914400" marR="0" lvl="2" indent="0" algn="l" rtl="0">
              <a:spcBef>
                <a:spcPts val="0"/>
              </a:spcBef>
              <a:buNone/>
              <a:defRPr sz="1200" b="0" i="0" u="none" strike="noStrike" cap="none">
                <a:solidFill>
                  <a:schemeClr val="dk1"/>
                </a:solidFill>
                <a:latin typeface="Cambria"/>
                <a:ea typeface="Cambria"/>
                <a:cs typeface="Cambria"/>
                <a:sym typeface="Cambria"/>
              </a:defRPr>
            </a:lvl3pPr>
            <a:lvl4pPr marL="1371600" marR="0" lvl="3" indent="0" algn="l" rtl="0">
              <a:spcBef>
                <a:spcPts val="0"/>
              </a:spcBef>
              <a:buNone/>
              <a:defRPr sz="1200" b="0" i="0" u="none" strike="noStrike" cap="none">
                <a:solidFill>
                  <a:schemeClr val="dk1"/>
                </a:solidFill>
                <a:latin typeface="Cambria"/>
                <a:ea typeface="Cambria"/>
                <a:cs typeface="Cambria"/>
                <a:sym typeface="Cambria"/>
              </a:defRPr>
            </a:lvl4pPr>
            <a:lvl5pPr marL="1828800" marR="0" lvl="4" indent="0" algn="l" rtl="0">
              <a:spcBef>
                <a:spcPts val="0"/>
              </a:spcBef>
              <a:buNone/>
              <a:defRPr sz="1200" b="0" i="0" u="none" strike="noStrike" cap="none">
                <a:solidFill>
                  <a:schemeClr val="dk1"/>
                </a:solidFill>
                <a:latin typeface="Cambria"/>
                <a:ea typeface="Cambria"/>
                <a:cs typeface="Cambria"/>
                <a:sym typeface="Cambria"/>
              </a:defRPr>
            </a:lvl5pPr>
            <a:lvl6pPr marL="2286000" marR="0" lvl="5" indent="0" algn="l" rtl="0">
              <a:spcBef>
                <a:spcPts val="0"/>
              </a:spcBef>
              <a:buNone/>
              <a:defRPr sz="1200" b="0" i="0" u="none" strike="noStrike" cap="none">
                <a:solidFill>
                  <a:schemeClr val="dk1"/>
                </a:solidFill>
                <a:latin typeface="Cambria"/>
                <a:ea typeface="Cambria"/>
                <a:cs typeface="Cambria"/>
                <a:sym typeface="Cambria"/>
              </a:defRPr>
            </a:lvl6pPr>
            <a:lvl7pPr marL="2743200" marR="0" lvl="6" indent="0" algn="l" rtl="0">
              <a:spcBef>
                <a:spcPts val="0"/>
              </a:spcBef>
              <a:buNone/>
              <a:defRPr sz="1200" b="0" i="0" u="none" strike="noStrike" cap="none">
                <a:solidFill>
                  <a:schemeClr val="dk1"/>
                </a:solidFill>
                <a:latin typeface="Cambria"/>
                <a:ea typeface="Cambria"/>
                <a:cs typeface="Cambria"/>
                <a:sym typeface="Cambria"/>
              </a:defRPr>
            </a:lvl7pPr>
            <a:lvl8pPr marL="3200400" marR="0" lvl="7" indent="0" algn="l" rtl="0">
              <a:spcBef>
                <a:spcPts val="0"/>
              </a:spcBef>
              <a:buNone/>
              <a:defRPr sz="1200" b="0" i="0" u="none" strike="noStrike" cap="none">
                <a:solidFill>
                  <a:schemeClr val="dk1"/>
                </a:solidFill>
                <a:latin typeface="Cambria"/>
                <a:ea typeface="Cambria"/>
                <a:cs typeface="Cambria"/>
                <a:sym typeface="Cambria"/>
              </a:defRPr>
            </a:lvl8pPr>
            <a:lvl9pPr marL="3657600" marR="0" lvl="8" indent="0" algn="l" rtl="0">
              <a:spcBef>
                <a:spcPts val="0"/>
              </a:spcBef>
              <a:buNone/>
              <a:defRPr sz="1200" b="0" i="0" u="none" strike="noStrike" cap="none">
                <a:solidFill>
                  <a:schemeClr val="dk1"/>
                </a:solidFill>
                <a:latin typeface="Cambria"/>
                <a:ea typeface="Cambria"/>
                <a:cs typeface="Cambria"/>
                <a:sym typeface="Cambria"/>
              </a:defRPr>
            </a:lvl9pPr>
          </a:lstStyle>
          <a:p>
            <a:endParaRPr/>
          </a:p>
        </p:txBody>
      </p:sp>
      <p:sp>
        <p:nvSpPr>
          <p:cNvPr id="7" name="Shape 7"/>
          <p:cNvSpPr txBox="1">
            <a:spLocks noGrp="1"/>
          </p:cNvSpPr>
          <p:nvPr>
            <p:ph type="ftr" idx="11"/>
          </p:nvPr>
        </p:nvSpPr>
        <p:spPr>
          <a:xfrm>
            <a:off x="1" y="9119474"/>
            <a:ext cx="3169919" cy="481725"/>
          </a:xfrm>
          <a:prstGeom prst="rect">
            <a:avLst/>
          </a:prstGeom>
          <a:noFill/>
          <a:ln>
            <a:noFill/>
          </a:ln>
        </p:spPr>
        <p:txBody>
          <a:bodyPr lIns="96640" tIns="96640" rIns="96640" bIns="96640" anchor="b"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83279" marR="0" lvl="1" indent="0" algn="l" rtl="0">
              <a:spcBef>
                <a:spcPts val="0"/>
              </a:spcBef>
              <a:buNone/>
              <a:defRPr sz="1900" b="0" i="0" u="none" strike="noStrike" cap="none">
                <a:solidFill>
                  <a:schemeClr val="dk1"/>
                </a:solidFill>
                <a:latin typeface="Cambria"/>
                <a:ea typeface="Cambria"/>
                <a:cs typeface="Cambria"/>
                <a:sym typeface="Cambria"/>
              </a:defRPr>
            </a:lvl2pPr>
            <a:lvl3pPr marL="966558" marR="0" lvl="2" indent="0" algn="l" rtl="0">
              <a:spcBef>
                <a:spcPts val="0"/>
              </a:spcBef>
              <a:buNone/>
              <a:defRPr sz="1900" b="0" i="0" u="none" strike="noStrike" cap="none">
                <a:solidFill>
                  <a:schemeClr val="dk1"/>
                </a:solidFill>
                <a:latin typeface="Cambria"/>
                <a:ea typeface="Cambria"/>
                <a:cs typeface="Cambria"/>
                <a:sym typeface="Cambria"/>
              </a:defRPr>
            </a:lvl3pPr>
            <a:lvl4pPr marL="1449838" marR="0" lvl="3" indent="0" algn="l" rtl="0">
              <a:spcBef>
                <a:spcPts val="0"/>
              </a:spcBef>
              <a:buNone/>
              <a:defRPr sz="1900" b="0" i="0" u="none" strike="noStrike" cap="none">
                <a:solidFill>
                  <a:schemeClr val="dk1"/>
                </a:solidFill>
                <a:latin typeface="Cambria"/>
                <a:ea typeface="Cambria"/>
                <a:cs typeface="Cambria"/>
                <a:sym typeface="Cambria"/>
              </a:defRPr>
            </a:lvl4pPr>
            <a:lvl5pPr marL="1933117" marR="0" lvl="4" indent="0" algn="l" rtl="0">
              <a:spcBef>
                <a:spcPts val="0"/>
              </a:spcBef>
              <a:buNone/>
              <a:defRPr sz="1900" b="0" i="0" u="none" strike="noStrike" cap="none">
                <a:solidFill>
                  <a:schemeClr val="dk1"/>
                </a:solidFill>
                <a:latin typeface="Cambria"/>
                <a:ea typeface="Cambria"/>
                <a:cs typeface="Cambria"/>
                <a:sym typeface="Cambria"/>
              </a:defRPr>
            </a:lvl5pPr>
            <a:lvl6pPr marL="2416396" marR="0" lvl="5" indent="0" algn="l" rtl="0">
              <a:spcBef>
                <a:spcPts val="0"/>
              </a:spcBef>
              <a:buNone/>
              <a:defRPr sz="1900" b="0" i="0" u="none" strike="noStrike" cap="none">
                <a:solidFill>
                  <a:schemeClr val="dk1"/>
                </a:solidFill>
                <a:latin typeface="Cambria"/>
                <a:ea typeface="Cambria"/>
                <a:cs typeface="Cambria"/>
                <a:sym typeface="Cambria"/>
              </a:defRPr>
            </a:lvl6pPr>
            <a:lvl7pPr marL="2899675" marR="0" lvl="6" indent="0" algn="l" rtl="0">
              <a:spcBef>
                <a:spcPts val="0"/>
              </a:spcBef>
              <a:buNone/>
              <a:defRPr sz="1900" b="0" i="0" u="none" strike="noStrike" cap="none">
                <a:solidFill>
                  <a:schemeClr val="dk1"/>
                </a:solidFill>
                <a:latin typeface="Cambria"/>
                <a:ea typeface="Cambria"/>
                <a:cs typeface="Cambria"/>
                <a:sym typeface="Cambria"/>
              </a:defRPr>
            </a:lvl7pPr>
            <a:lvl8pPr marL="3382955" marR="0" lvl="7" indent="0" algn="l" rtl="0">
              <a:spcBef>
                <a:spcPts val="0"/>
              </a:spcBef>
              <a:buNone/>
              <a:defRPr sz="1900" b="0" i="0" u="none" strike="noStrike" cap="none">
                <a:solidFill>
                  <a:schemeClr val="dk1"/>
                </a:solidFill>
                <a:latin typeface="Cambria"/>
                <a:ea typeface="Cambria"/>
                <a:cs typeface="Cambria"/>
                <a:sym typeface="Cambria"/>
              </a:defRPr>
            </a:lvl8pPr>
            <a:lvl9pPr marL="3866235" marR="0" lvl="8" indent="0" algn="l" rtl="0">
              <a:spcBef>
                <a:spcPts val="0"/>
              </a:spcBef>
              <a:buNone/>
              <a:defRPr sz="1900" b="0" i="0" u="none" strike="noStrike" cap="none">
                <a:solidFill>
                  <a:schemeClr val="dk1"/>
                </a:solidFill>
                <a:latin typeface="Cambria"/>
                <a:ea typeface="Cambria"/>
                <a:cs typeface="Cambria"/>
                <a:sym typeface="Cambria"/>
              </a:defRPr>
            </a:lvl9pPr>
          </a:lstStyle>
          <a:p>
            <a:endParaRPr/>
          </a:p>
        </p:txBody>
      </p:sp>
      <p:sp>
        <p:nvSpPr>
          <p:cNvPr id="8" name="Shape 8"/>
          <p:cNvSpPr txBox="1">
            <a:spLocks noGrp="1"/>
          </p:cNvSpPr>
          <p:nvPr>
            <p:ph type="sldNum" idx="12"/>
          </p:nvPr>
        </p:nvSpPr>
        <p:spPr>
          <a:xfrm>
            <a:off x="4143586" y="9119474"/>
            <a:ext cx="3169919" cy="481725"/>
          </a:xfrm>
          <a:prstGeom prst="rect">
            <a:avLst/>
          </a:prstGeom>
          <a:noFill/>
          <a:ln>
            <a:noFill/>
          </a:ln>
        </p:spPr>
        <p:txBody>
          <a:bodyPr lIns="96640" tIns="48307" rIns="96640" bIns="48307" anchor="b" anchorCtr="0">
            <a:noAutofit/>
          </a:bodyPr>
          <a:lstStyle/>
          <a:p>
            <a:pPr algn="r">
              <a:buSzPct val="25000"/>
            </a:pPr>
            <a:fld id="{00000000-1234-1234-1234-123412341234}" type="slidenum">
              <a:rPr lang="en-US" sz="1200" smtClean="0">
                <a:solidFill>
                  <a:schemeClr val="dk1"/>
                </a:solidFill>
                <a:latin typeface="Cambria"/>
                <a:ea typeface="Cambria"/>
                <a:cs typeface="Cambria"/>
                <a:sym typeface="Cambria"/>
              </a:rPr>
              <a:pPr algn="r">
                <a:buSzPct val="25000"/>
              </a:pPr>
              <a:t>‹#›</a:t>
            </a:fld>
            <a:endParaRPr lang="en-US" sz="120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5142581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93" name="Shape 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96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last slide I mentioned RNI criteria that local IRBs require investigators to disclose as applicable throughout the life of the study. Lets take a quick moment to dig a little deeper into the relationship between Good Documentation Practices and how they relate to RNIs.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Highlighted on this slide is the UMB HRPO’s RNI criteria which I felt to be most relevant to GDP. #3 is a biggie and a major flag. An example of this would be failure to provide documentation that participants signed informed consent to research. This is non-compliance with federal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Failure to provide appropriate documentation could also result in #4, a failure to follow the protocol because if you don’t have documentation, you don’t have proof that the protocol was followed as approved by the IRB.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Failure to maintain good documentation practices in data safe-keeping could result in a data breach and as such, a breach in confidentiality. And lastly, study monitor reports may include a description of missing source data and/or data issues, which if the findings are dramatic enough, need attention so that increased education around the issue and the root cause can be addressed.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just some quick examples to help you get the gist of it and is in no way meant to be exhaustive. And although RNI submissions appear punitive, they are really aimed at transparency and awareness so that the study team can further educate themselves and improve their research practices.</a:t>
            </a:r>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7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 marR="0" lvl="0" indent="0" algn="l" defTabSz="914400" rtl="0" eaLnBrk="1" fontAlgn="auto" latinLnBrk="0" hangingPunct="1">
              <a:lnSpc>
                <a:spcPct val="100000"/>
              </a:lnSpc>
              <a:spcBef>
                <a:spcPts val="0"/>
              </a:spcBef>
              <a:spcAft>
                <a:spcPts val="0"/>
              </a:spcAft>
              <a:buClr>
                <a:schemeClr val="accent1"/>
              </a:buClr>
              <a:buSzPct val="100000"/>
              <a:buFontTx/>
              <a:buNone/>
              <a:tabLst/>
              <a:defRPr/>
            </a:pPr>
            <a:r>
              <a:rPr lang="en-US" baseline="0" dirty="0" smtClean="0">
                <a:solidFill>
                  <a:schemeClr val="dk1"/>
                </a:solidFill>
                <a:latin typeface="Cambria"/>
                <a:ea typeface="Cambria"/>
                <a:cs typeface="Cambria"/>
                <a:sym typeface="Cambria"/>
              </a:rPr>
              <a:t>To recap- we have now discussed the history of Good Documentation Practices, Regulatory Authorities, and implications of failing to practice GDP. Now lets get into what Good Documentation Best Practices look like. </a:t>
            </a:r>
          </a:p>
          <a:p>
            <a:pPr marL="38100" marR="0" lvl="0" indent="0" algn="l" defTabSz="914400" rtl="0" eaLnBrk="1" fontAlgn="auto" latinLnBrk="0" hangingPunct="1">
              <a:lnSpc>
                <a:spcPct val="100000"/>
              </a:lnSpc>
              <a:spcBef>
                <a:spcPts val="0"/>
              </a:spcBef>
              <a:spcAft>
                <a:spcPts val="0"/>
              </a:spcAft>
              <a:buClr>
                <a:schemeClr val="accent1"/>
              </a:buClr>
              <a:buSzPct val="100000"/>
              <a:buFontTx/>
              <a:buNone/>
              <a:tabLst/>
              <a:defRPr/>
            </a:pPr>
            <a:r>
              <a:rPr lang="en-US" baseline="0" dirty="0" smtClean="0">
                <a:solidFill>
                  <a:schemeClr val="dk1"/>
                </a:solidFill>
                <a:latin typeface="Cambria"/>
                <a:ea typeface="Cambria"/>
                <a:cs typeface="Cambria"/>
                <a:sym typeface="Cambria"/>
              </a:rPr>
              <a:t>The </a:t>
            </a:r>
            <a:r>
              <a:rPr lang="en-US" dirty="0" smtClean="0">
                <a:solidFill>
                  <a:schemeClr val="dk1"/>
                </a:solidFill>
                <a:latin typeface="Cambria"/>
                <a:ea typeface="Cambria"/>
                <a:cs typeface="Cambria"/>
                <a:sym typeface="Cambria"/>
              </a:rPr>
              <a:t>10</a:t>
            </a:r>
            <a:r>
              <a:rPr lang="en-US" baseline="30000" dirty="0" smtClean="0">
                <a:solidFill>
                  <a:schemeClr val="dk1"/>
                </a:solidFill>
                <a:latin typeface="Cambria"/>
                <a:ea typeface="Cambria"/>
                <a:cs typeface="Cambria"/>
                <a:sym typeface="Cambria"/>
              </a:rPr>
              <a:t>th</a:t>
            </a:r>
            <a:r>
              <a:rPr lang="en-US" dirty="0" smtClean="0">
                <a:solidFill>
                  <a:schemeClr val="dk1"/>
                </a:solidFill>
                <a:latin typeface="Cambria"/>
                <a:ea typeface="Cambria"/>
                <a:cs typeface="Cambria"/>
                <a:sym typeface="Cambria"/>
              </a:rPr>
              <a:t> Principle of GCP </a:t>
            </a:r>
            <a:r>
              <a:rPr lang="en-US" b="0" baseline="0" dirty="0" smtClean="0">
                <a:solidFill>
                  <a:schemeClr val="dk1"/>
                </a:solidFill>
                <a:latin typeface="Cambria"/>
                <a:ea typeface="Cambria"/>
                <a:cs typeface="Cambria"/>
                <a:sym typeface="Cambria"/>
              </a:rPr>
              <a:t>states </a:t>
            </a:r>
            <a:r>
              <a:rPr lang="en-US" b="0" i="1" dirty="0" smtClean="0"/>
              <a:t>“All clinical trial information should be recorded, handled, and stored in a way that allows its accurate reporting, interpretation and verification.”</a:t>
            </a:r>
            <a:r>
              <a:rPr lang="en-US" b="0" i="0" baseline="0" dirty="0" smtClean="0"/>
              <a:t> </a:t>
            </a:r>
          </a:p>
          <a:p>
            <a:pPr marL="38100" marR="0" lvl="0" indent="0" algn="l" defTabSz="914400" rtl="0" eaLnBrk="1" fontAlgn="auto" latinLnBrk="0" hangingPunct="1">
              <a:lnSpc>
                <a:spcPct val="100000"/>
              </a:lnSpc>
              <a:spcBef>
                <a:spcPts val="0"/>
              </a:spcBef>
              <a:spcAft>
                <a:spcPts val="0"/>
              </a:spcAft>
              <a:buClr>
                <a:schemeClr val="accent1"/>
              </a:buClr>
              <a:buSzPct val="100000"/>
              <a:buFontTx/>
              <a:buNone/>
              <a:tabLst/>
              <a:defRPr/>
            </a:pPr>
            <a:r>
              <a:rPr lang="en-US" b="0" i="0" baseline="0" dirty="0" smtClean="0"/>
              <a:t>Which is a great backbone but it leaves a lot to interpretation and doesn’t provide prescriptive expectations, which can lead to a lot of misunderstandings. </a:t>
            </a:r>
          </a:p>
          <a:p>
            <a:pPr marL="38100" marR="0" lvl="0" indent="0" algn="l" defTabSz="914400" rtl="0" eaLnBrk="1" fontAlgn="auto" latinLnBrk="0" hangingPunct="1">
              <a:lnSpc>
                <a:spcPct val="100000"/>
              </a:lnSpc>
              <a:spcBef>
                <a:spcPts val="0"/>
              </a:spcBef>
              <a:spcAft>
                <a:spcPts val="0"/>
              </a:spcAft>
              <a:buClr>
                <a:schemeClr val="accent1"/>
              </a:buClr>
              <a:buSzPct val="100000"/>
              <a:buFontTx/>
              <a:buNone/>
              <a:tabLst/>
              <a:defRPr/>
            </a:pPr>
            <a:r>
              <a:rPr lang="en-US" dirty="0" smtClean="0">
                <a:solidFill>
                  <a:schemeClr val="dk1"/>
                </a:solidFill>
                <a:latin typeface="Cambria"/>
                <a:ea typeface="Cambria"/>
                <a:cs typeface="Cambria"/>
                <a:sym typeface="Cambria"/>
              </a:rPr>
              <a:t>Earlier when we talked about this 10</a:t>
            </a:r>
            <a:r>
              <a:rPr lang="en-US" baseline="30000" dirty="0" smtClean="0">
                <a:solidFill>
                  <a:schemeClr val="dk1"/>
                </a:solidFill>
                <a:latin typeface="Cambria"/>
                <a:ea typeface="Cambria"/>
                <a:cs typeface="Cambria"/>
                <a:sym typeface="Cambria"/>
              </a:rPr>
              <a:t>th</a:t>
            </a:r>
            <a:r>
              <a:rPr lang="en-US" dirty="0" smtClean="0">
                <a:solidFill>
                  <a:schemeClr val="dk1"/>
                </a:solidFill>
                <a:latin typeface="Cambria"/>
                <a:ea typeface="Cambria"/>
                <a:cs typeface="Cambria"/>
                <a:sym typeface="Cambria"/>
              </a:rPr>
              <a:t> principle</a:t>
            </a:r>
            <a:r>
              <a:rPr lang="en-US" baseline="0" dirty="0" smtClean="0">
                <a:solidFill>
                  <a:schemeClr val="dk1"/>
                </a:solidFill>
                <a:latin typeface="Cambria"/>
                <a:ea typeface="Cambria"/>
                <a:cs typeface="Cambria"/>
                <a:sym typeface="Cambria"/>
              </a:rPr>
              <a:t> I mentioned that it is applied through local SOPs or best practices.  As an institution, UMB does not have prescriptive SOPs that are specific to Good Documentation in research - so unless your specific school, department, lab, or office has SOPs describing precise </a:t>
            </a:r>
            <a:r>
              <a:rPr lang="en-US" dirty="0" smtClean="0">
                <a:solidFill>
                  <a:schemeClr val="dk1"/>
                </a:solidFill>
                <a:latin typeface="Cambria"/>
                <a:ea typeface="Cambria"/>
                <a:cs typeface="Cambria"/>
                <a:sym typeface="Cambria"/>
              </a:rPr>
              <a:t>GDP</a:t>
            </a:r>
            <a:r>
              <a:rPr lang="en-US" baseline="0" dirty="0" smtClean="0">
                <a:solidFill>
                  <a:schemeClr val="dk1"/>
                </a:solidFill>
                <a:latin typeface="Cambria"/>
                <a:ea typeface="Cambria"/>
                <a:cs typeface="Cambria"/>
                <a:sym typeface="Cambria"/>
              </a:rPr>
              <a:t> expectations, you will need to reply on best practices. A lot of you may be saying well then what are GDP best practices? How can I ensure that I am doing the right thing when it comes to documentation in research? </a:t>
            </a:r>
          </a:p>
          <a:p>
            <a:pPr marL="38100" marR="0" lvl="0" indent="0" algn="l" defTabSz="914400" rtl="0" eaLnBrk="1" fontAlgn="auto" latinLnBrk="0" hangingPunct="1">
              <a:lnSpc>
                <a:spcPct val="100000"/>
              </a:lnSpc>
              <a:spcBef>
                <a:spcPts val="0"/>
              </a:spcBef>
              <a:spcAft>
                <a:spcPts val="0"/>
              </a:spcAft>
              <a:buClr>
                <a:schemeClr val="accent1"/>
              </a:buClr>
              <a:buSzPct val="100000"/>
              <a:buFontTx/>
              <a:buNone/>
              <a:tabLst/>
              <a:defRPr/>
            </a:pPr>
            <a:r>
              <a:rPr lang="en-US" b="0" i="0" baseline="0" dirty="0" smtClean="0">
                <a:solidFill>
                  <a:schemeClr val="dk1"/>
                </a:solidFill>
                <a:latin typeface="Cambria"/>
                <a:ea typeface="Cambria"/>
                <a:sym typeface="Cambria"/>
              </a:rPr>
              <a:t>The easiest way to describe this to you would be to introduce you to an acronym called ALCOA.</a:t>
            </a:r>
            <a:endParaRPr lang="en-US" b="0" i="0" dirty="0" smtClean="0"/>
          </a:p>
          <a:p>
            <a:pPr marL="38100" lvl="0" indent="0">
              <a:spcBef>
                <a:spcPts val="0"/>
              </a:spcBef>
              <a:buClr>
                <a:schemeClr val="accent1"/>
              </a:buClr>
              <a:buSzPct val="100000"/>
              <a:buNone/>
            </a:pPr>
            <a:endParaRPr lang="en-US" sz="900" dirty="0" smtClean="0">
              <a:solidFill>
                <a:schemeClr val="dk1"/>
              </a:solidFill>
              <a:latin typeface="Cambria"/>
              <a:ea typeface="Cambria"/>
              <a:cs typeface="Cambria"/>
              <a:sym typeface="Cambria"/>
            </a:endParaRPr>
          </a:p>
          <a:p>
            <a:pPr marL="38100" lvl="0" indent="0">
              <a:spcBef>
                <a:spcPts val="0"/>
              </a:spcBef>
              <a:buClr>
                <a:schemeClr val="accent1"/>
              </a:buClr>
              <a:buSzPct val="100000"/>
              <a:buNone/>
            </a:pPr>
            <a:endParaRPr lang="en-US" sz="900" dirty="0" smtClean="0">
              <a:solidFill>
                <a:schemeClr val="dk1"/>
              </a:solidFill>
              <a:latin typeface="Cambria"/>
              <a:ea typeface="Cambria"/>
              <a:cs typeface="Cambria"/>
              <a:sym typeface="Cambria"/>
            </a:endParaRP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mbria"/>
                <a:ea typeface="Cambria"/>
                <a:cs typeface="Cambria"/>
                <a:sym typeface="Cambria"/>
              </a:rPr>
              <a:pPr algn="r">
                <a:buSzPct val="25000"/>
              </a:pPr>
              <a:t>11</a:t>
            </a:fld>
            <a:endParaRPr lang="en-US" sz="120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62725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ALCOA is a handy acronym used by the WHO</a:t>
            </a:r>
            <a:r>
              <a:rPr lang="en-US" baseline="0" dirty="0" smtClean="0"/>
              <a:t> and the </a:t>
            </a:r>
            <a:r>
              <a:rPr lang="en-US" dirty="0" smtClean="0"/>
              <a:t>FDA</a:t>
            </a:r>
            <a:r>
              <a:rPr lang="en-US" baseline="0" dirty="0" smtClean="0"/>
              <a:t> to help clarify the GDP best practices. ALCOA stands for Attributable, Legible, Contemporaneous, Original, and Accurate.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time the adoption of a few more clarifications gave it the term ALCOA+ so you may hear it described that way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Displayed is an excerpt from the FDA’s ICH E6 [R2] guidance document and the World Health Organizations Technical Report Series so you can see where the acronym came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next slides we will discuss each letter of the acronym, a couple examples of how it may be used, its importance, and what it means from a regulatory perspective. </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043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r>
              <a:rPr lang="en-US" dirty="0" smtClean="0"/>
              <a:t>The first A in ALCOA stands for “Attributable”</a:t>
            </a:r>
          </a:p>
          <a:p>
            <a:r>
              <a:rPr lang="en-US" baseline="0" dirty="0" smtClean="0"/>
              <a:t>Think “who did what and when and were they qualified to do so?”</a:t>
            </a:r>
          </a:p>
          <a:p>
            <a:endParaRPr lang="en-US" dirty="0" smtClean="0"/>
          </a:p>
          <a:p>
            <a:r>
              <a:rPr lang="en-US" dirty="0" smtClean="0"/>
              <a:t>*CLICK* - You see the Attributable best practice in use when</a:t>
            </a:r>
            <a:r>
              <a:rPr lang="en-US" baseline="0" dirty="0" smtClean="0"/>
              <a:t> user IDs and passwords in electronic applications are utilized, signatures and dates are on consent forms, and signatures and dates are present on delegation of authority logs. </a:t>
            </a:r>
          </a:p>
          <a:p>
            <a:endParaRPr lang="en-US" baseline="0" dirty="0" smtClean="0"/>
          </a:p>
          <a:p>
            <a:r>
              <a:rPr lang="en-US" baseline="0" dirty="0" smtClean="0"/>
              <a:t>*CLICK* - these are important to GDP because they provide proof of ownership, timing, tracing, and data integrity.</a:t>
            </a:r>
          </a:p>
          <a:p>
            <a:endParaRPr lang="en-US" baseline="0" dirty="0" smtClean="0"/>
          </a:p>
          <a:p>
            <a:r>
              <a:rPr lang="en-US" baseline="0" dirty="0" smtClean="0"/>
              <a:t>*CLICK* -  With Good Documentation Practices such as these, you can clearly answer questions such as “who entered the data?, who changed it?, when was the data documented?, and does the person carrying out the procedure have the qualifications and delegation to do so?”</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40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indent="0">
              <a:buNone/>
            </a:pPr>
            <a:r>
              <a:rPr lang="en-US" dirty="0" smtClean="0"/>
              <a:t>Now</a:t>
            </a:r>
            <a:r>
              <a:rPr lang="en-US" baseline="0" dirty="0" smtClean="0"/>
              <a:t> lets look at some examples of potential problems arising from lack of Attribution:</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solidFill>
                  <a:schemeClr val="dk1"/>
                </a:solidFill>
                <a:latin typeface="Cambria"/>
                <a:ea typeface="Cambria"/>
                <a:cs typeface="Cambria"/>
                <a:sym typeface="Cambria"/>
              </a:rPr>
              <a:t>What problem does this pose?</a:t>
            </a:r>
            <a:r>
              <a:rPr lang="en-US" sz="1200" baseline="0" dirty="0" smtClean="0">
                <a:solidFill>
                  <a:schemeClr val="dk1"/>
                </a:solidFill>
                <a:latin typeface="Cambria"/>
                <a:ea typeface="Cambria"/>
                <a:cs typeface="Cambria"/>
                <a:sym typeface="Cambria"/>
              </a:rPr>
              <a:t> Well, a n</a:t>
            </a:r>
            <a:r>
              <a:rPr lang="en-US" dirty="0" smtClean="0"/>
              <a:t>on-delegated team member</a:t>
            </a:r>
            <a:r>
              <a:rPr lang="en-US" baseline="0" dirty="0" smtClean="0"/>
              <a:t> conducted a study procedure. This is a solid audit finding. But w</a:t>
            </a:r>
            <a:r>
              <a:rPr lang="en-US" dirty="0" smtClean="0"/>
              <a:t>hat if Bill is a certified nurse he just isn’t delegated</a:t>
            </a:r>
            <a:r>
              <a:rPr lang="en-US" baseline="0" dirty="0" smtClean="0"/>
              <a:t> to take BP on the log</a:t>
            </a:r>
            <a:r>
              <a:rPr lang="en-US" dirty="0" smtClean="0"/>
              <a:t>? Still- he wasn’t delegated to do so. If the investigator</a:t>
            </a:r>
            <a:r>
              <a:rPr lang="en-US" baseline="0" dirty="0" smtClean="0"/>
              <a:t> wishes to delegate Bill he can do so but only moving forward, there is nothing he can do about delegating retrospectively. </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solidFill>
                  <a:schemeClr val="dk1"/>
                </a:solidFill>
                <a:latin typeface="Cambria"/>
                <a:ea typeface="Cambria"/>
                <a:cs typeface="Cambria"/>
                <a:sym typeface="Cambria"/>
              </a:rPr>
              <a:t>*CLICK* Who consented the participant? We don’t know at this point…….. What should we do?</a:t>
            </a:r>
            <a:r>
              <a:rPr lang="en-US" sz="1200" baseline="0" dirty="0" smtClean="0">
                <a:solidFill>
                  <a:schemeClr val="dk1"/>
                </a:solidFill>
                <a:latin typeface="Cambria"/>
                <a:ea typeface="Cambria"/>
                <a:cs typeface="Cambria"/>
                <a:sym typeface="Cambria"/>
              </a:rPr>
              <a:t> Submit RNI and find cause of problem so that you can re-educate and avoid problem in the future. </a:t>
            </a: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solidFill>
                  <a:schemeClr val="dk1"/>
                </a:solidFill>
                <a:latin typeface="Cambria"/>
                <a:ea typeface="Cambria"/>
                <a:cs typeface="Cambria"/>
                <a:sym typeface="Cambria"/>
              </a:rPr>
              <a:t>*CLICK* Are there potential issues here?</a:t>
            </a:r>
            <a:r>
              <a:rPr lang="en-US" sz="1200" baseline="0" dirty="0" smtClean="0">
                <a:solidFill>
                  <a:schemeClr val="dk1"/>
                </a:solidFill>
                <a:latin typeface="Cambria"/>
                <a:ea typeface="Cambria"/>
                <a:cs typeface="Cambria"/>
                <a:sym typeface="Cambria"/>
              </a:rPr>
              <a:t> </a:t>
            </a:r>
            <a:r>
              <a:rPr lang="en-US" baseline="0" dirty="0" smtClean="0"/>
              <a:t>Does the institution have SOPs on how they certify copies of electronic data? Best practice would be to have IT help you implement time/date stamping on your computer or to keep the raw data electronically and password protected with a note to file in the regulatory binder describing the location of the data.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solidFill>
                  <a:schemeClr val="dk1"/>
                </a:solidFill>
                <a:latin typeface="Cambria"/>
                <a:ea typeface="Cambria"/>
                <a:cs typeface="Cambria"/>
                <a:sym typeface="Cambria"/>
              </a:rPr>
              <a:t>*CLICK* I know all of us have encountered a scenario similar to this before.</a:t>
            </a:r>
            <a:r>
              <a:rPr lang="en-US" sz="1200" baseline="0" dirty="0" smtClean="0">
                <a:solidFill>
                  <a:schemeClr val="dk1"/>
                </a:solidFill>
                <a:latin typeface="Cambria"/>
                <a:ea typeface="Cambria"/>
                <a:cs typeface="Cambria"/>
                <a:sym typeface="Cambria"/>
              </a:rPr>
              <a:t> </a:t>
            </a:r>
            <a:r>
              <a:rPr lang="en-US" sz="1200" dirty="0" smtClean="0">
                <a:solidFill>
                  <a:schemeClr val="dk1"/>
                </a:solidFill>
                <a:latin typeface="Cambria"/>
                <a:ea typeface="Cambria"/>
                <a:cs typeface="Cambria"/>
                <a:sym typeface="Cambria"/>
              </a:rPr>
              <a:t>What should he do? We know what he wants to do, but</a:t>
            </a:r>
            <a:r>
              <a:rPr lang="en-US" sz="1200" baseline="0" dirty="0" smtClean="0">
                <a:solidFill>
                  <a:schemeClr val="dk1"/>
                </a:solidFill>
                <a:latin typeface="Cambria"/>
                <a:ea typeface="Cambria"/>
                <a:cs typeface="Cambria"/>
                <a:sym typeface="Cambria"/>
              </a:rPr>
              <a:t> the correct approach is to take it back to the PI to properly date the form.</a:t>
            </a:r>
            <a:endParaRPr lang="en-US" sz="1200" dirty="0" smtClean="0">
              <a:solidFill>
                <a:schemeClr val="dk1"/>
              </a:solidFill>
              <a:latin typeface="Cambria"/>
              <a:ea typeface="Cambria"/>
              <a:cs typeface="Cambria"/>
              <a:sym typeface="Cambria"/>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indent="-228600">
              <a:buAutoNum type="arabicParenR"/>
            </a:pPr>
            <a:endParaRPr lang="en-US" dirty="0" smtClean="0"/>
          </a:p>
          <a:p>
            <a:pPr marL="228600" indent="-228600">
              <a:buAutoNum type="arabicParenR"/>
            </a:pPr>
            <a:endParaRPr lang="en-US" baseline="0" dirty="0" smtClean="0"/>
          </a:p>
          <a:p>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01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r>
              <a:rPr lang="en-US" dirty="0" smtClean="0"/>
              <a:t>The L in ALCOA stands for “Legible”</a:t>
            </a:r>
            <a:endParaRPr lang="en-US" baseline="0" dirty="0" smtClean="0"/>
          </a:p>
          <a:p>
            <a:endParaRPr lang="en-US" dirty="0" smtClean="0"/>
          </a:p>
          <a:p>
            <a:r>
              <a:rPr lang="en-US" dirty="0" smtClean="0"/>
              <a:t>*CLICK* - We see this part</a:t>
            </a:r>
            <a:r>
              <a:rPr lang="en-US" baseline="0" dirty="0" smtClean="0"/>
              <a:t> of GDP utilized when research staff use permanent ink pens, clear notations, and proper error corrections</a:t>
            </a:r>
            <a:endParaRPr lang="en-US" dirty="0" smtClean="0"/>
          </a:p>
          <a:p>
            <a:endParaRPr lang="en-US" baseline="0" dirty="0" smtClean="0"/>
          </a:p>
          <a:p>
            <a:r>
              <a:rPr lang="en-US" baseline="0" dirty="0" smtClean="0"/>
              <a:t>*CLICK* - these are important to GDP for many reasons, one being data integri</a:t>
            </a:r>
            <a:r>
              <a:rPr lang="en-US" dirty="0" smtClean="0"/>
              <a:t>ty- error corrections like scratch outs and whiteout give the impression that you are hiding something. Furthermore an auditor can’t track what</a:t>
            </a:r>
            <a:r>
              <a:rPr lang="en-US" baseline="0" dirty="0" smtClean="0"/>
              <a:t> happened. Unclear initialing and signing can make it hard to trace a study teams members’ procedure delegation. Messy writing and error corrections can lead to protocol deviations if you can’t ascertain whether a data entry point is within the protocol specified range.</a:t>
            </a:r>
          </a:p>
          <a:p>
            <a:endParaRPr lang="en-US" baseline="0" dirty="0" smtClean="0"/>
          </a:p>
          <a:p>
            <a:r>
              <a:rPr lang="en-US" baseline="0" dirty="0" smtClean="0"/>
              <a:t>*CLICK* -  When thinking about the legibility part of GDP, ask yourself is my handwriting clear to other people? Did I correct my errors in a way that allows others to see what originally happened and understand why I had to change it? Did I throw away all of the white-out in my office? ;)</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20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228600" indent="-228600">
              <a:buAutoNum type="arabicParenR"/>
            </a:pPr>
            <a:r>
              <a:rPr lang="en-US" sz="1200" dirty="0" smtClean="0">
                <a:solidFill>
                  <a:schemeClr val="dk1"/>
                </a:solidFill>
                <a:latin typeface="Cambria"/>
                <a:ea typeface="Cambria"/>
                <a:cs typeface="Cambria"/>
                <a:sym typeface="Cambria"/>
              </a:rPr>
              <a:t>Is this the correct way to fix the error? Well.. </a:t>
            </a:r>
            <a:r>
              <a:rPr lang="en-US" dirty="0" smtClean="0"/>
              <a:t>Human</a:t>
            </a:r>
            <a:r>
              <a:rPr lang="en-US" baseline="0" dirty="0" smtClean="0"/>
              <a:t> error is ok, but write overs are not acceptable because it doesn’t tell the story of what happened. The correct way would be to write a single line through the error, clearly write the correct value, and then initial and date next to it so if an auditor has a question, they can consult the person who made the correction. In my travels I have also seen people write an acronym such as “EC” for “error correction” near the entry. </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*CLICK* So, this is a clear example of illegibility/un-clear handwriting. </a:t>
            </a:r>
            <a:r>
              <a:rPr lang="en-US" sz="1200" dirty="0" smtClean="0">
                <a:solidFill>
                  <a:schemeClr val="dk1"/>
                </a:solidFill>
                <a:latin typeface="Cambria"/>
                <a:ea typeface="Cambria"/>
                <a:cs typeface="Cambria"/>
                <a:sym typeface="Cambria"/>
              </a:rPr>
              <a:t>How can this be addressed?</a:t>
            </a:r>
            <a:r>
              <a:rPr lang="en-US" sz="1200" baseline="0" dirty="0" smtClean="0">
                <a:solidFill>
                  <a:schemeClr val="dk1"/>
                </a:solidFill>
                <a:latin typeface="Cambria"/>
                <a:ea typeface="Cambria"/>
                <a:cs typeface="Cambria"/>
                <a:sym typeface="Cambria"/>
              </a:rPr>
              <a:t> Is it realistic to ask someone to change the way they write their initials? This is tricky and needs to be addressed on a case by case basis. It could be that CG was rushed that day and didn’t write clearly in that instance. It could be that CG’s handwriting style makes their C look like an L. The best way to investigate this is to look at the delegation and signature log to see if the latter is the case. Otherwise a minor error correction may need to be requested</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*CLICK* Can the participant write under the line where there is more room? Can the study team update the form to create more space to record names ? Yes and yes – From a regulatory perspective -as long as the language and look of the form is unchanged, the PI can make minor edits to allow for writing space and to improve legibility efforts. Although it would be more appropriate to vet the forms prior to implementation in order to avoid sloppiness. And note that some sponsors and monitors may not approve of this approach, so it is best to consult with the QA department or monitor/sponsor as appropriate.</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62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r>
              <a:rPr lang="en-US" dirty="0" smtClean="0"/>
              <a:t>The C in ALCOA stands for “Contemporaneous”. Think “real time”</a:t>
            </a:r>
            <a:endParaRPr lang="en-US" baseline="0" dirty="0" smtClean="0"/>
          </a:p>
          <a:p>
            <a:endParaRPr lang="en-US" dirty="0" smtClean="0"/>
          </a:p>
          <a:p>
            <a:r>
              <a:rPr lang="en-US" dirty="0" smtClean="0"/>
              <a:t>*CLICK*- </a:t>
            </a:r>
            <a:r>
              <a:rPr lang="en-US" baseline="0" dirty="0" smtClean="0"/>
              <a:t> </a:t>
            </a:r>
            <a:r>
              <a:rPr lang="en-US" dirty="0" smtClean="0"/>
              <a:t>We see this part</a:t>
            </a:r>
            <a:r>
              <a:rPr lang="en-US" baseline="0" dirty="0" smtClean="0"/>
              <a:t> of GDP utilized when research staff record observations or data as it is occurring, and when electronic documents and print-outs are time/date stamped. </a:t>
            </a:r>
            <a:endParaRPr lang="en-US" dirty="0" smtClean="0"/>
          </a:p>
          <a:p>
            <a:endParaRPr lang="en-US" baseline="0" dirty="0" smtClean="0"/>
          </a:p>
          <a:p>
            <a:r>
              <a:rPr lang="en-US" baseline="0" dirty="0" smtClean="0"/>
              <a:t>*CLICK* - contemporaneous data practices are important to GDP because it allows for chronological accuracy, audit readiness, and overall trust in what is recorded. </a:t>
            </a:r>
          </a:p>
          <a:p>
            <a:endParaRPr lang="en-US" baseline="0" dirty="0" smtClean="0"/>
          </a:p>
          <a:p>
            <a:r>
              <a:rPr lang="en-US" baseline="0" dirty="0" smtClean="0"/>
              <a:t>*CLICK* -  When thinking about the practice of contemporaneous data recording, you should ask yourself whether or not the data was recorded as it happened and if any errors were appropriately addressed, such as the example we went over in the legibility slide. </a:t>
            </a:r>
            <a:endParaRPr lang="en-US" dirty="0" smtClean="0"/>
          </a:p>
          <a:p>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96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solidFill>
                  <a:schemeClr val="dk1"/>
                </a:solidFill>
                <a:latin typeface="Cambria"/>
                <a:ea typeface="Cambria"/>
                <a:cs typeface="Cambria"/>
                <a:sym typeface="Cambria"/>
              </a:rPr>
              <a:t>So what are some issues here? Well there</a:t>
            </a:r>
            <a:r>
              <a:rPr lang="en-US" sz="1200" baseline="0" dirty="0" smtClean="0">
                <a:solidFill>
                  <a:schemeClr val="dk1"/>
                </a:solidFill>
                <a:latin typeface="Cambria"/>
                <a:ea typeface="Cambria"/>
                <a:cs typeface="Cambria"/>
                <a:sym typeface="Cambria"/>
              </a:rPr>
              <a:t> are a few. For one, the c</a:t>
            </a:r>
            <a:r>
              <a:rPr lang="en-US" dirty="0" smtClean="0"/>
              <a:t>orrection was not made by a delegated team member.  And filling</a:t>
            </a:r>
            <a:r>
              <a:rPr lang="en-US" baseline="0" dirty="0" smtClean="0"/>
              <a:t> in data late is not a contemporaneous practice. An acceptable thing to do would be to have an appropriately delegated team member go through and record the subject ID’s along with a late entry notation.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*CLICK* </a:t>
            </a:r>
            <a:r>
              <a:rPr lang="en-US" sz="1200" b="0" i="0" u="none" strike="noStrike" cap="none" dirty="0" smtClean="0">
                <a:solidFill>
                  <a:schemeClr val="dk1"/>
                </a:solidFill>
                <a:latin typeface="Cambria"/>
                <a:ea typeface="Cambria"/>
                <a:cs typeface="Cambria"/>
                <a:sym typeface="Cambria"/>
              </a:rPr>
              <a:t>What should the PI do?</a:t>
            </a:r>
            <a:r>
              <a:rPr lang="en-US" sz="1200" b="0" i="0" u="none" strike="noStrike" cap="none" baseline="0" dirty="0" smtClean="0">
                <a:solidFill>
                  <a:schemeClr val="dk1"/>
                </a:solidFill>
                <a:latin typeface="Cambria"/>
                <a:ea typeface="Cambria"/>
                <a:cs typeface="Cambria"/>
                <a:sym typeface="Cambria"/>
              </a:rPr>
              <a:t> </a:t>
            </a:r>
            <a:r>
              <a:rPr lang="en-US" dirty="0" smtClean="0"/>
              <a:t>Late entry error</a:t>
            </a:r>
            <a:r>
              <a:rPr lang="en-US" baseline="0" dirty="0" smtClean="0"/>
              <a:t> correction technique should be used and the participant should be provided with a new c</a:t>
            </a:r>
            <a:r>
              <a:rPr lang="en-US" dirty="0" smtClean="0"/>
              <a:t>opy. A notation in the progress notes explaining the issue and how/when</a:t>
            </a:r>
            <a:r>
              <a:rPr lang="en-US" baseline="0" dirty="0" smtClean="0"/>
              <a:t> it was resolved </a:t>
            </a:r>
            <a:r>
              <a:rPr lang="en-US" dirty="0" smtClean="0"/>
              <a:t>may </a:t>
            </a:r>
            <a:r>
              <a:rPr lang="en-US" baseline="0" dirty="0" smtClean="0"/>
              <a:t>help with audit preparedness.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*CLICK* </a:t>
            </a:r>
            <a:r>
              <a:rPr lang="en-US" sz="1200" dirty="0" smtClean="0">
                <a:solidFill>
                  <a:schemeClr val="dk1"/>
                </a:solidFill>
                <a:latin typeface="Cambria"/>
                <a:ea typeface="Cambria"/>
                <a:cs typeface="Cambria"/>
                <a:sym typeface="Cambria"/>
              </a:rPr>
              <a:t>Is there anything wrong with this? Well yes, the staff member back-dated without explanation. The study team member should have dated</a:t>
            </a:r>
            <a:r>
              <a:rPr lang="en-US" sz="1200" baseline="0" dirty="0" smtClean="0">
                <a:solidFill>
                  <a:schemeClr val="dk1"/>
                </a:solidFill>
                <a:latin typeface="Cambria"/>
                <a:ea typeface="Cambria"/>
                <a:cs typeface="Cambria"/>
                <a:sym typeface="Cambria"/>
              </a:rPr>
              <a:t> his CV with the current date. It would be prudent to provide an appropriately dated CV for filing.</a:t>
            </a:r>
            <a:endParaRPr lang="en-US" dirty="0" smtClean="0"/>
          </a:p>
          <a:p>
            <a:pPr marL="228600" indent="-228600">
              <a:buAutoNum type="arabicParenR"/>
            </a:pP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99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 in ALCOA stands for</a:t>
            </a:r>
            <a:r>
              <a:rPr lang="en-US" baseline="0" dirty="0" smtClean="0"/>
              <a:t> “Original”.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 Some examples of when we see this practiced is when the appropriate paper source document versions are used, electronic data capture is complete with audit trail capabilities, and print-outs are time-stamped.</a:t>
            </a:r>
          </a:p>
          <a:p>
            <a:endParaRPr lang="en-US" baseline="0" dirty="0" smtClean="0"/>
          </a:p>
          <a:p>
            <a:r>
              <a:rPr lang="en-US" baseline="0" dirty="0" smtClean="0"/>
              <a:t>*CLICK* - adherence to use of original data is important to GDP not only as a backbone to research, but to instill trust in research. Issues with original data allows us to see if there are any problems that need to be addressed and if re-education of study staff is required</a:t>
            </a:r>
          </a:p>
          <a:p>
            <a:endParaRPr lang="en-US" baseline="0" dirty="0" smtClean="0"/>
          </a:p>
          <a:p>
            <a:r>
              <a:rPr lang="en-US" baseline="0" dirty="0" smtClean="0"/>
              <a:t>*CLICK* - Supporting the use and preservation of original data allows us to understand when the data was recorded and observed, and who observed and recorded it. It also allows us to see whether efforts to improve document control need to be improved, and if a standard data recording and preservation practice needs to be adjusted in order to maintain compliance. </a:t>
            </a:r>
            <a:endParaRPr lang="en-US" dirty="0" smtClean="0"/>
          </a:p>
          <a:p>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77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a little history lesson for context. Prior to the 1980’s the international pharmaceutical industry was a bit like the wild west in that countries had their own regulations and thoughts on what research standards were acceptable. This was a problem because products could be developed in one country under regulations that were not acceptable for others, which hindered the advancement of international public health. The European Union was the first to remedy that by harmonizing their regulatory requirements in the 1980’s, which prompted an initiative to expand regulatory harmonization to the greater international community. In 1990, the non-profit organization called the International Council for Harmonization of Technical Requirements for Pharmaceuticals for Human Use (which we happily call “ICH” for short) was born and it included Europe, the US, and Japan. Since 1990 the ICH has expanded greatly and now includes 16 Members and 32 Observers, including Australia, Canada, Switzerland, Brazil, China, and the WHO- to name a few.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an excellent mission statement listed on the ICH website which provides the entirety of their intended purpose. But the crude summary of their mission is that they wish to advance public health by </a:t>
            </a:r>
            <a:r>
              <a:rPr lang="en-US" b="1" baseline="0" dirty="0" smtClean="0"/>
              <a:t>creating</a:t>
            </a:r>
            <a:r>
              <a:rPr lang="en-US" baseline="0" dirty="0" smtClean="0"/>
              <a:t> and </a:t>
            </a:r>
            <a:r>
              <a:rPr lang="en-US" b="1" baseline="0" dirty="0" smtClean="0"/>
              <a:t>proposing</a:t>
            </a:r>
            <a:r>
              <a:rPr lang="en-US" baseline="0" dirty="0" smtClean="0"/>
              <a:t> unified </a:t>
            </a:r>
            <a:r>
              <a:rPr lang="en-US" b="1" baseline="0" dirty="0" smtClean="0"/>
              <a:t>standards</a:t>
            </a:r>
            <a:r>
              <a:rPr lang="en-US" baseline="0" dirty="0" smtClean="0"/>
              <a:t> to be followed by pharma </a:t>
            </a:r>
            <a:r>
              <a:rPr lang="en-US" u="sng" baseline="0" dirty="0" smtClean="0"/>
              <a:t>and regulatory bodies</a:t>
            </a:r>
            <a:r>
              <a:rPr lang="en-US" baseline="0" dirty="0" smtClean="0"/>
              <a:t>. Note the words creating and proposing. Its important to make clear that the ICH is a non-profit organization, not a regulatory authority. They do not have any legal oversight over any one industry or regulatory body. They CREATED and PROPOSED standards in hopes that countries would adopt these standards. Thankfully many international industries and regulatory authorities have adopted these standards, and have extended them beyond pharmaceutical research.</a:t>
            </a:r>
          </a:p>
        </p:txBody>
      </p:sp>
      <p:sp>
        <p:nvSpPr>
          <p:cNvPr id="105" name="Shape 1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30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228600" indent="-228600">
              <a:buAutoNum type="arabicParenR"/>
            </a:pPr>
            <a:r>
              <a:rPr lang="en-US" dirty="0" smtClean="0"/>
              <a:t>Are there any</a:t>
            </a:r>
            <a:r>
              <a:rPr lang="en-US" baseline="0" dirty="0" smtClean="0"/>
              <a:t> i</a:t>
            </a:r>
            <a:r>
              <a:rPr lang="en-US" dirty="0" smtClean="0"/>
              <a:t>ssues with this approach? Yes- this type</a:t>
            </a:r>
            <a:r>
              <a:rPr lang="en-US" baseline="0" dirty="0" smtClean="0"/>
              <a:t> of practice does not provide assurance</a:t>
            </a:r>
            <a:r>
              <a:rPr lang="en-US" dirty="0" smtClean="0"/>
              <a:t> that the participant was consented with the full consent form. It would be the investigators word which</a:t>
            </a:r>
            <a:r>
              <a:rPr lang="en-US" baseline="0" dirty="0" smtClean="0"/>
              <a:t> is not an appropriate form of documentation. The full original consent form should be filed securely. </a:t>
            </a:r>
          </a:p>
          <a:p>
            <a:pPr marL="228600" indent="-228600">
              <a:buAutoNum type="arabicParenR"/>
            </a:pPr>
            <a:r>
              <a:rPr lang="en-US" baseline="0" dirty="0" smtClean="0"/>
              <a:t>*CLICK* Is this ok? Well, it depends. First the PI would need to ensure there are no local, federal, or funder policies against data destruction. Most policies have a time frame requirement for maintenance of original documents. UMB HRPO requires storage of original documents for  least 3 years. If the data contains HIPAA information, the storage requirement is 6 years. Best practice is to consult data storage and retention policies before destruction.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solidFill>
                  <a:schemeClr val="dk1"/>
                </a:solidFill>
                <a:latin typeface="Cambria"/>
                <a:ea typeface="Cambria"/>
                <a:cs typeface="Cambria"/>
                <a:sym typeface="Cambria"/>
              </a:rPr>
              <a:t>*CLICK* Is this ok?</a:t>
            </a:r>
            <a:r>
              <a:rPr lang="en-US" sz="1200" baseline="0" dirty="0" smtClean="0">
                <a:solidFill>
                  <a:schemeClr val="dk1"/>
                </a:solidFill>
                <a:latin typeface="Cambria"/>
                <a:ea typeface="Cambria"/>
                <a:cs typeface="Cambria"/>
                <a:sym typeface="Cambria"/>
              </a:rPr>
              <a:t> Well, This is n</a:t>
            </a:r>
            <a:r>
              <a:rPr lang="en-US" baseline="0" dirty="0" smtClean="0"/>
              <a:t>ot a good practice since GDP frowns upon the use of uncontrolled documents. I could see this scenario where the BP needs to be taken within a certain time window and if the study team member went back for the binder they may end up taking the BP outside of the window- resulting in a protocol deviation. In that case I could understand the rationale behind the late entry and provision of original source, albeit the incorrect paper form. However it is not something that should be repeated or considered an acceptable practice. </a:t>
            </a:r>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24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r>
              <a:rPr lang="en-US" baseline="0" dirty="0" smtClean="0"/>
              <a:t>The last “A” in ALCOA stands for Accurate.</a:t>
            </a:r>
          </a:p>
          <a:p>
            <a:endParaRPr lang="en-US" baseline="0" dirty="0" smtClean="0"/>
          </a:p>
          <a:p>
            <a:r>
              <a:rPr lang="en-US" baseline="0" dirty="0" smtClean="0"/>
              <a:t>*CLICK* - We see this in practice when data collection machines are calibrated, data collection surveys are validated, and true reporting is maintained- meaning there is no practice of “testing into compliance”. For those of you who are not familiar with the term “testing into compliance”, it refers to the highly denounced practice of repeating a procedure in search of a more favorable value. There are numerous instances of these types of findings which ultimately resulted in publication withdraws and loss of funding. </a:t>
            </a:r>
          </a:p>
          <a:p>
            <a:endParaRPr lang="en-US" baseline="0" dirty="0" smtClean="0"/>
          </a:p>
          <a:p>
            <a:r>
              <a:rPr lang="en-US" baseline="0" dirty="0" smtClean="0"/>
              <a:t>*CLICK* - As you can imagine, accuracy is important to GDP because accurate data forms the foundation for conclusions and decision making. And as with other parts of ALCOA- accuracy supports trust in science </a:t>
            </a:r>
          </a:p>
          <a:p>
            <a:endParaRPr lang="en-US" baseline="0" dirty="0" smtClean="0"/>
          </a:p>
          <a:p>
            <a:r>
              <a:rPr lang="en-US" baseline="0" dirty="0" smtClean="0"/>
              <a:t>*CLICK* - When thinking about accuracy from a GDP perspective, think “statistical significance”. Are there too many protocol deviations? Recording errors? Patterns of error? Does the data appear too clean? </a:t>
            </a:r>
            <a:endParaRPr lang="en-US" dirty="0" smtClean="0"/>
          </a:p>
          <a:p>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367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228600" indent="-228600">
              <a:buAutoNum type="arabicParenR"/>
            </a:pPr>
            <a:r>
              <a:rPr lang="en-US" dirty="0" smtClean="0"/>
              <a:t>What problem does this pose and what should the study team member do about it?</a:t>
            </a:r>
            <a:r>
              <a:rPr lang="en-US" baseline="0" dirty="0" smtClean="0"/>
              <a:t> Well it a</a:t>
            </a:r>
            <a:r>
              <a:rPr lang="en-US" dirty="0" smtClean="0"/>
              <a:t>ppears as though research was conducted without prior consent (a huge</a:t>
            </a:r>
            <a:r>
              <a:rPr lang="en-US" baseline="0" dirty="0" smtClean="0"/>
              <a:t> ding and likely n</a:t>
            </a:r>
            <a:r>
              <a:rPr lang="en-US" dirty="0" smtClean="0"/>
              <a:t>on-compliance</a:t>
            </a:r>
            <a:r>
              <a:rPr lang="en-US" baseline="0" dirty="0" smtClean="0"/>
              <a:t> RNI!). It would be prudent to double check the date to see if the study team member is recording the appropriate blood draw date and implement proper error correction technique if in fact wrong- alternatively, if the participant recorded the incorrect date, the participant should correct the consent form using proper error correction technique. It would be appropriate to include this change as part of the study progress note. </a:t>
            </a:r>
          </a:p>
          <a:p>
            <a:pPr marL="228600" indent="-228600">
              <a:buAutoNum type="arabicParenR"/>
            </a:pPr>
            <a:endParaRPr lang="en-US" baseline="0" dirty="0" smtClean="0"/>
          </a:p>
          <a:p>
            <a:pPr marL="228600" indent="-228600">
              <a:buAutoNum type="arabicParenR"/>
            </a:pPr>
            <a:r>
              <a:rPr lang="en-US" baseline="0" dirty="0" smtClean="0"/>
              <a:t>*CLICK* </a:t>
            </a:r>
            <a:r>
              <a:rPr lang="en-US" sz="1200" dirty="0" smtClean="0">
                <a:solidFill>
                  <a:prstClr val="black"/>
                </a:solidFill>
                <a:latin typeface="Cambria"/>
                <a:ea typeface="Cambria"/>
                <a:cs typeface="Cambria"/>
                <a:sym typeface="Cambria"/>
              </a:rPr>
              <a:t>The figure is so close, is it okay to enroll them?</a:t>
            </a:r>
            <a:r>
              <a:rPr lang="en-US" sz="1200" baseline="0" dirty="0" smtClean="0">
                <a:solidFill>
                  <a:prstClr val="black"/>
                </a:solidFill>
                <a:latin typeface="Cambria"/>
                <a:ea typeface="Cambria"/>
                <a:cs typeface="Cambria"/>
                <a:sym typeface="Cambria"/>
              </a:rPr>
              <a:t> Nope! In this instance the protocol specifies LESS THAN 100mg/</a:t>
            </a:r>
            <a:r>
              <a:rPr lang="en-US" sz="1200" baseline="0" dirty="0" err="1" smtClean="0">
                <a:solidFill>
                  <a:prstClr val="black"/>
                </a:solidFill>
                <a:latin typeface="Cambria"/>
                <a:ea typeface="Cambria"/>
                <a:cs typeface="Cambria"/>
                <a:sym typeface="Cambria"/>
              </a:rPr>
              <a:t>dL</a:t>
            </a:r>
            <a:r>
              <a:rPr lang="en-US" sz="1200" baseline="0" dirty="0" smtClean="0">
                <a:solidFill>
                  <a:prstClr val="black"/>
                </a:solidFill>
                <a:latin typeface="Cambria"/>
                <a:ea typeface="Cambria"/>
                <a:cs typeface="Cambria"/>
                <a:sym typeface="Cambria"/>
              </a:rPr>
              <a:t>. Would it be okay to ask the potential participant to fast again and have their blood re-drawn and tested on another day to see if they met the criteria? Careful- although this sounds like a potential option this is considered “testing into compliance” and is not an acceptable practice. </a:t>
            </a:r>
          </a:p>
          <a:p>
            <a:pPr marL="228600" indent="-228600">
              <a:buAutoNum type="arabicParenR"/>
            </a:pPr>
            <a:endParaRPr lang="en-US" baseline="0" dirty="0" smtClean="0"/>
          </a:p>
          <a:p>
            <a:pPr marL="228600" indent="-228600">
              <a:buAutoNum type="arabicParenR"/>
            </a:pPr>
            <a:r>
              <a:rPr lang="en-US" baseline="0" dirty="0" smtClean="0"/>
              <a:t>*CLICK* Is this ok? Yes. However a record of what was done and why the two readings won’t be used must be made. No original data should be destroyed! As a side note to this scenario, it would be good to check the protocol for data collection windows to see whether the accurate recording on the calibrated machine was outside the specified window for blood pressure reading. If that is the case, you may have a minor protocol deviation but at least you have an accurate BP reading. </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352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wrap</a:t>
            </a:r>
            <a:r>
              <a:rPr lang="en-US" baseline="0" dirty="0" smtClean="0"/>
              <a:t> up I’d like to show you some examples of error correction tools and techniques I mentioned throughout the presentation. </a:t>
            </a:r>
          </a:p>
          <a:p>
            <a:endParaRPr lang="en-US" baseline="0" dirty="0" smtClean="0"/>
          </a:p>
          <a:p>
            <a:r>
              <a:rPr lang="en-US" baseline="0" dirty="0" smtClean="0"/>
              <a:t>Two tools that I mentioned were [CLICK] Notes-to –file and [CLICK] progress notes. A  Note-to-file (also called “memo to file”) may be filed in a regulatory binder and/or a participant binder and is commonly used when an error is best resolved with an explanation. It is not a best practice to have a regulatory binder full of notes-to-file. These should be used only when necessary to describe an issue and its resolution.</a:t>
            </a:r>
          </a:p>
          <a:p>
            <a:endParaRPr lang="en-US" baseline="0" dirty="0" smtClean="0"/>
          </a:p>
          <a:p>
            <a:r>
              <a:rPr lang="en-US" baseline="0" dirty="0" smtClean="0"/>
              <a:t>Progress notes are typically a part of a participant file. They are used throughout the participants’ study duration to supplement the documentation within the binder. Progress notes are typically found at the beginning of the participants binder, containing comments and notes on the progression of a study, along with the recording study team members’ initials and date.  </a:t>
            </a:r>
          </a:p>
          <a:p>
            <a:endParaRPr lang="en-US" baseline="0" dirty="0" smtClean="0"/>
          </a:p>
          <a:p>
            <a:r>
              <a:rPr lang="en-US" baseline="0" dirty="0" smtClean="0"/>
              <a:t>Some error correction techniques in GDP best practices include refraining from over-writes [CLICK], and scratch-outs [CLICK]. Instead, the best practice [CLICK] should be to draw a single line through the error (to provide transparency), legibly record the correct value next to it, and then initial and date beside the correction.  You can see here that the letters “EC” are circled next to the initials and date of the study team member. In this hypothetical scenario the investigator trained their study team using SOPs for GDP- those SOPs required specific error codes to be used to provide rationale for the revision. I note this here because many labs use error codes such as “EC” for “Error Correction”, “LE” for Late Entry”, and many others. There are designated codes developed by the PI, Office, institution or company to be followed by all study team members. If you do not have SOPs requiring use of error codes, using them may be confusing to a reviewer without an SOP or “legend” that defines them. So in that case, you would either not use an error code or work with your office/department to implement an SOP or best practice instruction to designate error codes.</a:t>
            </a:r>
          </a:p>
          <a:p>
            <a:endParaRPr lang="en-US" baseline="0" dirty="0" smtClean="0"/>
          </a:p>
          <a:p>
            <a:r>
              <a:rPr lang="en-US" baseline="0" dirty="0" smtClean="0"/>
              <a:t>And of course there are many other techniques and tools not mentioned here (like deviation logs and CAPA plans) but for sake of time but I wanted to highlight just a few for reference</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mbria"/>
                <a:ea typeface="Cambria"/>
                <a:cs typeface="Cambria"/>
                <a:sym typeface="Cambria"/>
              </a:rPr>
              <a:pPr algn="r">
                <a:buSzPct val="25000"/>
              </a:pPr>
              <a:t>23</a:t>
            </a:fld>
            <a:endParaRPr lang="en-US" sz="120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06798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r>
              <a:rPr lang="en-US" dirty="0" smtClean="0"/>
              <a:t>To wrap up the presentation today I would like</a:t>
            </a:r>
            <a:r>
              <a:rPr lang="en-US" baseline="0" dirty="0" smtClean="0"/>
              <a:t> to shamelessly plug our new researchers’ toolkit available on the SON research website. There are many toolkits available through various DHHS sub-organizations, and local offices as well. Our toolkit was developed from the perspective of the regulatory binder, with each section linked to its respective regulation and/or guidance. The reason for this was to help users understand the reasoning behind the section, the importance of its place, and to support Good Documentation Practices. It is not meant to replace sponsor provided regulatory binders or any other issued binders. And the template documents within the website are not meant to be a fits-all model- they should be tailored prior to use. So please take a moment to visit the website and use the materials. And as always I welcome any feedback or comments you may have. </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71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endParaRPr dirty="0"/>
          </a:p>
        </p:txBody>
      </p:sp>
      <p:sp>
        <p:nvSpPr>
          <p:cNvPr id="118" name="Shape 11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462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9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brings us to where Good Clinical Practice (GCP) comes from. Many of you have probably taken GCP training of some sort through your educational or professional role so this may be a refresher for you. But we are going to take a moment to look at how the ICH standards are organized so we can understand where GCP, and subsequently Good Documentation Practices (or GDP) comes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ICH standards are broken up into four topic areas called “Guidelines”. The four areas are quality, safety, efficacy and multidisciplinary. [CLICK] Each area is comprised of a list of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 concept of Good Clinical Practice comes from the language found in the 6</a:t>
            </a:r>
            <a:r>
              <a:rPr lang="en-US" baseline="30000" dirty="0" smtClean="0"/>
              <a:t>th</a:t>
            </a:r>
            <a:r>
              <a:rPr lang="en-US" baseline="0" dirty="0" smtClean="0"/>
              <a:t> standard of the Efficacy guideline.  </a:t>
            </a:r>
          </a:p>
        </p:txBody>
      </p:sp>
      <p:sp>
        <p:nvSpPr>
          <p:cNvPr id="105" name="Shape 1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10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Good Clinical Practice is the 6</a:t>
            </a:r>
            <a:r>
              <a:rPr lang="en-US" baseline="30000" dirty="0" smtClean="0"/>
              <a:t>th</a:t>
            </a:r>
            <a:r>
              <a:rPr lang="en-US" baseline="0" dirty="0" smtClean="0"/>
              <a:t> standard listed within the Efficacy guideline, [CLICK] you may see GCP referred to as the E-6 guideline.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within the E6 guideline there are 13 principles. [CLICK] The 10</a:t>
            </a:r>
            <a:r>
              <a:rPr lang="en-US" baseline="30000" dirty="0" smtClean="0"/>
              <a:t>th</a:t>
            </a:r>
            <a:r>
              <a:rPr lang="en-US" baseline="0" dirty="0" smtClean="0"/>
              <a:t> principle, {CLICK] and the focus of todays seminar, is the impetus behind Good Documentation Practices (GDP).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here we have R2 in brackets. This denotes the second revision of the 6</a:t>
            </a:r>
            <a:r>
              <a:rPr lang="en-US" baseline="30000" dirty="0" smtClean="0"/>
              <a:t>th</a:t>
            </a:r>
            <a:r>
              <a:rPr lang="en-US" baseline="0" dirty="0" smtClean="0"/>
              <a:t> Efficacy guideline.  </a:t>
            </a:r>
            <a:r>
              <a:rPr lang="en-US" i="1" baseline="0" dirty="0" smtClean="0"/>
              <a:t>As a side note- In June 2019 the European working group met to discuss a third revision, which I suspect is forthcoming. So we may see some changes and/or additions soon….</a:t>
            </a:r>
          </a:p>
        </p:txBody>
      </p:sp>
      <p:sp>
        <p:nvSpPr>
          <p:cNvPr id="105" name="Shape 10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94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10</a:t>
            </a:r>
            <a:r>
              <a:rPr lang="en-US" baseline="30000" dirty="0" smtClean="0"/>
              <a:t>th</a:t>
            </a:r>
            <a:r>
              <a:rPr lang="en-US" baseline="0" dirty="0" smtClean="0"/>
              <a:t> principle of GCP is what supports Good Documentation Practices and it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rPr>
              <a:t>“</a:t>
            </a:r>
            <a:r>
              <a:rPr lang="en-US" sz="1200" b="1" i="0" u="none" strike="noStrike" kern="1200" cap="none" dirty="0" smtClean="0">
                <a:solidFill>
                  <a:schemeClr val="tx1"/>
                </a:solidFill>
                <a:effectLst/>
                <a:latin typeface="Cambria"/>
                <a:ea typeface="Cambria"/>
                <a:cs typeface="Cambria"/>
                <a:sym typeface="Cambria"/>
              </a:rPr>
              <a:t>All clinical trial information should be recorded, handled, and stored in a way that allows its accurate reporting, interpretation and  verification.”</a:t>
            </a:r>
            <a:r>
              <a:rPr lang="en-US" sz="1200" b="1" i="0" u="none" strike="noStrike" kern="1200" cap="none" baseline="0" dirty="0" smtClean="0">
                <a:solidFill>
                  <a:schemeClr val="tx1"/>
                </a:solidFill>
                <a:effectLst/>
                <a:latin typeface="Cambria"/>
                <a:ea typeface="Cambria"/>
                <a:cs typeface="Cambria"/>
                <a:sym typeface="Cambri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mbria"/>
                <a:ea typeface="Cambria"/>
                <a:cs typeface="Cambria"/>
                <a:sym typeface="Cambria"/>
              </a:rPr>
              <a:t>[CLICK] This principle applies to all records, irrespective of the type of media used</a:t>
            </a:r>
            <a:r>
              <a:rPr lang="en-US" sz="1200" b="0" i="0" u="none" strike="noStrike" kern="1200" cap="none" baseline="0" dirty="0" smtClean="0">
                <a:solidFill>
                  <a:schemeClr val="dk1"/>
                </a:solidFill>
                <a:effectLst/>
                <a:latin typeface="Cambria"/>
                <a:ea typeface="Cambria"/>
                <a:cs typeface="Cambria"/>
                <a:sym typeface="Cambria"/>
              </a:rPr>
              <a:t> and it </a:t>
            </a:r>
            <a:r>
              <a:rPr lang="en-US" baseline="0" dirty="0" smtClean="0"/>
              <a:t>applies to all study team members. And most institutions require this principle to be applied to all research, regardless of whether it fits the definition of a clinical trial.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[CLICK] </a:t>
            </a:r>
            <a:r>
              <a:rPr lang="en-US" b="1" baseline="0" dirty="0" smtClean="0"/>
              <a:t>How</a:t>
            </a:r>
            <a:r>
              <a:rPr lang="en-US" baseline="0" dirty="0" smtClean="0"/>
              <a:t> this principle is specifically applied depends on an institutions SOPs and policies. If your institution does not have SOPs or policies on Good Documentation Practices, then industry best practices are typically utilized. </a:t>
            </a:r>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81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r>
              <a:rPr lang="en-US" dirty="0" smtClean="0"/>
              <a:t>So earlier when I was describing the purpose of the ICH</a:t>
            </a:r>
            <a:r>
              <a:rPr lang="en-US" baseline="0" dirty="0" smtClean="0"/>
              <a:t> and their intended audience, </a:t>
            </a:r>
            <a:r>
              <a:rPr lang="en-US" dirty="0" smtClean="0"/>
              <a:t>I used the term “Regulatory Bodies”.</a:t>
            </a:r>
          </a:p>
          <a:p>
            <a:r>
              <a:rPr lang="en-US" dirty="0" smtClean="0"/>
              <a:t>There are many, depending on</a:t>
            </a:r>
            <a:r>
              <a:rPr lang="en-US" baseline="0" dirty="0" smtClean="0"/>
              <a:t> where the research is being done, who it is funded by, what the intent is, and what level of risk it poses. </a:t>
            </a:r>
            <a:endParaRPr lang="en-US" dirty="0" smtClean="0"/>
          </a:p>
          <a:p>
            <a:endParaRPr lang="en-US" dirty="0" smtClean="0"/>
          </a:p>
          <a:p>
            <a:r>
              <a:rPr lang="en-US" baseline="0" dirty="0" smtClean="0"/>
              <a:t>The FDA has oversight over studies that are intended to support a marketing application for drugs, devices, and biologics.</a:t>
            </a:r>
          </a:p>
          <a:p>
            <a:endParaRPr lang="en-US" baseline="0" dirty="0" smtClean="0"/>
          </a:p>
          <a:p>
            <a:r>
              <a:rPr lang="en-US" baseline="0" dirty="0" smtClean="0"/>
              <a:t>The Department of Health and Human Services Human Research Protections Office has oversight over studies conducting human subjects research at institutions that have signed onto the “common rule”. </a:t>
            </a:r>
            <a:r>
              <a:rPr lang="en-US" dirty="0" smtClean="0"/>
              <a:t>The </a:t>
            </a:r>
            <a:r>
              <a:rPr lang="en-US" b="1" dirty="0" smtClean="0"/>
              <a:t>Common Rule</a:t>
            </a:r>
            <a:r>
              <a:rPr lang="en-US" dirty="0" smtClean="0"/>
              <a:t> describes a set of ethical practices</a:t>
            </a:r>
            <a:r>
              <a:rPr lang="en-US" baseline="0" dirty="0" smtClean="0"/>
              <a:t> that federally funded research must comply with. However the majority of</a:t>
            </a:r>
            <a:r>
              <a:rPr lang="en-US" dirty="0" smtClean="0"/>
              <a:t> academic institutions comply with the common rule regardless of whether or not their researchers are conducting federally</a:t>
            </a:r>
            <a:r>
              <a:rPr lang="en-US" baseline="0" dirty="0" smtClean="0"/>
              <a:t> funded research. In regulatory terms, the common rule [CLICK] is referred to as the 45</a:t>
            </a:r>
            <a:r>
              <a:rPr lang="en-US" baseline="30000" dirty="0" smtClean="0"/>
              <a:t>th</a:t>
            </a:r>
            <a:r>
              <a:rPr lang="en-US" baseline="0" dirty="0" smtClean="0"/>
              <a:t> chapter of the Code of Federal Regulations, Part 46, Subpart A. </a:t>
            </a:r>
          </a:p>
          <a:p>
            <a:endParaRPr lang="en-US" baseline="0" dirty="0" smtClean="0"/>
          </a:p>
          <a:p>
            <a:r>
              <a:rPr lang="en-US" baseline="0" dirty="0" smtClean="0"/>
              <a:t>Institutional Offices of Accountability and Compliance and Human Research Protections Offices also have regulatory oversight over human subjects research and conduct both routine and for-cause audits based on their local policies and SOPs.</a:t>
            </a:r>
          </a:p>
          <a:p>
            <a:endParaRPr lang="en-US" baseline="0" dirty="0" smtClean="0"/>
          </a:p>
          <a:p>
            <a:r>
              <a:rPr lang="en-US" baseline="0" dirty="0" smtClean="0"/>
              <a:t>Quality Assurance Departments within a specific division of an institution conduct routine and for-cause audits and quality assurance assessments based on their specific policies and SOPs</a:t>
            </a:r>
          </a:p>
          <a:p>
            <a:endParaRPr lang="en-US" baseline="0" dirty="0" smtClean="0"/>
          </a:p>
          <a:p>
            <a:r>
              <a:rPr lang="en-US" baseline="0" dirty="0" smtClean="0"/>
              <a:t> </a:t>
            </a:r>
            <a:endParaRPr dirty="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68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have gone over where Good Documentation Practices</a:t>
            </a:r>
            <a:r>
              <a:rPr lang="en-US" baseline="0" dirty="0" smtClean="0"/>
              <a:t> come from, and who they apply to.  Now lets dive into some of the consequences of not applying GDP in research, starting at a federal level with the FDA. Consequences range from ugly audit reports to written warning letters to more extreme measures such as FDA market application withdraws. All of which are administratively costly and some of which can be economically damaging.  Not to mention the adverse effects on reputation. FDA warning letters are publicly available on the FDA website and include the name of the principal investigator.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couple of years ago an analysis was done on FDA findings and they found that up to 80% of the findings were due to issues that could have been avoided if good documentation practices were followed. If you take a look at the highlighted sections of this excerpt, you’ll see examples of these issues.  “Lacking a signature and date”… “inability to provide evidence that a test was done”… “failure to put quality measures in </a:t>
            </a:r>
            <a:r>
              <a:rPr lang="en-US" i="1" baseline="0" dirty="0" smtClean="0"/>
              <a:t>place- which if they did have in place, then the documentation issues could have been found early, education and training GDP could have been provided, and the issue would have been remediated…. </a:t>
            </a:r>
            <a:r>
              <a:rPr lang="en-US" i="0" baseline="0" dirty="0" smtClean="0"/>
              <a:t>And a biggie we see on this slide is the last highlight where the lack of GDP essentially questions that the product failed to meet quality and purity specifications. A finding like this could take down an entire marketing application, delaying progress and costing millions or more to the sponsor of the product as they would potentially have to re-run the experiments and re-submit the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62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dive into some of the consequences of not applying GDP in research from the HHS federal level. Not all research aims to market a product- most HHS supported research looks to advance pubic health, services, biomedical research and overall scientific understanding. Knowing that you can imagine the expanse of research activities involved under the HHS.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Consequences here can range from ugly audit reports to more extreme measures such a research misconduct findings by the HHS Office of Research Integrity. Consequences of this caliper can harm an investigators’ reputation, harm their funding and their institutions’ funding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Similar to the FDA warning letters, the HSS Office of Research Integrity makes their findings publically available and the researchers are explicitly named- a bad look for someone’s career.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Included in these findings is a list of the publications that had to be withdrawn, which harms the public’s trust in sound science and can severely impact the advancement of science and public health. </a:t>
            </a:r>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44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31521" y="4620578"/>
            <a:ext cx="5852159" cy="3240404"/>
          </a:xfrm>
          <a:prstGeom prst="rect">
            <a:avLst/>
          </a:prstGeom>
        </p:spPr>
        <p:txBody>
          <a:bodyPr lIns="96640" tIns="96640" rIns="96640" bIns="9664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Local Offices of Accountability and Compliance and Human Research Protections Offices have institutional regulatory authority. Some of the more dramatic consequences of not applying GDP in research from this level include [CLICK]  for-cause audits, termination of research studies, and of course, marks on one’s institutional reputation.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institution that receives federal funding or aims to publish their research in a respectable journal must have their research project reviewed and approved by an Institutional Review Board (or IRB for short) through their HRPO. Note each HRPO has a certain set of reporting criteria with specific reporting deadlines. So in addition to having a study approved prior to commencement, there are additional review requirements throughout the life of the study. The UMB HRPO has a set of reporting criteria called “RNI” criteria which stands for Reportable New Information which we will get into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Quality Assurance departments, if present, also play an important role in GDP compliance. [CLICK] Some of the consequences of not applying GDP in research from this level include the potential for frequent QA reviews and audits, which can be time and energy expensive.  </a:t>
            </a:r>
          </a:p>
        </p:txBody>
      </p:sp>
      <p:sp>
        <p:nvSpPr>
          <p:cNvPr id="111" name="Shape 11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62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032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2030593"/>
            <a:ext cx="10972800" cy="40955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999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3882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US" sz="1000" b="0" i="0" u="none" strike="noStrike" cap="none" smtClean="0">
                <a:solidFill>
                  <a:schemeClr val="dk1"/>
                </a:solidFill>
                <a:latin typeface="Cambria"/>
                <a:ea typeface="Cambria"/>
                <a:cs typeface="Cambria"/>
                <a:sym typeface="Cambria"/>
              </a:rPr>
              <a:t>‹#›</a:t>
            </a:fld>
            <a:endParaRPr lang="en-US" sz="1000" b="0" i="0" u="none" strike="noStrike" cap="none">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1123468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asey.Jackson@umaryland.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asq.org/audit/2017/10/auditing/data-integrity-and-good-documentation-practices-not-just-for-the-pharmaceutical-industry.pdf" TargetMode="External"/><Relationship Id="rId3" Type="http://schemas.openxmlformats.org/officeDocument/2006/relationships/hyperlink" Target="https://www.nursing.umaryland.edu/research/resources/regulatory-affairs/" TargetMode="External"/><Relationship Id="rId7" Type="http://schemas.openxmlformats.org/officeDocument/2006/relationships/hyperlink" Target="https://www.who.int/medicines/publications/pharmprep/WHO_TRS_996_annex05.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da.gov/regulatory-information/search-fda-guidance-documents/e6r2-good-clinical-practice-integrated-addendum-ich-e6r1" TargetMode="External"/><Relationship Id="rId5" Type="http://schemas.openxmlformats.org/officeDocument/2006/relationships/hyperlink" Target="https://www.ecfr.gov/cgi-bin/retrieveECFR?gp=&amp;SID=83cd09e1c0f5c6937cd9d7513160fc3f&amp;pitd=20180719&amp;n=pt45.1.46&amp;r=PART&amp;ty=HTML#se45.1.46_1101" TargetMode="External"/><Relationship Id="rId10" Type="http://schemas.openxmlformats.org/officeDocument/2006/relationships/hyperlink" Target="https://www.fdli.org/2018/04/update-fda-data-integrity-enforcement-trends-practical-mitigation-measures/" TargetMode="External"/><Relationship Id="rId4" Type="http://schemas.openxmlformats.org/officeDocument/2006/relationships/hyperlink" Target="https://database.ich.org/sites/default/files/E6_R2_Addendum.pdf" TargetMode="External"/><Relationship Id="rId9" Type="http://schemas.openxmlformats.org/officeDocument/2006/relationships/hyperlink" Target="https://www.umaryland.edu/media/umb/oaa/hrp/documents/study-tools-docs/Reportable-New-Information-Bulleti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427511" y="3514214"/>
            <a:ext cx="11127180" cy="1170914"/>
          </a:xfrm>
          <a:prstGeom prst="rect">
            <a:avLst/>
          </a:prstGeom>
          <a:noFill/>
          <a:ln>
            <a:noFill/>
          </a:ln>
        </p:spPr>
        <p:txBody>
          <a:bodyPr lIns="91425" tIns="45700" rIns="91425" bIns="45700" anchor="b" anchorCtr="0">
            <a:noAutofit/>
          </a:bodyPr>
          <a:lstStyle/>
          <a:p>
            <a:pPr lvl="0">
              <a:lnSpc>
                <a:spcPct val="80000"/>
              </a:lnSpc>
              <a:spcBef>
                <a:spcPts val="0"/>
              </a:spcBef>
              <a:buClr>
                <a:schemeClr val="dk1"/>
              </a:buClr>
              <a:buSzPct val="25000"/>
            </a:pPr>
            <a:r>
              <a:rPr lang="en-US" sz="5400" b="1" i="1" dirty="0">
                <a:solidFill>
                  <a:schemeClr val="dk1"/>
                </a:solidFill>
                <a:latin typeface="Calibri" panose="020F0502020204030204" pitchFamily="34" charset="0"/>
                <a:ea typeface="Cambria"/>
                <a:cs typeface="Calibri" panose="020F0502020204030204" pitchFamily="34" charset="0"/>
                <a:sym typeface="Cambria"/>
              </a:rPr>
              <a:t>Applying the 10</a:t>
            </a:r>
            <a:r>
              <a:rPr lang="en-US" sz="5400" b="1" i="1" baseline="30000" dirty="0">
                <a:solidFill>
                  <a:schemeClr val="dk1"/>
                </a:solidFill>
                <a:latin typeface="Calibri" panose="020F0502020204030204" pitchFamily="34" charset="0"/>
                <a:ea typeface="Cambria"/>
                <a:cs typeface="Calibri" panose="020F0502020204030204" pitchFamily="34" charset="0"/>
                <a:sym typeface="Cambria"/>
              </a:rPr>
              <a:t>th</a:t>
            </a:r>
            <a:r>
              <a:rPr lang="en-US" sz="5400" b="1" i="1" dirty="0">
                <a:solidFill>
                  <a:schemeClr val="dk1"/>
                </a:solidFill>
                <a:latin typeface="Calibri" panose="020F0502020204030204" pitchFamily="34" charset="0"/>
                <a:ea typeface="Cambria"/>
                <a:cs typeface="Calibri" panose="020F0502020204030204" pitchFamily="34" charset="0"/>
                <a:sym typeface="Cambria"/>
              </a:rPr>
              <a:t> Principle of </a:t>
            </a:r>
            <a:r>
              <a:rPr lang="en-US" sz="5400" b="1" i="1" dirty="0" smtClean="0">
                <a:solidFill>
                  <a:schemeClr val="dk1"/>
                </a:solidFill>
                <a:latin typeface="Calibri" panose="020F0502020204030204" pitchFamily="34" charset="0"/>
                <a:ea typeface="Cambria"/>
                <a:cs typeface="Calibri" panose="020F0502020204030204" pitchFamily="34" charset="0"/>
                <a:sym typeface="Cambria"/>
              </a:rPr>
              <a:t>Good Clinical Practice (GCP)</a:t>
            </a:r>
            <a:r>
              <a:rPr lang="en-US" sz="6800" b="1" dirty="0" smtClean="0">
                <a:solidFill>
                  <a:schemeClr val="dk1"/>
                </a:solidFill>
                <a:latin typeface="Calibri" panose="020F0502020204030204" pitchFamily="34" charset="0"/>
                <a:ea typeface="Cambria"/>
                <a:cs typeface="Calibri" panose="020F0502020204030204" pitchFamily="34" charset="0"/>
                <a:sym typeface="Cambria"/>
              </a:rPr>
              <a:t/>
            </a:r>
            <a:br>
              <a:rPr lang="en-US" sz="6800" b="1" dirty="0" smtClean="0">
                <a:solidFill>
                  <a:schemeClr val="dk1"/>
                </a:solidFill>
                <a:latin typeface="Calibri" panose="020F0502020204030204" pitchFamily="34" charset="0"/>
                <a:ea typeface="Cambria"/>
                <a:cs typeface="Calibri" panose="020F0502020204030204" pitchFamily="34" charset="0"/>
                <a:sym typeface="Cambria"/>
              </a:rPr>
            </a:br>
            <a:r>
              <a:rPr lang="en-US" sz="3600" b="1" i="1" dirty="0">
                <a:solidFill>
                  <a:schemeClr val="dk1"/>
                </a:solidFill>
                <a:latin typeface="Calibri" panose="020F0502020204030204" pitchFamily="34" charset="0"/>
                <a:ea typeface="Cambria"/>
                <a:cs typeface="Calibri" panose="020F0502020204030204" pitchFamily="34" charset="0"/>
                <a:sym typeface="Cambria"/>
              </a:rPr>
              <a:t>Good Data and Record Management </a:t>
            </a:r>
            <a:r>
              <a:rPr lang="en-US" sz="3600" b="1" i="1" dirty="0" smtClean="0">
                <a:solidFill>
                  <a:schemeClr val="dk1"/>
                </a:solidFill>
                <a:latin typeface="Calibri" panose="020F0502020204030204" pitchFamily="34" charset="0"/>
                <a:ea typeface="Cambria"/>
                <a:cs typeface="Calibri" panose="020F0502020204030204" pitchFamily="34" charset="0"/>
                <a:sym typeface="Cambria"/>
              </a:rPr>
              <a:t>Practices</a:t>
            </a:r>
            <a:br>
              <a:rPr lang="en-US" sz="3600" b="1" i="1" dirty="0" smtClean="0">
                <a:solidFill>
                  <a:schemeClr val="dk1"/>
                </a:solidFill>
                <a:latin typeface="Calibri" panose="020F0502020204030204" pitchFamily="34" charset="0"/>
                <a:ea typeface="Cambria"/>
                <a:cs typeface="Calibri" panose="020F0502020204030204" pitchFamily="34" charset="0"/>
                <a:sym typeface="Cambria"/>
              </a:rPr>
            </a:br>
            <a:r>
              <a:rPr lang="en-US" sz="3200" b="1" i="1" dirty="0" smtClean="0">
                <a:solidFill>
                  <a:schemeClr val="dk1"/>
                </a:solidFill>
                <a:latin typeface="Calibri" panose="020F0502020204030204" pitchFamily="34" charset="0"/>
                <a:ea typeface="Cambria"/>
                <a:cs typeface="Calibri" panose="020F0502020204030204" pitchFamily="34" charset="0"/>
                <a:sym typeface="Cambria"/>
              </a:rPr>
              <a:t/>
            </a:r>
            <a:br>
              <a:rPr lang="en-US" sz="3200" b="1" i="1" dirty="0" smtClean="0">
                <a:solidFill>
                  <a:schemeClr val="dk1"/>
                </a:solidFill>
                <a:latin typeface="Calibri" panose="020F0502020204030204" pitchFamily="34" charset="0"/>
                <a:ea typeface="Cambria"/>
                <a:cs typeface="Calibri" panose="020F0502020204030204" pitchFamily="34" charset="0"/>
                <a:sym typeface="Cambria"/>
              </a:rPr>
            </a:br>
            <a:endParaRPr lang="en-US" sz="3200" b="1" i="1" u="none" strike="noStrike" cap="none" dirty="0">
              <a:solidFill>
                <a:schemeClr val="dk1"/>
              </a:solidFill>
              <a:latin typeface="Calibri" panose="020F0502020204030204" pitchFamily="34" charset="0"/>
              <a:ea typeface="Cambria"/>
              <a:cs typeface="Calibri" panose="020F0502020204030204" pitchFamily="34" charset="0"/>
              <a:sym typeface="Cambria"/>
            </a:endParaRPr>
          </a:p>
        </p:txBody>
      </p:sp>
      <p:sp>
        <p:nvSpPr>
          <p:cNvPr id="96" name="Shape 96"/>
          <p:cNvSpPr txBox="1">
            <a:spLocks noGrp="1"/>
          </p:cNvSpPr>
          <p:nvPr>
            <p:ph type="subTitle" idx="1"/>
          </p:nvPr>
        </p:nvSpPr>
        <p:spPr>
          <a:xfrm>
            <a:off x="427511" y="4836226"/>
            <a:ext cx="8534400" cy="1752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2400" dirty="0" smtClean="0">
                <a:solidFill>
                  <a:schemeClr val="accent1"/>
                </a:solidFill>
              </a:rPr>
              <a:t>Casey Jackson, MS, CCRP</a:t>
            </a:r>
          </a:p>
          <a:p>
            <a:pPr marL="0" marR="0" lvl="0" indent="0" algn="l" rtl="0">
              <a:lnSpc>
                <a:spcPct val="90000"/>
              </a:lnSpc>
              <a:spcBef>
                <a:spcPts val="0"/>
              </a:spcBef>
              <a:buClr>
                <a:schemeClr val="accent1"/>
              </a:buClr>
              <a:buSzPct val="25000"/>
              <a:buFont typeface="Arial"/>
              <a:buNone/>
            </a:pPr>
            <a:r>
              <a:rPr lang="en-US" sz="2400" dirty="0" smtClean="0">
                <a:solidFill>
                  <a:schemeClr val="accent1"/>
                </a:solidFill>
              </a:rPr>
              <a:t>Research Quality Manager</a:t>
            </a:r>
          </a:p>
          <a:p>
            <a:pPr marL="0" marR="0" lvl="0" indent="0" algn="l" rtl="0">
              <a:lnSpc>
                <a:spcPct val="90000"/>
              </a:lnSpc>
              <a:spcBef>
                <a:spcPts val="0"/>
              </a:spcBef>
              <a:buClr>
                <a:schemeClr val="accent1"/>
              </a:buClr>
              <a:buSzPct val="25000"/>
              <a:buFont typeface="Arial"/>
              <a:buNone/>
            </a:pPr>
            <a:r>
              <a:rPr lang="en-US" sz="2400" dirty="0" smtClean="0">
                <a:solidFill>
                  <a:schemeClr val="accent1"/>
                </a:solidFill>
              </a:rPr>
              <a:t>University of Maryland, Baltimore</a:t>
            </a:r>
          </a:p>
          <a:p>
            <a:pPr marL="0" marR="0" lvl="0" indent="0" algn="l" rtl="0">
              <a:lnSpc>
                <a:spcPct val="90000"/>
              </a:lnSpc>
              <a:spcBef>
                <a:spcPts val="0"/>
              </a:spcBef>
              <a:buClr>
                <a:schemeClr val="accent1"/>
              </a:buClr>
              <a:buSzPct val="25000"/>
              <a:buFont typeface="Arial"/>
              <a:buNone/>
            </a:pPr>
            <a:r>
              <a:rPr lang="en-US" sz="2400" dirty="0" smtClean="0">
                <a:solidFill>
                  <a:schemeClr val="accent1"/>
                </a:solidFill>
              </a:rPr>
              <a:t>School of Nursing</a:t>
            </a:r>
            <a:endParaRPr lang="en-US" sz="2400" dirty="0">
              <a:solidFill>
                <a:schemeClr val="accent1"/>
              </a:solidFill>
            </a:endParaRPr>
          </a:p>
          <a:p>
            <a:pPr marL="0" marR="0" lvl="0" indent="0" algn="l" rtl="0">
              <a:lnSpc>
                <a:spcPct val="90000"/>
              </a:lnSpc>
              <a:spcBef>
                <a:spcPts val="0"/>
              </a:spcBef>
              <a:buClr>
                <a:schemeClr val="accent1"/>
              </a:buClr>
              <a:buSzPct val="25000"/>
              <a:buFont typeface="Arial"/>
              <a:buNone/>
            </a:pPr>
            <a:endParaRPr sz="2000" b="1" i="0" u="none" strike="noStrike" cap="none" dirty="0">
              <a:solidFill>
                <a:schemeClr val="accent1"/>
              </a:solidFill>
              <a:latin typeface="Cambria"/>
              <a:ea typeface="Cambria"/>
              <a:cs typeface="Cambria"/>
              <a:sym typeface="Cambri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704016" y="714986"/>
            <a:ext cx="8094695" cy="760922"/>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GDP</a:t>
            </a:r>
            <a:r>
              <a:rPr lang="en-US" sz="3600" b="1" dirty="0">
                <a:solidFill>
                  <a:schemeClr val="accent1"/>
                </a:solidFill>
                <a:latin typeface="Cambria"/>
                <a:ea typeface="Cambria"/>
                <a:cs typeface="Cambria"/>
                <a:sym typeface="Cambria"/>
              </a:rPr>
              <a:t> </a:t>
            </a:r>
            <a:r>
              <a:rPr lang="en-US" sz="3600" b="1" dirty="0" smtClean="0">
                <a:solidFill>
                  <a:schemeClr val="accent1"/>
                </a:solidFill>
                <a:latin typeface="Cambria"/>
                <a:ea typeface="Cambria"/>
                <a:cs typeface="Cambria"/>
                <a:sym typeface="Cambria"/>
              </a:rPr>
              <a:t>– RNI Relationship</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778563"/>
            <a:ext cx="11592808" cy="4681405"/>
          </a:xfrm>
          <a:prstGeom prst="rect">
            <a:avLst/>
          </a:prstGeom>
          <a:noFill/>
          <a:ln>
            <a:noFill/>
          </a:ln>
        </p:spPr>
        <p:txBody>
          <a:bodyPr lIns="91425" tIns="45700" rIns="91425" bIns="45700" anchor="t" anchorCtr="0">
            <a:noAutofit/>
          </a:bodyPr>
          <a:lstStyle/>
          <a:p>
            <a:pPr marL="38100" lvl="0" indent="0">
              <a:spcBef>
                <a:spcPts val="0"/>
              </a:spcBef>
              <a:buClr>
                <a:schemeClr val="accent1"/>
              </a:buClr>
              <a:buSzPct val="100000"/>
              <a:buNone/>
            </a:pPr>
            <a:r>
              <a:rPr lang="en-US" dirty="0" smtClean="0">
                <a:solidFill>
                  <a:schemeClr val="dk1"/>
                </a:solidFill>
                <a:latin typeface="Cambria"/>
                <a:ea typeface="Cambria"/>
                <a:cs typeface="Cambria"/>
                <a:sym typeface="Cambria"/>
              </a:rPr>
              <a:t>Reportable New Information (RNI)- Specific to IRB of record</a:t>
            </a:r>
          </a:p>
          <a:p>
            <a:pPr marL="38100" lvl="0" indent="0">
              <a:spcBef>
                <a:spcPts val="0"/>
              </a:spcBef>
              <a:buClr>
                <a:schemeClr val="accent1"/>
              </a:buClr>
              <a:buSzPct val="100000"/>
              <a:buNone/>
            </a:pPr>
            <a:endParaRPr lang="en-US" sz="2400" dirty="0">
              <a:solidFill>
                <a:schemeClr val="dk1"/>
              </a:solidFill>
              <a:latin typeface="Cambria"/>
              <a:ea typeface="Cambria"/>
              <a:cs typeface="Cambria"/>
              <a:sym typeface="Cambria"/>
            </a:endParaRPr>
          </a:p>
          <a:p>
            <a:pPr marL="38100" lvl="0" indent="0">
              <a:spcBef>
                <a:spcPts val="0"/>
              </a:spcBef>
              <a:buClr>
                <a:schemeClr val="accent1"/>
              </a:buClr>
              <a:buSzPct val="100000"/>
              <a:buNone/>
            </a:pPr>
            <a:r>
              <a:rPr lang="en-US" sz="2400" dirty="0" smtClean="0">
                <a:solidFill>
                  <a:schemeClr val="dk1"/>
                </a:solidFill>
                <a:latin typeface="Cambria"/>
                <a:ea typeface="Cambria"/>
                <a:cs typeface="Cambria"/>
                <a:sym typeface="Cambria"/>
              </a:rPr>
              <a:t>Most relevant UMB IRB RNI criteria potentially affected by GDP (or lack of):</a:t>
            </a:r>
          </a:p>
          <a:p>
            <a:pPr marL="438150" lvl="1" indent="0">
              <a:spcBef>
                <a:spcPts val="0"/>
              </a:spcBef>
              <a:buClr>
                <a:schemeClr val="accent1"/>
              </a:buClr>
              <a:buSzPct val="100000"/>
              <a:buNone/>
            </a:pPr>
            <a:r>
              <a:rPr lang="en-US" sz="2200" dirty="0">
                <a:solidFill>
                  <a:schemeClr val="dk1"/>
                </a:solidFill>
                <a:effectLst>
                  <a:glow rad="127000">
                    <a:srgbClr val="FFFF00"/>
                  </a:glow>
                </a:effectLst>
                <a:ea typeface="Cambria"/>
                <a:cs typeface="Cambria"/>
                <a:sym typeface="Cambria"/>
              </a:rPr>
              <a:t>3) Non‐compliance with the federal regulations governing human research or with the </a:t>
            </a:r>
            <a:r>
              <a:rPr lang="en-US" sz="2200" dirty="0" smtClean="0">
                <a:solidFill>
                  <a:schemeClr val="dk1"/>
                </a:solidFill>
                <a:effectLst>
                  <a:glow rad="127000">
                    <a:srgbClr val="FFFF00"/>
                  </a:glow>
                </a:effectLst>
                <a:ea typeface="Cambria"/>
                <a:cs typeface="Cambria"/>
                <a:sym typeface="Cambria"/>
              </a:rPr>
              <a:t>requirements or </a:t>
            </a:r>
            <a:r>
              <a:rPr lang="en-US" sz="2200" dirty="0">
                <a:solidFill>
                  <a:schemeClr val="dk1"/>
                </a:solidFill>
                <a:effectLst>
                  <a:glow rad="127000">
                    <a:srgbClr val="FFFF00"/>
                  </a:glow>
                </a:effectLst>
                <a:ea typeface="Cambria"/>
                <a:cs typeface="Cambria"/>
                <a:sym typeface="Cambria"/>
              </a:rPr>
              <a:t>determinations of the IRB, or an allegation of such non‐compliance.</a:t>
            </a:r>
          </a:p>
          <a:p>
            <a:pPr marL="438150" lvl="1" indent="0">
              <a:spcBef>
                <a:spcPts val="0"/>
              </a:spcBef>
              <a:buClr>
                <a:schemeClr val="accent1"/>
              </a:buClr>
              <a:buSzPct val="100000"/>
              <a:buNone/>
            </a:pPr>
            <a:r>
              <a:rPr lang="en-US" sz="2200" dirty="0">
                <a:solidFill>
                  <a:schemeClr val="dk1"/>
                </a:solidFill>
                <a:effectLst>
                  <a:glow rad="127000">
                    <a:srgbClr val="FFFF00"/>
                  </a:glow>
                </a:effectLst>
                <a:ea typeface="Cambria"/>
                <a:cs typeface="Cambria"/>
                <a:sym typeface="Cambria"/>
              </a:rPr>
              <a:t>4) Failure to follow the protocol due to the action or inaction of the investigator or research staff.</a:t>
            </a:r>
          </a:p>
          <a:p>
            <a:pPr marL="438150" lvl="1" indent="0">
              <a:spcBef>
                <a:spcPts val="0"/>
              </a:spcBef>
              <a:buClr>
                <a:schemeClr val="accent1"/>
              </a:buClr>
              <a:buSzPct val="100000"/>
              <a:buNone/>
            </a:pPr>
            <a:r>
              <a:rPr lang="en-US" sz="2200" dirty="0">
                <a:solidFill>
                  <a:schemeClr val="dk1"/>
                </a:solidFill>
                <a:effectLst>
                  <a:glow rad="127000">
                    <a:srgbClr val="FFFF00"/>
                  </a:glow>
                </a:effectLst>
                <a:ea typeface="Cambria"/>
                <a:cs typeface="Cambria"/>
                <a:sym typeface="Cambria"/>
              </a:rPr>
              <a:t>5) Breach of confidentiality</a:t>
            </a:r>
            <a:r>
              <a:rPr lang="en-US" sz="2200" dirty="0" smtClean="0">
                <a:solidFill>
                  <a:schemeClr val="dk1"/>
                </a:solidFill>
                <a:effectLst>
                  <a:glow rad="127000">
                    <a:srgbClr val="FFFF00"/>
                  </a:glow>
                </a:effectLst>
                <a:ea typeface="Cambria"/>
                <a:cs typeface="Cambria"/>
                <a:sym typeface="Cambria"/>
              </a:rPr>
              <a:t>.</a:t>
            </a:r>
          </a:p>
          <a:p>
            <a:pPr marL="438150" lvl="1" indent="0">
              <a:spcBef>
                <a:spcPts val="0"/>
              </a:spcBef>
              <a:buClr>
                <a:schemeClr val="accent1"/>
              </a:buClr>
              <a:buSzPct val="100000"/>
              <a:buNone/>
            </a:pPr>
            <a:r>
              <a:rPr lang="en-US" sz="2200" dirty="0">
                <a:effectLst>
                  <a:glow rad="127000">
                    <a:srgbClr val="FFFF00"/>
                  </a:glow>
                </a:effectLst>
              </a:rPr>
              <a:t>12) Written reports of study monitors.</a:t>
            </a:r>
            <a:endParaRPr lang="en-US" sz="2200" dirty="0">
              <a:solidFill>
                <a:schemeClr val="dk1"/>
              </a:solidFill>
              <a:effectLst>
                <a:glow rad="127000">
                  <a:srgbClr val="FFFF00"/>
                </a:glow>
              </a:effectLst>
              <a:ea typeface="Cambria"/>
              <a:cs typeface="Cambria"/>
              <a:sym typeface="Cambria"/>
            </a:endParaRPr>
          </a:p>
          <a:p>
            <a:pPr marL="495300" lvl="0" indent="-457200">
              <a:lnSpc>
                <a:spcPct val="150000"/>
              </a:lnSpc>
              <a:spcBef>
                <a:spcPts val="0"/>
              </a:spcBef>
              <a:buClr>
                <a:schemeClr val="accent1"/>
              </a:buClr>
              <a:buSzPct val="100000"/>
              <a:buAutoNum type="arabicParenR"/>
            </a:pPr>
            <a:endParaRPr lang="en-US"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55018548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2047"/>
            <a:ext cx="10972800" cy="4454118"/>
          </a:xfrm>
        </p:spPr>
        <p:txBody>
          <a:bodyPr>
            <a:normAutofit lnSpcReduction="10000"/>
          </a:bodyPr>
          <a:lstStyle/>
          <a:p>
            <a:pPr marL="0" lvl="0" indent="0">
              <a:buNone/>
            </a:pPr>
            <a:r>
              <a:rPr lang="en-US" dirty="0">
                <a:solidFill>
                  <a:schemeClr val="dk1"/>
                </a:solidFill>
                <a:latin typeface="Cambria"/>
                <a:ea typeface="Cambria"/>
                <a:cs typeface="Cambria"/>
                <a:sym typeface="Cambria"/>
              </a:rPr>
              <a:t>The 10</a:t>
            </a:r>
            <a:r>
              <a:rPr lang="en-US" baseline="30000" dirty="0">
                <a:solidFill>
                  <a:schemeClr val="dk1"/>
                </a:solidFill>
                <a:latin typeface="Cambria"/>
                <a:ea typeface="Cambria"/>
                <a:cs typeface="Cambria"/>
                <a:sym typeface="Cambria"/>
              </a:rPr>
              <a:t>th</a:t>
            </a:r>
            <a:r>
              <a:rPr lang="en-US" dirty="0">
                <a:solidFill>
                  <a:schemeClr val="dk1"/>
                </a:solidFill>
                <a:latin typeface="Cambria"/>
                <a:ea typeface="Cambria"/>
                <a:cs typeface="Cambria"/>
                <a:sym typeface="Cambria"/>
              </a:rPr>
              <a:t> Principle of GCP states </a:t>
            </a:r>
            <a:r>
              <a:rPr lang="en-US" i="1" dirty="0"/>
              <a:t>“All clinical trial information should be recorded, handled, and stored in a way that allows its accurate reporting, interpretation and verification.”</a:t>
            </a:r>
            <a:r>
              <a:rPr lang="en-US" dirty="0"/>
              <a:t> </a:t>
            </a:r>
          </a:p>
          <a:p>
            <a:pPr marL="0" indent="0">
              <a:buNone/>
            </a:pPr>
            <a:endParaRPr lang="en-US" dirty="0">
              <a:solidFill>
                <a:schemeClr val="dk1"/>
              </a:solidFill>
              <a:latin typeface="Cambria"/>
              <a:ea typeface="Cambria"/>
              <a:cs typeface="Cambria"/>
              <a:sym typeface="Cambria"/>
            </a:endParaRPr>
          </a:p>
          <a:p>
            <a:pPr marL="0" indent="0">
              <a:buNone/>
            </a:pPr>
            <a:endParaRPr lang="en-US" dirty="0" smtClean="0">
              <a:solidFill>
                <a:schemeClr val="dk1"/>
              </a:solidFill>
              <a:latin typeface="Cambria"/>
              <a:ea typeface="Cambria"/>
              <a:cs typeface="Cambria"/>
              <a:sym typeface="Cambria"/>
            </a:endParaRPr>
          </a:p>
          <a:p>
            <a:pPr marL="0" indent="0" algn="ctr">
              <a:buNone/>
            </a:pPr>
            <a:r>
              <a:rPr lang="en-US" dirty="0" smtClean="0">
                <a:solidFill>
                  <a:schemeClr val="dk1"/>
                </a:solidFill>
                <a:latin typeface="Cambria"/>
                <a:ea typeface="Cambria"/>
                <a:cs typeface="Cambria"/>
                <a:sym typeface="Cambria"/>
              </a:rPr>
              <a:t>specific </a:t>
            </a:r>
            <a:r>
              <a:rPr lang="en-US" dirty="0">
                <a:solidFill>
                  <a:schemeClr val="dk1"/>
                </a:solidFill>
                <a:latin typeface="Cambria"/>
                <a:ea typeface="Cambria"/>
                <a:cs typeface="Cambria"/>
                <a:sym typeface="Cambria"/>
              </a:rPr>
              <a:t>school, department, lab, or </a:t>
            </a:r>
            <a:r>
              <a:rPr lang="en-US" dirty="0" smtClean="0">
                <a:solidFill>
                  <a:schemeClr val="dk1"/>
                </a:solidFill>
                <a:latin typeface="Cambria"/>
                <a:ea typeface="Cambria"/>
                <a:cs typeface="Cambria"/>
                <a:sym typeface="Cambria"/>
              </a:rPr>
              <a:t>office SOPs </a:t>
            </a:r>
          </a:p>
          <a:p>
            <a:pPr marL="0" indent="0" algn="ctr">
              <a:buNone/>
            </a:pPr>
            <a:r>
              <a:rPr lang="en-US" dirty="0" smtClean="0">
                <a:solidFill>
                  <a:schemeClr val="dk1"/>
                </a:solidFill>
                <a:latin typeface="Cambria"/>
                <a:ea typeface="Cambria"/>
                <a:sym typeface="Cambria"/>
              </a:rPr>
              <a:t>-OR-</a:t>
            </a:r>
            <a:endParaRPr lang="en-US" dirty="0">
              <a:solidFill>
                <a:schemeClr val="dk1"/>
              </a:solidFill>
              <a:latin typeface="Cambria"/>
              <a:ea typeface="Cambria"/>
              <a:sym typeface="Cambria"/>
            </a:endParaRPr>
          </a:p>
          <a:p>
            <a:pPr marL="0" indent="0" algn="ctr">
              <a:buNone/>
            </a:pPr>
            <a:r>
              <a:rPr lang="en-US" dirty="0">
                <a:solidFill>
                  <a:schemeClr val="dk1"/>
                </a:solidFill>
                <a:latin typeface="Cambria"/>
                <a:ea typeface="Cambria"/>
                <a:sym typeface="Cambria"/>
              </a:rPr>
              <a:t>b</a:t>
            </a:r>
            <a:r>
              <a:rPr lang="en-US" dirty="0" smtClean="0">
                <a:solidFill>
                  <a:schemeClr val="dk1"/>
                </a:solidFill>
                <a:latin typeface="Cambria"/>
                <a:ea typeface="Cambria"/>
                <a:sym typeface="Cambria"/>
              </a:rPr>
              <a:t>est practices</a:t>
            </a:r>
            <a:endParaRPr lang="en-US" dirty="0"/>
          </a:p>
        </p:txBody>
      </p:sp>
      <p:sp>
        <p:nvSpPr>
          <p:cNvPr id="4" name="Shape 113"/>
          <p:cNvSpPr txBox="1">
            <a:spLocks noGrp="1"/>
          </p:cNvSpPr>
          <p:nvPr>
            <p:ph type="title"/>
          </p:nvPr>
        </p:nvSpPr>
        <p:spPr>
          <a:xfrm>
            <a:off x="4859382" y="836022"/>
            <a:ext cx="6213566" cy="619803"/>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GDP</a:t>
            </a:r>
            <a:r>
              <a:rPr lang="en-US" sz="3600" b="1" dirty="0" smtClean="0">
                <a:solidFill>
                  <a:schemeClr val="accent1"/>
                </a:solidFill>
                <a:latin typeface="Cambria"/>
                <a:ea typeface="Cambria"/>
                <a:cs typeface="Cambria"/>
                <a:sym typeface="Cambria"/>
              </a:rPr>
              <a:t> Applications</a:t>
            </a:r>
            <a:endParaRPr lang="en-US" sz="3600" b="1" i="0" u="none" strike="noStrike" cap="none" dirty="0">
              <a:solidFill>
                <a:schemeClr val="accent1"/>
              </a:solidFill>
              <a:latin typeface="Cambria"/>
              <a:ea typeface="Cambria"/>
              <a:cs typeface="Cambria"/>
              <a:sym typeface="Cambria"/>
            </a:endParaRPr>
          </a:p>
        </p:txBody>
      </p:sp>
      <p:pic>
        <p:nvPicPr>
          <p:cNvPr id="6" name="Picture 5" descr="301 Moved Permanently"/>
          <p:cNvPicPr>
            <a:picLocks noChangeAspect="1"/>
          </p:cNvPicPr>
          <p:nvPr/>
        </p:nvPicPr>
        <p:blipFill rotWithShape="1">
          <a:blip r:embed="rId3">
            <a:extLst>
              <a:ext uri="{28A0092B-C50C-407E-A947-70E740481C1C}">
                <a14:useLocalDpi xmlns:a14="http://schemas.microsoft.com/office/drawing/2010/main" val="0"/>
              </a:ext>
            </a:extLst>
          </a:blip>
          <a:srcRect l="9297" t="12681" r="9996" b="7192"/>
          <a:stretch/>
        </p:blipFill>
        <p:spPr>
          <a:xfrm>
            <a:off x="9353005" y="2612571"/>
            <a:ext cx="1005840" cy="1018903"/>
          </a:xfrm>
          <a:prstGeom prst="rect">
            <a:avLst/>
          </a:prstGeom>
        </p:spPr>
      </p:pic>
    </p:spTree>
    <p:extLst>
      <p:ext uri="{BB962C8B-B14F-4D97-AF65-F5344CB8AC3E}">
        <p14:creationId xmlns:p14="http://schemas.microsoft.com/office/powerpoint/2010/main" val="3272185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174230" y="743861"/>
            <a:ext cx="3527610" cy="760922"/>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a:solidFill>
                  <a:schemeClr val="accent1"/>
                </a:solidFill>
                <a:latin typeface="Cambria"/>
                <a:ea typeface="Cambria"/>
                <a:cs typeface="Cambria"/>
                <a:sym typeface="Cambria"/>
              </a:rPr>
              <a:t>Birth of ALCOA!</a:t>
            </a:r>
          </a:p>
        </p:txBody>
      </p:sp>
      <p:sp>
        <p:nvSpPr>
          <p:cNvPr id="114" name="Shape 114"/>
          <p:cNvSpPr txBox="1">
            <a:spLocks noGrp="1"/>
          </p:cNvSpPr>
          <p:nvPr>
            <p:ph idx="1"/>
          </p:nvPr>
        </p:nvSpPr>
        <p:spPr>
          <a:xfrm>
            <a:off x="191729" y="1504783"/>
            <a:ext cx="11479159" cy="5028925"/>
          </a:xfrm>
          <a:prstGeom prst="rect">
            <a:avLst/>
          </a:prstGeom>
          <a:noFill/>
          <a:ln>
            <a:noFill/>
          </a:ln>
        </p:spPr>
        <p:txBody>
          <a:bodyPr lIns="91425" tIns="45700" rIns="91425" bIns="45700" anchor="t" anchorCtr="0">
            <a:noAutofit/>
          </a:bodyPr>
          <a:lstStyle/>
          <a:p>
            <a:pPr marL="38100" lvl="0" indent="0">
              <a:spcBef>
                <a:spcPts val="0"/>
              </a:spcBef>
              <a:buClr>
                <a:schemeClr val="accent1"/>
              </a:buClr>
              <a:buSzPct val="100000"/>
              <a:buNone/>
            </a:pPr>
            <a:r>
              <a:rPr lang="en-US" sz="2800" dirty="0" smtClean="0">
                <a:solidFill>
                  <a:schemeClr val="dk1"/>
                </a:solidFill>
                <a:ea typeface="Cambria"/>
                <a:sym typeface="Cambria"/>
              </a:rPr>
              <a:t>ICH </a:t>
            </a:r>
            <a:r>
              <a:rPr lang="en-US" sz="2800" dirty="0">
                <a:solidFill>
                  <a:schemeClr val="dk1"/>
                </a:solidFill>
                <a:ea typeface="Cambria"/>
                <a:sym typeface="Cambria"/>
              </a:rPr>
              <a:t>E6 [R2] FDA Guidance </a:t>
            </a:r>
            <a:r>
              <a:rPr lang="en-US" sz="2800" dirty="0" smtClean="0">
                <a:solidFill>
                  <a:schemeClr val="dk1"/>
                </a:solidFill>
                <a:ea typeface="Cambria"/>
                <a:sym typeface="Cambria"/>
              </a:rPr>
              <a:t>Document Section </a:t>
            </a:r>
            <a:r>
              <a:rPr lang="en-US" sz="2800" dirty="0" smtClean="0"/>
              <a:t>4.9.0:</a:t>
            </a:r>
          </a:p>
          <a:p>
            <a:pPr marL="38100" lvl="0" indent="0">
              <a:spcBef>
                <a:spcPts val="0"/>
              </a:spcBef>
              <a:buClr>
                <a:schemeClr val="accent1"/>
              </a:buClr>
              <a:buSzPct val="100000"/>
              <a:buNone/>
            </a:pPr>
            <a:r>
              <a:rPr lang="en-US" sz="2400" dirty="0" smtClean="0"/>
              <a:t>“The investigator/institution should maintain adequate and accurate source documents and trial </a:t>
            </a:r>
            <a:r>
              <a:rPr lang="en-US" sz="2400" dirty="0"/>
              <a:t>records that include all pertinent observations on each of the site's trial subjects</a:t>
            </a:r>
            <a:r>
              <a:rPr lang="en-US" sz="2400" dirty="0" smtClean="0"/>
              <a:t>. Source </a:t>
            </a:r>
            <a:r>
              <a:rPr lang="en-US" sz="2400" dirty="0"/>
              <a:t>data should be </a:t>
            </a:r>
            <a:r>
              <a:rPr lang="en-US" sz="2400" b="1" u="sng" dirty="0" smtClean="0"/>
              <a:t>A</a:t>
            </a:r>
            <a:r>
              <a:rPr lang="en-US" sz="2400" u="sng" dirty="0" smtClean="0"/>
              <a:t>ttributable</a:t>
            </a:r>
            <a:r>
              <a:rPr lang="en-US" sz="2400" u="sng" dirty="0"/>
              <a:t>, </a:t>
            </a:r>
            <a:r>
              <a:rPr lang="en-US" sz="2400" b="1" u="sng" dirty="0" smtClean="0"/>
              <a:t>L</a:t>
            </a:r>
            <a:r>
              <a:rPr lang="en-US" sz="2400" u="sng" dirty="0" smtClean="0"/>
              <a:t>egible</a:t>
            </a:r>
            <a:r>
              <a:rPr lang="en-US" sz="2400" u="sng" dirty="0"/>
              <a:t>, </a:t>
            </a:r>
            <a:r>
              <a:rPr lang="en-US" sz="2400" b="1" u="sng" dirty="0" smtClean="0"/>
              <a:t>C</a:t>
            </a:r>
            <a:r>
              <a:rPr lang="en-US" sz="2400" u="sng" dirty="0" smtClean="0"/>
              <a:t>ontemporaneous</a:t>
            </a:r>
            <a:r>
              <a:rPr lang="en-US" sz="2400" u="sng" dirty="0"/>
              <a:t>, </a:t>
            </a:r>
            <a:r>
              <a:rPr lang="en-US" sz="2400" b="1" u="sng" dirty="0" smtClean="0"/>
              <a:t>O</a:t>
            </a:r>
            <a:r>
              <a:rPr lang="en-US" sz="2400" u="sng" dirty="0" smtClean="0"/>
              <a:t>riginal</a:t>
            </a:r>
            <a:r>
              <a:rPr lang="en-US" sz="2400" u="sng" dirty="0"/>
              <a:t>, </a:t>
            </a:r>
            <a:r>
              <a:rPr lang="en-US" sz="2400" b="1" u="sng" dirty="0" smtClean="0"/>
              <a:t>A</a:t>
            </a:r>
            <a:r>
              <a:rPr lang="en-US" sz="2400" u="sng" dirty="0" smtClean="0"/>
              <a:t>ccurate</a:t>
            </a:r>
            <a:r>
              <a:rPr lang="en-US" sz="2400" dirty="0"/>
              <a:t>, </a:t>
            </a:r>
            <a:r>
              <a:rPr lang="en-US" sz="2400" dirty="0" smtClean="0"/>
              <a:t>and complete</a:t>
            </a:r>
            <a:r>
              <a:rPr lang="en-US" sz="2400" dirty="0"/>
              <a:t>. Changes to source data should be traceable, should not obscure the </a:t>
            </a:r>
            <a:r>
              <a:rPr lang="en-US" sz="2400" dirty="0" smtClean="0"/>
              <a:t>original entry, and should be explained if necessary (e.g., via an audit trail).”</a:t>
            </a:r>
          </a:p>
          <a:p>
            <a:pPr marL="38100" lvl="0" indent="0">
              <a:spcBef>
                <a:spcPts val="0"/>
              </a:spcBef>
              <a:buClr>
                <a:schemeClr val="accent1"/>
              </a:buClr>
              <a:buSzPct val="100000"/>
              <a:buNone/>
            </a:pPr>
            <a:endParaRPr lang="en-US" sz="1000" dirty="0" smtClean="0">
              <a:solidFill>
                <a:schemeClr val="dk1"/>
              </a:solidFill>
              <a:ea typeface="Cambria"/>
              <a:cs typeface="Cambria"/>
              <a:sym typeface="Cambria"/>
            </a:endParaRPr>
          </a:p>
          <a:p>
            <a:pPr marL="38100" lvl="0" indent="0">
              <a:spcBef>
                <a:spcPts val="0"/>
              </a:spcBef>
              <a:buClr>
                <a:schemeClr val="accent1"/>
              </a:buClr>
              <a:buSzPct val="100000"/>
              <a:buNone/>
            </a:pPr>
            <a:r>
              <a:rPr lang="en-US" sz="2800" dirty="0" smtClean="0">
                <a:solidFill>
                  <a:schemeClr val="dk1"/>
                </a:solidFill>
                <a:ea typeface="Cambria"/>
                <a:cs typeface="Cambria"/>
                <a:sym typeface="Cambria"/>
              </a:rPr>
              <a:t>WHO Technical Report Series #996 (2016):</a:t>
            </a:r>
          </a:p>
          <a:p>
            <a:pPr marL="38100" lvl="0" indent="0">
              <a:spcBef>
                <a:spcPts val="0"/>
              </a:spcBef>
              <a:buClr>
                <a:schemeClr val="accent1"/>
              </a:buClr>
              <a:buSzPct val="100000"/>
              <a:buNone/>
            </a:pPr>
            <a:r>
              <a:rPr lang="en-US" sz="2400" dirty="0">
                <a:solidFill>
                  <a:schemeClr val="dk1"/>
                </a:solidFill>
                <a:ea typeface="Cambria"/>
                <a:cs typeface="Cambria"/>
                <a:sym typeface="Cambria"/>
              </a:rPr>
              <a:t>“Personnel </a:t>
            </a:r>
            <a:r>
              <a:rPr lang="en-US" sz="2400" dirty="0" smtClean="0">
                <a:solidFill>
                  <a:schemeClr val="dk1"/>
                </a:solidFill>
                <a:ea typeface="Cambria"/>
                <a:cs typeface="Cambria"/>
                <a:sym typeface="Cambria"/>
              </a:rPr>
              <a:t>should follow </a:t>
            </a:r>
            <a:r>
              <a:rPr lang="en-US" sz="2400" dirty="0" err="1" smtClean="0">
                <a:solidFill>
                  <a:schemeClr val="dk1"/>
                </a:solidFill>
                <a:ea typeface="Cambria"/>
                <a:cs typeface="Cambria"/>
                <a:sym typeface="Cambria"/>
              </a:rPr>
              <a:t>GDocP</a:t>
            </a:r>
            <a:r>
              <a:rPr lang="en-US" sz="2400" dirty="0" smtClean="0">
                <a:solidFill>
                  <a:schemeClr val="dk1"/>
                </a:solidFill>
                <a:ea typeface="Cambria"/>
                <a:cs typeface="Cambria"/>
                <a:sym typeface="Cambria"/>
              </a:rPr>
              <a:t> for both paper records and electronic records in order to assure data integrity</a:t>
            </a:r>
            <a:r>
              <a:rPr lang="en-US" sz="2400" dirty="0">
                <a:solidFill>
                  <a:schemeClr val="dk1"/>
                </a:solidFill>
                <a:ea typeface="Cambria"/>
                <a:cs typeface="Cambria"/>
                <a:sym typeface="Cambria"/>
              </a:rPr>
              <a:t>. </a:t>
            </a:r>
            <a:r>
              <a:rPr lang="en-US" sz="2400" dirty="0" smtClean="0">
                <a:solidFill>
                  <a:schemeClr val="dk1"/>
                </a:solidFill>
                <a:ea typeface="Cambria"/>
                <a:cs typeface="Cambria"/>
                <a:sym typeface="Cambria"/>
              </a:rPr>
              <a:t>These principles </a:t>
            </a:r>
            <a:r>
              <a:rPr lang="en-US" sz="2400" dirty="0">
                <a:solidFill>
                  <a:schemeClr val="dk1"/>
                </a:solidFill>
                <a:ea typeface="Cambria"/>
                <a:cs typeface="Cambria"/>
                <a:sym typeface="Cambria"/>
              </a:rPr>
              <a:t>require </a:t>
            </a:r>
            <a:r>
              <a:rPr lang="en-US" sz="2400" dirty="0" smtClean="0">
                <a:solidFill>
                  <a:schemeClr val="dk1"/>
                </a:solidFill>
                <a:ea typeface="Cambria"/>
                <a:cs typeface="Cambria"/>
                <a:sym typeface="Cambria"/>
              </a:rPr>
              <a:t>that </a:t>
            </a:r>
            <a:r>
              <a:rPr lang="en-US" sz="2400" dirty="0">
                <a:solidFill>
                  <a:schemeClr val="dk1"/>
                </a:solidFill>
                <a:ea typeface="Cambria"/>
                <a:cs typeface="Cambria"/>
                <a:sym typeface="Cambria"/>
              </a:rPr>
              <a:t>documentation </a:t>
            </a:r>
            <a:r>
              <a:rPr lang="en-US" sz="2400" dirty="0" smtClean="0">
                <a:solidFill>
                  <a:schemeClr val="dk1"/>
                </a:solidFill>
                <a:ea typeface="Cambria"/>
                <a:cs typeface="Cambria"/>
                <a:sym typeface="Cambria"/>
              </a:rPr>
              <a:t>has the characteristics  </a:t>
            </a:r>
            <a:r>
              <a:rPr lang="en-US" sz="2400" dirty="0">
                <a:solidFill>
                  <a:schemeClr val="dk1"/>
                </a:solidFill>
                <a:ea typeface="Cambria"/>
                <a:cs typeface="Cambria"/>
                <a:sym typeface="Cambria"/>
              </a:rPr>
              <a:t>of </a:t>
            </a:r>
            <a:r>
              <a:rPr lang="en-US" sz="2400" dirty="0" smtClean="0">
                <a:solidFill>
                  <a:schemeClr val="dk1"/>
                </a:solidFill>
                <a:ea typeface="Cambria"/>
                <a:cs typeface="Cambria"/>
                <a:sym typeface="Cambria"/>
              </a:rPr>
              <a:t>being </a:t>
            </a:r>
            <a:r>
              <a:rPr lang="en-US" sz="2400" b="1" u="sng" dirty="0" smtClean="0">
                <a:solidFill>
                  <a:schemeClr val="dk1"/>
                </a:solidFill>
                <a:ea typeface="Cambria"/>
                <a:cs typeface="Cambria"/>
                <a:sym typeface="Cambria"/>
              </a:rPr>
              <a:t>A</a:t>
            </a:r>
            <a:r>
              <a:rPr lang="en-US" sz="2400" u="sng" dirty="0" smtClean="0">
                <a:solidFill>
                  <a:schemeClr val="dk1"/>
                </a:solidFill>
                <a:ea typeface="Cambria"/>
                <a:cs typeface="Cambria"/>
                <a:sym typeface="Cambria"/>
              </a:rPr>
              <a:t>ttributable</a:t>
            </a:r>
            <a:r>
              <a:rPr lang="en-US" sz="2400" u="sng" dirty="0">
                <a:solidFill>
                  <a:schemeClr val="dk1"/>
                </a:solidFill>
                <a:ea typeface="Cambria"/>
                <a:cs typeface="Cambria"/>
                <a:sym typeface="Cambria"/>
              </a:rPr>
              <a:t>, </a:t>
            </a:r>
            <a:r>
              <a:rPr lang="en-US" sz="2400" b="1" u="sng" dirty="0" smtClean="0">
                <a:solidFill>
                  <a:schemeClr val="dk1"/>
                </a:solidFill>
                <a:ea typeface="Cambria"/>
                <a:cs typeface="Cambria"/>
                <a:sym typeface="Cambria"/>
              </a:rPr>
              <a:t>L</a:t>
            </a:r>
            <a:r>
              <a:rPr lang="en-US" sz="2400" u="sng" dirty="0" smtClean="0">
                <a:solidFill>
                  <a:schemeClr val="dk1"/>
                </a:solidFill>
                <a:ea typeface="Cambria"/>
                <a:cs typeface="Cambria"/>
                <a:sym typeface="Cambria"/>
              </a:rPr>
              <a:t>egible</a:t>
            </a:r>
            <a:r>
              <a:rPr lang="en-US" sz="2400" u="sng" dirty="0">
                <a:solidFill>
                  <a:schemeClr val="dk1"/>
                </a:solidFill>
                <a:ea typeface="Cambria"/>
                <a:cs typeface="Cambria"/>
                <a:sym typeface="Cambria"/>
              </a:rPr>
              <a:t>, </a:t>
            </a:r>
            <a:r>
              <a:rPr lang="en-US" sz="2400" b="1" u="sng" dirty="0" smtClean="0">
                <a:solidFill>
                  <a:schemeClr val="dk1"/>
                </a:solidFill>
                <a:ea typeface="Cambria"/>
                <a:cs typeface="Cambria"/>
                <a:sym typeface="Cambria"/>
              </a:rPr>
              <a:t>C</a:t>
            </a:r>
            <a:r>
              <a:rPr lang="en-US" sz="2400" u="sng" dirty="0" smtClean="0">
                <a:solidFill>
                  <a:schemeClr val="dk1"/>
                </a:solidFill>
                <a:ea typeface="Cambria"/>
                <a:cs typeface="Cambria"/>
                <a:sym typeface="Cambria"/>
              </a:rPr>
              <a:t>ontemporaneously </a:t>
            </a:r>
            <a:r>
              <a:rPr lang="en-US" sz="2400" u="sng" dirty="0">
                <a:solidFill>
                  <a:schemeClr val="dk1"/>
                </a:solidFill>
                <a:ea typeface="Cambria"/>
                <a:cs typeface="Cambria"/>
                <a:sym typeface="Cambria"/>
              </a:rPr>
              <a:t>recorded, </a:t>
            </a:r>
            <a:r>
              <a:rPr lang="en-US" sz="2400" b="1" u="sng" dirty="0" smtClean="0">
                <a:solidFill>
                  <a:schemeClr val="dk1"/>
                </a:solidFill>
                <a:ea typeface="Cambria"/>
                <a:cs typeface="Cambria"/>
                <a:sym typeface="Cambria"/>
              </a:rPr>
              <a:t>O</a:t>
            </a:r>
            <a:r>
              <a:rPr lang="en-US" sz="2400" u="sng" dirty="0" smtClean="0">
                <a:solidFill>
                  <a:schemeClr val="dk1"/>
                </a:solidFill>
                <a:ea typeface="Cambria"/>
                <a:cs typeface="Cambria"/>
                <a:sym typeface="Cambria"/>
              </a:rPr>
              <a:t>riginal and </a:t>
            </a:r>
            <a:r>
              <a:rPr lang="en-US" sz="2400" b="1" u="sng" dirty="0" smtClean="0">
                <a:solidFill>
                  <a:schemeClr val="dk1"/>
                </a:solidFill>
                <a:ea typeface="Cambria"/>
                <a:cs typeface="Cambria"/>
                <a:sym typeface="Cambria"/>
              </a:rPr>
              <a:t>A</a:t>
            </a:r>
            <a:r>
              <a:rPr lang="en-US" sz="2400" u="sng" dirty="0" smtClean="0">
                <a:solidFill>
                  <a:schemeClr val="dk1"/>
                </a:solidFill>
                <a:ea typeface="Cambria"/>
                <a:cs typeface="Cambria"/>
                <a:sym typeface="Cambria"/>
              </a:rPr>
              <a:t>ccurate</a:t>
            </a:r>
            <a:r>
              <a:rPr lang="en-US" sz="2400" dirty="0" smtClean="0">
                <a:solidFill>
                  <a:schemeClr val="dk1"/>
                </a:solidFill>
                <a:ea typeface="Cambria"/>
                <a:cs typeface="Cambria"/>
                <a:sym typeface="Cambria"/>
              </a:rPr>
              <a:t>.”</a:t>
            </a: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422405448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872623" y="364953"/>
            <a:ext cx="4786313"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ambria"/>
              <a:buNone/>
            </a:pPr>
            <a:r>
              <a:rPr lang="en-US" sz="7200" b="1" i="0" u="none" strike="noStrike" cap="none" dirty="0" smtClean="0">
                <a:solidFill>
                  <a:schemeClr val="accent1"/>
                </a:solidFill>
                <a:latin typeface="Cambria"/>
                <a:ea typeface="Cambria"/>
                <a:cs typeface="Cambria"/>
                <a:sym typeface="Cambria"/>
              </a:rPr>
              <a:t>A</a:t>
            </a:r>
            <a:r>
              <a:rPr lang="en-US" sz="3600" b="1" i="0" u="none" strike="noStrike" cap="none" dirty="0" smtClean="0">
                <a:solidFill>
                  <a:schemeClr val="accent1"/>
                </a:solidFill>
                <a:latin typeface="Cambria"/>
                <a:ea typeface="Cambria"/>
                <a:cs typeface="Cambria"/>
                <a:sym typeface="Cambria"/>
              </a:rPr>
              <a:t>LCOA- </a:t>
            </a:r>
            <a:r>
              <a:rPr lang="en-US" sz="3600" b="1" i="1" u="none" strike="noStrike" cap="none" dirty="0" smtClean="0">
                <a:solidFill>
                  <a:schemeClr val="accent1"/>
                </a:solidFill>
                <a:latin typeface="Cambria"/>
                <a:ea typeface="Cambria"/>
                <a:cs typeface="Cambria"/>
                <a:sym typeface="Cambria"/>
              </a:rPr>
              <a:t>Attributable</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250742" y="1522701"/>
            <a:ext cx="12106721" cy="4645742"/>
          </a:xfrm>
          <a:prstGeom prst="rect">
            <a:avLst/>
          </a:prstGeom>
          <a:noFill/>
          <a:ln>
            <a:noFill/>
          </a:ln>
        </p:spPr>
        <p:txBody>
          <a:bodyPr lIns="91425" tIns="45700" rIns="91425" bIns="45700" numCol="3" anchor="t" anchorCtr="0">
            <a:noAutofit/>
          </a:bodyPr>
          <a:lstStyle/>
          <a:p>
            <a:pPr marL="38100" lvl="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Use:</a:t>
            </a:r>
          </a:p>
          <a:p>
            <a:pPr marL="225425" indent="-187325">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User ID/Password (electronic)</a:t>
            </a:r>
          </a:p>
          <a:p>
            <a:pPr marL="225425" indent="-187325">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Sign/Date Consent Form</a:t>
            </a:r>
          </a:p>
          <a:p>
            <a:pPr marL="225425" indent="-187325">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Signature and Delegation Log</a:t>
            </a:r>
          </a:p>
          <a:p>
            <a:pPr marL="38100" lvl="0" indent="0">
              <a:lnSpc>
                <a:spcPct val="150000"/>
              </a:lnSpc>
              <a:spcBef>
                <a:spcPts val="0"/>
              </a:spcBef>
              <a:buClr>
                <a:schemeClr val="accent1"/>
              </a:buClr>
              <a:buSzPct val="100000"/>
              <a:buNone/>
            </a:pPr>
            <a:endParaRPr lang="en-US" sz="2800" b="1" dirty="0" smtClean="0">
              <a:solidFill>
                <a:schemeClr val="dk1"/>
              </a:solidFill>
              <a:latin typeface="Cambria"/>
              <a:ea typeface="Cambria"/>
              <a:cs typeface="Cambria"/>
              <a:sym typeface="Cambria"/>
            </a:endParaRPr>
          </a:p>
          <a:p>
            <a:pPr marL="38100" lvl="0" indent="0">
              <a:lnSpc>
                <a:spcPct val="150000"/>
              </a:lnSpc>
              <a:spcBef>
                <a:spcPts val="0"/>
              </a:spcBef>
              <a:buClr>
                <a:schemeClr val="accent1"/>
              </a:buClr>
              <a:buSzPct val="100000"/>
              <a:buNone/>
            </a:pPr>
            <a:endParaRPr lang="en-US" sz="2800" b="1" dirty="0" smtClean="0">
              <a:solidFill>
                <a:schemeClr val="dk1"/>
              </a:solidFill>
              <a:latin typeface="Cambria"/>
              <a:ea typeface="Cambria"/>
              <a:cs typeface="Cambria"/>
              <a:sym typeface="Cambria"/>
            </a:endParaRPr>
          </a:p>
          <a:p>
            <a:pPr marL="38100" lvl="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GDP perspective:</a:t>
            </a:r>
          </a:p>
          <a:p>
            <a:pPr marL="165100" indent="-165100">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Who entered the data and when?</a:t>
            </a:r>
          </a:p>
          <a:p>
            <a:pPr marL="165100" indent="-165100">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Who changed data, when was the change made and why?</a:t>
            </a:r>
          </a:p>
          <a:p>
            <a:pPr marL="165100" indent="-165100">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Proper certifications and training to carry out duties?</a:t>
            </a:r>
          </a:p>
          <a:p>
            <a:pPr marL="38100" lvl="0" indent="0">
              <a:lnSpc>
                <a:spcPct val="150000"/>
              </a:lnSpc>
              <a:spcBef>
                <a:spcPts val="0"/>
              </a:spcBef>
              <a:buClr>
                <a:schemeClr val="accent1"/>
              </a:buClr>
              <a:buSzPct val="100000"/>
              <a:buNone/>
            </a:pPr>
            <a:r>
              <a:rPr lang="en-US" sz="2800" b="1" dirty="0">
                <a:solidFill>
                  <a:schemeClr val="dk1"/>
                </a:solidFill>
                <a:latin typeface="Cambria"/>
                <a:ea typeface="Cambria"/>
                <a:cs typeface="Cambria"/>
                <a:sym typeface="Cambria"/>
              </a:rPr>
              <a:t>Importance:</a:t>
            </a:r>
          </a:p>
          <a:p>
            <a:pPr marL="225425" indent="-187325">
              <a:lnSpc>
                <a:spcPct val="150000"/>
              </a:lnSpc>
              <a:spcBef>
                <a:spcPts val="0"/>
              </a:spcBef>
              <a:buClr>
                <a:schemeClr val="accent1"/>
              </a:buClr>
              <a:buSzPct val="100000"/>
            </a:pPr>
            <a:r>
              <a:rPr lang="en-US" sz="2400" dirty="0">
                <a:solidFill>
                  <a:schemeClr val="dk1"/>
                </a:solidFill>
                <a:latin typeface="Cambria"/>
                <a:ea typeface="Cambria"/>
                <a:cs typeface="Cambria"/>
                <a:sym typeface="Cambria"/>
              </a:rPr>
              <a:t>Ownership</a:t>
            </a:r>
          </a:p>
          <a:p>
            <a:pPr marL="225425" indent="-187325">
              <a:lnSpc>
                <a:spcPct val="150000"/>
              </a:lnSpc>
              <a:spcBef>
                <a:spcPts val="0"/>
              </a:spcBef>
              <a:buClr>
                <a:schemeClr val="accent1"/>
              </a:buClr>
              <a:buSzPct val="100000"/>
            </a:pPr>
            <a:r>
              <a:rPr lang="en-US" sz="2400" dirty="0">
                <a:solidFill>
                  <a:schemeClr val="dk1"/>
                </a:solidFill>
                <a:latin typeface="Cambria"/>
                <a:ea typeface="Cambria"/>
                <a:cs typeface="Cambria"/>
                <a:sym typeface="Cambria"/>
              </a:rPr>
              <a:t>Timing</a:t>
            </a:r>
          </a:p>
          <a:p>
            <a:pPr marL="225425" indent="-187325">
              <a:lnSpc>
                <a:spcPct val="150000"/>
              </a:lnSpc>
              <a:spcBef>
                <a:spcPts val="0"/>
              </a:spcBef>
              <a:buClr>
                <a:schemeClr val="accent1"/>
              </a:buClr>
              <a:buSzPct val="100000"/>
            </a:pPr>
            <a:r>
              <a:rPr lang="en-US" sz="2400" dirty="0">
                <a:solidFill>
                  <a:schemeClr val="dk1"/>
                </a:solidFill>
                <a:latin typeface="Cambria"/>
                <a:ea typeface="Cambria"/>
                <a:cs typeface="Cambria"/>
                <a:sym typeface="Cambria"/>
              </a:rPr>
              <a:t>Trace to certification/</a:t>
            </a:r>
          </a:p>
          <a:p>
            <a:pPr marL="225425" indent="-187325">
              <a:lnSpc>
                <a:spcPct val="150000"/>
              </a:lnSpc>
              <a:spcBef>
                <a:spcPts val="0"/>
              </a:spcBef>
              <a:buClr>
                <a:schemeClr val="accent1"/>
              </a:buClr>
              <a:buSzPct val="100000"/>
              <a:buNone/>
            </a:pPr>
            <a:r>
              <a:rPr lang="en-US" sz="2400" dirty="0">
                <a:solidFill>
                  <a:schemeClr val="dk1"/>
                </a:solidFill>
                <a:latin typeface="Cambria"/>
                <a:ea typeface="Cambria"/>
                <a:cs typeface="Cambria"/>
                <a:sym typeface="Cambria"/>
              </a:rPr>
              <a:t>	</a:t>
            </a:r>
            <a:r>
              <a:rPr lang="en-US" sz="2400" dirty="0" smtClean="0">
                <a:solidFill>
                  <a:schemeClr val="dk1"/>
                </a:solidFill>
                <a:latin typeface="Cambria"/>
                <a:ea typeface="Cambria"/>
                <a:cs typeface="Cambria"/>
                <a:sym typeface="Cambria"/>
              </a:rPr>
              <a:t>delegation/training</a:t>
            </a:r>
            <a:endParaRPr lang="en-US" sz="2400" dirty="0">
              <a:solidFill>
                <a:schemeClr val="dk1"/>
              </a:solidFill>
              <a:latin typeface="Cambria"/>
              <a:ea typeface="Cambria"/>
              <a:cs typeface="Cambria"/>
              <a:sym typeface="Cambria"/>
            </a:endParaRPr>
          </a:p>
          <a:p>
            <a:pPr marL="225425" indent="-187325">
              <a:lnSpc>
                <a:spcPct val="150000"/>
              </a:lnSpc>
              <a:spcBef>
                <a:spcPts val="0"/>
              </a:spcBef>
              <a:buClr>
                <a:schemeClr val="accent1"/>
              </a:buClr>
              <a:buSzPct val="100000"/>
            </a:pPr>
            <a:r>
              <a:rPr lang="en-US" sz="2400" dirty="0">
                <a:solidFill>
                  <a:schemeClr val="dk1"/>
                </a:solidFill>
                <a:latin typeface="Cambria"/>
                <a:ea typeface="Cambria"/>
                <a:cs typeface="Cambria"/>
                <a:sym typeface="Cambria"/>
              </a:rPr>
              <a:t>Data integrity</a:t>
            </a:r>
          </a:p>
          <a:p>
            <a:pPr marL="38100" marR="0" lvl="0" indent="0" algn="l" rtl="0">
              <a:lnSpc>
                <a:spcPct val="90000"/>
              </a:lnSpc>
              <a:spcBef>
                <a:spcPts val="0"/>
              </a:spcBef>
              <a:buClr>
                <a:schemeClr val="accent1"/>
              </a:buClr>
              <a:buSzPct val="100000"/>
              <a:buNone/>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787522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881594" y="362519"/>
            <a:ext cx="4786313" cy="114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ambria"/>
              <a:buNone/>
            </a:pPr>
            <a:r>
              <a:rPr lang="en-US" sz="7200" b="1" i="0" u="none" strike="noStrike" cap="none" dirty="0" smtClean="0">
                <a:solidFill>
                  <a:schemeClr val="accent1"/>
                </a:solidFill>
                <a:latin typeface="Cambria"/>
                <a:ea typeface="Cambria"/>
                <a:cs typeface="Cambria"/>
                <a:sym typeface="Cambria"/>
              </a:rPr>
              <a:t>A</a:t>
            </a:r>
            <a:r>
              <a:rPr lang="en-US" sz="3600" b="1" i="0" u="none" strike="noStrike" cap="none" dirty="0" smtClean="0">
                <a:solidFill>
                  <a:schemeClr val="accent1"/>
                </a:solidFill>
                <a:latin typeface="Cambria"/>
                <a:ea typeface="Cambria"/>
                <a:cs typeface="Cambria"/>
                <a:sym typeface="Cambria"/>
              </a:rPr>
              <a:t>LCOA- </a:t>
            </a:r>
            <a:r>
              <a:rPr lang="en-US" sz="3600" b="1" i="1" u="none" strike="noStrike" cap="none" dirty="0" smtClean="0">
                <a:solidFill>
                  <a:schemeClr val="accent1"/>
                </a:solidFill>
                <a:latin typeface="Cambria"/>
                <a:ea typeface="Cambria"/>
                <a:cs typeface="Cambria"/>
                <a:sym typeface="Cambria"/>
              </a:rPr>
              <a:t>Attributable</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250742" y="1711996"/>
            <a:ext cx="11261704" cy="4095571"/>
          </a:xfrm>
          <a:prstGeom prst="rect">
            <a:avLst/>
          </a:prstGeom>
          <a:noFill/>
          <a:ln>
            <a:noFill/>
          </a:ln>
        </p:spPr>
        <p:txBody>
          <a:bodyPr lIns="91425" tIns="45700" rIns="91425" bIns="45700" numCol="1" anchor="t" anchorCtr="0">
            <a:noAutofit/>
          </a:bodyPr>
          <a:lstStyle/>
          <a:p>
            <a:pPr marL="552450" lvl="0" indent="-514350">
              <a:spcBef>
                <a:spcPts val="0"/>
              </a:spcBef>
              <a:spcAft>
                <a:spcPts val="1200"/>
              </a:spcAft>
              <a:buClr>
                <a:schemeClr val="accent1"/>
              </a:buClr>
              <a:buSzPct val="100000"/>
              <a:buAutoNum type="arabicParenR"/>
            </a:pPr>
            <a:r>
              <a:rPr lang="en-US" sz="2200" dirty="0" smtClean="0">
                <a:solidFill>
                  <a:schemeClr val="dk1"/>
                </a:solidFill>
                <a:latin typeface="Cambria"/>
                <a:ea typeface="Cambria"/>
                <a:cs typeface="Cambria"/>
                <a:sym typeface="Cambria"/>
              </a:rPr>
              <a:t>Study team member Bill signs off that participant 015’s blood pressure was taken at 3:00pm on 1/14/2018. Delegation log shows that Bill is delegated as a regulatory coordinator. </a:t>
            </a:r>
          </a:p>
          <a:p>
            <a:pPr marL="552450" lvl="0" indent="-514350">
              <a:spcBef>
                <a:spcPts val="0"/>
              </a:spcBef>
              <a:spcAft>
                <a:spcPts val="1200"/>
              </a:spcAft>
              <a:buClr>
                <a:schemeClr val="accent1"/>
              </a:buClr>
              <a:buSzPct val="100000"/>
              <a:buAutoNum type="arabicParenR"/>
            </a:pPr>
            <a:r>
              <a:rPr lang="en-US" sz="2200" dirty="0" smtClean="0">
                <a:solidFill>
                  <a:schemeClr val="dk1"/>
                </a:solidFill>
                <a:latin typeface="Cambria"/>
                <a:ea typeface="Cambria"/>
                <a:cs typeface="Cambria"/>
                <a:sym typeface="Cambria"/>
              </a:rPr>
              <a:t>Consent form signed and dated by participant. Person providing consent signature and date is missing. </a:t>
            </a:r>
          </a:p>
          <a:p>
            <a:pPr marL="552450" lvl="0" indent="-514350">
              <a:spcBef>
                <a:spcPts val="0"/>
              </a:spcBef>
              <a:spcAft>
                <a:spcPts val="1200"/>
              </a:spcAft>
              <a:buClr>
                <a:schemeClr val="accent1"/>
              </a:buClr>
              <a:buSzPct val="100000"/>
              <a:buAutoNum type="arabicParenR"/>
            </a:pPr>
            <a:r>
              <a:rPr lang="en-US" sz="2200" dirty="0" smtClean="0">
                <a:solidFill>
                  <a:schemeClr val="dk1"/>
                </a:solidFill>
                <a:latin typeface="Cambria"/>
                <a:ea typeface="Cambria"/>
                <a:cs typeface="Cambria"/>
                <a:sym typeface="Cambria"/>
              </a:rPr>
              <a:t>Chart review raw data was printed out and placed in the regulatory binder. Print out contained no time/date stamp from the printer. </a:t>
            </a:r>
          </a:p>
          <a:p>
            <a:pPr marL="552450" lvl="0" indent="-514350">
              <a:spcBef>
                <a:spcPts val="0"/>
              </a:spcBef>
              <a:spcAft>
                <a:spcPts val="1200"/>
              </a:spcAft>
              <a:buClr>
                <a:schemeClr val="accent1"/>
              </a:buClr>
              <a:buSzPct val="100000"/>
              <a:buAutoNum type="arabicParenR"/>
            </a:pPr>
            <a:r>
              <a:rPr lang="en-US" sz="2200" dirty="0" smtClean="0">
                <a:solidFill>
                  <a:schemeClr val="dk1"/>
                </a:solidFill>
                <a:latin typeface="Cambria"/>
                <a:ea typeface="Cambria"/>
                <a:cs typeface="Cambria"/>
                <a:sym typeface="Cambria"/>
              </a:rPr>
              <a:t>A team </a:t>
            </a:r>
            <a:r>
              <a:rPr lang="en-US" sz="2200" dirty="0">
                <a:solidFill>
                  <a:schemeClr val="dk1"/>
                </a:solidFill>
                <a:latin typeface="Cambria"/>
                <a:ea typeface="Cambria"/>
                <a:cs typeface="Cambria"/>
                <a:sym typeface="Cambria"/>
              </a:rPr>
              <a:t>member collects </a:t>
            </a:r>
            <a:r>
              <a:rPr lang="en-US" sz="2200" dirty="0" smtClean="0">
                <a:solidFill>
                  <a:schemeClr val="dk1"/>
                </a:solidFill>
                <a:latin typeface="Cambria"/>
                <a:ea typeface="Cambria"/>
                <a:cs typeface="Cambria"/>
                <a:sym typeface="Cambria"/>
              </a:rPr>
              <a:t>the PI’s </a:t>
            </a:r>
            <a:r>
              <a:rPr lang="en-US" sz="2200" dirty="0">
                <a:solidFill>
                  <a:schemeClr val="dk1"/>
                </a:solidFill>
                <a:latin typeface="Cambria"/>
                <a:ea typeface="Cambria"/>
                <a:cs typeface="Cambria"/>
                <a:sym typeface="Cambria"/>
              </a:rPr>
              <a:t>signature on the </a:t>
            </a:r>
            <a:r>
              <a:rPr lang="en-US" sz="2200" dirty="0" smtClean="0">
                <a:solidFill>
                  <a:schemeClr val="dk1"/>
                </a:solidFill>
                <a:latin typeface="Cambria"/>
                <a:ea typeface="Cambria"/>
                <a:cs typeface="Cambria"/>
                <a:sym typeface="Cambria"/>
              </a:rPr>
              <a:t>screening intake form. </a:t>
            </a:r>
            <a:r>
              <a:rPr lang="en-US" sz="2200" dirty="0">
                <a:solidFill>
                  <a:schemeClr val="dk1"/>
                </a:solidFill>
                <a:latin typeface="Cambria"/>
                <a:ea typeface="Cambria"/>
                <a:cs typeface="Cambria"/>
                <a:sym typeface="Cambria"/>
              </a:rPr>
              <a:t>When he gets back to the office he notices that the PI did not date the form. The PI’s office is all the way across campus and the team member is short on time. </a:t>
            </a:r>
            <a:endParaRPr lang="en-US" sz="2200" dirty="0" smtClean="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2311638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280479" y="362595"/>
            <a:ext cx="5375660"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a:t>
            </a:r>
            <a:r>
              <a:rPr lang="en-US" sz="7200" b="1" dirty="0" smtClean="0">
                <a:solidFill>
                  <a:schemeClr val="accent1"/>
                </a:solidFill>
                <a:latin typeface="Cambria"/>
                <a:ea typeface="Cambria"/>
                <a:cs typeface="Cambria"/>
                <a:sym typeface="Cambria"/>
              </a:rPr>
              <a:t>L</a:t>
            </a:r>
            <a:r>
              <a:rPr lang="en-US" sz="3600" b="1" dirty="0" smtClean="0">
                <a:solidFill>
                  <a:schemeClr val="accent1"/>
                </a:solidFill>
                <a:latin typeface="Cambria"/>
                <a:ea typeface="Cambria"/>
                <a:cs typeface="Cambria"/>
                <a:sym typeface="Cambria"/>
              </a:rPr>
              <a:t>COA </a:t>
            </a:r>
            <a:r>
              <a:rPr lang="en-US" sz="3600" b="1" i="1" dirty="0" smtClean="0">
                <a:solidFill>
                  <a:schemeClr val="accent1"/>
                </a:solidFill>
                <a:latin typeface="Cambria"/>
                <a:ea typeface="Cambria"/>
                <a:cs typeface="Cambria"/>
                <a:sym typeface="Cambria"/>
              </a:rPr>
              <a:t>- Legible</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800563"/>
            <a:ext cx="11214265" cy="4733145"/>
          </a:xfrm>
          <a:prstGeom prst="rect">
            <a:avLst/>
          </a:prstGeom>
          <a:noFill/>
          <a:ln>
            <a:noFill/>
          </a:ln>
        </p:spPr>
        <p:txBody>
          <a:bodyPr lIns="91425" tIns="45700" rIns="91425" bIns="45700" anchor="t" anchorCtr="0">
            <a:noAutofit/>
          </a:bodyPr>
          <a:lstStyle/>
          <a:p>
            <a:pPr marL="38100" lvl="0" indent="0">
              <a:lnSpc>
                <a:spcPct val="150000"/>
              </a:lnSpc>
              <a:spcBef>
                <a:spcPts val="0"/>
              </a:spcBef>
              <a:buClr>
                <a:schemeClr val="accent1"/>
              </a:buClr>
              <a:buSzPct val="100000"/>
              <a:buNone/>
            </a:pPr>
            <a:endParaRPr lang="en-US" dirty="0" smtClean="0">
              <a:solidFill>
                <a:schemeClr val="dk1"/>
              </a:solidFill>
              <a:latin typeface="Cambria"/>
              <a:ea typeface="Cambria"/>
              <a:cs typeface="Cambria"/>
              <a:sym typeface="Cambria"/>
            </a:endParaRPr>
          </a:p>
          <a:p>
            <a:pPr marL="495300" lvl="0" indent="-457200">
              <a:lnSpc>
                <a:spcPct val="150000"/>
              </a:lnSpc>
              <a:spcBef>
                <a:spcPts val="0"/>
              </a:spcBef>
              <a:buClr>
                <a:schemeClr val="accent1"/>
              </a:buClr>
              <a:buSzPct val="100000"/>
              <a:buAutoNum type="arabicParenR"/>
            </a:pPr>
            <a:endParaRPr lang="en-US"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
        <p:nvSpPr>
          <p:cNvPr id="2" name="Rectangle 1"/>
          <p:cNvSpPr/>
          <p:nvPr/>
        </p:nvSpPr>
        <p:spPr>
          <a:xfrm>
            <a:off x="368133" y="1615896"/>
            <a:ext cx="11823866" cy="6093976"/>
          </a:xfrm>
          <a:prstGeom prst="rect">
            <a:avLst/>
          </a:prstGeom>
        </p:spPr>
        <p:txBody>
          <a:bodyPr wrap="square" numCol="3">
            <a:spAutoFit/>
          </a:bodyPr>
          <a:lstStyle/>
          <a:p>
            <a:pPr marL="38100" lvl="0">
              <a:lnSpc>
                <a:spcPct val="150000"/>
              </a:lnSpc>
              <a:buClr>
                <a:schemeClr val="accent1"/>
              </a:buClr>
              <a:buSzPct val="100000"/>
            </a:pPr>
            <a:r>
              <a:rPr lang="en-US" sz="2800" b="1" dirty="0">
                <a:solidFill>
                  <a:schemeClr val="dk1"/>
                </a:solidFill>
                <a:latin typeface="Cambria"/>
                <a:ea typeface="Cambria"/>
                <a:cs typeface="Cambria"/>
                <a:sym typeface="Cambria"/>
              </a:rPr>
              <a:t>Use:</a:t>
            </a: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Permanent Ink</a:t>
            </a: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Clear handwriting and/or clear font choice</a:t>
            </a: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Proper error correction techniques </a:t>
            </a:r>
          </a:p>
          <a:p>
            <a:pPr marL="38100">
              <a:lnSpc>
                <a:spcPct val="150000"/>
              </a:lnSpc>
              <a:buClr>
                <a:schemeClr val="accent1"/>
              </a:buClr>
              <a:buSzPct val="100000"/>
            </a:pPr>
            <a:r>
              <a:rPr lang="en-US" sz="2400" dirty="0">
                <a:solidFill>
                  <a:schemeClr val="dk1"/>
                </a:solidFill>
                <a:latin typeface="Cambria"/>
                <a:ea typeface="Cambria"/>
                <a:cs typeface="Cambria"/>
                <a:sym typeface="Cambria"/>
              </a:rPr>
              <a:t> </a:t>
            </a:r>
            <a:r>
              <a:rPr lang="en-US" sz="2400" dirty="0" smtClean="0">
                <a:solidFill>
                  <a:schemeClr val="dk1"/>
                </a:solidFill>
                <a:latin typeface="Cambria"/>
                <a:ea typeface="Cambria"/>
                <a:cs typeface="Cambria"/>
                <a:sym typeface="Cambria"/>
              </a:rPr>
              <a:t>  (no overwrites or   </a:t>
            </a:r>
          </a:p>
          <a:p>
            <a:pPr marL="38100">
              <a:lnSpc>
                <a:spcPct val="150000"/>
              </a:lnSpc>
              <a:buClr>
                <a:schemeClr val="accent1"/>
              </a:buClr>
              <a:buSzPct val="100000"/>
            </a:pPr>
            <a:r>
              <a:rPr lang="en-US" sz="2400" dirty="0">
                <a:solidFill>
                  <a:schemeClr val="dk1"/>
                </a:solidFill>
                <a:latin typeface="Cambria"/>
                <a:ea typeface="Cambria"/>
                <a:cs typeface="Cambria"/>
                <a:sym typeface="Cambria"/>
              </a:rPr>
              <a:t> </a:t>
            </a:r>
            <a:r>
              <a:rPr lang="en-US" sz="2400" dirty="0" smtClean="0">
                <a:solidFill>
                  <a:schemeClr val="dk1"/>
                </a:solidFill>
                <a:latin typeface="Cambria"/>
                <a:ea typeface="Cambria"/>
                <a:cs typeface="Cambria"/>
                <a:sym typeface="Cambria"/>
              </a:rPr>
              <a:t>   scratch-outs!)</a:t>
            </a:r>
            <a:endParaRPr lang="en-US" sz="2400" dirty="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GDP </a:t>
            </a:r>
            <a:r>
              <a:rPr lang="en-US" sz="2800" b="1" dirty="0">
                <a:solidFill>
                  <a:schemeClr val="dk1"/>
                </a:solidFill>
                <a:latin typeface="Cambria"/>
                <a:ea typeface="Cambria"/>
                <a:cs typeface="Cambria"/>
                <a:sym typeface="Cambria"/>
              </a:rPr>
              <a:t>perspective:</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Is the handwriting readable?</a:t>
            </a:r>
            <a:endParaRPr lang="en-US" sz="2400" dirty="0">
              <a:solidFill>
                <a:schemeClr val="dk1"/>
              </a:solidFill>
              <a:latin typeface="Cambria"/>
              <a:ea typeface="Cambria"/>
              <a:cs typeface="Cambria"/>
              <a:sym typeface="Cambria"/>
            </a:endParaRP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Are there any overwrites or was white-out used?</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Are data changes clear?</a:t>
            </a:r>
          </a:p>
          <a:p>
            <a:pPr>
              <a:lnSpc>
                <a:spcPct val="150000"/>
              </a:lnSpc>
              <a:buClr>
                <a:schemeClr val="accent1"/>
              </a:buClr>
              <a:buSzPct val="100000"/>
            </a:pPr>
            <a:endParaRPr lang="en-US" sz="2400" dirty="0" smtClean="0">
              <a:solidFill>
                <a:schemeClr val="dk1"/>
              </a:solidFill>
              <a:latin typeface="Cambria"/>
              <a:ea typeface="Cambria"/>
              <a:cs typeface="Cambria"/>
              <a:sym typeface="Cambria"/>
            </a:endParaRPr>
          </a:p>
          <a:p>
            <a:pPr>
              <a:lnSpc>
                <a:spcPct val="150000"/>
              </a:lnSpc>
              <a:buClr>
                <a:schemeClr val="accent1"/>
              </a:buClr>
              <a:buSzPct val="100000"/>
            </a:pPr>
            <a:endParaRPr lang="en-US" sz="2400" dirty="0">
              <a:solidFill>
                <a:schemeClr val="dk1"/>
              </a:solidFill>
              <a:latin typeface="Cambria"/>
              <a:ea typeface="Cambria"/>
              <a:cs typeface="Cambria"/>
              <a:sym typeface="Cambria"/>
            </a:endParaRPr>
          </a:p>
          <a:p>
            <a:pPr>
              <a:lnSpc>
                <a:spcPct val="150000"/>
              </a:lnSpc>
              <a:buClr>
                <a:schemeClr val="accent1"/>
              </a:buClr>
              <a:buSzPct val="100000"/>
            </a:pPr>
            <a:endParaRPr lang="en-US" sz="2400" dirty="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Importance:</a:t>
            </a:r>
          </a:p>
          <a:p>
            <a:pPr marL="381000" lvl="0" indent="-342900">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Data Integrity</a:t>
            </a:r>
          </a:p>
          <a:p>
            <a:pPr marL="381000" indent="-342900">
              <a:lnSpc>
                <a:spcPct val="150000"/>
              </a:lnSpc>
              <a:buClr>
                <a:schemeClr val="accent1"/>
              </a:buClr>
              <a:buSzPct val="100000"/>
              <a:buFont typeface="Arial" panose="020B0604020202020204" pitchFamily="34" charset="0"/>
              <a:buChar char="•"/>
            </a:pPr>
            <a:r>
              <a:rPr lang="en-US" sz="2400" dirty="0">
                <a:solidFill>
                  <a:schemeClr val="dk1"/>
                </a:solidFill>
                <a:latin typeface="Cambria"/>
                <a:ea typeface="Cambria"/>
                <a:cs typeface="Cambria"/>
                <a:sym typeface="Cambria"/>
              </a:rPr>
              <a:t>Trace to </a:t>
            </a:r>
            <a:r>
              <a:rPr lang="en-US" sz="2400" dirty="0" smtClean="0">
                <a:solidFill>
                  <a:schemeClr val="dk1"/>
                </a:solidFill>
                <a:latin typeface="Cambria"/>
                <a:ea typeface="Cambria"/>
                <a:cs typeface="Cambria"/>
                <a:sym typeface="Cambria"/>
              </a:rPr>
              <a:t>delegation</a:t>
            </a:r>
          </a:p>
          <a:p>
            <a:pPr marL="381000" indent="-342900">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Avoid protocol deviations/properly address protocol deviations</a:t>
            </a:r>
            <a:endParaRPr lang="en-US" sz="240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1987105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8" end="1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idx="1"/>
          </p:nvPr>
        </p:nvSpPr>
        <p:spPr>
          <a:xfrm>
            <a:off x="0" y="1858291"/>
            <a:ext cx="11798710" cy="3631660"/>
          </a:xfrm>
          <a:prstGeom prst="rect">
            <a:avLst/>
          </a:prstGeom>
          <a:noFill/>
          <a:ln>
            <a:noFill/>
          </a:ln>
        </p:spPr>
        <p:txBody>
          <a:bodyPr lIns="91425" tIns="45700" rIns="91425" bIns="45700" anchor="t" anchorCtr="0">
            <a:noAutofit/>
          </a:bodyPr>
          <a:lstStyle/>
          <a:p>
            <a:pPr marL="495300" indent="-457200">
              <a:spcBef>
                <a:spcPts val="0"/>
              </a:spcBef>
              <a:buClr>
                <a:schemeClr val="accent1"/>
              </a:buClr>
              <a:buSzPct val="100000"/>
              <a:buFont typeface="Arial"/>
              <a:buAutoNum type="arabicParenR"/>
            </a:pPr>
            <a:r>
              <a:rPr lang="en-US" sz="2200" dirty="0" smtClean="0">
                <a:solidFill>
                  <a:schemeClr val="dk1"/>
                </a:solidFill>
                <a:latin typeface="Cambria"/>
                <a:ea typeface="Cambria"/>
                <a:cs typeface="Cambria"/>
                <a:sym typeface="Cambria"/>
              </a:rPr>
              <a:t>As </a:t>
            </a:r>
            <a:r>
              <a:rPr lang="en-US" sz="2200" dirty="0">
                <a:solidFill>
                  <a:schemeClr val="dk1"/>
                </a:solidFill>
                <a:latin typeface="Cambria"/>
                <a:ea typeface="Cambria"/>
                <a:cs typeface="Cambria"/>
                <a:sym typeface="Cambria"/>
              </a:rPr>
              <a:t>an Investigator is signing off on the eligibility criteria, she realizes that she was off by one day in the date field. She writes over the date to correct it. </a:t>
            </a:r>
            <a:endParaRPr lang="en-US" sz="2200" dirty="0" smtClean="0">
              <a:solidFill>
                <a:schemeClr val="dk1"/>
              </a:solidFill>
              <a:latin typeface="Cambria"/>
              <a:ea typeface="Cambria"/>
              <a:cs typeface="Cambria"/>
              <a:sym typeface="Cambria"/>
            </a:endParaRPr>
          </a:p>
          <a:p>
            <a:pPr marL="495300" indent="-457200">
              <a:spcBef>
                <a:spcPts val="0"/>
              </a:spcBef>
              <a:buClr>
                <a:schemeClr val="accent1"/>
              </a:buClr>
              <a:buSzPct val="100000"/>
              <a:buFont typeface="Arial"/>
              <a:buAutoNum type="arabicParenR"/>
            </a:pPr>
            <a:endParaRPr lang="en-US" sz="2200" dirty="0" smtClean="0">
              <a:solidFill>
                <a:schemeClr val="dk1"/>
              </a:solidFill>
              <a:latin typeface="Cambria"/>
              <a:ea typeface="Cambria"/>
              <a:cs typeface="Cambria"/>
              <a:sym typeface="Cambria"/>
            </a:endParaRPr>
          </a:p>
          <a:p>
            <a:pPr marL="495300" indent="-457200">
              <a:spcBef>
                <a:spcPts val="0"/>
              </a:spcBef>
              <a:buClr>
                <a:schemeClr val="accent1"/>
              </a:buClr>
              <a:buSzPct val="100000"/>
              <a:buFont typeface="Arial"/>
              <a:buAutoNum type="arabicParenR"/>
            </a:pPr>
            <a:r>
              <a:rPr lang="en-US" sz="2200" dirty="0" smtClean="0">
                <a:solidFill>
                  <a:schemeClr val="dk1"/>
                </a:solidFill>
                <a:latin typeface="Cambria"/>
                <a:ea typeface="Cambria"/>
                <a:cs typeface="Cambria"/>
                <a:sym typeface="Cambria"/>
              </a:rPr>
              <a:t>Staff </a:t>
            </a:r>
            <a:r>
              <a:rPr lang="en-US" sz="2200" dirty="0">
                <a:solidFill>
                  <a:schemeClr val="dk1"/>
                </a:solidFill>
                <a:latin typeface="Cambria"/>
                <a:ea typeface="Cambria"/>
                <a:cs typeface="Cambria"/>
                <a:sym typeface="Cambria"/>
              </a:rPr>
              <a:t>member </a:t>
            </a:r>
            <a:r>
              <a:rPr lang="en-US" sz="2200" dirty="0" smtClean="0">
                <a:solidFill>
                  <a:schemeClr val="dk1"/>
                </a:solidFill>
                <a:latin typeface="Cambria"/>
                <a:ea typeface="Cambria"/>
                <a:cs typeface="Cambria"/>
                <a:sym typeface="Cambria"/>
              </a:rPr>
              <a:t>CG </a:t>
            </a:r>
            <a:r>
              <a:rPr lang="en-US" sz="2200" dirty="0">
                <a:solidFill>
                  <a:schemeClr val="dk1"/>
                </a:solidFill>
                <a:latin typeface="Cambria"/>
                <a:ea typeface="Cambria"/>
                <a:cs typeface="Cambria"/>
                <a:sym typeface="Cambria"/>
              </a:rPr>
              <a:t>conducts </a:t>
            </a:r>
            <a:r>
              <a:rPr lang="en-US" sz="2200" dirty="0" smtClean="0">
                <a:solidFill>
                  <a:schemeClr val="dk1"/>
                </a:solidFill>
                <a:latin typeface="Cambria"/>
                <a:ea typeface="Cambria"/>
                <a:cs typeface="Cambria"/>
                <a:sym typeface="Cambria"/>
              </a:rPr>
              <a:t>a physical exam and writes their initials on the source document to note completion </a:t>
            </a:r>
            <a:r>
              <a:rPr lang="en-US" sz="2200" dirty="0">
                <a:solidFill>
                  <a:schemeClr val="dk1"/>
                </a:solidFill>
                <a:latin typeface="Cambria"/>
                <a:ea typeface="Cambria"/>
                <a:cs typeface="Cambria"/>
                <a:sym typeface="Cambria"/>
              </a:rPr>
              <a:t>of </a:t>
            </a:r>
            <a:r>
              <a:rPr lang="en-US" sz="2200" dirty="0" smtClean="0">
                <a:solidFill>
                  <a:schemeClr val="dk1"/>
                </a:solidFill>
                <a:latin typeface="Cambria"/>
                <a:ea typeface="Cambria"/>
                <a:cs typeface="Cambria"/>
                <a:sym typeface="Cambria"/>
              </a:rPr>
              <a:t>the procedure. However, the initials </a:t>
            </a:r>
            <a:r>
              <a:rPr lang="en-US" sz="2200" dirty="0">
                <a:solidFill>
                  <a:schemeClr val="dk1"/>
                </a:solidFill>
                <a:latin typeface="Cambria"/>
                <a:ea typeface="Cambria"/>
                <a:cs typeface="Cambria"/>
                <a:sym typeface="Cambria"/>
              </a:rPr>
              <a:t>appear to read </a:t>
            </a:r>
            <a:r>
              <a:rPr lang="en-US" sz="2200" dirty="0" smtClean="0">
                <a:solidFill>
                  <a:schemeClr val="dk1"/>
                </a:solidFill>
                <a:latin typeface="Cambria"/>
                <a:ea typeface="Cambria"/>
                <a:cs typeface="Cambria"/>
                <a:sym typeface="Cambria"/>
              </a:rPr>
              <a:t>“LG”. The delegation </a:t>
            </a:r>
            <a:r>
              <a:rPr lang="en-US" sz="2200" dirty="0">
                <a:solidFill>
                  <a:schemeClr val="dk1"/>
                </a:solidFill>
                <a:latin typeface="Cambria"/>
                <a:ea typeface="Cambria"/>
                <a:cs typeface="Cambria"/>
                <a:sym typeface="Cambria"/>
              </a:rPr>
              <a:t>log does not </a:t>
            </a:r>
            <a:r>
              <a:rPr lang="en-US" sz="2200" dirty="0" smtClean="0">
                <a:solidFill>
                  <a:schemeClr val="dk1"/>
                </a:solidFill>
                <a:latin typeface="Cambria"/>
                <a:ea typeface="Cambria"/>
                <a:cs typeface="Cambria"/>
                <a:sym typeface="Cambria"/>
              </a:rPr>
              <a:t>delegate physical exam duties </a:t>
            </a:r>
            <a:r>
              <a:rPr lang="en-US" sz="2200" dirty="0">
                <a:solidFill>
                  <a:schemeClr val="dk1"/>
                </a:solidFill>
                <a:latin typeface="Cambria"/>
                <a:ea typeface="Cambria"/>
                <a:cs typeface="Cambria"/>
                <a:sym typeface="Cambria"/>
              </a:rPr>
              <a:t>for LG, a data manager</a:t>
            </a:r>
            <a:r>
              <a:rPr lang="en-US" sz="2200" dirty="0" smtClean="0">
                <a:solidFill>
                  <a:schemeClr val="dk1"/>
                </a:solidFill>
                <a:latin typeface="Cambria"/>
                <a:ea typeface="Cambria"/>
                <a:cs typeface="Cambria"/>
                <a:sym typeface="Cambria"/>
              </a:rPr>
              <a:t>. </a:t>
            </a:r>
            <a:endParaRPr lang="en-US" sz="2200" dirty="0">
              <a:solidFill>
                <a:schemeClr val="dk1"/>
              </a:solidFill>
              <a:latin typeface="Cambria"/>
              <a:ea typeface="Cambria"/>
              <a:cs typeface="Cambria"/>
              <a:sym typeface="Cambria"/>
            </a:endParaRPr>
          </a:p>
          <a:p>
            <a:pPr marL="495300" indent="-457200">
              <a:spcBef>
                <a:spcPts val="0"/>
              </a:spcBef>
              <a:buClr>
                <a:schemeClr val="accent1"/>
              </a:buClr>
              <a:buSzPct val="100000"/>
              <a:buFont typeface="Arial"/>
              <a:buAutoNum type="arabicParenR"/>
            </a:pPr>
            <a:endParaRPr lang="en-US" sz="2200" dirty="0" smtClean="0">
              <a:solidFill>
                <a:schemeClr val="dk1"/>
              </a:solidFill>
              <a:latin typeface="Cambria"/>
              <a:ea typeface="Cambria"/>
              <a:cs typeface="Cambria"/>
              <a:sym typeface="Cambria"/>
            </a:endParaRPr>
          </a:p>
          <a:p>
            <a:pPr marL="495300" indent="-457200">
              <a:spcBef>
                <a:spcPts val="0"/>
              </a:spcBef>
              <a:buClr>
                <a:schemeClr val="accent1"/>
              </a:buClr>
              <a:buSzPct val="100000"/>
              <a:buFont typeface="Arial"/>
              <a:buAutoNum type="arabicParenR"/>
            </a:pPr>
            <a:r>
              <a:rPr lang="en-US" sz="2200" dirty="0" smtClean="0">
                <a:solidFill>
                  <a:schemeClr val="dk1"/>
                </a:solidFill>
                <a:latin typeface="Cambria"/>
                <a:ea typeface="Cambria"/>
                <a:cs typeface="Cambria"/>
                <a:sym typeface="Cambria"/>
              </a:rPr>
              <a:t>After enrolling the first participant in a study, the PI notices that the IRB approved participant questionnaire form does not leave much space for the participant to print their name. </a:t>
            </a:r>
          </a:p>
          <a:p>
            <a:pPr marL="38100" indent="0">
              <a:lnSpc>
                <a:spcPct val="150000"/>
              </a:lnSpc>
              <a:spcBef>
                <a:spcPts val="0"/>
              </a:spcBef>
              <a:buClr>
                <a:schemeClr val="accent1"/>
              </a:buClr>
              <a:buSzPct val="100000"/>
              <a:buNone/>
            </a:pPr>
            <a:endParaRPr lang="en-US" dirty="0">
              <a:solidFill>
                <a:schemeClr val="dk1"/>
              </a:solidFill>
              <a:latin typeface="Cambria"/>
              <a:ea typeface="Cambria"/>
              <a:cs typeface="Cambria"/>
              <a:sym typeface="Cambria"/>
            </a:endParaRPr>
          </a:p>
          <a:p>
            <a:pPr marL="495300" lvl="0" indent="-457200">
              <a:lnSpc>
                <a:spcPct val="150000"/>
              </a:lnSpc>
              <a:spcBef>
                <a:spcPts val="0"/>
              </a:spcBef>
              <a:buClr>
                <a:schemeClr val="accent1"/>
              </a:buClr>
              <a:buSzPct val="100000"/>
              <a:buAutoNum type="arabicParenR"/>
            </a:pPr>
            <a:endParaRPr lang="en-US"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6" name="Shape 113"/>
          <p:cNvSpPr txBox="1">
            <a:spLocks/>
          </p:cNvSpPr>
          <p:nvPr/>
        </p:nvSpPr>
        <p:spPr>
          <a:xfrm>
            <a:off x="6280237" y="387154"/>
            <a:ext cx="5375660" cy="1143000"/>
          </a:xfrm>
          <a:prstGeom prst="rect">
            <a:avLst/>
          </a:prstGeom>
          <a:noFill/>
          <a:ln>
            <a:noFill/>
          </a:ln>
        </p:spPr>
        <p:txBody>
          <a:bodyPr vert="horz" lIns="91425" tIns="45700" rIns="91425" bIns="4570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a:t>
            </a:r>
            <a:r>
              <a:rPr lang="en-US" sz="7200" b="1" dirty="0" smtClean="0">
                <a:solidFill>
                  <a:schemeClr val="accent1"/>
                </a:solidFill>
                <a:latin typeface="Cambria"/>
                <a:ea typeface="Cambria"/>
                <a:cs typeface="Cambria"/>
                <a:sym typeface="Cambria"/>
              </a:rPr>
              <a:t>L</a:t>
            </a:r>
            <a:r>
              <a:rPr lang="en-US" sz="3600" b="1" dirty="0" smtClean="0">
                <a:solidFill>
                  <a:schemeClr val="accent1"/>
                </a:solidFill>
                <a:latin typeface="Cambria"/>
                <a:ea typeface="Cambria"/>
                <a:cs typeface="Cambria"/>
                <a:sym typeface="Cambria"/>
              </a:rPr>
              <a:t>COA </a:t>
            </a:r>
            <a:r>
              <a:rPr lang="en-US" sz="3600" b="1" i="1" dirty="0" smtClean="0">
                <a:solidFill>
                  <a:schemeClr val="accent1"/>
                </a:solidFill>
                <a:latin typeface="Cambria"/>
                <a:ea typeface="Cambria"/>
                <a:cs typeface="Cambria"/>
                <a:sym typeface="Cambria"/>
              </a:rPr>
              <a:t>- Legible</a:t>
            </a:r>
            <a:endParaRPr lang="en-US" sz="3600" b="1" i="1" dirty="0">
              <a:solidFill>
                <a:schemeClr val="accent1"/>
              </a:solidFill>
              <a:latin typeface="Cambria"/>
              <a:ea typeface="Cambria"/>
              <a:cs typeface="Cambria"/>
              <a:sym typeface="Cambria"/>
            </a:endParaRPr>
          </a:p>
        </p:txBody>
      </p:sp>
    </p:spTree>
    <p:extLst>
      <p:ext uri="{BB962C8B-B14F-4D97-AF65-F5344CB8AC3E}">
        <p14:creationId xmlns:p14="http://schemas.microsoft.com/office/powerpoint/2010/main" val="2878999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434492" y="370090"/>
            <a:ext cx="6147907"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AL</a:t>
            </a:r>
            <a:r>
              <a:rPr lang="en-US" sz="7200" b="1" dirty="0" smtClean="0">
                <a:solidFill>
                  <a:schemeClr val="accent1"/>
                </a:solidFill>
                <a:latin typeface="Cambria"/>
                <a:ea typeface="Cambria"/>
                <a:cs typeface="Cambria"/>
                <a:sym typeface="Cambria"/>
              </a:rPr>
              <a:t>C</a:t>
            </a:r>
            <a:r>
              <a:rPr lang="en-US" sz="3600" b="1" dirty="0" smtClean="0">
                <a:solidFill>
                  <a:schemeClr val="accent1"/>
                </a:solidFill>
                <a:latin typeface="Cambria"/>
                <a:ea typeface="Cambria"/>
                <a:cs typeface="Cambria"/>
                <a:sym typeface="Cambria"/>
              </a:rPr>
              <a:t>OA - </a:t>
            </a:r>
            <a:r>
              <a:rPr lang="en-US" sz="3600" b="1" i="1" dirty="0" smtClean="0">
                <a:solidFill>
                  <a:schemeClr val="accent1"/>
                </a:solidFill>
                <a:latin typeface="Cambria"/>
                <a:ea typeface="Cambria"/>
                <a:cs typeface="Cambria"/>
                <a:sym typeface="Cambria"/>
              </a:rPr>
              <a:t>Contemporaneous</a:t>
            </a:r>
            <a:endParaRPr lang="en-US" sz="3600" b="1" i="1" u="none" strike="noStrike" cap="none" dirty="0">
              <a:solidFill>
                <a:schemeClr val="accent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
        <p:nvSpPr>
          <p:cNvPr id="5" name="Rectangle 4"/>
          <p:cNvSpPr/>
          <p:nvPr/>
        </p:nvSpPr>
        <p:spPr>
          <a:xfrm>
            <a:off x="368133" y="1615896"/>
            <a:ext cx="11474821" cy="5447645"/>
          </a:xfrm>
          <a:prstGeom prst="rect">
            <a:avLst/>
          </a:prstGeom>
        </p:spPr>
        <p:txBody>
          <a:bodyPr wrap="square" numCol="3">
            <a:spAutoFit/>
          </a:bodyPr>
          <a:lstStyle/>
          <a:p>
            <a:pPr marL="38100" lvl="0">
              <a:lnSpc>
                <a:spcPct val="150000"/>
              </a:lnSpc>
              <a:buClr>
                <a:schemeClr val="accent1"/>
              </a:buClr>
              <a:buSzPct val="100000"/>
            </a:pPr>
            <a:r>
              <a:rPr lang="en-US" sz="2800" b="1" dirty="0">
                <a:solidFill>
                  <a:schemeClr val="dk1"/>
                </a:solidFill>
                <a:latin typeface="Cambria"/>
                <a:ea typeface="Cambria"/>
                <a:cs typeface="Cambria"/>
                <a:sym typeface="Cambria"/>
              </a:rPr>
              <a:t>Use:</a:t>
            </a: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Accurate time/date stamp</a:t>
            </a: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Data Entry- recorded as it is observed (real time)</a:t>
            </a:r>
            <a:endParaRPr lang="en-US" sz="2400" dirty="0">
              <a:solidFill>
                <a:schemeClr val="dk1"/>
              </a:solidFill>
              <a:latin typeface="Cambria"/>
              <a:ea typeface="Cambria"/>
              <a:cs typeface="Cambria"/>
              <a:sym typeface="Cambria"/>
            </a:endParaRPr>
          </a:p>
          <a:p>
            <a:pPr marL="38100">
              <a:lnSpc>
                <a:spcPct val="150000"/>
              </a:lnSpc>
              <a:buClr>
                <a:schemeClr val="accent1"/>
              </a:buClr>
              <a:buSzPct val="100000"/>
            </a:pPr>
            <a:endParaRPr lang="en-US" sz="2400" dirty="0">
              <a:solidFill>
                <a:schemeClr val="dk1"/>
              </a:solidFill>
              <a:latin typeface="Cambria"/>
              <a:ea typeface="Cambria"/>
              <a:cs typeface="Cambria"/>
              <a:sym typeface="Cambria"/>
            </a:endParaRPr>
          </a:p>
          <a:p>
            <a:pPr marL="38100">
              <a:lnSpc>
                <a:spcPct val="150000"/>
              </a:lnSpc>
              <a:buClr>
                <a:schemeClr val="accent1"/>
              </a:buClr>
              <a:buSzPct val="100000"/>
            </a:pPr>
            <a:endParaRPr lang="en-US" sz="2400" dirty="0" smtClean="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GDP perspective:</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Was the data recorded in real time?</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Was the error correction appropriately dated?</a:t>
            </a:r>
          </a:p>
          <a:p>
            <a:pPr>
              <a:lnSpc>
                <a:spcPct val="150000"/>
              </a:lnSpc>
              <a:buClr>
                <a:schemeClr val="accent1"/>
              </a:buClr>
              <a:buSzPct val="100000"/>
            </a:pPr>
            <a:endParaRPr lang="en-US" sz="2400" dirty="0">
              <a:solidFill>
                <a:schemeClr val="dk1"/>
              </a:solidFill>
              <a:latin typeface="Cambria"/>
              <a:ea typeface="Cambria"/>
              <a:cs typeface="Cambria"/>
              <a:sym typeface="Cambria"/>
            </a:endParaRPr>
          </a:p>
          <a:p>
            <a:pPr>
              <a:lnSpc>
                <a:spcPct val="150000"/>
              </a:lnSpc>
              <a:buClr>
                <a:schemeClr val="accent1"/>
              </a:buClr>
              <a:buSzPct val="100000"/>
            </a:pPr>
            <a:endParaRPr lang="en-US" sz="2400" dirty="0" smtClean="0">
              <a:solidFill>
                <a:schemeClr val="dk1"/>
              </a:solidFill>
              <a:latin typeface="Cambria"/>
              <a:ea typeface="Cambria"/>
              <a:cs typeface="Cambria"/>
              <a:sym typeface="Cambria"/>
            </a:endParaRPr>
          </a:p>
          <a:p>
            <a:pPr>
              <a:lnSpc>
                <a:spcPct val="150000"/>
              </a:lnSpc>
              <a:buClr>
                <a:schemeClr val="accent1"/>
              </a:buClr>
              <a:buSzPct val="100000"/>
            </a:pPr>
            <a:endParaRPr lang="en-US" sz="2400" dirty="0" smtClean="0">
              <a:solidFill>
                <a:schemeClr val="dk1"/>
              </a:solidFill>
              <a:latin typeface="Cambria"/>
              <a:ea typeface="Cambria"/>
              <a:cs typeface="Cambria"/>
              <a:sym typeface="Cambria"/>
            </a:endParaRPr>
          </a:p>
          <a:p>
            <a:pPr>
              <a:lnSpc>
                <a:spcPct val="150000"/>
              </a:lnSpc>
              <a:buClr>
                <a:schemeClr val="accent1"/>
              </a:buClr>
              <a:buSzPct val="100000"/>
            </a:pPr>
            <a:endParaRPr lang="en-US" sz="2400" dirty="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Importance:</a:t>
            </a:r>
          </a:p>
          <a:p>
            <a:pPr marL="280988" lvl="0" indent="-24288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Trust in data</a:t>
            </a:r>
          </a:p>
          <a:p>
            <a:pPr marL="280988" lvl="0" indent="-24288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Chronological accuracy</a:t>
            </a:r>
          </a:p>
          <a:p>
            <a:pPr marL="280988" lvl="0" indent="-24288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Audit ready</a:t>
            </a:r>
          </a:p>
          <a:p>
            <a:pPr marL="280988" lvl="0" indent="-24288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Backdating </a:t>
            </a:r>
            <a:r>
              <a:rPr lang="en-US" sz="2400" dirty="0">
                <a:solidFill>
                  <a:schemeClr val="dk1"/>
                </a:solidFill>
                <a:latin typeface="Cambria"/>
                <a:ea typeface="Cambria"/>
                <a:cs typeface="Cambria"/>
                <a:sym typeface="Cambria"/>
              </a:rPr>
              <a:t>does not reflect real time</a:t>
            </a:r>
          </a:p>
          <a:p>
            <a:pPr marL="38100" lvl="0">
              <a:lnSpc>
                <a:spcPct val="150000"/>
              </a:lnSpc>
              <a:buClr>
                <a:schemeClr val="accent1"/>
              </a:buClr>
              <a:buSzPct val="100000"/>
            </a:pPr>
            <a:endParaRPr lang="en-US" sz="2400" dirty="0" smtClean="0">
              <a:solidFill>
                <a:schemeClr val="dk1"/>
              </a:solidFill>
              <a:latin typeface="Cambria"/>
              <a:ea typeface="Cambria"/>
              <a:cs typeface="Cambria"/>
              <a:sym typeface="Cambria"/>
            </a:endParaRPr>
          </a:p>
          <a:p>
            <a:pPr marL="280988" lvl="0" indent="-242888">
              <a:lnSpc>
                <a:spcPct val="150000"/>
              </a:lnSpc>
              <a:buClr>
                <a:schemeClr val="accent1"/>
              </a:buClr>
              <a:buSzPct val="100000"/>
              <a:buFont typeface="Arial" panose="020B0604020202020204" pitchFamily="34" charset="0"/>
              <a:buChar char="•"/>
            </a:pPr>
            <a:endParaRPr lang="en-US" sz="2400" dirty="0" smtClean="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0997561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7" end="1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8" end="1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434492" y="370090"/>
            <a:ext cx="6147907"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AL</a:t>
            </a:r>
            <a:r>
              <a:rPr lang="en-US" sz="7200" b="1" dirty="0" smtClean="0">
                <a:solidFill>
                  <a:schemeClr val="accent1"/>
                </a:solidFill>
                <a:latin typeface="Cambria"/>
                <a:ea typeface="Cambria"/>
                <a:cs typeface="Cambria"/>
                <a:sym typeface="Cambria"/>
              </a:rPr>
              <a:t>C</a:t>
            </a:r>
            <a:r>
              <a:rPr lang="en-US" sz="3600" b="1" dirty="0" smtClean="0">
                <a:solidFill>
                  <a:schemeClr val="accent1"/>
                </a:solidFill>
                <a:latin typeface="Cambria"/>
                <a:ea typeface="Cambria"/>
                <a:cs typeface="Cambria"/>
                <a:sym typeface="Cambria"/>
              </a:rPr>
              <a:t>OA - </a:t>
            </a:r>
            <a:r>
              <a:rPr lang="en-US" sz="3600" b="1" i="1" dirty="0" smtClean="0">
                <a:solidFill>
                  <a:schemeClr val="accent1"/>
                </a:solidFill>
                <a:latin typeface="Cambria"/>
                <a:ea typeface="Cambria"/>
                <a:cs typeface="Cambria"/>
                <a:sym typeface="Cambria"/>
              </a:rPr>
              <a:t>Contemporaneous</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132735" y="1656472"/>
            <a:ext cx="11695471" cy="4862315"/>
          </a:xfrm>
          <a:prstGeom prst="rect">
            <a:avLst/>
          </a:prstGeom>
          <a:noFill/>
          <a:ln>
            <a:noFill/>
          </a:ln>
        </p:spPr>
        <p:txBody>
          <a:bodyPr lIns="91425" tIns="45700" rIns="91425" bIns="45700" anchor="t" anchorCtr="0">
            <a:noAutofit/>
          </a:bodyPr>
          <a:lstStyle/>
          <a:p>
            <a:pPr marL="495300" marR="0" lvl="0" indent="-457200" algn="l" rtl="0">
              <a:lnSpc>
                <a:spcPct val="90000"/>
              </a:lnSpc>
              <a:spcBef>
                <a:spcPts val="0"/>
              </a:spcBef>
              <a:buClr>
                <a:schemeClr val="accent1"/>
              </a:buClr>
              <a:buSzPct val="100000"/>
              <a:buAutoNum type="arabicParenR"/>
            </a:pPr>
            <a:r>
              <a:rPr lang="en-US" sz="2200" dirty="0" smtClean="0">
                <a:solidFill>
                  <a:schemeClr val="dk1"/>
                </a:solidFill>
                <a:latin typeface="Cambria"/>
                <a:ea typeface="Cambria"/>
                <a:cs typeface="Cambria"/>
                <a:sym typeface="Cambria"/>
              </a:rPr>
              <a:t>A Research Assistant conducted a routine QA review of their study documents and found that the subject ID number was not filled out on the last few pages of a participants’ data collection forms.  RA had her daughter fill them all in for completeness. It’s a menial task and the RA didn’t have time for it. </a:t>
            </a:r>
            <a:endParaRPr lang="en-US" sz="2200" dirty="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200"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r>
              <a:rPr lang="en-US" sz="2200" b="0" i="0" u="none" strike="noStrike" cap="none" dirty="0" smtClean="0">
                <a:solidFill>
                  <a:schemeClr val="dk1"/>
                </a:solidFill>
                <a:latin typeface="Cambria"/>
                <a:ea typeface="Cambria"/>
                <a:cs typeface="Cambria"/>
                <a:sym typeface="Cambria"/>
              </a:rPr>
              <a:t>A PI finished the  screening consent process with a participant and gave them a copy of their signed informed consent document. It was noticed afterwards that the time of the PI’s signature was not recorded on the time field of the consent document. </a:t>
            </a:r>
          </a:p>
          <a:p>
            <a:pPr marL="495300" marR="0" lvl="0" indent="-457200" algn="l" rtl="0">
              <a:lnSpc>
                <a:spcPct val="90000"/>
              </a:lnSpc>
              <a:spcBef>
                <a:spcPts val="0"/>
              </a:spcBef>
              <a:buClr>
                <a:schemeClr val="accent1"/>
              </a:buClr>
              <a:buSzPct val="100000"/>
              <a:buAutoNum type="arabicParenR"/>
            </a:pPr>
            <a:endParaRPr lang="en-US" sz="2200" b="0" i="0" u="none" strike="noStrike" cap="none"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r>
              <a:rPr lang="en-US" sz="2200" dirty="0" smtClean="0">
                <a:solidFill>
                  <a:schemeClr val="dk1"/>
                </a:solidFill>
                <a:latin typeface="Cambria"/>
                <a:ea typeface="Cambria"/>
                <a:cs typeface="Cambria"/>
                <a:sym typeface="Cambria"/>
              </a:rPr>
              <a:t>At a routine audit on 10/8/2019, it was discovered that a study staff member’s CV was not signed and dated. The staff member came in at that moment to sign and date their CV. The auditor noticed he signed his CV with the date of 5/5/2019, the start date of the study. </a:t>
            </a:r>
            <a:endParaRPr lang="en-US" sz="22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410035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591810" y="325844"/>
            <a:ext cx="6265894"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ALC</a:t>
            </a:r>
            <a:r>
              <a:rPr lang="en-US" sz="7200" b="1" dirty="0" smtClean="0">
                <a:solidFill>
                  <a:schemeClr val="accent1"/>
                </a:solidFill>
                <a:latin typeface="Cambria"/>
                <a:ea typeface="Cambria"/>
                <a:cs typeface="Cambria"/>
                <a:sym typeface="Cambria"/>
              </a:rPr>
              <a:t>O</a:t>
            </a:r>
            <a:r>
              <a:rPr lang="en-US" sz="3600" b="1" dirty="0" smtClean="0">
                <a:solidFill>
                  <a:schemeClr val="accent1"/>
                </a:solidFill>
                <a:latin typeface="Cambria"/>
                <a:ea typeface="Cambria"/>
                <a:cs typeface="Cambria"/>
                <a:sym typeface="Cambria"/>
              </a:rPr>
              <a:t>A </a:t>
            </a:r>
            <a:r>
              <a:rPr lang="en-US" sz="3600" b="1" i="1" dirty="0" smtClean="0">
                <a:solidFill>
                  <a:schemeClr val="accent1"/>
                </a:solidFill>
                <a:latin typeface="Cambria"/>
                <a:ea typeface="Cambria"/>
                <a:cs typeface="Cambria"/>
                <a:sym typeface="Cambria"/>
              </a:rPr>
              <a:t>- Original</a:t>
            </a:r>
            <a:endParaRPr lang="en-US" sz="3600" b="1" i="1" u="none" strike="noStrike" cap="none" dirty="0">
              <a:solidFill>
                <a:schemeClr val="accent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
        <p:nvSpPr>
          <p:cNvPr id="5" name="Rectangle 4"/>
          <p:cNvSpPr/>
          <p:nvPr/>
        </p:nvSpPr>
        <p:spPr>
          <a:xfrm>
            <a:off x="250723" y="1615897"/>
            <a:ext cx="11592231" cy="4779385"/>
          </a:xfrm>
          <a:prstGeom prst="rect">
            <a:avLst/>
          </a:prstGeom>
        </p:spPr>
        <p:txBody>
          <a:bodyPr wrap="square" numCol="3">
            <a:spAutoFit/>
          </a:bodyPr>
          <a:lstStyle/>
          <a:p>
            <a:pPr marL="38100" lvl="0">
              <a:lnSpc>
                <a:spcPct val="150000"/>
              </a:lnSpc>
              <a:buClr>
                <a:schemeClr val="accent1"/>
              </a:buClr>
              <a:buSzPct val="100000"/>
            </a:pPr>
            <a:r>
              <a:rPr lang="en-US" sz="2800" b="1" dirty="0">
                <a:solidFill>
                  <a:schemeClr val="dk1"/>
                </a:solidFill>
                <a:latin typeface="Cambria"/>
                <a:ea typeface="Cambria"/>
                <a:cs typeface="Cambria"/>
                <a:sym typeface="Cambria"/>
              </a:rPr>
              <a:t>Use:</a:t>
            </a: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Official source documents</a:t>
            </a: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Electronic data capture with audit trail</a:t>
            </a: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Electronic data print-outs with date/time stamp</a:t>
            </a:r>
          </a:p>
          <a:p>
            <a:pPr marL="236538" indent="-198438">
              <a:lnSpc>
                <a:spcPct val="150000"/>
              </a:lnSpc>
              <a:buClr>
                <a:schemeClr val="accent1"/>
              </a:buClr>
              <a:buSzPct val="100000"/>
              <a:buFont typeface="Arial" panose="020B0604020202020204" pitchFamily="34" charset="0"/>
              <a:buChar char="•"/>
            </a:pP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endParaRPr lang="en-US" sz="2400" dirty="0" smtClean="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GDP </a:t>
            </a:r>
            <a:r>
              <a:rPr lang="en-US" sz="2800" b="1" dirty="0">
                <a:solidFill>
                  <a:schemeClr val="dk1"/>
                </a:solidFill>
                <a:latin typeface="Cambria"/>
                <a:ea typeface="Cambria"/>
                <a:cs typeface="Cambria"/>
                <a:sym typeface="Cambria"/>
              </a:rPr>
              <a:t>perspective:</a:t>
            </a:r>
          </a:p>
          <a:p>
            <a:pPr marL="176213" indent="-176213">
              <a:lnSpc>
                <a:spcPct val="150000"/>
              </a:lnSpc>
              <a:buClr>
                <a:schemeClr val="accent1"/>
              </a:buClr>
              <a:buSzPct val="100000"/>
              <a:buFont typeface="Arial" panose="020B0604020202020204" pitchFamily="34" charset="0"/>
              <a:buChar char="•"/>
            </a:pPr>
            <a:r>
              <a:rPr lang="en-US" sz="2400" dirty="0">
                <a:solidFill>
                  <a:schemeClr val="dk1"/>
                </a:solidFill>
                <a:latin typeface="Cambria"/>
                <a:ea typeface="Cambria"/>
                <a:cs typeface="Cambria"/>
                <a:sym typeface="Cambria"/>
              </a:rPr>
              <a:t>Who entered the data and when?</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Certified copy?</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Missing data?</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Uncontrolled documents?</a:t>
            </a:r>
            <a:endParaRPr lang="en-US" sz="2400" dirty="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Importance:</a:t>
            </a:r>
          </a:p>
          <a:p>
            <a:pPr marL="176213" lvl="0" indent="-1381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Trust in data</a:t>
            </a:r>
          </a:p>
          <a:p>
            <a:pPr marL="176213" lvl="0" indent="-1381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Observe transcription errors/need for education</a:t>
            </a:r>
          </a:p>
          <a:p>
            <a:pPr marL="176213" lvl="0" indent="-1381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Backbone of research</a:t>
            </a:r>
          </a:p>
          <a:p>
            <a:pPr marL="38100" lvl="0">
              <a:lnSpc>
                <a:spcPct val="150000"/>
              </a:lnSpc>
              <a:buClr>
                <a:schemeClr val="accent1"/>
              </a:buClr>
              <a:buSzPct val="100000"/>
            </a:pPr>
            <a:endParaRPr lang="en-US" sz="240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19334935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66156" y="484851"/>
            <a:ext cx="10972800" cy="1143000"/>
          </a:xfrm>
        </p:spPr>
        <p:txBody>
          <a:bodyPr>
            <a:normAutofit/>
          </a:bodyPr>
          <a:lstStyle/>
          <a:p>
            <a:pPr lvl="0" algn="r"/>
            <a:r>
              <a:rPr lang="en-US" sz="3600" b="1" dirty="0" smtClean="0">
                <a:solidFill>
                  <a:schemeClr val="accent1"/>
                </a:solidFill>
                <a:latin typeface="Cambria"/>
                <a:ea typeface="Cambria"/>
                <a:cs typeface="Cambria"/>
                <a:sym typeface="Cambria"/>
              </a:rPr>
              <a:t>A </a:t>
            </a:r>
            <a:r>
              <a:rPr lang="en-US" sz="3600" b="1" dirty="0">
                <a:solidFill>
                  <a:schemeClr val="accent1"/>
                </a:solidFill>
                <a:latin typeface="Cambria"/>
                <a:ea typeface="Cambria"/>
                <a:cs typeface="Cambria"/>
                <a:sym typeface="Cambria"/>
              </a:rPr>
              <a:t>L</a:t>
            </a:r>
            <a:r>
              <a:rPr lang="en-US" sz="3600" b="1" dirty="0" smtClean="0">
                <a:solidFill>
                  <a:schemeClr val="accent1"/>
                </a:solidFill>
                <a:latin typeface="Cambria"/>
                <a:ea typeface="Cambria"/>
                <a:cs typeface="Cambria"/>
                <a:sym typeface="Cambria"/>
              </a:rPr>
              <a:t>ittle History Lesson…</a:t>
            </a:r>
            <a:endParaRPr lang="en-US" sz="3600" b="1" dirty="0">
              <a:solidFill>
                <a:schemeClr val="accent1"/>
              </a:solidFill>
              <a:latin typeface="Cambria" panose="02040503050406030204" pitchFamily="18" charset="0"/>
              <a:ea typeface="Cambria" panose="02040503050406030204" pitchFamily="18" charset="0"/>
              <a:sym typeface="Cambria"/>
            </a:endParaRPr>
          </a:p>
        </p:txBody>
      </p:sp>
      <p:sp>
        <p:nvSpPr>
          <p:cNvPr id="2" name="TextBox 1"/>
          <p:cNvSpPr txBox="1"/>
          <p:nvPr/>
        </p:nvSpPr>
        <p:spPr>
          <a:xfrm>
            <a:off x="5305871" y="6627168"/>
            <a:ext cx="3076483" cy="230832"/>
          </a:xfrm>
          <a:prstGeom prst="rect">
            <a:avLst/>
          </a:prstGeom>
          <a:noFill/>
        </p:spPr>
        <p:txBody>
          <a:bodyPr wrap="none" rtlCol="0">
            <a:spAutoFit/>
          </a:bodyPr>
          <a:lstStyle/>
          <a:p>
            <a:r>
              <a:rPr lang="en-US" sz="900" dirty="0">
                <a:solidFill>
                  <a:schemeClr val="bg1"/>
                </a:solidFill>
              </a:rPr>
              <a:t>https://www.taxadvisermagazine.com/article/chaos-order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285" y="3196138"/>
            <a:ext cx="2752725" cy="971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279" y="2795452"/>
            <a:ext cx="4271554" cy="2744473"/>
          </a:xfrm>
          <a:prstGeom prst="rect">
            <a:avLst/>
          </a:prstGeom>
        </p:spPr>
      </p:pic>
      <p:sp>
        <p:nvSpPr>
          <p:cNvPr id="5" name="TextBox 4"/>
          <p:cNvSpPr txBox="1"/>
          <p:nvPr/>
        </p:nvSpPr>
        <p:spPr>
          <a:xfrm>
            <a:off x="0" y="6627168"/>
            <a:ext cx="3801041" cy="230832"/>
          </a:xfrm>
          <a:prstGeom prst="rect">
            <a:avLst/>
          </a:prstGeom>
          <a:noFill/>
        </p:spPr>
        <p:txBody>
          <a:bodyPr wrap="none" rtlCol="0">
            <a:spAutoFit/>
          </a:bodyPr>
          <a:lstStyle/>
          <a:p>
            <a:r>
              <a:rPr lang="en-US" sz="900" dirty="0">
                <a:solidFill>
                  <a:schemeClr val="bg1"/>
                </a:solidFill>
              </a:rPr>
              <a:t>http://beyondthemarquee.com/wp-content/uploads/2013/07/Lone_7.jpg</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824" y="2795452"/>
            <a:ext cx="4066455" cy="2705874"/>
          </a:xfrm>
          <a:prstGeom prst="rect">
            <a:avLst/>
          </a:prstGeom>
        </p:spPr>
      </p:pic>
      <p:sp>
        <p:nvSpPr>
          <p:cNvPr id="7" name="TextBox 6"/>
          <p:cNvSpPr txBox="1"/>
          <p:nvPr/>
        </p:nvSpPr>
        <p:spPr>
          <a:xfrm>
            <a:off x="1900520" y="1804617"/>
            <a:ext cx="1273105" cy="461665"/>
          </a:xfrm>
          <a:prstGeom prst="rect">
            <a:avLst/>
          </a:prstGeom>
          <a:noFill/>
        </p:spPr>
        <p:txBody>
          <a:bodyPr wrap="none" rtlCol="0">
            <a:spAutoFit/>
          </a:bodyPr>
          <a:lstStyle/>
          <a:p>
            <a:r>
              <a:rPr lang="en-US" sz="2400" dirty="0" smtClean="0"/>
              <a:t>&lt;1980’s</a:t>
            </a:r>
            <a:endParaRPr lang="en-US" sz="2400" dirty="0"/>
          </a:p>
        </p:txBody>
      </p:sp>
      <p:sp>
        <p:nvSpPr>
          <p:cNvPr id="8" name="Right Arrow 7"/>
          <p:cNvSpPr/>
          <p:nvPr/>
        </p:nvSpPr>
        <p:spPr>
          <a:xfrm>
            <a:off x="3173625" y="1878296"/>
            <a:ext cx="6282688" cy="3573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456313" y="1822019"/>
            <a:ext cx="1040670" cy="461665"/>
          </a:xfrm>
          <a:prstGeom prst="rect">
            <a:avLst/>
          </a:prstGeom>
          <a:noFill/>
        </p:spPr>
        <p:txBody>
          <a:bodyPr wrap="none" rtlCol="0">
            <a:spAutoFit/>
          </a:bodyPr>
          <a:lstStyle/>
          <a:p>
            <a:r>
              <a:rPr lang="en-US" sz="2400" dirty="0" smtClean="0"/>
              <a:t>Today</a:t>
            </a:r>
            <a:endParaRPr lang="en-US" sz="2400" dirty="0"/>
          </a:p>
        </p:txBody>
      </p:sp>
      <p:sp>
        <p:nvSpPr>
          <p:cNvPr id="10" name="TextBox 9"/>
          <p:cNvSpPr txBox="1"/>
          <p:nvPr/>
        </p:nvSpPr>
        <p:spPr>
          <a:xfrm>
            <a:off x="8741799" y="4167688"/>
            <a:ext cx="2923332" cy="954107"/>
          </a:xfrm>
          <a:prstGeom prst="rect">
            <a:avLst/>
          </a:prstGeom>
          <a:noFill/>
        </p:spPr>
        <p:txBody>
          <a:bodyPr wrap="square" rtlCol="0">
            <a:spAutoFit/>
          </a:bodyPr>
          <a:lstStyle/>
          <a:p>
            <a:r>
              <a:rPr lang="en-US" dirty="0" smtClean="0">
                <a:solidFill>
                  <a:schemeClr val="tx1"/>
                </a:solidFill>
              </a:rPr>
              <a:t>International </a:t>
            </a:r>
            <a:r>
              <a:rPr lang="en-US" dirty="0">
                <a:solidFill>
                  <a:schemeClr val="tx1"/>
                </a:solidFill>
              </a:rPr>
              <a:t>Council for Harmonization of Technical Requirements for Pharmaceuticals for Human Use (or ICH for short)</a:t>
            </a:r>
          </a:p>
        </p:txBody>
      </p:sp>
      <p:sp>
        <p:nvSpPr>
          <p:cNvPr id="11" name="TextBox 10"/>
          <p:cNvSpPr txBox="1"/>
          <p:nvPr/>
        </p:nvSpPr>
        <p:spPr>
          <a:xfrm>
            <a:off x="9456313" y="6627168"/>
            <a:ext cx="1815153" cy="230832"/>
          </a:xfrm>
          <a:prstGeom prst="rect">
            <a:avLst/>
          </a:prstGeom>
          <a:noFill/>
        </p:spPr>
        <p:txBody>
          <a:bodyPr wrap="square" rtlCol="0">
            <a:spAutoFit/>
          </a:bodyPr>
          <a:lstStyle/>
          <a:p>
            <a:r>
              <a:rPr lang="en-US" sz="900" dirty="0">
                <a:solidFill>
                  <a:schemeClr val="bg1"/>
                </a:solidFill>
              </a:rPr>
              <a:t>https://www.ich.org/</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591809" y="325845"/>
            <a:ext cx="6265894"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ALC</a:t>
            </a:r>
            <a:r>
              <a:rPr lang="en-US" sz="7200" b="1" dirty="0" smtClean="0">
                <a:solidFill>
                  <a:schemeClr val="accent1"/>
                </a:solidFill>
                <a:latin typeface="Cambria"/>
                <a:ea typeface="Cambria"/>
                <a:cs typeface="Cambria"/>
                <a:sym typeface="Cambria"/>
              </a:rPr>
              <a:t>O</a:t>
            </a:r>
            <a:r>
              <a:rPr lang="en-US" sz="3600" b="1" dirty="0" smtClean="0">
                <a:solidFill>
                  <a:schemeClr val="accent1"/>
                </a:solidFill>
                <a:latin typeface="Cambria"/>
                <a:ea typeface="Cambria"/>
                <a:cs typeface="Cambria"/>
                <a:sym typeface="Cambria"/>
              </a:rPr>
              <a:t>A </a:t>
            </a:r>
            <a:r>
              <a:rPr lang="en-US" sz="3600" b="1" i="1" dirty="0" smtClean="0">
                <a:solidFill>
                  <a:schemeClr val="accent1"/>
                </a:solidFill>
                <a:latin typeface="Cambria"/>
                <a:ea typeface="Cambria"/>
                <a:cs typeface="Cambria"/>
                <a:sym typeface="Cambria"/>
              </a:rPr>
              <a:t>- Original</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187093" y="2004422"/>
            <a:ext cx="11769213" cy="4095571"/>
          </a:xfrm>
          <a:prstGeom prst="rect">
            <a:avLst/>
          </a:prstGeom>
          <a:noFill/>
          <a:ln>
            <a:noFill/>
          </a:ln>
        </p:spPr>
        <p:txBody>
          <a:bodyPr lIns="91425" tIns="45700" rIns="91425" bIns="45700" anchor="t" anchorCtr="0">
            <a:noAutofit/>
          </a:bodyPr>
          <a:lstStyle/>
          <a:p>
            <a:pPr marL="495300" indent="-457200">
              <a:lnSpc>
                <a:spcPct val="90000"/>
              </a:lnSpc>
              <a:spcBef>
                <a:spcPts val="0"/>
              </a:spcBef>
              <a:buClr>
                <a:schemeClr val="accent1"/>
              </a:buClr>
              <a:buSzPct val="100000"/>
              <a:buFont typeface="Arial"/>
              <a:buAutoNum type="arabicParenR"/>
            </a:pPr>
            <a:r>
              <a:rPr lang="en-US" sz="2000" dirty="0" smtClean="0">
                <a:solidFill>
                  <a:schemeClr val="dk1"/>
                </a:solidFill>
                <a:latin typeface="Cambria"/>
                <a:ea typeface="Cambria"/>
                <a:cs typeface="Cambria"/>
                <a:sym typeface="Cambria"/>
              </a:rPr>
              <a:t>After the initial consent process, a delegated team member provides the participants with a copy of the signed and dated consent. Afterwards she files the original signature page of the consent in a study binder and shreds the remainder of the consent document to save space in the study binder.</a:t>
            </a:r>
          </a:p>
          <a:p>
            <a:pPr marL="495300" indent="-457200">
              <a:lnSpc>
                <a:spcPct val="90000"/>
              </a:lnSpc>
              <a:spcBef>
                <a:spcPts val="0"/>
              </a:spcBef>
              <a:buClr>
                <a:schemeClr val="accent1"/>
              </a:buClr>
              <a:buSzPct val="100000"/>
              <a:buFont typeface="Arial"/>
              <a:buAutoNum type="arabicParenR"/>
            </a:pPr>
            <a:endParaRPr lang="en-US" sz="2000"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r>
              <a:rPr lang="en-US" sz="2000" b="0" i="0" u="none" strike="noStrike" cap="none" dirty="0" smtClean="0">
                <a:solidFill>
                  <a:schemeClr val="dk1"/>
                </a:solidFill>
                <a:latin typeface="Cambria"/>
                <a:ea typeface="Cambria"/>
                <a:cs typeface="Cambria"/>
                <a:sym typeface="Cambria"/>
              </a:rPr>
              <a:t>PI </a:t>
            </a:r>
            <a:r>
              <a:rPr lang="en-US" sz="2000" dirty="0" smtClean="0">
                <a:solidFill>
                  <a:schemeClr val="dk1"/>
                </a:solidFill>
                <a:latin typeface="Cambria"/>
                <a:ea typeface="Cambria"/>
                <a:cs typeface="Cambria"/>
                <a:sym typeface="Cambria"/>
              </a:rPr>
              <a:t>just finished his research project and is leaving the institution. He scans in copies of the project data and regulatory binder so that he has it electronically. Afterwards he shreds all of the source documents. </a:t>
            </a:r>
          </a:p>
          <a:p>
            <a:pPr marL="495300" marR="0" lvl="0" indent="-457200" algn="l" rtl="0">
              <a:lnSpc>
                <a:spcPct val="90000"/>
              </a:lnSpc>
              <a:spcBef>
                <a:spcPts val="0"/>
              </a:spcBef>
              <a:buClr>
                <a:schemeClr val="accent1"/>
              </a:buClr>
              <a:buSzPct val="100000"/>
              <a:buAutoNum type="arabicParenR"/>
            </a:pPr>
            <a:endParaRPr lang="en-US" sz="2000"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r>
              <a:rPr lang="en-US" sz="2000" dirty="0" smtClean="0">
                <a:solidFill>
                  <a:schemeClr val="dk1"/>
                </a:solidFill>
                <a:latin typeface="Cambria"/>
                <a:ea typeface="Cambria"/>
                <a:cs typeface="Cambria"/>
                <a:sym typeface="Cambria"/>
              </a:rPr>
              <a:t>A study team member forgot to grab the subject binder on her way to address a participant’s study visit. She writes down the participants blood pressure recording on a piece of paper. Later she records the data in the subject binder and staples the original paper onto the back of the proper form. </a:t>
            </a: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9372297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444325" y="222607"/>
            <a:ext cx="6251146"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ALCO</a:t>
            </a:r>
            <a:r>
              <a:rPr lang="en-US" sz="7200" b="1" dirty="0" smtClean="0">
                <a:solidFill>
                  <a:schemeClr val="accent1"/>
                </a:solidFill>
                <a:latin typeface="Cambria"/>
                <a:ea typeface="Cambria"/>
                <a:cs typeface="Cambria"/>
                <a:sym typeface="Cambria"/>
              </a:rPr>
              <a:t>A </a:t>
            </a:r>
            <a:r>
              <a:rPr lang="en-US" sz="3600" b="1" i="1" dirty="0" smtClean="0">
                <a:solidFill>
                  <a:schemeClr val="accent1"/>
                </a:solidFill>
                <a:latin typeface="Cambria"/>
                <a:ea typeface="Cambria"/>
                <a:cs typeface="Cambria"/>
                <a:sym typeface="Cambria"/>
              </a:rPr>
              <a:t>- Accurate</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666569"/>
            <a:ext cx="11214265" cy="4867140"/>
          </a:xfrm>
          <a:prstGeom prst="rect">
            <a:avLst/>
          </a:prstGeom>
          <a:noFill/>
          <a:ln>
            <a:noFill/>
          </a:ln>
        </p:spPr>
        <p:txBody>
          <a:bodyPr lIns="91425" tIns="45700" rIns="91425" bIns="45700" anchor="t" anchorCtr="0">
            <a:noAutofit/>
          </a:bodyPr>
          <a:lstStyle/>
          <a:p>
            <a:pPr marL="38100" lvl="0" indent="0">
              <a:lnSpc>
                <a:spcPct val="150000"/>
              </a:lnSpc>
              <a:spcBef>
                <a:spcPts val="0"/>
              </a:spcBef>
              <a:buClr>
                <a:schemeClr val="accent1"/>
              </a:buClr>
              <a:buSzPct val="100000"/>
              <a:buNone/>
            </a:pPr>
            <a:endParaRPr lang="en-US"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
        <p:nvSpPr>
          <p:cNvPr id="5" name="Rectangle 4"/>
          <p:cNvSpPr/>
          <p:nvPr/>
        </p:nvSpPr>
        <p:spPr>
          <a:xfrm>
            <a:off x="412378" y="1338312"/>
            <a:ext cx="11474821" cy="4826065"/>
          </a:xfrm>
          <a:prstGeom prst="rect">
            <a:avLst/>
          </a:prstGeom>
        </p:spPr>
        <p:txBody>
          <a:bodyPr wrap="square" numCol="3">
            <a:spAutoFit/>
          </a:bodyPr>
          <a:lstStyle/>
          <a:p>
            <a:pPr marL="38100" lvl="0">
              <a:lnSpc>
                <a:spcPct val="150000"/>
              </a:lnSpc>
              <a:buClr>
                <a:schemeClr val="accent1"/>
              </a:buClr>
              <a:buSzPct val="100000"/>
            </a:pPr>
            <a:r>
              <a:rPr lang="en-US" sz="2800" b="1" dirty="0">
                <a:solidFill>
                  <a:schemeClr val="dk1"/>
                </a:solidFill>
                <a:latin typeface="Cambria"/>
                <a:ea typeface="Cambria"/>
                <a:cs typeface="Cambria"/>
                <a:sym typeface="Cambria"/>
              </a:rPr>
              <a:t>Use:</a:t>
            </a: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Machine calibration</a:t>
            </a: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Validated surveys</a:t>
            </a:r>
            <a:endParaRPr lang="en-US" sz="2400" dirty="0">
              <a:solidFill>
                <a:schemeClr val="dk1"/>
              </a:solidFill>
              <a:latin typeface="Cambria"/>
              <a:ea typeface="Cambria"/>
              <a:cs typeface="Cambria"/>
              <a:sym typeface="Cambria"/>
            </a:endParaRP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True reporting</a:t>
            </a:r>
          </a:p>
          <a:p>
            <a:pPr marL="236538" indent="-198438">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No “testing into compliance”</a:t>
            </a:r>
            <a:endParaRPr lang="en-US" sz="2400" dirty="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endParaRPr lang="en-US" sz="2800" b="1" dirty="0" smtClean="0">
              <a:solidFill>
                <a:schemeClr val="dk1"/>
              </a:solidFill>
              <a:latin typeface="Cambria"/>
              <a:ea typeface="Cambria"/>
              <a:cs typeface="Cambria"/>
              <a:sym typeface="Cambria"/>
            </a:endParaRP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GDP </a:t>
            </a:r>
            <a:r>
              <a:rPr lang="en-US" sz="2800" b="1" dirty="0">
                <a:solidFill>
                  <a:schemeClr val="dk1"/>
                </a:solidFill>
                <a:latin typeface="Cambria"/>
                <a:ea typeface="Cambria"/>
                <a:cs typeface="Cambria"/>
                <a:sym typeface="Cambria"/>
              </a:rPr>
              <a:t>perspective:</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Is the data “too clean”?</a:t>
            </a:r>
            <a:endParaRPr lang="en-US" sz="2400" dirty="0">
              <a:solidFill>
                <a:schemeClr val="dk1"/>
              </a:solidFill>
              <a:latin typeface="Cambria"/>
              <a:ea typeface="Cambria"/>
              <a:cs typeface="Cambria"/>
              <a:sym typeface="Cambria"/>
            </a:endParaRP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Does data meet protocol requirements for statistical significance?</a:t>
            </a:r>
            <a:endParaRPr lang="en-US" sz="2400" dirty="0">
              <a:solidFill>
                <a:schemeClr val="dk1"/>
              </a:solidFill>
              <a:latin typeface="Cambria"/>
              <a:ea typeface="Cambria"/>
              <a:cs typeface="Cambria"/>
              <a:sym typeface="Cambria"/>
            </a:endParaRP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Protocol deviations?</a:t>
            </a:r>
          </a:p>
          <a:p>
            <a:pPr marL="176213" indent="-1762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Recording errors? Patterns of error?</a:t>
            </a:r>
          </a:p>
          <a:p>
            <a:pPr marL="38100" lvl="0">
              <a:lnSpc>
                <a:spcPct val="150000"/>
              </a:lnSpc>
              <a:buClr>
                <a:schemeClr val="accent1"/>
              </a:buClr>
              <a:buSzPct val="100000"/>
            </a:pPr>
            <a:r>
              <a:rPr lang="en-US" sz="2800" b="1" dirty="0" smtClean="0">
                <a:solidFill>
                  <a:schemeClr val="dk1"/>
                </a:solidFill>
                <a:latin typeface="Cambria"/>
                <a:ea typeface="Cambria"/>
                <a:cs typeface="Cambria"/>
                <a:sym typeface="Cambria"/>
              </a:rPr>
              <a:t>Importance:</a:t>
            </a:r>
          </a:p>
          <a:p>
            <a:pPr marL="176213" lvl="0" indent="-1381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Trust in data</a:t>
            </a:r>
          </a:p>
          <a:p>
            <a:pPr marL="176213" lvl="0" indent="-138113">
              <a:lnSpc>
                <a:spcPct val="150000"/>
              </a:lnSpc>
              <a:buClr>
                <a:schemeClr val="accent1"/>
              </a:buClr>
              <a:buSzPct val="100000"/>
              <a:buFont typeface="Arial" panose="020B0604020202020204" pitchFamily="34" charset="0"/>
              <a:buChar char="•"/>
            </a:pPr>
            <a:r>
              <a:rPr lang="en-US" sz="2400" dirty="0" smtClean="0">
                <a:solidFill>
                  <a:schemeClr val="dk1"/>
                </a:solidFill>
                <a:latin typeface="Cambria"/>
                <a:ea typeface="Cambria"/>
                <a:cs typeface="Cambria"/>
                <a:sym typeface="Cambria"/>
              </a:rPr>
              <a:t>Source of scientific conclusions/decision making</a:t>
            </a:r>
            <a:endParaRPr lang="en-US" sz="240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184142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444325" y="222607"/>
            <a:ext cx="6251146"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ALCO</a:t>
            </a:r>
            <a:r>
              <a:rPr lang="en-US" sz="7200" b="1" dirty="0" smtClean="0">
                <a:solidFill>
                  <a:schemeClr val="accent1"/>
                </a:solidFill>
                <a:latin typeface="Cambria"/>
                <a:ea typeface="Cambria"/>
                <a:cs typeface="Cambria"/>
                <a:sym typeface="Cambria"/>
              </a:rPr>
              <a:t>A </a:t>
            </a:r>
            <a:r>
              <a:rPr lang="en-US" sz="3600" b="1" i="1" dirty="0" smtClean="0">
                <a:solidFill>
                  <a:schemeClr val="accent1"/>
                </a:solidFill>
                <a:latin typeface="Cambria"/>
                <a:ea typeface="Cambria"/>
                <a:cs typeface="Cambria"/>
                <a:sym typeface="Cambria"/>
              </a:rPr>
              <a:t>- Accurate</a:t>
            </a:r>
            <a:endParaRPr lang="en-US" sz="3600" b="1" i="1"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666568"/>
            <a:ext cx="11214265" cy="4867140"/>
          </a:xfrm>
          <a:prstGeom prst="rect">
            <a:avLst/>
          </a:prstGeom>
          <a:noFill/>
          <a:ln>
            <a:noFill/>
          </a:ln>
        </p:spPr>
        <p:txBody>
          <a:bodyPr lIns="91425" tIns="45700" rIns="91425" bIns="45700" anchor="t" anchorCtr="0">
            <a:noAutofit/>
          </a:bodyPr>
          <a:lstStyle/>
          <a:p>
            <a:pPr marL="552450" lvl="0" indent="-514350">
              <a:spcBef>
                <a:spcPts val="0"/>
              </a:spcBef>
              <a:buClr>
                <a:srgbClr val="4F81BD"/>
              </a:buClr>
              <a:buSzPct val="100000"/>
              <a:buFont typeface="Arial"/>
              <a:buAutoNum type="arabicParenR"/>
            </a:pPr>
            <a:r>
              <a:rPr lang="en-US" sz="2200" dirty="0">
                <a:solidFill>
                  <a:prstClr val="black"/>
                </a:solidFill>
                <a:latin typeface="Cambria"/>
                <a:ea typeface="Cambria"/>
                <a:cs typeface="Cambria"/>
                <a:sym typeface="Cambria"/>
              </a:rPr>
              <a:t>During screening, study team member signs off that </a:t>
            </a:r>
            <a:r>
              <a:rPr lang="en-US" sz="2200" dirty="0" smtClean="0">
                <a:solidFill>
                  <a:prstClr val="black"/>
                </a:solidFill>
                <a:latin typeface="Cambria"/>
                <a:ea typeface="Cambria"/>
                <a:cs typeface="Cambria"/>
                <a:sym typeface="Cambria"/>
              </a:rPr>
              <a:t>a blood </a:t>
            </a:r>
            <a:r>
              <a:rPr lang="en-US" sz="2200" dirty="0">
                <a:solidFill>
                  <a:prstClr val="black"/>
                </a:solidFill>
                <a:latin typeface="Cambria"/>
                <a:ea typeface="Cambria"/>
                <a:cs typeface="Cambria"/>
                <a:sym typeface="Cambria"/>
              </a:rPr>
              <a:t>draw was taken at 1:05pm on 11/14/2018. The </a:t>
            </a:r>
            <a:r>
              <a:rPr lang="en-US" sz="2200" dirty="0" smtClean="0">
                <a:solidFill>
                  <a:prstClr val="black"/>
                </a:solidFill>
                <a:latin typeface="Cambria"/>
                <a:ea typeface="Cambria"/>
                <a:cs typeface="Cambria"/>
                <a:sym typeface="Cambria"/>
              </a:rPr>
              <a:t>date recorded by the participant next to their signature on the informed </a:t>
            </a:r>
            <a:r>
              <a:rPr lang="en-US" sz="2200" dirty="0">
                <a:solidFill>
                  <a:prstClr val="black"/>
                </a:solidFill>
                <a:latin typeface="Cambria"/>
                <a:ea typeface="Cambria"/>
                <a:cs typeface="Cambria"/>
                <a:sym typeface="Cambria"/>
              </a:rPr>
              <a:t>consent </a:t>
            </a:r>
            <a:r>
              <a:rPr lang="en-US" sz="2200" dirty="0" smtClean="0">
                <a:solidFill>
                  <a:prstClr val="black"/>
                </a:solidFill>
                <a:latin typeface="Cambria"/>
                <a:ea typeface="Cambria"/>
                <a:cs typeface="Cambria"/>
                <a:sym typeface="Cambria"/>
              </a:rPr>
              <a:t>form reads 11/15/2018. </a:t>
            </a:r>
          </a:p>
          <a:p>
            <a:pPr marL="552450" lvl="0" indent="-514350">
              <a:spcBef>
                <a:spcPts val="0"/>
              </a:spcBef>
              <a:buClr>
                <a:srgbClr val="4F81BD"/>
              </a:buClr>
              <a:buSzPct val="100000"/>
              <a:buFont typeface="Arial"/>
              <a:buAutoNum type="arabicParenR"/>
            </a:pPr>
            <a:endParaRPr lang="en-US" sz="1000" dirty="0" smtClean="0">
              <a:solidFill>
                <a:prstClr val="black"/>
              </a:solidFill>
              <a:latin typeface="Cambria"/>
              <a:ea typeface="Cambria"/>
              <a:cs typeface="Cambria"/>
              <a:sym typeface="Cambria"/>
            </a:endParaRPr>
          </a:p>
          <a:p>
            <a:pPr marL="552450" lvl="0" indent="-514350">
              <a:spcBef>
                <a:spcPts val="0"/>
              </a:spcBef>
              <a:buClr>
                <a:srgbClr val="4F81BD"/>
              </a:buClr>
              <a:buSzPct val="100000"/>
              <a:buFont typeface="Arial"/>
              <a:buAutoNum type="arabicParenR"/>
            </a:pPr>
            <a:r>
              <a:rPr lang="en-US" sz="2200" dirty="0" smtClean="0">
                <a:solidFill>
                  <a:prstClr val="black"/>
                </a:solidFill>
                <a:latin typeface="Cambria"/>
                <a:ea typeface="Cambria"/>
                <a:cs typeface="Cambria"/>
                <a:sym typeface="Cambria"/>
              </a:rPr>
              <a:t>The inclusion criteria in the IRB approved study protocol states that participants must have a fasting blood sugar lab result of &lt;100mg/</a:t>
            </a:r>
            <a:r>
              <a:rPr lang="en-US" sz="2200" dirty="0" err="1" smtClean="0">
                <a:solidFill>
                  <a:prstClr val="black"/>
                </a:solidFill>
                <a:latin typeface="Cambria"/>
                <a:ea typeface="Cambria"/>
                <a:cs typeface="Cambria"/>
                <a:sym typeface="Cambria"/>
              </a:rPr>
              <a:t>dL</a:t>
            </a:r>
            <a:r>
              <a:rPr lang="en-US" sz="2200" dirty="0" smtClean="0">
                <a:solidFill>
                  <a:prstClr val="black"/>
                </a:solidFill>
                <a:latin typeface="Cambria"/>
                <a:ea typeface="Cambria"/>
                <a:cs typeface="Cambria"/>
                <a:sym typeface="Cambria"/>
              </a:rPr>
              <a:t>. Participant X’s lab results show they have a blood sugar count of 101mg/</a:t>
            </a:r>
            <a:r>
              <a:rPr lang="en-US" sz="2200" dirty="0" err="1" smtClean="0">
                <a:solidFill>
                  <a:prstClr val="black"/>
                </a:solidFill>
                <a:latin typeface="Cambria"/>
                <a:ea typeface="Cambria"/>
                <a:cs typeface="Cambria"/>
                <a:sym typeface="Cambria"/>
              </a:rPr>
              <a:t>dL</a:t>
            </a:r>
            <a:r>
              <a:rPr lang="en-US" sz="2200" dirty="0" smtClean="0">
                <a:solidFill>
                  <a:prstClr val="black"/>
                </a:solidFill>
                <a:latin typeface="Cambria"/>
                <a:ea typeface="Cambria"/>
                <a:cs typeface="Cambria"/>
                <a:sym typeface="Cambria"/>
              </a:rPr>
              <a:t>. </a:t>
            </a:r>
          </a:p>
          <a:p>
            <a:pPr marL="552450" lvl="0" indent="-514350">
              <a:spcBef>
                <a:spcPts val="0"/>
              </a:spcBef>
              <a:buClr>
                <a:srgbClr val="4F81BD"/>
              </a:buClr>
              <a:buSzPct val="100000"/>
              <a:buFont typeface="Arial"/>
              <a:buAutoNum type="arabicParenR"/>
            </a:pPr>
            <a:endParaRPr lang="en-US" sz="1800" dirty="0" smtClean="0">
              <a:solidFill>
                <a:prstClr val="black"/>
              </a:solidFill>
              <a:latin typeface="Cambria"/>
              <a:ea typeface="Cambria"/>
              <a:cs typeface="Cambria"/>
              <a:sym typeface="Cambria"/>
            </a:endParaRPr>
          </a:p>
          <a:p>
            <a:pPr marL="552450" lvl="0" indent="-514350">
              <a:spcBef>
                <a:spcPts val="0"/>
              </a:spcBef>
              <a:buClr>
                <a:srgbClr val="4F81BD"/>
              </a:buClr>
              <a:buSzPct val="100000"/>
              <a:buFont typeface="Arial"/>
              <a:buAutoNum type="arabicParenR"/>
            </a:pPr>
            <a:r>
              <a:rPr lang="en-US" sz="2200" dirty="0" smtClean="0">
                <a:solidFill>
                  <a:prstClr val="black"/>
                </a:solidFill>
                <a:latin typeface="Cambria"/>
                <a:ea typeface="Cambria"/>
                <a:cs typeface="Cambria"/>
                <a:sym typeface="Cambria"/>
              </a:rPr>
              <a:t>The protocol states to take the participants blood pressure on day 1 in triplicate. After taking 2 readings, you notice that the machine was due for calibration a couple months ago. You take the participant to a recently calibrated machine and record 3 readings.</a:t>
            </a:r>
          </a:p>
          <a:p>
            <a:pPr marL="552450" lvl="0" indent="-514350">
              <a:spcBef>
                <a:spcPts val="0"/>
              </a:spcBef>
              <a:buClr>
                <a:srgbClr val="4F81BD"/>
              </a:buClr>
              <a:buSzPct val="100000"/>
              <a:buFont typeface="Arial"/>
              <a:buAutoNum type="arabicParenR"/>
            </a:pPr>
            <a:endParaRPr lang="en-US" sz="2200" dirty="0" smtClean="0">
              <a:solidFill>
                <a:prstClr val="black"/>
              </a:solidFill>
              <a:latin typeface="Cambria"/>
              <a:ea typeface="Cambria"/>
              <a:cs typeface="Cambria"/>
              <a:sym typeface="Cambria"/>
            </a:endParaRPr>
          </a:p>
          <a:p>
            <a:pPr marL="552450" lvl="0" indent="-514350">
              <a:lnSpc>
                <a:spcPct val="150000"/>
              </a:lnSpc>
              <a:spcBef>
                <a:spcPts val="0"/>
              </a:spcBef>
              <a:buClr>
                <a:srgbClr val="4F81BD"/>
              </a:buClr>
              <a:buSzPct val="100000"/>
              <a:buFont typeface="Arial"/>
              <a:buAutoNum type="arabicParenR"/>
            </a:pPr>
            <a:endParaRPr lang="en-US" sz="2400" dirty="0">
              <a:solidFill>
                <a:prstClr val="black"/>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40715202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aper &lt;strong&gt;Document&lt;/strong&gt; Writing · Free vector graphic on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17961">
            <a:off x="606992" y="1743783"/>
            <a:ext cx="1585476" cy="2113968"/>
          </a:xfrm>
        </p:spPr>
      </p:pic>
      <p:sp>
        <p:nvSpPr>
          <p:cNvPr id="4" name="Shape 113"/>
          <p:cNvSpPr txBox="1">
            <a:spLocks noGrp="1"/>
          </p:cNvSpPr>
          <p:nvPr>
            <p:ph type="title"/>
          </p:nvPr>
        </p:nvSpPr>
        <p:spPr>
          <a:xfrm>
            <a:off x="3095897" y="1123404"/>
            <a:ext cx="10650583" cy="698181"/>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Examples of Error Correction </a:t>
            </a:r>
            <a:br>
              <a:rPr lang="en-US" sz="3600" b="1" i="0" u="none" strike="noStrike" cap="none" dirty="0" smtClean="0">
                <a:solidFill>
                  <a:schemeClr val="accent1"/>
                </a:solidFill>
                <a:latin typeface="Cambria"/>
                <a:ea typeface="Cambria"/>
                <a:cs typeface="Cambria"/>
                <a:sym typeface="Cambria"/>
              </a:rPr>
            </a:br>
            <a:r>
              <a:rPr lang="en-US" sz="3600" b="1" i="0" u="none" strike="noStrike" cap="none" dirty="0" smtClean="0">
                <a:solidFill>
                  <a:schemeClr val="accent1"/>
                </a:solidFill>
                <a:latin typeface="Cambria"/>
                <a:ea typeface="Cambria"/>
                <a:cs typeface="Cambria"/>
                <a:sym typeface="Cambria"/>
              </a:rPr>
              <a:t>Tools/Techniques</a:t>
            </a:r>
            <a:endParaRPr lang="en-US" sz="3600" b="1" i="0" u="none" strike="noStrike" cap="none" dirty="0">
              <a:solidFill>
                <a:schemeClr val="accent1"/>
              </a:solidFill>
              <a:latin typeface="Cambria"/>
              <a:ea typeface="Cambria"/>
              <a:cs typeface="Cambria"/>
              <a:sym typeface="Cambria"/>
            </a:endParaRPr>
          </a:p>
        </p:txBody>
      </p:sp>
      <p:sp>
        <p:nvSpPr>
          <p:cNvPr id="5" name="TextBox 4"/>
          <p:cNvSpPr txBox="1"/>
          <p:nvPr/>
        </p:nvSpPr>
        <p:spPr>
          <a:xfrm rot="21066679">
            <a:off x="770391" y="2638697"/>
            <a:ext cx="1258678" cy="523220"/>
          </a:xfrm>
          <a:prstGeom prst="rect">
            <a:avLst/>
          </a:prstGeom>
          <a:noFill/>
        </p:spPr>
        <p:txBody>
          <a:bodyPr wrap="none" rtlCol="0">
            <a:spAutoFit/>
          </a:bodyPr>
          <a:lstStyle/>
          <a:p>
            <a:pPr algn="ctr"/>
            <a:r>
              <a:rPr lang="en-US" dirty="0" smtClean="0"/>
              <a:t>Notes-to- File</a:t>
            </a:r>
          </a:p>
          <a:p>
            <a:pPr algn="ctr"/>
            <a:r>
              <a:rPr lang="en-US" dirty="0" smtClean="0"/>
              <a:t>(NTF)</a:t>
            </a:r>
            <a:endParaRPr lang="en-US" dirty="0"/>
          </a:p>
        </p:txBody>
      </p:sp>
      <p:pic>
        <p:nvPicPr>
          <p:cNvPr id="6" name="Content Placeholder 1" descr="Paper &lt;strong&gt;Document&lt;/strong&gt; Writing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3516">
            <a:off x="978311" y="4227545"/>
            <a:ext cx="1375970" cy="1834626"/>
          </a:xfrm>
          <a:prstGeom prst="rect">
            <a:avLst/>
          </a:prstGeom>
        </p:spPr>
      </p:pic>
      <p:sp>
        <p:nvSpPr>
          <p:cNvPr id="7" name="TextBox 6"/>
          <p:cNvSpPr txBox="1"/>
          <p:nvPr/>
        </p:nvSpPr>
        <p:spPr>
          <a:xfrm rot="1028817">
            <a:off x="1110344" y="4705515"/>
            <a:ext cx="1329210" cy="307777"/>
          </a:xfrm>
          <a:prstGeom prst="rect">
            <a:avLst/>
          </a:prstGeom>
          <a:noFill/>
        </p:spPr>
        <p:txBody>
          <a:bodyPr wrap="none" rtlCol="0">
            <a:spAutoFit/>
          </a:bodyPr>
          <a:lstStyle/>
          <a:p>
            <a:r>
              <a:rPr lang="en-US" dirty="0" smtClean="0"/>
              <a:t>Progress Note</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112" y="2529302"/>
            <a:ext cx="1562100" cy="5429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679" y="3477226"/>
            <a:ext cx="4667250" cy="800100"/>
          </a:xfrm>
          <a:prstGeom prst="rect">
            <a:avLst/>
          </a:prstGeom>
        </p:spPr>
      </p:pic>
      <p:pic>
        <p:nvPicPr>
          <p:cNvPr id="11" name="Picture 10" descr="Alphabet &lt;strong&gt;X&lt;/strong&gt; Abc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0019" y="2514471"/>
            <a:ext cx="510857" cy="572589"/>
          </a:xfrm>
          <a:prstGeom prst="rect">
            <a:avLst/>
          </a:prstGeom>
        </p:spPr>
      </p:pic>
      <p:pic>
        <p:nvPicPr>
          <p:cNvPr id="12" name="Picture 11" descr="Alphabet &lt;strong&gt;X&lt;/strong&gt; Abc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3498" y="3550565"/>
            <a:ext cx="510857" cy="57258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7355" y="2015958"/>
            <a:ext cx="2667000" cy="1057275"/>
          </a:xfrm>
          <a:prstGeom prst="rect">
            <a:avLst/>
          </a:prstGeom>
        </p:spPr>
      </p:pic>
      <p:pic>
        <p:nvPicPr>
          <p:cNvPr id="15" name="Picture 14" descr="Reflexiones instantáneas por Max: noviembre 20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48016">
            <a:off x="8601725" y="1982904"/>
            <a:ext cx="1038217" cy="106313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7112" y="4528151"/>
            <a:ext cx="5372100" cy="1381125"/>
          </a:xfrm>
          <a:prstGeom prst="rect">
            <a:avLst/>
          </a:prstGeom>
        </p:spPr>
      </p:pic>
      <p:pic>
        <p:nvPicPr>
          <p:cNvPr id="17" name="Picture 16" descr="Reflexiones instantáneas por Max: noviembre 20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48016">
            <a:off x="8523701" y="4613291"/>
            <a:ext cx="1038217" cy="1063134"/>
          </a:xfrm>
          <a:prstGeom prst="rect">
            <a:avLst/>
          </a:prstGeom>
        </p:spPr>
      </p:pic>
    </p:spTree>
    <p:extLst>
      <p:ext uri="{BB962C8B-B14F-4D97-AF65-F5344CB8AC3E}">
        <p14:creationId xmlns:p14="http://schemas.microsoft.com/office/powerpoint/2010/main" val="23839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461963" y="163613"/>
            <a:ext cx="4422346" cy="1143000"/>
          </a:xfrm>
          <a:prstGeom prst="rect">
            <a:avLst/>
          </a:prstGeom>
          <a:noFill/>
          <a:ln>
            <a:noFill/>
          </a:ln>
        </p:spPr>
        <p:txBody>
          <a:bodyPr lIns="91425" tIns="45700" rIns="91425" bIns="45700" anchor="b" anchorCtr="0">
            <a:noAutofit/>
          </a:bodyPr>
          <a:lstStyle/>
          <a:p>
            <a:pPr lvl="0" algn="l">
              <a:lnSpc>
                <a:spcPct val="90000"/>
              </a:lnSpc>
              <a:spcBef>
                <a:spcPts val="0"/>
              </a:spcBef>
              <a:buClr>
                <a:schemeClr val="accent1"/>
              </a:buClr>
              <a:buSzPct val="25000"/>
            </a:pPr>
            <a:r>
              <a:rPr lang="en-US" sz="3600" b="1" dirty="0" smtClean="0">
                <a:solidFill>
                  <a:schemeClr val="accent1"/>
                </a:solidFill>
                <a:latin typeface="Cambria"/>
                <a:ea typeface="Cambria"/>
                <a:cs typeface="Cambria"/>
                <a:sym typeface="Cambria"/>
              </a:rPr>
              <a:t>SON Resources</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143691" y="1489166"/>
            <a:ext cx="11913325" cy="4386447"/>
          </a:xfrm>
          <a:prstGeom prst="rect">
            <a:avLst/>
          </a:prstGeom>
          <a:noFill/>
          <a:ln>
            <a:noFill/>
          </a:ln>
        </p:spPr>
        <p:txBody>
          <a:bodyPr lIns="91425" tIns="45700" rIns="91425" bIns="45700" anchor="t" anchorCtr="0">
            <a:noAutofit/>
          </a:bodyPr>
          <a:lstStyle/>
          <a:p>
            <a:pPr marL="38100" lvl="0" indent="0" algn="ctr">
              <a:lnSpc>
                <a:spcPct val="90000"/>
              </a:lnSpc>
              <a:spcBef>
                <a:spcPts val="0"/>
              </a:spcBef>
              <a:buClr>
                <a:schemeClr val="accent1"/>
              </a:buClr>
              <a:buSzPct val="100000"/>
              <a:buNone/>
            </a:pPr>
            <a:r>
              <a:rPr lang="en-US" sz="1800" b="0" i="0" u="none" strike="noStrike" cap="none" dirty="0" smtClean="0">
                <a:solidFill>
                  <a:schemeClr val="dk1"/>
                </a:solidFill>
                <a:latin typeface="Cambria"/>
                <a:ea typeface="Cambria"/>
                <a:cs typeface="Cambria"/>
                <a:sym typeface="Cambria"/>
              </a:rPr>
              <a:t>*NEW* </a:t>
            </a:r>
            <a:r>
              <a:rPr lang="en-US" sz="1800" dirty="0">
                <a:solidFill>
                  <a:schemeClr val="dk1"/>
                </a:solidFill>
                <a:latin typeface="Cambria"/>
                <a:ea typeface="Cambria"/>
                <a:cs typeface="Cambria"/>
                <a:sym typeface="Cambria"/>
              </a:rPr>
              <a:t>Researchers </a:t>
            </a:r>
            <a:r>
              <a:rPr lang="en-US" sz="1800" dirty="0" smtClean="0">
                <a:solidFill>
                  <a:schemeClr val="dk1"/>
                </a:solidFill>
                <a:latin typeface="Cambria"/>
                <a:ea typeface="Cambria"/>
                <a:cs typeface="Cambria"/>
                <a:sym typeface="Cambria"/>
              </a:rPr>
              <a:t>Toolkit</a:t>
            </a:r>
          </a:p>
          <a:p>
            <a:pPr marL="38100" lvl="0" indent="0" algn="ctr">
              <a:lnSpc>
                <a:spcPct val="90000"/>
              </a:lnSpc>
              <a:spcBef>
                <a:spcPts val="0"/>
              </a:spcBef>
              <a:buClr>
                <a:schemeClr val="accent1"/>
              </a:buClr>
              <a:buSzPct val="100000"/>
              <a:buNone/>
            </a:pPr>
            <a:r>
              <a:rPr lang="en-US" sz="1600" dirty="0" smtClean="0">
                <a:solidFill>
                  <a:schemeClr val="dk1"/>
                </a:solidFill>
                <a:latin typeface="Cambria"/>
                <a:ea typeface="Cambria"/>
                <a:cs typeface="Cambria"/>
                <a:sym typeface="Cambria"/>
              </a:rPr>
              <a:t>https</a:t>
            </a:r>
            <a:r>
              <a:rPr lang="en-US" sz="1600" dirty="0">
                <a:solidFill>
                  <a:schemeClr val="dk1"/>
                </a:solidFill>
                <a:latin typeface="Cambria"/>
                <a:ea typeface="Cambria"/>
                <a:cs typeface="Cambria"/>
                <a:sym typeface="Cambria"/>
              </a:rPr>
              <a:t>://www.nursing.umaryland.edu/research/resources/regulatory-affairs/researcher-toolkit/</a:t>
            </a:r>
            <a:endParaRPr lang="en-US" sz="16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753" y="2421800"/>
            <a:ext cx="10363200" cy="2876550"/>
          </a:xfrm>
          <a:prstGeom prst="rect">
            <a:avLst/>
          </a:prstGeom>
        </p:spPr>
      </p:pic>
    </p:spTree>
    <p:extLst>
      <p:ext uri="{BB962C8B-B14F-4D97-AF65-F5344CB8AC3E}">
        <p14:creationId xmlns:p14="http://schemas.microsoft.com/office/powerpoint/2010/main" val="95155248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405496" y="3229897"/>
            <a:ext cx="8775032" cy="2845403"/>
          </a:xfrm>
          <a:prstGeom prst="rect">
            <a:avLst/>
          </a:prstGeom>
          <a:noFill/>
          <a:ln>
            <a:noFill/>
          </a:ln>
        </p:spPr>
        <p:txBody>
          <a:bodyPr lIns="91425" tIns="45700" rIns="91425" bIns="45700" anchor="b" anchorCtr="0">
            <a:noAutofit/>
          </a:bodyPr>
          <a:lstStyle/>
          <a:p>
            <a:pPr marL="38100" lvl="0">
              <a:lnSpc>
                <a:spcPct val="90000"/>
              </a:lnSpc>
              <a:spcBef>
                <a:spcPts val="0"/>
              </a:spcBef>
              <a:buClr>
                <a:srgbClr val="4F81BD"/>
              </a:buClr>
              <a:buSzPct val="100000"/>
            </a:pPr>
            <a:r>
              <a:rPr lang="en-US" sz="8000" b="1" i="0" u="none" strike="noStrike" cap="none" dirty="0" smtClean="0">
                <a:solidFill>
                  <a:schemeClr val="accent1"/>
                </a:solidFill>
                <a:latin typeface="Cambria"/>
                <a:ea typeface="Cambria"/>
                <a:cs typeface="Cambria"/>
                <a:sym typeface="Cambria"/>
              </a:rPr>
              <a:t>Questions?</a:t>
            </a:r>
            <a:br>
              <a:rPr lang="en-US" sz="8000" b="1" i="0" u="none" strike="noStrike" cap="none" dirty="0" smtClean="0">
                <a:solidFill>
                  <a:schemeClr val="accent1"/>
                </a:solidFill>
                <a:latin typeface="Cambria"/>
                <a:ea typeface="Cambria"/>
                <a:cs typeface="Cambria"/>
                <a:sym typeface="Cambria"/>
              </a:rPr>
            </a:br>
            <a:r>
              <a:rPr lang="en-US" sz="8000" b="1" i="0" u="none" strike="noStrike" cap="none" dirty="0" smtClean="0">
                <a:solidFill>
                  <a:schemeClr val="accent1"/>
                </a:solidFill>
                <a:latin typeface="Cambria"/>
                <a:ea typeface="Cambria"/>
                <a:cs typeface="Cambria"/>
                <a:sym typeface="Cambria"/>
              </a:rPr>
              <a:t/>
            </a:r>
            <a:br>
              <a:rPr lang="en-US" sz="8000" b="1" i="0" u="none" strike="noStrike" cap="none" dirty="0" smtClean="0">
                <a:solidFill>
                  <a:schemeClr val="accent1"/>
                </a:solidFill>
                <a:latin typeface="Cambria"/>
                <a:ea typeface="Cambria"/>
                <a:cs typeface="Cambria"/>
                <a:sym typeface="Cambria"/>
              </a:rPr>
            </a:br>
            <a:r>
              <a:rPr lang="en-US" sz="3200" dirty="0" smtClean="0">
                <a:solidFill>
                  <a:prstClr val="black"/>
                </a:solidFill>
                <a:latin typeface="Cambria"/>
                <a:ea typeface="Cambria"/>
                <a:cs typeface="Cambria"/>
                <a:sym typeface="Cambria"/>
              </a:rPr>
              <a:t>Email</a:t>
            </a:r>
            <a:r>
              <a:rPr lang="en-US" sz="3200" dirty="0">
                <a:solidFill>
                  <a:prstClr val="black"/>
                </a:solidFill>
                <a:latin typeface="Cambria"/>
                <a:ea typeface="Cambria"/>
                <a:cs typeface="Cambria"/>
                <a:sym typeface="Cambria"/>
              </a:rPr>
              <a:t>: </a:t>
            </a:r>
            <a:r>
              <a:rPr lang="en-US" sz="3200" dirty="0">
                <a:solidFill>
                  <a:prstClr val="black"/>
                </a:solidFill>
                <a:latin typeface="Cambria"/>
                <a:ea typeface="Cambria"/>
                <a:cs typeface="Cambria"/>
                <a:sym typeface="Cambria"/>
                <a:hlinkClick r:id="rId3"/>
              </a:rPr>
              <a:t>Casey.Jackson@umaryland.edu</a:t>
            </a:r>
            <a:r>
              <a:rPr lang="en-US" sz="3200" dirty="0">
                <a:solidFill>
                  <a:prstClr val="black"/>
                </a:solidFill>
                <a:latin typeface="Cambria"/>
                <a:ea typeface="Cambria"/>
                <a:cs typeface="Cambria"/>
                <a:sym typeface="Cambria"/>
              </a:rPr>
              <a:t>  </a:t>
            </a:r>
            <a:br>
              <a:rPr lang="en-US" sz="3200" dirty="0">
                <a:solidFill>
                  <a:prstClr val="black"/>
                </a:solidFill>
                <a:latin typeface="Cambria"/>
                <a:ea typeface="Cambria"/>
                <a:cs typeface="Cambria"/>
                <a:sym typeface="Cambria"/>
              </a:rPr>
            </a:br>
            <a:r>
              <a:rPr lang="en-US" sz="3200" dirty="0" smtClean="0">
                <a:solidFill>
                  <a:prstClr val="black"/>
                </a:solidFill>
                <a:latin typeface="Cambria"/>
                <a:ea typeface="Cambria"/>
                <a:cs typeface="Cambria"/>
                <a:sym typeface="Cambria"/>
              </a:rPr>
              <a:t/>
            </a:r>
            <a:br>
              <a:rPr lang="en-US" sz="3200" dirty="0" smtClean="0">
                <a:solidFill>
                  <a:prstClr val="black"/>
                </a:solidFill>
                <a:latin typeface="Cambria"/>
                <a:ea typeface="Cambria"/>
                <a:cs typeface="Cambria"/>
                <a:sym typeface="Cambria"/>
              </a:rPr>
            </a:br>
            <a:r>
              <a:rPr lang="en-US" sz="3200" dirty="0" smtClean="0">
                <a:solidFill>
                  <a:prstClr val="black"/>
                </a:solidFill>
                <a:latin typeface="Cambria"/>
                <a:ea typeface="Cambria"/>
                <a:cs typeface="Cambria"/>
                <a:sym typeface="Cambria"/>
              </a:rPr>
              <a:t>Phone</a:t>
            </a:r>
            <a:r>
              <a:rPr lang="en-US" sz="3200" dirty="0">
                <a:solidFill>
                  <a:prstClr val="black"/>
                </a:solidFill>
                <a:latin typeface="Cambria"/>
                <a:ea typeface="Cambria"/>
                <a:cs typeface="Cambria"/>
                <a:sym typeface="Cambria"/>
              </a:rPr>
              <a:t>: 6-1611</a:t>
            </a:r>
            <a:r>
              <a:rPr lang="en-US" sz="2000" dirty="0">
                <a:solidFill>
                  <a:prstClr val="black"/>
                </a:solidFill>
                <a:latin typeface="Cambria"/>
                <a:ea typeface="Cambria"/>
                <a:cs typeface="Cambria"/>
                <a:sym typeface="Cambria"/>
              </a:rPr>
              <a:t/>
            </a:r>
            <a:br>
              <a:rPr lang="en-US" sz="2000" dirty="0">
                <a:solidFill>
                  <a:prstClr val="black"/>
                </a:solidFill>
                <a:latin typeface="Cambria"/>
                <a:ea typeface="Cambria"/>
                <a:cs typeface="Cambria"/>
                <a:sym typeface="Cambria"/>
              </a:rPr>
            </a:br>
            <a:endParaRPr lang="en-US" sz="8000" b="1" i="0" u="none" strike="noStrike" cap="none" dirty="0">
              <a:solidFill>
                <a:schemeClr val="accent1"/>
              </a:solidFill>
              <a:latin typeface="Cambria"/>
              <a:ea typeface="Cambria"/>
              <a:cs typeface="Cambria"/>
              <a:sym typeface="Cambria"/>
            </a:endParaRPr>
          </a:p>
        </p:txBody>
      </p:sp>
      <p:sp>
        <p:nvSpPr>
          <p:cNvPr id="122" name="Shape 122"/>
          <p:cNvSpPr txBox="1"/>
          <p:nvPr/>
        </p:nvSpPr>
        <p:spPr>
          <a:xfrm>
            <a:off x="6970142" y="6331789"/>
            <a:ext cx="4968815" cy="37956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mbria"/>
                <a:ea typeface="Cambria"/>
                <a:cs typeface="Cambria"/>
                <a:sym typeface="Cambria"/>
              </a:rPr>
              <a:t>ICH GCP (R2)</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904416" y="530941"/>
            <a:ext cx="2564049" cy="76092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References</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286604" y="1699251"/>
            <a:ext cx="11491414" cy="4242404"/>
          </a:xfrm>
          <a:prstGeom prst="rect">
            <a:avLst/>
          </a:prstGeom>
          <a:noFill/>
          <a:ln>
            <a:noFill/>
          </a:ln>
        </p:spPr>
        <p:txBody>
          <a:bodyPr lIns="91425" tIns="45700" rIns="91425" bIns="45700" anchor="t" anchorCtr="0">
            <a:noAutofit/>
          </a:bodyPr>
          <a:lstStyle/>
          <a:p>
            <a:pPr marL="38100" lvl="0" indent="0">
              <a:lnSpc>
                <a:spcPct val="90000"/>
              </a:lnSpc>
              <a:spcBef>
                <a:spcPts val="0"/>
              </a:spcBef>
              <a:buClr>
                <a:schemeClr val="accent1"/>
              </a:buClr>
              <a:buSzPct val="100000"/>
              <a:buNone/>
            </a:pPr>
            <a:r>
              <a:rPr lang="en-US" sz="1400" dirty="0" smtClean="0">
                <a:solidFill>
                  <a:schemeClr val="dk1"/>
                </a:solidFill>
                <a:ea typeface="Cambria"/>
                <a:cs typeface="Cambria"/>
                <a:sym typeface="Cambria"/>
              </a:rPr>
              <a:t>SON </a:t>
            </a:r>
            <a:r>
              <a:rPr lang="en-US" sz="1400" dirty="0">
                <a:solidFill>
                  <a:schemeClr val="dk1"/>
                </a:solidFill>
                <a:ea typeface="Cambria"/>
                <a:cs typeface="Cambria"/>
                <a:sym typeface="Cambria"/>
              </a:rPr>
              <a:t>Research and Compliance: </a:t>
            </a:r>
            <a:r>
              <a:rPr lang="en-US" sz="1400" dirty="0">
                <a:solidFill>
                  <a:schemeClr val="dk1"/>
                </a:solidFill>
                <a:ea typeface="Cambria"/>
                <a:cs typeface="Cambria"/>
                <a:sym typeface="Cambria"/>
                <a:hlinkClick r:id="rId3"/>
              </a:rPr>
              <a:t>https://www.nursing.umaryland.edu/research/resources/regulatory-affairs/</a:t>
            </a:r>
            <a:endParaRPr lang="en-US" sz="1400" dirty="0">
              <a:solidFill>
                <a:schemeClr val="dk1"/>
              </a:solidFill>
              <a:ea typeface="Cambria"/>
              <a:cs typeface="Cambria"/>
              <a:sym typeface="Cambria"/>
            </a:endParaRPr>
          </a:p>
          <a:p>
            <a:pPr marL="38100" lvl="0" indent="0">
              <a:lnSpc>
                <a:spcPct val="90000"/>
              </a:lnSpc>
              <a:spcBef>
                <a:spcPts val="0"/>
              </a:spcBef>
              <a:buClr>
                <a:schemeClr val="accent1"/>
              </a:buClr>
              <a:buSzPct val="100000"/>
              <a:buNone/>
            </a:pPr>
            <a:endParaRPr lang="en-US" sz="1400" dirty="0">
              <a:solidFill>
                <a:schemeClr val="dk1"/>
              </a:solidFill>
              <a:ea typeface="Cambria"/>
              <a:cs typeface="Cambria"/>
              <a:sym typeface="Cambria"/>
            </a:endParaRPr>
          </a:p>
          <a:p>
            <a:pPr marL="38100" lvl="0" indent="0">
              <a:lnSpc>
                <a:spcPct val="90000"/>
              </a:lnSpc>
              <a:spcBef>
                <a:spcPts val="0"/>
              </a:spcBef>
              <a:buClr>
                <a:schemeClr val="accent1"/>
              </a:buClr>
              <a:buSzPct val="100000"/>
              <a:buNone/>
            </a:pPr>
            <a:r>
              <a:rPr lang="en-US" sz="1400" dirty="0" smtClean="0">
                <a:solidFill>
                  <a:schemeClr val="dk1"/>
                </a:solidFill>
                <a:ea typeface="Cambria"/>
                <a:cs typeface="Cambria"/>
                <a:sym typeface="Cambria"/>
              </a:rPr>
              <a:t>ICH </a:t>
            </a:r>
            <a:r>
              <a:rPr lang="en-US" sz="1400" dirty="0">
                <a:solidFill>
                  <a:schemeClr val="dk1"/>
                </a:solidFill>
                <a:ea typeface="Cambria"/>
                <a:cs typeface="Cambria"/>
                <a:sym typeface="Cambria"/>
              </a:rPr>
              <a:t>E6 [R2]: </a:t>
            </a:r>
            <a:r>
              <a:rPr lang="en-US" sz="1400" dirty="0">
                <a:solidFill>
                  <a:schemeClr val="dk1"/>
                </a:solidFill>
                <a:ea typeface="Cambria"/>
                <a:cs typeface="Cambria"/>
                <a:sym typeface="Cambria"/>
                <a:hlinkClick r:id="rId4"/>
              </a:rPr>
              <a:t>https://</a:t>
            </a:r>
            <a:r>
              <a:rPr lang="en-US" sz="1400" dirty="0" smtClean="0">
                <a:solidFill>
                  <a:schemeClr val="dk1"/>
                </a:solidFill>
                <a:ea typeface="Cambria"/>
                <a:cs typeface="Cambria"/>
                <a:sym typeface="Cambria"/>
                <a:hlinkClick r:id="rId4"/>
              </a:rPr>
              <a:t>database.ich.org/sites/default/files/E6_R2_Addendum.pdf</a:t>
            </a:r>
            <a:endParaRPr lang="en-US" sz="1400" dirty="0" smtClean="0">
              <a:solidFill>
                <a:schemeClr val="dk1"/>
              </a:solidFill>
              <a:ea typeface="Cambria"/>
              <a:cs typeface="Cambria"/>
              <a:sym typeface="Cambria"/>
            </a:endParaRPr>
          </a:p>
          <a:p>
            <a:pPr marL="38100" indent="0">
              <a:lnSpc>
                <a:spcPct val="90000"/>
              </a:lnSpc>
              <a:spcBef>
                <a:spcPts val="0"/>
              </a:spcBef>
              <a:buClr>
                <a:schemeClr val="accent1"/>
              </a:buClr>
              <a:buSzPct val="100000"/>
              <a:buNone/>
            </a:pPr>
            <a:endParaRPr lang="en-US" sz="1400" dirty="0" smtClean="0">
              <a:solidFill>
                <a:schemeClr val="dk1"/>
              </a:solidFill>
              <a:ea typeface="Cambria"/>
              <a:cs typeface="Cambria"/>
              <a:sym typeface="Cambria"/>
            </a:endParaRPr>
          </a:p>
          <a:p>
            <a:pPr marL="38100" indent="0">
              <a:lnSpc>
                <a:spcPct val="90000"/>
              </a:lnSpc>
              <a:spcBef>
                <a:spcPts val="0"/>
              </a:spcBef>
              <a:buClr>
                <a:schemeClr val="accent1"/>
              </a:buClr>
              <a:buSzPct val="100000"/>
              <a:buNone/>
            </a:pPr>
            <a:r>
              <a:rPr lang="en-US" sz="1400" dirty="0" smtClean="0">
                <a:solidFill>
                  <a:schemeClr val="dk1"/>
                </a:solidFill>
                <a:ea typeface="Cambria"/>
                <a:cs typeface="Cambria"/>
                <a:sym typeface="Cambria"/>
              </a:rPr>
              <a:t>DHHS </a:t>
            </a:r>
            <a:r>
              <a:rPr lang="en-US" sz="1400" dirty="0">
                <a:solidFill>
                  <a:schemeClr val="dk1"/>
                </a:solidFill>
                <a:ea typeface="Cambria"/>
                <a:cs typeface="Cambria"/>
                <a:sym typeface="Cambria"/>
              </a:rPr>
              <a:t>45CFR46: </a:t>
            </a:r>
            <a:r>
              <a:rPr lang="en-US" sz="1400" dirty="0">
                <a:solidFill>
                  <a:schemeClr val="dk1"/>
                </a:solidFill>
                <a:ea typeface="Cambria"/>
                <a:cs typeface="Cambria"/>
                <a:sym typeface="Cambria"/>
                <a:hlinkClick r:id="rId5"/>
              </a:rPr>
              <a:t>https://www.ecfr.gov/cgi-bin/retrieveECFR?gp=&amp;SID=83cd09e1c0f5c6937cd9d7513160fc3f&amp;pitd=20180719&amp;n=pt45.1.46&amp;r=PART&amp;ty=HTML#se45.1.46_1101</a:t>
            </a:r>
            <a:endParaRPr lang="en-US" sz="1400" dirty="0">
              <a:solidFill>
                <a:schemeClr val="dk1"/>
              </a:solidFill>
              <a:ea typeface="Cambria"/>
              <a:cs typeface="Cambria"/>
              <a:sym typeface="Cambria"/>
            </a:endParaRPr>
          </a:p>
          <a:p>
            <a:pPr marL="38100" lvl="0" indent="0">
              <a:lnSpc>
                <a:spcPct val="90000"/>
              </a:lnSpc>
              <a:spcBef>
                <a:spcPts val="0"/>
              </a:spcBef>
              <a:buClr>
                <a:schemeClr val="accent1"/>
              </a:buClr>
              <a:buSzPct val="100000"/>
              <a:buNone/>
            </a:pPr>
            <a:endParaRPr lang="en-US" sz="1400" b="0" i="0" u="none" strike="noStrike" cap="none" dirty="0" smtClean="0">
              <a:solidFill>
                <a:schemeClr val="dk1"/>
              </a:solidFill>
              <a:ea typeface="Cambria"/>
              <a:cs typeface="Cambria"/>
              <a:sym typeface="Cambria"/>
            </a:endParaRPr>
          </a:p>
          <a:p>
            <a:pPr marL="38100" lvl="0" indent="0">
              <a:lnSpc>
                <a:spcPct val="90000"/>
              </a:lnSpc>
              <a:spcBef>
                <a:spcPts val="0"/>
              </a:spcBef>
              <a:buClr>
                <a:schemeClr val="accent1"/>
              </a:buClr>
              <a:buSzPct val="100000"/>
              <a:buNone/>
            </a:pPr>
            <a:r>
              <a:rPr lang="en-US" sz="1400" b="0" i="0" u="none" strike="noStrike" cap="none" dirty="0" smtClean="0">
                <a:solidFill>
                  <a:schemeClr val="dk1"/>
                </a:solidFill>
                <a:ea typeface="Cambria"/>
                <a:cs typeface="Cambria"/>
                <a:sym typeface="Cambria"/>
              </a:rPr>
              <a:t>FDA’s ICH E6 [R2] Guidance</a:t>
            </a:r>
            <a:r>
              <a:rPr lang="en-US" sz="1400" dirty="0">
                <a:solidFill>
                  <a:schemeClr val="dk1"/>
                </a:solidFill>
                <a:ea typeface="Cambria"/>
                <a:cs typeface="Cambria"/>
                <a:sym typeface="Cambria"/>
              </a:rPr>
              <a:t>: </a:t>
            </a:r>
            <a:r>
              <a:rPr lang="en-US" sz="1400" dirty="0">
                <a:solidFill>
                  <a:schemeClr val="dk1"/>
                </a:solidFill>
                <a:ea typeface="Cambria"/>
                <a:cs typeface="Cambria"/>
                <a:sym typeface="Cambria"/>
                <a:hlinkClick r:id="rId6"/>
              </a:rPr>
              <a:t>https://</a:t>
            </a:r>
            <a:r>
              <a:rPr lang="en-US" sz="1400" dirty="0" smtClean="0">
                <a:solidFill>
                  <a:schemeClr val="dk1"/>
                </a:solidFill>
                <a:ea typeface="Cambria"/>
                <a:cs typeface="Cambria"/>
                <a:sym typeface="Cambria"/>
                <a:hlinkClick r:id="rId6"/>
              </a:rPr>
              <a:t>www.fda.gov/regulatory-information/search-fda-guidance-documents/e6r2-good-clinical-practice-integrated-addendum-ich-e6r1</a:t>
            </a:r>
            <a:endParaRPr lang="en-US" sz="1400" dirty="0" smtClean="0">
              <a:solidFill>
                <a:schemeClr val="dk1"/>
              </a:solidFill>
              <a:ea typeface="Cambria"/>
              <a:cs typeface="Cambria"/>
              <a:sym typeface="Cambria"/>
            </a:endParaRPr>
          </a:p>
          <a:p>
            <a:pPr marL="38100" lvl="0" indent="0">
              <a:lnSpc>
                <a:spcPct val="90000"/>
              </a:lnSpc>
              <a:spcBef>
                <a:spcPts val="0"/>
              </a:spcBef>
              <a:buClr>
                <a:schemeClr val="accent1"/>
              </a:buClr>
              <a:buSzPct val="100000"/>
              <a:buNone/>
            </a:pPr>
            <a:endParaRPr lang="en-US" sz="1400" dirty="0">
              <a:solidFill>
                <a:schemeClr val="dk1"/>
              </a:solidFill>
              <a:ea typeface="Cambria"/>
              <a:cs typeface="Cambria"/>
              <a:sym typeface="Cambria"/>
            </a:endParaRPr>
          </a:p>
          <a:p>
            <a:pPr marL="38100" indent="0">
              <a:lnSpc>
                <a:spcPct val="90000"/>
              </a:lnSpc>
              <a:spcBef>
                <a:spcPts val="0"/>
              </a:spcBef>
              <a:buClr>
                <a:schemeClr val="accent1"/>
              </a:buClr>
              <a:buSzPct val="100000"/>
              <a:buNone/>
            </a:pPr>
            <a:r>
              <a:rPr lang="en-US" sz="1400" dirty="0" smtClean="0"/>
              <a:t>WHO’s </a:t>
            </a:r>
            <a:r>
              <a:rPr lang="en-US" sz="1400" dirty="0"/>
              <a:t>Annex 5: </a:t>
            </a:r>
            <a:r>
              <a:rPr lang="en-US" sz="1400" dirty="0">
                <a:hlinkClick r:id="rId7"/>
              </a:rPr>
              <a:t>https://</a:t>
            </a:r>
            <a:r>
              <a:rPr lang="en-US" sz="1400" dirty="0" smtClean="0">
                <a:hlinkClick r:id="rId7"/>
              </a:rPr>
              <a:t>www.who.int/medicines/publications/pharmprep/WHO_TRS_996_annex05.pdf</a:t>
            </a:r>
            <a:endParaRPr lang="en-US" sz="1400" dirty="0" smtClean="0"/>
          </a:p>
          <a:p>
            <a:pPr marL="38100" indent="0">
              <a:lnSpc>
                <a:spcPct val="90000"/>
              </a:lnSpc>
              <a:spcBef>
                <a:spcPts val="0"/>
              </a:spcBef>
              <a:buClr>
                <a:schemeClr val="accent1"/>
              </a:buClr>
              <a:buSzPct val="100000"/>
              <a:buNone/>
            </a:pPr>
            <a:endParaRPr lang="en-US" sz="1400" dirty="0"/>
          </a:p>
          <a:p>
            <a:pPr marL="38100" indent="0">
              <a:lnSpc>
                <a:spcPct val="90000"/>
              </a:lnSpc>
              <a:spcBef>
                <a:spcPts val="0"/>
              </a:spcBef>
              <a:buClr>
                <a:schemeClr val="accent1"/>
              </a:buClr>
              <a:buSzPct val="100000"/>
              <a:buNone/>
            </a:pPr>
            <a:r>
              <a:rPr lang="en-US" sz="1400" dirty="0">
                <a:solidFill>
                  <a:schemeClr val="dk1"/>
                </a:solidFill>
                <a:ea typeface="Cambria"/>
                <a:cs typeface="Cambria"/>
                <a:sym typeface="Cambria"/>
              </a:rPr>
              <a:t>ASQ Supporting slide material: </a:t>
            </a:r>
            <a:r>
              <a:rPr lang="en-US" sz="1400" dirty="0">
                <a:hlinkClick r:id="rId8"/>
              </a:rPr>
              <a:t>http://</a:t>
            </a:r>
            <a:r>
              <a:rPr lang="en-US" sz="1400" dirty="0" smtClean="0">
                <a:hlinkClick r:id="rId8"/>
              </a:rPr>
              <a:t>asq.org/audit/2017/10/auditing/data-integrity-and-good-documentation-practices-not-just-for-the-pharmaceutical-industry.pdf</a:t>
            </a:r>
            <a:endParaRPr lang="en-US" sz="1400" dirty="0" smtClean="0"/>
          </a:p>
          <a:p>
            <a:pPr marL="38100" indent="0">
              <a:lnSpc>
                <a:spcPct val="90000"/>
              </a:lnSpc>
              <a:spcBef>
                <a:spcPts val="0"/>
              </a:spcBef>
              <a:buClr>
                <a:schemeClr val="accent1"/>
              </a:buClr>
              <a:buSzPct val="100000"/>
              <a:buNone/>
            </a:pPr>
            <a:endParaRPr lang="en-US" sz="1400" dirty="0"/>
          </a:p>
          <a:p>
            <a:pPr marL="38100" lvl="0" indent="0">
              <a:lnSpc>
                <a:spcPct val="90000"/>
              </a:lnSpc>
              <a:spcBef>
                <a:spcPts val="0"/>
              </a:spcBef>
              <a:buClr>
                <a:schemeClr val="accent1"/>
              </a:buClr>
              <a:buSzPct val="100000"/>
              <a:buNone/>
            </a:pPr>
            <a:r>
              <a:rPr lang="en-US" sz="1400" dirty="0">
                <a:solidFill>
                  <a:schemeClr val="dk1"/>
                </a:solidFill>
                <a:ea typeface="Cambria"/>
                <a:cs typeface="Cambria"/>
                <a:sym typeface="Cambria"/>
              </a:rPr>
              <a:t>UMB IRB RNI Criteria: </a:t>
            </a:r>
            <a:r>
              <a:rPr lang="en-US" sz="1400" dirty="0">
                <a:solidFill>
                  <a:schemeClr val="dk1"/>
                </a:solidFill>
                <a:ea typeface="Cambria"/>
                <a:cs typeface="Cambria"/>
                <a:sym typeface="Cambria"/>
                <a:hlinkClick r:id="rId9"/>
              </a:rPr>
              <a:t>https://</a:t>
            </a:r>
            <a:r>
              <a:rPr lang="en-US" sz="1400" dirty="0" smtClean="0">
                <a:solidFill>
                  <a:schemeClr val="dk1"/>
                </a:solidFill>
                <a:ea typeface="Cambria"/>
                <a:cs typeface="Cambria"/>
                <a:sym typeface="Cambria"/>
                <a:hlinkClick r:id="rId9"/>
              </a:rPr>
              <a:t>www.umaryland.edu/media/umb/oaa/hrp/documents/study-tools-docs/Reportable-New-Information-Bulletin.pdf</a:t>
            </a:r>
            <a:endParaRPr lang="en-US" sz="1400" dirty="0" smtClean="0">
              <a:solidFill>
                <a:schemeClr val="dk1"/>
              </a:solidFill>
              <a:ea typeface="Cambria"/>
              <a:cs typeface="Cambria"/>
              <a:sym typeface="Cambria"/>
            </a:endParaRPr>
          </a:p>
          <a:p>
            <a:pPr marL="38100" lvl="0" indent="0">
              <a:lnSpc>
                <a:spcPct val="90000"/>
              </a:lnSpc>
              <a:spcBef>
                <a:spcPts val="0"/>
              </a:spcBef>
              <a:buClr>
                <a:schemeClr val="accent1"/>
              </a:buClr>
              <a:buSzPct val="100000"/>
              <a:buNone/>
            </a:pPr>
            <a:endParaRPr lang="en-US" sz="1400" dirty="0">
              <a:solidFill>
                <a:schemeClr val="dk1"/>
              </a:solidFill>
              <a:ea typeface="Cambria"/>
              <a:cs typeface="Cambria"/>
              <a:sym typeface="Cambria"/>
            </a:endParaRPr>
          </a:p>
          <a:p>
            <a:pPr marL="38100" lvl="0" indent="0">
              <a:lnSpc>
                <a:spcPct val="90000"/>
              </a:lnSpc>
              <a:spcBef>
                <a:spcPts val="0"/>
              </a:spcBef>
              <a:buClr>
                <a:schemeClr val="accent1"/>
              </a:buClr>
              <a:buSzPct val="100000"/>
              <a:buNone/>
            </a:pPr>
            <a:r>
              <a:rPr lang="en-US" sz="1400" u="sng" dirty="0">
                <a:solidFill>
                  <a:schemeClr val="dk1"/>
                </a:solidFill>
                <a:ea typeface="Cambria"/>
                <a:cs typeface="Cambria"/>
                <a:sym typeface="Cambria"/>
              </a:rPr>
              <a:t>FDA Data Integrity Enforcement Trends and Practical Mitigation </a:t>
            </a:r>
            <a:r>
              <a:rPr lang="en-US" sz="1400" u="sng" dirty="0" smtClean="0">
                <a:solidFill>
                  <a:schemeClr val="dk1"/>
                </a:solidFill>
                <a:ea typeface="Cambria"/>
                <a:cs typeface="Cambria"/>
                <a:sym typeface="Cambria"/>
              </a:rPr>
              <a:t>Measures </a:t>
            </a:r>
            <a:r>
              <a:rPr lang="en-US" sz="1400" dirty="0" smtClean="0">
                <a:solidFill>
                  <a:schemeClr val="dk1"/>
                </a:solidFill>
                <a:ea typeface="Cambria"/>
                <a:cs typeface="Cambria"/>
                <a:sym typeface="Cambria"/>
              </a:rPr>
              <a:t>by </a:t>
            </a:r>
            <a:r>
              <a:rPr lang="en-US" sz="1400" dirty="0">
                <a:solidFill>
                  <a:schemeClr val="dk1"/>
                </a:solidFill>
                <a:ea typeface="Cambria"/>
                <a:cs typeface="Cambria"/>
                <a:sym typeface="Cambria"/>
              </a:rPr>
              <a:t>Barbara Unger: </a:t>
            </a:r>
            <a:r>
              <a:rPr lang="en-US" sz="1400" dirty="0">
                <a:solidFill>
                  <a:schemeClr val="dk1"/>
                </a:solidFill>
                <a:ea typeface="Cambria"/>
                <a:cs typeface="Cambria"/>
                <a:sym typeface="Cambria"/>
                <a:hlinkClick r:id="rId10"/>
              </a:rPr>
              <a:t>https://www.fdli.org/2018/04/update-fda-data-integrity-enforcement-trends-practical-mitigation-measures</a:t>
            </a:r>
            <a:r>
              <a:rPr lang="en-US" sz="1400" dirty="0" smtClean="0">
                <a:solidFill>
                  <a:schemeClr val="dk1"/>
                </a:solidFill>
                <a:ea typeface="Cambria"/>
                <a:cs typeface="Cambria"/>
                <a:sym typeface="Cambria"/>
                <a:hlinkClick r:id="rId10"/>
              </a:rPr>
              <a:t>/</a:t>
            </a:r>
            <a:endParaRPr lang="en-US" sz="1400" dirty="0" smtClean="0">
              <a:solidFill>
                <a:schemeClr val="dk1"/>
              </a:solidFill>
              <a:latin typeface="Cambria"/>
              <a:ea typeface="Cambria"/>
              <a:cs typeface="Cambria"/>
              <a:sym typeface="Cambria"/>
            </a:endParaRPr>
          </a:p>
          <a:p>
            <a:pPr marL="38100" lvl="0" indent="0">
              <a:lnSpc>
                <a:spcPct val="90000"/>
              </a:lnSpc>
              <a:spcBef>
                <a:spcPts val="0"/>
              </a:spcBef>
              <a:buClr>
                <a:schemeClr val="accent1"/>
              </a:buClr>
              <a:buSzPct val="100000"/>
              <a:buNone/>
            </a:pPr>
            <a:endParaRPr lang="en-US" sz="1400" b="0" i="0" u="none" strike="noStrike" cap="none" dirty="0">
              <a:solidFill>
                <a:schemeClr val="dk1"/>
              </a:solidFill>
              <a:latin typeface="Cambria"/>
              <a:ea typeface="Cambria"/>
              <a:cs typeface="Cambria"/>
              <a:sym typeface="Cambria"/>
            </a:endParaRPr>
          </a:p>
          <a:p>
            <a:pPr marL="38100" lvl="0" indent="0">
              <a:lnSpc>
                <a:spcPct val="90000"/>
              </a:lnSpc>
              <a:spcBef>
                <a:spcPts val="0"/>
              </a:spcBef>
              <a:buClr>
                <a:schemeClr val="accent1"/>
              </a:buClr>
              <a:buSzPct val="100000"/>
              <a:buNone/>
            </a:pPr>
            <a:endParaRPr lang="en-US" sz="14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122786034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472791" y="935725"/>
            <a:ext cx="10972800" cy="1143000"/>
          </a:xfrm>
        </p:spPr>
        <p:txBody>
          <a:bodyPr>
            <a:normAutofit fontScale="90000"/>
          </a:bodyPr>
          <a:lstStyle/>
          <a:p>
            <a:pPr lvl="0"/>
            <a:r>
              <a:rPr lang="en-US" sz="3600" b="1" dirty="0" smtClean="0">
                <a:solidFill>
                  <a:schemeClr val="accent1"/>
                </a:solidFill>
                <a:latin typeface="Cambria"/>
                <a:ea typeface="Cambria"/>
                <a:cs typeface="Cambria"/>
                <a:sym typeface="Cambria"/>
              </a:rPr>
              <a:t>Where does Good Clinical Practice (GCP) come from?</a:t>
            </a:r>
            <a:endParaRPr lang="en-US" sz="3600" b="1" dirty="0">
              <a:solidFill>
                <a:schemeClr val="accent1"/>
              </a:solidFill>
              <a:latin typeface="Cambria" panose="02040503050406030204" pitchFamily="18" charset="0"/>
              <a:ea typeface="Cambria" panose="02040503050406030204" pitchFamily="18" charset="0"/>
              <a:sym typeface="Cambria"/>
            </a:endParaRPr>
          </a:p>
        </p:txBody>
      </p:sp>
      <p:sp>
        <p:nvSpPr>
          <p:cNvPr id="108" name="Shape 108"/>
          <p:cNvSpPr txBox="1">
            <a:spLocks noGrp="1"/>
          </p:cNvSpPr>
          <p:nvPr>
            <p:ph idx="1"/>
          </p:nvPr>
        </p:nvSpPr>
        <p:spPr>
          <a:xfrm>
            <a:off x="832347" y="2251968"/>
            <a:ext cx="11507190" cy="4095571"/>
          </a:xfrm>
        </p:spPr>
        <p:txBody>
          <a:bodyPr>
            <a:normAutofit/>
          </a:bodyPr>
          <a:lstStyle/>
          <a:p>
            <a:pPr marL="38100" lvl="0" indent="0">
              <a:lnSpc>
                <a:spcPct val="150000"/>
              </a:lnSpc>
              <a:spcBef>
                <a:spcPts val="0"/>
              </a:spcBef>
              <a:buClr>
                <a:schemeClr val="accent1"/>
              </a:buClr>
              <a:buSzPct val="100000"/>
              <a:buNone/>
            </a:pPr>
            <a:r>
              <a:rPr lang="en-US" sz="2800" dirty="0" smtClean="0">
                <a:solidFill>
                  <a:schemeClr val="dk1"/>
                </a:solidFill>
                <a:latin typeface="Cambria"/>
                <a:ea typeface="Cambria"/>
                <a:cs typeface="Cambria"/>
                <a:sym typeface="Cambria"/>
              </a:rPr>
              <a:t>ICH’s 4 guidelines:  “QSEM”</a:t>
            </a:r>
          </a:p>
          <a:p>
            <a:pPr marL="3810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Q</a:t>
            </a:r>
            <a:r>
              <a:rPr lang="en-US" sz="2800" dirty="0" smtClean="0">
                <a:solidFill>
                  <a:schemeClr val="dk1"/>
                </a:solidFill>
                <a:latin typeface="Cambria"/>
                <a:ea typeface="Cambria"/>
                <a:cs typeface="Cambria"/>
                <a:sym typeface="Cambria"/>
              </a:rPr>
              <a:t>uality                 </a:t>
            </a:r>
          </a:p>
          <a:p>
            <a:pPr marL="3810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S</a:t>
            </a:r>
            <a:r>
              <a:rPr lang="en-US" sz="2800" dirty="0" smtClean="0">
                <a:solidFill>
                  <a:schemeClr val="dk1"/>
                </a:solidFill>
                <a:latin typeface="Cambria"/>
                <a:ea typeface="Cambria"/>
                <a:cs typeface="Cambria"/>
                <a:sym typeface="Cambria"/>
              </a:rPr>
              <a:t>afety</a:t>
            </a:r>
          </a:p>
          <a:p>
            <a:pPr marL="3810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E</a:t>
            </a:r>
            <a:r>
              <a:rPr lang="en-US" sz="2800" dirty="0" smtClean="0">
                <a:solidFill>
                  <a:schemeClr val="dk1"/>
                </a:solidFill>
                <a:latin typeface="Cambria"/>
                <a:ea typeface="Cambria"/>
                <a:cs typeface="Cambria"/>
                <a:sym typeface="Cambria"/>
              </a:rPr>
              <a:t>fficacy                   </a:t>
            </a:r>
          </a:p>
          <a:p>
            <a:pPr marL="3810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M</a:t>
            </a:r>
            <a:r>
              <a:rPr lang="en-US" sz="2800" dirty="0" smtClean="0">
                <a:solidFill>
                  <a:schemeClr val="dk1"/>
                </a:solidFill>
                <a:latin typeface="Cambria"/>
                <a:ea typeface="Cambria"/>
                <a:cs typeface="Cambria"/>
                <a:sym typeface="Cambria"/>
              </a:rPr>
              <a:t>ultidisciplinary</a:t>
            </a:r>
          </a:p>
          <a:p>
            <a:pPr marL="38100" indent="0">
              <a:lnSpc>
                <a:spcPct val="150000"/>
              </a:lnSpc>
              <a:spcBef>
                <a:spcPts val="0"/>
              </a:spcBef>
              <a:buClr>
                <a:schemeClr val="accent1"/>
              </a:buClr>
              <a:buSzPct val="100000"/>
              <a:buNone/>
            </a:pPr>
            <a:endParaRPr lang="en-US" sz="2800" dirty="0">
              <a:solidFill>
                <a:schemeClr val="dk1"/>
              </a:solidFill>
              <a:latin typeface="Cambria"/>
              <a:ea typeface="Cambria"/>
              <a:cs typeface="Cambria"/>
              <a:sym typeface="Cambria"/>
            </a:endParaRPr>
          </a:p>
          <a:p>
            <a:pPr marL="38100" lvl="0" indent="0">
              <a:lnSpc>
                <a:spcPct val="150000"/>
              </a:lnSpc>
              <a:spcBef>
                <a:spcPts val="0"/>
              </a:spcBef>
              <a:buClr>
                <a:schemeClr val="accent1"/>
              </a:buClr>
              <a:buSzPct val="100000"/>
              <a:buNone/>
            </a:pPr>
            <a:endParaRPr lang="en-US" sz="2800" dirty="0" smtClean="0">
              <a:solidFill>
                <a:schemeClr val="dk1"/>
              </a:solidFill>
              <a:latin typeface="Cambria"/>
              <a:ea typeface="Cambria"/>
              <a:cs typeface="Cambria"/>
              <a:sym typeface="Cambria"/>
            </a:endParaRPr>
          </a:p>
        </p:txBody>
      </p:sp>
      <p:sp>
        <p:nvSpPr>
          <p:cNvPr id="2" name="Oval 1"/>
          <p:cNvSpPr/>
          <p:nvPr/>
        </p:nvSpPr>
        <p:spPr>
          <a:xfrm>
            <a:off x="188735" y="4299753"/>
            <a:ext cx="2813772" cy="559558"/>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3073996" y="4307203"/>
            <a:ext cx="789404" cy="21530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34889" y="3999289"/>
            <a:ext cx="7024263" cy="523220"/>
          </a:xfrm>
          <a:prstGeom prst="rect">
            <a:avLst/>
          </a:prstGeom>
          <a:noFill/>
        </p:spPr>
        <p:txBody>
          <a:bodyPr wrap="square" rtlCol="0">
            <a:spAutoFit/>
          </a:bodyPr>
          <a:lstStyle/>
          <a:p>
            <a:r>
              <a:rPr lang="en-US" sz="2800" dirty="0" smtClean="0">
                <a:solidFill>
                  <a:schemeClr val="accent1">
                    <a:lumMod val="75000"/>
                  </a:schemeClr>
                </a:solidFill>
              </a:rPr>
              <a:t>20 Standards  (#6= Good Clinical Practice)</a:t>
            </a:r>
            <a:endParaRPr lang="en-US" sz="2800" dirty="0">
              <a:solidFill>
                <a:schemeClr val="accent1">
                  <a:lumMod val="75000"/>
                </a:schemeClr>
              </a:solidFill>
            </a:endParaRPr>
          </a:p>
        </p:txBody>
      </p:sp>
    </p:spTree>
    <p:extLst>
      <p:ext uri="{BB962C8B-B14F-4D97-AF65-F5344CB8AC3E}">
        <p14:creationId xmlns:p14="http://schemas.microsoft.com/office/powerpoint/2010/main" val="27191945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512568" y="947547"/>
            <a:ext cx="10972800" cy="1143000"/>
          </a:xfrm>
        </p:spPr>
        <p:txBody>
          <a:bodyPr>
            <a:normAutofit/>
          </a:bodyPr>
          <a:lstStyle/>
          <a:p>
            <a:pPr lvl="0"/>
            <a:r>
              <a:rPr lang="en-US" sz="2800" b="1" dirty="0" smtClean="0">
                <a:solidFill>
                  <a:schemeClr val="accent1"/>
                </a:solidFill>
                <a:latin typeface="Cambria"/>
                <a:ea typeface="Cambria"/>
                <a:cs typeface="Cambria"/>
                <a:sym typeface="Cambria"/>
              </a:rPr>
              <a:t>Where does Good Documentation Practice (GDP) come from?</a:t>
            </a:r>
            <a:endParaRPr lang="en-US" sz="2800" b="1" dirty="0">
              <a:solidFill>
                <a:schemeClr val="accent1"/>
              </a:solidFill>
              <a:latin typeface="Cambria" panose="02040503050406030204" pitchFamily="18" charset="0"/>
              <a:ea typeface="Cambria" panose="02040503050406030204" pitchFamily="18" charset="0"/>
              <a:sym typeface="Cambria"/>
            </a:endParaRPr>
          </a:p>
        </p:txBody>
      </p:sp>
      <p:sp>
        <p:nvSpPr>
          <p:cNvPr id="108" name="Shape 108"/>
          <p:cNvSpPr txBox="1">
            <a:spLocks noGrp="1"/>
          </p:cNvSpPr>
          <p:nvPr>
            <p:ph idx="1"/>
          </p:nvPr>
        </p:nvSpPr>
        <p:spPr>
          <a:xfrm>
            <a:off x="1146412" y="2112350"/>
            <a:ext cx="10481274" cy="3859876"/>
          </a:xfrm>
        </p:spPr>
        <p:txBody>
          <a:bodyPr>
            <a:normAutofit/>
          </a:bodyPr>
          <a:lstStyle/>
          <a:p>
            <a:pPr marL="38100" indent="0">
              <a:lnSpc>
                <a:spcPct val="150000"/>
              </a:lnSpc>
              <a:spcBef>
                <a:spcPts val="0"/>
              </a:spcBef>
              <a:buClr>
                <a:schemeClr val="accent1"/>
              </a:buClr>
              <a:buSzPct val="100000"/>
              <a:buNone/>
            </a:pPr>
            <a:r>
              <a:rPr lang="en-US" sz="2800" b="1" dirty="0" smtClean="0">
                <a:solidFill>
                  <a:schemeClr val="dk1"/>
                </a:solidFill>
                <a:latin typeface="Cambria"/>
                <a:ea typeface="Cambria"/>
                <a:cs typeface="Cambria"/>
                <a:sym typeface="Cambria"/>
              </a:rPr>
              <a:t>E</a:t>
            </a:r>
            <a:r>
              <a:rPr lang="en-US" sz="2800" dirty="0" smtClean="0">
                <a:solidFill>
                  <a:schemeClr val="dk1"/>
                </a:solidFill>
                <a:latin typeface="Cambria"/>
                <a:ea typeface="Cambria"/>
                <a:cs typeface="Cambria"/>
                <a:sym typeface="Cambria"/>
              </a:rPr>
              <a:t>fficacy               </a:t>
            </a:r>
          </a:p>
          <a:p>
            <a:pPr marL="38100" indent="0">
              <a:lnSpc>
                <a:spcPct val="150000"/>
              </a:lnSpc>
              <a:spcBef>
                <a:spcPts val="0"/>
              </a:spcBef>
              <a:buClr>
                <a:schemeClr val="accent1"/>
              </a:buClr>
              <a:buSzPct val="100000"/>
              <a:buNone/>
            </a:pPr>
            <a:endParaRPr lang="en-US" sz="2800" dirty="0">
              <a:solidFill>
                <a:schemeClr val="dk1"/>
              </a:solidFill>
              <a:latin typeface="Cambria"/>
              <a:ea typeface="Cambria"/>
              <a:cs typeface="Cambria"/>
              <a:sym typeface="Cambria"/>
            </a:endParaRPr>
          </a:p>
          <a:p>
            <a:pPr marL="38100" indent="0">
              <a:lnSpc>
                <a:spcPct val="150000"/>
              </a:lnSpc>
              <a:spcBef>
                <a:spcPts val="0"/>
              </a:spcBef>
              <a:buClr>
                <a:schemeClr val="accent1"/>
              </a:buClr>
              <a:buSzPct val="100000"/>
              <a:buNone/>
            </a:pPr>
            <a:r>
              <a:rPr lang="en-US" sz="2800" dirty="0" smtClean="0">
                <a:solidFill>
                  <a:schemeClr val="dk1"/>
                </a:solidFill>
                <a:latin typeface="Cambria"/>
                <a:ea typeface="Cambria"/>
                <a:cs typeface="Cambria"/>
                <a:sym typeface="Cambria"/>
              </a:rPr>
              <a:t>		</a:t>
            </a:r>
            <a:r>
              <a:rPr lang="en-US" sz="2800" dirty="0" smtClean="0">
                <a:solidFill>
                  <a:schemeClr val="dk1"/>
                </a:solidFill>
                <a:latin typeface="Cambria"/>
                <a:ea typeface="Cambria"/>
                <a:cs typeface="Cambria"/>
                <a:sym typeface="Wingdings" panose="05000000000000000000" pitchFamily="2" charset="2"/>
              </a:rPr>
              <a:t> </a:t>
            </a:r>
            <a:r>
              <a:rPr lang="en-US" sz="2800" b="1" dirty="0">
                <a:solidFill>
                  <a:schemeClr val="dk1"/>
                </a:solidFill>
                <a:latin typeface="Cambria"/>
                <a:ea typeface="Cambria"/>
                <a:cs typeface="Cambria"/>
                <a:sym typeface="Wingdings" panose="05000000000000000000" pitchFamily="2" charset="2"/>
              </a:rPr>
              <a:t>E6</a:t>
            </a:r>
            <a:r>
              <a:rPr lang="en-US" sz="2800" dirty="0">
                <a:solidFill>
                  <a:schemeClr val="dk1"/>
                </a:solidFill>
                <a:latin typeface="Cambria"/>
                <a:ea typeface="Cambria"/>
                <a:cs typeface="Cambria"/>
                <a:sym typeface="Wingdings" panose="05000000000000000000" pitchFamily="2" charset="2"/>
              </a:rPr>
              <a:t>[R2</a:t>
            </a:r>
            <a:r>
              <a:rPr lang="en-US" sz="2800" dirty="0" smtClean="0">
                <a:solidFill>
                  <a:schemeClr val="dk1"/>
                </a:solidFill>
                <a:latin typeface="Cambria"/>
                <a:ea typeface="Cambria"/>
                <a:cs typeface="Cambria"/>
                <a:sym typeface="Wingdings" panose="05000000000000000000" pitchFamily="2" charset="2"/>
              </a:rPr>
              <a:t>]= GCP</a:t>
            </a:r>
            <a:endParaRPr lang="en-US" sz="2800" dirty="0" smtClean="0">
              <a:solidFill>
                <a:schemeClr val="dk1"/>
              </a:solidFill>
              <a:latin typeface="Cambria"/>
              <a:ea typeface="Cambria"/>
              <a:cs typeface="Cambria"/>
              <a:sym typeface="Cambria"/>
            </a:endParaRPr>
          </a:p>
        </p:txBody>
      </p:sp>
      <p:sp>
        <p:nvSpPr>
          <p:cNvPr id="4" name="Oval 3"/>
          <p:cNvSpPr/>
          <p:nvPr/>
        </p:nvSpPr>
        <p:spPr>
          <a:xfrm>
            <a:off x="512340" y="2227052"/>
            <a:ext cx="2813772" cy="559558"/>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rot="16200000">
            <a:off x="-44617" y="3990839"/>
            <a:ext cx="3927685" cy="400110"/>
          </a:xfrm>
          <a:prstGeom prst="rect">
            <a:avLst/>
          </a:prstGeom>
          <a:noFill/>
        </p:spPr>
        <p:txBody>
          <a:bodyPr wrap="square" rtlCol="0">
            <a:spAutoFit/>
          </a:bodyPr>
          <a:lstStyle/>
          <a:p>
            <a:r>
              <a:rPr lang="en-US" sz="2000" dirty="0" smtClean="0"/>
              <a:t>TTTTTTTTTTTTTTTTTTTT</a:t>
            </a:r>
            <a:endParaRPr lang="en-US" sz="2000" dirty="0"/>
          </a:p>
        </p:txBody>
      </p:sp>
      <p:sp>
        <p:nvSpPr>
          <p:cNvPr id="6" name="TextBox 5"/>
          <p:cNvSpPr txBox="1"/>
          <p:nvPr/>
        </p:nvSpPr>
        <p:spPr>
          <a:xfrm rot="16200000">
            <a:off x="4756242" y="4807202"/>
            <a:ext cx="2385917" cy="400110"/>
          </a:xfrm>
          <a:prstGeom prst="rect">
            <a:avLst/>
          </a:prstGeom>
          <a:noFill/>
        </p:spPr>
        <p:txBody>
          <a:bodyPr wrap="square" rtlCol="0">
            <a:spAutoFit/>
          </a:bodyPr>
          <a:lstStyle/>
          <a:p>
            <a:r>
              <a:rPr lang="en-US" sz="2000" dirty="0" smtClean="0"/>
              <a:t>TTTTTTTTTTTTT</a:t>
            </a:r>
            <a:endParaRPr lang="en-US" sz="2000" dirty="0"/>
          </a:p>
        </p:txBody>
      </p:sp>
      <p:sp>
        <p:nvSpPr>
          <p:cNvPr id="7" name="Oval 6"/>
          <p:cNvSpPr/>
          <p:nvPr/>
        </p:nvSpPr>
        <p:spPr>
          <a:xfrm>
            <a:off x="4734549" y="3497792"/>
            <a:ext cx="2429301" cy="589405"/>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49256" y="5301391"/>
            <a:ext cx="2330702" cy="523220"/>
          </a:xfrm>
          <a:prstGeom prst="rect">
            <a:avLst/>
          </a:prstGeom>
          <a:noFill/>
        </p:spPr>
        <p:txBody>
          <a:bodyPr wrap="square" rtlCol="0">
            <a:spAutoFit/>
          </a:bodyPr>
          <a:lstStyle/>
          <a:p>
            <a:r>
              <a:rPr lang="en-US" sz="2800" dirty="0" smtClean="0">
                <a:solidFill>
                  <a:schemeClr val="dk1"/>
                </a:solidFill>
                <a:latin typeface="Cambria"/>
                <a:ea typeface="Cambria"/>
                <a:cs typeface="Cambria"/>
                <a:sym typeface="Wingdings" panose="05000000000000000000" pitchFamily="2" charset="2"/>
              </a:rPr>
              <a:t> GDP</a:t>
            </a:r>
            <a:endParaRPr lang="en-US" sz="2800" dirty="0"/>
          </a:p>
        </p:txBody>
      </p:sp>
      <p:sp>
        <p:nvSpPr>
          <p:cNvPr id="5" name="TextBox 4"/>
          <p:cNvSpPr txBox="1"/>
          <p:nvPr/>
        </p:nvSpPr>
        <p:spPr>
          <a:xfrm>
            <a:off x="4449497" y="3367002"/>
            <a:ext cx="3399517" cy="738664"/>
          </a:xfrm>
          <a:prstGeom prst="rect">
            <a:avLst/>
          </a:prstGeom>
          <a:noFill/>
        </p:spPr>
        <p:txBody>
          <a:bodyPr wrap="square" rtlCol="0">
            <a:spAutoFit/>
          </a:bodyPr>
          <a:lstStyle/>
          <a:p>
            <a:pPr marL="38100">
              <a:lnSpc>
                <a:spcPct val="150000"/>
              </a:lnSpc>
              <a:buClr>
                <a:schemeClr val="accent1"/>
              </a:buClr>
              <a:buSzPct val="100000"/>
            </a:pPr>
            <a:r>
              <a:rPr lang="en-US" sz="2800" dirty="0">
                <a:solidFill>
                  <a:schemeClr val="dk1"/>
                </a:solidFill>
                <a:latin typeface="Cambria"/>
                <a:ea typeface="Cambria"/>
                <a:cs typeface="Cambria"/>
                <a:sym typeface="Wingdings" panose="05000000000000000000" pitchFamily="2" charset="2"/>
              </a:rPr>
              <a:t>=  13 Principles</a:t>
            </a:r>
            <a:endParaRPr lang="en-US" sz="280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81445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704016" y="714986"/>
            <a:ext cx="8094695" cy="76092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Good Documentation Practices (GDP)</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852303"/>
            <a:ext cx="11214265" cy="4681405"/>
          </a:xfrm>
          <a:prstGeom prst="rect">
            <a:avLst/>
          </a:prstGeom>
          <a:noFill/>
          <a:ln>
            <a:noFill/>
          </a:ln>
        </p:spPr>
        <p:txBody>
          <a:bodyPr lIns="91425" tIns="45700" rIns="91425" bIns="45700" anchor="t" anchorCtr="0">
            <a:noAutofit/>
          </a:bodyPr>
          <a:lstStyle/>
          <a:p>
            <a:pPr marL="38100" lvl="0" indent="0">
              <a:spcBef>
                <a:spcPts val="0"/>
              </a:spcBef>
              <a:buClr>
                <a:schemeClr val="accent1"/>
              </a:buClr>
              <a:buSzPct val="100000"/>
              <a:buNone/>
            </a:pPr>
            <a:r>
              <a:rPr lang="en-US" dirty="0" smtClean="0">
                <a:solidFill>
                  <a:schemeClr val="dk1"/>
                </a:solidFill>
                <a:latin typeface="Cambria"/>
                <a:ea typeface="Cambria"/>
                <a:cs typeface="Cambria"/>
                <a:sym typeface="Cambria"/>
              </a:rPr>
              <a:t>Supports the 10</a:t>
            </a:r>
            <a:r>
              <a:rPr lang="en-US" baseline="30000" dirty="0" smtClean="0">
                <a:solidFill>
                  <a:schemeClr val="dk1"/>
                </a:solidFill>
                <a:latin typeface="Cambria"/>
                <a:ea typeface="Cambria"/>
                <a:cs typeface="Cambria"/>
                <a:sym typeface="Cambria"/>
              </a:rPr>
              <a:t>th</a:t>
            </a:r>
            <a:r>
              <a:rPr lang="en-US" dirty="0" smtClean="0">
                <a:solidFill>
                  <a:schemeClr val="dk1"/>
                </a:solidFill>
                <a:latin typeface="Cambria"/>
                <a:ea typeface="Cambria"/>
                <a:cs typeface="Cambria"/>
                <a:sym typeface="Cambria"/>
              </a:rPr>
              <a:t> Principle of ICH E6[R2]:</a:t>
            </a:r>
          </a:p>
          <a:p>
            <a:pPr marL="38100" lvl="0" indent="0">
              <a:spcBef>
                <a:spcPts val="0"/>
              </a:spcBef>
              <a:buClr>
                <a:schemeClr val="accent1"/>
              </a:buClr>
              <a:buSzPct val="100000"/>
              <a:buNone/>
            </a:pPr>
            <a:endParaRPr lang="en-US" sz="1800" dirty="0" smtClean="0">
              <a:solidFill>
                <a:schemeClr val="dk1"/>
              </a:solidFill>
              <a:latin typeface="Cambria"/>
              <a:ea typeface="Cambria"/>
              <a:cs typeface="Cambria"/>
              <a:sym typeface="Cambria"/>
            </a:endParaRPr>
          </a:p>
          <a:p>
            <a:pPr marL="38100" lvl="0" indent="0">
              <a:spcBef>
                <a:spcPts val="0"/>
              </a:spcBef>
              <a:buClr>
                <a:schemeClr val="accent1"/>
              </a:buClr>
              <a:buSzPct val="100000"/>
              <a:buNone/>
            </a:pPr>
            <a:r>
              <a:rPr lang="en-US" b="1" i="1" dirty="0" smtClean="0"/>
              <a:t>“All </a:t>
            </a:r>
            <a:r>
              <a:rPr lang="en-US" b="1" i="1" dirty="0"/>
              <a:t>clinical trial information should be recorded, handled, and stored in a way that allows its accurate reporting, interpretation and </a:t>
            </a:r>
            <a:r>
              <a:rPr lang="en-US" b="1" i="1" dirty="0" smtClean="0"/>
              <a:t>verification.”</a:t>
            </a:r>
          </a:p>
          <a:p>
            <a:pPr marL="38100" lvl="0" indent="0">
              <a:spcBef>
                <a:spcPts val="0"/>
              </a:spcBef>
              <a:buClr>
                <a:schemeClr val="accent1"/>
              </a:buClr>
              <a:buSzPct val="100000"/>
              <a:buNone/>
            </a:pPr>
            <a:endParaRPr lang="en-US" sz="900" i="1" dirty="0" smtClean="0"/>
          </a:p>
          <a:p>
            <a:pPr marL="495300" indent="-457200">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Applies to all drug, device, and social &amp; behavioral research</a:t>
            </a:r>
          </a:p>
          <a:p>
            <a:pPr marL="495300" indent="-457200">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Used by ALL research staff</a:t>
            </a:r>
          </a:p>
          <a:p>
            <a:pPr marL="495300" indent="-457200">
              <a:lnSpc>
                <a:spcPct val="150000"/>
              </a:lnSpc>
              <a:spcBef>
                <a:spcPts val="0"/>
              </a:spcBef>
              <a:buClr>
                <a:schemeClr val="accent1"/>
              </a:buClr>
              <a:buSzPct val="100000"/>
            </a:pPr>
            <a:r>
              <a:rPr lang="en-US" sz="2400" dirty="0" smtClean="0">
                <a:solidFill>
                  <a:schemeClr val="dk1"/>
                </a:solidFill>
                <a:latin typeface="Cambria"/>
                <a:ea typeface="Cambria"/>
                <a:cs typeface="Cambria"/>
                <a:sym typeface="Cambria"/>
              </a:rPr>
              <a:t>Described in detail through SOPs, policies, best practices, etc.</a:t>
            </a:r>
          </a:p>
          <a:p>
            <a:pPr marL="38100" lvl="0" indent="0">
              <a:lnSpc>
                <a:spcPct val="150000"/>
              </a:lnSpc>
              <a:spcBef>
                <a:spcPts val="0"/>
              </a:spcBef>
              <a:buClr>
                <a:schemeClr val="accent1"/>
              </a:buClr>
              <a:buSzPct val="100000"/>
              <a:buNone/>
            </a:pPr>
            <a:endParaRPr lang="en-US" dirty="0" smtClean="0">
              <a:solidFill>
                <a:schemeClr val="dk1"/>
              </a:solidFill>
              <a:latin typeface="Cambria"/>
              <a:ea typeface="Cambria"/>
              <a:cs typeface="Cambria"/>
              <a:sym typeface="Cambria"/>
            </a:endParaRPr>
          </a:p>
          <a:p>
            <a:pPr marL="495300" lvl="0" indent="-457200">
              <a:lnSpc>
                <a:spcPct val="150000"/>
              </a:lnSpc>
              <a:spcBef>
                <a:spcPts val="0"/>
              </a:spcBef>
              <a:buClr>
                <a:schemeClr val="accent1"/>
              </a:buClr>
              <a:buSzPct val="100000"/>
              <a:buAutoNum type="arabicParenR"/>
            </a:pPr>
            <a:endParaRPr lang="en-US"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32407321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015789" y="829932"/>
            <a:ext cx="4587625" cy="64500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Cambria"/>
              <a:buNone/>
            </a:pPr>
            <a:r>
              <a:rPr lang="en-US" sz="3600" b="1" dirty="0" smtClean="0">
                <a:solidFill>
                  <a:schemeClr val="accent1"/>
                </a:solidFill>
                <a:latin typeface="Cambria"/>
                <a:ea typeface="Cambria"/>
                <a:cs typeface="Cambria"/>
                <a:sym typeface="Cambria"/>
              </a:rPr>
              <a:t>Regulatory Bodies</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0" y="1864204"/>
            <a:ext cx="12031579" cy="4095571"/>
          </a:xfrm>
          <a:prstGeom prst="rect">
            <a:avLst/>
          </a:prstGeom>
          <a:noFill/>
          <a:ln>
            <a:noFill/>
          </a:ln>
        </p:spPr>
        <p:txBody>
          <a:bodyPr lIns="91425" tIns="45700" rIns="91425" bIns="45700" anchor="t" anchorCtr="0">
            <a:noAutofit/>
          </a:bodyPr>
          <a:lstStyle/>
          <a:p>
            <a:pPr marL="495300" lvl="0" indent="-457200">
              <a:lnSpc>
                <a:spcPct val="150000"/>
              </a:lnSpc>
              <a:spcBef>
                <a:spcPts val="0"/>
              </a:spcBef>
              <a:buClr>
                <a:schemeClr val="accent1"/>
              </a:buClr>
              <a:buSzPct val="100000"/>
              <a:buAutoNum type="arabicParenR"/>
            </a:pPr>
            <a:r>
              <a:rPr lang="en-US" dirty="0" smtClean="0">
                <a:solidFill>
                  <a:schemeClr val="dk1"/>
                </a:solidFill>
                <a:latin typeface="Cambria"/>
                <a:ea typeface="Cambria"/>
                <a:cs typeface="Cambria"/>
                <a:sym typeface="Cambria"/>
              </a:rPr>
              <a:t>FDA </a:t>
            </a:r>
            <a:r>
              <a:rPr lang="en-US" sz="2400" dirty="0" smtClean="0">
                <a:solidFill>
                  <a:schemeClr val="dk1"/>
                </a:solidFill>
                <a:latin typeface="Cambria"/>
                <a:ea typeface="Cambria"/>
                <a:cs typeface="Cambria"/>
                <a:sym typeface="Cambria"/>
              </a:rPr>
              <a:t>(21CFR: drug, device, biologic studies- products intended for marketing)</a:t>
            </a:r>
          </a:p>
          <a:p>
            <a:pPr marL="495300" lvl="0" indent="-457200">
              <a:lnSpc>
                <a:spcPct val="150000"/>
              </a:lnSpc>
              <a:spcBef>
                <a:spcPts val="0"/>
              </a:spcBef>
              <a:buClr>
                <a:schemeClr val="accent1"/>
              </a:buClr>
              <a:buSzPct val="100000"/>
              <a:buAutoNum type="arabicParenR"/>
            </a:pPr>
            <a:r>
              <a:rPr lang="en-US" dirty="0" smtClean="0">
                <a:solidFill>
                  <a:schemeClr val="dk1"/>
                </a:solidFill>
                <a:latin typeface="Cambria"/>
                <a:ea typeface="Cambria"/>
                <a:cs typeface="Cambria"/>
                <a:sym typeface="Cambria"/>
              </a:rPr>
              <a:t>HHS/HRPO </a:t>
            </a:r>
            <a:r>
              <a:rPr lang="en-US" sz="2400" dirty="0" smtClean="0">
                <a:solidFill>
                  <a:schemeClr val="dk1"/>
                </a:solidFill>
                <a:latin typeface="Cambria"/>
                <a:ea typeface="Cambria"/>
                <a:cs typeface="Cambria"/>
                <a:sym typeface="Cambria"/>
              </a:rPr>
              <a:t>(45CFR46: social/behavioral, drug, device, biologic- all engaged human subjects research, as decided by the IRB, required for federally funded institutions)</a:t>
            </a:r>
          </a:p>
          <a:p>
            <a:pPr marL="495300" lvl="0" indent="-457200">
              <a:lnSpc>
                <a:spcPct val="150000"/>
              </a:lnSpc>
              <a:spcBef>
                <a:spcPts val="0"/>
              </a:spcBef>
              <a:buClr>
                <a:schemeClr val="accent1"/>
              </a:buClr>
              <a:buSzPct val="100000"/>
              <a:buAutoNum type="arabicParenR"/>
            </a:pPr>
            <a:r>
              <a:rPr lang="en-US" dirty="0" smtClean="0">
                <a:solidFill>
                  <a:schemeClr val="dk1"/>
                </a:solidFill>
                <a:latin typeface="Cambria"/>
                <a:ea typeface="Cambria"/>
                <a:cs typeface="Cambria"/>
                <a:sym typeface="Cambria"/>
              </a:rPr>
              <a:t>OAC/HRPO </a:t>
            </a:r>
            <a:r>
              <a:rPr lang="en-US" sz="2400" dirty="0" smtClean="0">
                <a:solidFill>
                  <a:schemeClr val="dk1"/>
                </a:solidFill>
                <a:latin typeface="Cambria"/>
                <a:ea typeface="Cambria"/>
                <a:cs typeface="Cambria"/>
                <a:sym typeface="Cambria"/>
              </a:rPr>
              <a:t>(Institutional, local, policy/SOP based)</a:t>
            </a:r>
          </a:p>
          <a:p>
            <a:pPr marL="495300" lvl="0" indent="-457200">
              <a:lnSpc>
                <a:spcPct val="150000"/>
              </a:lnSpc>
              <a:spcBef>
                <a:spcPts val="0"/>
              </a:spcBef>
              <a:buClr>
                <a:schemeClr val="accent1"/>
              </a:buClr>
              <a:buSzPct val="100000"/>
              <a:buAutoNum type="arabicParenR"/>
            </a:pPr>
            <a:r>
              <a:rPr lang="en-US" dirty="0" smtClean="0">
                <a:solidFill>
                  <a:schemeClr val="dk1"/>
                </a:solidFill>
                <a:latin typeface="Cambria"/>
                <a:ea typeface="Cambria"/>
                <a:cs typeface="Cambria"/>
                <a:sym typeface="Cambria"/>
              </a:rPr>
              <a:t>Quality Assurance Departments </a:t>
            </a:r>
            <a:r>
              <a:rPr lang="en-US" sz="2400" dirty="0" smtClean="0">
                <a:solidFill>
                  <a:schemeClr val="dk1"/>
                </a:solidFill>
                <a:latin typeface="Cambria"/>
                <a:ea typeface="Cambria"/>
                <a:cs typeface="Cambria"/>
                <a:sym typeface="Cambria"/>
              </a:rPr>
              <a:t>(Divisional, local, policy/SOP based)</a:t>
            </a: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
        <p:nvSpPr>
          <p:cNvPr id="5" name="Oval 4"/>
          <p:cNvSpPr/>
          <p:nvPr/>
        </p:nvSpPr>
        <p:spPr>
          <a:xfrm>
            <a:off x="2605364" y="2834640"/>
            <a:ext cx="1483310" cy="483255"/>
          </a:xfrm>
          <a:prstGeom prst="ellipse">
            <a:avLst/>
          </a:prstGeom>
          <a:solidFill>
            <a:srgbClr val="FFFF00">
              <a:alpha val="3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9020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704016" y="714986"/>
            <a:ext cx="8094695" cy="760922"/>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GDP</a:t>
            </a:r>
            <a:r>
              <a:rPr lang="en-US" sz="3600" b="1" dirty="0" smtClean="0">
                <a:solidFill>
                  <a:schemeClr val="accent1"/>
                </a:solidFill>
                <a:latin typeface="Cambria"/>
                <a:ea typeface="Cambria"/>
                <a:cs typeface="Cambria"/>
                <a:sym typeface="Cambria"/>
              </a:rPr>
              <a:t>: FDA Federal Consequences</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571772"/>
            <a:ext cx="11592808" cy="4681405"/>
          </a:xfrm>
          <a:prstGeom prst="rect">
            <a:avLst/>
          </a:prstGeom>
          <a:noFill/>
          <a:ln>
            <a:noFill/>
          </a:ln>
        </p:spPr>
        <p:txBody>
          <a:bodyPr lIns="91425" tIns="45700" rIns="91425" bIns="45700" anchor="t" anchorCtr="0">
            <a:noAutofit/>
          </a:bodyPr>
          <a:lstStyle/>
          <a:p>
            <a:pPr marL="0" lvl="0" indent="0" algn="ctr" defTabSz="914400">
              <a:spcBef>
                <a:spcPts val="0"/>
              </a:spcBef>
              <a:buNone/>
              <a:defRPr/>
            </a:pPr>
            <a:r>
              <a:rPr lang="en-US" dirty="0"/>
              <a:t>FDA </a:t>
            </a:r>
            <a:r>
              <a:rPr lang="en-US" dirty="0" smtClean="0"/>
              <a:t>(*80</a:t>
            </a:r>
            <a:r>
              <a:rPr lang="en-US" dirty="0"/>
              <a:t>% </a:t>
            </a:r>
            <a:r>
              <a:rPr lang="en-US" dirty="0" smtClean="0"/>
              <a:t>findings due to </a:t>
            </a:r>
            <a:r>
              <a:rPr lang="en-US" dirty="0"/>
              <a:t>data </a:t>
            </a:r>
            <a:r>
              <a:rPr lang="en-US" dirty="0" smtClean="0"/>
              <a:t>integrity issues) </a:t>
            </a:r>
          </a:p>
          <a:p>
            <a:pPr marL="0" lvl="0" indent="0" algn="ctr" defTabSz="914400">
              <a:spcBef>
                <a:spcPts val="0"/>
              </a:spcBef>
              <a:buNone/>
              <a:defRPr/>
            </a:pPr>
            <a:r>
              <a:rPr lang="en-US" sz="2400" i="1" dirty="0" smtClean="0"/>
              <a:t>audits</a:t>
            </a:r>
            <a:r>
              <a:rPr lang="en-US" sz="2400" i="1" dirty="0"/>
              <a:t>, marketing application denied, </a:t>
            </a:r>
            <a:r>
              <a:rPr lang="en-US" sz="2400" i="1" dirty="0" smtClean="0"/>
              <a:t>expensive, warning letters/reputation</a:t>
            </a:r>
          </a:p>
          <a:p>
            <a:pPr marL="0" lvl="0" indent="0" defTabSz="914400">
              <a:spcBef>
                <a:spcPts val="0"/>
              </a:spcBef>
              <a:buNone/>
              <a:defRPr/>
            </a:pPr>
            <a:endParaRPr lang="en-US" i="1" dirty="0"/>
          </a:p>
          <a:p>
            <a:pPr marL="0" lvl="0" indent="0" defTabSz="914400">
              <a:spcBef>
                <a:spcPts val="0"/>
              </a:spcBef>
              <a:buNone/>
              <a:defRPr/>
            </a:pPr>
            <a:endParaRPr lang="en-US" dirty="0" smtClean="0"/>
          </a:p>
          <a:p>
            <a:pPr marL="0" lvl="0" indent="0" defTabSz="914400">
              <a:spcBef>
                <a:spcPts val="0"/>
              </a:spcBef>
              <a:buNone/>
              <a:defRPr/>
            </a:pPr>
            <a:endParaRPr lang="en-US" dirty="0"/>
          </a:p>
          <a:p>
            <a:pPr marL="0" lvl="0" indent="0" defTabSz="914400">
              <a:spcBef>
                <a:spcPts val="0"/>
              </a:spcBef>
              <a:buNone/>
              <a:defRPr/>
            </a:pPr>
            <a:endParaRPr lang="en-US" dirty="0" smtClean="0"/>
          </a:p>
          <a:p>
            <a:pPr marL="0" lvl="0" indent="0" defTabSz="914400">
              <a:spcBef>
                <a:spcPts val="0"/>
              </a:spcBef>
              <a:buNone/>
              <a:defRPr/>
            </a:pPr>
            <a:endParaRPr lang="en-US" dirty="0"/>
          </a:p>
          <a:p>
            <a:pPr marL="0" lvl="0" indent="0" defTabSz="914400">
              <a:spcBef>
                <a:spcPts val="0"/>
              </a:spcBef>
              <a:buNone/>
              <a:defRPr/>
            </a:pPr>
            <a:endParaRPr lang="en-US" dirty="0"/>
          </a:p>
          <a:p>
            <a:pPr marL="38100" marR="0" lvl="0" indent="0" algn="l" rtl="0">
              <a:lnSpc>
                <a:spcPct val="90000"/>
              </a:lnSpc>
              <a:spcBef>
                <a:spcPts val="0"/>
              </a:spcBef>
              <a:buClr>
                <a:schemeClr val="accent1"/>
              </a:buClr>
              <a:buSzPct val="100000"/>
              <a:buNone/>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4" y="2810020"/>
            <a:ext cx="11242058" cy="2727421"/>
          </a:xfrm>
          <a:prstGeom prst="rect">
            <a:avLst/>
          </a:prstGeom>
        </p:spPr>
      </p:pic>
      <p:sp>
        <p:nvSpPr>
          <p:cNvPr id="2" name="TextBox 1"/>
          <p:cNvSpPr txBox="1"/>
          <p:nvPr/>
        </p:nvSpPr>
        <p:spPr>
          <a:xfrm>
            <a:off x="35937" y="6555528"/>
            <a:ext cx="6128601" cy="246221"/>
          </a:xfrm>
          <a:prstGeom prst="rect">
            <a:avLst/>
          </a:prstGeom>
          <a:noFill/>
        </p:spPr>
        <p:txBody>
          <a:bodyPr wrap="none" rtlCol="0">
            <a:spAutoFit/>
          </a:bodyPr>
          <a:lstStyle/>
          <a:p>
            <a:r>
              <a:rPr lang="en-US" sz="1000" dirty="0">
                <a:solidFill>
                  <a:schemeClr val="bg1"/>
                </a:solidFill>
              </a:rPr>
              <a:t>*https://www.fdli.org/2018/04/update-fda-data-integrity-enforcement-trends-practical-mitigation-measures/</a:t>
            </a:r>
          </a:p>
        </p:txBody>
      </p:sp>
    </p:spTree>
    <p:extLst>
      <p:ext uri="{BB962C8B-B14F-4D97-AF65-F5344CB8AC3E}">
        <p14:creationId xmlns:p14="http://schemas.microsoft.com/office/powerpoint/2010/main" val="404226999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704016" y="714986"/>
            <a:ext cx="8094695" cy="760922"/>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GDP</a:t>
            </a:r>
            <a:r>
              <a:rPr lang="en-US" sz="3600" b="1" dirty="0" smtClean="0">
                <a:solidFill>
                  <a:schemeClr val="accent1"/>
                </a:solidFill>
                <a:latin typeface="Cambria"/>
                <a:ea typeface="Cambria"/>
                <a:cs typeface="Cambria"/>
                <a:sym typeface="Cambria"/>
              </a:rPr>
              <a:t>: HHS Federal Consequences</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571772"/>
            <a:ext cx="11592808" cy="4681405"/>
          </a:xfrm>
          <a:prstGeom prst="rect">
            <a:avLst/>
          </a:prstGeom>
          <a:noFill/>
          <a:ln>
            <a:noFill/>
          </a:ln>
        </p:spPr>
        <p:txBody>
          <a:bodyPr lIns="91425" tIns="45700" rIns="91425" bIns="45700" anchor="t" anchorCtr="0">
            <a:noAutofit/>
          </a:bodyPr>
          <a:lstStyle/>
          <a:p>
            <a:pPr marL="0" lvl="0" indent="0" algn="ctr" defTabSz="914400">
              <a:spcBef>
                <a:spcPts val="0"/>
              </a:spcBef>
              <a:buNone/>
              <a:defRPr/>
            </a:pPr>
            <a:r>
              <a:rPr lang="en-US" dirty="0" smtClean="0"/>
              <a:t>                   HHS </a:t>
            </a:r>
          </a:p>
          <a:p>
            <a:pPr marL="0" lvl="0" indent="0" algn="r" defTabSz="914400">
              <a:spcBef>
                <a:spcPts val="0"/>
              </a:spcBef>
              <a:buNone/>
              <a:defRPr/>
            </a:pPr>
            <a:r>
              <a:rPr lang="en-US" sz="2400" i="1" dirty="0" smtClean="0"/>
              <a:t>funding, reputation, publication withdraw</a:t>
            </a:r>
          </a:p>
          <a:p>
            <a:pPr marL="495300" lvl="0" indent="-457200">
              <a:lnSpc>
                <a:spcPct val="150000"/>
              </a:lnSpc>
              <a:spcBef>
                <a:spcPts val="0"/>
              </a:spcBef>
              <a:buClr>
                <a:schemeClr val="accent1"/>
              </a:buClr>
              <a:buSzPct val="100000"/>
              <a:buAutoNum type="arabicParenR"/>
            </a:pPr>
            <a:endParaRPr lang="en-US"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4" y="1643620"/>
            <a:ext cx="5582651" cy="4537708"/>
          </a:xfrm>
          <a:prstGeom prst="rect">
            <a:avLst/>
          </a:prstGeom>
        </p:spPr>
      </p:pic>
      <p:sp>
        <p:nvSpPr>
          <p:cNvPr id="3" name="Oval 2"/>
          <p:cNvSpPr/>
          <p:nvPr/>
        </p:nvSpPr>
        <p:spPr>
          <a:xfrm>
            <a:off x="368134" y="4545874"/>
            <a:ext cx="3498472" cy="888275"/>
          </a:xfrm>
          <a:prstGeom prst="ellipse">
            <a:avLst/>
          </a:prstGeom>
          <a:solidFill>
            <a:schemeClr val="bg1">
              <a:lumMod val="95000"/>
              <a:alpha val="0"/>
            </a:schemeClr>
          </a:solidFill>
          <a:ln w="57150">
            <a:solidFill>
              <a:srgbClr val="C00000"/>
            </a:solidFill>
          </a:ln>
          <a:effectLst>
            <a:glow rad="635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765" y="3050449"/>
            <a:ext cx="8020050" cy="1495425"/>
          </a:xfrm>
          <a:prstGeom prst="rect">
            <a:avLst/>
          </a:prstGeom>
        </p:spPr>
      </p:pic>
    </p:spTree>
    <p:extLst>
      <p:ext uri="{BB962C8B-B14F-4D97-AF65-F5344CB8AC3E}">
        <p14:creationId xmlns:p14="http://schemas.microsoft.com/office/powerpoint/2010/main" val="2038448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704016" y="714986"/>
            <a:ext cx="8094695" cy="760922"/>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accent1"/>
              </a:buClr>
              <a:buSzPct val="25000"/>
              <a:buFont typeface="Cambria"/>
              <a:buNone/>
            </a:pPr>
            <a:r>
              <a:rPr lang="en-US" sz="3600" b="1" i="0" u="none" strike="noStrike" cap="none" dirty="0" smtClean="0">
                <a:solidFill>
                  <a:schemeClr val="accent1"/>
                </a:solidFill>
                <a:latin typeface="Cambria"/>
                <a:ea typeface="Cambria"/>
                <a:cs typeface="Cambria"/>
                <a:sym typeface="Cambria"/>
              </a:rPr>
              <a:t>GDP</a:t>
            </a:r>
            <a:r>
              <a:rPr lang="en-US" sz="3600" b="1" dirty="0" smtClean="0">
                <a:solidFill>
                  <a:schemeClr val="accent1"/>
                </a:solidFill>
                <a:latin typeface="Cambria"/>
                <a:ea typeface="Cambria"/>
                <a:cs typeface="Cambria"/>
                <a:sym typeface="Cambria"/>
              </a:rPr>
              <a:t>: Local Consequences</a:t>
            </a:r>
            <a:endParaRPr lang="en-US" sz="3600" b="1" i="0" u="none" strike="noStrike" cap="none" dirty="0">
              <a:solidFill>
                <a:schemeClr val="accent1"/>
              </a:solidFill>
              <a:latin typeface="Cambria"/>
              <a:ea typeface="Cambria"/>
              <a:cs typeface="Cambria"/>
              <a:sym typeface="Cambria"/>
            </a:endParaRPr>
          </a:p>
        </p:txBody>
      </p:sp>
      <p:sp>
        <p:nvSpPr>
          <p:cNvPr id="114" name="Shape 114"/>
          <p:cNvSpPr txBox="1">
            <a:spLocks noGrp="1"/>
          </p:cNvSpPr>
          <p:nvPr>
            <p:ph idx="1"/>
          </p:nvPr>
        </p:nvSpPr>
        <p:spPr>
          <a:xfrm>
            <a:off x="368134" y="1998617"/>
            <a:ext cx="11592808" cy="3918857"/>
          </a:xfrm>
          <a:prstGeom prst="rect">
            <a:avLst/>
          </a:prstGeom>
          <a:noFill/>
          <a:ln>
            <a:noFill/>
          </a:ln>
        </p:spPr>
        <p:txBody>
          <a:bodyPr lIns="91425" tIns="45700" rIns="91425" bIns="45700" anchor="t" anchorCtr="0">
            <a:noAutofit/>
          </a:bodyPr>
          <a:lstStyle/>
          <a:p>
            <a:pPr marL="0" lvl="0" indent="0" algn="ctr" defTabSz="914400">
              <a:spcBef>
                <a:spcPts val="0"/>
              </a:spcBef>
              <a:buNone/>
              <a:defRPr/>
            </a:pPr>
            <a:r>
              <a:rPr lang="en-US" dirty="0" smtClean="0"/>
              <a:t>Office of Accountability and Compliance (OAC) and Human Research Protections Office (HRPO) </a:t>
            </a:r>
          </a:p>
          <a:p>
            <a:pPr marL="0" lvl="0" indent="0" algn="ctr" defTabSz="914400">
              <a:spcBef>
                <a:spcPts val="0"/>
              </a:spcBef>
              <a:buNone/>
              <a:defRPr/>
            </a:pPr>
            <a:r>
              <a:rPr lang="en-US" sz="2800" i="1" dirty="0"/>
              <a:t>a</a:t>
            </a:r>
            <a:r>
              <a:rPr lang="en-US" sz="2800" i="1" dirty="0" smtClean="0"/>
              <a:t>udits, research termination, reputation, RNIs</a:t>
            </a:r>
          </a:p>
          <a:p>
            <a:pPr marL="0" lvl="0" indent="0" algn="ctr" defTabSz="914400">
              <a:spcBef>
                <a:spcPts val="0"/>
              </a:spcBef>
              <a:buNone/>
              <a:defRPr/>
            </a:pPr>
            <a:endParaRPr lang="en-US" dirty="0"/>
          </a:p>
          <a:p>
            <a:pPr marL="0" lvl="0" indent="0" algn="ctr" defTabSz="914400">
              <a:spcBef>
                <a:spcPts val="0"/>
              </a:spcBef>
              <a:buNone/>
              <a:defRPr/>
            </a:pPr>
            <a:endParaRPr lang="en-US" dirty="0"/>
          </a:p>
          <a:p>
            <a:pPr marL="0" lvl="0" indent="0" algn="ctr" defTabSz="914400">
              <a:spcBef>
                <a:spcPts val="0"/>
              </a:spcBef>
              <a:buNone/>
              <a:defRPr/>
            </a:pPr>
            <a:r>
              <a:rPr lang="en-US" dirty="0" smtClean="0"/>
              <a:t>Quality Assurance (QA) Departments </a:t>
            </a:r>
          </a:p>
          <a:p>
            <a:pPr marL="0" lvl="0" indent="0" algn="ctr" defTabSz="914400">
              <a:spcBef>
                <a:spcPts val="0"/>
              </a:spcBef>
              <a:buNone/>
              <a:defRPr/>
            </a:pPr>
            <a:r>
              <a:rPr lang="en-US" sz="2800" i="1" dirty="0" smtClean="0"/>
              <a:t>multiple </a:t>
            </a:r>
            <a:r>
              <a:rPr lang="en-US" sz="2800" i="1" dirty="0"/>
              <a:t>QA reviews and </a:t>
            </a:r>
            <a:r>
              <a:rPr lang="en-US" sz="2800" i="1" dirty="0" smtClean="0"/>
              <a:t>audits, energy expensive, reputation</a:t>
            </a:r>
            <a:endParaRPr lang="en-US" sz="2800" i="1" dirty="0" smtClean="0">
              <a:solidFill>
                <a:schemeClr val="dk1"/>
              </a:solidFill>
              <a:latin typeface="Cambria"/>
              <a:ea typeface="Cambria"/>
              <a:cs typeface="Cambria"/>
              <a:sym typeface="Cambria"/>
            </a:endParaRPr>
          </a:p>
          <a:p>
            <a:pPr marL="495300" marR="0" lvl="0" indent="-457200" algn="l" rtl="0">
              <a:lnSpc>
                <a:spcPct val="90000"/>
              </a:lnSpc>
              <a:spcBef>
                <a:spcPts val="0"/>
              </a:spcBef>
              <a:buClr>
                <a:schemeClr val="accent1"/>
              </a:buClr>
              <a:buSzPct val="100000"/>
              <a:buAutoNum type="arabicParenR"/>
            </a:pPr>
            <a:endParaRPr lang="en-US" sz="2000" b="0" i="0" u="none" strike="noStrike" cap="none" dirty="0">
              <a:solidFill>
                <a:schemeClr val="dk1"/>
              </a:solidFill>
              <a:latin typeface="Cambria"/>
              <a:ea typeface="Cambria"/>
              <a:cs typeface="Cambria"/>
              <a:sym typeface="Cambria"/>
            </a:endParaRPr>
          </a:p>
        </p:txBody>
      </p:sp>
      <p:sp>
        <p:nvSpPr>
          <p:cNvPr id="115" name="Shape 115"/>
          <p:cNvSpPr txBox="1"/>
          <p:nvPr/>
        </p:nvSpPr>
        <p:spPr>
          <a:xfrm>
            <a:off x="7211682" y="6349042"/>
            <a:ext cx="498031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mbria"/>
                <a:ea typeface="Cambria"/>
                <a:cs typeface="Cambria"/>
                <a:sym typeface="Cambria"/>
              </a:rPr>
              <a:t>ICH GCP (R2)</a:t>
            </a:r>
          </a:p>
        </p:txBody>
      </p:sp>
    </p:spTree>
    <p:extLst>
      <p:ext uri="{BB962C8B-B14F-4D97-AF65-F5344CB8AC3E}">
        <p14:creationId xmlns:p14="http://schemas.microsoft.com/office/powerpoint/2010/main" val="3292212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N-PowerPoint-Them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SON-PowerPoint-ThemeG</Template>
  <TotalTime>44955</TotalTime>
  <Words>6663</Words>
  <Application>Microsoft Office PowerPoint</Application>
  <PresentationFormat>Widescreen</PresentationFormat>
  <Paragraphs>379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Wingdings</vt:lpstr>
      <vt:lpstr>SON-PowerPoint-ThemeG</vt:lpstr>
      <vt:lpstr>Applying the 10th Principle of Good Clinical Practice (GCP) Good Data and Record Management Practices  </vt:lpstr>
      <vt:lpstr>A Little History Lesson…</vt:lpstr>
      <vt:lpstr>Where does Good Clinical Practice (GCP) come from?</vt:lpstr>
      <vt:lpstr>Where does Good Documentation Practice (GDP) come from?</vt:lpstr>
      <vt:lpstr>Good Documentation Practices (GDP)</vt:lpstr>
      <vt:lpstr>Regulatory Bodies</vt:lpstr>
      <vt:lpstr>GDP: FDA Federal Consequences</vt:lpstr>
      <vt:lpstr>GDP: HHS Federal Consequences</vt:lpstr>
      <vt:lpstr>GDP: Local Consequences</vt:lpstr>
      <vt:lpstr>GDP – RNI Relationship</vt:lpstr>
      <vt:lpstr>GDP Applications</vt:lpstr>
      <vt:lpstr>Birth of ALCOA!</vt:lpstr>
      <vt:lpstr>ALCOA- Attributable</vt:lpstr>
      <vt:lpstr>ALCOA- Attributable</vt:lpstr>
      <vt:lpstr>ALCOA - Legible</vt:lpstr>
      <vt:lpstr>PowerPoint Presentation</vt:lpstr>
      <vt:lpstr>ALCOA - Contemporaneous</vt:lpstr>
      <vt:lpstr>ALCOA - Contemporaneous</vt:lpstr>
      <vt:lpstr>ALCOA - Original</vt:lpstr>
      <vt:lpstr>ALCOA - Original</vt:lpstr>
      <vt:lpstr>ALCOA - Accurate</vt:lpstr>
      <vt:lpstr>ALCOA - Accurate</vt:lpstr>
      <vt:lpstr>Examples of Error Correction  Tools/Techniques</vt:lpstr>
      <vt:lpstr>SON Resources</vt:lpstr>
      <vt:lpstr>Questions?  Email: Casey.Jackson@umaryland.edu    Phone: 6-1611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dc:title>
  <dc:creator>Rowe, Jessica</dc:creator>
  <cp:lastModifiedBy>Jackson, Casey</cp:lastModifiedBy>
  <cp:revision>216</cp:revision>
  <cp:lastPrinted>2017-07-20T15:30:58Z</cp:lastPrinted>
  <dcterms:modified xsi:type="dcterms:W3CDTF">2020-06-19T12:40:11Z</dcterms:modified>
</cp:coreProperties>
</file>