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317" r:id="rId3"/>
    <p:sldId id="319" r:id="rId4"/>
    <p:sldId id="310" r:id="rId5"/>
    <p:sldId id="320" r:id="rId6"/>
    <p:sldId id="311" r:id="rId7"/>
    <p:sldId id="322" r:id="rId8"/>
    <p:sldId id="265" r:id="rId9"/>
    <p:sldId id="312" r:id="rId10"/>
    <p:sldId id="297" r:id="rId11"/>
    <p:sldId id="313" r:id="rId12"/>
    <p:sldId id="288" r:id="rId13"/>
    <p:sldId id="314" r:id="rId14"/>
    <p:sldId id="334" r:id="rId15"/>
    <p:sldId id="336" r:id="rId16"/>
    <p:sldId id="337" r:id="rId17"/>
    <p:sldId id="335" r:id="rId18"/>
    <p:sldId id="324" r:id="rId19"/>
    <p:sldId id="325" r:id="rId20"/>
    <p:sldId id="316" r:id="rId21"/>
    <p:sldId id="323" r:id="rId22"/>
    <p:sldId id="326" r:id="rId23"/>
    <p:sldId id="327" r:id="rId24"/>
    <p:sldId id="328" r:id="rId25"/>
    <p:sldId id="332" r:id="rId26"/>
    <p:sldId id="333" r:id="rId27"/>
    <p:sldId id="329" r:id="rId28"/>
    <p:sldId id="331" r:id="rId29"/>
    <p:sldId id="330" r:id="rId30"/>
    <p:sldId id="338" r:id="rId31"/>
    <p:sldId id="306" r:id="rId32"/>
    <p:sldId id="31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9478" autoAdjust="0"/>
  </p:normalViewPr>
  <p:slideViewPr>
    <p:cSldViewPr snapToGrid="0">
      <p:cViewPr varScale="1">
        <p:scale>
          <a:sx n="104" d="100"/>
          <a:sy n="104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C9A5-7C22-4A73-A718-D4915FF6343C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88043-267E-436F-8FFD-ED96FA83D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appropriate of study</a:t>
            </a:r>
            <a:r>
              <a:rPr lang="en-US" baseline="0" dirty="0"/>
              <a:t> design to reduce risk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88043-267E-436F-8FFD-ED96FA83D5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2536-49A5-4970-B470-6B7276E9B7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9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2536-49A5-4970-B470-6B7276E9B7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5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97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74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81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7907-1480-48AD-B15E-AB1F6D707074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9BCD-7039-4C80-8539-8C2240FA0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doherty@umaryland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vans@umaryland.edu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Human Research Protections </a:t>
            </a:r>
            <a:r>
              <a:rPr lang="en-US" b="1" dirty="0" smtClean="0"/>
              <a:t>Program</a:t>
            </a:r>
            <a:br>
              <a:rPr lang="en-US" b="1" dirty="0" smtClean="0"/>
            </a:br>
            <a:r>
              <a:rPr lang="en-US" b="1" dirty="0" err="1" smtClean="0"/>
              <a:t>sIRB</a:t>
            </a:r>
            <a:r>
              <a:rPr lang="en-US" b="1" dirty="0" smtClean="0"/>
              <a:t> Processes &amp; Workflow:</a:t>
            </a:r>
            <a:br>
              <a:rPr lang="en-US" b="1" dirty="0" smtClean="0"/>
            </a:br>
            <a:r>
              <a:rPr lang="en-US" b="1" dirty="0" smtClean="0"/>
              <a:t>Relying on an External IRB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Dr. Julie </a:t>
            </a:r>
            <a:r>
              <a:rPr lang="en-US" dirty="0" smtClean="0"/>
              <a:t>Doherty, </a:t>
            </a:r>
            <a:r>
              <a:rPr lang="en-US" dirty="0"/>
              <a:t>DM, MSN,RN, CIP, CCEP</a:t>
            </a:r>
          </a:p>
          <a:p>
            <a:r>
              <a:rPr lang="en-US" dirty="0"/>
              <a:t>University of Maryland Baltimore </a:t>
            </a:r>
          </a:p>
          <a:p>
            <a:r>
              <a:rPr lang="en-US" dirty="0" smtClean="0"/>
              <a:t>School of Nursing Seminar Series</a:t>
            </a:r>
            <a:endParaRPr lang="en-US" dirty="0"/>
          </a:p>
          <a:p>
            <a:r>
              <a:rPr lang="en-US" smtClean="0"/>
              <a:t>August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1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32123"/>
            <a:ext cx="8229600" cy="844178"/>
          </a:xfrm>
        </p:spPr>
        <p:txBody>
          <a:bodyPr/>
          <a:lstStyle/>
          <a:p>
            <a:r>
              <a:rPr lang="en-US" b="1" dirty="0"/>
              <a:t>UMB Global Research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56267"/>
            <a:ext cx="9702800" cy="4470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</a:t>
            </a:r>
            <a:r>
              <a:rPr lang="en-US" dirty="0"/>
              <a:t>conducted in @ 70 countries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Minimal risk and greater than minimal risk research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3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56D-141D-46B0-9C29-5AF94774A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52914"/>
            <a:ext cx="5149694" cy="255451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UMB Research in Africa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72 protocols UMB IRB</a:t>
            </a:r>
            <a:br>
              <a:rPr lang="en-US" dirty="0"/>
            </a:br>
            <a:r>
              <a:rPr lang="en-US" dirty="0"/>
              <a:t>  4 protocols external    </a:t>
            </a:r>
            <a:br>
              <a:rPr lang="en-US" dirty="0"/>
            </a:br>
            <a:r>
              <a:rPr lang="en-US" dirty="0"/>
              <a:t>     IRBs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D1596A-6621-4511-BA80-6B3D319A3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294" y="132685"/>
            <a:ext cx="5823106" cy="6592629"/>
          </a:xfrm>
        </p:spPr>
      </p:pic>
    </p:spTree>
    <p:extLst>
      <p:ext uri="{BB962C8B-B14F-4D97-AF65-F5344CB8AC3E}">
        <p14:creationId xmlns:p14="http://schemas.microsoft.com/office/powerpoint/2010/main" val="164723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UMB Resources for Investigators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Consultation pre-grant submission</a:t>
            </a:r>
          </a:p>
          <a:p>
            <a:pPr lvl="1"/>
            <a:r>
              <a:rPr lang="en-US" dirty="0" err="1"/>
              <a:t>sIRB</a:t>
            </a:r>
            <a:endParaRPr lang="en-US" dirty="0"/>
          </a:p>
          <a:p>
            <a:pPr lvl="1"/>
            <a:r>
              <a:rPr lang="en-US" dirty="0"/>
              <a:t>Grant </a:t>
            </a:r>
            <a:r>
              <a:rPr lang="en-US" dirty="0" smtClean="0"/>
              <a:t>letter </a:t>
            </a:r>
            <a:r>
              <a:rPr lang="en-US" dirty="0"/>
              <a:t>of </a:t>
            </a:r>
            <a:r>
              <a:rPr lang="en-US" dirty="0" smtClean="0"/>
              <a:t>support from UMB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SMART-IRB documentation &amp; communication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Review of reliance agreements</a:t>
            </a:r>
          </a:p>
        </p:txBody>
      </p:sp>
    </p:spTree>
    <p:extLst>
      <p:ext uri="{BB962C8B-B14F-4D97-AF65-F5344CB8AC3E}">
        <p14:creationId xmlns:p14="http://schemas.microsoft.com/office/powerpoint/2010/main" val="2835144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04A2-70A8-4661-87C0-C343F791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UMB Resources for Investigators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32A9D-6912-4CF1-BE23-189B0B676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Liaison with external partners </a:t>
            </a:r>
            <a:r>
              <a:rPr lang="en-US" dirty="0" smtClean="0"/>
              <a:t>(both domestic and international) to </a:t>
            </a:r>
            <a:r>
              <a:rPr lang="en-US" dirty="0"/>
              <a:t>facilitate execution of agreements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Reliance Manager is single </a:t>
            </a:r>
            <a:r>
              <a:rPr lang="en-US" dirty="0"/>
              <a:t>point-of-contact in UMB HRPO for questions </a:t>
            </a:r>
            <a:r>
              <a:rPr lang="en-US" dirty="0" smtClean="0"/>
              <a:t>related to  </a:t>
            </a:r>
            <a:r>
              <a:rPr lang="en-US" dirty="0" err="1"/>
              <a:t>sIRB</a:t>
            </a:r>
            <a:r>
              <a:rPr lang="en-US" dirty="0"/>
              <a:t> and external IRB processes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Step-by-step workflow and processes through UMB electronic system - CICERO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8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Completion of local context questionnaires</a:t>
            </a:r>
          </a:p>
          <a:p>
            <a:pPr lvl="1"/>
            <a:r>
              <a:rPr lang="en-US" dirty="0"/>
              <a:t>Depending on length and complexity can take 5-10 business days for completion</a:t>
            </a:r>
          </a:p>
          <a:p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context generally refers to local circumstances, preferences and </a:t>
            </a:r>
            <a:r>
              <a:rPr lang="en-US" dirty="0" smtClean="0"/>
              <a:t>variability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8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involved individuals are credentialed and/or appropriately qualified and meet standards for eligibility to conduct the research</a:t>
            </a:r>
          </a:p>
          <a:p>
            <a:endParaRPr lang="en-US" dirty="0"/>
          </a:p>
          <a:p>
            <a:r>
              <a:rPr lang="en-US" dirty="0" smtClean="0"/>
              <a:t>Completion of required training—CITI, HIPAA, GCP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7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 of protocol and IC template for identification of any institutional requirements (policy or procedural requirements such as recruitment, data security, </a:t>
            </a:r>
            <a:r>
              <a:rPr lang="en-US" dirty="0" err="1" smtClean="0"/>
              <a:t>renumeration</a:t>
            </a:r>
            <a:r>
              <a:rPr lang="en-US" dirty="0" smtClean="0"/>
              <a:t>) that apply to this study</a:t>
            </a:r>
          </a:p>
          <a:p>
            <a:endParaRPr lang="en-US" dirty="0"/>
          </a:p>
          <a:p>
            <a:r>
              <a:rPr lang="en-US" dirty="0" smtClean="0"/>
              <a:t>Describe steps that must be taken to adhere to these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Variation </a:t>
            </a:r>
            <a:r>
              <a:rPr lang="en-US" dirty="0"/>
              <a:t>in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Economic issues</a:t>
            </a:r>
          </a:p>
          <a:p>
            <a:r>
              <a:rPr lang="en-US" dirty="0" smtClean="0"/>
              <a:t>State and local laws</a:t>
            </a:r>
          </a:p>
          <a:p>
            <a:r>
              <a:rPr lang="en-US" dirty="0" smtClean="0"/>
              <a:t>Age </a:t>
            </a:r>
            <a:r>
              <a:rPr lang="en-US" dirty="0"/>
              <a:t>of majority </a:t>
            </a:r>
            <a:endParaRPr lang="en-US" dirty="0" smtClean="0"/>
          </a:p>
          <a:p>
            <a:r>
              <a:rPr lang="en-US" dirty="0" smtClean="0"/>
              <a:t>Informed </a:t>
            </a:r>
            <a:r>
              <a:rPr lang="en-US" dirty="0"/>
              <a:t>consent/assent </a:t>
            </a:r>
            <a:r>
              <a:rPr lang="en-US" dirty="0" smtClean="0"/>
              <a:t>procedures; use of </a:t>
            </a:r>
            <a:r>
              <a:rPr lang="en-US" dirty="0"/>
              <a:t>LARs, </a:t>
            </a:r>
            <a:endParaRPr lang="en-US" dirty="0" smtClean="0"/>
          </a:p>
          <a:p>
            <a:r>
              <a:rPr lang="en-US" dirty="0" smtClean="0"/>
              <a:t>HIPAA</a:t>
            </a:r>
          </a:p>
          <a:p>
            <a:r>
              <a:rPr lang="en-US" dirty="0" smtClean="0"/>
              <a:t>Conflict of interest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64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I want to use a single IRB for my study?  Now what?</a:t>
            </a:r>
          </a:p>
          <a:p>
            <a:endParaRPr lang="en-US" dirty="0"/>
          </a:p>
          <a:p>
            <a:r>
              <a:rPr lang="en-US" dirty="0" smtClean="0"/>
              <a:t>Steps to consider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1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Registration of UMB in external IRB</a:t>
            </a:r>
          </a:p>
          <a:p>
            <a:pPr lvl="1"/>
            <a:r>
              <a:rPr lang="en-US" dirty="0" smtClean="0"/>
              <a:t>Depending on steps, can take 1-2 business days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External IRB requires local site administrator to be identified to grant access of UMB research personnel to external IRB system </a:t>
            </a:r>
          </a:p>
          <a:p>
            <a:pPr lvl="1"/>
            <a:r>
              <a:rPr lang="en-US" dirty="0" smtClean="0"/>
              <a:t>Dependent on number requested</a:t>
            </a:r>
          </a:p>
          <a:p>
            <a:pPr lvl="1"/>
            <a:r>
              <a:rPr lang="en-US" dirty="0" smtClean="0"/>
              <a:t>Julie Doherty or Scott Evans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341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sIRB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 and business processes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Increase efficiency </a:t>
            </a:r>
            <a:endParaRPr lang="en-US" dirty="0"/>
          </a:p>
          <a:p>
            <a:pPr lvl="2"/>
            <a:r>
              <a:rPr lang="en-US" dirty="0"/>
              <a:t>R</a:t>
            </a:r>
            <a:r>
              <a:rPr lang="en-US" dirty="0" smtClean="0"/>
              <a:t>emoval of multiple IRB reviews ( in most instances)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Increase effectiveness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Decrease regulatory burden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90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Processes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CICERO –Collaborative</a:t>
            </a:r>
            <a:r>
              <a:rPr lang="en-US" dirty="0"/>
              <a:t> Institutional Comprehensive Evaluation of Research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Department </a:t>
            </a:r>
            <a:r>
              <a:rPr lang="en-US" dirty="0"/>
              <a:t>or Entity Scientific and Feasibility Review of Research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Institutional </a:t>
            </a:r>
            <a:r>
              <a:rPr lang="en-US" dirty="0" smtClean="0"/>
              <a:t>Biosafety Review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Radiation </a:t>
            </a:r>
            <a:r>
              <a:rPr lang="en-US" dirty="0" smtClean="0"/>
              <a:t>Safety Review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UMB maintains institutional oversight when IRB review is external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97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Conflict of interest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UMB management plan would be reviewed as applicable by external IRB</a:t>
            </a:r>
          </a:p>
          <a:p>
            <a:pPr lvl="1"/>
            <a:r>
              <a:rPr lang="en-US" dirty="0" smtClean="0"/>
              <a:t>External IRB can make additional requirements r/t COI management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CICERO for local documentation for lifecycle of study</a:t>
            </a:r>
          </a:p>
          <a:p>
            <a:endParaRPr lang="en-US" dirty="0"/>
          </a:p>
          <a:p>
            <a:r>
              <a:rPr lang="en-US" dirty="0" smtClean="0"/>
              <a:t>Minimize email communication as much as possible to facilitate processing of documentation </a:t>
            </a:r>
          </a:p>
          <a:p>
            <a:pPr lvl="1"/>
            <a:r>
              <a:rPr lang="en-US" dirty="0" smtClean="0"/>
              <a:t>HRPO Inbox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14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Documentation in SMART IRB or other system of agreement to rely</a:t>
            </a:r>
          </a:p>
          <a:p>
            <a:endParaRPr lang="en-US" dirty="0"/>
          </a:p>
          <a:p>
            <a:r>
              <a:rPr lang="en-US" dirty="0" smtClean="0"/>
              <a:t>Documentation in external IRB system of agreement to rely</a:t>
            </a:r>
          </a:p>
          <a:p>
            <a:endParaRPr lang="en-US" dirty="0"/>
          </a:p>
          <a:p>
            <a:r>
              <a:rPr lang="en-US" dirty="0" smtClean="0"/>
              <a:t>Separate reliance agreement needed in some instances</a:t>
            </a:r>
          </a:p>
          <a:p>
            <a:pPr lvl="1"/>
            <a:r>
              <a:rPr lang="en-US" dirty="0" smtClean="0"/>
              <a:t>Requires signatories at both institutions </a:t>
            </a:r>
          </a:p>
          <a:p>
            <a:pPr lvl="1"/>
            <a:r>
              <a:rPr lang="en-US" dirty="0" smtClean="0"/>
              <a:t>Indemnification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53032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26708"/>
          </a:xfrm>
        </p:spPr>
        <p:txBody>
          <a:bodyPr>
            <a:normAutofit/>
          </a:bodyPr>
          <a:lstStyle/>
          <a:p>
            <a:r>
              <a:rPr lang="en-US" dirty="0" smtClean="0"/>
              <a:t>Request to rely</a:t>
            </a:r>
          </a:p>
          <a:p>
            <a:pPr lvl="1"/>
            <a:r>
              <a:rPr lang="en-US" dirty="0" smtClean="0"/>
              <a:t>Protocol</a:t>
            </a:r>
          </a:p>
          <a:p>
            <a:pPr lvl="1"/>
            <a:r>
              <a:rPr lang="en-US" dirty="0" smtClean="0"/>
              <a:t>Investigator brochure</a:t>
            </a:r>
          </a:p>
          <a:p>
            <a:pPr lvl="1"/>
            <a:r>
              <a:rPr lang="en-US" dirty="0" smtClean="0"/>
              <a:t>Informed consent documents</a:t>
            </a:r>
          </a:p>
          <a:p>
            <a:pPr lvl="1"/>
            <a:r>
              <a:rPr lang="en-US" dirty="0" smtClean="0"/>
              <a:t>Other supporting documents</a:t>
            </a:r>
          </a:p>
          <a:p>
            <a:pPr lvl="3"/>
            <a:r>
              <a:rPr lang="en-US" dirty="0" smtClean="0"/>
              <a:t>Advertisements</a:t>
            </a:r>
          </a:p>
          <a:p>
            <a:pPr lvl="3"/>
            <a:r>
              <a:rPr lang="en-US" dirty="0" smtClean="0"/>
              <a:t>Recruitment materials</a:t>
            </a:r>
          </a:p>
          <a:p>
            <a:pPr lvl="3"/>
            <a:endParaRPr lang="en-US" dirty="0"/>
          </a:p>
          <a:p>
            <a:pPr marL="1371600" lvl="3" indent="0">
              <a:buNone/>
            </a:pPr>
            <a:r>
              <a:rPr lang="en-US" dirty="0" smtClean="0"/>
              <a:t>Reliance agreement</a:t>
            </a:r>
          </a:p>
        </p:txBody>
      </p:sp>
    </p:spTree>
    <p:extLst>
      <p:ext uri="{BB962C8B-B14F-4D97-AF65-F5344CB8AC3E}">
        <p14:creationId xmlns:p14="http://schemas.microsoft.com/office/powerpoint/2010/main" val="3099817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600201"/>
            <a:ext cx="11333018" cy="4606635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Vulnerable </a:t>
            </a:r>
            <a:r>
              <a:rPr lang="en-US" dirty="0" smtClean="0"/>
              <a:t>populations</a:t>
            </a:r>
          </a:p>
          <a:p>
            <a:pPr lvl="3"/>
            <a:r>
              <a:rPr lang="en-US" dirty="0" smtClean="0"/>
              <a:t>Pediatrics</a:t>
            </a:r>
          </a:p>
          <a:p>
            <a:pPr lvl="4"/>
            <a:r>
              <a:rPr lang="en-US" dirty="0" smtClean="0"/>
              <a:t>External IRB determination of pediatric category required for local consideration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Pregnant women</a:t>
            </a:r>
          </a:p>
          <a:p>
            <a:pPr lvl="4"/>
            <a:r>
              <a:rPr lang="en-US" dirty="0" smtClean="0"/>
              <a:t>Even though no longer considered vulnerable, what were IRB determinations?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lvl="3"/>
            <a:r>
              <a:rPr lang="en-US" dirty="0" smtClean="0"/>
              <a:t>Cognitively impaired</a:t>
            </a:r>
          </a:p>
          <a:p>
            <a:pPr lvl="4"/>
            <a:r>
              <a:rPr lang="en-US" dirty="0" smtClean="0"/>
              <a:t>Considerations</a:t>
            </a:r>
          </a:p>
          <a:p>
            <a:pPr lvl="4"/>
            <a:r>
              <a:rPr lang="en-US" dirty="0" smtClean="0"/>
              <a:t>IRB determination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Student, employees</a:t>
            </a:r>
          </a:p>
          <a:p>
            <a:pPr lvl="4"/>
            <a:r>
              <a:rPr lang="en-US" dirty="0" smtClean="0"/>
              <a:t>Considerations</a:t>
            </a:r>
          </a:p>
          <a:p>
            <a:pPr lvl="4"/>
            <a:r>
              <a:rPr lang="en-US" dirty="0" smtClean="0"/>
              <a:t>IRB determination</a:t>
            </a:r>
          </a:p>
          <a:p>
            <a:pPr lvl="5"/>
            <a:r>
              <a:rPr lang="en-US" dirty="0" smtClean="0"/>
              <a:t>Who can consent? Determine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03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&amp;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Recruitment </a:t>
            </a:r>
            <a:r>
              <a:rPr lang="en-US" dirty="0"/>
              <a:t>from socially or economically disenfranchised </a:t>
            </a:r>
            <a:r>
              <a:rPr lang="en-US" dirty="0" smtClean="0"/>
              <a:t>populations.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Local </a:t>
            </a:r>
            <a:r>
              <a:rPr lang="en-US" dirty="0"/>
              <a:t>cultural mores or unique clinical circumstances , in which local knowledge might impact the review and approval related to </a:t>
            </a:r>
            <a:r>
              <a:rPr lang="en-US" dirty="0" smtClean="0"/>
              <a:t>recruitment </a:t>
            </a:r>
            <a:r>
              <a:rPr lang="en-US" dirty="0"/>
              <a:t>methods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Relying institution considers </a:t>
            </a:r>
            <a:r>
              <a:rPr lang="en-US" dirty="0"/>
              <a:t>if ceding IRB could create or mitigate unique institutional risks such as conflicts of interest.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1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&amp;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Significant additional </a:t>
            </a:r>
            <a:r>
              <a:rPr lang="en-US" dirty="0"/>
              <a:t>administrative time and costs associated with establishing authorization </a:t>
            </a:r>
            <a:r>
              <a:rPr lang="en-US" dirty="0" smtClean="0"/>
              <a:t>agreements.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Authorization agreements are flexible and can be highly customized. They may cover one protocol, multiple protocols, or all research within a certain set of parameters.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relying institution </a:t>
            </a:r>
            <a:r>
              <a:rPr lang="en-US" dirty="0" smtClean="0"/>
              <a:t>considers </a:t>
            </a:r>
            <a:r>
              <a:rPr lang="en-US" dirty="0"/>
              <a:t>that from a practical standpoint, investigators, research staff and others will need to learn the electronic systems, policies and processes of the reviewing IRB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56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IRB approval obtained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UMB experience with external </a:t>
            </a:r>
            <a:r>
              <a:rPr lang="en-US" dirty="0" smtClean="0"/>
              <a:t>IRB?</a:t>
            </a:r>
          </a:p>
          <a:p>
            <a:pPr lvl="1"/>
            <a:r>
              <a:rPr lang="en-US" dirty="0" smtClean="0"/>
              <a:t>AAHRPP accredited</a:t>
            </a:r>
          </a:p>
          <a:p>
            <a:pPr lvl="1"/>
            <a:r>
              <a:rPr lang="en-US" dirty="0" smtClean="0"/>
              <a:t>SMART IRB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1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PI must be familiar with external IRB SOPs</a:t>
            </a:r>
          </a:p>
          <a:p>
            <a:endParaRPr lang="en-US" dirty="0"/>
          </a:p>
          <a:p>
            <a:r>
              <a:rPr lang="en-US" dirty="0" smtClean="0"/>
              <a:t>PI must have communication plan for relaying information between sites (if lead PI) </a:t>
            </a:r>
          </a:p>
          <a:p>
            <a:endParaRPr lang="en-US" dirty="0"/>
          </a:p>
          <a:p>
            <a:r>
              <a:rPr lang="en-US" dirty="0" smtClean="0"/>
              <a:t>Reporting requirements – UMB RNI Policy (SOP 024)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94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‘It is NOT less work, it is DIFFERENT work’</a:t>
            </a:r>
          </a:p>
          <a:p>
            <a:endParaRPr lang="en-US" dirty="0"/>
          </a:p>
          <a:p>
            <a:r>
              <a:rPr lang="en-US" dirty="0" smtClean="0"/>
              <a:t>Currently no standardization on processes and procedures</a:t>
            </a:r>
          </a:p>
          <a:p>
            <a:pPr lvl="1"/>
            <a:r>
              <a:rPr lang="en-US" dirty="0" smtClean="0"/>
              <a:t>Different reliance agreement formats</a:t>
            </a:r>
          </a:p>
          <a:p>
            <a:pPr lvl="1"/>
            <a:r>
              <a:rPr lang="en-US" dirty="0" smtClean="0"/>
              <a:t>Different local context documentation formats and questions</a:t>
            </a:r>
          </a:p>
          <a:p>
            <a:endParaRPr lang="en-US" dirty="0"/>
          </a:p>
          <a:p>
            <a:r>
              <a:rPr lang="en-US" dirty="0" smtClean="0"/>
              <a:t>Currently no guidance from oversight agencies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22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sIRB</a:t>
            </a:r>
            <a:r>
              <a:rPr lang="en-US" dirty="0" smtClean="0"/>
              <a:t> Mandate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</a:t>
            </a:r>
            <a:r>
              <a:rPr lang="en-US" dirty="0"/>
              <a:t>of complementary federal policies that require certain types of federally-funded studies that involve multiple institutions to use a single IRB to accomplish </a:t>
            </a:r>
            <a:r>
              <a:rPr lang="en-US" dirty="0" smtClean="0"/>
              <a:t>IRB review </a:t>
            </a:r>
            <a:r>
              <a:rPr lang="en-US" dirty="0"/>
              <a:t>and approval for all participating sites.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09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Communication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Collaboration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08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2538"/>
            <a:ext cx="8229600" cy="844178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sz="2800" dirty="0"/>
              <a:t> Questions??</a:t>
            </a:r>
          </a:p>
          <a:p>
            <a:pPr>
              <a:lnSpc>
                <a:spcPct val="95000"/>
              </a:lnSpc>
              <a:spcBef>
                <a:spcPct val="30000"/>
              </a:spcBef>
            </a:pPr>
            <a:endParaRPr lang="en-US" sz="2800" dirty="0"/>
          </a:p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sz="2800" dirty="0"/>
              <a:t> University of Maryland Baltimore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buNone/>
            </a:pPr>
            <a:r>
              <a:rPr lang="en-US" sz="2800" dirty="0"/>
              <a:t>	Human Research Protections Office             410-706-5037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buNone/>
            </a:pP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buNone/>
            </a:pPr>
            <a:r>
              <a:rPr lang="en-US" sz="2800" dirty="0"/>
              <a:t>	Julie Doherty    </a:t>
            </a:r>
            <a:r>
              <a:rPr lang="en-US" sz="2800" dirty="0">
                <a:hlinkClick r:id="rId3"/>
              </a:rPr>
              <a:t>jdoherty@umaryland.edu</a:t>
            </a:r>
            <a:r>
              <a:rPr lang="en-US" sz="2800" dirty="0"/>
              <a:t>   410-706-3867</a:t>
            </a:r>
          </a:p>
          <a:p>
            <a:pPr marL="0" indent="0">
              <a:lnSpc>
                <a:spcPct val="95000"/>
              </a:lnSpc>
              <a:spcBef>
                <a:spcPct val="30000"/>
              </a:spcBef>
              <a:buNone/>
            </a:pPr>
            <a:r>
              <a:rPr lang="en-US" sz="2800" dirty="0"/>
              <a:t>	Scott Evans        </a:t>
            </a:r>
            <a:r>
              <a:rPr lang="en-US" sz="2800" dirty="0">
                <a:hlinkClick r:id="rId4"/>
              </a:rPr>
              <a:t>sevans@umaryland.edu</a:t>
            </a:r>
            <a:r>
              <a:rPr lang="en-US" sz="2800" dirty="0"/>
              <a:t> </a:t>
            </a:r>
            <a:r>
              <a:rPr lang="en-US" sz="2800" dirty="0" smtClean="0"/>
              <a:t>    410-706-3893</a:t>
            </a:r>
            <a:endParaRPr lang="en-US" sz="2800" dirty="0"/>
          </a:p>
          <a:p>
            <a:pPr marL="0" indent="0">
              <a:lnSpc>
                <a:spcPct val="95000"/>
              </a:lnSpc>
              <a:spcBef>
                <a:spcPct val="300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672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059689"/>
          </a:xfrm>
        </p:spPr>
        <p:txBody>
          <a:bodyPr/>
          <a:lstStyle/>
          <a:p>
            <a:r>
              <a:rPr lang="en-US" dirty="0" smtClean="0"/>
              <a:t>Thank you !!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University of Maryland Baltimore 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091" y="3334327"/>
            <a:ext cx="9830521" cy="100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00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495E-BB7D-48F9-A83F-B2FF6400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NIH Requirement for Single 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677D7-E11E-4AF6-ADE5-2EB45B257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Effective January 25, 2018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single IRB (</a:t>
            </a:r>
            <a:r>
              <a:rPr lang="en-US" dirty="0" err="1"/>
              <a:t>sIRB</a:t>
            </a:r>
            <a:r>
              <a:rPr lang="en-US" dirty="0"/>
              <a:t>) mandate is an </a:t>
            </a:r>
            <a:r>
              <a:rPr lang="en-US" b="1" dirty="0"/>
              <a:t>NIH policy</a:t>
            </a:r>
            <a:r>
              <a:rPr lang="en-US" dirty="0"/>
              <a:t> that requires certain types of NIH-supported studies involving multiple sites where each site will</a:t>
            </a:r>
            <a:r>
              <a:rPr lang="en-US" u="sng" dirty="0"/>
              <a:t> conduct the same protocol </a:t>
            </a:r>
            <a:r>
              <a:rPr lang="en-US" dirty="0"/>
              <a:t>involving non-exempt human subjects research to use a single IRB to accomplish IRB review and approval for all </a:t>
            </a:r>
            <a:r>
              <a:rPr lang="en-US" u="sng" dirty="0"/>
              <a:t>domestic participating sites</a:t>
            </a:r>
            <a:r>
              <a:rPr lang="en-US" dirty="0"/>
              <a:t>.</a:t>
            </a:r>
          </a:p>
          <a:p>
            <a:r>
              <a:rPr lang="en-US" dirty="0"/>
              <a:t>Whether supported through grants, cooperative agreements, contracts, or the </a:t>
            </a:r>
            <a:r>
              <a:rPr lang="en-US" b="1" dirty="0"/>
              <a:t>NIH</a:t>
            </a:r>
            <a:r>
              <a:rPr lang="en-US" dirty="0"/>
              <a:t> Intramural Research Program.</a:t>
            </a:r>
          </a:p>
        </p:txBody>
      </p:sp>
    </p:spTree>
    <p:extLst>
      <p:ext uri="{BB962C8B-B14F-4D97-AF65-F5344CB8AC3E}">
        <p14:creationId xmlns:p14="http://schemas.microsoft.com/office/powerpoint/2010/main" val="214889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Exceptions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VA </a:t>
            </a:r>
            <a:r>
              <a:rPr lang="en-US" dirty="0" smtClean="0"/>
              <a:t>sites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nternational sites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Site </a:t>
            </a:r>
            <a:r>
              <a:rPr lang="en-US" dirty="0"/>
              <a:t>involving tribal </a:t>
            </a:r>
            <a:r>
              <a:rPr lang="en-US" dirty="0" smtClean="0"/>
              <a:t>nations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7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1220-440F-4F2F-AA3F-39D21F89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for Single IRB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7E350-F492-4D2E-A828-605A27B92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Rule: Federal Policy for the Protection of Human Subjects </a:t>
            </a:r>
          </a:p>
          <a:p>
            <a:r>
              <a:rPr lang="en-US" dirty="0"/>
              <a:t>Issued January 2017</a:t>
            </a:r>
          </a:p>
          <a:p>
            <a:r>
              <a:rPr lang="en-US" dirty="0"/>
              <a:t>Includes a mandate for </a:t>
            </a:r>
            <a:r>
              <a:rPr lang="en-US" b="1" dirty="0"/>
              <a:t>single</a:t>
            </a:r>
            <a:r>
              <a:rPr lang="en-US" dirty="0"/>
              <a:t> IRB review for </a:t>
            </a:r>
            <a:r>
              <a:rPr lang="en-US" b="1" dirty="0"/>
              <a:t>cooperative</a:t>
            </a:r>
            <a:r>
              <a:rPr lang="en-US" dirty="0"/>
              <a:t> research (federally-funded research taking place at two or more institutions)</a:t>
            </a:r>
          </a:p>
          <a:p>
            <a:r>
              <a:rPr lang="en-US" dirty="0"/>
              <a:t>Effective </a:t>
            </a:r>
            <a:r>
              <a:rPr lang="en-US" dirty="0" smtClean="0"/>
              <a:t> - January </a:t>
            </a:r>
            <a:r>
              <a:rPr lang="en-US" dirty="0"/>
              <a:t>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Exceptions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VA </a:t>
            </a:r>
            <a:r>
              <a:rPr lang="en-US" dirty="0" smtClean="0"/>
              <a:t>sites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nternational sites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Site </a:t>
            </a:r>
            <a:r>
              <a:rPr lang="en-US" dirty="0"/>
              <a:t>involving tribal </a:t>
            </a:r>
            <a:r>
              <a:rPr lang="en-US" dirty="0" smtClean="0"/>
              <a:t>nations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2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67821"/>
            <a:ext cx="10972800" cy="1143000"/>
          </a:xfrm>
        </p:spPr>
        <p:txBody>
          <a:bodyPr>
            <a:normAutofit/>
          </a:bodyPr>
          <a:lstStyle/>
          <a:p>
            <a:r>
              <a:rPr lang="en-US" b="1" dirty="0"/>
              <a:t>Requirement for Single </a:t>
            </a:r>
            <a:r>
              <a:rPr lang="en-US" b="1" dirty="0" smtClean="0"/>
              <a:t>IRB (</a:t>
            </a:r>
            <a:r>
              <a:rPr lang="en-US" b="1" dirty="0" err="1" smtClean="0"/>
              <a:t>cont</a:t>
            </a:r>
            <a:r>
              <a:rPr lang="en-US" b="1" dirty="0" smtClean="0"/>
              <a:t>).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855" y="1405467"/>
            <a:ext cx="11346287" cy="504291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Master agreements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National Cancer Institute Central IRB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/>
              <a:t>Department of Veterans Affairs Central IRB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SMART IRB –reliance communication platform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Otherwise agreed to on a case-by-case basis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Relationships established between UMB leadership, UMB faculty and external IRB/EC</a:t>
            </a:r>
          </a:p>
        </p:txBody>
      </p:sp>
    </p:spTree>
    <p:extLst>
      <p:ext uri="{BB962C8B-B14F-4D97-AF65-F5344CB8AC3E}">
        <p14:creationId xmlns:p14="http://schemas.microsoft.com/office/powerpoint/2010/main" val="260294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A76D-918C-441E-99E3-AADFEADD0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Reliance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BB089-BDF7-45A8-A16B-037B9EBF3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Currently @ 270 formally executed agreements</a:t>
            </a:r>
          </a:p>
          <a:p>
            <a:pPr lvl="1"/>
            <a:r>
              <a:rPr lang="en-US" dirty="0"/>
              <a:t>Academic, hospital, commercial IRBs</a:t>
            </a:r>
          </a:p>
          <a:p>
            <a:endParaRPr lang="en-US" dirty="0"/>
          </a:p>
          <a:p>
            <a:r>
              <a:rPr lang="en-US" dirty="0"/>
              <a:t> UMB Signatory Official</a:t>
            </a:r>
          </a:p>
          <a:p>
            <a:pPr lvl="1"/>
            <a:r>
              <a:rPr lang="en-US" dirty="0"/>
              <a:t>Dr. Bruce Jarrell, Executive Vice President &amp; Provost</a:t>
            </a:r>
          </a:p>
        </p:txBody>
      </p:sp>
    </p:spTree>
    <p:extLst>
      <p:ext uri="{BB962C8B-B14F-4D97-AF65-F5344CB8AC3E}">
        <p14:creationId xmlns:p14="http://schemas.microsoft.com/office/powerpoint/2010/main" val="313918385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-UMB-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Theme1-UMB-2017</Template>
  <TotalTime>4766</TotalTime>
  <Words>917</Words>
  <Application>Microsoft Office PowerPoint</Application>
  <PresentationFormat>Widescreen</PresentationFormat>
  <Paragraphs>224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Theme1-UMB-2017</vt:lpstr>
      <vt:lpstr>Human Research Protections Program sIRB Processes &amp; Workflow: Relying on an External IRB </vt:lpstr>
      <vt:lpstr>sIRB</vt:lpstr>
      <vt:lpstr>sIRB Mandate</vt:lpstr>
      <vt:lpstr>NIH Requirement for Single IRB</vt:lpstr>
      <vt:lpstr>PowerPoint Presentation</vt:lpstr>
      <vt:lpstr>Requirement for Single IRB</vt:lpstr>
      <vt:lpstr>PowerPoint Presentation</vt:lpstr>
      <vt:lpstr>Requirement for Single IRB (cont).</vt:lpstr>
      <vt:lpstr>Reliance Agreements</vt:lpstr>
      <vt:lpstr>UMB Global Research Presence</vt:lpstr>
      <vt:lpstr>UMB Research in Africa   72 protocols UMB IRB   4 protocols external          IRBs </vt:lpstr>
      <vt:lpstr>UMB Resources for Investigators</vt:lpstr>
      <vt:lpstr>UMB Resources for Investigators</vt:lpstr>
      <vt:lpstr>PowerPoint Presentation</vt:lpstr>
      <vt:lpstr>Local Context</vt:lpstr>
      <vt:lpstr>Local context</vt:lpstr>
      <vt:lpstr>Local Context</vt:lpstr>
      <vt:lpstr>Processes</vt:lpstr>
      <vt:lpstr>Processes</vt:lpstr>
      <vt:lpstr>Processes</vt:lpstr>
      <vt:lpstr>Processes</vt:lpstr>
      <vt:lpstr>Processes</vt:lpstr>
      <vt:lpstr>Processes</vt:lpstr>
      <vt:lpstr>Processes</vt:lpstr>
      <vt:lpstr>Processes &amp; Considerations</vt:lpstr>
      <vt:lpstr>Processes &amp; Considerations</vt:lpstr>
      <vt:lpstr>Processes</vt:lpstr>
      <vt:lpstr>Processes</vt:lpstr>
      <vt:lpstr>Key Take-Aways</vt:lpstr>
      <vt:lpstr>Key Take-Aways</vt:lpstr>
      <vt:lpstr>PowerPoint Presentation</vt:lpstr>
      <vt:lpstr>Thank you !!  University of Maryland Baltimore </vt:lpstr>
    </vt:vector>
  </TitlesOfParts>
  <Company>University of Maryland School of Nursing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Rowe, Jessica</dc:creator>
  <cp:lastModifiedBy>Doherty, Julie</cp:lastModifiedBy>
  <cp:revision>81</cp:revision>
  <dcterms:created xsi:type="dcterms:W3CDTF">2018-11-26T18:38:07Z</dcterms:created>
  <dcterms:modified xsi:type="dcterms:W3CDTF">2019-06-24T14:54:32Z</dcterms:modified>
</cp:coreProperties>
</file>