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2" r:id="rId2"/>
    <p:sldMasterId id="2147483654" r:id="rId3"/>
  </p:sldMasterIdLst>
  <p:sldIdLst>
    <p:sldId id="257" r:id="rId4"/>
    <p:sldId id="258" r:id="rId5"/>
    <p:sldId id="259" r:id="rId6"/>
  </p:sldIdLst>
  <p:sldSz cx="43891200" cy="32918400"/>
  <p:notesSz cx="6858000" cy="9144000"/>
  <p:defaultTextStyle>
    <a:defPPr>
      <a:defRPr lang="en-US"/>
    </a:defPPr>
    <a:lvl1pPr marL="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219456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0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73"/>
    <p:restoredTop sz="94639"/>
  </p:normalViewPr>
  <p:slideViewPr>
    <p:cSldViewPr snapToGrid="0" snapToObjects="1">
      <p:cViewPr varScale="1">
        <p:scale>
          <a:sx n="25" d="100"/>
          <a:sy n="25" d="100"/>
        </p:scale>
        <p:origin x="200" y="544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568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6994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113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M_School_Nursing_CMYK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791" y="1053139"/>
            <a:ext cx="8195216" cy="2154980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0" y="0"/>
            <a:ext cx="1115094" cy="33009824"/>
          </a:xfrm>
          <a:prstGeom prst="rect">
            <a:avLst/>
          </a:prstGeom>
          <a:solidFill>
            <a:srgbClr val="BF0E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90808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44013092" cy="5575452"/>
          </a:xfrm>
          <a:prstGeom prst="rect">
            <a:avLst/>
          </a:prstGeom>
          <a:solidFill>
            <a:srgbClr val="BF0E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2" name="Picture 1" descr="UM_School_Nursing_white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278" y="1700953"/>
            <a:ext cx="8137921" cy="2139914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0" y="31996902"/>
            <a:ext cx="44013092" cy="101292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41701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31996902"/>
            <a:ext cx="44013092" cy="101292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5" name="Picture 4" descr="UM_School_Nursing_CMYK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347" y="1053139"/>
            <a:ext cx="8195216" cy="215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787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9937930" y="1166835"/>
            <a:ext cx="33167715" cy="4512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8800" dirty="0">
                <a:solidFill>
                  <a:srgbClr val="BF0E2F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5400" dirty="0">
                <a:latin typeface="Arial"/>
                <a:cs typeface="Arial"/>
              </a:rPr>
              <a:t>Primary author (Student name)</a:t>
            </a:r>
          </a:p>
          <a:p>
            <a:pPr algn="r" eaLnBrk="1" hangingPunct="1"/>
            <a:r>
              <a:rPr lang="en-US" sz="5400" dirty="0">
                <a:latin typeface="Arial"/>
                <a:cs typeface="Arial"/>
              </a:rPr>
              <a:t>Faculty Advisor</a:t>
            </a:r>
          </a:p>
          <a:p>
            <a:pPr algn="r" eaLnBrk="1" hangingPunct="1"/>
            <a:r>
              <a:rPr lang="en-US" sz="5400" dirty="0">
                <a:latin typeface="Arial"/>
                <a:cs typeface="Arial"/>
              </a:rPr>
              <a:t>Practice Site (CSR)/Stakeholders (as applicable)</a:t>
            </a:r>
          </a:p>
          <a:p>
            <a:pPr algn="r" eaLnBrk="1" hangingPunct="1"/>
            <a:endParaRPr lang="en-US" sz="3000" b="0" i="0" dirty="0">
              <a:latin typeface="Arial"/>
              <a:cs typeface="Arial"/>
            </a:endParaRPr>
          </a:p>
        </p:txBody>
      </p:sp>
      <p:sp>
        <p:nvSpPr>
          <p:cNvPr id="20" name="Text Box 147">
            <a:extLst>
              <a:ext uri="{FF2B5EF4-FFF2-40B4-BE49-F238E27FC236}">
                <a16:creationId xmlns:a16="http://schemas.microsoft.com/office/drawing/2014/main" id="{A77E5E0A-D7AE-1169-A39F-1CB8CFA42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1374" y="7916862"/>
            <a:ext cx="11656134" cy="660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latin typeface="Arial"/>
                <a:cs typeface="Arial"/>
              </a:rPr>
              <a:t>Background/Problem</a:t>
            </a:r>
            <a:endParaRPr lang="en-US" sz="3200" dirty="0">
              <a:latin typeface="Arial"/>
              <a:cs typeface="Arial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Population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Setting 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r>
              <a:rPr lang="en-US" sz="3200" dirty="0">
                <a:latin typeface="Arial"/>
                <a:cs typeface="Arial"/>
              </a:rPr>
              <a:t>Evidence (include here external and internal data indicating the problem):</a:t>
            </a:r>
          </a:p>
          <a:p>
            <a:pPr eaLnBrk="1" hangingPunct="1"/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</p:txBody>
      </p:sp>
      <p:sp>
        <p:nvSpPr>
          <p:cNvPr id="21" name="Text Box 162">
            <a:extLst>
              <a:ext uri="{FF2B5EF4-FFF2-40B4-BE49-F238E27FC236}">
                <a16:creationId xmlns:a16="http://schemas.microsoft.com/office/drawing/2014/main" id="{DDDBBF16-3EC7-52FC-5E84-A6626E555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516" y="7012039"/>
            <a:ext cx="11676063" cy="83026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Problem Statement</a:t>
            </a:r>
          </a:p>
        </p:txBody>
      </p:sp>
      <p:sp>
        <p:nvSpPr>
          <p:cNvPr id="22" name="Text Box 163">
            <a:extLst>
              <a:ext uri="{FF2B5EF4-FFF2-40B4-BE49-F238E27FC236}">
                <a16:creationId xmlns:a16="http://schemas.microsoft.com/office/drawing/2014/main" id="{61C953D3-701F-CBD3-9BBE-0BBAF9C0B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1374" y="14722447"/>
            <a:ext cx="11658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Purpose/Goals</a:t>
            </a:r>
          </a:p>
        </p:txBody>
      </p:sp>
      <p:sp>
        <p:nvSpPr>
          <p:cNvPr id="23" name="Text Box 164">
            <a:extLst>
              <a:ext uri="{FF2B5EF4-FFF2-40B4-BE49-F238E27FC236}">
                <a16:creationId xmlns:a16="http://schemas.microsoft.com/office/drawing/2014/main" id="{B41E1FBD-CD66-8D70-FD78-8E4010B86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47999" y="6996591"/>
            <a:ext cx="13817601" cy="86115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</a:p>
        </p:txBody>
      </p:sp>
      <p:sp>
        <p:nvSpPr>
          <p:cNvPr id="24" name="Text Box 156">
            <a:extLst>
              <a:ext uri="{FF2B5EF4-FFF2-40B4-BE49-F238E27FC236}">
                <a16:creationId xmlns:a16="http://schemas.microsoft.com/office/drawing/2014/main" id="{11DC14E6-4F4A-19B0-7CAA-74F8CFE5E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64811" y="7975589"/>
            <a:ext cx="12039601" cy="906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Interpretation of Results (comparison to literature):</a:t>
            </a:r>
          </a:p>
          <a:p>
            <a:pPr eaLnBrk="1" hangingPunct="1"/>
            <a:endParaRPr lang="en-US" sz="3200" i="1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r>
              <a:rPr lang="en-US" sz="3200" dirty="0">
                <a:latin typeface="Arial"/>
                <a:cs typeface="Arial"/>
              </a:rPr>
              <a:t>Impact/Implications for Practice: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25" name="Text Box 166">
            <a:extLst>
              <a:ext uri="{FF2B5EF4-FFF2-40B4-BE49-F238E27FC236}">
                <a16:creationId xmlns:a16="http://schemas.microsoft.com/office/drawing/2014/main" id="{52465825-258C-DB06-6F7A-839B274BF2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66045" y="7026753"/>
            <a:ext cx="12039600" cy="83099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Discussion/Conclusions</a:t>
            </a:r>
          </a:p>
        </p:txBody>
      </p:sp>
      <p:sp>
        <p:nvSpPr>
          <p:cNvPr id="26" name="Text Box 167">
            <a:extLst>
              <a:ext uri="{FF2B5EF4-FFF2-40B4-BE49-F238E27FC236}">
                <a16:creationId xmlns:a16="http://schemas.microsoft.com/office/drawing/2014/main" id="{9638C992-02C5-A86A-43B6-96701DA50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38826" y="21170039"/>
            <a:ext cx="12039600" cy="83343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Sustainability</a:t>
            </a:r>
          </a:p>
        </p:txBody>
      </p:sp>
      <p:sp>
        <p:nvSpPr>
          <p:cNvPr id="27" name="Text Box 161">
            <a:extLst>
              <a:ext uri="{FF2B5EF4-FFF2-40B4-BE49-F238E27FC236}">
                <a16:creationId xmlns:a16="http://schemas.microsoft.com/office/drawing/2014/main" id="{AB58EC31-BAD6-0613-4286-7096E53BB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1374" y="22166062"/>
            <a:ext cx="11658600" cy="660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Implementation Strategies/Tactics: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r>
              <a:rPr lang="en-US" sz="3200" dirty="0">
                <a:latin typeface="Arial"/>
                <a:cs typeface="Arial"/>
              </a:rPr>
              <a:t>Measures: 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Process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Outcome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Balancing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28" name="Text Box 164">
            <a:extLst>
              <a:ext uri="{FF2B5EF4-FFF2-40B4-BE49-F238E27FC236}">
                <a16:creationId xmlns:a16="http://schemas.microsoft.com/office/drawing/2014/main" id="{9804B675-D79C-BE82-64DC-837CF5F0A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516" y="21173213"/>
            <a:ext cx="11658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Methods</a:t>
            </a:r>
          </a:p>
        </p:txBody>
      </p:sp>
      <p:sp>
        <p:nvSpPr>
          <p:cNvPr id="29" name="Text Box 167">
            <a:extLst>
              <a:ext uri="{FF2B5EF4-FFF2-40B4-BE49-F238E27FC236}">
                <a16:creationId xmlns:a16="http://schemas.microsoft.com/office/drawing/2014/main" id="{EE481EE5-2502-FC7A-83C1-7CD7F25CD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64812" y="26518531"/>
            <a:ext cx="1203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References</a:t>
            </a:r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/Acknowledgments</a:t>
            </a:r>
            <a:endParaRPr lang="en-US" sz="48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30" name="Text Box 161">
            <a:extLst>
              <a:ext uri="{FF2B5EF4-FFF2-40B4-BE49-F238E27FC236}">
                <a16:creationId xmlns:a16="http://schemas.microsoft.com/office/drawing/2014/main" id="{090CB1B9-9A47-783A-356E-09A2AE033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1374" y="15774675"/>
            <a:ext cx="11656134" cy="5127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Intervention</a:t>
            </a:r>
          </a:p>
          <a:p>
            <a:pPr marL="1085850" lvl="1" indent="-3429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Evidence to support intervention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End section with purpose statement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31" name="Text Box 152">
            <a:extLst>
              <a:ext uri="{FF2B5EF4-FFF2-40B4-BE49-F238E27FC236}">
                <a16:creationId xmlns:a16="http://schemas.microsoft.com/office/drawing/2014/main" id="{E8B84A0B-D2B4-937A-9D73-439A74009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01818" y="22166062"/>
            <a:ext cx="11977224" cy="4142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Spread and Next Steps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D68BF5D-A42C-A696-8FC0-41D6C59AE98F}"/>
              </a:ext>
            </a:extLst>
          </p:cNvPr>
          <p:cNvSpPr txBox="1"/>
          <p:nvPr/>
        </p:nvSpPr>
        <p:spPr>
          <a:xfrm>
            <a:off x="15747998" y="7975588"/>
            <a:ext cx="13817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Insert run charts and other data displays here</a:t>
            </a:r>
          </a:p>
        </p:txBody>
      </p:sp>
      <p:sp>
        <p:nvSpPr>
          <p:cNvPr id="33" name="Text Box 164">
            <a:extLst>
              <a:ext uri="{FF2B5EF4-FFF2-40B4-BE49-F238E27FC236}">
                <a16:creationId xmlns:a16="http://schemas.microsoft.com/office/drawing/2014/main" id="{30D2937A-8842-E9D8-A99B-51EE50AC9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4877" y="26490810"/>
            <a:ext cx="13817601" cy="86115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Barriers/Limitations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DC7223C-FCA2-E430-60D4-FE4A557394DA}"/>
              </a:ext>
            </a:extLst>
          </p:cNvPr>
          <p:cNvSpPr txBox="1"/>
          <p:nvPr/>
        </p:nvSpPr>
        <p:spPr>
          <a:xfrm>
            <a:off x="15747997" y="27351969"/>
            <a:ext cx="138176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Briefly highlight barriers to project implementation or limitations on data interpretation.</a:t>
            </a:r>
          </a:p>
        </p:txBody>
      </p:sp>
    </p:spTree>
    <p:extLst>
      <p:ext uri="{BB962C8B-B14F-4D97-AF65-F5344CB8AC3E}">
        <p14:creationId xmlns:p14="http://schemas.microsoft.com/office/powerpoint/2010/main" val="1060475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6"/>
          <p:cNvSpPr txBox="1">
            <a:spLocks noChangeArrowheads="1"/>
          </p:cNvSpPr>
          <p:nvPr/>
        </p:nvSpPr>
        <p:spPr bwMode="auto">
          <a:xfrm>
            <a:off x="10191934" y="1166835"/>
            <a:ext cx="32913712" cy="4512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8800" dirty="0">
                <a:solidFill>
                  <a:schemeClr val="bg1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5400" dirty="0">
                <a:solidFill>
                  <a:schemeClr val="bg1"/>
                </a:solidFill>
                <a:latin typeface="Arial"/>
                <a:cs typeface="Arial"/>
              </a:rPr>
              <a:t>Primary author (Student name)</a:t>
            </a:r>
          </a:p>
          <a:p>
            <a:pPr algn="r" eaLnBrk="1" hangingPunct="1"/>
            <a:r>
              <a:rPr lang="en-US" sz="5400" dirty="0">
                <a:solidFill>
                  <a:schemeClr val="bg1"/>
                </a:solidFill>
                <a:latin typeface="Arial"/>
                <a:cs typeface="Arial"/>
              </a:rPr>
              <a:t>Faculty Advisor</a:t>
            </a:r>
          </a:p>
          <a:p>
            <a:pPr algn="r" eaLnBrk="1" hangingPunct="1"/>
            <a:r>
              <a:rPr lang="en-US" sz="5400" dirty="0">
                <a:solidFill>
                  <a:schemeClr val="bg1"/>
                </a:solidFill>
                <a:latin typeface="Arial"/>
                <a:cs typeface="Arial"/>
              </a:rPr>
              <a:t>Practice Site (CSR)/Stakeholders (as applicable)</a:t>
            </a:r>
          </a:p>
          <a:p>
            <a:pPr algn="r" eaLnBrk="1" hangingPunct="1"/>
            <a:endParaRPr lang="en-US" sz="3000" b="0" i="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" name="Text Box 147">
            <a:extLst>
              <a:ext uri="{FF2B5EF4-FFF2-40B4-BE49-F238E27FC236}">
                <a16:creationId xmlns:a16="http://schemas.microsoft.com/office/drawing/2014/main" id="{58213E75-AE3D-7E9E-B746-A5979CFD5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1374" y="7916862"/>
            <a:ext cx="11656134" cy="660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latin typeface="Arial"/>
                <a:cs typeface="Arial"/>
              </a:rPr>
              <a:t>Background/Problem</a:t>
            </a:r>
            <a:endParaRPr lang="en-US" sz="3200" dirty="0">
              <a:latin typeface="Arial"/>
              <a:cs typeface="Arial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Population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Setting 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r>
              <a:rPr lang="en-US" sz="3200" dirty="0">
                <a:latin typeface="Arial"/>
                <a:cs typeface="Arial"/>
              </a:rPr>
              <a:t>Evidence (include here external and internal data indicating the problem):</a:t>
            </a:r>
          </a:p>
          <a:p>
            <a:pPr eaLnBrk="1" hangingPunct="1"/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</p:txBody>
      </p:sp>
      <p:sp>
        <p:nvSpPr>
          <p:cNvPr id="3" name="Text Box 162">
            <a:extLst>
              <a:ext uri="{FF2B5EF4-FFF2-40B4-BE49-F238E27FC236}">
                <a16:creationId xmlns:a16="http://schemas.microsoft.com/office/drawing/2014/main" id="{2245A267-9C27-1495-58A7-94E0192E2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516" y="7012039"/>
            <a:ext cx="11676063" cy="83026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Problem Statement</a:t>
            </a:r>
          </a:p>
        </p:txBody>
      </p:sp>
      <p:sp>
        <p:nvSpPr>
          <p:cNvPr id="22" name="Text Box 163">
            <a:extLst>
              <a:ext uri="{FF2B5EF4-FFF2-40B4-BE49-F238E27FC236}">
                <a16:creationId xmlns:a16="http://schemas.microsoft.com/office/drawing/2014/main" id="{8E5CAE1F-D4E4-6ABE-5CB7-24A90E098A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1374" y="14722447"/>
            <a:ext cx="11658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Purpose/Goals</a:t>
            </a:r>
          </a:p>
        </p:txBody>
      </p:sp>
      <p:sp>
        <p:nvSpPr>
          <p:cNvPr id="23" name="Text Box 164">
            <a:extLst>
              <a:ext uri="{FF2B5EF4-FFF2-40B4-BE49-F238E27FC236}">
                <a16:creationId xmlns:a16="http://schemas.microsoft.com/office/drawing/2014/main" id="{BC718E99-DD0F-14A8-16F1-96DFCE75C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47999" y="6996591"/>
            <a:ext cx="13817601" cy="86115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</a:p>
        </p:txBody>
      </p:sp>
      <p:sp>
        <p:nvSpPr>
          <p:cNvPr id="24" name="Text Box 156">
            <a:extLst>
              <a:ext uri="{FF2B5EF4-FFF2-40B4-BE49-F238E27FC236}">
                <a16:creationId xmlns:a16="http://schemas.microsoft.com/office/drawing/2014/main" id="{481EC17F-0BBD-A6D2-B514-087F21290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64811" y="7975589"/>
            <a:ext cx="12039601" cy="906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Interpretation of Results (comparison to literature):</a:t>
            </a:r>
          </a:p>
          <a:p>
            <a:pPr eaLnBrk="1" hangingPunct="1"/>
            <a:endParaRPr lang="en-US" sz="3200" i="1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r>
              <a:rPr lang="en-US" sz="3200" dirty="0">
                <a:latin typeface="Arial"/>
                <a:cs typeface="Arial"/>
              </a:rPr>
              <a:t>Impact/Implications for Practice: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25" name="Text Box 166">
            <a:extLst>
              <a:ext uri="{FF2B5EF4-FFF2-40B4-BE49-F238E27FC236}">
                <a16:creationId xmlns:a16="http://schemas.microsoft.com/office/drawing/2014/main" id="{FA6946A6-60EE-C997-9654-A74235664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66045" y="7026753"/>
            <a:ext cx="12039600" cy="83099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Discussion/Conclusions</a:t>
            </a:r>
          </a:p>
        </p:txBody>
      </p:sp>
      <p:sp>
        <p:nvSpPr>
          <p:cNvPr id="26" name="Text Box 167">
            <a:extLst>
              <a:ext uri="{FF2B5EF4-FFF2-40B4-BE49-F238E27FC236}">
                <a16:creationId xmlns:a16="http://schemas.microsoft.com/office/drawing/2014/main" id="{90C43883-D73C-2F02-4AD7-F5A7279AA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38826" y="21170039"/>
            <a:ext cx="12039600" cy="83343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Sustainability</a:t>
            </a:r>
          </a:p>
        </p:txBody>
      </p:sp>
      <p:sp>
        <p:nvSpPr>
          <p:cNvPr id="27" name="Text Box 161">
            <a:extLst>
              <a:ext uri="{FF2B5EF4-FFF2-40B4-BE49-F238E27FC236}">
                <a16:creationId xmlns:a16="http://schemas.microsoft.com/office/drawing/2014/main" id="{08514796-77A8-00DF-0FAD-CE2F689AE7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1374" y="22166062"/>
            <a:ext cx="11658600" cy="660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Implementation Strategies/Tactics: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r>
              <a:rPr lang="en-US" sz="3200" dirty="0">
                <a:latin typeface="Arial"/>
                <a:cs typeface="Arial"/>
              </a:rPr>
              <a:t>Measures: 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Process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Outcome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Balancing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28" name="Text Box 164">
            <a:extLst>
              <a:ext uri="{FF2B5EF4-FFF2-40B4-BE49-F238E27FC236}">
                <a16:creationId xmlns:a16="http://schemas.microsoft.com/office/drawing/2014/main" id="{0ABC6B45-947D-E63E-52B7-21001FD3C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516" y="21173213"/>
            <a:ext cx="11658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Methods</a:t>
            </a:r>
          </a:p>
        </p:txBody>
      </p:sp>
      <p:sp>
        <p:nvSpPr>
          <p:cNvPr id="29" name="Text Box 167">
            <a:extLst>
              <a:ext uri="{FF2B5EF4-FFF2-40B4-BE49-F238E27FC236}">
                <a16:creationId xmlns:a16="http://schemas.microsoft.com/office/drawing/2014/main" id="{246C4601-48B2-94CB-4BF5-4CA2C88F5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64812" y="26518531"/>
            <a:ext cx="1203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References</a:t>
            </a:r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/Acknowledgments</a:t>
            </a:r>
            <a:endParaRPr lang="en-US" sz="48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30" name="Text Box 161">
            <a:extLst>
              <a:ext uri="{FF2B5EF4-FFF2-40B4-BE49-F238E27FC236}">
                <a16:creationId xmlns:a16="http://schemas.microsoft.com/office/drawing/2014/main" id="{423A5B46-107D-F842-F53B-24A598FAF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1374" y="15774675"/>
            <a:ext cx="11656134" cy="5127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Intervention</a:t>
            </a:r>
          </a:p>
          <a:p>
            <a:pPr marL="1085850" lvl="1" indent="-3429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Evidence to support intervention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End section with purpose statement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31" name="Text Box 152">
            <a:extLst>
              <a:ext uri="{FF2B5EF4-FFF2-40B4-BE49-F238E27FC236}">
                <a16:creationId xmlns:a16="http://schemas.microsoft.com/office/drawing/2014/main" id="{8EABAADB-F6FE-3329-54B9-F80ADE8A25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01818" y="22166062"/>
            <a:ext cx="11977224" cy="4142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Spread and Next Steps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91DEF20-4019-AA95-35E6-5254EAD925A3}"/>
              </a:ext>
            </a:extLst>
          </p:cNvPr>
          <p:cNvSpPr txBox="1"/>
          <p:nvPr/>
        </p:nvSpPr>
        <p:spPr>
          <a:xfrm>
            <a:off x="15747998" y="7975588"/>
            <a:ext cx="13817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Insert run charts and other data displays here</a:t>
            </a:r>
          </a:p>
        </p:txBody>
      </p:sp>
      <p:sp>
        <p:nvSpPr>
          <p:cNvPr id="33" name="Text Box 164">
            <a:extLst>
              <a:ext uri="{FF2B5EF4-FFF2-40B4-BE49-F238E27FC236}">
                <a16:creationId xmlns:a16="http://schemas.microsoft.com/office/drawing/2014/main" id="{3B6AC199-F57D-8D93-51A9-0ECC5E76E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4877" y="26490810"/>
            <a:ext cx="13817601" cy="86115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Barriers/Limitations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2C7BD61-636D-6B83-1B2B-569D8BAAB109}"/>
              </a:ext>
            </a:extLst>
          </p:cNvPr>
          <p:cNvSpPr txBox="1"/>
          <p:nvPr/>
        </p:nvSpPr>
        <p:spPr>
          <a:xfrm>
            <a:off x="15747997" y="27351969"/>
            <a:ext cx="138176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Briefly highlight barriers to project implementation or limitations on data interpretation.</a:t>
            </a:r>
          </a:p>
        </p:txBody>
      </p:sp>
    </p:spTree>
    <p:extLst>
      <p:ext uri="{BB962C8B-B14F-4D97-AF65-F5344CB8AC3E}">
        <p14:creationId xmlns:p14="http://schemas.microsoft.com/office/powerpoint/2010/main" val="4208843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9937930" y="1166835"/>
            <a:ext cx="33167715" cy="4512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8800" dirty="0">
                <a:solidFill>
                  <a:srgbClr val="BF0E2F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5400" dirty="0">
                <a:latin typeface="Arial"/>
                <a:cs typeface="Arial"/>
              </a:rPr>
              <a:t>Primary author (Student name)</a:t>
            </a:r>
          </a:p>
          <a:p>
            <a:pPr algn="r" eaLnBrk="1" hangingPunct="1"/>
            <a:r>
              <a:rPr lang="en-US" sz="5400" dirty="0">
                <a:latin typeface="Arial"/>
                <a:cs typeface="Arial"/>
              </a:rPr>
              <a:t>Faculty Advisor</a:t>
            </a:r>
          </a:p>
          <a:p>
            <a:pPr algn="r" eaLnBrk="1" hangingPunct="1"/>
            <a:r>
              <a:rPr lang="en-US" sz="5400" dirty="0">
                <a:latin typeface="Arial"/>
                <a:cs typeface="Arial"/>
              </a:rPr>
              <a:t>Practice Site (CSR)/Stakeholders (as applicable)</a:t>
            </a:r>
          </a:p>
          <a:p>
            <a:pPr algn="r" eaLnBrk="1" hangingPunct="1"/>
            <a:endParaRPr lang="en-US" sz="3000" b="0" i="0" dirty="0">
              <a:latin typeface="Arial"/>
              <a:cs typeface="Arial"/>
            </a:endParaRPr>
          </a:p>
        </p:txBody>
      </p:sp>
      <p:sp>
        <p:nvSpPr>
          <p:cNvPr id="35" name="Text Box 147">
            <a:extLst>
              <a:ext uri="{FF2B5EF4-FFF2-40B4-BE49-F238E27FC236}">
                <a16:creationId xmlns:a16="http://schemas.microsoft.com/office/drawing/2014/main" id="{F1145C81-12C1-DE61-9ADE-BF01FD2C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1374" y="7916862"/>
            <a:ext cx="11656134" cy="660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>
                <a:latin typeface="Arial"/>
                <a:cs typeface="Arial"/>
              </a:rPr>
              <a:t>Background/Problem</a:t>
            </a:r>
            <a:endParaRPr lang="en-US" sz="3200" dirty="0">
              <a:latin typeface="Arial"/>
              <a:cs typeface="Arial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Population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Setting 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r>
              <a:rPr lang="en-US" sz="3200" dirty="0">
                <a:latin typeface="Arial"/>
                <a:cs typeface="Arial"/>
              </a:rPr>
              <a:t>Evidence (include here external and internal data indicating the problem):</a:t>
            </a:r>
          </a:p>
          <a:p>
            <a:pPr eaLnBrk="1" hangingPunct="1"/>
            <a:r>
              <a:rPr lang="en-US" sz="3200" dirty="0">
                <a:latin typeface="Arial"/>
                <a:cs typeface="Arial"/>
              </a:rPr>
              <a:t> </a:t>
            </a: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</p:txBody>
      </p:sp>
      <p:sp>
        <p:nvSpPr>
          <p:cNvPr id="36" name="Text Box 162">
            <a:extLst>
              <a:ext uri="{FF2B5EF4-FFF2-40B4-BE49-F238E27FC236}">
                <a16:creationId xmlns:a16="http://schemas.microsoft.com/office/drawing/2014/main" id="{53D7166C-F90B-1FD7-69A2-904764591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516" y="7012039"/>
            <a:ext cx="11676063" cy="83026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Problem Statement</a:t>
            </a:r>
          </a:p>
        </p:txBody>
      </p:sp>
      <p:sp>
        <p:nvSpPr>
          <p:cNvPr id="37" name="Text Box 163">
            <a:extLst>
              <a:ext uri="{FF2B5EF4-FFF2-40B4-BE49-F238E27FC236}">
                <a16:creationId xmlns:a16="http://schemas.microsoft.com/office/drawing/2014/main" id="{44952A23-69F0-FD7C-F335-B596AB870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1374" y="14722447"/>
            <a:ext cx="11658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Purpose/Goals</a:t>
            </a:r>
          </a:p>
        </p:txBody>
      </p:sp>
      <p:sp>
        <p:nvSpPr>
          <p:cNvPr id="38" name="Text Box 164">
            <a:extLst>
              <a:ext uri="{FF2B5EF4-FFF2-40B4-BE49-F238E27FC236}">
                <a16:creationId xmlns:a16="http://schemas.microsoft.com/office/drawing/2014/main" id="{ECAAED3A-A1C5-291A-7CBD-10B30082E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47999" y="6996591"/>
            <a:ext cx="13817601" cy="86115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</a:p>
        </p:txBody>
      </p:sp>
      <p:sp>
        <p:nvSpPr>
          <p:cNvPr id="39" name="Text Box 156">
            <a:extLst>
              <a:ext uri="{FF2B5EF4-FFF2-40B4-BE49-F238E27FC236}">
                <a16:creationId xmlns:a16="http://schemas.microsoft.com/office/drawing/2014/main" id="{22A69B36-C9DA-CC60-B792-5214E0939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64811" y="7975589"/>
            <a:ext cx="12039601" cy="906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Interpretation of Results (comparison to literature):</a:t>
            </a:r>
          </a:p>
          <a:p>
            <a:pPr eaLnBrk="1" hangingPunct="1"/>
            <a:endParaRPr lang="en-US" sz="3200" i="1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r>
              <a:rPr lang="en-US" sz="3200" dirty="0">
                <a:latin typeface="Arial"/>
                <a:cs typeface="Arial"/>
              </a:rPr>
              <a:t>Impact/Implications for Practice: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  <a:p>
            <a:pPr eaLnBrk="1" hangingPunct="1"/>
            <a:endParaRPr lang="en-US" sz="3200" b="1" dirty="0">
              <a:latin typeface="Arial"/>
              <a:cs typeface="Arial"/>
            </a:endParaRPr>
          </a:p>
        </p:txBody>
      </p:sp>
      <p:sp>
        <p:nvSpPr>
          <p:cNvPr id="40" name="Text Box 166">
            <a:extLst>
              <a:ext uri="{FF2B5EF4-FFF2-40B4-BE49-F238E27FC236}">
                <a16:creationId xmlns:a16="http://schemas.microsoft.com/office/drawing/2014/main" id="{53295C29-027A-7E66-3523-88842B752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66045" y="7026753"/>
            <a:ext cx="12039600" cy="83099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Discussion/Conclusions</a:t>
            </a:r>
          </a:p>
        </p:txBody>
      </p:sp>
      <p:sp>
        <p:nvSpPr>
          <p:cNvPr id="41" name="Text Box 167">
            <a:extLst>
              <a:ext uri="{FF2B5EF4-FFF2-40B4-BE49-F238E27FC236}">
                <a16:creationId xmlns:a16="http://schemas.microsoft.com/office/drawing/2014/main" id="{F99C1D34-3F22-08EC-F464-DBB90E5C8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38826" y="21170039"/>
            <a:ext cx="12039600" cy="83343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Sustainability</a:t>
            </a:r>
          </a:p>
        </p:txBody>
      </p:sp>
      <p:sp>
        <p:nvSpPr>
          <p:cNvPr id="42" name="Text Box 161">
            <a:extLst>
              <a:ext uri="{FF2B5EF4-FFF2-40B4-BE49-F238E27FC236}">
                <a16:creationId xmlns:a16="http://schemas.microsoft.com/office/drawing/2014/main" id="{EC60B319-9C39-3258-6AC2-1522B189A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1374" y="22166062"/>
            <a:ext cx="11658600" cy="660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Implementation Strategies/Tactics: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r>
              <a:rPr lang="en-US" sz="3200" dirty="0">
                <a:latin typeface="Arial"/>
                <a:cs typeface="Arial"/>
              </a:rPr>
              <a:t>Measures: 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Process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Outcome</a:t>
            </a:r>
          </a:p>
          <a:p>
            <a:pPr marL="914400" lvl="1" indent="-4572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Balancing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43" name="Text Box 164">
            <a:extLst>
              <a:ext uri="{FF2B5EF4-FFF2-40B4-BE49-F238E27FC236}">
                <a16:creationId xmlns:a16="http://schemas.microsoft.com/office/drawing/2014/main" id="{41C94AEC-EDDF-08BA-A7A7-5770D4C0B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516" y="21173213"/>
            <a:ext cx="11658600" cy="8302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Methods</a:t>
            </a:r>
          </a:p>
        </p:txBody>
      </p:sp>
      <p:sp>
        <p:nvSpPr>
          <p:cNvPr id="44" name="Text Box 167">
            <a:extLst>
              <a:ext uri="{FF2B5EF4-FFF2-40B4-BE49-F238E27FC236}">
                <a16:creationId xmlns:a16="http://schemas.microsoft.com/office/drawing/2014/main" id="{66119EAE-15B8-43F7-5CB7-89C01302F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64812" y="26518531"/>
            <a:ext cx="12039600" cy="8334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References</a:t>
            </a:r>
            <a:r>
              <a:rPr lang="en-US" sz="4800" b="1">
                <a:solidFill>
                  <a:schemeClr val="bg1"/>
                </a:solidFill>
                <a:latin typeface="Arial Black"/>
                <a:cs typeface="Arial Black"/>
              </a:rPr>
              <a:t>/Acknowledgments</a:t>
            </a:r>
            <a:endParaRPr lang="en-US" sz="48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45" name="Text Box 161">
            <a:extLst>
              <a:ext uri="{FF2B5EF4-FFF2-40B4-BE49-F238E27FC236}">
                <a16:creationId xmlns:a16="http://schemas.microsoft.com/office/drawing/2014/main" id="{F5C65EE0-CA8A-2C5A-4798-058454330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1374" y="15774675"/>
            <a:ext cx="11656134" cy="5127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612775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61277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Intervention</a:t>
            </a:r>
          </a:p>
          <a:p>
            <a:pPr marL="1085850" lvl="1" indent="-3429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Evidence to support intervention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End section with purpose statement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46" name="Text Box 152">
            <a:extLst>
              <a:ext uri="{FF2B5EF4-FFF2-40B4-BE49-F238E27FC236}">
                <a16:creationId xmlns:a16="http://schemas.microsoft.com/office/drawing/2014/main" id="{B92BC770-4AC7-6ADA-1A67-4C0E70862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01818" y="22166062"/>
            <a:ext cx="11977224" cy="4142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dirty="0">
                <a:latin typeface="Arial"/>
                <a:cs typeface="Arial"/>
              </a:rPr>
              <a:t>Spread and Next Steps</a:t>
            </a: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  <a:p>
            <a:pPr eaLnBrk="1" hangingPunct="1"/>
            <a:endParaRPr lang="en-US" sz="3200" dirty="0">
              <a:latin typeface="Arial"/>
              <a:cs typeface="Arial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A54E3E5-3B3A-7B98-23C3-A1647CC7842D}"/>
              </a:ext>
            </a:extLst>
          </p:cNvPr>
          <p:cNvSpPr txBox="1"/>
          <p:nvPr/>
        </p:nvSpPr>
        <p:spPr>
          <a:xfrm>
            <a:off x="15747998" y="7975588"/>
            <a:ext cx="13817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Insert run charts and other data displays here</a:t>
            </a:r>
          </a:p>
        </p:txBody>
      </p:sp>
      <p:sp>
        <p:nvSpPr>
          <p:cNvPr id="48" name="Text Box 164">
            <a:extLst>
              <a:ext uri="{FF2B5EF4-FFF2-40B4-BE49-F238E27FC236}">
                <a16:creationId xmlns:a16="http://schemas.microsoft.com/office/drawing/2014/main" id="{43A65F07-9311-591E-91F4-1B65B4E66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14877" y="26490810"/>
            <a:ext cx="13817601" cy="86115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800" b="1" dirty="0">
                <a:solidFill>
                  <a:schemeClr val="bg1"/>
                </a:solidFill>
                <a:latin typeface="Arial Black"/>
                <a:cs typeface="Arial Black"/>
              </a:rPr>
              <a:t>Barriers/Limitations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2A17039-4628-2547-CE4A-B9B63F25247E}"/>
              </a:ext>
            </a:extLst>
          </p:cNvPr>
          <p:cNvSpPr txBox="1"/>
          <p:nvPr/>
        </p:nvSpPr>
        <p:spPr>
          <a:xfrm>
            <a:off x="15747997" y="27351969"/>
            <a:ext cx="138176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Briefly highlight barriers to project implementation or limitations on data interpretation.</a:t>
            </a:r>
          </a:p>
        </p:txBody>
      </p:sp>
    </p:spTree>
    <p:extLst>
      <p:ext uri="{BB962C8B-B14F-4D97-AF65-F5344CB8AC3E}">
        <p14:creationId xmlns:p14="http://schemas.microsoft.com/office/powerpoint/2010/main" val="297247448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oster Option 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Poster Option 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SON-Research-Poster-Temp-36x48-v1 2.potx</Template>
  <TotalTime>71</TotalTime>
  <Words>339</Words>
  <Application>Microsoft Macintosh PowerPoint</Application>
  <PresentationFormat>Custom</PresentationFormat>
  <Paragraphs>195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Calibri</vt:lpstr>
      <vt:lpstr>Poster Option A</vt:lpstr>
      <vt:lpstr>Poster Option B</vt:lpstr>
      <vt:lpstr>Poster Option C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Baffuto</dc:creator>
  <cp:lastModifiedBy>Baffuto, Michelle</cp:lastModifiedBy>
  <cp:revision>10</cp:revision>
  <dcterms:created xsi:type="dcterms:W3CDTF">2017-08-31T15:39:41Z</dcterms:created>
  <dcterms:modified xsi:type="dcterms:W3CDTF">2025-07-08T16:05:48Z</dcterms:modified>
</cp:coreProperties>
</file>