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4" r:id="rId4"/>
  </p:sldMasterIdLst>
  <p:notesMasterIdLst>
    <p:notesMasterId r:id="rId84"/>
  </p:notesMasterIdLst>
  <p:sldIdLst>
    <p:sldId id="256" r:id="rId5"/>
    <p:sldId id="1759" r:id="rId6"/>
    <p:sldId id="1760" r:id="rId7"/>
    <p:sldId id="1761" r:id="rId8"/>
    <p:sldId id="1762" r:id="rId9"/>
    <p:sldId id="1763" r:id="rId10"/>
    <p:sldId id="1764" r:id="rId11"/>
    <p:sldId id="1765" r:id="rId12"/>
    <p:sldId id="1766" r:id="rId13"/>
    <p:sldId id="269" r:id="rId14"/>
    <p:sldId id="1767" r:id="rId15"/>
    <p:sldId id="1768" r:id="rId16"/>
    <p:sldId id="1769" r:id="rId17"/>
    <p:sldId id="1770" r:id="rId18"/>
    <p:sldId id="1771" r:id="rId19"/>
    <p:sldId id="1772" r:id="rId20"/>
    <p:sldId id="1773" r:id="rId21"/>
    <p:sldId id="1774" r:id="rId22"/>
    <p:sldId id="1775" r:id="rId23"/>
    <p:sldId id="1776" r:id="rId24"/>
    <p:sldId id="1777" r:id="rId25"/>
    <p:sldId id="1876" r:id="rId26"/>
    <p:sldId id="1779" r:id="rId27"/>
    <p:sldId id="302"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80" r:id="rId42"/>
    <p:sldId id="381" r:id="rId43"/>
    <p:sldId id="382" r:id="rId44"/>
    <p:sldId id="383" r:id="rId45"/>
    <p:sldId id="1729" r:id="rId46"/>
    <p:sldId id="1730" r:id="rId47"/>
    <p:sldId id="1731" r:id="rId48"/>
    <p:sldId id="1732" r:id="rId49"/>
    <p:sldId id="1733" r:id="rId50"/>
    <p:sldId id="1734" r:id="rId51"/>
    <p:sldId id="1735" r:id="rId52"/>
    <p:sldId id="1736" r:id="rId53"/>
    <p:sldId id="1737" r:id="rId54"/>
    <p:sldId id="1738" r:id="rId55"/>
    <p:sldId id="1739" r:id="rId56"/>
    <p:sldId id="1740" r:id="rId57"/>
    <p:sldId id="1741" r:id="rId58"/>
    <p:sldId id="1742" r:id="rId59"/>
    <p:sldId id="384" r:id="rId60"/>
    <p:sldId id="385" r:id="rId61"/>
    <p:sldId id="386" r:id="rId62"/>
    <p:sldId id="387" r:id="rId63"/>
    <p:sldId id="1743" r:id="rId64"/>
    <p:sldId id="1744" r:id="rId65"/>
    <p:sldId id="1745" r:id="rId66"/>
    <p:sldId id="1746" r:id="rId67"/>
    <p:sldId id="1747" r:id="rId68"/>
    <p:sldId id="1748" r:id="rId69"/>
    <p:sldId id="1749" r:id="rId70"/>
    <p:sldId id="1750" r:id="rId71"/>
    <p:sldId id="1751" r:id="rId72"/>
    <p:sldId id="1752" r:id="rId73"/>
    <p:sldId id="1753" r:id="rId74"/>
    <p:sldId id="1754" r:id="rId75"/>
    <p:sldId id="1755" r:id="rId76"/>
    <p:sldId id="1756" r:id="rId77"/>
    <p:sldId id="396" r:id="rId78"/>
    <p:sldId id="397" r:id="rId79"/>
    <p:sldId id="398" r:id="rId80"/>
    <p:sldId id="399" r:id="rId81"/>
    <p:sldId id="400" r:id="rId82"/>
    <p:sldId id="1875"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00AFCB"/>
    <a:srgbClr val="25408F"/>
    <a:srgbClr val="DE6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3" autoAdjust="0"/>
    <p:restoredTop sz="94660"/>
  </p:normalViewPr>
  <p:slideViewPr>
    <p:cSldViewPr snapToGrid="0" snapToObjects="1">
      <p:cViewPr varScale="1">
        <p:scale>
          <a:sx n="59" d="100"/>
          <a:sy n="59" d="100"/>
        </p:scale>
        <p:origin x="604"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2F08A-0A37-4DE6-9A12-E2137651A85D}"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45CF8-F007-4DCC-8D5C-AB22DB3097B8}" type="slidenum">
              <a:rPr lang="en-US" smtClean="0"/>
              <a:t>‹#›</a:t>
            </a:fld>
            <a:endParaRPr lang="en-US"/>
          </a:p>
        </p:txBody>
      </p:sp>
    </p:spTree>
    <p:extLst>
      <p:ext uri="{BB962C8B-B14F-4D97-AF65-F5344CB8AC3E}">
        <p14:creationId xmlns:p14="http://schemas.microsoft.com/office/powerpoint/2010/main" val="350581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a:t>
            </a:fld>
            <a:endParaRPr lang="en-US"/>
          </a:p>
        </p:txBody>
      </p:sp>
    </p:spTree>
    <p:extLst>
      <p:ext uri="{BB962C8B-B14F-4D97-AF65-F5344CB8AC3E}">
        <p14:creationId xmlns:p14="http://schemas.microsoft.com/office/powerpoint/2010/main" val="54456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41</a:t>
            </a:fld>
            <a:endParaRPr lang="en-US"/>
          </a:p>
        </p:txBody>
      </p:sp>
    </p:spTree>
    <p:extLst>
      <p:ext uri="{BB962C8B-B14F-4D97-AF65-F5344CB8AC3E}">
        <p14:creationId xmlns:p14="http://schemas.microsoft.com/office/powerpoint/2010/main" val="106964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45</a:t>
            </a:fld>
            <a:endParaRPr lang="en-US"/>
          </a:p>
        </p:txBody>
      </p:sp>
    </p:spTree>
    <p:extLst>
      <p:ext uri="{BB962C8B-B14F-4D97-AF65-F5344CB8AC3E}">
        <p14:creationId xmlns:p14="http://schemas.microsoft.com/office/powerpoint/2010/main" val="2198504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47</a:t>
            </a:fld>
            <a:endParaRPr lang="en-US"/>
          </a:p>
        </p:txBody>
      </p:sp>
    </p:spTree>
    <p:extLst>
      <p:ext uri="{BB962C8B-B14F-4D97-AF65-F5344CB8AC3E}">
        <p14:creationId xmlns:p14="http://schemas.microsoft.com/office/powerpoint/2010/main" val="57005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49</a:t>
            </a:fld>
            <a:endParaRPr lang="en-US"/>
          </a:p>
        </p:txBody>
      </p:sp>
    </p:spTree>
    <p:extLst>
      <p:ext uri="{BB962C8B-B14F-4D97-AF65-F5344CB8AC3E}">
        <p14:creationId xmlns:p14="http://schemas.microsoft.com/office/powerpoint/2010/main" val="3555541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51</a:t>
            </a:fld>
            <a:endParaRPr lang="en-US"/>
          </a:p>
        </p:txBody>
      </p:sp>
    </p:spTree>
    <p:extLst>
      <p:ext uri="{BB962C8B-B14F-4D97-AF65-F5344CB8AC3E}">
        <p14:creationId xmlns:p14="http://schemas.microsoft.com/office/powerpoint/2010/main" val="2688666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53</a:t>
            </a:fld>
            <a:endParaRPr lang="en-US"/>
          </a:p>
        </p:txBody>
      </p:sp>
    </p:spTree>
    <p:extLst>
      <p:ext uri="{BB962C8B-B14F-4D97-AF65-F5344CB8AC3E}">
        <p14:creationId xmlns:p14="http://schemas.microsoft.com/office/powerpoint/2010/main" val="986504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57</a:t>
            </a:fld>
            <a:endParaRPr lang="en-US"/>
          </a:p>
        </p:txBody>
      </p:sp>
    </p:spTree>
    <p:extLst>
      <p:ext uri="{BB962C8B-B14F-4D97-AF65-F5344CB8AC3E}">
        <p14:creationId xmlns:p14="http://schemas.microsoft.com/office/powerpoint/2010/main" val="4182184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59</a:t>
            </a:fld>
            <a:endParaRPr lang="en-US"/>
          </a:p>
        </p:txBody>
      </p:sp>
    </p:spTree>
    <p:extLst>
      <p:ext uri="{BB962C8B-B14F-4D97-AF65-F5344CB8AC3E}">
        <p14:creationId xmlns:p14="http://schemas.microsoft.com/office/powerpoint/2010/main" val="3606751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63</a:t>
            </a:fld>
            <a:endParaRPr lang="en-US"/>
          </a:p>
        </p:txBody>
      </p:sp>
    </p:spTree>
    <p:extLst>
      <p:ext uri="{BB962C8B-B14F-4D97-AF65-F5344CB8AC3E}">
        <p14:creationId xmlns:p14="http://schemas.microsoft.com/office/powerpoint/2010/main" val="2385547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65</a:t>
            </a:fld>
            <a:endParaRPr lang="en-US"/>
          </a:p>
        </p:txBody>
      </p:sp>
    </p:spTree>
    <p:extLst>
      <p:ext uri="{BB962C8B-B14F-4D97-AF65-F5344CB8AC3E}">
        <p14:creationId xmlns:p14="http://schemas.microsoft.com/office/powerpoint/2010/main" val="253422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13</a:t>
            </a:fld>
            <a:endParaRPr lang="en-US"/>
          </a:p>
        </p:txBody>
      </p:sp>
    </p:spTree>
    <p:extLst>
      <p:ext uri="{BB962C8B-B14F-4D97-AF65-F5344CB8AC3E}">
        <p14:creationId xmlns:p14="http://schemas.microsoft.com/office/powerpoint/2010/main" val="1892269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67</a:t>
            </a:fld>
            <a:endParaRPr lang="en-US"/>
          </a:p>
        </p:txBody>
      </p:sp>
    </p:spTree>
    <p:extLst>
      <p:ext uri="{BB962C8B-B14F-4D97-AF65-F5344CB8AC3E}">
        <p14:creationId xmlns:p14="http://schemas.microsoft.com/office/powerpoint/2010/main" val="4225325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69</a:t>
            </a:fld>
            <a:endParaRPr lang="en-US"/>
          </a:p>
        </p:txBody>
      </p:sp>
    </p:spTree>
    <p:extLst>
      <p:ext uri="{BB962C8B-B14F-4D97-AF65-F5344CB8AC3E}">
        <p14:creationId xmlns:p14="http://schemas.microsoft.com/office/powerpoint/2010/main" val="1104342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71</a:t>
            </a:fld>
            <a:endParaRPr lang="en-US"/>
          </a:p>
        </p:txBody>
      </p:sp>
    </p:spTree>
    <p:extLst>
      <p:ext uri="{BB962C8B-B14F-4D97-AF65-F5344CB8AC3E}">
        <p14:creationId xmlns:p14="http://schemas.microsoft.com/office/powerpoint/2010/main" val="1169503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75</a:t>
            </a:fld>
            <a:endParaRPr lang="en-US"/>
          </a:p>
        </p:txBody>
      </p:sp>
    </p:spTree>
    <p:extLst>
      <p:ext uri="{BB962C8B-B14F-4D97-AF65-F5344CB8AC3E}">
        <p14:creationId xmlns:p14="http://schemas.microsoft.com/office/powerpoint/2010/main" val="2491255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77</a:t>
            </a:fld>
            <a:endParaRPr lang="en-US"/>
          </a:p>
        </p:txBody>
      </p:sp>
    </p:spTree>
    <p:extLst>
      <p:ext uri="{BB962C8B-B14F-4D97-AF65-F5344CB8AC3E}">
        <p14:creationId xmlns:p14="http://schemas.microsoft.com/office/powerpoint/2010/main" val="3627859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745CF8-F007-4DCC-8D5C-AB22DB3097B8}" type="slidenum">
              <a:rPr lang="en-US" smtClean="0"/>
              <a:t>78</a:t>
            </a:fld>
            <a:endParaRPr lang="en-US"/>
          </a:p>
        </p:txBody>
      </p:sp>
    </p:spTree>
    <p:extLst>
      <p:ext uri="{BB962C8B-B14F-4D97-AF65-F5344CB8AC3E}">
        <p14:creationId xmlns:p14="http://schemas.microsoft.com/office/powerpoint/2010/main" val="672624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745CF8-F007-4DCC-8D5C-AB22DB3097B8}" type="slidenum">
              <a:rPr lang="en-US" smtClean="0"/>
              <a:t>22</a:t>
            </a:fld>
            <a:endParaRPr lang="en-US"/>
          </a:p>
        </p:txBody>
      </p:sp>
    </p:spTree>
    <p:extLst>
      <p:ext uri="{BB962C8B-B14F-4D97-AF65-F5344CB8AC3E}">
        <p14:creationId xmlns:p14="http://schemas.microsoft.com/office/powerpoint/2010/main" val="4116847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27</a:t>
            </a:fld>
            <a:endParaRPr lang="en-US"/>
          </a:p>
        </p:txBody>
      </p:sp>
    </p:spTree>
    <p:extLst>
      <p:ext uri="{BB962C8B-B14F-4D97-AF65-F5344CB8AC3E}">
        <p14:creationId xmlns:p14="http://schemas.microsoft.com/office/powerpoint/2010/main" val="2664182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29</a:t>
            </a:fld>
            <a:endParaRPr lang="en-US"/>
          </a:p>
        </p:txBody>
      </p:sp>
    </p:spTree>
    <p:extLst>
      <p:ext uri="{BB962C8B-B14F-4D97-AF65-F5344CB8AC3E}">
        <p14:creationId xmlns:p14="http://schemas.microsoft.com/office/powerpoint/2010/main" val="205952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31</a:t>
            </a:fld>
            <a:endParaRPr lang="en-US"/>
          </a:p>
        </p:txBody>
      </p:sp>
    </p:spTree>
    <p:extLst>
      <p:ext uri="{BB962C8B-B14F-4D97-AF65-F5344CB8AC3E}">
        <p14:creationId xmlns:p14="http://schemas.microsoft.com/office/powerpoint/2010/main" val="3822093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33</a:t>
            </a:fld>
            <a:endParaRPr lang="en-US"/>
          </a:p>
        </p:txBody>
      </p:sp>
    </p:spTree>
    <p:extLst>
      <p:ext uri="{BB962C8B-B14F-4D97-AF65-F5344CB8AC3E}">
        <p14:creationId xmlns:p14="http://schemas.microsoft.com/office/powerpoint/2010/main" val="15505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35</a:t>
            </a:fld>
            <a:endParaRPr lang="en-US"/>
          </a:p>
        </p:txBody>
      </p:sp>
    </p:spTree>
    <p:extLst>
      <p:ext uri="{BB962C8B-B14F-4D97-AF65-F5344CB8AC3E}">
        <p14:creationId xmlns:p14="http://schemas.microsoft.com/office/powerpoint/2010/main" val="362277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39</a:t>
            </a:fld>
            <a:endParaRPr lang="en-US"/>
          </a:p>
        </p:txBody>
      </p:sp>
    </p:spTree>
    <p:extLst>
      <p:ext uri="{BB962C8B-B14F-4D97-AF65-F5344CB8AC3E}">
        <p14:creationId xmlns:p14="http://schemas.microsoft.com/office/powerpoint/2010/main" val="326031597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5" name="Half Frame 24"/>
          <p:cNvSpPr/>
          <p:nvPr userDrawn="1"/>
        </p:nvSpPr>
        <p:spPr>
          <a:xfrm rot="10800000">
            <a:off x="8052078" y="0"/>
            <a:ext cx="4139922" cy="6858000"/>
          </a:xfrm>
          <a:prstGeom prst="halfFrame">
            <a:avLst>
              <a:gd name="adj1" fmla="val 42799"/>
              <a:gd name="adj2" fmla="val 3333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p:cNvSpPr/>
          <p:nvPr userDrawn="1"/>
        </p:nvSpPr>
        <p:spPr>
          <a:xfrm>
            <a:off x="-1" y="0"/>
            <a:ext cx="4139922" cy="6858000"/>
          </a:xfrm>
          <a:prstGeom prst="halfFrame">
            <a:avLst>
              <a:gd name="adj1" fmla="val 42799"/>
              <a:gd name="adj2" fmla="val 33333"/>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userDrawn="1"/>
        </p:nvPicPr>
        <p:blipFill>
          <a:blip r:embed="rId2">
            <a:duotone>
              <a:prstClr val="black"/>
              <a:schemeClr val="tx1">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124988" y="5542372"/>
            <a:ext cx="2818067" cy="889574"/>
          </a:xfrm>
          <a:prstGeom prst="rect">
            <a:avLst/>
          </a:prstGeom>
        </p:spPr>
      </p:pic>
      <p:sp>
        <p:nvSpPr>
          <p:cNvPr id="2" name="Title 1"/>
          <p:cNvSpPr>
            <a:spLocks noGrp="1"/>
          </p:cNvSpPr>
          <p:nvPr>
            <p:ph type="ctrTitle"/>
          </p:nvPr>
        </p:nvSpPr>
        <p:spPr>
          <a:xfrm>
            <a:off x="1375983" y="2221715"/>
            <a:ext cx="9440034" cy="1828801"/>
          </a:xfrm>
        </p:spPr>
        <p:txBody>
          <a:bodyPr anchor="b">
            <a:normAutofit/>
          </a:bodyPr>
          <a:lstStyle>
            <a:lvl1pPr algn="ctr">
              <a:defRPr sz="5400">
                <a:ln>
                  <a:noFill/>
                </a:ln>
                <a:solidFill>
                  <a:schemeClr val="bg1"/>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70687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effectLst/>
        </p:spPr>
        <p:txBody>
          <a:bodyPr anchor="ctr">
            <a:normAutofit/>
          </a:bodyPr>
          <a:lstStyle>
            <a:lvl1pPr>
              <a:defRPr sz="4800">
                <a:ln>
                  <a:noFill/>
                </a:ln>
                <a:solidFill>
                  <a:schemeClr val="bg1">
                    <a:lumMod val="65000"/>
                    <a:lumOff val="35000"/>
                  </a:schemeClr>
                </a:solidFill>
                <a:effectLst/>
                <a:latin typeface="Arial Black" panose="020B0A04020102020204" pitchFamily="34" charset="0"/>
              </a:defRPr>
            </a:lvl1pPr>
          </a:lstStyle>
          <a:p>
            <a:r>
              <a:rPr lang="en-US"/>
              <a:t>Click to edit Master title style</a:t>
            </a:r>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2"/>
                </a:solidFill>
                <a:effectLst/>
                <a:latin typeface="Arial Black" panose="020B0A04020102020204" pitchFamily="34" charset="0"/>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2"/>
                </a:solidFill>
                <a:effectLst/>
                <a:latin typeface="Arial Black" panose="020B0A04020102020204" pitchFamily="34" charset="0"/>
              </a:rPr>
              <a:t>”</a:t>
            </a:r>
          </a:p>
        </p:txBody>
      </p:sp>
      <p:cxnSp>
        <p:nvCxnSpPr>
          <p:cNvPr id="8" name="Elbow Connector 7"/>
          <p:cNvCxnSpPr/>
          <p:nvPr userDrawn="1"/>
        </p:nvCxnSpPr>
        <p:spPr>
          <a:xfrm rot="16200000" flipH="1">
            <a:off x="376812" y="3274927"/>
            <a:ext cx="3265716" cy="2572378"/>
          </a:xfrm>
          <a:prstGeom prst="bentConnector3">
            <a:avLst/>
          </a:prstGeom>
          <a:ln w="38100">
            <a:solidFill>
              <a:srgbClr val="C8102E"/>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Elbow Connector 9"/>
          <p:cNvCxnSpPr/>
          <p:nvPr userDrawn="1"/>
        </p:nvCxnSpPr>
        <p:spPr>
          <a:xfrm rot="5400000">
            <a:off x="8474776" y="3197053"/>
            <a:ext cx="3170255" cy="2823586"/>
          </a:xfrm>
          <a:prstGeom prst="bentConnector3">
            <a:avLst/>
          </a:prstGeom>
          <a:ln w="38100">
            <a:solidFill>
              <a:srgbClr val="C8102E"/>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Picture Placeholder 18"/>
          <p:cNvSpPr>
            <a:spLocks noGrp="1"/>
          </p:cNvSpPr>
          <p:nvPr>
            <p:ph type="pic" sz="quarter" idx="10"/>
          </p:nvPr>
        </p:nvSpPr>
        <p:spPr>
          <a:xfrm>
            <a:off x="3868738" y="3898900"/>
            <a:ext cx="4210050" cy="2622550"/>
          </a:xfrm>
        </p:spPr>
        <p:txBody>
          <a:bodyPr/>
          <a:lstStyle/>
          <a:p>
            <a:endParaRPr lang="en-US"/>
          </a:p>
        </p:txBody>
      </p:sp>
    </p:spTree>
    <p:extLst>
      <p:ext uri="{BB962C8B-B14F-4D97-AF65-F5344CB8AC3E}">
        <p14:creationId xmlns:p14="http://schemas.microsoft.com/office/powerpoint/2010/main" val="399933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effectLst/>
        </p:spPr>
        <p:txBody>
          <a:bodyPr anchor="ctr">
            <a:normAutofit/>
          </a:bodyPr>
          <a:lstStyle>
            <a:lvl1pPr>
              <a:defRPr sz="4800">
                <a:ln>
                  <a:noFill/>
                </a:ln>
                <a:solidFill>
                  <a:schemeClr val="tx2"/>
                </a:solidFill>
                <a:effectLst/>
                <a:latin typeface="Arial Black" panose="020B0A04020102020204" pitchFamily="34" charset="0"/>
              </a:defRPr>
            </a:lvl1pPr>
          </a:lstStyle>
          <a:p>
            <a:r>
              <a:rPr lang="en-US"/>
              <a:t>Click to edit Master title style</a:t>
            </a:r>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rgbClr val="FFC000"/>
                </a:solidFill>
                <a:effectLst/>
                <a:latin typeface="Arial Black" panose="020B0A04020102020204" pitchFamily="34" charset="0"/>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rgbClr val="FFC000"/>
                </a:solidFill>
                <a:effectLst/>
                <a:latin typeface="Arial Black" panose="020B0A04020102020204" pitchFamily="34" charset="0"/>
              </a:rPr>
              <a:t>”</a:t>
            </a:r>
          </a:p>
        </p:txBody>
      </p:sp>
      <p:cxnSp>
        <p:nvCxnSpPr>
          <p:cNvPr id="8" name="Elbow Connector 7"/>
          <p:cNvCxnSpPr/>
          <p:nvPr userDrawn="1"/>
        </p:nvCxnSpPr>
        <p:spPr>
          <a:xfrm rot="16200000" flipH="1">
            <a:off x="376812" y="3274927"/>
            <a:ext cx="3265716" cy="2572378"/>
          </a:xfrm>
          <a:prstGeom prst="bentConnector3">
            <a:avLst/>
          </a:prstGeom>
          <a:ln>
            <a:solidFill>
              <a:srgbClr val="FFC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Elbow Connector 9"/>
          <p:cNvCxnSpPr/>
          <p:nvPr userDrawn="1"/>
        </p:nvCxnSpPr>
        <p:spPr>
          <a:xfrm rot="5400000">
            <a:off x="8474776" y="3197053"/>
            <a:ext cx="3170255" cy="2823586"/>
          </a:xfrm>
          <a:prstGeom prst="bentConnector3">
            <a:avLst/>
          </a:prstGeom>
          <a:ln>
            <a:solidFill>
              <a:srgbClr val="FFC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Picture Placeholder 18"/>
          <p:cNvSpPr>
            <a:spLocks noGrp="1"/>
          </p:cNvSpPr>
          <p:nvPr>
            <p:ph type="pic" sz="quarter" idx="10"/>
          </p:nvPr>
        </p:nvSpPr>
        <p:spPr>
          <a:xfrm>
            <a:off x="3868738" y="3898900"/>
            <a:ext cx="4210050" cy="2622550"/>
          </a:xfrm>
        </p:spPr>
        <p:txBody>
          <a:bodyPr/>
          <a:lstStyle/>
          <a:p>
            <a:endParaRPr lang="en-US"/>
          </a:p>
        </p:txBody>
      </p:sp>
    </p:spTree>
    <p:extLst>
      <p:ext uri="{BB962C8B-B14F-4D97-AF65-F5344CB8AC3E}">
        <p14:creationId xmlns:p14="http://schemas.microsoft.com/office/powerpoint/2010/main" val="3780656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
    <p:bg>
      <p:bgPr>
        <a:solidFill>
          <a:srgbClr val="C8102E"/>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03697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3 Column">
    <p:bg>
      <p:bgPr>
        <a:solidFill>
          <a:schemeClr val="bg1"/>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44305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3 Column">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a:effectLst/>
        </p:spPr>
        <p:txBody>
          <a:bodyPr/>
          <a:lstStyle>
            <a:lvl1pPr>
              <a:defRPr b="1">
                <a:ln>
                  <a:noFill/>
                </a:ln>
                <a:solidFill>
                  <a:srgbClr val="C8102E"/>
                </a:solidFill>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218717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bg>
      <p:bgPr>
        <a:blipFill dpi="0" rotWithShape="1">
          <a:blip r:embed="rId2">
            <a:alphaModFix amt="28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a:effectLst/>
        </p:spPr>
        <p:txBody>
          <a:bodyPr/>
          <a:lstStyle>
            <a:lvl1pPr>
              <a:defRPr b="1">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661274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607BC4-3E12-4CE5-A399-2DCC2D65BA1B}"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EF2AE-4850-41E6-B4A5-E2B02E76EB87}" type="slidenum">
              <a:rPr lang="en-US" smtClean="0"/>
              <a:t>‹#›</a:t>
            </a:fld>
            <a:endParaRPr lang="en-US"/>
          </a:p>
        </p:txBody>
      </p:sp>
    </p:spTree>
    <p:extLst>
      <p:ext uri="{BB962C8B-B14F-4D97-AF65-F5344CB8AC3E}">
        <p14:creationId xmlns:p14="http://schemas.microsoft.com/office/powerpoint/2010/main" val="420705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cap="none" spc="0">
                <a:ln>
                  <a:noFill/>
                </a:ln>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Rectangle 6"/>
          <p:cNvSpPr/>
          <p:nvPr userDrawn="1"/>
        </p:nvSpPr>
        <p:spPr>
          <a:xfrm>
            <a:off x="0" y="0"/>
            <a:ext cx="270991" cy="685800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11987684" y="-4"/>
            <a:ext cx="198992" cy="6858004"/>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0"/>
          </p:nvPr>
        </p:nvSpPr>
        <p:spPr>
          <a:xfrm>
            <a:off x="914400" y="1970088"/>
            <a:ext cx="10429875" cy="4059237"/>
          </a:xfrm>
          <a:effectLst/>
        </p:spPr>
        <p:txBody>
          <a:bodyPr/>
          <a:lstStyle>
            <a:lvl1pPr>
              <a:defRPr>
                <a:ln>
                  <a:noFill/>
                </a:ln>
                <a:solidFill>
                  <a:schemeClr val="bg1"/>
                </a:solidFill>
                <a:effectLst/>
                <a:latin typeface="Arial" panose="020B0604020202020204" pitchFamily="34" charset="0"/>
                <a:cs typeface="Arial" panose="020B0604020202020204" pitchFamily="34" charset="0"/>
              </a:defRPr>
            </a:lvl1pPr>
            <a:lvl2pPr>
              <a:defRPr>
                <a:ln>
                  <a:noFill/>
                </a:ln>
                <a:solidFill>
                  <a:schemeClr val="bg1"/>
                </a:solidFill>
                <a:effectLst/>
                <a:latin typeface="Arial" panose="020B0604020202020204" pitchFamily="34" charset="0"/>
                <a:cs typeface="Arial" panose="020B0604020202020204" pitchFamily="34" charset="0"/>
              </a:defRPr>
            </a:lvl2pPr>
            <a:lvl3pPr>
              <a:defRPr>
                <a:ln>
                  <a:noFill/>
                </a:ln>
                <a:solidFill>
                  <a:schemeClr val="bg1"/>
                </a:solidFill>
                <a:effectLst/>
                <a:latin typeface="Arial" panose="020B0604020202020204" pitchFamily="34" charset="0"/>
                <a:cs typeface="Arial" panose="020B0604020202020204" pitchFamily="34" charset="0"/>
              </a:defRPr>
            </a:lvl3pPr>
            <a:lvl4pPr>
              <a:defRPr>
                <a:ln>
                  <a:noFill/>
                </a:ln>
                <a:solidFill>
                  <a:schemeClr val="bg1"/>
                </a:solidFill>
                <a:effectLst/>
                <a:latin typeface="Arial" panose="020B0604020202020204" pitchFamily="34" charset="0"/>
                <a:cs typeface="Arial" panose="020B0604020202020204" pitchFamily="34" charset="0"/>
              </a:defRPr>
            </a:lvl4pPr>
            <a:lvl5pPr>
              <a:defRPr>
                <a:ln>
                  <a:noFill/>
                </a:ln>
                <a:solidFill>
                  <a:schemeClr val="bg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749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cap="none" spc="0">
                <a:ln>
                  <a:noFill/>
                </a:ln>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Rectangle 6"/>
          <p:cNvSpPr/>
          <p:nvPr userDrawn="1"/>
        </p:nvSpPr>
        <p:spPr>
          <a:xfrm>
            <a:off x="0" y="0"/>
            <a:ext cx="270991" cy="68580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11987684" y="-4"/>
            <a:ext cx="198992" cy="68580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0"/>
          </p:nvPr>
        </p:nvSpPr>
        <p:spPr>
          <a:xfrm>
            <a:off x="914400" y="1970088"/>
            <a:ext cx="10429875" cy="4059237"/>
          </a:xfrm>
          <a:effectLst/>
        </p:spPr>
        <p:txBody>
          <a:bodyPr/>
          <a:lstStyle>
            <a:lvl1pPr>
              <a:defRPr>
                <a:ln>
                  <a:noFill/>
                </a:ln>
                <a:solidFill>
                  <a:schemeClr val="bg1"/>
                </a:solidFill>
                <a:effectLst/>
                <a:latin typeface="Arial" panose="020B0604020202020204" pitchFamily="34" charset="0"/>
                <a:cs typeface="Arial" panose="020B0604020202020204" pitchFamily="34" charset="0"/>
              </a:defRPr>
            </a:lvl1pPr>
            <a:lvl2pPr>
              <a:defRPr>
                <a:ln>
                  <a:noFill/>
                </a:ln>
                <a:solidFill>
                  <a:schemeClr val="bg1"/>
                </a:solidFill>
                <a:effectLst/>
                <a:latin typeface="Arial" panose="020B0604020202020204" pitchFamily="34" charset="0"/>
                <a:cs typeface="Arial" panose="020B0604020202020204" pitchFamily="34" charset="0"/>
              </a:defRPr>
            </a:lvl2pPr>
            <a:lvl3pPr>
              <a:defRPr>
                <a:ln>
                  <a:noFill/>
                </a:ln>
                <a:solidFill>
                  <a:schemeClr val="bg1"/>
                </a:solidFill>
                <a:effectLst/>
                <a:latin typeface="Arial" panose="020B0604020202020204" pitchFamily="34" charset="0"/>
                <a:cs typeface="Arial" panose="020B0604020202020204" pitchFamily="34" charset="0"/>
              </a:defRPr>
            </a:lvl3pPr>
            <a:lvl4pPr>
              <a:defRPr>
                <a:ln>
                  <a:noFill/>
                </a:ln>
                <a:solidFill>
                  <a:schemeClr val="bg1"/>
                </a:solidFill>
                <a:effectLst/>
                <a:latin typeface="Arial" panose="020B0604020202020204" pitchFamily="34" charset="0"/>
                <a:cs typeface="Arial" panose="020B0604020202020204" pitchFamily="34" charset="0"/>
              </a:defRPr>
            </a:lvl4pPr>
            <a:lvl5pPr>
              <a:defRPr>
                <a:ln>
                  <a:noFill/>
                </a:ln>
                <a:solidFill>
                  <a:schemeClr val="bg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47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8" name="Right Triangle 7"/>
          <p:cNvSpPr/>
          <p:nvPr userDrawn="1"/>
        </p:nvSpPr>
        <p:spPr>
          <a:xfrm>
            <a:off x="0" y="6159638"/>
            <a:ext cx="12192000" cy="708409"/>
          </a:xfrm>
          <a:prstGeom prst="r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0"/>
          </p:nvPr>
        </p:nvSpPr>
        <p:spPr>
          <a:xfrm>
            <a:off x="733425" y="2481524"/>
            <a:ext cx="10852150" cy="3457575"/>
          </a:xfrm>
          <a:effectLst/>
        </p:spPr>
        <p:txBody>
          <a:bodyPr/>
          <a:lstStyle>
            <a:lvl1pPr marL="342900" indent="-306000">
              <a:buClrTx/>
              <a:buFont typeface="Wingdings" panose="05000000000000000000" pitchFamily="2" charset="2"/>
              <a:buChar char="§"/>
              <a:defRPr>
                <a:ln>
                  <a:noFill/>
                </a:ln>
                <a:solidFill>
                  <a:schemeClr val="bg1"/>
                </a:solidFill>
                <a:effectLst/>
              </a:defRPr>
            </a:lvl1pPr>
            <a:lvl2pPr marL="720000" indent="-270000">
              <a:buClrTx/>
              <a:buFont typeface="Wingdings" panose="05000000000000000000" pitchFamily="2" charset="2"/>
              <a:buChar char="§"/>
              <a:defRPr>
                <a:ln>
                  <a:noFill/>
                </a:ln>
                <a:solidFill>
                  <a:schemeClr val="bg1"/>
                </a:solidFill>
                <a:effectLst/>
              </a:defRPr>
            </a:lvl2pPr>
            <a:lvl3pPr marL="1026000" indent="-216000">
              <a:buClrTx/>
              <a:buFont typeface="Wingdings" panose="05000000000000000000" pitchFamily="2" charset="2"/>
              <a:buChar char="§"/>
              <a:defRPr>
                <a:ln>
                  <a:noFill/>
                </a:ln>
                <a:solidFill>
                  <a:schemeClr val="bg1"/>
                </a:solidFill>
                <a:effectLst/>
              </a:defRPr>
            </a:lvl3pPr>
            <a:lvl4pPr marL="1386000" indent="-216000">
              <a:buClrTx/>
              <a:buFont typeface="Wingdings" panose="05000000000000000000" pitchFamily="2" charset="2"/>
              <a:buChar char="§"/>
              <a:defRPr>
                <a:ln>
                  <a:noFill/>
                </a:ln>
                <a:solidFill>
                  <a:schemeClr val="bg1"/>
                </a:solidFill>
                <a:effectLst/>
              </a:defRPr>
            </a:lvl4pPr>
            <a:lvl5pPr marL="1674000" indent="-216000">
              <a:buClrTx/>
              <a:buFont typeface="Wingdings" panose="05000000000000000000" pitchFamily="2" charset="2"/>
              <a:buChar char="§"/>
              <a:defRPr>
                <a:ln>
                  <a:noFill/>
                </a:ln>
                <a:solidFill>
                  <a:schemeClr val="bg1"/>
                </a:solidFill>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Triangle 10"/>
          <p:cNvSpPr/>
          <p:nvPr userDrawn="1"/>
        </p:nvSpPr>
        <p:spPr>
          <a:xfrm rot="10800000">
            <a:off x="-5324" y="0"/>
            <a:ext cx="12192000" cy="753626"/>
          </a:xfrm>
          <a:prstGeom prst="r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5" y="813446"/>
            <a:ext cx="10353762" cy="970450"/>
          </a:xfrm>
          <a:effectLst/>
        </p:spPr>
        <p:txBody>
          <a:bodyPr/>
          <a:lstStyle>
            <a:lvl1pPr>
              <a:defRPr>
                <a:ln>
                  <a:noFill/>
                </a:ln>
                <a:solidFill>
                  <a:schemeClr val="bg2"/>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4777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tx1"/>
        </a:solidFill>
        <a:effectLst/>
      </p:bgPr>
    </p:bg>
    <p:spTree>
      <p:nvGrpSpPr>
        <p:cNvPr id="1" name=""/>
        <p:cNvGrpSpPr/>
        <p:nvPr/>
      </p:nvGrpSpPr>
      <p:grpSpPr>
        <a:xfrm>
          <a:off x="0" y="0"/>
          <a:ext cx="0" cy="0"/>
          <a:chOff x="0" y="0"/>
          <a:chExt cx="0" cy="0"/>
        </a:xfrm>
      </p:grpSpPr>
      <p:sp>
        <p:nvSpPr>
          <p:cNvPr id="8" name="Right Triangle 7"/>
          <p:cNvSpPr/>
          <p:nvPr userDrawn="1"/>
        </p:nvSpPr>
        <p:spPr>
          <a:xfrm>
            <a:off x="0" y="6159638"/>
            <a:ext cx="12192000" cy="708409"/>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0"/>
          </p:nvPr>
        </p:nvSpPr>
        <p:spPr>
          <a:xfrm>
            <a:off x="733425" y="2481524"/>
            <a:ext cx="10852150" cy="3457575"/>
          </a:xfrm>
          <a:effectLst/>
        </p:spPr>
        <p:txBody>
          <a:bodyPr/>
          <a:lstStyle>
            <a:lvl1pPr marL="342900" indent="-306000">
              <a:buClrTx/>
              <a:buFont typeface="Wingdings" panose="05000000000000000000" pitchFamily="2" charset="2"/>
              <a:buChar char="§"/>
              <a:defRPr>
                <a:ln>
                  <a:noFill/>
                </a:ln>
                <a:solidFill>
                  <a:schemeClr val="bg1"/>
                </a:solidFill>
                <a:effectLst/>
              </a:defRPr>
            </a:lvl1pPr>
            <a:lvl2pPr marL="720000" indent="-270000">
              <a:buClrTx/>
              <a:buFont typeface="Wingdings" panose="05000000000000000000" pitchFamily="2" charset="2"/>
              <a:buChar char="§"/>
              <a:defRPr>
                <a:ln>
                  <a:noFill/>
                </a:ln>
                <a:solidFill>
                  <a:schemeClr val="bg1"/>
                </a:solidFill>
                <a:effectLst/>
              </a:defRPr>
            </a:lvl2pPr>
            <a:lvl3pPr marL="1026000" indent="-216000">
              <a:buClrTx/>
              <a:buFont typeface="Wingdings" panose="05000000000000000000" pitchFamily="2" charset="2"/>
              <a:buChar char="§"/>
              <a:defRPr>
                <a:ln>
                  <a:noFill/>
                </a:ln>
                <a:solidFill>
                  <a:schemeClr val="bg1"/>
                </a:solidFill>
                <a:effectLst/>
              </a:defRPr>
            </a:lvl3pPr>
            <a:lvl4pPr marL="1386000" indent="-216000">
              <a:buClrTx/>
              <a:buFont typeface="Wingdings" panose="05000000000000000000" pitchFamily="2" charset="2"/>
              <a:buChar char="§"/>
              <a:defRPr>
                <a:ln>
                  <a:noFill/>
                </a:ln>
                <a:solidFill>
                  <a:schemeClr val="bg1"/>
                </a:solidFill>
                <a:effectLst/>
              </a:defRPr>
            </a:lvl4pPr>
            <a:lvl5pPr marL="1674000" indent="-216000">
              <a:buClrTx/>
              <a:buFont typeface="Wingdings" panose="05000000000000000000" pitchFamily="2" charset="2"/>
              <a:buChar char="§"/>
              <a:defRPr>
                <a:ln>
                  <a:noFill/>
                </a:ln>
                <a:solidFill>
                  <a:schemeClr val="bg1"/>
                </a:solidFill>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Triangle 10"/>
          <p:cNvSpPr/>
          <p:nvPr userDrawn="1"/>
        </p:nvSpPr>
        <p:spPr>
          <a:xfrm rot="10800000">
            <a:off x="-5324" y="0"/>
            <a:ext cx="12192000" cy="75362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5" y="813446"/>
            <a:ext cx="10353762" cy="970450"/>
          </a:xfrm>
          <a:effectLst/>
        </p:spPr>
        <p:txBody>
          <a:bodyPr/>
          <a:lstStyle>
            <a:lvl1pPr>
              <a:defRPr>
                <a:ln>
                  <a:noFill/>
                </a:ln>
                <a:solidFill>
                  <a:schemeClr val="bg2"/>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86181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2">
            <a:lumMod val="50000"/>
            <a:lumOff val="50000"/>
          </a:schemeClr>
        </a:solidFill>
        <a:effectLst/>
      </p:bgPr>
    </p:bg>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48" y="1637881"/>
            <a:ext cx="5193884" cy="4564895"/>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438" y="1637881"/>
            <a:ext cx="5193884" cy="4564895"/>
          </a:xfrm>
          <a:prstGeom prst="rect">
            <a:avLst/>
          </a:prstGeom>
        </p:spPr>
      </p:pic>
      <p:sp>
        <p:nvSpPr>
          <p:cNvPr id="2" name="Title 1"/>
          <p:cNvSpPr>
            <a:spLocks noGrp="1"/>
          </p:cNvSpPr>
          <p:nvPr>
            <p:ph type="title"/>
          </p:nvPr>
        </p:nvSpPr>
        <p:spPr>
          <a:xfrm>
            <a:off x="452176" y="491615"/>
            <a:ext cx="11264202" cy="970450"/>
          </a:xfrm>
          <a:noFill/>
          <a:ln w="19050">
            <a:solidFill>
              <a:schemeClr val="tx1"/>
            </a:solidFill>
          </a:ln>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05871" y="1835254"/>
            <a:ext cx="4990541" cy="544884"/>
          </a:xfrm>
          <a:effectLst/>
        </p:spPr>
        <p:txBody>
          <a:bodyPr anchor="b">
            <a:noAutofit/>
          </a:bodyPr>
          <a:lstStyle>
            <a:lvl1pPr marL="0" indent="0" algn="ctr">
              <a:buNone/>
              <a:defRPr sz="2400" b="1">
                <a:ln>
                  <a:noFill/>
                </a:ln>
                <a:solidFill>
                  <a:srgbClr val="C8102E"/>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05872" y="2380137"/>
            <a:ext cx="4974468" cy="3739309"/>
          </a:xfrm>
        </p:spPr>
        <p:txBody>
          <a:bodyPr anchor="t">
            <a:normAutofit/>
          </a:bodyPr>
          <a:lstStyle>
            <a:lvl1pPr>
              <a:defRPr sz="1800">
                <a:solidFill>
                  <a:schemeClr val="tx1"/>
                </a:solidFill>
                <a:effectLst/>
                <a:latin typeface="Arial" panose="020B0604020202020204" pitchFamily="34" charset="0"/>
                <a:cs typeface="Arial" panose="020B0604020202020204" pitchFamily="34" charset="0"/>
              </a:defRPr>
            </a:lvl1pPr>
            <a:lvl2pPr>
              <a:defRPr sz="1600">
                <a:solidFill>
                  <a:schemeClr val="tx1"/>
                </a:solidFill>
                <a:effectLst/>
                <a:latin typeface="Arial" panose="020B0604020202020204" pitchFamily="34" charset="0"/>
                <a:cs typeface="Arial" panose="020B0604020202020204" pitchFamily="34" charset="0"/>
              </a:defRPr>
            </a:lvl2pPr>
            <a:lvl3pPr>
              <a:defRPr sz="1400">
                <a:solidFill>
                  <a:schemeClr val="tx1"/>
                </a:solidFill>
                <a:effectLst/>
                <a:latin typeface="Arial" panose="020B0604020202020204" pitchFamily="34" charset="0"/>
                <a:cs typeface="Arial" panose="020B0604020202020204" pitchFamily="34" charset="0"/>
              </a:defRPr>
            </a:lvl3pPr>
            <a:lvl4pPr>
              <a:defRPr sz="1200">
                <a:solidFill>
                  <a:schemeClr val="tx1"/>
                </a:solidFill>
                <a:effectLst/>
                <a:latin typeface="Arial" panose="020B0604020202020204" pitchFamily="34" charset="0"/>
                <a:cs typeface="Arial" panose="020B0604020202020204" pitchFamily="34" charset="0"/>
              </a:defRPr>
            </a:lvl4pPr>
            <a:lvl5pPr>
              <a:defRPr sz="1200">
                <a:solidFill>
                  <a:schemeClr val="tx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a:effectLst/>
        </p:spPr>
        <p:txBody>
          <a:bodyPr anchor="b">
            <a:noAutofit/>
          </a:bodyPr>
          <a:lstStyle>
            <a:lvl1pPr marL="0" indent="0" algn="ctr">
              <a:buNone/>
              <a:defRPr sz="2400" b="1">
                <a:ln>
                  <a:noFill/>
                </a:ln>
                <a:solidFill>
                  <a:srgbClr val="C8102E"/>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739309"/>
          </a:xfrm>
        </p:spPr>
        <p:txBody>
          <a:bodyPr anchor="t">
            <a:normAutofit/>
          </a:bodyPr>
          <a:lstStyle>
            <a:lvl1pPr>
              <a:defRPr sz="1800">
                <a:solidFill>
                  <a:schemeClr val="tx1"/>
                </a:solidFill>
                <a:effectLst/>
                <a:latin typeface="Arial" panose="020B0604020202020204" pitchFamily="34" charset="0"/>
                <a:cs typeface="Arial" panose="020B0604020202020204" pitchFamily="34" charset="0"/>
              </a:defRPr>
            </a:lvl1pPr>
            <a:lvl2pPr>
              <a:defRPr sz="1600">
                <a:solidFill>
                  <a:schemeClr val="tx1"/>
                </a:solidFill>
                <a:effectLst/>
                <a:latin typeface="Arial" panose="020B0604020202020204" pitchFamily="34" charset="0"/>
                <a:cs typeface="Arial" panose="020B0604020202020204" pitchFamily="34" charset="0"/>
              </a:defRPr>
            </a:lvl2pPr>
            <a:lvl3pPr>
              <a:defRPr sz="1400">
                <a:solidFill>
                  <a:schemeClr val="tx1"/>
                </a:solidFill>
                <a:effectLst/>
                <a:latin typeface="Arial" panose="020B0604020202020204" pitchFamily="34" charset="0"/>
                <a:cs typeface="Arial" panose="020B0604020202020204" pitchFamily="34" charset="0"/>
              </a:defRPr>
            </a:lvl3pPr>
            <a:lvl4pPr>
              <a:defRPr sz="1200">
                <a:solidFill>
                  <a:schemeClr val="tx1"/>
                </a:solidFill>
                <a:effectLst/>
                <a:latin typeface="Arial" panose="020B0604020202020204" pitchFamily="34" charset="0"/>
                <a:cs typeface="Arial" panose="020B0604020202020204" pitchFamily="34" charset="0"/>
              </a:defRPr>
            </a:lvl4pPr>
            <a:lvl5pPr>
              <a:defRPr sz="1200">
                <a:solidFill>
                  <a:schemeClr val="tx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56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0">
              <a:schemeClr val="tx1"/>
            </a:gs>
            <a:gs pos="100000">
              <a:schemeClr val="tx2">
                <a:lumMod val="75000"/>
              </a:schemeClr>
            </a:gs>
          </a:gsLst>
          <a:path path="rect">
            <a:fillToRect t="100000" r="10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77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gradFill>
          <a:gsLst>
            <a:gs pos="0">
              <a:schemeClr val="tx1"/>
            </a:gs>
            <a:gs pos="100000">
              <a:srgbClr val="FFC000"/>
            </a:gs>
          </a:gsLst>
          <a:path path="rect">
            <a:fillToRect t="100000" r="10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34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C8102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611" y="609600"/>
            <a:ext cx="4078073" cy="1821918"/>
          </a:xfrm>
          <a:effectLst/>
        </p:spPr>
        <p:txBody>
          <a:bodyPr anchor="b">
            <a:normAutofit/>
          </a:bodyPr>
          <a:lstStyle>
            <a:lvl1pPr algn="ctr">
              <a:defRPr sz="2400" b="0">
                <a:ln>
                  <a:noFill/>
                </a:ln>
                <a:effectLst/>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855633" y="609599"/>
            <a:ext cx="6890890" cy="5751007"/>
          </a:xfrm>
          <a:ln>
            <a:solidFill>
              <a:schemeClr val="tx1"/>
            </a:solidFill>
          </a:ln>
          <a:effectLst/>
        </p:spPr>
        <p:txBody>
          <a:bodyPr>
            <a:normAutofit/>
          </a:bodyPr>
          <a:lstStyle>
            <a:lvl1pPr>
              <a:defRPr>
                <a:ln>
                  <a:noFill/>
                </a:ln>
                <a:effectLst/>
              </a:defRPr>
            </a:lvl1pPr>
            <a:lvl2pPr>
              <a:defRPr>
                <a:ln>
                  <a:noFill/>
                </a:ln>
                <a:effectLst/>
              </a:defRPr>
            </a:lvl2pPr>
            <a:lvl3pPr>
              <a:defRPr>
                <a:ln>
                  <a:noFill/>
                </a:ln>
                <a:effectLst/>
              </a:defRPr>
            </a:lvl3pPr>
            <a:lvl4pPr>
              <a:defRPr>
                <a:ln>
                  <a:noFill/>
                </a:ln>
                <a:effectLst/>
              </a:defRPr>
            </a:lvl4pPr>
            <a:lvl5pPr>
              <a:defRPr>
                <a:ln>
                  <a:noFill/>
                </a:ln>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611" y="2431518"/>
            <a:ext cx="4078073" cy="3929088"/>
          </a:xfrm>
          <a:effectLst/>
        </p:spPr>
        <p:txBody>
          <a:bodyPr anchor="t">
            <a:normAutofit/>
          </a:bodyPr>
          <a:lstStyle>
            <a:lvl1pPr marL="0" indent="0" algn="ctr">
              <a:buNone/>
              <a:defRPr sz="1600">
                <a:ln>
                  <a:noFill/>
                </a:ln>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823350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ln>
            <a:noFill/>
          </a:ln>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3336082"/>
      </p:ext>
    </p:extLst>
  </p:cSld>
  <p:clrMap bg1="dk1" tx1="lt1" bg2="dk2" tx2="lt2" accent1="accent1" accent2="accent2" accent3="accent3" accent4="accent4" accent5="accent5" accent6="accent6" hlink="hlink" folHlink="folHlink"/>
  <p:sldLayoutIdLst>
    <p:sldLayoutId id="2147483965" r:id="rId1"/>
    <p:sldLayoutId id="2147483966" r:id="rId2"/>
    <p:sldLayoutId id="2147483983" r:id="rId3"/>
    <p:sldLayoutId id="2147483968" r:id="rId4"/>
    <p:sldLayoutId id="2147483984" r:id="rId5"/>
    <p:sldLayoutId id="2147483969" r:id="rId6"/>
    <p:sldLayoutId id="2147483971" r:id="rId7"/>
    <p:sldLayoutId id="2147483985" r:id="rId8"/>
    <p:sldLayoutId id="2147483972" r:id="rId9"/>
    <p:sldLayoutId id="2147483976" r:id="rId10"/>
    <p:sldLayoutId id="2147483986" r:id="rId11"/>
    <p:sldLayoutId id="2147483978" r:id="rId12"/>
    <p:sldLayoutId id="2147483987" r:id="rId13"/>
    <p:sldLayoutId id="2147483988" r:id="rId14"/>
    <p:sldLayoutId id="2147483979" r:id="rId15"/>
    <p:sldLayoutId id="2147483991" r:id="rId16"/>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bg1"/>
          </a:solidFill>
          <a:effectLst/>
          <a:latin typeface="Arial Black" panose="020B0A040201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noFill/>
          </a:ln>
          <a:solidFill>
            <a:schemeClr val="bg1"/>
          </a:solidFill>
          <a:effectLst/>
          <a:latin typeface="Arial" panose="020B0604020202020204" pitchFamily="34" charset="0"/>
          <a:ea typeface="+mn-ea"/>
          <a:cs typeface="Arial" panose="020B0604020202020204" pitchFamily="34" charset="0"/>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noFill/>
          </a:ln>
          <a:solidFill>
            <a:schemeClr val="bg1"/>
          </a:solidFill>
          <a:effectLst/>
          <a:latin typeface="Arial" panose="020B0604020202020204" pitchFamily="34" charset="0"/>
          <a:ea typeface="+mn-ea"/>
          <a:cs typeface="Arial" panose="020B0604020202020204" pitchFamily="34" charset="0"/>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noFill/>
          </a:ln>
          <a:solidFill>
            <a:schemeClr val="bg1"/>
          </a:solidFill>
          <a:effectLst/>
          <a:latin typeface="Arial" panose="020B0604020202020204" pitchFamily="34" charset="0"/>
          <a:ea typeface="+mn-ea"/>
          <a:cs typeface="Arial" panose="020B0604020202020204" pitchFamily="34" charset="0"/>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noFill/>
          </a:ln>
          <a:solidFill>
            <a:schemeClr val="bg1"/>
          </a:solidFill>
          <a:effectLst/>
          <a:latin typeface="Arial" panose="020B0604020202020204" pitchFamily="34" charset="0"/>
          <a:ea typeface="+mn-ea"/>
          <a:cs typeface="Arial" panose="020B0604020202020204" pitchFamily="34" charset="0"/>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noFill/>
          </a:ln>
          <a:solidFill>
            <a:schemeClr val="bg1"/>
          </a:solidFill>
          <a:effectLst/>
          <a:latin typeface="Arial" panose="020B0604020202020204" pitchFamily="34" charset="0"/>
          <a:ea typeface="+mn-ea"/>
          <a:cs typeface="Arial" panose="020B0604020202020204" pitchFamily="34" charset="0"/>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nclex.com/next-generation-nclex.page"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umaryland.az1.qualtrics.com/jfe/form/SV_8cQvohVkmgfi6Wy"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csbn.org/exams/next-generation-nclex/NGN+Resources/clinical-judgment-measurement-model.pag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umaryland.az1.qualtrics.com/jfe/form/SV_2nkk8caqQOO0gx8"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umaryland.az1.qualtrics.com/jfe/form/SV_7Wl1bgDCalPn6E6"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umaryland.az1.qualtrics.com/jfe/form/SV_eljHHkEaqnMqXH0"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umaryland.az1.qualtrics.com/jfe/form/SV_b8XdQw1VgICi1T0"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umaryland.az1.qualtrics.com/jfe/form/SV_54rWUN5iC91OzYO" TargetMode="Externa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umaryland.az1.qualtrics.com/jfe/form/SV_1ZYu3gxvlMDziMS"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7008" y="2302104"/>
            <a:ext cx="9440034" cy="1938302"/>
          </a:xfrm>
        </p:spPr>
        <p:txBody>
          <a:bodyPr>
            <a:normAutofit fontScale="90000"/>
          </a:bodyPr>
          <a:lstStyle/>
          <a:p>
            <a:r>
              <a:rPr lang="en-US" dirty="0"/>
              <a:t>Maryland NextGen Testbank:</a:t>
            </a:r>
            <a:br>
              <a:rPr lang="en-US" dirty="0"/>
            </a:br>
            <a:r>
              <a:rPr lang="en-US" dirty="0"/>
              <a:t>Pediatric Mini Review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051B47-566D-A67C-24BC-07CEE4DCC45E}"/>
              </a:ext>
            </a:extLst>
          </p:cNvPr>
          <p:cNvSpPr>
            <a:spLocks noGrp="1"/>
          </p:cNvSpPr>
          <p:nvPr>
            <p:ph sz="quarter" idx="10"/>
          </p:nvPr>
        </p:nvSpPr>
        <p:spPr/>
        <p:txBody>
          <a:bodyPr>
            <a:normAutofit lnSpcReduction="10000"/>
          </a:bodyPr>
          <a:lstStyle/>
          <a:p>
            <a:r>
              <a:rPr lang="en-US" sz="2200" dirty="0">
                <a:latin typeface="Calibri" panose="020F0502020204030204" pitchFamily="34" charset="0"/>
                <a:cs typeface="Calibri" panose="020F0502020204030204" pitchFamily="34" charset="0"/>
              </a:rPr>
              <a:t>Your instructor will provide a QR code or link to answer a series of case studies, bowtie items and trends across a lifespan </a:t>
            </a:r>
          </a:p>
          <a:p>
            <a:r>
              <a:rPr lang="en-US" sz="2200" dirty="0">
                <a:latin typeface="Calibri" panose="020F0502020204030204" pitchFamily="34" charset="0"/>
                <a:cs typeface="Calibri" panose="020F0502020204030204" pitchFamily="34" charset="0"/>
              </a:rPr>
              <a:t>While questions throughout the test bank use all 5 new item response, not all specific variations that might be used on NCLEX are not included such as drop-down items formatted as a table.</a:t>
            </a:r>
          </a:p>
          <a:p>
            <a:r>
              <a:rPr lang="en-US" sz="2200" dirty="0">
                <a:latin typeface="Calibri" panose="020F0502020204030204" pitchFamily="34" charset="0"/>
                <a:cs typeface="Calibri" panose="020F0502020204030204" pitchFamily="34" charset="0"/>
              </a:rPr>
              <a:t>Information needed to answer questions will be displayed in a medical record, but the medical record will display differently on the actual NCLEX. </a:t>
            </a:r>
          </a:p>
          <a:p>
            <a:r>
              <a:rPr lang="en-US" sz="2200" dirty="0">
                <a:latin typeface="Calibri" panose="020F0502020204030204" pitchFamily="34" charset="0"/>
                <a:cs typeface="Calibri" panose="020F0502020204030204" pitchFamily="34" charset="0"/>
              </a:rPr>
              <a:t>To see how items will exactly appear on NCLEX see tutorials at </a:t>
            </a:r>
            <a:r>
              <a:rPr lang="en-US" sz="2200" dirty="0">
                <a:latin typeface="Calibri" panose="020F0502020204030204" pitchFamily="34" charset="0"/>
                <a:cs typeface="Calibri" panose="020F0502020204030204" pitchFamily="34" charset="0"/>
                <a:hlinkClick r:id="rId2"/>
              </a:rPr>
              <a:t>https://nclex.com/next-generation-</a:t>
            </a:r>
            <a:r>
              <a:rPr lang="en-US" sz="2200" dirty="0" err="1">
                <a:latin typeface="Calibri" panose="020F0502020204030204" pitchFamily="34" charset="0"/>
                <a:cs typeface="Calibri" panose="020F0502020204030204" pitchFamily="34" charset="0"/>
                <a:hlinkClick r:id="rId2"/>
              </a:rPr>
              <a:t>nclex.page</a:t>
            </a:r>
            <a:endParaRPr lang="en-US" sz="2200" dirty="0">
              <a:latin typeface="Calibri" panose="020F0502020204030204" pitchFamily="34" charset="0"/>
              <a:cs typeface="Calibri" panose="020F0502020204030204" pitchFamily="34" charset="0"/>
            </a:endParaRPr>
          </a:p>
          <a:p>
            <a:endParaRPr lang="en-US" sz="2200" dirty="0"/>
          </a:p>
        </p:txBody>
      </p:sp>
      <p:sp>
        <p:nvSpPr>
          <p:cNvPr id="3" name="Title 2">
            <a:extLst>
              <a:ext uri="{FF2B5EF4-FFF2-40B4-BE49-F238E27FC236}">
                <a16:creationId xmlns:a16="http://schemas.microsoft.com/office/drawing/2014/main" id="{7A100EDD-2C73-E6F0-09D9-C6292A6E77EA}"/>
              </a:ext>
            </a:extLst>
          </p:cNvPr>
          <p:cNvSpPr>
            <a:spLocks noGrp="1"/>
          </p:cNvSpPr>
          <p:nvPr>
            <p:ph type="title"/>
          </p:nvPr>
        </p:nvSpPr>
        <p:spPr/>
        <p:txBody>
          <a:bodyPr/>
          <a:lstStyle/>
          <a:p>
            <a:r>
              <a:rPr lang="en-US" sz="4000" dirty="0"/>
              <a:t>About This Review</a:t>
            </a:r>
            <a:endParaRPr lang="en-US" dirty="0"/>
          </a:p>
        </p:txBody>
      </p:sp>
    </p:spTree>
    <p:extLst>
      <p:ext uri="{BB962C8B-B14F-4D97-AF65-F5344CB8AC3E}">
        <p14:creationId xmlns:p14="http://schemas.microsoft.com/office/powerpoint/2010/main" val="3676956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DED4-BBCB-1C56-0E0C-B07A6B085313}"/>
              </a:ext>
            </a:extLst>
          </p:cNvPr>
          <p:cNvSpPr>
            <a:spLocks noGrp="1"/>
          </p:cNvSpPr>
          <p:nvPr>
            <p:ph type="title"/>
          </p:nvPr>
        </p:nvSpPr>
        <p:spPr/>
        <p:txBody>
          <a:bodyPr>
            <a:normAutofit fontScale="90000"/>
          </a:bodyPr>
          <a:lstStyle/>
          <a:p>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The First Screen Provides Instructions </a:t>
            </a:r>
            <a:endParaRPr lang="en-US" dirty="0">
              <a:solidFill>
                <a:schemeClr val="bg2"/>
              </a:solidFill>
              <a:latin typeface="Arial Black" panose="020B0A04020102020204" pitchFamily="34" charset="0"/>
            </a:endParaRPr>
          </a:p>
        </p:txBody>
      </p:sp>
      <p:pic>
        <p:nvPicPr>
          <p:cNvPr id="8" name="Picture 7">
            <a:extLst>
              <a:ext uri="{FF2B5EF4-FFF2-40B4-BE49-F238E27FC236}">
                <a16:creationId xmlns:a16="http://schemas.microsoft.com/office/drawing/2014/main" id="{0AD06F00-A859-6E31-0D0B-344D9C5DC0FC}"/>
              </a:ext>
            </a:extLst>
          </p:cNvPr>
          <p:cNvPicPr>
            <a:picLocks noChangeAspect="1"/>
          </p:cNvPicPr>
          <p:nvPr/>
        </p:nvPicPr>
        <p:blipFill>
          <a:blip r:embed="rId2"/>
          <a:stretch>
            <a:fillRect/>
          </a:stretch>
        </p:blipFill>
        <p:spPr>
          <a:xfrm>
            <a:off x="436338" y="1768777"/>
            <a:ext cx="11308675" cy="5089223"/>
          </a:xfrm>
          <a:prstGeom prst="rect">
            <a:avLst/>
          </a:prstGeom>
        </p:spPr>
      </p:pic>
      <p:sp>
        <p:nvSpPr>
          <p:cNvPr id="13" name="TextBox 12">
            <a:extLst>
              <a:ext uri="{FF2B5EF4-FFF2-40B4-BE49-F238E27FC236}">
                <a16:creationId xmlns:a16="http://schemas.microsoft.com/office/drawing/2014/main" id="{30D0357C-CA81-C3F1-FDDC-1724862BD08B}"/>
              </a:ext>
            </a:extLst>
          </p:cNvPr>
          <p:cNvSpPr txBox="1"/>
          <p:nvPr/>
        </p:nvSpPr>
        <p:spPr>
          <a:xfrm>
            <a:off x="3668486" y="5657671"/>
            <a:ext cx="2579914" cy="1200329"/>
          </a:xfrm>
          <a:prstGeom prst="rect">
            <a:avLst/>
          </a:prstGeom>
          <a:noFill/>
        </p:spPr>
        <p:txBody>
          <a:bodyPr wrap="square" rtlCol="0">
            <a:spAutoFit/>
          </a:bodyPr>
          <a:lstStyle/>
          <a:p>
            <a:r>
              <a:rPr lang="en-US" dirty="0">
                <a:solidFill>
                  <a:srgbClr val="FF0000"/>
                </a:solidFill>
                <a:latin typeface="Calibri" panose="020F0502020204030204" pitchFamily="34" charset="0"/>
                <a:cs typeface="Calibri" panose="020F0502020204030204" pitchFamily="34" charset="0"/>
              </a:rPr>
              <a:t>Use the arrow to advance the screens</a:t>
            </a:r>
          </a:p>
          <a:p>
            <a:r>
              <a:rPr lang="en-US" dirty="0">
                <a:solidFill>
                  <a:srgbClr val="FF0000"/>
                </a:solidFill>
                <a:latin typeface="Calibri" panose="020F0502020204030204" pitchFamily="34" charset="0"/>
                <a:cs typeface="Calibri" panose="020F0502020204030204" pitchFamily="34" charset="0"/>
              </a:rPr>
              <a:t>There is no backtracking</a:t>
            </a:r>
          </a:p>
          <a:p>
            <a:endParaRPr lang="en-US" dirty="0"/>
          </a:p>
        </p:txBody>
      </p:sp>
    </p:spTree>
    <p:extLst>
      <p:ext uri="{BB962C8B-B14F-4D97-AF65-F5344CB8AC3E}">
        <p14:creationId xmlns:p14="http://schemas.microsoft.com/office/powerpoint/2010/main" val="2499455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4D37-D0A1-7AF8-2DB7-D1ED4EBE1520}"/>
              </a:ext>
            </a:extLst>
          </p:cNvPr>
          <p:cNvSpPr>
            <a:spLocks noGrp="1"/>
          </p:cNvSpPr>
          <p:nvPr>
            <p:ph type="title"/>
          </p:nvPr>
        </p:nvSpPr>
        <p:spPr/>
        <p:txBody>
          <a:bodyPr/>
          <a:lstStyle/>
          <a:p>
            <a:r>
              <a:rPr lang="en-US" sz="4000" dirty="0">
                <a:solidFill>
                  <a:schemeClr val="bg2"/>
                </a:solidFill>
                <a:latin typeface="Arial Black" panose="020B0A04020102020204" pitchFamily="34" charset="0"/>
              </a:rPr>
              <a:t>Answer the Questions </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AC07875F-6B9A-CDC5-C199-A5CDFE5B80D9}"/>
              </a:ext>
            </a:extLst>
          </p:cNvPr>
          <p:cNvSpPr>
            <a:spLocks noGrp="1"/>
          </p:cNvSpPr>
          <p:nvPr>
            <p:ph sz="quarter" idx="10"/>
          </p:nvPr>
        </p:nvSpPr>
        <p:spPr>
          <a:xfrm>
            <a:off x="6781800" y="1970088"/>
            <a:ext cx="4562475" cy="4059237"/>
          </a:xfrm>
        </p:spPr>
        <p:txBody>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Read the instructions carefully.</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Sometimes the question tells how many options to pick.</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Other times you select all that apply.</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Some questions will not allow you to advance if they have not answered enough options.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Use the arrow to advance to the next question if doing a case study</a:t>
            </a:r>
            <a:endParaRPr lang="en-US" dirty="0"/>
          </a:p>
        </p:txBody>
      </p:sp>
      <p:pic>
        <p:nvPicPr>
          <p:cNvPr id="4" name="Content Placeholder 3">
            <a:extLst>
              <a:ext uri="{FF2B5EF4-FFF2-40B4-BE49-F238E27FC236}">
                <a16:creationId xmlns:a16="http://schemas.microsoft.com/office/drawing/2014/main" id="{9687782B-A7C9-7C5D-4A0E-661212842B4F}"/>
              </a:ext>
            </a:extLst>
          </p:cNvPr>
          <p:cNvPicPr>
            <a:picLocks noChangeAspect="1"/>
          </p:cNvPicPr>
          <p:nvPr/>
        </p:nvPicPr>
        <p:blipFill>
          <a:blip r:embed="rId2"/>
          <a:stretch>
            <a:fillRect/>
          </a:stretch>
        </p:blipFill>
        <p:spPr>
          <a:xfrm>
            <a:off x="463545" y="1547167"/>
            <a:ext cx="5708655" cy="5244113"/>
          </a:xfrm>
          <a:prstGeom prst="rect">
            <a:avLst/>
          </a:prstGeom>
        </p:spPr>
      </p:pic>
      <p:pic>
        <p:nvPicPr>
          <p:cNvPr id="5" name="Picture 4">
            <a:extLst>
              <a:ext uri="{FF2B5EF4-FFF2-40B4-BE49-F238E27FC236}">
                <a16:creationId xmlns:a16="http://schemas.microsoft.com/office/drawing/2014/main" id="{568367A6-E474-04F9-582B-A9759657F7DC}"/>
              </a:ext>
            </a:extLst>
          </p:cNvPr>
          <p:cNvPicPr>
            <a:picLocks noChangeAspect="1"/>
          </p:cNvPicPr>
          <p:nvPr/>
        </p:nvPicPr>
        <p:blipFill>
          <a:blip r:embed="rId3"/>
          <a:stretch>
            <a:fillRect/>
          </a:stretch>
        </p:blipFill>
        <p:spPr>
          <a:xfrm>
            <a:off x="4987981" y="6417469"/>
            <a:ext cx="571500" cy="352425"/>
          </a:xfrm>
          <a:prstGeom prst="rect">
            <a:avLst/>
          </a:prstGeom>
        </p:spPr>
      </p:pic>
      <p:cxnSp>
        <p:nvCxnSpPr>
          <p:cNvPr id="7" name="Straight Arrow Connector 6">
            <a:extLst>
              <a:ext uri="{FF2B5EF4-FFF2-40B4-BE49-F238E27FC236}">
                <a16:creationId xmlns:a16="http://schemas.microsoft.com/office/drawing/2014/main" id="{E6216D12-3056-B63D-DFE7-611B2D258259}"/>
              </a:ext>
            </a:extLst>
          </p:cNvPr>
          <p:cNvCxnSpPr/>
          <p:nvPr/>
        </p:nvCxnSpPr>
        <p:spPr>
          <a:xfrm flipH="1">
            <a:off x="5559481" y="5573486"/>
            <a:ext cx="1222319" cy="674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042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D47B-3CFF-6FD8-17F6-D90768248C6F}"/>
              </a:ext>
            </a:extLst>
          </p:cNvPr>
          <p:cNvSpPr>
            <a:spLocks noGrp="1"/>
          </p:cNvSpPr>
          <p:nvPr>
            <p:ph type="title"/>
          </p:nvPr>
        </p:nvSpPr>
        <p:spPr/>
        <p:txBody>
          <a:bodyPr>
            <a:normAutofit fontScale="90000"/>
          </a:bodyPr>
          <a:lstStyle/>
          <a:p>
            <a:r>
              <a:rPr lang="en-US" sz="4000" dirty="0">
                <a:latin typeface="Arial Black" panose="020B0A04020102020204" pitchFamily="34" charset="0"/>
              </a:rPr>
              <a:t>In Tables, Follow Instructions for How Many Options May be Selected in a Row.</a:t>
            </a:r>
            <a:endParaRPr lang="en-US" dirty="0">
              <a:latin typeface="Arial Black" panose="020B0A04020102020204" pitchFamily="34" charset="0"/>
            </a:endParaRPr>
          </a:p>
        </p:txBody>
      </p:sp>
      <p:pic>
        <p:nvPicPr>
          <p:cNvPr id="5" name="Content Placeholder 4">
            <a:extLst>
              <a:ext uri="{FF2B5EF4-FFF2-40B4-BE49-F238E27FC236}">
                <a16:creationId xmlns:a16="http://schemas.microsoft.com/office/drawing/2014/main" id="{EC8235F3-3858-E515-8B84-62058F5490EF}"/>
              </a:ext>
            </a:extLst>
          </p:cNvPr>
          <p:cNvPicPr>
            <a:picLocks noGrp="1" noChangeAspect="1"/>
          </p:cNvPicPr>
          <p:nvPr>
            <p:ph sz="quarter" idx="10"/>
          </p:nvPr>
        </p:nvPicPr>
        <p:blipFill>
          <a:blip r:embed="rId3"/>
          <a:stretch>
            <a:fillRect/>
          </a:stretch>
        </p:blipFill>
        <p:spPr>
          <a:xfrm>
            <a:off x="1257300" y="1970088"/>
            <a:ext cx="4343399" cy="4059237"/>
          </a:xfrm>
        </p:spPr>
      </p:pic>
      <p:pic>
        <p:nvPicPr>
          <p:cNvPr id="7" name="Picture 6">
            <a:extLst>
              <a:ext uri="{FF2B5EF4-FFF2-40B4-BE49-F238E27FC236}">
                <a16:creationId xmlns:a16="http://schemas.microsoft.com/office/drawing/2014/main" id="{844919F3-FEFF-7E51-6963-3DDAE2879F80}"/>
              </a:ext>
            </a:extLst>
          </p:cNvPr>
          <p:cNvPicPr>
            <a:picLocks noChangeAspect="1"/>
          </p:cNvPicPr>
          <p:nvPr/>
        </p:nvPicPr>
        <p:blipFill>
          <a:blip r:embed="rId4"/>
          <a:stretch>
            <a:fillRect/>
          </a:stretch>
        </p:blipFill>
        <p:spPr>
          <a:xfrm>
            <a:off x="6220777" y="1844357"/>
            <a:ext cx="5283859" cy="4059237"/>
          </a:xfrm>
          <a:prstGeom prst="rect">
            <a:avLst/>
          </a:prstGeom>
        </p:spPr>
      </p:pic>
    </p:spTree>
    <p:extLst>
      <p:ext uri="{BB962C8B-B14F-4D97-AF65-F5344CB8AC3E}">
        <p14:creationId xmlns:p14="http://schemas.microsoft.com/office/powerpoint/2010/main" val="2763934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3866-459B-4EDB-84ED-DB540CA44FAC}"/>
              </a:ext>
            </a:extLst>
          </p:cNvPr>
          <p:cNvSpPr>
            <a:spLocks noGrp="1"/>
          </p:cNvSpPr>
          <p:nvPr>
            <p:ph type="title"/>
          </p:nvPr>
        </p:nvSpPr>
        <p:spPr>
          <a:xfrm>
            <a:off x="913794" y="96350"/>
            <a:ext cx="10353762" cy="970450"/>
          </a:xfrm>
        </p:spPr>
        <p:txBody>
          <a:bodyPr>
            <a:normAutofit fontScale="90000"/>
          </a:bodyPr>
          <a:lstStyle/>
          <a:p>
            <a:br>
              <a:rPr lang="en-US" dirty="0">
                <a:latin typeface="Calibri" panose="020F0502020204030204" pitchFamily="34" charset="0"/>
                <a:cs typeface="Calibri" panose="020F0502020204030204" pitchFamily="34" charset="0"/>
              </a:rPr>
            </a:br>
            <a:r>
              <a:rPr lang="en-US" sz="4000" b="0" dirty="0">
                <a:latin typeface="Arial Black" panose="020B0A04020102020204" pitchFamily="34" charset="0"/>
              </a:rPr>
              <a:t>Highlight Questions</a:t>
            </a:r>
            <a:endParaRPr lang="en-US" b="0" dirty="0">
              <a:latin typeface="Arial Black" panose="020B0A04020102020204" pitchFamily="34" charset="0"/>
            </a:endParaRPr>
          </a:p>
        </p:txBody>
      </p:sp>
      <p:sp>
        <p:nvSpPr>
          <p:cNvPr id="8" name="Text Placeholder 7">
            <a:extLst>
              <a:ext uri="{FF2B5EF4-FFF2-40B4-BE49-F238E27FC236}">
                <a16:creationId xmlns:a16="http://schemas.microsoft.com/office/drawing/2014/main" id="{91EB524C-5242-9D96-9429-F19612CB49CE}"/>
              </a:ext>
            </a:extLst>
          </p:cNvPr>
          <p:cNvSpPr>
            <a:spLocks noGrp="1"/>
          </p:cNvSpPr>
          <p:nvPr>
            <p:ph type="body" idx="1"/>
          </p:nvPr>
        </p:nvSpPr>
        <p:spPr/>
        <p:txBody>
          <a:bodyPr/>
          <a:lstStyle/>
          <a:p>
            <a:r>
              <a:rPr lang="en-US" sz="1800" dirty="0">
                <a:latin typeface="Calibri" panose="020F0502020204030204" pitchFamily="34" charset="0"/>
                <a:cs typeface="Calibri" panose="020F0502020204030204" pitchFamily="34" charset="0"/>
              </a:rPr>
              <a:t>Questions first show a plain EMR page</a:t>
            </a:r>
            <a:endParaRPr lang="en-US" sz="1800" dirty="0"/>
          </a:p>
        </p:txBody>
      </p:sp>
      <p:sp>
        <p:nvSpPr>
          <p:cNvPr id="11" name="Text Placeholder 10">
            <a:extLst>
              <a:ext uri="{FF2B5EF4-FFF2-40B4-BE49-F238E27FC236}">
                <a16:creationId xmlns:a16="http://schemas.microsoft.com/office/drawing/2014/main" id="{1151EE4E-BB26-91AD-A2E7-B97963F07135}"/>
              </a:ext>
            </a:extLst>
          </p:cNvPr>
          <p:cNvSpPr>
            <a:spLocks noGrp="1"/>
          </p:cNvSpPr>
          <p:nvPr>
            <p:ph type="body" sz="half" idx="15"/>
          </p:nvPr>
        </p:nvSpPr>
        <p:spPr/>
        <p:txBody>
          <a:bodyPr/>
          <a:lstStyle/>
          <a:p>
            <a:endParaRPr lang="en-US"/>
          </a:p>
        </p:txBody>
      </p:sp>
      <p:sp>
        <p:nvSpPr>
          <p:cNvPr id="9" name="Text Placeholder 8">
            <a:extLst>
              <a:ext uri="{FF2B5EF4-FFF2-40B4-BE49-F238E27FC236}">
                <a16:creationId xmlns:a16="http://schemas.microsoft.com/office/drawing/2014/main" id="{D6B52E39-6027-BD0B-F7A6-4998BC56BFE4}"/>
              </a:ext>
            </a:extLst>
          </p:cNvPr>
          <p:cNvSpPr>
            <a:spLocks noGrp="1"/>
          </p:cNvSpPr>
          <p:nvPr>
            <p:ph type="body" sz="quarter" idx="3"/>
          </p:nvPr>
        </p:nvSpPr>
        <p:spPr/>
        <p:txBody>
          <a:bodyPr/>
          <a:lstStyle/>
          <a:p>
            <a:r>
              <a:rPr lang="en-US" sz="1800" dirty="0">
                <a:latin typeface="Calibri" panose="020F0502020204030204" pitchFamily="34" charset="0"/>
                <a:cs typeface="Calibri" panose="020F0502020204030204" pitchFamily="34" charset="0"/>
              </a:rPr>
              <a:t>Hovering curser makes boxes appear around selectable data</a:t>
            </a:r>
            <a:endParaRPr lang="en-US" sz="1800" dirty="0"/>
          </a:p>
        </p:txBody>
      </p:sp>
      <p:sp>
        <p:nvSpPr>
          <p:cNvPr id="12" name="Text Placeholder 11">
            <a:extLst>
              <a:ext uri="{FF2B5EF4-FFF2-40B4-BE49-F238E27FC236}">
                <a16:creationId xmlns:a16="http://schemas.microsoft.com/office/drawing/2014/main" id="{8DEC59A3-27E5-654D-7E46-2B371A91B7ED}"/>
              </a:ext>
            </a:extLst>
          </p:cNvPr>
          <p:cNvSpPr>
            <a:spLocks noGrp="1"/>
          </p:cNvSpPr>
          <p:nvPr>
            <p:ph type="body" sz="half" idx="16"/>
          </p:nvPr>
        </p:nvSpPr>
        <p:spPr/>
        <p:txBody>
          <a:bodyPr/>
          <a:lstStyle/>
          <a:p>
            <a:endParaRPr lang="en-US" dirty="0"/>
          </a:p>
        </p:txBody>
      </p:sp>
      <p:sp>
        <p:nvSpPr>
          <p:cNvPr id="13" name="Text Placeholder 12">
            <a:extLst>
              <a:ext uri="{FF2B5EF4-FFF2-40B4-BE49-F238E27FC236}">
                <a16:creationId xmlns:a16="http://schemas.microsoft.com/office/drawing/2014/main" id="{918173CF-7DE2-C61B-6C5A-32BA5865F604}"/>
              </a:ext>
            </a:extLst>
          </p:cNvPr>
          <p:cNvSpPr>
            <a:spLocks noGrp="1"/>
          </p:cNvSpPr>
          <p:nvPr>
            <p:ph type="body" sz="half" idx="17"/>
          </p:nvPr>
        </p:nvSpPr>
        <p:spPr/>
        <p:txBody>
          <a:bodyPr/>
          <a:lstStyle/>
          <a:p>
            <a:endParaRPr lang="en-US"/>
          </a:p>
        </p:txBody>
      </p:sp>
      <p:sp>
        <p:nvSpPr>
          <p:cNvPr id="15" name="Text Placeholder 14">
            <a:extLst>
              <a:ext uri="{FF2B5EF4-FFF2-40B4-BE49-F238E27FC236}">
                <a16:creationId xmlns:a16="http://schemas.microsoft.com/office/drawing/2014/main" id="{6D1A8666-CE18-7552-CF6D-79ABC954FAFD}"/>
              </a:ext>
            </a:extLst>
          </p:cNvPr>
          <p:cNvSpPr>
            <a:spLocks noGrp="1"/>
          </p:cNvSpPr>
          <p:nvPr>
            <p:ph type="body" sz="quarter" idx="13"/>
          </p:nvPr>
        </p:nvSpPr>
        <p:spPr>
          <a:xfrm>
            <a:off x="7966571" y="1885950"/>
            <a:ext cx="3517857" cy="576262"/>
          </a:xfrm>
        </p:spPr>
        <p:txBody>
          <a:bodyPr/>
          <a:lstStyle/>
          <a:p>
            <a:r>
              <a:rPr lang="en-US" sz="1800" dirty="0">
                <a:latin typeface="Calibri" panose="020F0502020204030204" pitchFamily="34" charset="0"/>
                <a:cs typeface="Calibri" panose="020F0502020204030204" pitchFamily="34" charset="0"/>
              </a:rPr>
              <a:t>Click the box to apply the highlight; A second click removes it.</a:t>
            </a:r>
            <a:endParaRPr lang="en-US" sz="1800" dirty="0"/>
          </a:p>
        </p:txBody>
      </p:sp>
      <p:pic>
        <p:nvPicPr>
          <p:cNvPr id="16" name="Picture 15">
            <a:extLst>
              <a:ext uri="{FF2B5EF4-FFF2-40B4-BE49-F238E27FC236}">
                <a16:creationId xmlns:a16="http://schemas.microsoft.com/office/drawing/2014/main" id="{4DF40EE0-D788-04BA-31FC-C45D55BFBA6B}"/>
              </a:ext>
            </a:extLst>
          </p:cNvPr>
          <p:cNvPicPr>
            <a:picLocks noChangeAspect="1"/>
          </p:cNvPicPr>
          <p:nvPr/>
        </p:nvPicPr>
        <p:blipFill>
          <a:blip r:embed="rId2"/>
          <a:stretch>
            <a:fillRect/>
          </a:stretch>
        </p:blipFill>
        <p:spPr>
          <a:xfrm>
            <a:off x="913795" y="2655280"/>
            <a:ext cx="3300984" cy="2635177"/>
          </a:xfrm>
          <a:prstGeom prst="rect">
            <a:avLst/>
          </a:prstGeom>
        </p:spPr>
      </p:pic>
      <p:pic>
        <p:nvPicPr>
          <p:cNvPr id="17" name="Picture 16">
            <a:extLst>
              <a:ext uri="{FF2B5EF4-FFF2-40B4-BE49-F238E27FC236}">
                <a16:creationId xmlns:a16="http://schemas.microsoft.com/office/drawing/2014/main" id="{54F1FE7D-9066-54F3-835A-53CD00F96D47}"/>
              </a:ext>
            </a:extLst>
          </p:cNvPr>
          <p:cNvPicPr>
            <a:picLocks noChangeAspect="1"/>
          </p:cNvPicPr>
          <p:nvPr/>
        </p:nvPicPr>
        <p:blipFill>
          <a:blip r:embed="rId2"/>
          <a:stretch>
            <a:fillRect/>
          </a:stretch>
        </p:blipFill>
        <p:spPr>
          <a:xfrm>
            <a:off x="4405903" y="2655280"/>
            <a:ext cx="3379200" cy="2635177"/>
          </a:xfrm>
          <a:prstGeom prst="rect">
            <a:avLst/>
          </a:prstGeom>
        </p:spPr>
      </p:pic>
      <p:sp>
        <p:nvSpPr>
          <p:cNvPr id="19" name="TextBox 18">
            <a:extLst>
              <a:ext uri="{FF2B5EF4-FFF2-40B4-BE49-F238E27FC236}">
                <a16:creationId xmlns:a16="http://schemas.microsoft.com/office/drawing/2014/main" id="{9E0B0477-E227-F56E-D34A-849AD8896C8F}"/>
              </a:ext>
            </a:extLst>
          </p:cNvPr>
          <p:cNvSpPr txBox="1"/>
          <p:nvPr/>
        </p:nvSpPr>
        <p:spPr>
          <a:xfrm>
            <a:off x="5410200" y="5086996"/>
            <a:ext cx="1023257" cy="246221"/>
          </a:xfrm>
          <a:prstGeom prst="rect">
            <a:avLst/>
          </a:prstGeom>
          <a:noFill/>
          <a:ln>
            <a:solidFill>
              <a:schemeClr val="bg1"/>
            </a:solidFill>
          </a:ln>
        </p:spPr>
        <p:txBody>
          <a:bodyPr wrap="square" rtlCol="0">
            <a:spAutoFit/>
          </a:bodyPr>
          <a:lstStyle/>
          <a:p>
            <a:endParaRPr lang="en-US" sz="1000" dirty="0"/>
          </a:p>
        </p:txBody>
      </p:sp>
      <p:pic>
        <p:nvPicPr>
          <p:cNvPr id="20" name="Picture 19">
            <a:extLst>
              <a:ext uri="{FF2B5EF4-FFF2-40B4-BE49-F238E27FC236}">
                <a16:creationId xmlns:a16="http://schemas.microsoft.com/office/drawing/2014/main" id="{C69D9D3A-F6BE-F2C0-35F5-73CEAE041289}"/>
              </a:ext>
            </a:extLst>
          </p:cNvPr>
          <p:cNvPicPr>
            <a:picLocks noChangeAspect="1"/>
          </p:cNvPicPr>
          <p:nvPr/>
        </p:nvPicPr>
        <p:blipFill>
          <a:blip r:embed="rId3"/>
          <a:stretch>
            <a:fillRect/>
          </a:stretch>
        </p:blipFill>
        <p:spPr>
          <a:xfrm>
            <a:off x="7977223" y="2571749"/>
            <a:ext cx="3300982" cy="2718708"/>
          </a:xfrm>
          <a:prstGeom prst="rect">
            <a:avLst/>
          </a:prstGeom>
        </p:spPr>
      </p:pic>
    </p:spTree>
    <p:extLst>
      <p:ext uri="{BB962C8B-B14F-4D97-AF65-F5344CB8AC3E}">
        <p14:creationId xmlns:p14="http://schemas.microsoft.com/office/powerpoint/2010/main" val="308245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592F101-AE4B-7436-5D4D-B8E02F395F43}"/>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Submit the Final Question </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and Click Download PDF </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from Thank You Screen</a:t>
            </a:r>
            <a:br>
              <a:rPr lang="en-US" sz="4000" dirty="0">
                <a:solidFill>
                  <a:srgbClr val="C00000"/>
                </a:solidFill>
                <a:latin typeface="+mj-lt"/>
              </a:rPr>
            </a:br>
            <a:endParaRPr lang="en-US" dirty="0"/>
          </a:p>
        </p:txBody>
      </p:sp>
      <p:sp>
        <p:nvSpPr>
          <p:cNvPr id="12" name="Oval 11">
            <a:extLst>
              <a:ext uri="{FF2B5EF4-FFF2-40B4-BE49-F238E27FC236}">
                <a16:creationId xmlns:a16="http://schemas.microsoft.com/office/drawing/2014/main" id="{B7503B3F-650F-3A7A-36E8-69FAF59C82C6}"/>
              </a:ext>
            </a:extLst>
          </p:cNvPr>
          <p:cNvSpPr/>
          <p:nvPr/>
        </p:nvSpPr>
        <p:spPr>
          <a:xfrm>
            <a:off x="6542314" y="3233057"/>
            <a:ext cx="1469572" cy="5987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2EA45C4-9CE6-D85F-3BE9-E2C5E552D92F}"/>
              </a:ext>
            </a:extLst>
          </p:cNvPr>
          <p:cNvPicPr>
            <a:picLocks noChangeAspect="1"/>
          </p:cNvPicPr>
          <p:nvPr/>
        </p:nvPicPr>
        <p:blipFill>
          <a:blip r:embed="rId2"/>
          <a:stretch>
            <a:fillRect/>
          </a:stretch>
        </p:blipFill>
        <p:spPr>
          <a:xfrm>
            <a:off x="569824" y="1973295"/>
            <a:ext cx="7850389" cy="4096992"/>
          </a:xfrm>
          <a:prstGeom prst="rect">
            <a:avLst/>
          </a:prstGeom>
        </p:spPr>
      </p:pic>
      <p:cxnSp>
        <p:nvCxnSpPr>
          <p:cNvPr id="15" name="Straight Arrow Connector 14">
            <a:extLst>
              <a:ext uri="{FF2B5EF4-FFF2-40B4-BE49-F238E27FC236}">
                <a16:creationId xmlns:a16="http://schemas.microsoft.com/office/drawing/2014/main" id="{C783591E-93B0-EFAF-6979-669190F9FDFC}"/>
              </a:ext>
            </a:extLst>
          </p:cNvPr>
          <p:cNvCxnSpPr>
            <a:cxnSpLocks/>
          </p:cNvCxnSpPr>
          <p:nvPr/>
        </p:nvCxnSpPr>
        <p:spPr>
          <a:xfrm flipH="1">
            <a:off x="7897585" y="932089"/>
            <a:ext cx="1104901" cy="2496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876DA56B-8F91-C9BB-67DD-16936EC349CC}"/>
              </a:ext>
            </a:extLst>
          </p:cNvPr>
          <p:cNvSpPr txBox="1">
            <a:spLocks noGrp="1"/>
          </p:cNvSpPr>
          <p:nvPr>
            <p:ph sz="quarter" idx="10"/>
          </p:nvPr>
        </p:nvSpPr>
        <p:spPr>
          <a:xfrm>
            <a:off x="8393113" y="1931988"/>
            <a:ext cx="3081337" cy="2089803"/>
          </a:xfrm>
          <a:prstGeom prst="rect">
            <a:avLst/>
          </a:prstGeom>
          <a:noFill/>
        </p:spPr>
        <p:txBody>
          <a:bodyPr wrap="square" rtlCol="0">
            <a:spAutoFit/>
          </a:bodyPr>
          <a:lstStyle/>
          <a:p>
            <a:r>
              <a:rPr lang="en-US" sz="2400" dirty="0">
                <a:solidFill>
                  <a:srgbClr val="FF0000"/>
                </a:solidFill>
              </a:rPr>
              <a:t>It is the only way to save your answers.</a:t>
            </a:r>
          </a:p>
          <a:p>
            <a:r>
              <a:rPr lang="en-US" sz="2400" dirty="0">
                <a:solidFill>
                  <a:srgbClr val="FF0000"/>
                </a:solidFill>
              </a:rPr>
              <a:t>This step is critical!</a:t>
            </a:r>
          </a:p>
        </p:txBody>
      </p:sp>
    </p:spTree>
    <p:extLst>
      <p:ext uri="{BB962C8B-B14F-4D97-AF65-F5344CB8AC3E}">
        <p14:creationId xmlns:p14="http://schemas.microsoft.com/office/powerpoint/2010/main" val="802671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1FE8-5D60-4CD8-A281-1107FFE126F1}"/>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The Response Summary Shows Your Answers  </a:t>
            </a:r>
            <a:br>
              <a:rPr lang="en-US" sz="4000" dirty="0">
                <a:solidFill>
                  <a:schemeClr val="bg2"/>
                </a:solidFill>
                <a:latin typeface="Arial Black" panose="020B0A04020102020204" pitchFamily="34" charset="0"/>
              </a:rPr>
            </a:b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EB85BC97-19EF-DB0F-0905-F0523503B624}"/>
              </a:ext>
            </a:extLst>
          </p:cNvPr>
          <p:cNvSpPr>
            <a:spLocks noGrp="1"/>
          </p:cNvSpPr>
          <p:nvPr>
            <p:ph sz="quarter" idx="10"/>
          </p:nvPr>
        </p:nvSpPr>
        <p:spPr>
          <a:xfrm>
            <a:off x="914401" y="1970088"/>
            <a:ext cx="5627914" cy="4059237"/>
          </a:xfrm>
        </p:spPr>
        <p:txBody>
          <a:bodyPr>
            <a:normAutofit fontScale="92500"/>
          </a:bodyPr>
          <a:lstStyle/>
          <a:p>
            <a:r>
              <a:rPr lang="en-US" sz="2400" dirty="0"/>
              <a:t>Follow your faculty’s instructions for saving the response summary.</a:t>
            </a:r>
          </a:p>
          <a:p>
            <a:r>
              <a:rPr lang="en-US" sz="2400" dirty="0"/>
              <a:t>They may have you print it out, save it to computer, or upload it to a learning management system.</a:t>
            </a:r>
          </a:p>
          <a:p>
            <a:r>
              <a:rPr lang="en-US" sz="2400" b="1" dirty="0"/>
              <a:t>The response summary DOES NOT give you the correct answers. </a:t>
            </a:r>
          </a:p>
          <a:p>
            <a:r>
              <a:rPr lang="en-US" sz="2400" dirty="0"/>
              <a:t>Answers will appear on subsequent slides with information on how to score the item and a rationale for the answer. </a:t>
            </a:r>
            <a:r>
              <a:rPr lang="en-US" sz="2400" dirty="0">
                <a:highlight>
                  <a:srgbClr val="F7F7F7"/>
                </a:highlight>
                <a:latin typeface="Calibri" panose="020F0502020204030204" pitchFamily="34" charset="0"/>
                <a:cs typeface="Calibri" panose="020F0502020204030204" pitchFamily="34" charset="0"/>
              </a:rPr>
              <a:t> </a:t>
            </a:r>
          </a:p>
          <a:p>
            <a:endParaRPr lang="en-US" dirty="0"/>
          </a:p>
        </p:txBody>
      </p:sp>
      <p:pic>
        <p:nvPicPr>
          <p:cNvPr id="6" name="Picture 5">
            <a:extLst>
              <a:ext uri="{FF2B5EF4-FFF2-40B4-BE49-F238E27FC236}">
                <a16:creationId xmlns:a16="http://schemas.microsoft.com/office/drawing/2014/main" id="{F078CE00-422F-E271-6D04-DD68F7F5F6B3}"/>
              </a:ext>
            </a:extLst>
          </p:cNvPr>
          <p:cNvPicPr>
            <a:picLocks noChangeAspect="1"/>
          </p:cNvPicPr>
          <p:nvPr/>
        </p:nvPicPr>
        <p:blipFill>
          <a:blip r:embed="rId2"/>
          <a:stretch>
            <a:fillRect/>
          </a:stretch>
        </p:blipFill>
        <p:spPr>
          <a:xfrm>
            <a:off x="7555231" y="1580050"/>
            <a:ext cx="4057650" cy="5044177"/>
          </a:xfrm>
          <a:prstGeom prst="rect">
            <a:avLst/>
          </a:prstGeom>
        </p:spPr>
      </p:pic>
    </p:spTree>
    <p:extLst>
      <p:ext uri="{BB962C8B-B14F-4D97-AF65-F5344CB8AC3E}">
        <p14:creationId xmlns:p14="http://schemas.microsoft.com/office/powerpoint/2010/main" val="3817853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BAC4-C4B4-B4E0-F380-AC6D34591A84}"/>
              </a:ext>
            </a:extLst>
          </p:cNvPr>
          <p:cNvSpPr>
            <a:spLocks noGrp="1"/>
          </p:cNvSpPr>
          <p:nvPr>
            <p:ph type="title"/>
          </p:nvPr>
        </p:nvSpPr>
        <p:spPr/>
        <p:txBody>
          <a:bodyPr/>
          <a:lstStyle/>
          <a:p>
            <a:r>
              <a:rPr lang="en-US" dirty="0"/>
              <a:t>Correct Answers</a:t>
            </a:r>
          </a:p>
        </p:txBody>
      </p:sp>
      <p:sp>
        <p:nvSpPr>
          <p:cNvPr id="3" name="Content Placeholder 2">
            <a:extLst>
              <a:ext uri="{FF2B5EF4-FFF2-40B4-BE49-F238E27FC236}">
                <a16:creationId xmlns:a16="http://schemas.microsoft.com/office/drawing/2014/main" id="{39FCBB51-BB7A-6808-812B-4339AD9EF863}"/>
              </a:ext>
            </a:extLst>
          </p:cNvPr>
          <p:cNvSpPr>
            <a:spLocks noGrp="1"/>
          </p:cNvSpPr>
          <p:nvPr>
            <p:ph sz="quarter" idx="10"/>
          </p:nvPr>
        </p:nvSpPr>
        <p:spPr/>
        <p:txBody>
          <a:bodyPr/>
          <a:lstStyle/>
          <a:p>
            <a:r>
              <a:rPr lang="en-US" dirty="0"/>
              <a:t>Correct answers may be indicated 1 of 4 ways</a:t>
            </a:r>
          </a:p>
          <a:p>
            <a:r>
              <a:rPr lang="en-US" dirty="0"/>
              <a:t>Asterisk appears after correct option*</a:t>
            </a:r>
          </a:p>
          <a:p>
            <a:r>
              <a:rPr lang="en-US" u="sng" dirty="0"/>
              <a:t>Option may be underlined with or without an *</a:t>
            </a:r>
          </a:p>
          <a:p>
            <a:r>
              <a:rPr lang="en-US" dirty="0"/>
              <a:t>Option may appear as an X or * in a table  </a:t>
            </a:r>
          </a:p>
          <a:p>
            <a:endParaRPr lang="en-US" dirty="0"/>
          </a:p>
          <a:p>
            <a:endParaRPr lang="en-US" dirty="0"/>
          </a:p>
          <a:p>
            <a:r>
              <a:rPr lang="en-US" dirty="0"/>
              <a:t>Correct answer may appear as highlight</a:t>
            </a:r>
          </a:p>
          <a:p>
            <a:endParaRPr lang="en-US" dirty="0"/>
          </a:p>
        </p:txBody>
      </p:sp>
      <p:pic>
        <p:nvPicPr>
          <p:cNvPr id="5" name="Picture 4">
            <a:extLst>
              <a:ext uri="{FF2B5EF4-FFF2-40B4-BE49-F238E27FC236}">
                <a16:creationId xmlns:a16="http://schemas.microsoft.com/office/drawing/2014/main" id="{6C869D6D-3727-2F1F-6E6D-921C5D648F23}"/>
              </a:ext>
            </a:extLst>
          </p:cNvPr>
          <p:cNvPicPr>
            <a:picLocks noChangeAspect="1"/>
          </p:cNvPicPr>
          <p:nvPr/>
        </p:nvPicPr>
        <p:blipFill>
          <a:blip r:embed="rId2"/>
          <a:stretch>
            <a:fillRect/>
          </a:stretch>
        </p:blipFill>
        <p:spPr>
          <a:xfrm>
            <a:off x="6322241" y="3259815"/>
            <a:ext cx="5229225" cy="1190625"/>
          </a:xfrm>
          <a:prstGeom prst="rect">
            <a:avLst/>
          </a:prstGeom>
        </p:spPr>
      </p:pic>
      <p:pic>
        <p:nvPicPr>
          <p:cNvPr id="7" name="Picture 6">
            <a:extLst>
              <a:ext uri="{FF2B5EF4-FFF2-40B4-BE49-F238E27FC236}">
                <a16:creationId xmlns:a16="http://schemas.microsoft.com/office/drawing/2014/main" id="{EE1AFBEB-5184-4A4D-B5E8-8BDF5A3999E6}"/>
              </a:ext>
            </a:extLst>
          </p:cNvPr>
          <p:cNvPicPr>
            <a:picLocks noChangeAspect="1"/>
          </p:cNvPicPr>
          <p:nvPr/>
        </p:nvPicPr>
        <p:blipFill>
          <a:blip r:embed="rId3"/>
          <a:stretch>
            <a:fillRect/>
          </a:stretch>
        </p:blipFill>
        <p:spPr>
          <a:xfrm>
            <a:off x="4872990" y="5149215"/>
            <a:ext cx="5943600" cy="1428750"/>
          </a:xfrm>
          <a:prstGeom prst="rect">
            <a:avLst/>
          </a:prstGeom>
        </p:spPr>
      </p:pic>
    </p:spTree>
    <p:extLst>
      <p:ext uri="{BB962C8B-B14F-4D97-AF65-F5344CB8AC3E}">
        <p14:creationId xmlns:p14="http://schemas.microsoft.com/office/powerpoint/2010/main" val="2819605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3AAD-075B-44B9-87A4-1B7C4D760FD4}"/>
              </a:ext>
            </a:extLst>
          </p:cNvPr>
          <p:cNvSpPr>
            <a:spLocks noGrp="1"/>
          </p:cNvSpPr>
          <p:nvPr>
            <p:ph type="title"/>
          </p:nvPr>
        </p:nvSpPr>
        <p:spPr>
          <a:noFill/>
        </p:spPr>
        <p:txBody>
          <a:bodyPr>
            <a:normAutofit/>
          </a:bodyPr>
          <a:lstStyle/>
          <a:p>
            <a:pPr algn="ctr"/>
            <a:r>
              <a:rPr lang="en-US" sz="3600" dirty="0"/>
              <a:t>New Scoring Rule: +/-</a:t>
            </a:r>
          </a:p>
        </p:txBody>
      </p:sp>
      <p:sp>
        <p:nvSpPr>
          <p:cNvPr id="4" name="Content Placeholder 3">
            <a:extLst>
              <a:ext uri="{FF2B5EF4-FFF2-40B4-BE49-F238E27FC236}">
                <a16:creationId xmlns:a16="http://schemas.microsoft.com/office/drawing/2014/main" id="{076FAD2D-EF9A-449E-A7A2-202B8E835169}"/>
              </a:ext>
            </a:extLst>
          </p:cNvPr>
          <p:cNvSpPr>
            <a:spLocks noGrp="1"/>
          </p:cNvSpPr>
          <p:nvPr>
            <p:ph sz="quarter" idx="10"/>
          </p:nvPr>
        </p:nvSpPr>
        <p:spPr>
          <a:xfrm>
            <a:off x="914401" y="1970088"/>
            <a:ext cx="5029446" cy="4059237"/>
          </a:xfrm>
        </p:spPr>
        <p:txBody>
          <a:bodyPr>
            <a:normAutofit lnSpcReduction="10000"/>
          </a:bodyPr>
          <a:lstStyle/>
          <a:p>
            <a:r>
              <a:rPr lang="en-US" sz="2000" dirty="0"/>
              <a:t>Used when takers may pick </a:t>
            </a:r>
            <a:r>
              <a:rPr lang="en-US" sz="2000" u="sng" dirty="0"/>
              <a:t>unlimited</a:t>
            </a:r>
            <a:r>
              <a:rPr lang="en-US" sz="2000" dirty="0"/>
              <a:t> options</a:t>
            </a:r>
          </a:p>
          <a:p>
            <a:r>
              <a:rPr lang="en-US" sz="2000" dirty="0"/>
              <a:t>Possible points are number of keyed correct items</a:t>
            </a:r>
          </a:p>
          <a:p>
            <a:r>
              <a:rPr lang="en-US" sz="2000" dirty="0"/>
              <a:t>Earn 1 point  for each correct item selected</a:t>
            </a:r>
          </a:p>
          <a:p>
            <a:r>
              <a:rPr lang="en-US" sz="2000" dirty="0"/>
              <a:t>Loose 1 point for each incorrect item selected </a:t>
            </a:r>
          </a:p>
          <a:p>
            <a:r>
              <a:rPr lang="en-US" sz="2000" dirty="0"/>
              <a:t>Guessing penalty prevents takers  from gaming system by selecting all</a:t>
            </a:r>
          </a:p>
          <a:p>
            <a:r>
              <a:rPr lang="en-US" sz="2000" dirty="0"/>
              <a:t>Minimum score =0</a:t>
            </a:r>
          </a:p>
          <a:p>
            <a:endParaRPr lang="en-US" dirty="0"/>
          </a:p>
        </p:txBody>
      </p:sp>
      <p:sp>
        <p:nvSpPr>
          <p:cNvPr id="3" name="Content Placeholder 2">
            <a:extLst>
              <a:ext uri="{FF2B5EF4-FFF2-40B4-BE49-F238E27FC236}">
                <a16:creationId xmlns:a16="http://schemas.microsoft.com/office/drawing/2014/main" id="{EAAF5BB3-66CC-4A90-8B41-26DEEE6436C3}"/>
              </a:ext>
            </a:extLst>
          </p:cNvPr>
          <p:cNvSpPr>
            <a:spLocks noGrp="1"/>
          </p:cNvSpPr>
          <p:nvPr>
            <p:ph sz="half" idx="4294967295"/>
          </p:nvPr>
        </p:nvSpPr>
        <p:spPr>
          <a:xfrm>
            <a:off x="6248155" y="1888009"/>
            <a:ext cx="4641850" cy="4351338"/>
          </a:xfrm>
        </p:spPr>
        <p:txBody>
          <a:bodyPr>
            <a:normAutofit/>
          </a:bodyPr>
          <a:lstStyle/>
          <a:p>
            <a:pPr>
              <a:buFont typeface="Wingdings" panose="05000000000000000000" pitchFamily="2" charset="2"/>
              <a:buChar char="Ø"/>
            </a:pPr>
            <a:r>
              <a:rPr lang="en-US" dirty="0"/>
              <a:t>Which items are viruses? </a:t>
            </a:r>
            <a:r>
              <a:rPr lang="en-US" b="1" dirty="0"/>
              <a:t>Select all that apply. </a:t>
            </a:r>
          </a:p>
          <a:p>
            <a:endParaRPr lang="en-US" b="1" dirty="0"/>
          </a:p>
          <a:p>
            <a:pPr marL="0" indent="0">
              <a:buNone/>
            </a:pPr>
            <a:r>
              <a:rPr lang="en-US" b="1" dirty="0">
                <a:sym typeface="Wingdings" panose="05000000000000000000" pitchFamily="2" charset="2"/>
              </a:rPr>
              <a:t>     </a:t>
            </a:r>
            <a:r>
              <a:rPr lang="en-US" dirty="0">
                <a:sym typeface="Wingdings" panose="05000000000000000000" pitchFamily="2" charset="2"/>
              </a:rPr>
              <a:t>Chlamydia</a:t>
            </a:r>
            <a:endParaRPr lang="en-US" dirty="0"/>
          </a:p>
          <a:p>
            <a:pPr marL="0" indent="0">
              <a:buNone/>
            </a:pPr>
            <a:r>
              <a:rPr lang="en-US" dirty="0">
                <a:sym typeface="Wingdings" panose="05000000000000000000" pitchFamily="2" charset="2"/>
              </a:rPr>
              <a:t>    </a:t>
            </a:r>
            <a:r>
              <a:rPr lang="en-US" dirty="0"/>
              <a:t>Influenza[</a:t>
            </a:r>
            <a:r>
              <a:rPr lang="en-US" dirty="0">
                <a:sym typeface="Wingdings" panose="05000000000000000000" pitchFamily="2" charset="2"/>
              </a:rPr>
              <a:t>]</a:t>
            </a:r>
            <a:endParaRPr lang="en-US" dirty="0"/>
          </a:p>
          <a:p>
            <a:pPr marL="0" indent="0">
              <a:buNone/>
            </a:pPr>
            <a:r>
              <a:rPr lang="en-US" dirty="0">
                <a:sym typeface="Wingdings" panose="05000000000000000000" pitchFamily="2" charset="2"/>
              </a:rPr>
              <a:t>    </a:t>
            </a:r>
            <a:r>
              <a:rPr lang="en-US" dirty="0"/>
              <a:t>Hepatitis B [</a:t>
            </a:r>
            <a:r>
              <a:rPr lang="en-US" dirty="0">
                <a:sym typeface="Wingdings" panose="05000000000000000000" pitchFamily="2" charset="2"/>
              </a:rPr>
              <a:t>]</a:t>
            </a:r>
            <a:endParaRPr lang="en-US" dirty="0"/>
          </a:p>
          <a:p>
            <a:pPr>
              <a:buFont typeface="Wingdings" panose="05000000000000000000" pitchFamily="2" charset="2"/>
              <a:buChar char="q"/>
            </a:pPr>
            <a:r>
              <a:rPr lang="en-US" dirty="0"/>
              <a:t> Lyme disease</a:t>
            </a:r>
          </a:p>
          <a:p>
            <a:pPr>
              <a:buFont typeface="Wingdings" panose="05000000000000000000" pitchFamily="2" charset="2"/>
              <a:buChar char="q"/>
            </a:pPr>
            <a:r>
              <a:rPr lang="en-US" dirty="0"/>
              <a:t>Pertussis</a:t>
            </a:r>
          </a:p>
          <a:p>
            <a:pPr>
              <a:buFont typeface="Wingdings" panose="05000000000000000000" pitchFamily="2" charset="2"/>
              <a:buChar char="q"/>
            </a:pPr>
            <a:r>
              <a:rPr lang="en-US" dirty="0"/>
              <a:t>Tuberculosis</a:t>
            </a:r>
          </a:p>
          <a:p>
            <a:pPr>
              <a:buFont typeface="Wingdings" panose="05000000000000000000" pitchFamily="2" charset="2"/>
              <a:buChar char="q"/>
            </a:pPr>
            <a:r>
              <a:rPr lang="en-US" dirty="0"/>
              <a:t> Varicella [</a:t>
            </a:r>
            <a:r>
              <a:rPr lang="en-US" dirty="0">
                <a:sym typeface="Wingdings" panose="05000000000000000000" pitchFamily="2" charset="2"/>
              </a:rPr>
              <a:t>]</a:t>
            </a:r>
            <a:endParaRPr lang="en-US" dirty="0"/>
          </a:p>
          <a:p>
            <a:pPr>
              <a:buFont typeface="Wingdings" panose="05000000000000000000" pitchFamily="2" charset="2"/>
              <a:buChar char="q"/>
            </a:pPr>
            <a:endParaRPr lang="en-US" sz="1200" b="1" dirty="0"/>
          </a:p>
        </p:txBody>
      </p:sp>
      <p:sp>
        <p:nvSpPr>
          <p:cNvPr id="10" name="TextBox 9">
            <a:extLst>
              <a:ext uri="{FF2B5EF4-FFF2-40B4-BE49-F238E27FC236}">
                <a16:creationId xmlns:a16="http://schemas.microsoft.com/office/drawing/2014/main" id="{16708703-40F3-49AD-A147-67801824D138}"/>
              </a:ext>
            </a:extLst>
          </p:cNvPr>
          <p:cNvSpPr txBox="1"/>
          <p:nvPr/>
        </p:nvSpPr>
        <p:spPr>
          <a:xfrm flipH="1">
            <a:off x="7799071" y="3083210"/>
            <a:ext cx="2540810" cy="507831"/>
          </a:xfrm>
          <a:prstGeom prst="rect">
            <a:avLst/>
          </a:prstGeom>
          <a:noFill/>
        </p:spPr>
        <p:txBody>
          <a:bodyPr wrap="square" rtlCol="0">
            <a:spAutoFit/>
          </a:bodyPr>
          <a:lstStyle/>
          <a:p>
            <a:endParaRPr lang="en-US" sz="1350" dirty="0">
              <a:solidFill>
                <a:srgbClr val="0070C0"/>
              </a:solidFill>
              <a:latin typeface="Trebuchet MS" panose="020B0603020202020204" pitchFamily="34" charset="0"/>
            </a:endParaRPr>
          </a:p>
          <a:p>
            <a:endParaRPr lang="en-US" sz="1350" dirty="0">
              <a:solidFill>
                <a:srgbClr val="0070C0"/>
              </a:solidFill>
              <a:latin typeface="Trebuchet MS" panose="020B0603020202020204" pitchFamily="34" charset="0"/>
            </a:endParaRPr>
          </a:p>
        </p:txBody>
      </p:sp>
      <p:sp>
        <p:nvSpPr>
          <p:cNvPr id="7" name="TextBox 6">
            <a:extLst>
              <a:ext uri="{FF2B5EF4-FFF2-40B4-BE49-F238E27FC236}">
                <a16:creationId xmlns:a16="http://schemas.microsoft.com/office/drawing/2014/main" id="{772D567E-8660-41F0-8E31-12E88CC42EC9}"/>
              </a:ext>
            </a:extLst>
          </p:cNvPr>
          <p:cNvSpPr txBox="1"/>
          <p:nvPr/>
        </p:nvSpPr>
        <p:spPr>
          <a:xfrm>
            <a:off x="9459147" y="3083210"/>
            <a:ext cx="1761467" cy="2308324"/>
          </a:xfrm>
          <a:prstGeom prst="rect">
            <a:avLst/>
          </a:prstGeom>
          <a:noFill/>
        </p:spPr>
        <p:txBody>
          <a:bodyPr wrap="square" rtlCol="0">
            <a:spAutoFit/>
          </a:bodyPr>
          <a:lstStyle/>
          <a:p>
            <a:r>
              <a:rPr lang="en-US" dirty="0">
                <a:solidFill>
                  <a:srgbClr val="0068A9"/>
                </a:solidFill>
                <a:latin typeface="Trebuchet MS" panose="020B0603020202020204" pitchFamily="34" charset="0"/>
              </a:rPr>
              <a:t>+/- Scoring rule</a:t>
            </a:r>
          </a:p>
          <a:p>
            <a:r>
              <a:rPr lang="en-US" dirty="0">
                <a:solidFill>
                  <a:srgbClr val="0068A9"/>
                </a:solidFill>
                <a:latin typeface="Trebuchet MS" panose="020B0603020202020204" pitchFamily="34" charset="0"/>
              </a:rPr>
              <a:t>3 points possible</a:t>
            </a:r>
          </a:p>
          <a:p>
            <a:r>
              <a:rPr lang="en-US" dirty="0">
                <a:solidFill>
                  <a:srgbClr val="0068A9"/>
                </a:solidFill>
                <a:latin typeface="Trebuchet MS" panose="020B0603020202020204" pitchFamily="34" charset="0"/>
              </a:rPr>
              <a:t>+2 correct</a:t>
            </a:r>
          </a:p>
          <a:p>
            <a:r>
              <a:rPr lang="en-US" dirty="0">
                <a:solidFill>
                  <a:srgbClr val="0068A9"/>
                </a:solidFill>
                <a:latin typeface="Trebuchet MS" panose="020B0603020202020204" pitchFamily="34" charset="0"/>
              </a:rPr>
              <a:t>-1 incorrect</a:t>
            </a:r>
          </a:p>
          <a:p>
            <a:r>
              <a:rPr lang="en-US" dirty="0">
                <a:solidFill>
                  <a:srgbClr val="0068A9"/>
                </a:solidFill>
                <a:latin typeface="Trebuchet MS" panose="020B0603020202020204" pitchFamily="34" charset="0"/>
              </a:rPr>
              <a:t>-----------------</a:t>
            </a:r>
          </a:p>
          <a:p>
            <a:r>
              <a:rPr lang="en-US" dirty="0">
                <a:solidFill>
                  <a:srgbClr val="0068A9"/>
                </a:solidFill>
                <a:latin typeface="Trebuchet MS" panose="020B0603020202020204" pitchFamily="34" charset="0"/>
              </a:rPr>
              <a:t>1 points</a:t>
            </a:r>
          </a:p>
        </p:txBody>
      </p:sp>
    </p:spTree>
    <p:extLst>
      <p:ext uri="{BB962C8B-B14F-4D97-AF65-F5344CB8AC3E}">
        <p14:creationId xmlns:p14="http://schemas.microsoft.com/office/powerpoint/2010/main" val="4294061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3AAD-075B-44B9-87A4-1B7C4D760FD4}"/>
              </a:ext>
            </a:extLst>
          </p:cNvPr>
          <p:cNvSpPr>
            <a:spLocks noGrp="1"/>
          </p:cNvSpPr>
          <p:nvPr>
            <p:ph type="title"/>
          </p:nvPr>
        </p:nvSpPr>
        <p:spPr>
          <a:noFill/>
        </p:spPr>
        <p:txBody>
          <a:bodyPr>
            <a:normAutofit/>
          </a:bodyPr>
          <a:lstStyle/>
          <a:p>
            <a:pPr algn="ctr"/>
            <a:r>
              <a:rPr lang="en-US" sz="3600" dirty="0"/>
              <a:t>New Scoring Rule: 0/1</a:t>
            </a:r>
          </a:p>
        </p:txBody>
      </p:sp>
      <p:sp>
        <p:nvSpPr>
          <p:cNvPr id="4" name="Content Placeholder 3">
            <a:extLst>
              <a:ext uri="{FF2B5EF4-FFF2-40B4-BE49-F238E27FC236}">
                <a16:creationId xmlns:a16="http://schemas.microsoft.com/office/drawing/2014/main" id="{076FAD2D-EF9A-449E-A7A2-202B8E835169}"/>
              </a:ext>
            </a:extLst>
          </p:cNvPr>
          <p:cNvSpPr>
            <a:spLocks noGrp="1"/>
          </p:cNvSpPr>
          <p:nvPr>
            <p:ph sz="quarter" idx="10"/>
          </p:nvPr>
        </p:nvSpPr>
        <p:spPr>
          <a:xfrm>
            <a:off x="914400" y="1970088"/>
            <a:ext cx="5811897" cy="4059237"/>
          </a:xfrm>
        </p:spPr>
        <p:txBody>
          <a:bodyPr>
            <a:normAutofit/>
          </a:bodyPr>
          <a:lstStyle/>
          <a:p>
            <a:r>
              <a:rPr lang="en-US" sz="2000" dirty="0"/>
              <a:t>Used when takers may select </a:t>
            </a:r>
            <a:r>
              <a:rPr lang="en-US" sz="2000" u="sng" dirty="0"/>
              <a:t>limited</a:t>
            </a:r>
            <a:r>
              <a:rPr lang="en-US" sz="2000" dirty="0"/>
              <a:t> options</a:t>
            </a:r>
          </a:p>
          <a:p>
            <a:r>
              <a:rPr lang="en-US" sz="2000" dirty="0"/>
              <a:t>Possible points are number of keyed  correct items</a:t>
            </a:r>
          </a:p>
          <a:p>
            <a:r>
              <a:rPr lang="en-US" sz="2000" dirty="0"/>
              <a:t>Earn 1 point for each correct item selected</a:t>
            </a:r>
          </a:p>
          <a:p>
            <a:r>
              <a:rPr lang="en-US" sz="2000" dirty="0"/>
              <a:t>Earn 0 points for incorrect responses</a:t>
            </a:r>
          </a:p>
          <a:p>
            <a:r>
              <a:rPr lang="en-US" sz="2000" dirty="0"/>
              <a:t>Minimum score 0</a:t>
            </a:r>
          </a:p>
          <a:p>
            <a:endParaRPr lang="en-US" dirty="0"/>
          </a:p>
        </p:txBody>
      </p:sp>
      <p:sp>
        <p:nvSpPr>
          <p:cNvPr id="3" name="Content Placeholder 2">
            <a:extLst>
              <a:ext uri="{FF2B5EF4-FFF2-40B4-BE49-F238E27FC236}">
                <a16:creationId xmlns:a16="http://schemas.microsoft.com/office/drawing/2014/main" id="{EAAF5BB3-66CC-4A90-8B41-26DEEE6436C3}"/>
              </a:ext>
            </a:extLst>
          </p:cNvPr>
          <p:cNvSpPr>
            <a:spLocks noGrp="1"/>
          </p:cNvSpPr>
          <p:nvPr>
            <p:ph sz="half" idx="4294967295"/>
          </p:nvPr>
        </p:nvSpPr>
        <p:spPr>
          <a:xfrm>
            <a:off x="6963789" y="1970088"/>
            <a:ext cx="3886200" cy="4351338"/>
          </a:xfrm>
        </p:spPr>
        <p:txBody>
          <a:bodyPr>
            <a:normAutofit/>
          </a:bodyPr>
          <a:lstStyle/>
          <a:p>
            <a:pPr>
              <a:buFont typeface="Wingdings" panose="05000000000000000000" pitchFamily="2" charset="2"/>
              <a:buChar char="Ø"/>
            </a:pPr>
            <a:r>
              <a:rPr lang="en-US" dirty="0"/>
              <a:t>Which 3 items are viruses?</a:t>
            </a:r>
            <a:r>
              <a:rPr lang="en-US" b="1" dirty="0"/>
              <a:t> </a:t>
            </a:r>
          </a:p>
          <a:p>
            <a:pPr marL="0" indent="0">
              <a:buNone/>
            </a:pPr>
            <a:r>
              <a:rPr lang="en-US" b="1" dirty="0">
                <a:sym typeface="Wingdings" panose="05000000000000000000" pitchFamily="2" charset="2"/>
              </a:rPr>
              <a:t> 	C</a:t>
            </a:r>
            <a:r>
              <a:rPr lang="en-US" dirty="0">
                <a:sym typeface="Wingdings" panose="05000000000000000000" pitchFamily="2" charset="2"/>
              </a:rPr>
              <a:t>hlamydia</a:t>
            </a:r>
            <a:endParaRPr lang="en-US" dirty="0"/>
          </a:p>
          <a:p>
            <a:pPr marL="0" indent="0">
              <a:buNone/>
            </a:pPr>
            <a:r>
              <a:rPr lang="en-US" dirty="0">
                <a:sym typeface="Wingdings" panose="05000000000000000000" pitchFamily="2" charset="2"/>
              </a:rPr>
              <a:t>	</a:t>
            </a:r>
            <a:r>
              <a:rPr lang="en-US" dirty="0"/>
              <a:t>Influenza[</a:t>
            </a:r>
            <a:r>
              <a:rPr lang="en-US" dirty="0">
                <a:sym typeface="Wingdings" panose="05000000000000000000" pitchFamily="2" charset="2"/>
              </a:rPr>
              <a:t>]</a:t>
            </a:r>
            <a:endParaRPr lang="en-US" dirty="0"/>
          </a:p>
          <a:p>
            <a:pPr marL="0" indent="0">
              <a:buNone/>
            </a:pPr>
            <a:r>
              <a:rPr lang="en-US" dirty="0">
                <a:sym typeface="Wingdings" panose="05000000000000000000" pitchFamily="2" charset="2"/>
              </a:rPr>
              <a:t>	</a:t>
            </a:r>
            <a:r>
              <a:rPr lang="en-US" dirty="0"/>
              <a:t>Hepatitis B [</a:t>
            </a:r>
            <a:r>
              <a:rPr lang="en-US" dirty="0">
                <a:sym typeface="Wingdings" panose="05000000000000000000" pitchFamily="2" charset="2"/>
              </a:rPr>
              <a:t>]</a:t>
            </a:r>
            <a:endParaRPr lang="en-US" dirty="0"/>
          </a:p>
          <a:p>
            <a:pPr>
              <a:buFont typeface="Wingdings" panose="05000000000000000000" pitchFamily="2" charset="2"/>
              <a:buChar char="q"/>
            </a:pPr>
            <a:r>
              <a:rPr lang="en-US" dirty="0"/>
              <a:t>  Lyme disease</a:t>
            </a:r>
          </a:p>
          <a:p>
            <a:pPr>
              <a:buFont typeface="Wingdings" panose="05000000000000000000" pitchFamily="2" charset="2"/>
              <a:buChar char="q"/>
            </a:pPr>
            <a:r>
              <a:rPr lang="en-US" dirty="0"/>
              <a:t>  Pertussis</a:t>
            </a:r>
          </a:p>
          <a:p>
            <a:pPr>
              <a:buFont typeface="Wingdings" panose="05000000000000000000" pitchFamily="2" charset="2"/>
              <a:buChar char="q"/>
            </a:pPr>
            <a:r>
              <a:rPr lang="en-US" dirty="0"/>
              <a:t>  Tuberculosis</a:t>
            </a:r>
          </a:p>
          <a:p>
            <a:pPr>
              <a:buFont typeface="Wingdings" panose="05000000000000000000" pitchFamily="2" charset="2"/>
              <a:buChar char="q"/>
            </a:pPr>
            <a:r>
              <a:rPr lang="en-US" dirty="0"/>
              <a:t>  Varicella [</a:t>
            </a:r>
            <a:r>
              <a:rPr lang="en-US" dirty="0">
                <a:sym typeface="Wingdings" panose="05000000000000000000" pitchFamily="2" charset="2"/>
              </a:rPr>
              <a:t>]</a:t>
            </a:r>
            <a:endParaRPr lang="en-US" dirty="0"/>
          </a:p>
          <a:p>
            <a:pPr>
              <a:buFont typeface="Wingdings" panose="05000000000000000000" pitchFamily="2" charset="2"/>
              <a:buChar char="q"/>
            </a:pPr>
            <a:endParaRPr lang="en-US" sz="1200" b="1" dirty="0"/>
          </a:p>
        </p:txBody>
      </p:sp>
      <p:sp>
        <p:nvSpPr>
          <p:cNvPr id="10" name="TextBox 9">
            <a:extLst>
              <a:ext uri="{FF2B5EF4-FFF2-40B4-BE49-F238E27FC236}">
                <a16:creationId xmlns:a16="http://schemas.microsoft.com/office/drawing/2014/main" id="{16708703-40F3-49AD-A147-67801824D138}"/>
              </a:ext>
            </a:extLst>
          </p:cNvPr>
          <p:cNvSpPr txBox="1"/>
          <p:nvPr/>
        </p:nvSpPr>
        <p:spPr>
          <a:xfrm flipH="1">
            <a:off x="7799071" y="3083210"/>
            <a:ext cx="2540810" cy="507831"/>
          </a:xfrm>
          <a:prstGeom prst="rect">
            <a:avLst/>
          </a:prstGeom>
          <a:noFill/>
        </p:spPr>
        <p:txBody>
          <a:bodyPr wrap="square" rtlCol="0">
            <a:spAutoFit/>
          </a:bodyPr>
          <a:lstStyle/>
          <a:p>
            <a:endParaRPr lang="en-US" sz="1350" dirty="0">
              <a:solidFill>
                <a:srgbClr val="0070C0"/>
              </a:solidFill>
              <a:latin typeface="Trebuchet MS" panose="020B0603020202020204" pitchFamily="34" charset="0"/>
            </a:endParaRPr>
          </a:p>
          <a:p>
            <a:endParaRPr lang="en-US" sz="1350" dirty="0">
              <a:solidFill>
                <a:srgbClr val="0070C0"/>
              </a:solidFill>
              <a:latin typeface="Trebuchet MS" panose="020B0603020202020204" pitchFamily="34" charset="0"/>
            </a:endParaRPr>
          </a:p>
        </p:txBody>
      </p:sp>
      <p:sp>
        <p:nvSpPr>
          <p:cNvPr id="7" name="TextBox 6">
            <a:extLst>
              <a:ext uri="{FF2B5EF4-FFF2-40B4-BE49-F238E27FC236}">
                <a16:creationId xmlns:a16="http://schemas.microsoft.com/office/drawing/2014/main" id="{772D567E-8660-41F0-8E31-12E88CC42EC9}"/>
              </a:ext>
            </a:extLst>
          </p:cNvPr>
          <p:cNvSpPr txBox="1"/>
          <p:nvPr/>
        </p:nvSpPr>
        <p:spPr>
          <a:xfrm>
            <a:off x="9459148" y="2786670"/>
            <a:ext cx="1761467" cy="2031325"/>
          </a:xfrm>
          <a:prstGeom prst="rect">
            <a:avLst/>
          </a:prstGeom>
          <a:noFill/>
        </p:spPr>
        <p:txBody>
          <a:bodyPr wrap="square" rtlCol="0">
            <a:spAutoFit/>
          </a:bodyPr>
          <a:lstStyle/>
          <a:p>
            <a:r>
              <a:rPr lang="en-US" dirty="0">
                <a:solidFill>
                  <a:srgbClr val="0068A9"/>
                </a:solidFill>
                <a:latin typeface="Trebuchet MS" panose="020B0603020202020204" pitchFamily="34" charset="0"/>
              </a:rPr>
              <a:t>0/1 Scoring rule</a:t>
            </a:r>
          </a:p>
          <a:p>
            <a:r>
              <a:rPr lang="en-US" dirty="0">
                <a:solidFill>
                  <a:srgbClr val="0068A9"/>
                </a:solidFill>
                <a:latin typeface="Trebuchet MS" panose="020B0603020202020204" pitchFamily="34" charset="0"/>
              </a:rPr>
              <a:t>3 points possible</a:t>
            </a:r>
          </a:p>
          <a:p>
            <a:r>
              <a:rPr lang="en-US" dirty="0">
                <a:solidFill>
                  <a:srgbClr val="0068A9"/>
                </a:solidFill>
                <a:latin typeface="Trebuchet MS" panose="020B0603020202020204" pitchFamily="34" charset="0"/>
              </a:rPr>
              <a:t>+2 correct</a:t>
            </a:r>
          </a:p>
          <a:p>
            <a:r>
              <a:rPr lang="en-US" dirty="0">
                <a:solidFill>
                  <a:srgbClr val="0068A9"/>
                </a:solidFill>
                <a:latin typeface="Trebuchet MS" panose="020B0603020202020204" pitchFamily="34" charset="0"/>
              </a:rPr>
              <a:t>-----------------</a:t>
            </a:r>
          </a:p>
          <a:p>
            <a:r>
              <a:rPr lang="en-US" dirty="0">
                <a:solidFill>
                  <a:srgbClr val="0068A9"/>
                </a:solidFill>
                <a:latin typeface="Trebuchet MS" panose="020B0603020202020204" pitchFamily="34" charset="0"/>
              </a:rPr>
              <a:t>2 points</a:t>
            </a:r>
          </a:p>
        </p:txBody>
      </p:sp>
    </p:spTree>
    <p:extLst>
      <p:ext uri="{BB962C8B-B14F-4D97-AF65-F5344CB8AC3E}">
        <p14:creationId xmlns:p14="http://schemas.microsoft.com/office/powerpoint/2010/main" val="340309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lnSpcReduction="20000"/>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This review uses items in the Maryland NextGen Test Bank accessed with a Qualtrics link or QR Code.</a:t>
            </a:r>
          </a:p>
          <a:p>
            <a:r>
              <a:rPr lang="en-US" sz="2400" dirty="0">
                <a:latin typeface="Calibri" panose="020F0502020204030204" pitchFamily="34" charset="0"/>
                <a:ea typeface="Calibri" panose="020F0502020204030204" pitchFamily="34" charset="0"/>
                <a:cs typeface="Calibri" panose="020F0502020204030204" pitchFamily="34" charset="0"/>
              </a:rPr>
              <a:t>The Maryland Testbank contains peer-reviewed items written by faculty across the State of Maryland that attempt to align with publicly available information about Next Generation NCLEX.</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r>
              <a:rPr lang="en-US" sz="2400" dirty="0">
                <a:effectLst/>
                <a:latin typeface="Calibri" panose="020F0502020204030204" pitchFamily="34" charset="0"/>
                <a:ea typeface="Times New Roman" panose="02020603050405020304" pitchFamily="18" charset="0"/>
                <a:cs typeface="Calibri" panose="020F0502020204030204" pitchFamily="34" charset="0"/>
              </a:rPr>
              <a:t>The Maryland NextGen Test Bank Project was funded by the Maryland Nursing Workforce Center as part of a grant from the Maryland Higher Education Commission Nurse</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Support Program II # 20-125.</a:t>
            </a:r>
            <a:r>
              <a:rPr lang="en-US" sz="2400" dirty="0">
                <a:effectLst/>
                <a:latin typeface="Calibri" panose="020F0502020204030204" pitchFamily="34" charset="0"/>
                <a:ea typeface="Calibri" panose="020F0502020204030204" pitchFamily="34" charset="0"/>
                <a:cs typeface="Calibri" panose="020F0502020204030204" pitchFamily="34" charset="0"/>
              </a:rPr>
              <a:t> </a:t>
            </a:r>
          </a:p>
          <a:p>
            <a:r>
              <a:rPr lang="en-US" sz="2400" dirty="0">
                <a:effectLst/>
                <a:latin typeface="Calibri" panose="020F0502020204030204" pitchFamily="34" charset="0"/>
                <a:ea typeface="Calibri" panose="020F0502020204030204" pitchFamily="34" charset="0"/>
                <a:cs typeface="Calibri" panose="020F0502020204030204" pitchFamily="34" charset="0"/>
              </a:rPr>
              <a:t>This review will take approximately 1.5 to 2 hours to complete.</a:t>
            </a:r>
          </a:p>
          <a:p>
            <a:r>
              <a:rPr lang="en-US" sz="2400" dirty="0">
                <a:latin typeface="Calibri" panose="020F0502020204030204" pitchFamily="34" charset="0"/>
                <a:cs typeface="Calibri" panose="020F0502020204030204" pitchFamily="34" charset="0"/>
              </a:rPr>
              <a:t>For best result, use a laptop, notebook, or desktop to answer the questions.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dirty="0"/>
          </a:p>
        </p:txBody>
      </p:sp>
      <p:sp>
        <p:nvSpPr>
          <p:cNvPr id="3" name="Title 2"/>
          <p:cNvSpPr>
            <a:spLocks noGrp="1"/>
          </p:cNvSpPr>
          <p:nvPr>
            <p:ph type="title"/>
          </p:nvPr>
        </p:nvSpPr>
        <p:spPr/>
        <p:txBody>
          <a:bodyPr>
            <a:normAutofit fontScale="90000"/>
          </a:bodyPr>
          <a:lstStyle/>
          <a:p>
            <a:br>
              <a:rPr lang="en-US" dirty="0"/>
            </a:br>
            <a:r>
              <a:rPr lang="en-US" dirty="0"/>
              <a:t>NextGen Test Bank</a:t>
            </a:r>
            <a:br>
              <a:rPr lang="en-US" dirty="0"/>
            </a:br>
            <a:r>
              <a:rPr lang="en-US" dirty="0"/>
              <a:t>Disclosures</a:t>
            </a:r>
          </a:p>
        </p:txBody>
      </p:sp>
    </p:spTree>
    <p:extLst>
      <p:ext uri="{BB962C8B-B14F-4D97-AF65-F5344CB8AC3E}">
        <p14:creationId xmlns:p14="http://schemas.microsoft.com/office/powerpoint/2010/main" val="55875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0FD2F2-F40D-DD12-DDB4-D0BFD9E00BEC}"/>
              </a:ext>
            </a:extLst>
          </p:cNvPr>
          <p:cNvSpPr>
            <a:spLocks noGrp="1"/>
          </p:cNvSpPr>
          <p:nvPr>
            <p:ph type="title"/>
          </p:nvPr>
        </p:nvSpPr>
        <p:spPr>
          <a:noFill/>
        </p:spPr>
        <p:txBody>
          <a:bodyPr>
            <a:normAutofit/>
          </a:bodyPr>
          <a:lstStyle/>
          <a:p>
            <a:pPr algn="ctr"/>
            <a:r>
              <a:rPr lang="en-US" sz="3600" dirty="0">
                <a:solidFill>
                  <a:schemeClr val="accent1"/>
                </a:solidFill>
              </a:rPr>
              <a:t> </a:t>
            </a:r>
            <a:r>
              <a:rPr lang="en-US" sz="3600" dirty="0"/>
              <a:t>Same Answers: Different Scores</a:t>
            </a:r>
          </a:p>
        </p:txBody>
      </p:sp>
      <p:sp>
        <p:nvSpPr>
          <p:cNvPr id="7" name="Content Placeholder 6">
            <a:extLst>
              <a:ext uri="{FF2B5EF4-FFF2-40B4-BE49-F238E27FC236}">
                <a16:creationId xmlns:a16="http://schemas.microsoft.com/office/drawing/2014/main" id="{9EA53096-00C1-E67D-EC69-0639431A3D07}"/>
              </a:ext>
            </a:extLst>
          </p:cNvPr>
          <p:cNvSpPr>
            <a:spLocks noGrp="1"/>
          </p:cNvSpPr>
          <p:nvPr>
            <p:ph sz="quarter" idx="10"/>
          </p:nvPr>
        </p:nvSpPr>
        <p:spPr/>
        <p:txBody>
          <a:bodyPr>
            <a:normAutofit fontScale="92500" lnSpcReduction="10000"/>
          </a:bodyPr>
          <a:lstStyle/>
          <a:p>
            <a:pPr>
              <a:buFont typeface="Wingdings" panose="05000000000000000000" pitchFamily="2" charset="2"/>
              <a:buChar char="Ø"/>
            </a:pPr>
            <a:r>
              <a:rPr lang="en-US" sz="2300" dirty="0"/>
              <a:t>Which 3 items are viruses?</a:t>
            </a:r>
            <a:r>
              <a:rPr lang="en-US" sz="2300" b="1" dirty="0"/>
              <a:t> </a:t>
            </a:r>
          </a:p>
          <a:p>
            <a:endParaRPr lang="en-US" sz="2300" b="1" dirty="0"/>
          </a:p>
          <a:p>
            <a:pPr marL="0" indent="0">
              <a:buNone/>
            </a:pPr>
            <a:r>
              <a:rPr lang="en-US" sz="2300" b="1" dirty="0">
                <a:sym typeface="Wingdings" panose="05000000000000000000" pitchFamily="2" charset="2"/>
              </a:rPr>
              <a:t> C</a:t>
            </a:r>
            <a:r>
              <a:rPr lang="en-US" sz="2300" dirty="0">
                <a:sym typeface="Wingdings" panose="05000000000000000000" pitchFamily="2" charset="2"/>
              </a:rPr>
              <a:t>hlamydia</a:t>
            </a:r>
            <a:endParaRPr lang="en-US" sz="2300" dirty="0"/>
          </a:p>
          <a:p>
            <a:pPr marL="0" indent="0">
              <a:buNone/>
            </a:pPr>
            <a:r>
              <a:rPr lang="en-US" sz="2300" dirty="0">
                <a:sym typeface="Wingdings" panose="05000000000000000000" pitchFamily="2" charset="2"/>
              </a:rPr>
              <a:t>  </a:t>
            </a:r>
            <a:r>
              <a:rPr lang="en-US" sz="2300" dirty="0"/>
              <a:t>Influenza[</a:t>
            </a:r>
            <a:r>
              <a:rPr lang="en-US" sz="2300" dirty="0">
                <a:sym typeface="Wingdings" panose="05000000000000000000" pitchFamily="2" charset="2"/>
              </a:rPr>
              <a:t>]</a:t>
            </a:r>
            <a:endParaRPr lang="en-US" sz="2300" dirty="0"/>
          </a:p>
          <a:p>
            <a:pPr marL="0" indent="0">
              <a:buNone/>
            </a:pPr>
            <a:r>
              <a:rPr lang="en-US" sz="2300" dirty="0">
                <a:sym typeface="Wingdings" panose="05000000000000000000" pitchFamily="2" charset="2"/>
              </a:rPr>
              <a:t>  </a:t>
            </a:r>
            <a:r>
              <a:rPr lang="en-US" sz="2300" dirty="0"/>
              <a:t>Hepatitis B [</a:t>
            </a:r>
            <a:r>
              <a:rPr lang="en-US" sz="2300" dirty="0">
                <a:sym typeface="Wingdings" panose="05000000000000000000" pitchFamily="2" charset="2"/>
              </a:rPr>
              <a:t>]</a:t>
            </a:r>
            <a:endParaRPr lang="en-US" sz="2300" dirty="0"/>
          </a:p>
          <a:p>
            <a:pPr>
              <a:buFont typeface="Wingdings" panose="05000000000000000000" pitchFamily="2" charset="2"/>
              <a:buChar char="q"/>
            </a:pPr>
            <a:r>
              <a:rPr lang="en-US" sz="2300" dirty="0"/>
              <a:t>Lyme disease</a:t>
            </a:r>
          </a:p>
          <a:p>
            <a:pPr>
              <a:buFont typeface="Wingdings" panose="05000000000000000000" pitchFamily="2" charset="2"/>
              <a:buChar char="q"/>
            </a:pPr>
            <a:r>
              <a:rPr lang="en-US" sz="2300" dirty="0"/>
              <a:t>Pertussis</a:t>
            </a:r>
          </a:p>
          <a:p>
            <a:pPr>
              <a:buFont typeface="Wingdings" panose="05000000000000000000" pitchFamily="2" charset="2"/>
              <a:buChar char="q"/>
            </a:pPr>
            <a:r>
              <a:rPr lang="en-US" sz="2300" dirty="0"/>
              <a:t>Tuberculosis</a:t>
            </a:r>
          </a:p>
          <a:p>
            <a:pPr>
              <a:buFont typeface="Wingdings" panose="05000000000000000000" pitchFamily="2" charset="2"/>
              <a:buChar char="q"/>
            </a:pPr>
            <a:r>
              <a:rPr lang="en-US" sz="2300" dirty="0"/>
              <a:t>Varicella [</a:t>
            </a:r>
            <a:r>
              <a:rPr lang="en-US" sz="2300" dirty="0">
                <a:sym typeface="Wingdings" panose="05000000000000000000" pitchFamily="2" charset="2"/>
              </a:rPr>
              <a:t>]           </a:t>
            </a:r>
            <a:endParaRPr lang="en-US" sz="2300" dirty="0"/>
          </a:p>
          <a:p>
            <a:endParaRPr lang="en-US" dirty="0"/>
          </a:p>
        </p:txBody>
      </p:sp>
      <p:sp>
        <p:nvSpPr>
          <p:cNvPr id="8" name="Text Placeholder 7">
            <a:extLst>
              <a:ext uri="{FF2B5EF4-FFF2-40B4-BE49-F238E27FC236}">
                <a16:creationId xmlns:a16="http://schemas.microsoft.com/office/drawing/2014/main" id="{530FEE9C-0F7A-45D4-EFA2-2855E600A882}"/>
              </a:ext>
            </a:extLst>
          </p:cNvPr>
          <p:cNvSpPr>
            <a:spLocks noGrp="1"/>
          </p:cNvSpPr>
          <p:nvPr>
            <p:ph type="body" sz="quarter" idx="4294967295"/>
          </p:nvPr>
        </p:nvSpPr>
        <p:spPr>
          <a:xfrm>
            <a:off x="7296150" y="1835150"/>
            <a:ext cx="4895850" cy="544513"/>
          </a:xfrm>
        </p:spPr>
        <p:txBody>
          <a:bodyPr/>
          <a:lstStyle/>
          <a:p>
            <a:r>
              <a:rPr lang="en-US" dirty="0"/>
              <a:t>Select all that apply</a:t>
            </a:r>
          </a:p>
        </p:txBody>
      </p:sp>
      <p:sp>
        <p:nvSpPr>
          <p:cNvPr id="9" name="Content Placeholder 8">
            <a:extLst>
              <a:ext uri="{FF2B5EF4-FFF2-40B4-BE49-F238E27FC236}">
                <a16:creationId xmlns:a16="http://schemas.microsoft.com/office/drawing/2014/main" id="{53E2F2A7-DBCF-46B9-2894-050FF01DCAE1}"/>
              </a:ext>
            </a:extLst>
          </p:cNvPr>
          <p:cNvSpPr>
            <a:spLocks noGrp="1"/>
          </p:cNvSpPr>
          <p:nvPr>
            <p:ph sz="quarter" idx="4294967295"/>
          </p:nvPr>
        </p:nvSpPr>
        <p:spPr>
          <a:xfrm>
            <a:off x="7100841" y="2634763"/>
            <a:ext cx="4895850" cy="3136900"/>
          </a:xfrm>
        </p:spPr>
        <p:txBody>
          <a:bodyPr>
            <a:normAutofit fontScale="77500" lnSpcReduction="20000"/>
          </a:bodyPr>
          <a:lstStyle/>
          <a:p>
            <a:pPr>
              <a:buFont typeface="Wingdings" panose="05000000000000000000" pitchFamily="2" charset="2"/>
              <a:buChar char="Ø"/>
            </a:pPr>
            <a:r>
              <a:rPr lang="en-US" sz="2300" dirty="0"/>
              <a:t>Which items are viruses?</a:t>
            </a:r>
            <a:r>
              <a:rPr lang="en-US" sz="2300" b="1" dirty="0"/>
              <a:t> Select all that apply </a:t>
            </a:r>
          </a:p>
          <a:p>
            <a:pPr marL="0" indent="0">
              <a:buNone/>
            </a:pPr>
            <a:r>
              <a:rPr lang="en-US" sz="2300" b="1" dirty="0">
                <a:sym typeface="Wingdings" panose="05000000000000000000" pitchFamily="2" charset="2"/>
              </a:rPr>
              <a:t>   C</a:t>
            </a:r>
            <a:r>
              <a:rPr lang="en-US" sz="2300" dirty="0">
                <a:sym typeface="Wingdings" panose="05000000000000000000" pitchFamily="2" charset="2"/>
              </a:rPr>
              <a:t>hlamydia</a:t>
            </a:r>
            <a:endParaRPr lang="en-US" sz="2300" dirty="0"/>
          </a:p>
          <a:p>
            <a:pPr marL="0" indent="0">
              <a:buNone/>
            </a:pPr>
            <a:r>
              <a:rPr lang="en-US" sz="2300" dirty="0">
                <a:sym typeface="Wingdings" panose="05000000000000000000" pitchFamily="2" charset="2"/>
              </a:rPr>
              <a:t>   </a:t>
            </a:r>
            <a:r>
              <a:rPr lang="en-US" sz="2300" dirty="0"/>
              <a:t>Influenza[</a:t>
            </a:r>
            <a:r>
              <a:rPr lang="en-US" sz="2300" dirty="0">
                <a:sym typeface="Wingdings" panose="05000000000000000000" pitchFamily="2" charset="2"/>
              </a:rPr>
              <a:t>]                    </a:t>
            </a:r>
            <a:endParaRPr lang="en-US" sz="2300" dirty="0"/>
          </a:p>
          <a:p>
            <a:pPr marL="0" indent="0">
              <a:buNone/>
            </a:pPr>
            <a:r>
              <a:rPr lang="en-US" sz="2300" dirty="0">
                <a:sym typeface="Wingdings" panose="05000000000000000000" pitchFamily="2" charset="2"/>
              </a:rPr>
              <a:t>   </a:t>
            </a:r>
            <a:r>
              <a:rPr lang="en-US" sz="2300" dirty="0"/>
              <a:t>Hepatitis B [</a:t>
            </a:r>
            <a:r>
              <a:rPr lang="en-US" sz="2300" dirty="0">
                <a:sym typeface="Wingdings" panose="05000000000000000000" pitchFamily="2" charset="2"/>
              </a:rPr>
              <a:t>]</a:t>
            </a:r>
            <a:endParaRPr lang="en-US" sz="2300" dirty="0"/>
          </a:p>
          <a:p>
            <a:pPr>
              <a:buFont typeface="Wingdings" panose="05000000000000000000" pitchFamily="2" charset="2"/>
              <a:buChar char="q"/>
            </a:pPr>
            <a:r>
              <a:rPr lang="en-US" sz="2300" dirty="0"/>
              <a:t>Lyme disease</a:t>
            </a:r>
          </a:p>
          <a:p>
            <a:pPr>
              <a:buFont typeface="Wingdings" panose="05000000000000000000" pitchFamily="2" charset="2"/>
              <a:buChar char="q"/>
            </a:pPr>
            <a:r>
              <a:rPr lang="en-US" sz="2300" dirty="0"/>
              <a:t>Pertussis</a:t>
            </a:r>
          </a:p>
          <a:p>
            <a:pPr>
              <a:buFont typeface="Wingdings" panose="05000000000000000000" pitchFamily="2" charset="2"/>
              <a:buChar char="q"/>
            </a:pPr>
            <a:r>
              <a:rPr lang="en-US" sz="2300" dirty="0"/>
              <a:t>Tuberculosis</a:t>
            </a:r>
          </a:p>
          <a:p>
            <a:pPr>
              <a:buFont typeface="Wingdings" panose="05000000000000000000" pitchFamily="2" charset="2"/>
              <a:buChar char="q"/>
            </a:pPr>
            <a:r>
              <a:rPr lang="en-US" sz="2300" dirty="0"/>
              <a:t>Varicella [</a:t>
            </a:r>
            <a:r>
              <a:rPr lang="en-US" sz="2300" dirty="0">
                <a:sym typeface="Wingdings" panose="05000000000000000000" pitchFamily="2" charset="2"/>
              </a:rPr>
              <a:t>]</a:t>
            </a:r>
            <a:endParaRPr lang="en-US" sz="2300" dirty="0"/>
          </a:p>
          <a:p>
            <a:endParaRPr lang="en-US" dirty="0"/>
          </a:p>
        </p:txBody>
      </p:sp>
      <p:sp>
        <p:nvSpPr>
          <p:cNvPr id="10" name="TextBox 9">
            <a:extLst>
              <a:ext uri="{FF2B5EF4-FFF2-40B4-BE49-F238E27FC236}">
                <a16:creationId xmlns:a16="http://schemas.microsoft.com/office/drawing/2014/main" id="{4C97ACEF-609B-9435-2C4D-7E8FE652870B}"/>
              </a:ext>
            </a:extLst>
          </p:cNvPr>
          <p:cNvSpPr txBox="1"/>
          <p:nvPr/>
        </p:nvSpPr>
        <p:spPr>
          <a:xfrm>
            <a:off x="9632075" y="3678279"/>
            <a:ext cx="1667193" cy="1815882"/>
          </a:xfrm>
          <a:prstGeom prst="rect">
            <a:avLst/>
          </a:prstGeom>
          <a:noFill/>
        </p:spPr>
        <p:txBody>
          <a:bodyPr wrap="square" rtlCol="0">
            <a:spAutoFit/>
          </a:bodyPr>
          <a:lstStyle/>
          <a:p>
            <a:r>
              <a:rPr lang="en-US" sz="1600" dirty="0">
                <a:solidFill>
                  <a:srgbClr val="0068A9"/>
                </a:solidFill>
                <a:latin typeface="Trebuchet MS" panose="020B0603020202020204" pitchFamily="34" charset="0"/>
              </a:rPr>
              <a:t>+/- Scoring rule</a:t>
            </a:r>
          </a:p>
          <a:p>
            <a:r>
              <a:rPr lang="en-US" sz="1600" dirty="0">
                <a:solidFill>
                  <a:srgbClr val="0068A9"/>
                </a:solidFill>
                <a:latin typeface="Trebuchet MS" panose="020B0603020202020204" pitchFamily="34" charset="0"/>
              </a:rPr>
              <a:t>3 points possible</a:t>
            </a:r>
          </a:p>
          <a:p>
            <a:r>
              <a:rPr lang="en-US" sz="1600" dirty="0">
                <a:solidFill>
                  <a:srgbClr val="0068A9"/>
                </a:solidFill>
                <a:latin typeface="Trebuchet MS" panose="020B0603020202020204" pitchFamily="34" charset="0"/>
              </a:rPr>
              <a:t>+2 correct</a:t>
            </a:r>
          </a:p>
          <a:p>
            <a:r>
              <a:rPr lang="en-US" sz="1600" dirty="0">
                <a:solidFill>
                  <a:srgbClr val="0068A9"/>
                </a:solidFill>
                <a:latin typeface="Trebuchet MS" panose="020B0603020202020204" pitchFamily="34" charset="0"/>
              </a:rPr>
              <a:t>-1 incorrect</a:t>
            </a:r>
          </a:p>
          <a:p>
            <a:r>
              <a:rPr lang="en-US" sz="1600" dirty="0">
                <a:solidFill>
                  <a:srgbClr val="0068A9"/>
                </a:solidFill>
                <a:latin typeface="Trebuchet MS" panose="020B0603020202020204" pitchFamily="34" charset="0"/>
              </a:rPr>
              <a:t>-----------------</a:t>
            </a:r>
          </a:p>
          <a:p>
            <a:r>
              <a:rPr lang="en-US" sz="1600" dirty="0">
                <a:solidFill>
                  <a:srgbClr val="0068A9"/>
                </a:solidFill>
                <a:latin typeface="Trebuchet MS" panose="020B0603020202020204" pitchFamily="34" charset="0"/>
              </a:rPr>
              <a:t>1 point</a:t>
            </a:r>
          </a:p>
        </p:txBody>
      </p:sp>
      <p:sp>
        <p:nvSpPr>
          <p:cNvPr id="11" name="TextBox 10">
            <a:extLst>
              <a:ext uri="{FF2B5EF4-FFF2-40B4-BE49-F238E27FC236}">
                <a16:creationId xmlns:a16="http://schemas.microsoft.com/office/drawing/2014/main" id="{9AB51671-0C8B-C4A7-5B9A-A2574873B5BE}"/>
              </a:ext>
            </a:extLst>
          </p:cNvPr>
          <p:cNvSpPr txBox="1"/>
          <p:nvPr/>
        </p:nvSpPr>
        <p:spPr>
          <a:xfrm>
            <a:off x="4122420" y="3353991"/>
            <a:ext cx="1531620" cy="1846659"/>
          </a:xfrm>
          <a:prstGeom prst="rect">
            <a:avLst/>
          </a:prstGeom>
          <a:noFill/>
        </p:spPr>
        <p:txBody>
          <a:bodyPr wrap="square" rtlCol="0">
            <a:spAutoFit/>
          </a:bodyPr>
          <a:lstStyle/>
          <a:p>
            <a:r>
              <a:rPr lang="en-US" sz="1600" dirty="0">
                <a:solidFill>
                  <a:srgbClr val="0068A9"/>
                </a:solidFill>
                <a:latin typeface="Trebuchet MS" panose="020B0603020202020204" pitchFamily="34" charset="0"/>
              </a:rPr>
              <a:t>0/1  Scoring rule</a:t>
            </a:r>
          </a:p>
          <a:p>
            <a:r>
              <a:rPr lang="en-US" sz="1600" dirty="0">
                <a:solidFill>
                  <a:srgbClr val="0068A9"/>
                </a:solidFill>
                <a:latin typeface="Trebuchet MS" panose="020B0603020202020204" pitchFamily="34" charset="0"/>
              </a:rPr>
              <a:t>3 points possible</a:t>
            </a:r>
          </a:p>
          <a:p>
            <a:r>
              <a:rPr lang="en-US" sz="1600" dirty="0">
                <a:solidFill>
                  <a:srgbClr val="0068A9"/>
                </a:solidFill>
                <a:latin typeface="Trebuchet MS" panose="020B0603020202020204" pitchFamily="34" charset="0"/>
              </a:rPr>
              <a:t>+2 correct</a:t>
            </a:r>
          </a:p>
          <a:p>
            <a:r>
              <a:rPr lang="en-US" sz="1600" dirty="0">
                <a:solidFill>
                  <a:srgbClr val="0068A9"/>
                </a:solidFill>
                <a:latin typeface="Trebuchet MS" panose="020B0603020202020204" pitchFamily="34" charset="0"/>
              </a:rPr>
              <a:t>-----------------</a:t>
            </a:r>
          </a:p>
          <a:p>
            <a:r>
              <a:rPr lang="en-US" sz="1600" dirty="0">
                <a:solidFill>
                  <a:srgbClr val="0068A9"/>
                </a:solidFill>
                <a:latin typeface="Trebuchet MS" panose="020B0603020202020204" pitchFamily="34" charset="0"/>
              </a:rPr>
              <a:t>2 point</a:t>
            </a:r>
            <a:r>
              <a:rPr lang="en-US" dirty="0">
                <a:solidFill>
                  <a:srgbClr val="0068A9"/>
                </a:solidFill>
                <a:latin typeface="Trebuchet MS" panose="020B0603020202020204" pitchFamily="34" charset="0"/>
              </a:rPr>
              <a:t>s</a:t>
            </a:r>
          </a:p>
        </p:txBody>
      </p:sp>
    </p:spTree>
    <p:extLst>
      <p:ext uri="{BB962C8B-B14F-4D97-AF65-F5344CB8AC3E}">
        <p14:creationId xmlns:p14="http://schemas.microsoft.com/office/powerpoint/2010/main" val="1172033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0FD2F2-F40D-DD12-DDB4-D0BFD9E00BEC}"/>
              </a:ext>
            </a:extLst>
          </p:cNvPr>
          <p:cNvSpPr>
            <a:spLocks noGrp="1"/>
          </p:cNvSpPr>
          <p:nvPr>
            <p:ph type="title"/>
          </p:nvPr>
        </p:nvSpPr>
        <p:spPr>
          <a:noFill/>
        </p:spPr>
        <p:txBody>
          <a:bodyPr/>
          <a:lstStyle/>
          <a:p>
            <a:pPr algn="ctr"/>
            <a:r>
              <a:rPr lang="en-US" sz="3600" dirty="0">
                <a:latin typeface="Trebuchet MS" panose="020B0603020202020204" pitchFamily="34" charset="0"/>
              </a:rPr>
              <a:t>Rationale Scoring Rule</a:t>
            </a:r>
          </a:p>
        </p:txBody>
      </p:sp>
      <p:sp>
        <p:nvSpPr>
          <p:cNvPr id="7" name="Content Placeholder 6">
            <a:extLst>
              <a:ext uri="{FF2B5EF4-FFF2-40B4-BE49-F238E27FC236}">
                <a16:creationId xmlns:a16="http://schemas.microsoft.com/office/drawing/2014/main" id="{9EA53096-00C1-E67D-EC69-0639431A3D07}"/>
              </a:ext>
            </a:extLst>
          </p:cNvPr>
          <p:cNvSpPr>
            <a:spLocks noGrp="1"/>
          </p:cNvSpPr>
          <p:nvPr>
            <p:ph sz="quarter" idx="10"/>
          </p:nvPr>
        </p:nvSpPr>
        <p:spPr>
          <a:xfrm>
            <a:off x="914400" y="1970088"/>
            <a:ext cx="5956917" cy="5025072"/>
          </a:xfrm>
        </p:spPr>
        <p:txBody>
          <a:bodyPr>
            <a:normAutofit fontScale="77500" lnSpcReduction="20000"/>
          </a:bodyPr>
          <a:lstStyle/>
          <a:p>
            <a:pPr>
              <a:buFont typeface="Arial" panose="020B0604020202020204" pitchFamily="34" charset="0"/>
              <a:buChar char="•"/>
            </a:pPr>
            <a:r>
              <a:rPr lang="en-US" sz="2900" dirty="0">
                <a:cs typeface="Calibri" panose="020F0502020204030204" pitchFamily="34" charset="0"/>
              </a:rPr>
              <a:t>Used when question has linked concept and a justification in the same sentence</a:t>
            </a:r>
          </a:p>
          <a:p>
            <a:pPr lvl="1">
              <a:buFont typeface="Arial" panose="020B0604020202020204" pitchFamily="34" charset="0"/>
              <a:buChar char="•"/>
            </a:pPr>
            <a:r>
              <a:rPr lang="en-US" sz="2900" i="1" dirty="0">
                <a:cs typeface="Calibri" panose="020F0502020204030204" pitchFamily="34" charset="0"/>
              </a:rPr>
              <a:t>Example: The client most likely has an asthma exacerbation as evidenced by the breath sounds.</a:t>
            </a:r>
          </a:p>
          <a:p>
            <a:pPr>
              <a:buFont typeface="Arial" panose="020B0604020202020204" pitchFamily="34" charset="0"/>
              <a:buChar char="•"/>
            </a:pPr>
            <a:r>
              <a:rPr lang="en-US" sz="2900" dirty="0">
                <a:cs typeface="Calibri" panose="020F0502020204030204" pitchFamily="34" charset="0"/>
              </a:rPr>
              <a:t>Dyad worth 1 point</a:t>
            </a:r>
          </a:p>
          <a:p>
            <a:pPr lvl="1">
              <a:buFont typeface="Arial" panose="020B0604020202020204" pitchFamily="34" charset="0"/>
              <a:buChar char="•"/>
            </a:pPr>
            <a:r>
              <a:rPr lang="en-US" sz="2900" dirty="0">
                <a:cs typeface="Calibri" panose="020F0502020204030204" pitchFamily="34" charset="0"/>
              </a:rPr>
              <a:t>One cause and one effect</a:t>
            </a:r>
          </a:p>
          <a:p>
            <a:pPr lvl="1">
              <a:buFont typeface="Arial" panose="020B0604020202020204" pitchFamily="34" charset="0"/>
              <a:buChar char="•"/>
            </a:pPr>
            <a:r>
              <a:rPr lang="en-US" sz="2900" dirty="0">
                <a:cs typeface="Calibri" panose="020F0502020204030204" pitchFamily="34" charset="0"/>
              </a:rPr>
              <a:t>Both parts must be correct for credit</a:t>
            </a:r>
          </a:p>
          <a:p>
            <a:pPr>
              <a:buFont typeface="Arial" panose="020B0604020202020204" pitchFamily="34" charset="0"/>
              <a:buChar char="•"/>
            </a:pPr>
            <a:r>
              <a:rPr lang="en-US" sz="2900" dirty="0">
                <a:cs typeface="Calibri" panose="020F0502020204030204" pitchFamily="34" charset="0"/>
              </a:rPr>
              <a:t>Triad worth 2 points </a:t>
            </a:r>
          </a:p>
          <a:p>
            <a:pPr lvl="1">
              <a:buFont typeface="Arial" panose="020B0604020202020204" pitchFamily="34" charset="0"/>
              <a:buChar char="•"/>
            </a:pPr>
            <a:r>
              <a:rPr lang="en-US" sz="2900" dirty="0">
                <a:cs typeface="Calibri" panose="020F0502020204030204" pitchFamily="34" charset="0"/>
              </a:rPr>
              <a:t>One cause 2 effects</a:t>
            </a:r>
          </a:p>
          <a:p>
            <a:pPr lvl="1">
              <a:buFont typeface="Arial" panose="020B0604020202020204" pitchFamily="34" charset="0"/>
              <a:buChar char="•"/>
            </a:pPr>
            <a:r>
              <a:rPr lang="en-US" sz="2900" dirty="0">
                <a:cs typeface="Calibri" panose="020F0502020204030204" pitchFamily="34" charset="0"/>
              </a:rPr>
              <a:t>Cause must be right for any credit</a:t>
            </a:r>
          </a:p>
          <a:p>
            <a:pPr lvl="1">
              <a:buFont typeface="Arial" panose="020B0604020202020204" pitchFamily="34" charset="0"/>
              <a:buChar char="•"/>
            </a:pPr>
            <a:r>
              <a:rPr lang="en-US" sz="2900" dirty="0">
                <a:cs typeface="Calibri" panose="020F0502020204030204" pitchFamily="34" charset="0"/>
              </a:rPr>
              <a:t>Partial credit given (1 point) if only 1 effect is correct </a:t>
            </a:r>
            <a:endParaRPr lang="en-US" sz="2900" dirty="0">
              <a:solidFill>
                <a:srgbClr val="00B050"/>
              </a:solidFill>
              <a:cs typeface="Calibri" panose="020F0502020204030204" pitchFamily="34" charset="0"/>
            </a:endParaRPr>
          </a:p>
          <a:p>
            <a:endParaRPr lang="en-US" dirty="0"/>
          </a:p>
        </p:txBody>
      </p:sp>
      <p:sp>
        <p:nvSpPr>
          <p:cNvPr id="2" name="TextBox 1">
            <a:extLst>
              <a:ext uri="{FF2B5EF4-FFF2-40B4-BE49-F238E27FC236}">
                <a16:creationId xmlns:a16="http://schemas.microsoft.com/office/drawing/2014/main" id="{5193DF67-2DC5-1BF5-F8B5-BF5A5B70B2CA}"/>
              </a:ext>
            </a:extLst>
          </p:cNvPr>
          <p:cNvSpPr txBox="1"/>
          <p:nvPr/>
        </p:nvSpPr>
        <p:spPr>
          <a:xfrm>
            <a:off x="7477760" y="1818640"/>
            <a:ext cx="3931920" cy="3416320"/>
          </a:xfrm>
          <a:prstGeom prst="rect">
            <a:avLst/>
          </a:prstGeom>
          <a:noFill/>
        </p:spPr>
        <p:txBody>
          <a:bodyPr wrap="square" rtlCol="0">
            <a:spAutoFit/>
          </a:bodyPr>
          <a:lstStyle/>
          <a:p>
            <a:pPr>
              <a:buFont typeface="Wingdings" panose="05000000000000000000" pitchFamily="2" charset="2"/>
              <a:buChar char="Ø"/>
            </a:pPr>
            <a:r>
              <a:rPr lang="en-US" dirty="0">
                <a:solidFill>
                  <a:schemeClr val="bg1"/>
                </a:solidFill>
              </a:rPr>
              <a:t>Complete the sentence from list of dropdown options.</a:t>
            </a:r>
          </a:p>
          <a:p>
            <a:pPr marL="0" indent="0">
              <a:buNone/>
            </a:pPr>
            <a:endParaRPr lang="en-US" dirty="0">
              <a:solidFill>
                <a:schemeClr val="bg1"/>
              </a:solidFill>
            </a:endParaRPr>
          </a:p>
          <a:p>
            <a:pPr marL="0" indent="0">
              <a:buNone/>
            </a:pPr>
            <a:r>
              <a:rPr lang="en-US" dirty="0">
                <a:solidFill>
                  <a:schemeClr val="bg1"/>
                </a:solidFill>
              </a:rPr>
              <a:t>To prevent night blindness the nurse would recommend   </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because they are rich in vitamin                                                </a:t>
            </a:r>
          </a:p>
          <a:p>
            <a:endParaRPr lang="en-US" dirty="0"/>
          </a:p>
        </p:txBody>
      </p:sp>
      <p:sp>
        <p:nvSpPr>
          <p:cNvPr id="3" name="Rectangle 2">
            <a:extLst>
              <a:ext uri="{FF2B5EF4-FFF2-40B4-BE49-F238E27FC236}">
                <a16:creationId xmlns:a16="http://schemas.microsoft.com/office/drawing/2014/main" id="{7A5C6063-0215-2B32-6D60-E2C2FEA99745}"/>
              </a:ext>
            </a:extLst>
          </p:cNvPr>
          <p:cNvSpPr/>
          <p:nvPr/>
        </p:nvSpPr>
        <p:spPr>
          <a:xfrm>
            <a:off x="9560560" y="3132792"/>
            <a:ext cx="1463040" cy="941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endParaRPr lang="en-US" dirty="0"/>
          </a:p>
          <a:p>
            <a:pPr algn="ctr"/>
            <a:r>
              <a:rPr lang="en-US" dirty="0">
                <a:solidFill>
                  <a:sysClr val="windowText" lastClr="000000"/>
                </a:solidFill>
              </a:rPr>
              <a:t>almonds</a:t>
            </a:r>
          </a:p>
          <a:p>
            <a:pPr algn="ctr"/>
            <a:r>
              <a:rPr lang="en-US" u="sng" dirty="0">
                <a:solidFill>
                  <a:sysClr val="windowText" lastClr="000000"/>
                </a:solidFill>
              </a:rPr>
              <a:t>carrots</a:t>
            </a:r>
            <a:r>
              <a:rPr lang="en-US" u="sng" dirty="0">
                <a:solidFill>
                  <a:srgbClr val="00B050"/>
                </a:solidFill>
                <a:sym typeface="Wingdings" panose="05000000000000000000" pitchFamily="2" charset="2"/>
              </a:rPr>
              <a:t></a:t>
            </a:r>
            <a:endParaRPr lang="en-US" u="sng" dirty="0">
              <a:solidFill>
                <a:srgbClr val="00B050"/>
              </a:solidFill>
            </a:endParaRPr>
          </a:p>
          <a:p>
            <a:pPr algn="ctr"/>
            <a:r>
              <a:rPr lang="en-US" dirty="0">
                <a:solidFill>
                  <a:sysClr val="windowText" lastClr="000000"/>
                </a:solidFill>
              </a:rPr>
              <a:t>orange juice</a:t>
            </a:r>
          </a:p>
          <a:p>
            <a:pPr algn="ctr"/>
            <a:endParaRPr lang="en-US" dirty="0"/>
          </a:p>
          <a:p>
            <a:pPr algn="ctr"/>
            <a:endParaRPr lang="en-US" dirty="0"/>
          </a:p>
        </p:txBody>
      </p:sp>
      <p:sp>
        <p:nvSpPr>
          <p:cNvPr id="4" name="Rectangle 3">
            <a:extLst>
              <a:ext uri="{FF2B5EF4-FFF2-40B4-BE49-F238E27FC236}">
                <a16:creationId xmlns:a16="http://schemas.microsoft.com/office/drawing/2014/main" id="{CF401879-A20C-ABFB-F365-A250BDD7E191}"/>
              </a:ext>
            </a:extLst>
          </p:cNvPr>
          <p:cNvSpPr/>
          <p:nvPr/>
        </p:nvSpPr>
        <p:spPr>
          <a:xfrm>
            <a:off x="10766800" y="4611522"/>
            <a:ext cx="1001514" cy="941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endParaRPr lang="en-US" dirty="0"/>
          </a:p>
          <a:p>
            <a:pPr algn="ctr"/>
            <a:r>
              <a:rPr lang="en-US" dirty="0">
                <a:solidFill>
                  <a:sysClr val="windowText" lastClr="000000"/>
                </a:solidFill>
              </a:rPr>
              <a:t>A</a:t>
            </a:r>
          </a:p>
          <a:p>
            <a:pPr algn="ctr"/>
            <a:r>
              <a:rPr lang="en-US" dirty="0">
                <a:solidFill>
                  <a:sysClr val="windowText" lastClr="000000"/>
                </a:solidFill>
              </a:rPr>
              <a:t>B</a:t>
            </a:r>
          </a:p>
          <a:p>
            <a:pPr algn="ctr"/>
            <a:r>
              <a:rPr lang="en-US" u="sng" dirty="0">
                <a:solidFill>
                  <a:sysClr val="windowText" lastClr="000000"/>
                </a:solidFill>
              </a:rPr>
              <a:t>   C</a:t>
            </a:r>
            <a:r>
              <a:rPr lang="en-US" u="sng" dirty="0">
                <a:solidFill>
                  <a:srgbClr val="FF0000"/>
                </a:solidFill>
                <a:sym typeface="Wingdings" panose="05000000000000000000" pitchFamily="2" charset="2"/>
              </a:rPr>
              <a:t></a:t>
            </a:r>
            <a:endParaRPr lang="en-US" dirty="0">
              <a:solidFill>
                <a:srgbClr val="FF0000"/>
              </a:solidFill>
            </a:endParaRPr>
          </a:p>
          <a:p>
            <a:pPr algn="ctr"/>
            <a:endParaRPr lang="en-US" dirty="0"/>
          </a:p>
          <a:p>
            <a:pPr algn="ctr"/>
            <a:endParaRPr lang="en-US" dirty="0"/>
          </a:p>
        </p:txBody>
      </p:sp>
      <p:sp>
        <p:nvSpPr>
          <p:cNvPr id="8" name="TextBox 7">
            <a:extLst>
              <a:ext uri="{FF2B5EF4-FFF2-40B4-BE49-F238E27FC236}">
                <a16:creationId xmlns:a16="http://schemas.microsoft.com/office/drawing/2014/main" id="{1C883C1E-D706-0DFA-28C2-E9452AC1E0E7}"/>
              </a:ext>
            </a:extLst>
          </p:cNvPr>
          <p:cNvSpPr txBox="1"/>
          <p:nvPr/>
        </p:nvSpPr>
        <p:spPr>
          <a:xfrm>
            <a:off x="7152640" y="5685529"/>
            <a:ext cx="4118094" cy="830997"/>
          </a:xfrm>
          <a:prstGeom prst="rect">
            <a:avLst/>
          </a:prstGeom>
          <a:noFill/>
        </p:spPr>
        <p:txBody>
          <a:bodyPr wrap="square">
            <a:spAutoFit/>
          </a:bodyPr>
          <a:lstStyle/>
          <a:p>
            <a:r>
              <a:rPr lang="en-US" sz="2400" dirty="0">
                <a:solidFill>
                  <a:srgbClr val="00B0F0"/>
                </a:solidFill>
                <a:latin typeface="Calibri" panose="020F0502020204030204" pitchFamily="34" charset="0"/>
                <a:cs typeface="Calibri" panose="020F0502020204030204" pitchFamily="34" charset="0"/>
              </a:rPr>
              <a:t>Right condition, </a:t>
            </a:r>
          </a:p>
          <a:p>
            <a:r>
              <a:rPr lang="en-US" sz="2400" dirty="0">
                <a:solidFill>
                  <a:srgbClr val="00B0F0"/>
                </a:solidFill>
                <a:latin typeface="Calibri" panose="020F0502020204030204" pitchFamily="34" charset="0"/>
                <a:cs typeface="Calibri" panose="020F0502020204030204" pitchFamily="34" charset="0"/>
              </a:rPr>
              <a:t>Wrong justification =0 points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1428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88E3-7871-6F0C-4537-FBF2856944BF}"/>
              </a:ext>
            </a:extLst>
          </p:cNvPr>
          <p:cNvSpPr>
            <a:spLocks noGrp="1"/>
          </p:cNvSpPr>
          <p:nvPr>
            <p:ph type="title"/>
          </p:nvPr>
        </p:nvSpPr>
        <p:spPr/>
        <p:txBody>
          <a:bodyPr>
            <a:normAutofit fontScale="90000"/>
          </a:bodyPr>
          <a:lstStyle/>
          <a:p>
            <a:r>
              <a:rPr lang="en-US" dirty="0"/>
              <a:t>Keep track of your score as you move through the review</a:t>
            </a:r>
          </a:p>
        </p:txBody>
      </p:sp>
      <p:graphicFrame>
        <p:nvGraphicFramePr>
          <p:cNvPr id="6" name="Table 6">
            <a:extLst>
              <a:ext uri="{FF2B5EF4-FFF2-40B4-BE49-F238E27FC236}">
                <a16:creationId xmlns:a16="http://schemas.microsoft.com/office/drawing/2014/main" id="{9EFB2890-1CE2-1BC3-947E-0E0944C01498}"/>
              </a:ext>
            </a:extLst>
          </p:cNvPr>
          <p:cNvGraphicFramePr>
            <a:graphicFrameLocks noGrp="1"/>
          </p:cNvGraphicFramePr>
          <p:nvPr>
            <p:ph sz="quarter" idx="10"/>
            <p:extLst>
              <p:ext uri="{D42A27DB-BD31-4B8C-83A1-F6EECF244321}">
                <p14:modId xmlns:p14="http://schemas.microsoft.com/office/powerpoint/2010/main" val="1147278146"/>
              </p:ext>
            </p:extLst>
          </p:nvPr>
        </p:nvGraphicFramePr>
        <p:xfrm>
          <a:off x="914399" y="1970088"/>
          <a:ext cx="5122416" cy="2966720"/>
        </p:xfrm>
        <a:graphic>
          <a:graphicData uri="http://schemas.openxmlformats.org/drawingml/2006/table">
            <a:tbl>
              <a:tblPr firstRow="1" bandRow="1">
                <a:tableStyleId>{5C22544A-7EE6-4342-B048-85BDC9FD1C3A}</a:tableStyleId>
              </a:tblPr>
              <a:tblGrid>
                <a:gridCol w="3577702">
                  <a:extLst>
                    <a:ext uri="{9D8B030D-6E8A-4147-A177-3AD203B41FA5}">
                      <a16:colId xmlns:a16="http://schemas.microsoft.com/office/drawing/2014/main" val="1938581054"/>
                    </a:ext>
                  </a:extLst>
                </a:gridCol>
                <a:gridCol w="1544714">
                  <a:extLst>
                    <a:ext uri="{9D8B030D-6E8A-4147-A177-3AD203B41FA5}">
                      <a16:colId xmlns:a16="http://schemas.microsoft.com/office/drawing/2014/main" val="1518037486"/>
                    </a:ext>
                  </a:extLst>
                </a:gridCol>
              </a:tblGrid>
              <a:tr h="370840">
                <a:tc>
                  <a:txBody>
                    <a:bodyPr/>
                    <a:lstStyle/>
                    <a:p>
                      <a:r>
                        <a:rPr lang="en-US" dirty="0"/>
                        <a:t>Case study</a:t>
                      </a:r>
                    </a:p>
                  </a:txBody>
                  <a:tcPr/>
                </a:tc>
                <a:tc>
                  <a:txBody>
                    <a:bodyPr/>
                    <a:lstStyle/>
                    <a:p>
                      <a:r>
                        <a:rPr lang="en-US" dirty="0"/>
                        <a:t>My score</a:t>
                      </a:r>
                    </a:p>
                  </a:txBody>
                  <a:tcPr/>
                </a:tc>
                <a:extLst>
                  <a:ext uri="{0D108BD9-81ED-4DB2-BD59-A6C34878D82A}">
                    <a16:rowId xmlns:a16="http://schemas.microsoft.com/office/drawing/2014/main" val="25582848"/>
                  </a:ext>
                </a:extLst>
              </a:tr>
              <a:tr h="370840">
                <a:tc>
                  <a:txBody>
                    <a:bodyPr/>
                    <a:lstStyle/>
                    <a:p>
                      <a:r>
                        <a:rPr lang="en-US" dirty="0"/>
                        <a:t>Case study 1 </a:t>
                      </a:r>
                    </a:p>
                  </a:txBody>
                  <a:tcPr/>
                </a:tc>
                <a:tc>
                  <a:txBody>
                    <a:bodyPr/>
                    <a:lstStyle/>
                    <a:p>
                      <a:endParaRPr lang="en-US"/>
                    </a:p>
                  </a:txBody>
                  <a:tcPr/>
                </a:tc>
                <a:extLst>
                  <a:ext uri="{0D108BD9-81ED-4DB2-BD59-A6C34878D82A}">
                    <a16:rowId xmlns:a16="http://schemas.microsoft.com/office/drawing/2014/main" val="310738109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Bowtie 1 </a:t>
                      </a:r>
                    </a:p>
                  </a:txBody>
                  <a:tcPr/>
                </a:tc>
                <a:tc>
                  <a:txBody>
                    <a:bodyPr/>
                    <a:lstStyle/>
                    <a:p>
                      <a:endParaRPr lang="en-US"/>
                    </a:p>
                  </a:txBody>
                  <a:tcPr/>
                </a:tc>
                <a:extLst>
                  <a:ext uri="{0D108BD9-81ED-4DB2-BD59-A6C34878D82A}">
                    <a16:rowId xmlns:a16="http://schemas.microsoft.com/office/drawing/2014/main" val="2316600764"/>
                  </a:ext>
                </a:extLst>
              </a:tr>
              <a:tr h="370840">
                <a:tc>
                  <a:txBody>
                    <a:bodyPr/>
                    <a:lstStyle/>
                    <a:p>
                      <a:r>
                        <a:rPr lang="en-US" dirty="0"/>
                        <a:t>Case study 2</a:t>
                      </a:r>
                    </a:p>
                  </a:txBody>
                  <a:tcPr/>
                </a:tc>
                <a:tc>
                  <a:txBody>
                    <a:bodyPr/>
                    <a:lstStyle/>
                    <a:p>
                      <a:endParaRPr lang="en-US" dirty="0"/>
                    </a:p>
                  </a:txBody>
                  <a:tcPr/>
                </a:tc>
                <a:extLst>
                  <a:ext uri="{0D108BD9-81ED-4DB2-BD59-A6C34878D82A}">
                    <a16:rowId xmlns:a16="http://schemas.microsoft.com/office/drawing/2014/main" val="3234571639"/>
                  </a:ext>
                </a:extLst>
              </a:tr>
              <a:tr h="370840">
                <a:tc>
                  <a:txBody>
                    <a:bodyPr/>
                    <a:lstStyle/>
                    <a:p>
                      <a:r>
                        <a:rPr lang="en-US" dirty="0"/>
                        <a:t>Bowtie 2</a:t>
                      </a:r>
                    </a:p>
                  </a:txBody>
                  <a:tcPr/>
                </a:tc>
                <a:tc>
                  <a:txBody>
                    <a:bodyPr/>
                    <a:lstStyle/>
                    <a:p>
                      <a:endParaRPr lang="en-US"/>
                    </a:p>
                  </a:txBody>
                  <a:tcPr/>
                </a:tc>
                <a:extLst>
                  <a:ext uri="{0D108BD9-81ED-4DB2-BD59-A6C34878D82A}">
                    <a16:rowId xmlns:a16="http://schemas.microsoft.com/office/drawing/2014/main" val="2210208278"/>
                  </a:ext>
                </a:extLst>
              </a:tr>
              <a:tr h="370840">
                <a:tc>
                  <a:txBody>
                    <a:bodyPr/>
                    <a:lstStyle/>
                    <a:p>
                      <a:r>
                        <a:rPr lang="en-US" dirty="0"/>
                        <a:t>Case study 3</a:t>
                      </a:r>
                    </a:p>
                  </a:txBody>
                  <a:tcPr/>
                </a:tc>
                <a:tc>
                  <a:txBody>
                    <a:bodyPr/>
                    <a:lstStyle/>
                    <a:p>
                      <a:endParaRPr lang="en-US"/>
                    </a:p>
                  </a:txBody>
                  <a:tcPr/>
                </a:tc>
                <a:extLst>
                  <a:ext uri="{0D108BD9-81ED-4DB2-BD59-A6C34878D82A}">
                    <a16:rowId xmlns:a16="http://schemas.microsoft.com/office/drawing/2014/main" val="3021649144"/>
                  </a:ext>
                </a:extLst>
              </a:tr>
              <a:tr h="370840">
                <a:tc>
                  <a:txBody>
                    <a:bodyPr/>
                    <a:lstStyle/>
                    <a:p>
                      <a:r>
                        <a:rPr lang="en-US" dirty="0"/>
                        <a:t>Trend 1</a:t>
                      </a:r>
                    </a:p>
                  </a:txBody>
                  <a:tcPr/>
                </a:tc>
                <a:tc>
                  <a:txBody>
                    <a:bodyPr/>
                    <a:lstStyle/>
                    <a:p>
                      <a:endParaRPr lang="en-US" dirty="0"/>
                    </a:p>
                  </a:txBody>
                  <a:tcPr/>
                </a:tc>
                <a:extLst>
                  <a:ext uri="{0D108BD9-81ED-4DB2-BD59-A6C34878D82A}">
                    <a16:rowId xmlns:a16="http://schemas.microsoft.com/office/drawing/2014/main" val="942907047"/>
                  </a:ext>
                </a:extLst>
              </a:tr>
              <a:tr h="370840">
                <a:tc>
                  <a:txBody>
                    <a:bodyPr/>
                    <a:lstStyle/>
                    <a:p>
                      <a:r>
                        <a:rPr lang="en-US" dirty="0"/>
                        <a:t>Total Points</a:t>
                      </a:r>
                    </a:p>
                  </a:txBody>
                  <a:tcPr/>
                </a:tc>
                <a:tc>
                  <a:txBody>
                    <a:bodyPr/>
                    <a:lstStyle/>
                    <a:p>
                      <a:endParaRPr lang="en-US" dirty="0"/>
                    </a:p>
                  </a:txBody>
                  <a:tcPr/>
                </a:tc>
                <a:extLst>
                  <a:ext uri="{0D108BD9-81ED-4DB2-BD59-A6C34878D82A}">
                    <a16:rowId xmlns:a16="http://schemas.microsoft.com/office/drawing/2014/main" val="1991575141"/>
                  </a:ext>
                </a:extLst>
              </a:tr>
            </a:tbl>
          </a:graphicData>
        </a:graphic>
      </p:graphicFrame>
    </p:spTree>
    <p:extLst>
      <p:ext uri="{BB962C8B-B14F-4D97-AF65-F5344CB8AC3E}">
        <p14:creationId xmlns:p14="http://schemas.microsoft.com/office/powerpoint/2010/main" val="327116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1F65-13E4-9164-9FAC-EE3F38F121BF}"/>
              </a:ext>
            </a:extLst>
          </p:cNvPr>
          <p:cNvSpPr>
            <a:spLocks noGrp="1"/>
          </p:cNvSpPr>
          <p:nvPr>
            <p:ph type="title"/>
          </p:nvPr>
        </p:nvSpPr>
        <p:spPr/>
        <p:txBody>
          <a:bodyPr/>
          <a:lstStyle/>
          <a:p>
            <a:r>
              <a:rPr lang="en-US" dirty="0"/>
              <a:t>Final Link</a:t>
            </a:r>
          </a:p>
        </p:txBody>
      </p:sp>
      <p:sp>
        <p:nvSpPr>
          <p:cNvPr id="3" name="Content Placeholder 2">
            <a:extLst>
              <a:ext uri="{FF2B5EF4-FFF2-40B4-BE49-F238E27FC236}">
                <a16:creationId xmlns:a16="http://schemas.microsoft.com/office/drawing/2014/main" id="{DC9FCC7B-C902-9BB3-8CEC-3C965F3AECF7}"/>
              </a:ext>
            </a:extLst>
          </p:cNvPr>
          <p:cNvSpPr>
            <a:spLocks noGrp="1"/>
          </p:cNvSpPr>
          <p:nvPr>
            <p:ph sz="quarter" idx="10"/>
          </p:nvPr>
        </p:nvSpPr>
        <p:spPr/>
        <p:txBody>
          <a:bodyPr>
            <a:normAutofit/>
          </a:bodyPr>
          <a:lstStyle/>
          <a:p>
            <a:r>
              <a:rPr lang="en-US" sz="2800" dirty="0"/>
              <a:t>The final link in the review takes you to the course evaluation. </a:t>
            </a:r>
          </a:p>
          <a:p>
            <a:r>
              <a:rPr lang="en-US" sz="2800" dirty="0"/>
              <a:t>This anonymous information will be used to help us understand how this review is being used and how to improve the experience. </a:t>
            </a:r>
          </a:p>
        </p:txBody>
      </p:sp>
    </p:spTree>
    <p:extLst>
      <p:ext uri="{BB962C8B-B14F-4D97-AF65-F5344CB8AC3E}">
        <p14:creationId xmlns:p14="http://schemas.microsoft.com/office/powerpoint/2010/main" val="917038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1</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32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32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3200" u="sng" dirty="0">
                <a:solidFill>
                  <a:srgbClr val="0563C1"/>
                </a:solidFill>
                <a:effectLst/>
                <a:latin typeface="Times New Roman" panose="02020603050405020304" pitchFamily="18" charset="0"/>
                <a:ea typeface="Times New Roman" panose="02020603050405020304" pitchFamily="18" charset="0"/>
                <a:hlinkClick r:id="rId2"/>
              </a:rPr>
              <a:t>/form/SV_8cQvohVkmgfi6Wy</a:t>
            </a:r>
            <a:endParaRPr lang="en-US" sz="3200" u="sng" dirty="0">
              <a:solidFill>
                <a:srgbClr val="0563C1"/>
              </a:solidFill>
              <a:effectLst/>
              <a:latin typeface="Times New Roman" panose="02020603050405020304" pitchFamily="18" charset="0"/>
              <a:ea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9" name="Content Placeholder 8">
            <a:extLst>
              <a:ext uri="{FF2B5EF4-FFF2-40B4-BE49-F238E27FC236}">
                <a16:creationId xmlns:a16="http://schemas.microsoft.com/office/drawing/2014/main" id="{2B6C1DED-C0F4-6EF4-D284-4DD0240363FE}"/>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036420" y="2543795"/>
            <a:ext cx="3501482" cy="3501482"/>
          </a:xfrm>
          <a:prstGeom prst="rect">
            <a:avLst/>
          </a:prstGeom>
          <a:noFill/>
          <a:ln>
            <a:noFill/>
          </a:ln>
        </p:spPr>
      </p:pic>
    </p:spTree>
    <p:extLst>
      <p:ext uri="{BB962C8B-B14F-4D97-AF65-F5344CB8AC3E}">
        <p14:creationId xmlns:p14="http://schemas.microsoft.com/office/powerpoint/2010/main" val="1249983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extLst>
              <p:ext uri="{D42A27DB-BD31-4B8C-83A1-F6EECF244321}">
                <p14:modId xmlns:p14="http://schemas.microsoft.com/office/powerpoint/2010/main" val="2531341709"/>
              </p:ext>
            </p:extLst>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719657" y="433477"/>
            <a:ext cx="5155034" cy="4661469"/>
          </a:xfrm>
          <a:prstGeom prst="rect">
            <a:avLst/>
          </a:prstGeom>
          <a:noFill/>
        </p:spPr>
        <p:txBody>
          <a:bodyPr wrap="square">
            <a:spAutoFit/>
          </a:bodyPr>
          <a:lstStyle/>
          <a:p>
            <a:pPr marL="342900" marR="0" lvl="0" indent="-342900">
              <a:lnSpc>
                <a:spcPct val="107000"/>
              </a:lnSpc>
              <a:spcBef>
                <a:spcPts val="0"/>
              </a:spcBef>
              <a:spcAft>
                <a:spcPts val="800"/>
              </a:spcAft>
              <a:buFont typeface="Wingdings" panose="05000000000000000000" pitchFamily="2" charset="2"/>
              <a:buChar char=""/>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Drag the 4 findings are most significant to the box on the right</a:t>
            </a:r>
          </a:p>
          <a:p>
            <a:pPr marL="71755" marR="0">
              <a:lnSpc>
                <a:spcPct val="107000"/>
              </a:lnSpc>
              <a:spcBef>
                <a:spcPts val="0"/>
              </a:spcBef>
              <a:spcAft>
                <a:spcPts val="800"/>
              </a:spcAft>
              <a:tabLst>
                <a:tab pos="3040380" algn="l"/>
              </a:tabLs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Client Findings	</a:t>
            </a:r>
          </a:p>
          <a:p>
            <a:pPr marL="71755" marR="0">
              <a:lnSpc>
                <a:spcPct val="107000"/>
              </a:lnSpc>
              <a:spcBef>
                <a:spcPts val="0"/>
              </a:spcBef>
              <a:spcAft>
                <a:spcPts val="800"/>
              </a:spcAft>
              <a:tabLst>
                <a:tab pos="3040380" algn="l"/>
              </a:tabLst>
            </a:pPr>
            <a:r>
              <a:rPr lang="en-US" sz="18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Blood pressure*</a:t>
            </a: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p>
          <a:p>
            <a:pPr marL="71755" marR="0">
              <a:lnSpc>
                <a:spcPct val="107000"/>
              </a:lnSpc>
              <a:spcBef>
                <a:spcPts val="0"/>
              </a:spcBef>
              <a:spcAft>
                <a:spcPts val="800"/>
              </a:spcAft>
              <a:tabLst>
                <a:tab pos="3040380" algn="l"/>
              </a:tabLst>
            </a:pPr>
            <a:r>
              <a:rPr lang="en-US" sz="18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Periorbital edema*</a:t>
            </a: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p>
          <a:p>
            <a:pPr marL="71755" marR="0">
              <a:lnSpc>
                <a:spcPct val="107000"/>
              </a:lnSpc>
              <a:spcBef>
                <a:spcPts val="0"/>
              </a:spcBef>
              <a:spcAft>
                <a:spcPts val="800"/>
              </a:spcAft>
              <a:tabLst>
                <a:tab pos="3040380" algn="l"/>
              </a:tabLs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Poor appetite	</a:t>
            </a:r>
          </a:p>
          <a:p>
            <a:pPr marL="71755" marR="0">
              <a:lnSpc>
                <a:spcPct val="107000"/>
              </a:lnSpc>
              <a:spcBef>
                <a:spcPts val="0"/>
              </a:spcBef>
              <a:spcAft>
                <a:spcPts val="800"/>
              </a:spcAft>
              <a:tabLst>
                <a:tab pos="3040380" algn="l"/>
              </a:tabLs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Headache	</a:t>
            </a:r>
          </a:p>
          <a:p>
            <a:pPr marL="71755" marR="0">
              <a:lnSpc>
                <a:spcPct val="107000"/>
              </a:lnSpc>
              <a:spcBef>
                <a:spcPts val="0"/>
              </a:spcBef>
              <a:spcAft>
                <a:spcPts val="800"/>
              </a:spcAft>
              <a:tabLst>
                <a:tab pos="3040380" algn="l"/>
              </a:tabLs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Fatigue	</a:t>
            </a:r>
          </a:p>
          <a:p>
            <a:pPr marL="71755" marR="0">
              <a:lnSpc>
                <a:spcPct val="107000"/>
              </a:lnSpc>
              <a:spcBef>
                <a:spcPts val="0"/>
              </a:spcBef>
              <a:spcAft>
                <a:spcPts val="800"/>
              </a:spcAft>
              <a:tabLst>
                <a:tab pos="3040380" algn="l"/>
              </a:tabLst>
            </a:pPr>
            <a:r>
              <a:rPr lang="en-US" sz="18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Urine output*</a:t>
            </a: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p>
          <a:p>
            <a:pPr marL="71755" marR="0">
              <a:lnSpc>
                <a:spcPct val="107000"/>
              </a:lnSpc>
              <a:spcBef>
                <a:spcPts val="0"/>
              </a:spcBef>
              <a:spcAft>
                <a:spcPts val="800"/>
              </a:spcAft>
              <a:tabLst>
                <a:tab pos="3040380" algn="l"/>
              </a:tabLs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Increased intake of fluids	</a:t>
            </a:r>
          </a:p>
          <a:p>
            <a:pPr marL="71755" marR="0">
              <a:lnSpc>
                <a:spcPct val="107000"/>
              </a:lnSpc>
              <a:spcBef>
                <a:spcPts val="0"/>
              </a:spcBef>
              <a:spcAft>
                <a:spcPts val="800"/>
              </a:spcAft>
              <a:tabLst>
                <a:tab pos="3040380" algn="l"/>
              </a:tabLst>
            </a:pPr>
            <a:r>
              <a:rPr lang="en-US" sz="18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History of strep throat*</a:t>
            </a:r>
          </a:p>
          <a:p>
            <a:pPr marL="342900" marR="0" lvl="0" indent="-342900">
              <a:lnSpc>
                <a:spcPct val="107000"/>
              </a:lnSpc>
              <a:spcBef>
                <a:spcPts val="0"/>
              </a:spcBef>
              <a:spcAft>
                <a:spcPts val="800"/>
              </a:spcAft>
              <a:buFont typeface="Wingdings" panose="05000000000000000000" pitchFamily="2" charset="2"/>
              <a:buChar char=""/>
            </a:pP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880302" y="5274527"/>
            <a:ext cx="4994389" cy="646331"/>
          </a:xfrm>
          <a:prstGeom prst="rect">
            <a:avLst/>
          </a:prstGeom>
          <a:noFill/>
        </p:spPr>
        <p:txBody>
          <a:bodyPr wrap="square" rtlCol="0">
            <a:spAutoFit/>
          </a:bodyPr>
          <a:lstStyle/>
          <a:p>
            <a:r>
              <a:rPr lang="en-US" dirty="0">
                <a:solidFill>
                  <a:srgbClr val="00B0F0"/>
                </a:solidFill>
              </a:rPr>
              <a:t>0/1. This  question is worth 4 points.</a:t>
            </a:r>
          </a:p>
          <a:p>
            <a:r>
              <a:rPr lang="en-US" dirty="0">
                <a:solidFill>
                  <a:srgbClr val="00B0F0"/>
                </a:solidFill>
              </a:rPr>
              <a:t>Give yourself 1 point for each correct response. </a:t>
            </a:r>
          </a:p>
        </p:txBody>
      </p:sp>
      <p:pic>
        <p:nvPicPr>
          <p:cNvPr id="19" name="Picture 18">
            <a:extLst>
              <a:ext uri="{FF2B5EF4-FFF2-40B4-BE49-F238E27FC236}">
                <a16:creationId xmlns:a16="http://schemas.microsoft.com/office/drawing/2014/main" id="{6A61192C-A553-B0E1-04E8-FC75F6C9FE7C}"/>
              </a:ext>
            </a:extLst>
          </p:cNvPr>
          <p:cNvPicPr>
            <a:picLocks noChangeAspect="1"/>
          </p:cNvPicPr>
          <p:nvPr/>
        </p:nvPicPr>
        <p:blipFill>
          <a:blip r:embed="rId2"/>
          <a:stretch>
            <a:fillRect/>
          </a:stretch>
        </p:blipFill>
        <p:spPr>
          <a:xfrm>
            <a:off x="486900" y="849816"/>
            <a:ext cx="5862985" cy="5158368"/>
          </a:xfrm>
          <a:prstGeom prst="rect">
            <a:avLst/>
          </a:prstGeom>
        </p:spPr>
      </p:pic>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spTree>
    <p:extLst>
      <p:ext uri="{BB962C8B-B14F-4D97-AF65-F5344CB8AC3E}">
        <p14:creationId xmlns:p14="http://schemas.microsoft.com/office/powerpoint/2010/main" val="3274937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The blood pressure for an 8- year-old should be less than 120/80. The history of recent strep throat, blood pressure, periorbital edema and changes in urine output are the most significant findings because they suggest the child has poststreptococcal glomerulonephritis.  The child is at risk for heart failure, seizures, and encephalopathy due to hypertension and fluid overload as evidenced by bilateral periorbital edema, decreased urine output, hematuria, and high blood pressure of 128/80. </a:t>
            </a: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27531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719657" y="433477"/>
            <a:ext cx="5155034" cy="5191229"/>
          </a:xfrm>
          <a:prstGeom prst="rect">
            <a:avLst/>
          </a:prstGeom>
          <a:noFill/>
        </p:spPr>
        <p:txBody>
          <a:bodyPr wrap="square">
            <a:spAutoFit/>
          </a:bodyPr>
          <a:lstStyle/>
          <a:p>
            <a:pPr marL="0" marR="0">
              <a:lnSpc>
                <a:spcPct val="107000"/>
              </a:lnSpc>
              <a:spcBef>
                <a:spcPts val="0"/>
              </a:spcBef>
              <a:spcAft>
                <a:spcPts val="800"/>
              </a:spcAft>
            </a:pP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nurse suspects poststreptococcal glomerulonephritis and considers the child’s risks.</a:t>
            </a:r>
          </a:p>
          <a:p>
            <a:pPr marL="342900" marR="0" lvl="0" indent="-342900">
              <a:lnSpc>
                <a:spcPct val="107000"/>
              </a:lnSpc>
              <a:spcBef>
                <a:spcPts val="0"/>
              </a:spcBef>
              <a:spcAft>
                <a:spcPts val="0"/>
              </a:spcAft>
              <a:buFont typeface="Wingdings" panose="05000000000000000000" pitchFamily="2" charset="2"/>
              <a:buChar char=""/>
            </a:pP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Which of the following complications is the client at risk for experiencing?  Select all that apply</a:t>
            </a:r>
          </a:p>
          <a:p>
            <a:pPr marL="342900" marR="0" lvl="0" indent="-342900">
              <a:lnSpc>
                <a:spcPct val="107000"/>
              </a:lnSpc>
              <a:spcBef>
                <a:spcPts val="0"/>
              </a:spcBef>
              <a:spcAft>
                <a:spcPts val="0"/>
              </a:spcAft>
              <a:buFont typeface="Wingdings" panose="05000000000000000000" pitchFamily="2" charset="2"/>
              <a:buChar char=""/>
            </a:pP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Bowel obstruction</a:t>
            </a:r>
          </a:p>
          <a:p>
            <a:pPr marL="342900" marR="0" lvl="0" indent="-342900">
              <a:lnSpc>
                <a:spcPct val="107000"/>
              </a:lnSpc>
              <a:spcBef>
                <a:spcPts val="0"/>
              </a:spcBef>
              <a:spcAft>
                <a:spcPts val="0"/>
              </a:spcAft>
              <a:buFont typeface="Wingdings" panose="05000000000000000000" pitchFamily="2" charset="2"/>
              <a:buChar char=""/>
            </a:pPr>
            <a:r>
              <a:rPr lang="en-US" sz="20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Heart failure*</a:t>
            </a:r>
          </a:p>
          <a:p>
            <a:pPr marL="342900" marR="0" lvl="0" indent="-342900">
              <a:lnSpc>
                <a:spcPct val="107000"/>
              </a:lnSpc>
              <a:spcBef>
                <a:spcPts val="0"/>
              </a:spcBef>
              <a:spcAft>
                <a:spcPts val="0"/>
              </a:spcAft>
              <a:buFont typeface="Wingdings" panose="05000000000000000000" pitchFamily="2" charset="2"/>
              <a:buChar char=""/>
            </a:pP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Diabetes</a:t>
            </a:r>
          </a:p>
          <a:p>
            <a:pPr marL="342900" marR="0" lvl="0" indent="-342900">
              <a:lnSpc>
                <a:spcPct val="107000"/>
              </a:lnSpc>
              <a:spcBef>
                <a:spcPts val="0"/>
              </a:spcBef>
              <a:spcAft>
                <a:spcPts val="0"/>
              </a:spcAft>
              <a:buFont typeface="Wingdings" panose="05000000000000000000" pitchFamily="2" charset="2"/>
              <a:buChar char=""/>
            </a:pP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Liver failure</a:t>
            </a:r>
          </a:p>
          <a:p>
            <a:pPr marL="342900" marR="0" lvl="0" indent="-342900">
              <a:lnSpc>
                <a:spcPct val="107000"/>
              </a:lnSpc>
              <a:spcBef>
                <a:spcPts val="0"/>
              </a:spcBef>
              <a:spcAft>
                <a:spcPts val="0"/>
              </a:spcAft>
              <a:buFont typeface="Wingdings" panose="05000000000000000000" pitchFamily="2" charset="2"/>
              <a:buChar char=""/>
            </a:pPr>
            <a:r>
              <a:rPr lang="en-US" sz="20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Fluid overload* </a:t>
            </a:r>
          </a:p>
          <a:p>
            <a:pPr marL="342900" marR="0" lvl="0" indent="-342900">
              <a:lnSpc>
                <a:spcPct val="107000"/>
              </a:lnSpc>
              <a:spcBef>
                <a:spcPts val="0"/>
              </a:spcBef>
              <a:spcAft>
                <a:spcPts val="0"/>
              </a:spcAft>
              <a:buFont typeface="Wingdings" panose="05000000000000000000" pitchFamily="2" charset="2"/>
              <a:buChar char=""/>
            </a:pPr>
            <a:r>
              <a:rPr lang="en-US" sz="20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Acute renal failure</a:t>
            </a: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0"/>
              </a:spcAft>
              <a:buFont typeface="Wingdings" panose="05000000000000000000" pitchFamily="2" charset="2"/>
              <a:buChar char=""/>
            </a:pP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Adrenal insufficiency</a:t>
            </a:r>
          </a:p>
          <a:p>
            <a:pPr marL="342900" marR="0" lvl="0" indent="-342900">
              <a:lnSpc>
                <a:spcPct val="107000"/>
              </a:lnSpc>
              <a:spcBef>
                <a:spcPts val="0"/>
              </a:spcBef>
              <a:spcAft>
                <a:spcPts val="800"/>
              </a:spcAft>
              <a:buFont typeface="Wingdings" panose="05000000000000000000" pitchFamily="2" charset="2"/>
              <a:buChar char=""/>
            </a:pPr>
            <a:r>
              <a:rPr lang="en-US" sz="20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Hypertension*</a:t>
            </a:r>
          </a:p>
          <a:p>
            <a:pPr marL="342900" marR="0" lvl="0" indent="-342900">
              <a:lnSpc>
                <a:spcPct val="107000"/>
              </a:lnSpc>
              <a:spcBef>
                <a:spcPts val="0"/>
              </a:spcBef>
              <a:spcAft>
                <a:spcPts val="800"/>
              </a:spcAft>
              <a:buFont typeface="Wingdings" panose="05000000000000000000" pitchFamily="2" charset="2"/>
              <a:buChar char=""/>
            </a:pP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880302" y="5274527"/>
            <a:ext cx="4994389" cy="1200329"/>
          </a:xfrm>
          <a:prstGeom prst="rect">
            <a:avLst/>
          </a:prstGeom>
          <a:noFill/>
        </p:spPr>
        <p:txBody>
          <a:bodyPr wrap="square" rtlCol="0">
            <a:spAutoFit/>
          </a:bodyPr>
          <a:lstStyle/>
          <a:p>
            <a:r>
              <a:rPr lang="en-US" dirty="0">
                <a:solidFill>
                  <a:srgbClr val="00B0F0"/>
                </a:solidFill>
              </a:rPr>
              <a:t>+/-. This  question is worth 4 points.</a:t>
            </a:r>
          </a:p>
          <a:p>
            <a:r>
              <a:rPr lang="en-US" dirty="0">
                <a:solidFill>
                  <a:srgbClr val="00B0F0"/>
                </a:solidFill>
              </a:rPr>
              <a:t>Give yourself 1 point for each correct response</a:t>
            </a:r>
          </a:p>
          <a:p>
            <a:r>
              <a:rPr lang="en-US" dirty="0">
                <a:solidFill>
                  <a:srgbClr val="00B0F0"/>
                </a:solidFill>
              </a:rPr>
              <a:t>AND subtract 1 point for each incorrect response you select. The least you can score is 0.  </a:t>
            </a:r>
          </a:p>
        </p:txBody>
      </p:sp>
      <p:pic>
        <p:nvPicPr>
          <p:cNvPr id="19" name="Picture 18">
            <a:extLst>
              <a:ext uri="{FF2B5EF4-FFF2-40B4-BE49-F238E27FC236}">
                <a16:creationId xmlns:a16="http://schemas.microsoft.com/office/drawing/2014/main" id="{6A61192C-A553-B0E1-04E8-FC75F6C9FE7C}"/>
              </a:ext>
            </a:extLst>
          </p:cNvPr>
          <p:cNvPicPr>
            <a:picLocks noChangeAspect="1"/>
          </p:cNvPicPr>
          <p:nvPr/>
        </p:nvPicPr>
        <p:blipFill>
          <a:blip r:embed="rId3"/>
          <a:stretch>
            <a:fillRect/>
          </a:stretch>
        </p:blipFill>
        <p:spPr>
          <a:xfrm>
            <a:off x="486900" y="849816"/>
            <a:ext cx="5862985" cy="5158368"/>
          </a:xfrm>
          <a:prstGeom prst="rect">
            <a:avLst/>
          </a:prstGeom>
        </p:spPr>
      </p:pic>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spTree>
    <p:extLst>
      <p:ext uri="{BB962C8B-B14F-4D97-AF65-F5344CB8AC3E}">
        <p14:creationId xmlns:p14="http://schemas.microsoft.com/office/powerpoint/2010/main" val="2270618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The child is at risk for fluid overload leading to hypertension and cardio- pulmonary  congestion leading to heart failure. Untreated the decreased urine output, hematuria, and high blood pressure  can lead to renal failure. Gastrointestinal, endocrine, and hepatic complications are not known ramifications of poststreptococcal glomerulonephritis. </a:t>
            </a:r>
          </a:p>
          <a:p>
            <a:endParaRPr lang="en-US" dirty="0"/>
          </a:p>
        </p:txBody>
      </p:sp>
    </p:spTree>
    <p:extLst>
      <p:ext uri="{BB962C8B-B14F-4D97-AF65-F5344CB8AC3E}">
        <p14:creationId xmlns:p14="http://schemas.microsoft.com/office/powerpoint/2010/main" val="1311236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719657" y="433477"/>
            <a:ext cx="5155034" cy="1766189"/>
          </a:xfrm>
          <a:prstGeom prst="rect">
            <a:avLst/>
          </a:prstGeom>
          <a:noFill/>
        </p:spPr>
        <p:txBody>
          <a:bodyPr wrap="square">
            <a:spAutoFit/>
          </a:bodyPr>
          <a:lstStyle/>
          <a:p>
            <a:pPr marL="0" marR="0">
              <a:lnSpc>
                <a:spcPct val="107000"/>
              </a:lnSpc>
              <a:spcBef>
                <a:spcPts val="0"/>
              </a:spcBef>
              <a:spcAft>
                <a:spcPts val="800"/>
              </a:spcAf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Labs return and the child receives the diagnosis of poststreptococcal glomerulonephritis.</a:t>
            </a:r>
          </a:p>
          <a:p>
            <a:pPr marL="342900" marR="0" lvl="0" indent="-342900">
              <a:lnSpc>
                <a:spcPct val="107000"/>
              </a:lnSpc>
              <a:spcBef>
                <a:spcPts val="0"/>
              </a:spcBef>
              <a:spcAft>
                <a:spcPts val="800"/>
              </a:spcAft>
              <a:buFont typeface="Wingdings" panose="05000000000000000000" pitchFamily="2" charset="2"/>
              <a:buChar char=""/>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Complete the sentence from the list of drop-down options.</a:t>
            </a:r>
          </a:p>
          <a:p>
            <a:pPr marL="0" marR="0">
              <a:lnSpc>
                <a:spcPct val="107000"/>
              </a:lnSpc>
              <a:spcBef>
                <a:spcPts val="0"/>
              </a:spcBef>
              <a:spcAft>
                <a:spcPts val="800"/>
              </a:spcAft>
            </a:pP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880302" y="5274527"/>
            <a:ext cx="4994389" cy="646331"/>
          </a:xfrm>
          <a:prstGeom prst="rect">
            <a:avLst/>
          </a:prstGeom>
          <a:noFill/>
        </p:spPr>
        <p:txBody>
          <a:bodyPr wrap="square" rtlCol="0">
            <a:spAutoFit/>
          </a:bodyPr>
          <a:lstStyle/>
          <a:p>
            <a:r>
              <a:rPr lang="en-US" dirty="0">
                <a:solidFill>
                  <a:srgbClr val="00B0F0"/>
                </a:solidFill>
              </a:rPr>
              <a:t>0/1. This  question is worth 1 point.</a:t>
            </a:r>
          </a:p>
          <a:p>
            <a:r>
              <a:rPr lang="en-US" dirty="0">
                <a:solidFill>
                  <a:srgbClr val="00B0F0"/>
                </a:solidFill>
              </a:rPr>
              <a:t>Give yourself 1 point if you answered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pic>
        <p:nvPicPr>
          <p:cNvPr id="3" name="Picture 2">
            <a:extLst>
              <a:ext uri="{FF2B5EF4-FFF2-40B4-BE49-F238E27FC236}">
                <a16:creationId xmlns:a16="http://schemas.microsoft.com/office/drawing/2014/main" id="{4E9200A3-D9B3-CB2F-4029-AFB98A83D7DA}"/>
              </a:ext>
            </a:extLst>
          </p:cNvPr>
          <p:cNvPicPr>
            <a:picLocks noChangeAspect="1"/>
          </p:cNvPicPr>
          <p:nvPr/>
        </p:nvPicPr>
        <p:blipFill>
          <a:blip r:embed="rId3"/>
          <a:stretch>
            <a:fillRect/>
          </a:stretch>
        </p:blipFill>
        <p:spPr>
          <a:xfrm>
            <a:off x="656157" y="869794"/>
            <a:ext cx="5535883" cy="5419494"/>
          </a:xfrm>
          <a:prstGeom prst="rect">
            <a:avLst/>
          </a:prstGeom>
        </p:spPr>
      </p:pic>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extLst>
              <p:ext uri="{D42A27DB-BD31-4B8C-83A1-F6EECF244321}">
                <p14:modId xmlns:p14="http://schemas.microsoft.com/office/powerpoint/2010/main" val="3661270349"/>
              </p:ext>
            </p:extLst>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r>
                        <a:rPr lang="en-US" sz="1800" dirty="0">
                          <a:solidFill>
                            <a:schemeClr val="bg1"/>
                          </a:solidFill>
                          <a:effectLst/>
                          <a:latin typeface="Calibri" panose="020F0502020204030204" pitchFamily="34" charset="0"/>
                          <a:cs typeface="Calibri" panose="020F0502020204030204" pitchFamily="34" charset="0"/>
                        </a:rPr>
                        <a:t>The problem the nurse needs to address first is</a:t>
                      </a: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r>
                        <a:rPr lang="en-US" sz="1800" dirty="0">
                          <a:solidFill>
                            <a:schemeClr val="bg1"/>
                          </a:solidFill>
                          <a:effectLst/>
                          <a:latin typeface="Calibri" panose="020F0502020204030204" pitchFamily="34" charset="0"/>
                          <a:cs typeface="Calibri" panose="020F0502020204030204" pitchFamily="34" charset="0"/>
                        </a:rPr>
                        <a:t>treating the infection</a:t>
                      </a:r>
                    </a:p>
                    <a:p>
                      <a:pPr marL="0" marR="0">
                        <a:lnSpc>
                          <a:spcPct val="107000"/>
                        </a:lnSpc>
                        <a:spcBef>
                          <a:spcPts val="0"/>
                        </a:spcBef>
                        <a:spcAft>
                          <a:spcPts val="0"/>
                        </a:spcAft>
                      </a:pPr>
                      <a:r>
                        <a:rPr lang="en-US" sz="1800" dirty="0">
                          <a:solidFill>
                            <a:schemeClr val="bg1"/>
                          </a:solidFill>
                          <a:effectLst/>
                          <a:latin typeface="Calibri" panose="020F0502020204030204" pitchFamily="34" charset="0"/>
                          <a:cs typeface="Calibri" panose="020F0502020204030204" pitchFamily="34" charset="0"/>
                        </a:rPr>
                        <a:t>lowering the blood pressure</a:t>
                      </a:r>
                    </a:p>
                    <a:p>
                      <a:pPr marL="0" marR="0">
                        <a:lnSpc>
                          <a:spcPct val="107000"/>
                        </a:lnSpc>
                        <a:spcBef>
                          <a:spcPts val="0"/>
                        </a:spcBef>
                        <a:spcAft>
                          <a:spcPts val="0"/>
                        </a:spcAft>
                      </a:pPr>
                      <a:r>
                        <a:rPr lang="en-US" sz="1800" dirty="0">
                          <a:solidFill>
                            <a:schemeClr val="bg1"/>
                          </a:solidFill>
                          <a:effectLst/>
                          <a:latin typeface="Calibri" panose="020F0502020204030204" pitchFamily="34" charset="0"/>
                          <a:cs typeface="Calibri" panose="020F0502020204030204" pitchFamily="34" charset="0"/>
                        </a:rPr>
                        <a:t>managing the fluid overload*</a:t>
                      </a: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spTree>
    <p:extLst>
      <p:ext uri="{BB962C8B-B14F-4D97-AF65-F5344CB8AC3E}">
        <p14:creationId xmlns:p14="http://schemas.microsoft.com/office/powerpoint/2010/main" val="98574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06E4-A285-9FC0-C5E2-EF01697FF61F}"/>
              </a:ext>
            </a:extLst>
          </p:cNvPr>
          <p:cNvSpPr>
            <a:spLocks noGrp="1"/>
          </p:cNvSpPr>
          <p:nvPr>
            <p:ph type="title"/>
          </p:nvPr>
        </p:nvSpPr>
        <p:spPr/>
        <p:txBody>
          <a:bodyPr/>
          <a:lstStyle/>
          <a:p>
            <a:r>
              <a:rPr lang="en-US" sz="4000" dirty="0">
                <a:solidFill>
                  <a:schemeClr val="bg2"/>
                </a:solidFill>
                <a:latin typeface="Arial Black" panose="020B0A04020102020204" pitchFamily="34" charset="0"/>
              </a:rPr>
              <a:t>About The NextGen NCLEX</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0C1AFC24-7254-A9E8-C7CD-07E277B00C8B}"/>
              </a:ext>
            </a:extLst>
          </p:cNvPr>
          <p:cNvSpPr>
            <a:spLocks noGrp="1"/>
          </p:cNvSpPr>
          <p:nvPr>
            <p:ph sz="quarter" idx="10"/>
          </p:nvPr>
        </p:nvSpPr>
        <p:spPr/>
        <p:txBody>
          <a:bodyPr/>
          <a:lstStyle/>
          <a:p>
            <a:r>
              <a:rPr lang="en-US" sz="2400" dirty="0">
                <a:latin typeface="Calibri" panose="020F0502020204030204" pitchFamily="34" charset="0"/>
                <a:cs typeface="Calibri" panose="020F0502020204030204" pitchFamily="34" charset="0"/>
              </a:rPr>
              <a:t>Starting April 1, 2023,  graduates will take an updated version of the National Council Licensure Exam referred to as Next Generation NCLEX.</a:t>
            </a:r>
          </a:p>
          <a:p>
            <a:r>
              <a:rPr lang="en-US" sz="2400" dirty="0">
                <a:latin typeface="Calibri" panose="020F0502020204030204" pitchFamily="34" charset="0"/>
                <a:cs typeface="Calibri" panose="020F0502020204030204" pitchFamily="34" charset="0"/>
              </a:rPr>
              <a:t>Next Generation NCLEX (NGN) will continue to test a candidate’s ability to provide safe client care while incorporating new methods to better test clinical judgment.   </a:t>
            </a:r>
          </a:p>
          <a:p>
            <a:r>
              <a:rPr lang="en-US" sz="2400" dirty="0">
                <a:latin typeface="Calibri" panose="020F0502020204030204" pitchFamily="34" charset="0"/>
                <a:cs typeface="Calibri" panose="020F0502020204030204" pitchFamily="34" charset="0"/>
              </a:rPr>
              <a:t>The testing methods will include using new item response types in clinical judgment case studies and stand-alone questions to test the </a:t>
            </a:r>
            <a:r>
              <a:rPr lang="en-US" sz="2400" i="0" dirty="0">
                <a:solidFill>
                  <a:schemeClr val="bg2"/>
                </a:solidFill>
                <a:effectLst/>
                <a:latin typeface="Calibri" panose="020F0502020204030204" pitchFamily="34" charset="0"/>
                <a:cs typeface="Calibri" panose="020F0502020204030204" pitchFamily="34" charset="0"/>
              </a:rPr>
              <a:t>NCSBN Clinical Judgment Measurement Model(NCJMM)</a:t>
            </a:r>
            <a:r>
              <a:rPr lang="en-US" sz="2400" i="0" dirty="0">
                <a:solidFill>
                  <a:srgbClr val="3A5559"/>
                </a:solidFill>
                <a:effectLst/>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hlinkClick r:id="rId2"/>
              </a:rPr>
              <a:t>https://www.ncsbn.org/exams/next-generation-nclex/NGN+Resources/clinical-judgment-measurement-model.page</a:t>
            </a:r>
            <a:r>
              <a:rPr lang="en-US" sz="2400" dirty="0">
                <a:latin typeface="Calibri" panose="020F0502020204030204" pitchFamily="34" charset="0"/>
                <a:cs typeface="Calibri" panose="020F0502020204030204" pitchFamily="34" charset="0"/>
              </a:rPr>
              <a:t>)</a:t>
            </a:r>
          </a:p>
          <a:p>
            <a:endParaRPr lang="en-US" dirty="0"/>
          </a:p>
        </p:txBody>
      </p:sp>
    </p:spTree>
    <p:extLst>
      <p:ext uri="{BB962C8B-B14F-4D97-AF65-F5344CB8AC3E}">
        <p14:creationId xmlns:p14="http://schemas.microsoft.com/office/powerpoint/2010/main" val="1830604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Arial" panose="020B0604020202020204" pitchFamily="34" charset="0"/>
              </a:rPr>
              <a:t>The top priority is to manage the fluid overload. Managing the overload will help the blood pressure. The nurse will anticipate orders to treat the infection, however the problem is being caused by an immune response not an infection.</a:t>
            </a:r>
          </a:p>
          <a:p>
            <a:endParaRPr lang="en-US" dirty="0"/>
          </a:p>
        </p:txBody>
      </p:sp>
    </p:spTree>
    <p:extLst>
      <p:ext uri="{BB962C8B-B14F-4D97-AF65-F5344CB8AC3E}">
        <p14:creationId xmlns:p14="http://schemas.microsoft.com/office/powerpoint/2010/main" val="2136660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1367234"/>
          </a:xfrm>
          <a:prstGeom prst="rect">
            <a:avLst/>
          </a:prstGeom>
          <a:noFill/>
        </p:spPr>
        <p:txBody>
          <a:bodyPr wrap="square">
            <a:spAutoFit/>
          </a:bodyPr>
          <a:lstStyle/>
          <a:p>
            <a:pPr marL="0" lvl="1">
              <a:lnSpc>
                <a:spcPct val="107000"/>
              </a:lnSpc>
              <a:spcAft>
                <a:spcPts val="800"/>
              </a:spcAft>
            </a:pPr>
            <a:r>
              <a:rPr lang="en-US" dirty="0">
                <a:solidFill>
                  <a:schemeClr val="bg1"/>
                </a:solidFill>
                <a:effectLst/>
                <a:latin typeface="Calibri" panose="020F0502020204030204" pitchFamily="34" charset="0"/>
                <a:ea typeface="Calibri" panose="020F0502020204030204" pitchFamily="34" charset="0"/>
                <a:cs typeface="Arial" panose="020B0604020202020204" pitchFamily="34" charset="0"/>
              </a:rPr>
              <a:t>Select the orders from each of the categories the nurse should anticipate including in the plan of care. Each category may have more than one order. </a:t>
            </a:r>
          </a:p>
          <a:p>
            <a:pPr marL="0" marR="0">
              <a:lnSpc>
                <a:spcPct val="107000"/>
              </a:lnSpc>
              <a:spcBef>
                <a:spcPts val="0"/>
              </a:spcBef>
              <a:spcAft>
                <a:spcPts val="800"/>
              </a:spcAft>
            </a:pP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53330" y="4124692"/>
            <a:ext cx="5744660" cy="1754326"/>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 This item is worth 5 points- Score each category separately first and then add scores together.. Score 1 point for each correct answer AND subtract 1point for each incorrect answer. The worst you can score is 0 per category.</a:t>
            </a:r>
          </a:p>
          <a:p>
            <a:r>
              <a:rPr lang="en-US" dirty="0">
                <a:solidFill>
                  <a:srgbClr val="00B0F0"/>
                </a:solidFill>
                <a:latin typeface="Calibri" panose="020F0502020204030204" pitchFamily="34" charset="0"/>
                <a:cs typeface="Calibri" panose="020F0502020204030204" pitchFamily="34" charset="0"/>
              </a:rPr>
              <a:t>Medications = 2 points</a:t>
            </a:r>
          </a:p>
          <a:p>
            <a:r>
              <a:rPr lang="en-US" dirty="0">
                <a:solidFill>
                  <a:srgbClr val="00B0F0"/>
                </a:solidFill>
                <a:latin typeface="Calibri" panose="020F0502020204030204" pitchFamily="34" charset="0"/>
                <a:cs typeface="Calibri" panose="020F0502020204030204" pitchFamily="34" charset="0"/>
              </a:rPr>
              <a:t>Nursing= 3 points</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3" name="Picture 2">
            <a:extLst>
              <a:ext uri="{FF2B5EF4-FFF2-40B4-BE49-F238E27FC236}">
                <a16:creationId xmlns:a16="http://schemas.microsoft.com/office/drawing/2014/main" id="{4E9200A3-D9B3-CB2F-4029-AFB98A83D7DA}"/>
              </a:ext>
            </a:extLst>
          </p:cNvPr>
          <p:cNvPicPr>
            <a:picLocks noChangeAspect="1"/>
          </p:cNvPicPr>
          <p:nvPr/>
        </p:nvPicPr>
        <p:blipFill>
          <a:blip r:embed="rId3"/>
          <a:stretch>
            <a:fillRect/>
          </a:stretch>
        </p:blipFill>
        <p:spPr>
          <a:xfrm>
            <a:off x="560116" y="719253"/>
            <a:ext cx="5535883" cy="5419494"/>
          </a:xfrm>
          <a:prstGeom prst="rect">
            <a:avLst/>
          </a:prstGeom>
        </p:spPr>
      </p:pic>
      <p:pic>
        <p:nvPicPr>
          <p:cNvPr id="5" name="Picture 4">
            <a:extLst>
              <a:ext uri="{FF2B5EF4-FFF2-40B4-BE49-F238E27FC236}">
                <a16:creationId xmlns:a16="http://schemas.microsoft.com/office/drawing/2014/main" id="{09C5228A-A958-86C2-ACF7-521C2AAAEEA1}"/>
              </a:ext>
            </a:extLst>
          </p:cNvPr>
          <p:cNvPicPr>
            <a:picLocks noChangeAspect="1"/>
          </p:cNvPicPr>
          <p:nvPr/>
        </p:nvPicPr>
        <p:blipFill>
          <a:blip r:embed="rId4"/>
          <a:stretch>
            <a:fillRect/>
          </a:stretch>
        </p:blipFill>
        <p:spPr>
          <a:xfrm>
            <a:off x="6262370" y="1188604"/>
            <a:ext cx="4216884" cy="2901578"/>
          </a:xfrm>
          <a:prstGeom prst="rect">
            <a:avLst/>
          </a:prstGeom>
        </p:spPr>
      </p:pic>
    </p:spTree>
    <p:extLst>
      <p:ext uri="{BB962C8B-B14F-4D97-AF65-F5344CB8AC3E}">
        <p14:creationId xmlns:p14="http://schemas.microsoft.com/office/powerpoint/2010/main" val="2115167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The child is experiencing poststreptococcal glomerulonephritis.  Treatment will include antibiotics for positive Group A streptococcal infection and diuretic therapy for fluid overload and hypertension. Antihypertensives will be added as needed. Other treatment will include strict I&amp;O, sodium and fluid restrictions, and neuro checks every 6 hours due to risk of development of seizures and encephalopathy.</a:t>
            </a: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3525554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2358915"/>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a:t>
            </a: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nurse plans the family teaching about the treatment plan.</a:t>
            </a:r>
          </a:p>
          <a:p>
            <a:pPr marL="342900" marR="0" lvl="0" indent="-342900">
              <a:lnSpc>
                <a:spcPct val="107000"/>
              </a:lnSpc>
              <a:spcBef>
                <a:spcPts val="0"/>
              </a:spcBef>
              <a:spcAft>
                <a:spcPts val="800"/>
              </a:spcAft>
              <a:buFont typeface="Wingdings" panose="05000000000000000000" pitchFamily="2" charset="2"/>
              <a:buChar char=""/>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For each teaching point, click to specify if the nurse should address the teaching immediately upon admission, within the next hour, or before the end of the shift.</a:t>
            </a:r>
          </a:p>
          <a:p>
            <a:pPr marL="0" marR="0">
              <a:lnSpc>
                <a:spcPct val="107000"/>
              </a:lnSpc>
              <a:spcBef>
                <a:spcPts val="0"/>
              </a:spcBef>
              <a:spcAft>
                <a:spcPts val="800"/>
              </a:spcAft>
            </a:pP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53797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8 points. Give yourself 1 point for every row you got right.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4" name="Picture 3">
            <a:extLst>
              <a:ext uri="{FF2B5EF4-FFF2-40B4-BE49-F238E27FC236}">
                <a16:creationId xmlns:a16="http://schemas.microsoft.com/office/drawing/2014/main" id="{9EABFBDF-C005-D28E-F581-5BDE1770308F}"/>
              </a:ext>
            </a:extLst>
          </p:cNvPr>
          <p:cNvPicPr>
            <a:picLocks noChangeAspect="1"/>
          </p:cNvPicPr>
          <p:nvPr/>
        </p:nvPicPr>
        <p:blipFill>
          <a:blip r:embed="rId3"/>
          <a:stretch>
            <a:fillRect/>
          </a:stretch>
        </p:blipFill>
        <p:spPr>
          <a:xfrm>
            <a:off x="486986" y="661423"/>
            <a:ext cx="5451724" cy="5984703"/>
          </a:xfrm>
          <a:prstGeom prst="rect">
            <a:avLst/>
          </a:prstGeom>
        </p:spPr>
      </p:pic>
      <p:pic>
        <p:nvPicPr>
          <p:cNvPr id="7" name="Picture 6">
            <a:extLst>
              <a:ext uri="{FF2B5EF4-FFF2-40B4-BE49-F238E27FC236}">
                <a16:creationId xmlns:a16="http://schemas.microsoft.com/office/drawing/2014/main" id="{6F407331-FD51-2FF5-DAE6-45F75FFEC8AA}"/>
              </a:ext>
            </a:extLst>
          </p:cNvPr>
          <p:cNvPicPr>
            <a:picLocks noChangeAspect="1"/>
          </p:cNvPicPr>
          <p:nvPr/>
        </p:nvPicPr>
        <p:blipFill>
          <a:blip r:embed="rId4"/>
          <a:stretch>
            <a:fillRect/>
          </a:stretch>
        </p:blipFill>
        <p:spPr>
          <a:xfrm>
            <a:off x="6096000" y="1778222"/>
            <a:ext cx="5609014" cy="3284431"/>
          </a:xfrm>
          <a:prstGeom prst="rect">
            <a:avLst/>
          </a:prstGeom>
        </p:spPr>
      </p:pic>
    </p:spTree>
    <p:extLst>
      <p:ext uri="{BB962C8B-B14F-4D97-AF65-F5344CB8AC3E}">
        <p14:creationId xmlns:p14="http://schemas.microsoft.com/office/powerpoint/2010/main" val="1166906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When teaching is complex, teaching should be broken down into short segments. Upon admission the things that are most important for the nurse to address before leaving the client alone are the bedrest and fluid restriction orders, signs and symptoms to call the nurse for (in this case seizures or changes in LOC) and diagnostic test that are ordered so the client will not be surprised if another team member comes into the room. Medication teaching should be done when the medicine is given. Diet teaching will need to be done before lunch. Since the client is on bedrest discussions of strenuous activities can occur later. Discussions of monitoring urine output can occur when the child needs to void.</a:t>
            </a: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20708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1959960"/>
          </a:xfrm>
          <a:prstGeom prst="rect">
            <a:avLst/>
          </a:prstGeom>
          <a:noFill/>
        </p:spPr>
        <p:txBody>
          <a:bodyPr wrap="square">
            <a:spAutoFit/>
          </a:bodyPr>
          <a:lstStyle/>
          <a:p>
            <a:pPr marL="0" marR="0">
              <a:lnSpc>
                <a:spcPct val="107000"/>
              </a:lnSpc>
              <a:spcBef>
                <a:spcPts val="0"/>
              </a:spcBef>
              <a:spcAft>
                <a:spcPts val="800"/>
              </a:spcAf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nurse evaluates the family’s understanding of the treatment plan. </a:t>
            </a:r>
          </a:p>
          <a:p>
            <a:pPr marL="342900" marR="0" lvl="0" indent="-342900">
              <a:lnSpc>
                <a:spcPct val="107000"/>
              </a:lnSpc>
              <a:spcBef>
                <a:spcPts val="0"/>
              </a:spcBef>
              <a:spcAft>
                <a:spcPts val="800"/>
              </a:spcAft>
              <a:buFont typeface="Wingdings" panose="05000000000000000000" pitchFamily="2" charset="2"/>
              <a:buChar char=""/>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For each client statement, click to specify whether the statement indicates an understanding, or no understanding of teaching provided. </a:t>
            </a: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58369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4 points. Give yourself 1 point for every row you got right.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4" name="Picture 3">
            <a:extLst>
              <a:ext uri="{FF2B5EF4-FFF2-40B4-BE49-F238E27FC236}">
                <a16:creationId xmlns:a16="http://schemas.microsoft.com/office/drawing/2014/main" id="{9EABFBDF-C005-D28E-F581-5BDE1770308F}"/>
              </a:ext>
            </a:extLst>
          </p:cNvPr>
          <p:cNvPicPr>
            <a:picLocks noChangeAspect="1"/>
          </p:cNvPicPr>
          <p:nvPr/>
        </p:nvPicPr>
        <p:blipFill>
          <a:blip r:embed="rId3"/>
          <a:stretch>
            <a:fillRect/>
          </a:stretch>
        </p:blipFill>
        <p:spPr>
          <a:xfrm>
            <a:off x="486986" y="661423"/>
            <a:ext cx="5451724" cy="5984703"/>
          </a:xfrm>
          <a:prstGeom prst="rect">
            <a:avLst/>
          </a:prstGeom>
        </p:spPr>
      </p:pic>
      <p:pic>
        <p:nvPicPr>
          <p:cNvPr id="3" name="Picture 2">
            <a:extLst>
              <a:ext uri="{FF2B5EF4-FFF2-40B4-BE49-F238E27FC236}">
                <a16:creationId xmlns:a16="http://schemas.microsoft.com/office/drawing/2014/main" id="{095574FD-6C80-E9F5-A31B-920F0E9E18BD}"/>
              </a:ext>
            </a:extLst>
          </p:cNvPr>
          <p:cNvPicPr>
            <a:picLocks noChangeAspect="1"/>
          </p:cNvPicPr>
          <p:nvPr/>
        </p:nvPicPr>
        <p:blipFill>
          <a:blip r:embed="rId4"/>
          <a:stretch>
            <a:fillRect/>
          </a:stretch>
        </p:blipFill>
        <p:spPr>
          <a:xfrm>
            <a:off x="6262371" y="2201644"/>
            <a:ext cx="5155034" cy="3039429"/>
          </a:xfrm>
          <a:prstGeom prst="rect">
            <a:avLst/>
          </a:prstGeom>
        </p:spPr>
      </p:pic>
    </p:spTree>
    <p:extLst>
      <p:ext uri="{BB962C8B-B14F-4D97-AF65-F5344CB8AC3E}">
        <p14:creationId xmlns:p14="http://schemas.microsoft.com/office/powerpoint/2010/main" val="3852524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The child is experiencing poststreptococcal glomerulonephritis. The child is at risk for seizures and encephalopathy.  The parent must understand the importance of close monitoring for changes in level of consciousness or seizure activity and when to seek additional medical attention.</a:t>
            </a: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3236879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1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2551204588"/>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4</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4</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8</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4</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26</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431679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Bowtie # 1</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4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https://umaryland.az1.qualtrics.com/</a:t>
            </a:r>
            <a:r>
              <a:rPr lang="en-US" sz="2400" u="sng"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jfe</a:t>
            </a:r>
            <a:r>
              <a:rPr lang="en-US" sz="24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/form/SV_2nkk8caqQOO0gx8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11" name="Content Placeholder 10">
            <a:extLst>
              <a:ext uri="{FF2B5EF4-FFF2-40B4-BE49-F238E27FC236}">
                <a16:creationId xmlns:a16="http://schemas.microsoft.com/office/drawing/2014/main" id="{FED61CC5-28D0-D430-F5DD-10ECF62B49C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182035" y="2893597"/>
            <a:ext cx="2910751" cy="2910751"/>
          </a:xfrm>
          <a:prstGeom prst="rect">
            <a:avLst/>
          </a:prstGeom>
          <a:noFill/>
          <a:ln>
            <a:noFill/>
          </a:ln>
        </p:spPr>
      </p:pic>
    </p:spTree>
    <p:extLst>
      <p:ext uri="{BB962C8B-B14F-4D97-AF65-F5344CB8AC3E}">
        <p14:creationId xmlns:p14="http://schemas.microsoft.com/office/powerpoint/2010/main" val="2197309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8369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5 points. Give yourself 1 point for every correct selection. </a:t>
            </a:r>
          </a:p>
        </p:txBody>
      </p:sp>
      <p:pic>
        <p:nvPicPr>
          <p:cNvPr id="3" name="Picture 2">
            <a:extLst>
              <a:ext uri="{FF2B5EF4-FFF2-40B4-BE49-F238E27FC236}">
                <a16:creationId xmlns:a16="http://schemas.microsoft.com/office/drawing/2014/main" id="{104E7D07-0620-F222-9E3D-247ED6475CBD}"/>
              </a:ext>
            </a:extLst>
          </p:cNvPr>
          <p:cNvPicPr>
            <a:picLocks noChangeAspect="1"/>
          </p:cNvPicPr>
          <p:nvPr/>
        </p:nvPicPr>
        <p:blipFill>
          <a:blip r:embed="rId3"/>
          <a:stretch>
            <a:fillRect/>
          </a:stretch>
        </p:blipFill>
        <p:spPr>
          <a:xfrm>
            <a:off x="600074" y="662931"/>
            <a:ext cx="5353050" cy="5285107"/>
          </a:xfrm>
          <a:prstGeom prst="rect">
            <a:avLst/>
          </a:prstGeom>
        </p:spPr>
      </p:pic>
      <p:pic>
        <p:nvPicPr>
          <p:cNvPr id="6" name="Picture 5">
            <a:extLst>
              <a:ext uri="{FF2B5EF4-FFF2-40B4-BE49-F238E27FC236}">
                <a16:creationId xmlns:a16="http://schemas.microsoft.com/office/drawing/2014/main" id="{9B7AE555-A706-BD92-AB56-654F575C76E8}"/>
              </a:ext>
            </a:extLst>
          </p:cNvPr>
          <p:cNvPicPr>
            <a:picLocks noChangeAspect="1"/>
          </p:cNvPicPr>
          <p:nvPr/>
        </p:nvPicPr>
        <p:blipFill>
          <a:blip r:embed="rId4"/>
          <a:stretch>
            <a:fillRect/>
          </a:stretch>
        </p:blipFill>
        <p:spPr>
          <a:xfrm>
            <a:off x="5953124" y="780588"/>
            <a:ext cx="5400675" cy="4652546"/>
          </a:xfrm>
          <a:prstGeom prst="rect">
            <a:avLst/>
          </a:prstGeom>
        </p:spPr>
      </p:pic>
    </p:spTree>
    <p:extLst>
      <p:ext uri="{BB962C8B-B14F-4D97-AF65-F5344CB8AC3E}">
        <p14:creationId xmlns:p14="http://schemas.microsoft.com/office/powerpoint/2010/main" val="280029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6E8A7E-5672-4283-2ADE-39784CF7D4B5}"/>
              </a:ext>
            </a:extLst>
          </p:cNvPr>
          <p:cNvSpPr>
            <a:spLocks noGrp="1"/>
          </p:cNvSpPr>
          <p:nvPr>
            <p:ph sz="quarter" idx="10"/>
          </p:nvPr>
        </p:nvSpPr>
        <p:spPr/>
        <p:txBody>
          <a:bodyPr>
            <a:normAutofit lnSpcReduction="10000"/>
          </a:bodyPr>
          <a:lstStyle/>
          <a:p>
            <a:pPr>
              <a:lnSpc>
                <a:spcPct val="110000"/>
              </a:lnSpc>
            </a:pPr>
            <a:r>
              <a:rPr lang="en-US" sz="2400" dirty="0">
                <a:latin typeface="Calibri" panose="020F0502020204030204" pitchFamily="34" charset="0"/>
                <a:cs typeface="Calibri" panose="020F0502020204030204" pitchFamily="34" charset="0"/>
              </a:rPr>
              <a:t>Extended multiple response items with increased answer options. </a:t>
            </a:r>
          </a:p>
          <a:p>
            <a:pPr>
              <a:lnSpc>
                <a:spcPct val="110000"/>
              </a:lnSpc>
            </a:pPr>
            <a:r>
              <a:rPr lang="en-US" sz="2400" dirty="0">
                <a:latin typeface="Calibri" panose="020F0502020204030204" pitchFamily="34" charset="0"/>
                <a:cs typeface="Calibri" panose="020F0502020204030204" pitchFamily="34" charset="0"/>
              </a:rPr>
              <a:t>Drag-and-drop items that involve moving options to placeholders.</a:t>
            </a:r>
          </a:p>
          <a:p>
            <a:pPr>
              <a:lnSpc>
                <a:spcPct val="110000"/>
              </a:lnSpc>
            </a:pPr>
            <a:r>
              <a:rPr lang="en-US" sz="2400" dirty="0">
                <a:latin typeface="Calibri" panose="020F0502020204030204" pitchFamily="34" charset="0"/>
                <a:cs typeface="Calibri" panose="020F0502020204030204" pitchFamily="34" charset="0"/>
              </a:rPr>
              <a:t>Drop-down items where candidates select the missing words from sentences, paragraphs, or tables.</a:t>
            </a:r>
          </a:p>
          <a:p>
            <a:pPr>
              <a:lnSpc>
                <a:spcPct val="110000"/>
              </a:lnSpc>
            </a:pPr>
            <a:r>
              <a:rPr lang="en-US" sz="2400" dirty="0">
                <a:latin typeface="Calibri" panose="020F0502020204030204" pitchFamily="34" charset="0"/>
                <a:cs typeface="Calibri" panose="020F0502020204030204" pitchFamily="34" charset="0"/>
              </a:rPr>
              <a:t>Highlight items that require candidates to identify parts of the medical record to answer questions. </a:t>
            </a:r>
          </a:p>
          <a:p>
            <a:pPr>
              <a:lnSpc>
                <a:spcPct val="110000"/>
              </a:lnSpc>
            </a:pPr>
            <a:r>
              <a:rPr lang="en-US" sz="2400" dirty="0">
                <a:latin typeface="Calibri" panose="020F0502020204030204" pitchFamily="34" charset="0"/>
                <a:cs typeface="Calibri" panose="020F0502020204030204" pitchFamily="34" charset="0"/>
              </a:rPr>
              <a:t>Matrix/grid items that involve completing tables of information.</a:t>
            </a:r>
          </a:p>
          <a:p>
            <a:endParaRPr lang="en-US" dirty="0"/>
          </a:p>
        </p:txBody>
      </p:sp>
      <p:sp>
        <p:nvSpPr>
          <p:cNvPr id="4" name="Title 3">
            <a:extLst>
              <a:ext uri="{FF2B5EF4-FFF2-40B4-BE49-F238E27FC236}">
                <a16:creationId xmlns:a16="http://schemas.microsoft.com/office/drawing/2014/main" id="{2E0DD625-4121-3DFD-589B-1969370D2A6F}"/>
              </a:ext>
            </a:extLst>
          </p:cNvPr>
          <p:cNvSpPr>
            <a:spLocks noGrp="1"/>
          </p:cNvSpPr>
          <p:nvPr>
            <p:ph type="title"/>
          </p:nvPr>
        </p:nvSpPr>
        <p:spPr/>
        <p:txBody>
          <a:bodyPr/>
          <a:lstStyle/>
          <a:p>
            <a:r>
              <a:rPr lang="en-US" sz="4000" dirty="0"/>
              <a:t>The Five New Item Response Types</a:t>
            </a:r>
            <a:endParaRPr lang="en-US" dirty="0"/>
          </a:p>
        </p:txBody>
      </p:sp>
    </p:spTree>
    <p:extLst>
      <p:ext uri="{BB962C8B-B14F-4D97-AF65-F5344CB8AC3E}">
        <p14:creationId xmlns:p14="http://schemas.microsoft.com/office/powerpoint/2010/main" val="521218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 child is showing signs of moderate dehydration including decreased tears, decreased urine output, pale/dry oral mucosa and irritability. He is not demonstrating hypotension or signs of shock at this time. It is the standard of care to attempt oral rehydration in an outpatient setting for moderate dehydration, but the child’s perfusion and circulation should be monitored to ensure he does not decompensate. His intake should also be closely monitored to ensure he is retaining some of the rehydration offered.</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1901944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Bowtie 1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nvPr>
        </p:nvGraphicFramePr>
        <p:xfrm>
          <a:off x="914400" y="1970088"/>
          <a:ext cx="10429872" cy="262632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Conditions</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Actions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Parameters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Total</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45422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2</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hlinkClick r:id="rId2"/>
              </a:rPr>
              <a:t>/form/SV_7Wl1bgDCalPn6E6</a:t>
            </a:r>
            <a:endParaRPr lang="en-US" sz="28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465F4980-9E13-BF87-2C3D-BC6B58AD11AD}"/>
              </a:ext>
            </a:extLst>
          </p:cNvPr>
          <p:cNvSpPr>
            <a:spLocks noGrp="1"/>
          </p:cNvSpPr>
          <p:nvPr>
            <p:ph sz="quarter" idx="4"/>
          </p:nvPr>
        </p:nvSpPr>
        <p:spPr/>
        <p:txBody>
          <a:bodyPr/>
          <a:lstStyle/>
          <a:p>
            <a:endParaRPr lang="en-US"/>
          </a:p>
        </p:txBody>
      </p:sp>
      <p:pic>
        <p:nvPicPr>
          <p:cNvPr id="8" name="Picture 7">
            <a:extLst>
              <a:ext uri="{FF2B5EF4-FFF2-40B4-BE49-F238E27FC236}">
                <a16:creationId xmlns:a16="http://schemas.microsoft.com/office/drawing/2014/main" id="{C650AD6A-6C14-1D3B-EED0-2D61134B90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9777" y="2551186"/>
            <a:ext cx="3340261" cy="3340261"/>
          </a:xfrm>
          <a:prstGeom prst="rect">
            <a:avLst/>
          </a:prstGeom>
          <a:noFill/>
          <a:ln>
            <a:noFill/>
          </a:ln>
        </p:spPr>
      </p:pic>
    </p:spTree>
    <p:extLst>
      <p:ext uri="{BB962C8B-B14F-4D97-AF65-F5344CB8AC3E}">
        <p14:creationId xmlns:p14="http://schemas.microsoft.com/office/powerpoint/2010/main" val="1099773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880302" y="5274527"/>
            <a:ext cx="4994389" cy="646331"/>
          </a:xfrm>
          <a:prstGeom prst="rect">
            <a:avLst/>
          </a:prstGeom>
          <a:noFill/>
        </p:spPr>
        <p:txBody>
          <a:bodyPr wrap="square" rtlCol="0">
            <a:spAutoFit/>
          </a:bodyPr>
          <a:lstStyle/>
          <a:p>
            <a:r>
              <a:rPr lang="en-US" dirty="0">
                <a:solidFill>
                  <a:srgbClr val="00B0F0"/>
                </a:solidFill>
              </a:rPr>
              <a:t>0/1. This  question is worth 2 points.</a:t>
            </a:r>
          </a:p>
          <a:p>
            <a:r>
              <a:rPr lang="en-US" dirty="0">
                <a:solidFill>
                  <a:srgbClr val="00B0F0"/>
                </a:solidFill>
              </a:rPr>
              <a:t>Give yourself 1 point for each correct response.</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pic>
        <p:nvPicPr>
          <p:cNvPr id="3" name="Picture 2">
            <a:extLst>
              <a:ext uri="{FF2B5EF4-FFF2-40B4-BE49-F238E27FC236}">
                <a16:creationId xmlns:a16="http://schemas.microsoft.com/office/drawing/2014/main" id="{2BB2B386-9B48-CB82-3652-51E6E59A0970}"/>
              </a:ext>
            </a:extLst>
          </p:cNvPr>
          <p:cNvPicPr>
            <a:picLocks noChangeAspect="1"/>
          </p:cNvPicPr>
          <p:nvPr/>
        </p:nvPicPr>
        <p:blipFill>
          <a:blip r:embed="rId2"/>
          <a:stretch>
            <a:fillRect/>
          </a:stretch>
        </p:blipFill>
        <p:spPr>
          <a:xfrm>
            <a:off x="475320" y="1151739"/>
            <a:ext cx="5705475" cy="5000486"/>
          </a:xfrm>
          <a:prstGeom prst="rect">
            <a:avLst/>
          </a:prstGeom>
        </p:spPr>
      </p:pic>
      <p:pic>
        <p:nvPicPr>
          <p:cNvPr id="5" name="Picture 4">
            <a:extLst>
              <a:ext uri="{FF2B5EF4-FFF2-40B4-BE49-F238E27FC236}">
                <a16:creationId xmlns:a16="http://schemas.microsoft.com/office/drawing/2014/main" id="{73CD67B6-35B3-8FF9-B212-0A75665C72DA}"/>
              </a:ext>
            </a:extLst>
          </p:cNvPr>
          <p:cNvPicPr>
            <a:picLocks noChangeAspect="1"/>
          </p:cNvPicPr>
          <p:nvPr/>
        </p:nvPicPr>
        <p:blipFill>
          <a:blip r:embed="rId3"/>
          <a:stretch>
            <a:fillRect/>
          </a:stretch>
        </p:blipFill>
        <p:spPr>
          <a:xfrm>
            <a:off x="6484839" y="1033772"/>
            <a:ext cx="5098937" cy="3455772"/>
          </a:xfrm>
          <a:prstGeom prst="rect">
            <a:avLst/>
          </a:prstGeom>
        </p:spPr>
      </p:pic>
    </p:spTree>
    <p:extLst>
      <p:ext uri="{BB962C8B-B14F-4D97-AF65-F5344CB8AC3E}">
        <p14:creationId xmlns:p14="http://schemas.microsoft.com/office/powerpoint/2010/main" val="515724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r>
              <a:rPr lang="en-US" sz="2800" dirty="0">
                <a:effectLst/>
                <a:latin typeface="Calibri" panose="020F0502020204030204" pitchFamily="34" charset="0"/>
                <a:ea typeface="Calibri" panose="020F0502020204030204" pitchFamily="34" charset="0"/>
                <a:cs typeface="Arial" panose="020B0604020202020204" pitchFamily="34" charset="0"/>
              </a:rPr>
              <a:t>Respiratory status change is an emergent event, and facial swelling can lead to a closed airway.</a:t>
            </a:r>
          </a:p>
          <a:p>
            <a:endParaRPr lang="en-US" dirty="0"/>
          </a:p>
        </p:txBody>
      </p:sp>
    </p:spTree>
    <p:extLst>
      <p:ext uri="{BB962C8B-B14F-4D97-AF65-F5344CB8AC3E}">
        <p14:creationId xmlns:p14="http://schemas.microsoft.com/office/powerpoint/2010/main" val="2314647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56015" y="4972686"/>
            <a:ext cx="4994389" cy="1200329"/>
          </a:xfrm>
          <a:prstGeom prst="rect">
            <a:avLst/>
          </a:prstGeom>
          <a:noFill/>
        </p:spPr>
        <p:txBody>
          <a:bodyPr wrap="square" rtlCol="0">
            <a:spAutoFit/>
          </a:bodyPr>
          <a:lstStyle/>
          <a:p>
            <a:r>
              <a:rPr lang="en-US" dirty="0">
                <a:solidFill>
                  <a:srgbClr val="00B0F0"/>
                </a:solidFill>
              </a:rPr>
              <a:t>+/-. This  question is worth 3 points.</a:t>
            </a:r>
          </a:p>
          <a:p>
            <a:r>
              <a:rPr lang="en-US" dirty="0">
                <a:solidFill>
                  <a:srgbClr val="00B0F0"/>
                </a:solidFill>
              </a:rPr>
              <a:t>Give yourself 1 point for each correct response</a:t>
            </a:r>
          </a:p>
          <a:p>
            <a:r>
              <a:rPr lang="en-US" dirty="0">
                <a:solidFill>
                  <a:srgbClr val="00B0F0"/>
                </a:solidFill>
              </a:rPr>
              <a:t>AND subtract 1 point for each incorrect response you select. The least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3" name="Picture 2">
            <a:extLst>
              <a:ext uri="{FF2B5EF4-FFF2-40B4-BE49-F238E27FC236}">
                <a16:creationId xmlns:a16="http://schemas.microsoft.com/office/drawing/2014/main" id="{10CEC9E3-D003-9A32-9FDB-F0C67DCCC6F1}"/>
              </a:ext>
            </a:extLst>
          </p:cNvPr>
          <p:cNvPicPr>
            <a:picLocks noChangeAspect="1"/>
          </p:cNvPicPr>
          <p:nvPr/>
        </p:nvPicPr>
        <p:blipFill>
          <a:blip r:embed="rId3"/>
          <a:stretch>
            <a:fillRect/>
          </a:stretch>
        </p:blipFill>
        <p:spPr>
          <a:xfrm>
            <a:off x="630027" y="1033772"/>
            <a:ext cx="5705475" cy="4781102"/>
          </a:xfrm>
          <a:prstGeom prst="rect">
            <a:avLst/>
          </a:prstGeom>
        </p:spPr>
      </p:pic>
      <p:pic>
        <p:nvPicPr>
          <p:cNvPr id="5" name="Picture 4">
            <a:extLst>
              <a:ext uri="{FF2B5EF4-FFF2-40B4-BE49-F238E27FC236}">
                <a16:creationId xmlns:a16="http://schemas.microsoft.com/office/drawing/2014/main" id="{D871A766-A7B4-DB64-4B67-794FF6A04CDA}"/>
              </a:ext>
            </a:extLst>
          </p:cNvPr>
          <p:cNvPicPr>
            <a:picLocks noChangeAspect="1"/>
          </p:cNvPicPr>
          <p:nvPr/>
        </p:nvPicPr>
        <p:blipFill>
          <a:blip r:embed="rId4"/>
          <a:stretch>
            <a:fillRect/>
          </a:stretch>
        </p:blipFill>
        <p:spPr>
          <a:xfrm>
            <a:off x="6464491" y="868149"/>
            <a:ext cx="5410200" cy="3721606"/>
          </a:xfrm>
          <a:prstGeom prst="rect">
            <a:avLst/>
          </a:prstGeom>
        </p:spPr>
      </p:pic>
    </p:spTree>
    <p:extLst>
      <p:ext uri="{BB962C8B-B14F-4D97-AF65-F5344CB8AC3E}">
        <p14:creationId xmlns:p14="http://schemas.microsoft.com/office/powerpoint/2010/main" val="297228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Arial" panose="020B0604020202020204" pitchFamily="34" charset="0"/>
              </a:rPr>
              <a:t>Child has a known food allergy. Asthma could account for increased work of breathing but typically wheezing is common not stridor. Airway obstruction could be a consideration due to eating lunch and potentially choking. Croup can account for the respiratory issues the child exhibits but fails to explain the hives and itching.</a:t>
            </a:r>
            <a:endParaRPr lang="en-US" sz="2800" dirty="0"/>
          </a:p>
        </p:txBody>
      </p:sp>
    </p:spTree>
    <p:extLst>
      <p:ext uri="{BB962C8B-B14F-4D97-AF65-F5344CB8AC3E}">
        <p14:creationId xmlns:p14="http://schemas.microsoft.com/office/powerpoint/2010/main" val="4256510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880302" y="5274527"/>
            <a:ext cx="4994389" cy="646331"/>
          </a:xfrm>
          <a:prstGeom prst="rect">
            <a:avLst/>
          </a:prstGeom>
          <a:noFill/>
        </p:spPr>
        <p:txBody>
          <a:bodyPr wrap="square" rtlCol="0">
            <a:spAutoFit/>
          </a:bodyPr>
          <a:lstStyle/>
          <a:p>
            <a:r>
              <a:rPr lang="en-US" dirty="0">
                <a:solidFill>
                  <a:srgbClr val="00B0F0"/>
                </a:solidFill>
              </a:rPr>
              <a:t>0/1. This  question is worth 1 point.</a:t>
            </a:r>
          </a:p>
          <a:p>
            <a:r>
              <a:rPr lang="en-US" dirty="0">
                <a:solidFill>
                  <a:srgbClr val="00B0F0"/>
                </a:solidFill>
              </a:rPr>
              <a:t>Give yourself 1 point if you answered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pic>
        <p:nvPicPr>
          <p:cNvPr id="5" name="Picture 4">
            <a:extLst>
              <a:ext uri="{FF2B5EF4-FFF2-40B4-BE49-F238E27FC236}">
                <a16:creationId xmlns:a16="http://schemas.microsoft.com/office/drawing/2014/main" id="{72AD355E-7643-FECE-D5A6-D784054F907E}"/>
              </a:ext>
            </a:extLst>
          </p:cNvPr>
          <p:cNvPicPr>
            <a:picLocks noChangeAspect="1"/>
          </p:cNvPicPr>
          <p:nvPr/>
        </p:nvPicPr>
        <p:blipFill>
          <a:blip r:embed="rId3"/>
          <a:stretch>
            <a:fillRect/>
          </a:stretch>
        </p:blipFill>
        <p:spPr>
          <a:xfrm>
            <a:off x="560117" y="1033772"/>
            <a:ext cx="5705475" cy="4816612"/>
          </a:xfrm>
          <a:prstGeom prst="rect">
            <a:avLst/>
          </a:prstGeom>
        </p:spPr>
      </p:pic>
      <p:pic>
        <p:nvPicPr>
          <p:cNvPr id="9" name="Picture 8">
            <a:extLst>
              <a:ext uri="{FF2B5EF4-FFF2-40B4-BE49-F238E27FC236}">
                <a16:creationId xmlns:a16="http://schemas.microsoft.com/office/drawing/2014/main" id="{1C06673A-D1FF-DB9E-C081-E8D75DA5C2B1}"/>
              </a:ext>
            </a:extLst>
          </p:cNvPr>
          <p:cNvPicPr>
            <a:picLocks noChangeAspect="1"/>
          </p:cNvPicPr>
          <p:nvPr/>
        </p:nvPicPr>
        <p:blipFill>
          <a:blip r:embed="rId4"/>
          <a:stretch>
            <a:fillRect/>
          </a:stretch>
        </p:blipFill>
        <p:spPr>
          <a:xfrm>
            <a:off x="7158725" y="1284732"/>
            <a:ext cx="4554739" cy="3095244"/>
          </a:xfrm>
          <a:prstGeom prst="rect">
            <a:avLst/>
          </a:prstGeom>
        </p:spPr>
      </p:pic>
    </p:spTree>
    <p:extLst>
      <p:ext uri="{BB962C8B-B14F-4D97-AF65-F5344CB8AC3E}">
        <p14:creationId xmlns:p14="http://schemas.microsoft.com/office/powerpoint/2010/main" val="2322989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Arial" panose="020B0604020202020204" pitchFamily="34" charset="0"/>
              </a:rPr>
              <a:t>Child has a known food allergy. Asthma could account for increased work of breathing but typically wheezing is common not stridor. Airway obstruction could be a consideration due to eating lunch and potentially choking. Croup can account for the respiratory issues the child exhibits but fails to explain the hives and itching.</a:t>
            </a:r>
            <a:endParaRPr lang="en-US" sz="2800" dirty="0"/>
          </a:p>
        </p:txBody>
      </p:sp>
    </p:spTree>
    <p:extLst>
      <p:ext uri="{BB962C8B-B14F-4D97-AF65-F5344CB8AC3E}">
        <p14:creationId xmlns:p14="http://schemas.microsoft.com/office/powerpoint/2010/main" val="1551625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53330" y="4124692"/>
            <a:ext cx="5744660" cy="1754326"/>
          </a:xfrm>
          <a:prstGeom prst="rect">
            <a:avLst/>
          </a:prstGeom>
          <a:noFill/>
        </p:spPr>
        <p:txBody>
          <a:bodyPr wrap="square" rtlCol="0">
            <a:spAutoFit/>
          </a:bodyPr>
          <a:lstStyle/>
          <a:p>
            <a:endParaRPr lang="en-US" dirty="0">
              <a:solidFill>
                <a:srgbClr val="00B0F0"/>
              </a:solidFill>
              <a:latin typeface="Calibri" panose="020F0502020204030204" pitchFamily="34" charset="0"/>
              <a:cs typeface="Calibri" panose="020F0502020204030204" pitchFamily="34" charset="0"/>
            </a:endParaRPr>
          </a:p>
          <a:p>
            <a:endParaRPr lang="en-US" dirty="0">
              <a:solidFill>
                <a:srgbClr val="00B0F0"/>
              </a:solidFill>
              <a:latin typeface="Calibri" panose="020F0502020204030204" pitchFamily="34" charset="0"/>
              <a:cs typeface="Calibri" panose="020F0502020204030204" pitchFamily="34" charset="0"/>
            </a:endParaRPr>
          </a:p>
          <a:p>
            <a:endParaRPr lang="en-US" dirty="0">
              <a:solidFill>
                <a:srgbClr val="00B0F0"/>
              </a:solidFill>
              <a:latin typeface="Calibri" panose="020F0502020204030204" pitchFamily="34" charset="0"/>
              <a:cs typeface="Calibri" panose="020F0502020204030204" pitchFamily="34" charset="0"/>
            </a:endParaRPr>
          </a:p>
          <a:p>
            <a:endParaRPr lang="en-US" dirty="0">
              <a:solidFill>
                <a:srgbClr val="00B0F0"/>
              </a:solidFill>
              <a:latin typeface="Calibri" panose="020F0502020204030204" pitchFamily="34" charset="0"/>
              <a:cs typeface="Calibri" panose="020F0502020204030204" pitchFamily="34" charset="0"/>
            </a:endParaRPr>
          </a:p>
          <a:p>
            <a:r>
              <a:rPr lang="en-US" dirty="0">
                <a:solidFill>
                  <a:srgbClr val="00B0F0"/>
                </a:solidFill>
                <a:latin typeface="Calibri" panose="020F0502020204030204" pitchFamily="34" charset="0"/>
                <a:cs typeface="Calibri" panose="020F0502020204030204" pitchFamily="34" charset="0"/>
              </a:rPr>
              <a:t>0/1. This item is worth 6 points. Give yourself 1 point for every row you got correct.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4" name="Picture 3">
            <a:extLst>
              <a:ext uri="{FF2B5EF4-FFF2-40B4-BE49-F238E27FC236}">
                <a16:creationId xmlns:a16="http://schemas.microsoft.com/office/drawing/2014/main" id="{12CEF041-F828-E649-16DB-6365D4A5B5A6}"/>
              </a:ext>
            </a:extLst>
          </p:cNvPr>
          <p:cNvPicPr>
            <a:picLocks noChangeAspect="1"/>
          </p:cNvPicPr>
          <p:nvPr/>
        </p:nvPicPr>
        <p:blipFill>
          <a:blip r:embed="rId3"/>
          <a:stretch>
            <a:fillRect/>
          </a:stretch>
        </p:blipFill>
        <p:spPr>
          <a:xfrm>
            <a:off x="347855" y="1152314"/>
            <a:ext cx="5705475" cy="4706948"/>
          </a:xfrm>
          <a:prstGeom prst="rect">
            <a:avLst/>
          </a:prstGeom>
        </p:spPr>
      </p:pic>
      <p:pic>
        <p:nvPicPr>
          <p:cNvPr id="7" name="Picture 6">
            <a:extLst>
              <a:ext uri="{FF2B5EF4-FFF2-40B4-BE49-F238E27FC236}">
                <a16:creationId xmlns:a16="http://schemas.microsoft.com/office/drawing/2014/main" id="{1F1E603D-1F06-9C9D-03B5-E27EFC0CC3D1}"/>
              </a:ext>
            </a:extLst>
          </p:cNvPr>
          <p:cNvPicPr>
            <a:picLocks noChangeAspect="1"/>
          </p:cNvPicPr>
          <p:nvPr/>
        </p:nvPicPr>
        <p:blipFill>
          <a:blip r:embed="rId4"/>
          <a:stretch>
            <a:fillRect/>
          </a:stretch>
        </p:blipFill>
        <p:spPr>
          <a:xfrm>
            <a:off x="6335502" y="1033771"/>
            <a:ext cx="5462488" cy="4044255"/>
          </a:xfrm>
          <a:prstGeom prst="rect">
            <a:avLst/>
          </a:prstGeom>
        </p:spPr>
      </p:pic>
    </p:spTree>
    <p:extLst>
      <p:ext uri="{BB962C8B-B14F-4D97-AF65-F5344CB8AC3E}">
        <p14:creationId xmlns:p14="http://schemas.microsoft.com/office/powerpoint/2010/main" val="1257397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8CCDE4-C801-8C7E-F760-B2A55EAEAA35}"/>
              </a:ext>
            </a:extLst>
          </p:cNvPr>
          <p:cNvSpPr>
            <a:spLocks noGrp="1"/>
          </p:cNvSpPr>
          <p:nvPr>
            <p:ph sz="quarter" idx="10"/>
          </p:nvPr>
        </p:nvSpPr>
        <p:spPr>
          <a:xfrm>
            <a:off x="733425" y="2035210"/>
            <a:ext cx="10852150" cy="4115219"/>
          </a:xfrm>
        </p:spPr>
        <p:txBody>
          <a:bodyPr>
            <a:normAutofit fontScale="47500" lnSpcReduction="20000"/>
          </a:bodyPr>
          <a:lstStyle/>
          <a:p>
            <a:pPr>
              <a:lnSpc>
                <a:spcPct val="110000"/>
              </a:lnSpc>
            </a:pPr>
            <a:r>
              <a:rPr lang="en-US" sz="4200" dirty="0">
                <a:latin typeface="Calibri" panose="020F0502020204030204" pitchFamily="34" charset="0"/>
                <a:cs typeface="Calibri" panose="020F0502020204030204" pitchFamily="34" charset="0"/>
              </a:rPr>
              <a:t>Unfolding case studies use approved NGN item types to answer questions about evolving real-world nursing scenarios.</a:t>
            </a:r>
          </a:p>
          <a:p>
            <a:pPr>
              <a:lnSpc>
                <a:spcPct val="110000"/>
              </a:lnSpc>
            </a:pPr>
            <a:r>
              <a:rPr lang="en-US" sz="4200" dirty="0">
                <a:latin typeface="Calibri" panose="020F0502020204030204" pitchFamily="34" charset="0"/>
                <a:cs typeface="Calibri" panose="020F0502020204030204" pitchFamily="34" charset="0"/>
              </a:rPr>
              <a:t>Case studies present 6 linked questions to test the 6 steps of the </a:t>
            </a:r>
            <a:r>
              <a:rPr lang="en-US" sz="4200" i="0" dirty="0">
                <a:effectLst/>
                <a:latin typeface="Calibri" panose="020F0502020204030204" pitchFamily="34" charset="0"/>
                <a:cs typeface="Calibri" panose="020F0502020204030204" pitchFamily="34" charset="0"/>
              </a:rPr>
              <a:t>NCJMM in order:</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Recognize cues</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Analyze cues</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Prioritize hypotheses </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Generate solutions</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Take action</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Evaluate outcomes</a:t>
            </a:r>
          </a:p>
          <a:p>
            <a:pPr>
              <a:lnSpc>
                <a:spcPct val="110000"/>
              </a:lnSpc>
            </a:pPr>
            <a:r>
              <a:rPr lang="en-US" sz="4200" i="0" dirty="0">
                <a:effectLst/>
                <a:latin typeface="Calibri" panose="020F0502020204030204" pitchFamily="34" charset="0"/>
                <a:cs typeface="Calibri" panose="020F0502020204030204" pitchFamily="34" charset="0"/>
              </a:rPr>
              <a:t>Candidates should expect to complete </a:t>
            </a:r>
            <a:r>
              <a:rPr lang="en-US" sz="4200" i="0" u="sng" dirty="0">
                <a:effectLst/>
                <a:latin typeface="Calibri" panose="020F0502020204030204" pitchFamily="34" charset="0"/>
                <a:cs typeface="Calibri" panose="020F0502020204030204" pitchFamily="34" charset="0"/>
              </a:rPr>
              <a:t>3 to 5 case studies i</a:t>
            </a:r>
            <a:r>
              <a:rPr lang="en-US" sz="4200" i="0" dirty="0">
                <a:effectLst/>
                <a:latin typeface="Calibri" panose="020F0502020204030204" pitchFamily="34" charset="0"/>
                <a:cs typeface="Calibri" panose="020F0502020204030204" pitchFamily="34" charset="0"/>
              </a:rPr>
              <a:t>n a minimum length 85 question NCLEX exam. </a:t>
            </a:r>
            <a:endParaRPr lang="en-US" dirty="0"/>
          </a:p>
        </p:txBody>
      </p:sp>
      <p:sp>
        <p:nvSpPr>
          <p:cNvPr id="3" name="Title 2">
            <a:extLst>
              <a:ext uri="{FF2B5EF4-FFF2-40B4-BE49-F238E27FC236}">
                <a16:creationId xmlns:a16="http://schemas.microsoft.com/office/drawing/2014/main" id="{04A559BF-3AF6-01EC-BB13-39C77E6B0C36}"/>
              </a:ext>
            </a:extLst>
          </p:cNvPr>
          <p:cNvSpPr>
            <a:spLocks noGrp="1"/>
          </p:cNvSpPr>
          <p:nvPr>
            <p:ph type="title"/>
          </p:nvPr>
        </p:nvSpPr>
        <p:spPr/>
        <p:txBody>
          <a:bodyPr/>
          <a:lstStyle/>
          <a:p>
            <a:r>
              <a:rPr lang="en-US" sz="4000" dirty="0"/>
              <a:t>Case Studies</a:t>
            </a:r>
            <a:endParaRPr lang="en-US" dirty="0"/>
          </a:p>
        </p:txBody>
      </p:sp>
    </p:spTree>
    <p:extLst>
      <p:ext uri="{BB962C8B-B14F-4D97-AF65-F5344CB8AC3E}">
        <p14:creationId xmlns:p14="http://schemas.microsoft.com/office/powerpoint/2010/main" val="2553338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Arial" panose="020B0604020202020204" pitchFamily="34" charset="0"/>
              </a:rPr>
              <a:t>Child is not hyperventilating, so loss of CO2 is not a concern requiring breathing into a bag. Albuterol can be used to relieve breathing symptoms. Heimlich maneuver is not indicated as child does not have food lodged in throat. Inducing vomiting is not indicated for situation. Injectable epinephrine should be given, and parents should be notified.</a:t>
            </a:r>
          </a:p>
          <a:p>
            <a:endParaRPr lang="en-US" dirty="0"/>
          </a:p>
        </p:txBody>
      </p:sp>
    </p:spTree>
    <p:extLst>
      <p:ext uri="{BB962C8B-B14F-4D97-AF65-F5344CB8AC3E}">
        <p14:creationId xmlns:p14="http://schemas.microsoft.com/office/powerpoint/2010/main" val="162567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3797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1 point. Give yourself 1 point if you got it right.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3" name="Picture 2">
            <a:extLst>
              <a:ext uri="{FF2B5EF4-FFF2-40B4-BE49-F238E27FC236}">
                <a16:creationId xmlns:a16="http://schemas.microsoft.com/office/drawing/2014/main" id="{5D7F4CFF-5203-AE89-AE10-82D10C7659A4}"/>
              </a:ext>
            </a:extLst>
          </p:cNvPr>
          <p:cNvPicPr>
            <a:picLocks noChangeAspect="1"/>
          </p:cNvPicPr>
          <p:nvPr/>
        </p:nvPicPr>
        <p:blipFill>
          <a:blip r:embed="rId3"/>
          <a:stretch>
            <a:fillRect/>
          </a:stretch>
        </p:blipFill>
        <p:spPr>
          <a:xfrm>
            <a:off x="373009" y="978498"/>
            <a:ext cx="5193273" cy="3984119"/>
          </a:xfrm>
          <a:prstGeom prst="rect">
            <a:avLst/>
          </a:prstGeom>
        </p:spPr>
      </p:pic>
      <p:pic>
        <p:nvPicPr>
          <p:cNvPr id="6" name="Picture 5">
            <a:extLst>
              <a:ext uri="{FF2B5EF4-FFF2-40B4-BE49-F238E27FC236}">
                <a16:creationId xmlns:a16="http://schemas.microsoft.com/office/drawing/2014/main" id="{23CD2AC0-7AE1-3A7A-031C-3C347388EB82}"/>
              </a:ext>
            </a:extLst>
          </p:cNvPr>
          <p:cNvPicPr>
            <a:picLocks noChangeAspect="1"/>
          </p:cNvPicPr>
          <p:nvPr/>
        </p:nvPicPr>
        <p:blipFill>
          <a:blip r:embed="rId4"/>
          <a:stretch>
            <a:fillRect/>
          </a:stretch>
        </p:blipFill>
        <p:spPr>
          <a:xfrm>
            <a:off x="6148930" y="661424"/>
            <a:ext cx="5638800" cy="4460992"/>
          </a:xfrm>
          <a:prstGeom prst="rect">
            <a:avLst/>
          </a:prstGeom>
        </p:spPr>
      </p:pic>
    </p:spTree>
    <p:extLst>
      <p:ext uri="{BB962C8B-B14F-4D97-AF65-F5344CB8AC3E}">
        <p14:creationId xmlns:p14="http://schemas.microsoft.com/office/powerpoint/2010/main" val="2097768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Arial" panose="020B0604020202020204" pitchFamily="34" charset="0"/>
              </a:rPr>
              <a:t>Injectable epinephrine is indicated as first priority due to the student’s immediate condition; child is in anaphylaxis and a PO medication is not indicated. Albuterol may be used but would not be the first priority and activating EMS would happen after the epinephrine is given.</a:t>
            </a:r>
            <a:br>
              <a:rPr lang="en-US" sz="2800" b="1" u="sng" dirty="0">
                <a:effectLst/>
                <a:latin typeface="Calibri" panose="020F0502020204030204" pitchFamily="34" charset="0"/>
                <a:ea typeface="Calibri" panose="020F0502020204030204" pitchFamily="34" charset="0"/>
                <a:cs typeface="Arial" panose="020B0604020202020204" pitchFamily="34" charset="0"/>
              </a:rPr>
            </a:br>
            <a:r>
              <a:rPr lang="en-US" sz="2800" b="1"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38232254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264676" y="5225921"/>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6 points. Give yourself 1 point for every row you got right.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5" name="Picture 4">
            <a:extLst>
              <a:ext uri="{FF2B5EF4-FFF2-40B4-BE49-F238E27FC236}">
                <a16:creationId xmlns:a16="http://schemas.microsoft.com/office/drawing/2014/main" id="{86BCBA2F-0C91-7425-3711-218F71A91EF0}"/>
              </a:ext>
            </a:extLst>
          </p:cNvPr>
          <p:cNvPicPr>
            <a:picLocks noChangeAspect="1"/>
          </p:cNvPicPr>
          <p:nvPr/>
        </p:nvPicPr>
        <p:blipFill>
          <a:blip r:embed="rId3"/>
          <a:stretch>
            <a:fillRect/>
          </a:stretch>
        </p:blipFill>
        <p:spPr>
          <a:xfrm>
            <a:off x="351340" y="747265"/>
            <a:ext cx="5657850" cy="5731045"/>
          </a:xfrm>
          <a:prstGeom prst="rect">
            <a:avLst/>
          </a:prstGeom>
        </p:spPr>
      </p:pic>
      <p:pic>
        <p:nvPicPr>
          <p:cNvPr id="7" name="Picture 6">
            <a:extLst>
              <a:ext uri="{FF2B5EF4-FFF2-40B4-BE49-F238E27FC236}">
                <a16:creationId xmlns:a16="http://schemas.microsoft.com/office/drawing/2014/main" id="{BF460002-13BD-BC1A-EECE-9EA3B4073D12}"/>
              </a:ext>
            </a:extLst>
          </p:cNvPr>
          <p:cNvPicPr>
            <a:picLocks noChangeAspect="1"/>
          </p:cNvPicPr>
          <p:nvPr/>
        </p:nvPicPr>
        <p:blipFill>
          <a:blip r:embed="rId4"/>
          <a:stretch>
            <a:fillRect/>
          </a:stretch>
        </p:blipFill>
        <p:spPr>
          <a:xfrm>
            <a:off x="6096000" y="644173"/>
            <a:ext cx="5791200" cy="4229667"/>
          </a:xfrm>
          <a:prstGeom prst="rect">
            <a:avLst/>
          </a:prstGeom>
        </p:spPr>
      </p:pic>
    </p:spTree>
    <p:extLst>
      <p:ext uri="{BB962C8B-B14F-4D97-AF65-F5344CB8AC3E}">
        <p14:creationId xmlns:p14="http://schemas.microsoft.com/office/powerpoint/2010/main" val="8934983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Arial" panose="020B0604020202020204" pitchFamily="34" charset="0"/>
              </a:rPr>
              <a:t>Reassessment indicates improvement in areas of respiratory status, facial swelling, and itching which is expected with the use of epinephrine. No changes with blood pressure and temperature. Heart rate has increased, and child is reporting symptoms of lightheadedness which both could be a result of the epinephrine. </a:t>
            </a: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8397059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2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1345923625"/>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3</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6</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6</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19</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7431070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Bowtie # 2</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hlinkClick r:id="rId2"/>
              </a:rPr>
              <a:t>/form/SV_eljHHkEaqnMqXH0</a:t>
            </a:r>
            <a:endParaRPr lang="en-US" sz="28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10" name="Content Placeholder 9">
            <a:extLst>
              <a:ext uri="{FF2B5EF4-FFF2-40B4-BE49-F238E27FC236}">
                <a16:creationId xmlns:a16="http://schemas.microsoft.com/office/drawing/2014/main" id="{709BD874-A0C0-5436-4FC9-2EF9C472912A}"/>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7551738" y="3059113"/>
            <a:ext cx="2381250" cy="2381250"/>
          </a:xfrm>
          <a:prstGeom prst="rect">
            <a:avLst/>
          </a:prstGeom>
          <a:noFill/>
          <a:ln>
            <a:noFill/>
          </a:ln>
        </p:spPr>
      </p:pic>
    </p:spTree>
    <p:extLst>
      <p:ext uri="{BB962C8B-B14F-4D97-AF65-F5344CB8AC3E}">
        <p14:creationId xmlns:p14="http://schemas.microsoft.com/office/powerpoint/2010/main" val="24284752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8369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5 points. Give yourself 1 point for every correct selection. </a:t>
            </a:r>
          </a:p>
        </p:txBody>
      </p:sp>
      <p:pic>
        <p:nvPicPr>
          <p:cNvPr id="3" name="Picture 2">
            <a:extLst>
              <a:ext uri="{FF2B5EF4-FFF2-40B4-BE49-F238E27FC236}">
                <a16:creationId xmlns:a16="http://schemas.microsoft.com/office/drawing/2014/main" id="{C5A221ED-D22C-46EC-9D66-D7562B9BB447}"/>
              </a:ext>
            </a:extLst>
          </p:cNvPr>
          <p:cNvPicPr>
            <a:picLocks noChangeAspect="1"/>
          </p:cNvPicPr>
          <p:nvPr/>
        </p:nvPicPr>
        <p:blipFill>
          <a:blip r:embed="rId3"/>
          <a:stretch>
            <a:fillRect/>
          </a:stretch>
        </p:blipFill>
        <p:spPr>
          <a:xfrm>
            <a:off x="488282" y="662932"/>
            <a:ext cx="5753100" cy="4521222"/>
          </a:xfrm>
          <a:prstGeom prst="rect">
            <a:avLst/>
          </a:prstGeom>
        </p:spPr>
      </p:pic>
      <p:pic>
        <p:nvPicPr>
          <p:cNvPr id="6" name="Picture 5">
            <a:extLst>
              <a:ext uri="{FF2B5EF4-FFF2-40B4-BE49-F238E27FC236}">
                <a16:creationId xmlns:a16="http://schemas.microsoft.com/office/drawing/2014/main" id="{E580DD0E-FF12-3D31-0A52-EE8F04CC0B25}"/>
              </a:ext>
            </a:extLst>
          </p:cNvPr>
          <p:cNvPicPr>
            <a:picLocks noChangeAspect="1"/>
          </p:cNvPicPr>
          <p:nvPr/>
        </p:nvPicPr>
        <p:blipFill>
          <a:blip r:embed="rId4"/>
          <a:stretch>
            <a:fillRect/>
          </a:stretch>
        </p:blipFill>
        <p:spPr>
          <a:xfrm>
            <a:off x="6324350" y="763480"/>
            <a:ext cx="5516310" cy="4521222"/>
          </a:xfrm>
          <a:prstGeom prst="rect">
            <a:avLst/>
          </a:prstGeom>
        </p:spPr>
      </p:pic>
    </p:spTree>
    <p:extLst>
      <p:ext uri="{BB962C8B-B14F-4D97-AF65-F5344CB8AC3E}">
        <p14:creationId xmlns:p14="http://schemas.microsoft.com/office/powerpoint/2010/main" val="21223104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Student has symptoms that relate to hypoglycemia, it would be important to check the student’s history and obtain a blood glucose at this time. Student pulse is elevated and should continue to be monitored and the student is currently speaking and oriented this would need to continue to be monitored to make sure no changes in orientation occur. </a:t>
            </a: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41571841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Bowtie 2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nvPr>
        </p:nvGraphicFramePr>
        <p:xfrm>
          <a:off x="914400" y="1970088"/>
          <a:ext cx="10429872" cy="262632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Conditions</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Actions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Parameters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Total</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233691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A99F20-6F8A-E23D-C011-CD4C4FDC116E}"/>
              </a:ext>
            </a:extLst>
          </p:cNvPr>
          <p:cNvSpPr>
            <a:spLocks noGrp="1"/>
          </p:cNvSpPr>
          <p:nvPr>
            <p:ph sz="quarter" idx="10"/>
          </p:nvPr>
        </p:nvSpPr>
        <p:spPr/>
        <p:txBody>
          <a:bodyPr>
            <a:normAutofit/>
          </a:bodyPr>
          <a:lstStyle/>
          <a:p>
            <a:pPr>
              <a:lnSpc>
                <a:spcPct val="110000"/>
              </a:lnSpc>
            </a:pPr>
            <a:r>
              <a:rPr lang="en-US" dirty="0">
                <a:latin typeface="Calibri" panose="020F0502020204030204" pitchFamily="34" charset="0"/>
                <a:cs typeface="Calibri" panose="020F0502020204030204" pitchFamily="34" charset="0"/>
              </a:rPr>
              <a:t>Stand-alone (single) items test either client needs or clinical judgment</a:t>
            </a:r>
          </a:p>
          <a:p>
            <a:pPr lvl="1">
              <a:lnSpc>
                <a:spcPct val="110000"/>
              </a:lnSpc>
            </a:pPr>
            <a:r>
              <a:rPr lang="en-US" sz="2000" dirty="0">
                <a:latin typeface="Calibri" panose="020F0502020204030204" pitchFamily="34" charset="0"/>
                <a:cs typeface="Calibri" panose="020F0502020204030204" pitchFamily="34" charset="0"/>
              </a:rPr>
              <a:t>Client needs items test knowledge of the 8 client needs using traditional or new item types.  </a:t>
            </a:r>
          </a:p>
          <a:p>
            <a:pPr lvl="1">
              <a:lnSpc>
                <a:spcPct val="110000"/>
              </a:lnSpc>
            </a:pPr>
            <a:r>
              <a:rPr lang="en-US" sz="2000" dirty="0">
                <a:latin typeface="Calibri" panose="020F0502020204030204" pitchFamily="34" charset="0"/>
                <a:cs typeface="Calibri" panose="020F0502020204030204" pitchFamily="34" charset="0"/>
              </a:rPr>
              <a:t>Clinical judgment items present information in a clinical scenario specifically targeting one or more NCJMM clinical judgment step.</a:t>
            </a:r>
          </a:p>
          <a:p>
            <a:pPr>
              <a:lnSpc>
                <a:spcPct val="110000"/>
              </a:lnSpc>
            </a:pPr>
            <a:r>
              <a:rPr lang="en-US" dirty="0">
                <a:latin typeface="Calibri" panose="020F0502020204030204" pitchFamily="34" charset="0"/>
                <a:cs typeface="Calibri" panose="020F0502020204030204" pitchFamily="34" charset="0"/>
              </a:rPr>
              <a:t>There are 2 unique types of clinical judgment stand-alone items: </a:t>
            </a:r>
          </a:p>
          <a:p>
            <a:pPr lvl="1">
              <a:lnSpc>
                <a:spcPct val="110000"/>
              </a:lnSpc>
              <a:spcBef>
                <a:spcPts val="0"/>
              </a:spcBef>
              <a:spcAft>
                <a:spcPts val="0"/>
              </a:spcAft>
            </a:pPr>
            <a:r>
              <a:rPr lang="en-US" sz="2000" dirty="0">
                <a:latin typeface="Calibri" panose="020F0502020204030204" pitchFamily="34" charset="0"/>
                <a:cs typeface="Calibri" panose="020F0502020204030204" pitchFamily="34" charset="0"/>
              </a:rPr>
              <a:t>Bowtie </a:t>
            </a:r>
          </a:p>
          <a:p>
            <a:pPr lvl="1">
              <a:lnSpc>
                <a:spcPct val="110000"/>
              </a:lnSpc>
              <a:spcBef>
                <a:spcPts val="0"/>
              </a:spcBef>
              <a:spcAft>
                <a:spcPts val="0"/>
              </a:spcAft>
            </a:pPr>
            <a:r>
              <a:rPr lang="en-US" sz="2000" dirty="0">
                <a:latin typeface="Calibri" panose="020F0502020204030204" pitchFamily="34" charset="0"/>
                <a:cs typeface="Calibri" panose="020F0502020204030204" pitchFamily="34" charset="0"/>
              </a:rPr>
              <a:t>Trend  </a:t>
            </a:r>
          </a:p>
          <a:p>
            <a:pPr>
              <a:lnSpc>
                <a:spcPct val="110000"/>
              </a:lnSpc>
            </a:pPr>
            <a:r>
              <a:rPr lang="en-US" dirty="0">
                <a:latin typeface="Calibri" panose="020F0502020204030204" pitchFamily="34" charset="0"/>
                <a:cs typeface="Calibri" panose="020F0502020204030204" pitchFamily="34" charset="0"/>
              </a:rPr>
              <a:t>Clinical judgment stand-alone items make up approximately 10% of stand-alone items.</a:t>
            </a:r>
          </a:p>
          <a:p>
            <a:endParaRPr lang="en-US" dirty="0"/>
          </a:p>
        </p:txBody>
      </p:sp>
      <p:sp>
        <p:nvSpPr>
          <p:cNvPr id="3" name="Title 2">
            <a:extLst>
              <a:ext uri="{FF2B5EF4-FFF2-40B4-BE49-F238E27FC236}">
                <a16:creationId xmlns:a16="http://schemas.microsoft.com/office/drawing/2014/main" id="{5C9639E6-1458-C76D-C9C4-BAA872846E25}"/>
              </a:ext>
            </a:extLst>
          </p:cNvPr>
          <p:cNvSpPr>
            <a:spLocks noGrp="1"/>
          </p:cNvSpPr>
          <p:nvPr>
            <p:ph type="title"/>
          </p:nvPr>
        </p:nvSpPr>
        <p:spPr/>
        <p:txBody>
          <a:bodyPr/>
          <a:lstStyle/>
          <a:p>
            <a:r>
              <a:rPr lang="en-US" sz="4000" dirty="0"/>
              <a:t>Stand-alone Item Types</a:t>
            </a:r>
            <a:endParaRPr lang="en-US" dirty="0"/>
          </a:p>
        </p:txBody>
      </p:sp>
    </p:spTree>
    <p:extLst>
      <p:ext uri="{BB962C8B-B14F-4D97-AF65-F5344CB8AC3E}">
        <p14:creationId xmlns:p14="http://schemas.microsoft.com/office/powerpoint/2010/main" val="29114360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3</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hlinkClick r:id="rId2"/>
              </a:rPr>
              <a:t>/form/SV_b8XdQw1VgICi1T0</a:t>
            </a:r>
            <a:endParaRPr lang="en-US" sz="28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465F4980-9E13-BF87-2C3D-BC6B58AD11AD}"/>
              </a:ext>
            </a:extLst>
          </p:cNvPr>
          <p:cNvSpPr>
            <a:spLocks noGrp="1"/>
          </p:cNvSpPr>
          <p:nvPr>
            <p:ph sz="quarter" idx="4"/>
          </p:nvPr>
        </p:nvSpPr>
        <p:spPr/>
        <p:txBody>
          <a:bodyPr/>
          <a:lstStyle/>
          <a:p>
            <a:endParaRPr lang="en-US"/>
          </a:p>
        </p:txBody>
      </p:sp>
      <p:pic>
        <p:nvPicPr>
          <p:cNvPr id="3" name="Picture 2">
            <a:extLst>
              <a:ext uri="{FF2B5EF4-FFF2-40B4-BE49-F238E27FC236}">
                <a16:creationId xmlns:a16="http://schemas.microsoft.com/office/drawing/2014/main" id="{F82F450D-3584-A3DA-DE58-FE12D62BD4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7179" y="2623694"/>
            <a:ext cx="3134588" cy="3134588"/>
          </a:xfrm>
          <a:prstGeom prst="rect">
            <a:avLst/>
          </a:prstGeom>
          <a:noFill/>
          <a:ln>
            <a:noFill/>
          </a:ln>
        </p:spPr>
      </p:pic>
    </p:spTree>
    <p:extLst>
      <p:ext uri="{BB962C8B-B14F-4D97-AF65-F5344CB8AC3E}">
        <p14:creationId xmlns:p14="http://schemas.microsoft.com/office/powerpoint/2010/main" val="10406090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349885" y="4495617"/>
            <a:ext cx="4994389" cy="1477328"/>
          </a:xfrm>
          <a:prstGeom prst="rect">
            <a:avLst/>
          </a:prstGeom>
          <a:noFill/>
        </p:spPr>
        <p:txBody>
          <a:bodyPr wrap="square" rtlCol="0">
            <a:spAutoFit/>
          </a:bodyPr>
          <a:lstStyle/>
          <a:p>
            <a:r>
              <a:rPr lang="en-US" dirty="0">
                <a:solidFill>
                  <a:srgbClr val="00B0F0"/>
                </a:solidFill>
              </a:rPr>
              <a:t>+/-. This  question is worth 4 points.</a:t>
            </a:r>
          </a:p>
          <a:p>
            <a:r>
              <a:rPr lang="en-US" dirty="0">
                <a:solidFill>
                  <a:srgbClr val="00B0F0"/>
                </a:solidFill>
              </a:rPr>
              <a:t>Give yourself 1 point for each correct phrase you highlighted AND subtract 1 point for each incorrect phrase highlighted. The worst you can score is 0.</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pic>
        <p:nvPicPr>
          <p:cNvPr id="4" name="Picture 3">
            <a:extLst>
              <a:ext uri="{FF2B5EF4-FFF2-40B4-BE49-F238E27FC236}">
                <a16:creationId xmlns:a16="http://schemas.microsoft.com/office/drawing/2014/main" id="{459AD7E2-96CE-1545-37A2-9E70A57D3A1D}"/>
              </a:ext>
            </a:extLst>
          </p:cNvPr>
          <p:cNvPicPr>
            <a:picLocks noChangeAspect="1"/>
          </p:cNvPicPr>
          <p:nvPr/>
        </p:nvPicPr>
        <p:blipFill>
          <a:blip r:embed="rId2"/>
          <a:stretch>
            <a:fillRect/>
          </a:stretch>
        </p:blipFill>
        <p:spPr>
          <a:xfrm>
            <a:off x="292223" y="1309455"/>
            <a:ext cx="5943600" cy="3786327"/>
          </a:xfrm>
          <a:prstGeom prst="rect">
            <a:avLst/>
          </a:prstGeom>
        </p:spPr>
      </p:pic>
      <p:pic>
        <p:nvPicPr>
          <p:cNvPr id="7" name="Picture 6">
            <a:extLst>
              <a:ext uri="{FF2B5EF4-FFF2-40B4-BE49-F238E27FC236}">
                <a16:creationId xmlns:a16="http://schemas.microsoft.com/office/drawing/2014/main" id="{593CE3EA-30EF-7E29-EC71-528A50EFC8B1}"/>
              </a:ext>
            </a:extLst>
          </p:cNvPr>
          <p:cNvPicPr>
            <a:picLocks noChangeAspect="1"/>
          </p:cNvPicPr>
          <p:nvPr/>
        </p:nvPicPr>
        <p:blipFill>
          <a:blip r:embed="rId3"/>
          <a:stretch>
            <a:fillRect/>
          </a:stretch>
        </p:blipFill>
        <p:spPr>
          <a:xfrm>
            <a:off x="6235823" y="1033772"/>
            <a:ext cx="5762625" cy="3129855"/>
          </a:xfrm>
          <a:prstGeom prst="rect">
            <a:avLst/>
          </a:prstGeom>
        </p:spPr>
      </p:pic>
    </p:spTree>
    <p:extLst>
      <p:ext uri="{BB962C8B-B14F-4D97-AF65-F5344CB8AC3E}">
        <p14:creationId xmlns:p14="http://schemas.microsoft.com/office/powerpoint/2010/main" val="42366369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It is important to note that the child has what appears to be a typical illness, and not other more serious symptoms. The seizure symptoms including unresponsiveness, rigidity and shaking of limbs are typical for tonic-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clonic</a:t>
            </a:r>
            <a:r>
              <a:rPr lang="en-US" sz="2800" dirty="0">
                <a:effectLst/>
                <a:latin typeface="Calibri" panose="020F0502020204030204" pitchFamily="34" charset="0"/>
                <a:ea typeface="Calibri" panose="020F0502020204030204" pitchFamily="34" charset="0"/>
                <a:cs typeface="Times New Roman" panose="02020603050405020304" pitchFamily="18" charset="0"/>
              </a:rPr>
              <a:t> febrile seizure. Seizure length is important to note, seizures longer than 15 minutes are typically recommended for ER transfer.</a:t>
            </a:r>
          </a:p>
          <a:p>
            <a:endParaRPr lang="en-US" dirty="0"/>
          </a:p>
        </p:txBody>
      </p:sp>
    </p:spTree>
    <p:extLst>
      <p:ext uri="{BB962C8B-B14F-4D97-AF65-F5344CB8AC3E}">
        <p14:creationId xmlns:p14="http://schemas.microsoft.com/office/powerpoint/2010/main" val="651681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56015" y="4972686"/>
            <a:ext cx="4994389" cy="923330"/>
          </a:xfrm>
          <a:prstGeom prst="rect">
            <a:avLst/>
          </a:prstGeom>
          <a:noFill/>
        </p:spPr>
        <p:txBody>
          <a:bodyPr wrap="square" rtlCol="0">
            <a:spAutoFit/>
          </a:bodyPr>
          <a:lstStyle/>
          <a:p>
            <a:r>
              <a:rPr lang="en-US" dirty="0">
                <a:solidFill>
                  <a:srgbClr val="00B0F0"/>
                </a:solidFill>
              </a:rPr>
              <a:t>0/1. This  question is worth 4 points.</a:t>
            </a:r>
          </a:p>
          <a:p>
            <a:r>
              <a:rPr lang="en-US" dirty="0">
                <a:solidFill>
                  <a:srgbClr val="00B0F0"/>
                </a:solidFill>
              </a:rPr>
              <a:t>Give yourself 1 point for every correct option you selected.</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9" name="Picture 8">
            <a:extLst>
              <a:ext uri="{FF2B5EF4-FFF2-40B4-BE49-F238E27FC236}">
                <a16:creationId xmlns:a16="http://schemas.microsoft.com/office/drawing/2014/main" id="{457E9C9B-B2E8-59E9-1979-DFFCAC678001}"/>
              </a:ext>
            </a:extLst>
          </p:cNvPr>
          <p:cNvPicPr>
            <a:picLocks noChangeAspect="1"/>
          </p:cNvPicPr>
          <p:nvPr/>
        </p:nvPicPr>
        <p:blipFill>
          <a:blip r:embed="rId3"/>
          <a:stretch>
            <a:fillRect/>
          </a:stretch>
        </p:blipFill>
        <p:spPr>
          <a:xfrm>
            <a:off x="730882" y="1089046"/>
            <a:ext cx="5705475" cy="4585040"/>
          </a:xfrm>
          <a:prstGeom prst="rect">
            <a:avLst/>
          </a:prstGeom>
        </p:spPr>
      </p:pic>
      <p:pic>
        <p:nvPicPr>
          <p:cNvPr id="14" name="Picture 13">
            <a:extLst>
              <a:ext uri="{FF2B5EF4-FFF2-40B4-BE49-F238E27FC236}">
                <a16:creationId xmlns:a16="http://schemas.microsoft.com/office/drawing/2014/main" id="{871C4FF6-9D40-65D0-1BF0-E6C04BB6EED7}"/>
              </a:ext>
            </a:extLst>
          </p:cNvPr>
          <p:cNvPicPr>
            <a:picLocks noChangeAspect="1"/>
          </p:cNvPicPr>
          <p:nvPr/>
        </p:nvPicPr>
        <p:blipFill>
          <a:blip r:embed="rId4"/>
          <a:stretch>
            <a:fillRect/>
          </a:stretch>
        </p:blipFill>
        <p:spPr>
          <a:xfrm>
            <a:off x="6467475" y="1359022"/>
            <a:ext cx="5188905" cy="3613663"/>
          </a:xfrm>
          <a:prstGeom prst="rect">
            <a:avLst/>
          </a:prstGeom>
        </p:spPr>
      </p:pic>
    </p:spTree>
    <p:extLst>
      <p:ext uri="{BB962C8B-B14F-4D97-AF65-F5344CB8AC3E}">
        <p14:creationId xmlns:p14="http://schemas.microsoft.com/office/powerpoint/2010/main" val="3383585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nurse needs to identify if the child is in immediate physical or physiologic danger. In a triage setting this is often completed by standard questions. The child’s birth history, intake and output and developmental status are not priorities. The nurse will need to know if the child has any underlying medical conditions or has received any medications recently.</a:t>
            </a:r>
            <a:r>
              <a:rPr lang="en-US" sz="28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800" dirty="0"/>
          </a:p>
        </p:txBody>
      </p:sp>
    </p:spTree>
    <p:extLst>
      <p:ext uri="{BB962C8B-B14F-4D97-AF65-F5344CB8AC3E}">
        <p14:creationId xmlns:p14="http://schemas.microsoft.com/office/powerpoint/2010/main" val="21181778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880302" y="5274527"/>
            <a:ext cx="4994389" cy="646331"/>
          </a:xfrm>
          <a:prstGeom prst="rect">
            <a:avLst/>
          </a:prstGeom>
          <a:noFill/>
        </p:spPr>
        <p:txBody>
          <a:bodyPr wrap="square" rtlCol="0">
            <a:spAutoFit/>
          </a:bodyPr>
          <a:lstStyle/>
          <a:p>
            <a:r>
              <a:rPr lang="en-US" dirty="0">
                <a:solidFill>
                  <a:srgbClr val="00B0F0"/>
                </a:solidFill>
              </a:rPr>
              <a:t>0/1. This  question is worth 1 point.</a:t>
            </a:r>
          </a:p>
          <a:p>
            <a:r>
              <a:rPr lang="en-US" dirty="0">
                <a:solidFill>
                  <a:srgbClr val="00B0F0"/>
                </a:solidFill>
              </a:rPr>
              <a:t>Give yourself 1 point if you answered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pic>
        <p:nvPicPr>
          <p:cNvPr id="2" name="Picture 1">
            <a:extLst>
              <a:ext uri="{FF2B5EF4-FFF2-40B4-BE49-F238E27FC236}">
                <a16:creationId xmlns:a16="http://schemas.microsoft.com/office/drawing/2014/main" id="{3E7BC292-1195-9F13-E47D-C0AF7712A244}"/>
              </a:ext>
            </a:extLst>
          </p:cNvPr>
          <p:cNvPicPr>
            <a:picLocks noChangeAspect="1"/>
          </p:cNvPicPr>
          <p:nvPr/>
        </p:nvPicPr>
        <p:blipFill>
          <a:blip r:embed="rId3"/>
          <a:stretch>
            <a:fillRect/>
          </a:stretch>
        </p:blipFill>
        <p:spPr>
          <a:xfrm>
            <a:off x="6497427" y="1011101"/>
            <a:ext cx="5086349" cy="3170282"/>
          </a:xfrm>
          <a:prstGeom prst="rect">
            <a:avLst/>
          </a:prstGeom>
        </p:spPr>
      </p:pic>
      <p:pic>
        <p:nvPicPr>
          <p:cNvPr id="4" name="Picture 3">
            <a:extLst>
              <a:ext uri="{FF2B5EF4-FFF2-40B4-BE49-F238E27FC236}">
                <a16:creationId xmlns:a16="http://schemas.microsoft.com/office/drawing/2014/main" id="{6F7B099B-C98D-5516-F915-DE1CB7F86206}"/>
              </a:ext>
            </a:extLst>
          </p:cNvPr>
          <p:cNvPicPr>
            <a:picLocks noChangeAspect="1"/>
          </p:cNvPicPr>
          <p:nvPr/>
        </p:nvPicPr>
        <p:blipFill>
          <a:blip r:embed="rId4"/>
          <a:stretch>
            <a:fillRect/>
          </a:stretch>
        </p:blipFill>
        <p:spPr>
          <a:xfrm>
            <a:off x="560117" y="1215116"/>
            <a:ext cx="5762625" cy="4590879"/>
          </a:xfrm>
          <a:prstGeom prst="rect">
            <a:avLst/>
          </a:prstGeom>
        </p:spPr>
      </p:pic>
    </p:spTree>
    <p:extLst>
      <p:ext uri="{BB962C8B-B14F-4D97-AF65-F5344CB8AC3E}">
        <p14:creationId xmlns:p14="http://schemas.microsoft.com/office/powerpoint/2010/main" val="41505933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child’s neurologic status remains impaired. Current respiratory status appears stable, and the infection and intake and output are not the highest priority.</a:t>
            </a:r>
            <a:r>
              <a:rPr lang="en-US" sz="28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800" dirty="0"/>
          </a:p>
        </p:txBody>
      </p:sp>
    </p:spTree>
    <p:extLst>
      <p:ext uri="{BB962C8B-B14F-4D97-AF65-F5344CB8AC3E}">
        <p14:creationId xmlns:p14="http://schemas.microsoft.com/office/powerpoint/2010/main" val="32573380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53330" y="4124692"/>
            <a:ext cx="5744660" cy="1754326"/>
          </a:xfrm>
          <a:prstGeom prst="rect">
            <a:avLst/>
          </a:prstGeom>
          <a:noFill/>
        </p:spPr>
        <p:txBody>
          <a:bodyPr wrap="square" rtlCol="0">
            <a:spAutoFit/>
          </a:bodyPr>
          <a:lstStyle/>
          <a:p>
            <a:endParaRPr lang="en-US" dirty="0">
              <a:solidFill>
                <a:srgbClr val="00B0F0"/>
              </a:solidFill>
              <a:latin typeface="Calibri" panose="020F0502020204030204" pitchFamily="34" charset="0"/>
              <a:cs typeface="Calibri" panose="020F0502020204030204" pitchFamily="34" charset="0"/>
            </a:endParaRPr>
          </a:p>
          <a:p>
            <a:endParaRPr lang="en-US" dirty="0">
              <a:solidFill>
                <a:srgbClr val="00B0F0"/>
              </a:solidFill>
              <a:latin typeface="Calibri" panose="020F0502020204030204" pitchFamily="34" charset="0"/>
              <a:cs typeface="Calibri" panose="020F0502020204030204" pitchFamily="34" charset="0"/>
            </a:endParaRPr>
          </a:p>
          <a:p>
            <a:endParaRPr lang="en-US" dirty="0">
              <a:solidFill>
                <a:srgbClr val="00B0F0"/>
              </a:solidFill>
              <a:latin typeface="Calibri" panose="020F0502020204030204" pitchFamily="34" charset="0"/>
              <a:cs typeface="Calibri" panose="020F0502020204030204" pitchFamily="34" charset="0"/>
            </a:endParaRPr>
          </a:p>
          <a:p>
            <a:endParaRPr lang="en-US" dirty="0">
              <a:solidFill>
                <a:srgbClr val="00B0F0"/>
              </a:solidFill>
              <a:latin typeface="Calibri" panose="020F0502020204030204" pitchFamily="34" charset="0"/>
              <a:cs typeface="Calibri" panose="020F0502020204030204" pitchFamily="34" charset="0"/>
            </a:endParaRPr>
          </a:p>
          <a:p>
            <a:r>
              <a:rPr lang="en-US" dirty="0">
                <a:solidFill>
                  <a:srgbClr val="00B0F0"/>
                </a:solidFill>
                <a:latin typeface="Calibri" panose="020F0502020204030204" pitchFamily="34" charset="0"/>
                <a:cs typeface="Calibri" panose="020F0502020204030204" pitchFamily="34" charset="0"/>
              </a:rPr>
              <a:t>0/1. This item is worth 8 points. Give yourself 1 point for every row you got correct.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3" name="Picture 2">
            <a:extLst>
              <a:ext uri="{FF2B5EF4-FFF2-40B4-BE49-F238E27FC236}">
                <a16:creationId xmlns:a16="http://schemas.microsoft.com/office/drawing/2014/main" id="{899900B5-4822-8472-EF78-82802761C95B}"/>
              </a:ext>
            </a:extLst>
          </p:cNvPr>
          <p:cNvPicPr>
            <a:picLocks noChangeAspect="1"/>
          </p:cNvPicPr>
          <p:nvPr/>
        </p:nvPicPr>
        <p:blipFill>
          <a:blip r:embed="rId3"/>
          <a:stretch>
            <a:fillRect/>
          </a:stretch>
        </p:blipFill>
        <p:spPr>
          <a:xfrm>
            <a:off x="409574" y="1262385"/>
            <a:ext cx="5686425" cy="4730041"/>
          </a:xfrm>
          <a:prstGeom prst="rect">
            <a:avLst/>
          </a:prstGeom>
        </p:spPr>
      </p:pic>
      <p:pic>
        <p:nvPicPr>
          <p:cNvPr id="6" name="Picture 5">
            <a:extLst>
              <a:ext uri="{FF2B5EF4-FFF2-40B4-BE49-F238E27FC236}">
                <a16:creationId xmlns:a16="http://schemas.microsoft.com/office/drawing/2014/main" id="{0ECB254A-0CF9-5932-3282-BE6991CF416C}"/>
              </a:ext>
            </a:extLst>
          </p:cNvPr>
          <p:cNvPicPr>
            <a:picLocks noChangeAspect="1"/>
          </p:cNvPicPr>
          <p:nvPr/>
        </p:nvPicPr>
        <p:blipFill>
          <a:blip r:embed="rId4"/>
          <a:stretch>
            <a:fillRect/>
          </a:stretch>
        </p:blipFill>
        <p:spPr>
          <a:xfrm>
            <a:off x="6335503" y="979305"/>
            <a:ext cx="5008772" cy="3681472"/>
          </a:xfrm>
          <a:prstGeom prst="rect">
            <a:avLst/>
          </a:prstGeom>
        </p:spPr>
      </p:pic>
    </p:spTree>
    <p:extLst>
      <p:ext uri="{BB962C8B-B14F-4D97-AF65-F5344CB8AC3E}">
        <p14:creationId xmlns:p14="http://schemas.microsoft.com/office/powerpoint/2010/main" val="41918851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It is expected for a child to remain lethargic post seizure. While very lethargic, no oral medications or fluids should be attempted. Fever is best managed with an antipyretic, and rectal route if available is best for the neurologically altered child. A cool bath is never indicated for fever management. At this point, MRI, antiepileptic and antibiotic are not indicated. The nurse should instruct the parent to maintain safe positioning while the child is altered, and schedule to see the physician as soon as possible.</a:t>
            </a: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34734503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379727"/>
            <a:ext cx="5744660" cy="1200329"/>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 This item is worth 4 points. </a:t>
            </a:r>
            <a:r>
              <a:rPr lang="en-US"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Score 1 point for each correct answer you selected AND  subtract 1point for each incorrect answer you picked. The worst you can score is 0. </a:t>
            </a:r>
          </a:p>
          <a:p>
            <a:endParaRPr lang="en-US" dirty="0">
              <a:solidFill>
                <a:srgbClr val="00B0F0"/>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4" name="Picture 3">
            <a:extLst>
              <a:ext uri="{FF2B5EF4-FFF2-40B4-BE49-F238E27FC236}">
                <a16:creationId xmlns:a16="http://schemas.microsoft.com/office/drawing/2014/main" id="{7AFBEBBD-4D15-7989-CF3E-509D987A93D0}"/>
              </a:ext>
            </a:extLst>
          </p:cNvPr>
          <p:cNvPicPr>
            <a:picLocks noChangeAspect="1"/>
          </p:cNvPicPr>
          <p:nvPr/>
        </p:nvPicPr>
        <p:blipFill>
          <a:blip r:embed="rId3"/>
          <a:stretch>
            <a:fillRect/>
          </a:stretch>
        </p:blipFill>
        <p:spPr>
          <a:xfrm>
            <a:off x="519801" y="998212"/>
            <a:ext cx="5372245" cy="5027845"/>
          </a:xfrm>
          <a:prstGeom prst="rect">
            <a:avLst/>
          </a:prstGeom>
        </p:spPr>
      </p:pic>
      <p:pic>
        <p:nvPicPr>
          <p:cNvPr id="7" name="Picture 6">
            <a:extLst>
              <a:ext uri="{FF2B5EF4-FFF2-40B4-BE49-F238E27FC236}">
                <a16:creationId xmlns:a16="http://schemas.microsoft.com/office/drawing/2014/main" id="{F63EAD62-5113-753C-114F-F6D88ECBE8D3}"/>
              </a:ext>
            </a:extLst>
          </p:cNvPr>
          <p:cNvPicPr>
            <a:picLocks noChangeAspect="1"/>
          </p:cNvPicPr>
          <p:nvPr/>
        </p:nvPicPr>
        <p:blipFill>
          <a:blip r:embed="rId4"/>
          <a:stretch>
            <a:fillRect/>
          </a:stretch>
        </p:blipFill>
        <p:spPr>
          <a:xfrm>
            <a:off x="5892046" y="1229140"/>
            <a:ext cx="5543550" cy="3369493"/>
          </a:xfrm>
          <a:prstGeom prst="rect">
            <a:avLst/>
          </a:prstGeom>
        </p:spPr>
      </p:pic>
    </p:spTree>
    <p:extLst>
      <p:ext uri="{BB962C8B-B14F-4D97-AF65-F5344CB8AC3E}">
        <p14:creationId xmlns:p14="http://schemas.microsoft.com/office/powerpoint/2010/main" val="1309539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CA53BA-2BE3-E08B-3E3E-332CA6FDBF1A}"/>
              </a:ext>
            </a:extLst>
          </p:cNvPr>
          <p:cNvSpPr>
            <a:spLocks noGrp="1"/>
          </p:cNvSpPr>
          <p:nvPr>
            <p:ph sz="quarter" idx="10"/>
          </p:nvPr>
        </p:nvSpPr>
        <p:spPr>
          <a:xfrm>
            <a:off x="733425" y="2350895"/>
            <a:ext cx="10852150" cy="3457575"/>
          </a:xfrm>
        </p:spPr>
        <p:txBody>
          <a:bodyPr>
            <a:normAutofit fontScale="85000" lnSpcReduction="20000"/>
          </a:bodyPr>
          <a:lstStyle/>
          <a:p>
            <a:pPr>
              <a:lnSpc>
                <a:spcPct val="110000"/>
              </a:lnSpc>
            </a:pPr>
            <a:r>
              <a:rPr lang="en-US" sz="2600" dirty="0">
                <a:latin typeface="Calibri" panose="020F0502020204030204" pitchFamily="34" charset="0"/>
                <a:cs typeface="Calibri" panose="020F0502020204030204" pitchFamily="34" charset="0"/>
              </a:rPr>
              <a:t>A bowtie is a drag-and-drop response item variation.  </a:t>
            </a:r>
          </a:p>
          <a:p>
            <a:pPr>
              <a:lnSpc>
                <a:spcPct val="110000"/>
              </a:lnSpc>
            </a:pPr>
            <a:r>
              <a:rPr lang="en-US" sz="2600" dirty="0">
                <a:latin typeface="Calibri" panose="020F0502020204030204" pitchFamily="34" charset="0"/>
                <a:cs typeface="Calibri" panose="020F0502020204030204" pitchFamily="34" charset="0"/>
              </a:rPr>
              <a:t>After reading a clinical scenario, candidates move response options (tokens) to placeholders (targets).</a:t>
            </a:r>
          </a:p>
          <a:p>
            <a:pPr lvl="1">
              <a:lnSpc>
                <a:spcPct val="110000"/>
              </a:lnSpc>
            </a:pPr>
            <a:r>
              <a:rPr lang="en-US" sz="2600" dirty="0">
                <a:latin typeface="Calibri" panose="020F0502020204030204" pitchFamily="34" charset="0"/>
                <a:cs typeface="Calibri" panose="020F0502020204030204" pitchFamily="34" charset="0"/>
              </a:rPr>
              <a:t>On NCLEX the placeholders are arranged in the shape of a bowtie.</a:t>
            </a:r>
          </a:p>
          <a:p>
            <a:pPr>
              <a:lnSpc>
                <a:spcPct val="110000"/>
              </a:lnSpc>
            </a:pPr>
            <a:r>
              <a:rPr lang="en-US" sz="2600" dirty="0">
                <a:latin typeface="Calibri" panose="020F0502020204030204" pitchFamily="34" charset="0"/>
                <a:cs typeface="Calibri" panose="020F0502020204030204" pitchFamily="34" charset="0"/>
              </a:rPr>
              <a:t>Candidates must select:</a:t>
            </a:r>
          </a:p>
          <a:p>
            <a:pPr lvl="1">
              <a:lnSpc>
                <a:spcPct val="110000"/>
              </a:lnSpc>
            </a:pPr>
            <a:r>
              <a:rPr lang="en-US" sz="2600" dirty="0">
                <a:latin typeface="Calibri" panose="020F0502020204030204" pitchFamily="34" charset="0"/>
                <a:cs typeface="Calibri" panose="020F0502020204030204" pitchFamily="34" charset="0"/>
              </a:rPr>
              <a:t>1 condition the client is most likely experiencing from 4 options.</a:t>
            </a:r>
          </a:p>
          <a:p>
            <a:pPr lvl="1">
              <a:lnSpc>
                <a:spcPct val="110000"/>
              </a:lnSpc>
            </a:pPr>
            <a:r>
              <a:rPr lang="en-US" sz="2600" dirty="0">
                <a:latin typeface="Calibri" panose="020F0502020204030204" pitchFamily="34" charset="0"/>
                <a:cs typeface="Calibri" panose="020F0502020204030204" pitchFamily="34" charset="0"/>
              </a:rPr>
              <a:t>2 actions to take to address the condition from 5 options.</a:t>
            </a:r>
          </a:p>
          <a:p>
            <a:pPr lvl="1">
              <a:lnSpc>
                <a:spcPct val="110000"/>
              </a:lnSpc>
            </a:pPr>
            <a:r>
              <a:rPr lang="en-US" sz="2600" dirty="0">
                <a:latin typeface="Calibri" panose="020F0502020204030204" pitchFamily="34" charset="0"/>
                <a:cs typeface="Calibri" panose="020F0502020204030204" pitchFamily="34" charset="0"/>
              </a:rPr>
              <a:t>2 parameters to monitor the client’s progress from 5 options. </a:t>
            </a:r>
          </a:p>
          <a:p>
            <a:endParaRPr lang="en-US" dirty="0"/>
          </a:p>
        </p:txBody>
      </p:sp>
      <p:sp>
        <p:nvSpPr>
          <p:cNvPr id="3" name="Title 2">
            <a:extLst>
              <a:ext uri="{FF2B5EF4-FFF2-40B4-BE49-F238E27FC236}">
                <a16:creationId xmlns:a16="http://schemas.microsoft.com/office/drawing/2014/main" id="{B8CC0625-A7C5-8C40-FE42-DE852CC146C4}"/>
              </a:ext>
            </a:extLst>
          </p:cNvPr>
          <p:cNvSpPr>
            <a:spLocks noGrp="1"/>
          </p:cNvSpPr>
          <p:nvPr>
            <p:ph type="title"/>
          </p:nvPr>
        </p:nvSpPr>
        <p:spPr/>
        <p:txBody>
          <a:bodyPr>
            <a:normAutofit/>
          </a:bodyPr>
          <a:lstStyle/>
          <a:p>
            <a:r>
              <a:rPr lang="en-US" sz="4000" dirty="0"/>
              <a:t>Stand-alone Item: Bowtie</a:t>
            </a:r>
            <a:endParaRPr lang="en-US" dirty="0"/>
          </a:p>
        </p:txBody>
      </p:sp>
    </p:spTree>
    <p:extLst>
      <p:ext uri="{BB962C8B-B14F-4D97-AF65-F5344CB8AC3E}">
        <p14:creationId xmlns:p14="http://schemas.microsoft.com/office/powerpoint/2010/main" val="21678828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nurse should convey importance of safety/continued monitoring of the child’s condition, appropriate fever management and follow up as needed. Febrile seizures are not contagious although the underlying illness causing the fever could be contagious. Febrile seizures typically resolve in early childhood and do not require ongoing medical management. 120 mg of acetaminophen is subtherapeutic for the child’s weight.</a:t>
            </a:r>
            <a:br>
              <a:rPr lang="en-US" sz="2400" b="1" u="sng" dirty="0">
                <a:effectLst/>
                <a:latin typeface="Calibri" panose="020F0502020204030204" pitchFamily="34" charset="0"/>
                <a:ea typeface="Calibri" panose="020F0502020204030204" pitchFamily="34" charset="0"/>
                <a:cs typeface="Times New Roman" panose="02020603050405020304" pitchFamily="18" charset="0"/>
              </a:rPr>
            </a:br>
            <a:r>
              <a:rPr lang="en-US" sz="24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35813647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264676" y="5225921"/>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6 points. Give yourself 1 point for every row you got right.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3" name="Picture 2">
            <a:extLst>
              <a:ext uri="{FF2B5EF4-FFF2-40B4-BE49-F238E27FC236}">
                <a16:creationId xmlns:a16="http://schemas.microsoft.com/office/drawing/2014/main" id="{68716441-CABE-B585-A4CD-C509291E69BB}"/>
              </a:ext>
            </a:extLst>
          </p:cNvPr>
          <p:cNvPicPr>
            <a:picLocks noChangeAspect="1"/>
          </p:cNvPicPr>
          <p:nvPr/>
        </p:nvPicPr>
        <p:blipFill>
          <a:blip r:embed="rId3"/>
          <a:stretch>
            <a:fillRect/>
          </a:stretch>
        </p:blipFill>
        <p:spPr>
          <a:xfrm>
            <a:off x="328475" y="817993"/>
            <a:ext cx="5705475" cy="5298722"/>
          </a:xfrm>
          <a:prstGeom prst="rect">
            <a:avLst/>
          </a:prstGeom>
        </p:spPr>
      </p:pic>
      <p:pic>
        <p:nvPicPr>
          <p:cNvPr id="6" name="Picture 5">
            <a:extLst>
              <a:ext uri="{FF2B5EF4-FFF2-40B4-BE49-F238E27FC236}">
                <a16:creationId xmlns:a16="http://schemas.microsoft.com/office/drawing/2014/main" id="{34312DEE-281C-2EDC-9341-9F37780E8B01}"/>
              </a:ext>
            </a:extLst>
          </p:cNvPr>
          <p:cNvPicPr>
            <a:picLocks noChangeAspect="1"/>
          </p:cNvPicPr>
          <p:nvPr/>
        </p:nvPicPr>
        <p:blipFill>
          <a:blip r:embed="rId4"/>
          <a:stretch>
            <a:fillRect/>
          </a:stretch>
        </p:blipFill>
        <p:spPr>
          <a:xfrm>
            <a:off x="6008586" y="691446"/>
            <a:ext cx="5854939" cy="3880554"/>
          </a:xfrm>
          <a:prstGeom prst="rect">
            <a:avLst/>
          </a:prstGeom>
        </p:spPr>
      </p:pic>
    </p:spTree>
    <p:extLst>
      <p:ext uri="{BB962C8B-B14F-4D97-AF65-F5344CB8AC3E}">
        <p14:creationId xmlns:p14="http://schemas.microsoft.com/office/powerpoint/2010/main" val="20890531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child with a febrile seizure may need closer monitoring while ill or potentially febrile as one febrile seizure can be predictive of future febrile seizures. Children typically experience febrile seizures as infants or young children (1-4 years old) and outgrow febrile seizures with no remaining deficits or neurologic issues and do not need chronic antiepileptics. Rectal acetaminophen is not necessary for the child who is able to take oral medications but may be needed for the child who is neurologically impaired or lethargic.</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9379675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3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1353298057"/>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4</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4</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8</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4</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6</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27</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5831658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Trend # 1</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https://umaryland.az1.qualtrics.com/</a:t>
            </a:r>
            <a:r>
              <a:rPr lang="en-US" sz="2800" b="1"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jfe</a:t>
            </a:r>
            <a:r>
              <a:rPr lang="en-US" sz="2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/form/SV_54rWUN5iC91OzYO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u="sng" dirty="0">
              <a:solidFill>
                <a:srgbClr val="0563C1"/>
              </a:solidFill>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8" name="Content Placeholder 7">
            <a:extLst>
              <a:ext uri="{FF2B5EF4-FFF2-40B4-BE49-F238E27FC236}">
                <a16:creationId xmlns:a16="http://schemas.microsoft.com/office/drawing/2014/main" id="{2D908C76-74AE-FF77-6E7C-99BA7D94F7A0}"/>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924583" y="2431958"/>
            <a:ext cx="3008405" cy="3008405"/>
          </a:xfrm>
          <a:prstGeom prst="rect">
            <a:avLst/>
          </a:prstGeom>
          <a:noFill/>
          <a:ln>
            <a:noFill/>
          </a:ln>
        </p:spPr>
      </p:pic>
    </p:spTree>
    <p:extLst>
      <p:ext uri="{BB962C8B-B14F-4D97-AF65-F5344CB8AC3E}">
        <p14:creationId xmlns:p14="http://schemas.microsoft.com/office/powerpoint/2010/main" val="25710738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8369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1 point. Give yourself 1 point if you got it correct. </a:t>
            </a:r>
          </a:p>
        </p:txBody>
      </p:sp>
      <p:pic>
        <p:nvPicPr>
          <p:cNvPr id="4" name="Picture 3">
            <a:extLst>
              <a:ext uri="{FF2B5EF4-FFF2-40B4-BE49-F238E27FC236}">
                <a16:creationId xmlns:a16="http://schemas.microsoft.com/office/drawing/2014/main" id="{9D34DB30-B479-4BEB-02F1-BDA68199BC80}"/>
              </a:ext>
            </a:extLst>
          </p:cNvPr>
          <p:cNvPicPr>
            <a:picLocks noChangeAspect="1"/>
          </p:cNvPicPr>
          <p:nvPr/>
        </p:nvPicPr>
        <p:blipFill>
          <a:blip r:embed="rId3"/>
          <a:stretch>
            <a:fillRect/>
          </a:stretch>
        </p:blipFill>
        <p:spPr>
          <a:xfrm>
            <a:off x="351340" y="662932"/>
            <a:ext cx="5905500" cy="4521222"/>
          </a:xfrm>
          <a:prstGeom prst="rect">
            <a:avLst/>
          </a:prstGeom>
        </p:spPr>
      </p:pic>
      <p:pic>
        <p:nvPicPr>
          <p:cNvPr id="7" name="Picture 6">
            <a:extLst>
              <a:ext uri="{FF2B5EF4-FFF2-40B4-BE49-F238E27FC236}">
                <a16:creationId xmlns:a16="http://schemas.microsoft.com/office/drawing/2014/main" id="{59D5EC21-E8B9-076A-26B0-A88644920817}"/>
              </a:ext>
            </a:extLst>
          </p:cNvPr>
          <p:cNvPicPr>
            <a:picLocks noChangeAspect="1"/>
          </p:cNvPicPr>
          <p:nvPr/>
        </p:nvPicPr>
        <p:blipFill>
          <a:blip r:embed="rId4"/>
          <a:stretch>
            <a:fillRect/>
          </a:stretch>
        </p:blipFill>
        <p:spPr>
          <a:xfrm>
            <a:off x="6253686" y="887768"/>
            <a:ext cx="5753100" cy="3328802"/>
          </a:xfrm>
          <a:prstGeom prst="rect">
            <a:avLst/>
          </a:prstGeom>
        </p:spPr>
      </p:pic>
    </p:spTree>
    <p:extLst>
      <p:ext uri="{BB962C8B-B14F-4D97-AF65-F5344CB8AC3E}">
        <p14:creationId xmlns:p14="http://schemas.microsoft.com/office/powerpoint/2010/main" val="39567356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Side effects are predictable unintended responses to medications. For stimulants used to treat attention deficit hyperactivity disorders side effects include decreased appetite, rapid weight loss and insomnia. Side effects can often be managed without discontinuing treatment. Adverse reactions are less predictable, more severe, and more likely to require discontinuing treatment. The client is having a therapeutic effect (improved behavior/school performance) on the target dose thus it is unlikely the effects are due to non- compliance. There is no evidence of  drug dependence.</a:t>
            </a:r>
            <a:endParaRPr lang="en-US" sz="2400" dirty="0"/>
          </a:p>
        </p:txBody>
      </p:sp>
    </p:spTree>
    <p:extLst>
      <p:ext uri="{BB962C8B-B14F-4D97-AF65-F5344CB8AC3E}">
        <p14:creationId xmlns:p14="http://schemas.microsoft.com/office/powerpoint/2010/main" val="9430186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Trend 1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30067578"/>
              </p:ext>
            </p:extLst>
          </p:nvPr>
        </p:nvGraphicFramePr>
        <p:xfrm>
          <a:off x="914400" y="1970088"/>
          <a:ext cx="10429872" cy="107184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Points</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3648513413"/>
                  </a:ext>
                </a:extLst>
              </a:tr>
            </a:tbl>
          </a:graphicData>
        </a:graphic>
      </p:graphicFrame>
    </p:spTree>
    <p:extLst>
      <p:ext uri="{BB962C8B-B14F-4D97-AF65-F5344CB8AC3E}">
        <p14:creationId xmlns:p14="http://schemas.microsoft.com/office/powerpoint/2010/main" val="11371519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88E3-7871-6F0C-4537-FBF2856944BF}"/>
              </a:ext>
            </a:extLst>
          </p:cNvPr>
          <p:cNvSpPr>
            <a:spLocks noGrp="1"/>
          </p:cNvSpPr>
          <p:nvPr>
            <p:ph type="title"/>
          </p:nvPr>
        </p:nvSpPr>
        <p:spPr/>
        <p:txBody>
          <a:bodyPr/>
          <a:lstStyle/>
          <a:p>
            <a:r>
              <a:rPr lang="en-US" dirty="0"/>
              <a:t>My Total</a:t>
            </a:r>
          </a:p>
        </p:txBody>
      </p:sp>
      <p:graphicFrame>
        <p:nvGraphicFramePr>
          <p:cNvPr id="6" name="Table 6">
            <a:extLst>
              <a:ext uri="{FF2B5EF4-FFF2-40B4-BE49-F238E27FC236}">
                <a16:creationId xmlns:a16="http://schemas.microsoft.com/office/drawing/2014/main" id="{9EFB2890-1CE2-1BC3-947E-0E0944C01498}"/>
              </a:ext>
            </a:extLst>
          </p:cNvPr>
          <p:cNvGraphicFramePr>
            <a:graphicFrameLocks noGrp="1"/>
          </p:cNvGraphicFramePr>
          <p:nvPr>
            <p:ph sz="quarter" idx="10"/>
            <p:extLst>
              <p:ext uri="{D42A27DB-BD31-4B8C-83A1-F6EECF244321}">
                <p14:modId xmlns:p14="http://schemas.microsoft.com/office/powerpoint/2010/main" val="1212656691"/>
              </p:ext>
            </p:extLst>
          </p:nvPr>
        </p:nvGraphicFramePr>
        <p:xfrm>
          <a:off x="914399" y="1970088"/>
          <a:ext cx="6915705" cy="2966720"/>
        </p:xfrm>
        <a:graphic>
          <a:graphicData uri="http://schemas.openxmlformats.org/drawingml/2006/table">
            <a:tbl>
              <a:tblPr firstRow="1" bandRow="1">
                <a:tableStyleId>{5C22544A-7EE6-4342-B048-85BDC9FD1C3A}</a:tableStyleId>
              </a:tblPr>
              <a:tblGrid>
                <a:gridCol w="3577702">
                  <a:extLst>
                    <a:ext uri="{9D8B030D-6E8A-4147-A177-3AD203B41FA5}">
                      <a16:colId xmlns:a16="http://schemas.microsoft.com/office/drawing/2014/main" val="1938581054"/>
                    </a:ext>
                  </a:extLst>
                </a:gridCol>
                <a:gridCol w="1793289">
                  <a:extLst>
                    <a:ext uri="{9D8B030D-6E8A-4147-A177-3AD203B41FA5}">
                      <a16:colId xmlns:a16="http://schemas.microsoft.com/office/drawing/2014/main" val="1403480193"/>
                    </a:ext>
                  </a:extLst>
                </a:gridCol>
                <a:gridCol w="1544714">
                  <a:extLst>
                    <a:ext uri="{9D8B030D-6E8A-4147-A177-3AD203B41FA5}">
                      <a16:colId xmlns:a16="http://schemas.microsoft.com/office/drawing/2014/main" val="1518037486"/>
                    </a:ext>
                  </a:extLst>
                </a:gridCol>
              </a:tblGrid>
              <a:tr h="370840">
                <a:tc>
                  <a:txBody>
                    <a:bodyPr/>
                    <a:lstStyle/>
                    <a:p>
                      <a:r>
                        <a:rPr lang="en-US" dirty="0"/>
                        <a:t>Item</a:t>
                      </a:r>
                    </a:p>
                  </a:txBody>
                  <a:tcPr/>
                </a:tc>
                <a:tc>
                  <a:txBody>
                    <a:bodyPr/>
                    <a:lstStyle/>
                    <a:p>
                      <a:r>
                        <a:rPr lang="en-US" dirty="0"/>
                        <a:t>Possible Points</a:t>
                      </a:r>
                    </a:p>
                  </a:txBody>
                  <a:tcPr/>
                </a:tc>
                <a:tc>
                  <a:txBody>
                    <a:bodyPr/>
                    <a:lstStyle/>
                    <a:p>
                      <a:r>
                        <a:rPr lang="en-US" dirty="0"/>
                        <a:t>My score</a:t>
                      </a:r>
                    </a:p>
                  </a:txBody>
                  <a:tcPr/>
                </a:tc>
                <a:extLst>
                  <a:ext uri="{0D108BD9-81ED-4DB2-BD59-A6C34878D82A}">
                    <a16:rowId xmlns:a16="http://schemas.microsoft.com/office/drawing/2014/main" val="25582848"/>
                  </a:ext>
                </a:extLst>
              </a:tr>
              <a:tr h="370840">
                <a:tc>
                  <a:txBody>
                    <a:bodyPr/>
                    <a:lstStyle/>
                    <a:p>
                      <a:r>
                        <a:rPr lang="en-US" dirty="0"/>
                        <a:t>Case study 1 </a:t>
                      </a:r>
                    </a:p>
                  </a:txBody>
                  <a:tcPr/>
                </a:tc>
                <a:tc>
                  <a:txBody>
                    <a:bodyPr/>
                    <a:lstStyle/>
                    <a:p>
                      <a:r>
                        <a:rPr lang="en-US" dirty="0"/>
                        <a:t>26</a:t>
                      </a:r>
                    </a:p>
                  </a:txBody>
                  <a:tcPr/>
                </a:tc>
                <a:tc>
                  <a:txBody>
                    <a:bodyPr/>
                    <a:lstStyle/>
                    <a:p>
                      <a:endParaRPr lang="en-US"/>
                    </a:p>
                  </a:txBody>
                  <a:tcPr/>
                </a:tc>
                <a:extLst>
                  <a:ext uri="{0D108BD9-81ED-4DB2-BD59-A6C34878D82A}">
                    <a16:rowId xmlns:a16="http://schemas.microsoft.com/office/drawing/2014/main" val="310738109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Bowtie 1 </a:t>
                      </a:r>
                    </a:p>
                  </a:txBody>
                  <a:tcPr/>
                </a:tc>
                <a:tc>
                  <a:txBody>
                    <a:bodyPr/>
                    <a:lstStyle/>
                    <a:p>
                      <a:r>
                        <a:rPr lang="en-US" dirty="0"/>
                        <a:t>5</a:t>
                      </a:r>
                    </a:p>
                  </a:txBody>
                  <a:tcPr/>
                </a:tc>
                <a:tc>
                  <a:txBody>
                    <a:bodyPr/>
                    <a:lstStyle/>
                    <a:p>
                      <a:endParaRPr lang="en-US"/>
                    </a:p>
                  </a:txBody>
                  <a:tcPr/>
                </a:tc>
                <a:extLst>
                  <a:ext uri="{0D108BD9-81ED-4DB2-BD59-A6C34878D82A}">
                    <a16:rowId xmlns:a16="http://schemas.microsoft.com/office/drawing/2014/main" val="2316600764"/>
                  </a:ext>
                </a:extLst>
              </a:tr>
              <a:tr h="370840">
                <a:tc>
                  <a:txBody>
                    <a:bodyPr/>
                    <a:lstStyle/>
                    <a:p>
                      <a:r>
                        <a:rPr lang="en-US" dirty="0"/>
                        <a:t>Case study 2</a:t>
                      </a:r>
                    </a:p>
                  </a:txBody>
                  <a:tcPr/>
                </a:tc>
                <a:tc>
                  <a:txBody>
                    <a:bodyPr/>
                    <a:lstStyle/>
                    <a:p>
                      <a:r>
                        <a:rPr lang="en-US" dirty="0"/>
                        <a:t>19</a:t>
                      </a:r>
                    </a:p>
                  </a:txBody>
                  <a:tcPr/>
                </a:tc>
                <a:tc>
                  <a:txBody>
                    <a:bodyPr/>
                    <a:lstStyle/>
                    <a:p>
                      <a:endParaRPr lang="en-US" dirty="0"/>
                    </a:p>
                  </a:txBody>
                  <a:tcPr/>
                </a:tc>
                <a:extLst>
                  <a:ext uri="{0D108BD9-81ED-4DB2-BD59-A6C34878D82A}">
                    <a16:rowId xmlns:a16="http://schemas.microsoft.com/office/drawing/2014/main" val="3234571639"/>
                  </a:ext>
                </a:extLst>
              </a:tr>
              <a:tr h="370840">
                <a:tc>
                  <a:txBody>
                    <a:bodyPr/>
                    <a:lstStyle/>
                    <a:p>
                      <a:r>
                        <a:rPr lang="en-US" dirty="0"/>
                        <a:t>Bowtie 2</a:t>
                      </a:r>
                    </a:p>
                  </a:txBody>
                  <a:tcPr/>
                </a:tc>
                <a:tc>
                  <a:txBody>
                    <a:bodyPr/>
                    <a:lstStyle/>
                    <a:p>
                      <a:r>
                        <a:rPr lang="en-US" dirty="0"/>
                        <a:t>5</a:t>
                      </a:r>
                    </a:p>
                  </a:txBody>
                  <a:tcPr/>
                </a:tc>
                <a:tc>
                  <a:txBody>
                    <a:bodyPr/>
                    <a:lstStyle/>
                    <a:p>
                      <a:endParaRPr lang="en-US"/>
                    </a:p>
                  </a:txBody>
                  <a:tcPr/>
                </a:tc>
                <a:extLst>
                  <a:ext uri="{0D108BD9-81ED-4DB2-BD59-A6C34878D82A}">
                    <a16:rowId xmlns:a16="http://schemas.microsoft.com/office/drawing/2014/main" val="2210208278"/>
                  </a:ext>
                </a:extLst>
              </a:tr>
              <a:tr h="370840">
                <a:tc>
                  <a:txBody>
                    <a:bodyPr/>
                    <a:lstStyle/>
                    <a:p>
                      <a:r>
                        <a:rPr lang="en-US" dirty="0"/>
                        <a:t>Case study 3</a:t>
                      </a:r>
                    </a:p>
                  </a:txBody>
                  <a:tcPr/>
                </a:tc>
                <a:tc>
                  <a:txBody>
                    <a:bodyPr/>
                    <a:lstStyle/>
                    <a:p>
                      <a:r>
                        <a:rPr lang="en-US" dirty="0"/>
                        <a:t>27</a:t>
                      </a:r>
                    </a:p>
                  </a:txBody>
                  <a:tcPr/>
                </a:tc>
                <a:tc>
                  <a:txBody>
                    <a:bodyPr/>
                    <a:lstStyle/>
                    <a:p>
                      <a:endParaRPr lang="en-US"/>
                    </a:p>
                  </a:txBody>
                  <a:tcPr/>
                </a:tc>
                <a:extLst>
                  <a:ext uri="{0D108BD9-81ED-4DB2-BD59-A6C34878D82A}">
                    <a16:rowId xmlns:a16="http://schemas.microsoft.com/office/drawing/2014/main" val="3021649144"/>
                  </a:ext>
                </a:extLst>
              </a:tr>
              <a:tr h="370840">
                <a:tc>
                  <a:txBody>
                    <a:bodyPr/>
                    <a:lstStyle/>
                    <a:p>
                      <a:r>
                        <a:rPr lang="en-US" dirty="0"/>
                        <a:t>Trend 1</a:t>
                      </a:r>
                    </a:p>
                  </a:txBody>
                  <a:tcPr/>
                </a:tc>
                <a:tc>
                  <a:txBody>
                    <a:bodyPr/>
                    <a:lstStyle/>
                    <a:p>
                      <a:r>
                        <a:rPr lang="en-US" dirty="0"/>
                        <a:t>1</a:t>
                      </a:r>
                    </a:p>
                  </a:txBody>
                  <a:tcPr/>
                </a:tc>
                <a:tc>
                  <a:txBody>
                    <a:bodyPr/>
                    <a:lstStyle/>
                    <a:p>
                      <a:endParaRPr lang="en-US" dirty="0"/>
                    </a:p>
                  </a:txBody>
                  <a:tcPr/>
                </a:tc>
                <a:extLst>
                  <a:ext uri="{0D108BD9-81ED-4DB2-BD59-A6C34878D82A}">
                    <a16:rowId xmlns:a16="http://schemas.microsoft.com/office/drawing/2014/main" val="942907047"/>
                  </a:ext>
                </a:extLst>
              </a:tr>
              <a:tr h="370840">
                <a:tc>
                  <a:txBody>
                    <a:bodyPr/>
                    <a:lstStyle/>
                    <a:p>
                      <a:r>
                        <a:rPr lang="en-US" dirty="0"/>
                        <a:t>Total Possible</a:t>
                      </a:r>
                    </a:p>
                  </a:txBody>
                  <a:tcPr/>
                </a:tc>
                <a:tc gridSpan="2">
                  <a:txBody>
                    <a:bodyPr/>
                    <a:lstStyle/>
                    <a:p>
                      <a:r>
                        <a:rPr lang="en-US" dirty="0"/>
                        <a:t>83</a:t>
                      </a:r>
                    </a:p>
                  </a:txBody>
                  <a:tcPr/>
                </a:tc>
                <a:tc hMerge="1">
                  <a:txBody>
                    <a:bodyPr/>
                    <a:lstStyle/>
                    <a:p>
                      <a:endParaRPr lang="en-US" dirty="0"/>
                    </a:p>
                  </a:txBody>
                  <a:tcPr/>
                </a:tc>
                <a:extLst>
                  <a:ext uri="{0D108BD9-81ED-4DB2-BD59-A6C34878D82A}">
                    <a16:rowId xmlns:a16="http://schemas.microsoft.com/office/drawing/2014/main" val="1991575141"/>
                  </a:ext>
                </a:extLst>
              </a:tr>
            </a:tbl>
          </a:graphicData>
        </a:graphic>
      </p:graphicFrame>
    </p:spTree>
    <p:extLst>
      <p:ext uri="{BB962C8B-B14F-4D97-AF65-F5344CB8AC3E}">
        <p14:creationId xmlns:p14="http://schemas.microsoft.com/office/powerpoint/2010/main" val="22384624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8F405C-61C6-E445-E1F5-C1D3C1B98678}"/>
              </a:ext>
            </a:extLst>
          </p:cNvPr>
          <p:cNvSpPr>
            <a:spLocks noGrp="1"/>
          </p:cNvSpPr>
          <p:nvPr>
            <p:ph type="title"/>
          </p:nvPr>
        </p:nvSpPr>
        <p:spPr/>
        <p:txBody>
          <a:bodyPr/>
          <a:lstStyle/>
          <a:p>
            <a:r>
              <a:rPr lang="en-US" dirty="0"/>
              <a:t>Please Complete the Mini Review Evaluation </a:t>
            </a:r>
          </a:p>
        </p:txBody>
      </p:sp>
      <p:sp>
        <p:nvSpPr>
          <p:cNvPr id="3" name="Content Placeholder 2">
            <a:extLst>
              <a:ext uri="{FF2B5EF4-FFF2-40B4-BE49-F238E27FC236}">
                <a16:creationId xmlns:a16="http://schemas.microsoft.com/office/drawing/2014/main" id="{13DCFD9F-B555-6BE0-A4AE-F194907AD6C0}"/>
              </a:ext>
            </a:extLst>
          </p:cNvPr>
          <p:cNvSpPr>
            <a:spLocks noGrp="1"/>
          </p:cNvSpPr>
          <p:nvPr>
            <p:ph sz="half" idx="1"/>
          </p:nvPr>
        </p:nvSpPr>
        <p:spPr/>
        <p:txBody>
          <a:bodyPr/>
          <a:lstStyle/>
          <a:p>
            <a:pPr marL="36900" indent="0">
              <a:buNone/>
            </a:pPr>
            <a:r>
              <a:rPr lang="en-US" sz="3200" dirty="0">
                <a:hlinkClick r:id="rId2"/>
              </a:rPr>
              <a:t>https://umaryland.az1.qualtrics.com/</a:t>
            </a:r>
            <a:r>
              <a:rPr lang="en-US" sz="3200" dirty="0" err="1">
                <a:hlinkClick r:id="rId2"/>
              </a:rPr>
              <a:t>jfe</a:t>
            </a:r>
            <a:r>
              <a:rPr lang="en-US" sz="3200" dirty="0">
                <a:hlinkClick r:id="rId2"/>
              </a:rPr>
              <a:t>/form/SV_1ZYu3gxvlMDziMS</a:t>
            </a:r>
            <a:endParaRPr lang="en-US" sz="3200" dirty="0"/>
          </a:p>
          <a:p>
            <a:endParaRPr lang="en-US" sz="3200" dirty="0"/>
          </a:p>
          <a:p>
            <a:endParaRPr lang="en-US" dirty="0"/>
          </a:p>
        </p:txBody>
      </p:sp>
      <p:pic>
        <p:nvPicPr>
          <p:cNvPr id="7" name="Content Placeholder 6" descr="Qr code&#10;&#10;Description automatically generated">
            <a:extLst>
              <a:ext uri="{FF2B5EF4-FFF2-40B4-BE49-F238E27FC236}">
                <a16:creationId xmlns:a16="http://schemas.microsoft.com/office/drawing/2014/main" id="{4BBE6236-EB82-1DBD-7B4D-B04F8555C399}"/>
              </a:ext>
            </a:extLst>
          </p:cNvPr>
          <p:cNvPicPr>
            <a:picLocks noGrp="1" noChangeAspect="1"/>
          </p:cNvPicPr>
          <p:nvPr>
            <p:ph sz="half" idx="2"/>
          </p:nvPr>
        </p:nvPicPr>
        <p:blipFill>
          <a:blip r:embed="rId3"/>
          <a:stretch>
            <a:fillRect/>
          </a:stretch>
        </p:blipFill>
        <p:spPr>
          <a:xfrm>
            <a:off x="7864475" y="3038475"/>
            <a:ext cx="2381250" cy="2381250"/>
          </a:xfrm>
        </p:spPr>
      </p:pic>
      <p:sp>
        <p:nvSpPr>
          <p:cNvPr id="8" name="TextBox 7">
            <a:extLst>
              <a:ext uri="{FF2B5EF4-FFF2-40B4-BE49-F238E27FC236}">
                <a16:creationId xmlns:a16="http://schemas.microsoft.com/office/drawing/2014/main" id="{D879D93F-ACBF-4B2C-8BCA-0EF482577BE2}"/>
              </a:ext>
            </a:extLst>
          </p:cNvPr>
          <p:cNvSpPr txBox="1"/>
          <p:nvPr/>
        </p:nvSpPr>
        <p:spPr>
          <a:xfrm>
            <a:off x="769434" y="5791200"/>
            <a:ext cx="7281746"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This evaluation will take approximately less than 2 minutes to complete.</a:t>
            </a:r>
          </a:p>
        </p:txBody>
      </p:sp>
    </p:spTree>
    <p:extLst>
      <p:ext uri="{BB962C8B-B14F-4D97-AF65-F5344CB8AC3E}">
        <p14:creationId xmlns:p14="http://schemas.microsoft.com/office/powerpoint/2010/main" val="857209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68C217-C2A6-E561-0DE2-279F1CA9B1EC}"/>
              </a:ext>
            </a:extLst>
          </p:cNvPr>
          <p:cNvSpPr>
            <a:spLocks noGrp="1"/>
          </p:cNvSpPr>
          <p:nvPr>
            <p:ph type="title"/>
          </p:nvPr>
        </p:nvSpPr>
        <p:spPr>
          <a:xfrm>
            <a:off x="913795" y="609600"/>
            <a:ext cx="4412585" cy="773430"/>
          </a:xfrm>
        </p:spPr>
        <p:txBody>
          <a:bodyPr>
            <a:normAutofit fontScale="90000"/>
          </a:bodyPr>
          <a:lstStyle/>
          <a:p>
            <a:r>
              <a:rPr lang="en-US" dirty="0"/>
              <a:t>Bowties in Qualtrics</a:t>
            </a:r>
          </a:p>
        </p:txBody>
      </p:sp>
      <p:pic>
        <p:nvPicPr>
          <p:cNvPr id="5" name="Content Placeholder 4">
            <a:extLst>
              <a:ext uri="{FF2B5EF4-FFF2-40B4-BE49-F238E27FC236}">
                <a16:creationId xmlns:a16="http://schemas.microsoft.com/office/drawing/2014/main" id="{7DEFD109-D073-6E4A-C859-9C9D3D51ADC2}"/>
              </a:ext>
            </a:extLst>
          </p:cNvPr>
          <p:cNvPicPr>
            <a:picLocks noGrp="1" noChangeAspect="1"/>
          </p:cNvPicPr>
          <p:nvPr>
            <p:ph sz="quarter" idx="10"/>
          </p:nvPr>
        </p:nvPicPr>
        <p:blipFill>
          <a:blip r:embed="rId2"/>
          <a:stretch>
            <a:fillRect/>
          </a:stretch>
        </p:blipFill>
        <p:spPr>
          <a:xfrm>
            <a:off x="6096000" y="609600"/>
            <a:ext cx="5311140" cy="6055296"/>
          </a:xfrm>
        </p:spPr>
      </p:pic>
      <p:pic>
        <p:nvPicPr>
          <p:cNvPr id="8" name="Picture 7">
            <a:extLst>
              <a:ext uri="{FF2B5EF4-FFF2-40B4-BE49-F238E27FC236}">
                <a16:creationId xmlns:a16="http://schemas.microsoft.com/office/drawing/2014/main" id="{0A53F8DC-21B1-38E6-B08F-6368D4A576DA}"/>
              </a:ext>
            </a:extLst>
          </p:cNvPr>
          <p:cNvPicPr>
            <a:picLocks noChangeAspect="1"/>
          </p:cNvPicPr>
          <p:nvPr/>
        </p:nvPicPr>
        <p:blipFill>
          <a:blip r:embed="rId3"/>
          <a:stretch>
            <a:fillRect/>
          </a:stretch>
        </p:blipFill>
        <p:spPr>
          <a:xfrm>
            <a:off x="372124" y="1800224"/>
            <a:ext cx="5311141" cy="3114675"/>
          </a:xfrm>
          <a:prstGeom prst="rect">
            <a:avLst/>
          </a:prstGeom>
        </p:spPr>
      </p:pic>
      <p:sp>
        <p:nvSpPr>
          <p:cNvPr id="10" name="TextBox 9">
            <a:extLst>
              <a:ext uri="{FF2B5EF4-FFF2-40B4-BE49-F238E27FC236}">
                <a16:creationId xmlns:a16="http://schemas.microsoft.com/office/drawing/2014/main" id="{A3BABF7D-CB06-9651-1B55-37EC498AC4CB}"/>
              </a:ext>
            </a:extLst>
          </p:cNvPr>
          <p:cNvSpPr txBox="1"/>
          <p:nvPr/>
        </p:nvSpPr>
        <p:spPr>
          <a:xfrm>
            <a:off x="784860" y="5143500"/>
            <a:ext cx="4898405" cy="646331"/>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Bowties in Qualtrics are 3 drop and drag question- but they don’t make a “bowtie” shape. </a:t>
            </a:r>
          </a:p>
        </p:txBody>
      </p:sp>
    </p:spTree>
    <p:extLst>
      <p:ext uri="{BB962C8B-B14F-4D97-AF65-F5344CB8AC3E}">
        <p14:creationId xmlns:p14="http://schemas.microsoft.com/office/powerpoint/2010/main" val="1760194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3BA598-2B84-54D5-853B-7CDC8C045D71}"/>
              </a:ext>
            </a:extLst>
          </p:cNvPr>
          <p:cNvSpPr>
            <a:spLocks noGrp="1"/>
          </p:cNvSpPr>
          <p:nvPr>
            <p:ph sz="quarter" idx="10"/>
          </p:nvPr>
        </p:nvSpPr>
        <p:spPr/>
        <p:txBody>
          <a:bodyPr/>
          <a:lstStyle/>
          <a:p>
            <a:r>
              <a:rPr lang="en-US" sz="2200" dirty="0">
                <a:latin typeface="Calibri" panose="020F0502020204030204" pitchFamily="34" charset="0"/>
                <a:cs typeface="Calibri" panose="020F0502020204030204" pitchFamily="34" charset="0"/>
              </a:rPr>
              <a:t>Trend items require the candidate to make clinical judgments based on client data presented at different time points.</a:t>
            </a:r>
          </a:p>
          <a:p>
            <a:r>
              <a:rPr lang="en-US" sz="2200" dirty="0">
                <a:latin typeface="Calibri" panose="020F0502020204030204" pitchFamily="34" charset="0"/>
                <a:cs typeface="Calibri" panose="020F0502020204030204" pitchFamily="34" charset="0"/>
              </a:rPr>
              <a:t> Trend items may address one or more clinical judgment steps but do not follow the six-item sequence like case studies do.</a:t>
            </a:r>
          </a:p>
          <a:p>
            <a:r>
              <a:rPr lang="en-US" sz="2200" dirty="0">
                <a:latin typeface="Calibri" panose="020F0502020204030204" pitchFamily="34" charset="0"/>
                <a:cs typeface="Calibri" panose="020F0502020204030204" pitchFamily="34" charset="0"/>
              </a:rPr>
              <a:t> Trend items can feature any item response type except bowtie.</a:t>
            </a:r>
          </a:p>
          <a:p>
            <a:endParaRPr lang="en-US" sz="2400" dirty="0">
              <a:latin typeface="Calibri" panose="020F0502020204030204" pitchFamily="34" charset="0"/>
              <a:cs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E7252E43-2A69-6B95-B41E-C4A383CAAAA0}"/>
              </a:ext>
            </a:extLst>
          </p:cNvPr>
          <p:cNvSpPr>
            <a:spLocks noGrp="1"/>
          </p:cNvSpPr>
          <p:nvPr>
            <p:ph type="title"/>
          </p:nvPr>
        </p:nvSpPr>
        <p:spPr/>
        <p:txBody>
          <a:bodyPr/>
          <a:lstStyle/>
          <a:p>
            <a:r>
              <a:rPr lang="en-US" sz="4000" dirty="0"/>
              <a:t>Stand-alone Item: Trends</a:t>
            </a:r>
            <a:endParaRPr lang="en-US" dirty="0"/>
          </a:p>
        </p:txBody>
      </p:sp>
    </p:spTree>
    <p:extLst>
      <p:ext uri="{BB962C8B-B14F-4D97-AF65-F5344CB8AC3E}">
        <p14:creationId xmlns:p14="http://schemas.microsoft.com/office/powerpoint/2010/main" val="12900766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8ECBBE46D5344CA280ED648555FC32" ma:contentTypeVersion="16" ma:contentTypeDescription="Create a new document." ma:contentTypeScope="" ma:versionID="44148c78198fd675865615cca59ac108">
  <xsd:schema xmlns:xsd="http://www.w3.org/2001/XMLSchema" xmlns:xs="http://www.w3.org/2001/XMLSchema" xmlns:p="http://schemas.microsoft.com/office/2006/metadata/properties" xmlns:ns1="http://schemas.microsoft.com/sharepoint/v3" xmlns:ns3="0b1d5d30-e7e6-4040-941f-fae2e7ded6c3" xmlns:ns4="6ddd92d9-49d3-4fda-a06b-ab8d97146b3f" targetNamespace="http://schemas.microsoft.com/office/2006/metadata/properties" ma:root="true" ma:fieldsID="4bd31d563715eb882f22eadf1b0ef43e" ns1:_="" ns3:_="" ns4:_="">
    <xsd:import namespace="http://schemas.microsoft.com/sharepoint/v3"/>
    <xsd:import namespace="0b1d5d30-e7e6-4040-941f-fae2e7ded6c3"/>
    <xsd:import namespace="6ddd92d9-49d3-4fda-a06b-ab8d97146b3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1d5d30-e7e6-4040-941f-fae2e7ded6c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dd92d9-49d3-4fda-a06b-ab8d97146b3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BEAFDB-5157-4D9E-BAFC-77843928759B}">
  <ds:schemaRefs>
    <ds:schemaRef ds:uri="http://purl.org/dc/terms/"/>
    <ds:schemaRef ds:uri="http://schemas.openxmlformats.org/package/2006/metadata/core-properties"/>
    <ds:schemaRef ds:uri="http://purl.org/dc/dcmitype/"/>
    <ds:schemaRef ds:uri="http://schemas.microsoft.com/office/infopath/2007/PartnerControls"/>
    <ds:schemaRef ds:uri="6ddd92d9-49d3-4fda-a06b-ab8d97146b3f"/>
    <ds:schemaRef ds:uri="http://purl.org/dc/elements/1.1/"/>
    <ds:schemaRef ds:uri="http://schemas.microsoft.com/office/2006/metadata/properties"/>
    <ds:schemaRef ds:uri="http://schemas.microsoft.com/office/2006/documentManagement/types"/>
    <ds:schemaRef ds:uri="0b1d5d30-e7e6-4040-941f-fae2e7ded6c3"/>
    <ds:schemaRef ds:uri="http://schemas.microsoft.com/sharepoint/v3"/>
    <ds:schemaRef ds:uri="http://www.w3.org/XML/1998/namespace"/>
  </ds:schemaRefs>
</ds:datastoreItem>
</file>

<file path=customXml/itemProps2.xml><?xml version="1.0" encoding="utf-8"?>
<ds:datastoreItem xmlns:ds="http://schemas.openxmlformats.org/officeDocument/2006/customXml" ds:itemID="{F09C27BC-492A-472D-AA27-8888524811DE}">
  <ds:schemaRefs>
    <ds:schemaRef ds:uri="http://schemas.microsoft.com/sharepoint/v3/contenttype/forms"/>
  </ds:schemaRefs>
</ds:datastoreItem>
</file>

<file path=customXml/itemProps3.xml><?xml version="1.0" encoding="utf-8"?>
<ds:datastoreItem xmlns:ds="http://schemas.openxmlformats.org/officeDocument/2006/customXml" ds:itemID="{FAFBF6C7-31AC-4E77-867A-BC98D5D14C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b1d5d30-e7e6-4040-941f-fae2e7ded6c3"/>
    <ds:schemaRef ds:uri="6ddd92d9-49d3-4fda-a06b-ab8d97146b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782</TotalTime>
  <Words>4005</Words>
  <Application>Microsoft Office PowerPoint</Application>
  <PresentationFormat>Widescreen</PresentationFormat>
  <Paragraphs>497</Paragraphs>
  <Slides>79</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Arial</vt:lpstr>
      <vt:lpstr>Arial Black</vt:lpstr>
      <vt:lpstr>Calibri</vt:lpstr>
      <vt:lpstr>Calisto MT</vt:lpstr>
      <vt:lpstr>Times New Roman</vt:lpstr>
      <vt:lpstr>Trebuchet MS</vt:lpstr>
      <vt:lpstr>Wingdings</vt:lpstr>
      <vt:lpstr>Wingdings 2</vt:lpstr>
      <vt:lpstr>Slate</vt:lpstr>
      <vt:lpstr>Maryland NextGen Testbank: Pediatric Mini Review</vt:lpstr>
      <vt:lpstr> NextGen Test Bank Disclosures</vt:lpstr>
      <vt:lpstr>About The NextGen NCLEX</vt:lpstr>
      <vt:lpstr>The Five New Item Response Types</vt:lpstr>
      <vt:lpstr>Case Studies</vt:lpstr>
      <vt:lpstr>Stand-alone Item Types</vt:lpstr>
      <vt:lpstr>Stand-alone Item: Bowtie</vt:lpstr>
      <vt:lpstr>Bowties in Qualtrics</vt:lpstr>
      <vt:lpstr>Stand-alone Item: Trends</vt:lpstr>
      <vt:lpstr>About This Review</vt:lpstr>
      <vt:lpstr> The First Screen Provides Instructions </vt:lpstr>
      <vt:lpstr>Answer the Questions </vt:lpstr>
      <vt:lpstr>In Tables, Follow Instructions for How Many Options May be Selected in a Row.</vt:lpstr>
      <vt:lpstr> Highlight Questions</vt:lpstr>
      <vt:lpstr>Submit the Final Question  and Click Download PDF  from Thank You Screen </vt:lpstr>
      <vt:lpstr>The Response Summary Shows Your Answers   </vt:lpstr>
      <vt:lpstr>Correct Answers</vt:lpstr>
      <vt:lpstr>New Scoring Rule: +/-</vt:lpstr>
      <vt:lpstr>New Scoring Rule: 0/1</vt:lpstr>
      <vt:lpstr> Same Answers: Different Scores</vt:lpstr>
      <vt:lpstr>Rationale Scoring Rule</vt:lpstr>
      <vt:lpstr>Keep track of your score as you move through the review</vt:lpstr>
      <vt:lpstr>Final Link</vt:lpstr>
      <vt:lpstr>Case Study # 1</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1 Score</vt:lpstr>
      <vt:lpstr> Bowtie # 1</vt:lpstr>
      <vt:lpstr>PowerPoint Presentation</vt:lpstr>
      <vt:lpstr>Rationale</vt:lpstr>
      <vt:lpstr>Bowtie 1 Score</vt:lpstr>
      <vt:lpstr>Case Study # 2</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2 Score</vt:lpstr>
      <vt:lpstr> Bowtie # 2</vt:lpstr>
      <vt:lpstr>PowerPoint Presentation</vt:lpstr>
      <vt:lpstr>Rationale</vt:lpstr>
      <vt:lpstr>Bowtie 2 Score</vt:lpstr>
      <vt:lpstr>Case Study # 3</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3 Score</vt:lpstr>
      <vt:lpstr> Trend # 1</vt:lpstr>
      <vt:lpstr>PowerPoint Presentation</vt:lpstr>
      <vt:lpstr>Rationale</vt:lpstr>
      <vt:lpstr>Trend 1 Score</vt:lpstr>
      <vt:lpstr>My Total</vt:lpstr>
      <vt:lpstr>Please Complete the Mini Review Evaluation </vt:lpstr>
    </vt:vector>
  </TitlesOfParts>
  <Company>Univ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Desiree Hensel</cp:lastModifiedBy>
  <cp:revision>46</cp:revision>
  <dcterms:created xsi:type="dcterms:W3CDTF">2011-06-24T14:29:15Z</dcterms:created>
  <dcterms:modified xsi:type="dcterms:W3CDTF">2023-06-14T12:16:09Z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0x010100B68ECBBE46D5344CA280ED648555FC32</vt:lpwstr>
  </property>
</Properties>
</file>