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64" r:id="rId4"/>
  </p:sldMasterIdLst>
  <p:notesMasterIdLst>
    <p:notesMasterId r:id="rId49"/>
  </p:notesMasterIdLst>
  <p:sldIdLst>
    <p:sldId id="1758" r:id="rId5"/>
    <p:sldId id="267" r:id="rId6"/>
    <p:sldId id="1785" r:id="rId7"/>
    <p:sldId id="1786" r:id="rId8"/>
    <p:sldId id="1788" r:id="rId9"/>
    <p:sldId id="1760" r:id="rId10"/>
    <p:sldId id="1761" r:id="rId11"/>
    <p:sldId id="1762" r:id="rId12"/>
    <p:sldId id="1763" r:id="rId13"/>
    <p:sldId id="1764" r:id="rId14"/>
    <p:sldId id="1765" r:id="rId15"/>
    <p:sldId id="1766" r:id="rId16"/>
    <p:sldId id="1767" r:id="rId17"/>
    <p:sldId id="1768" r:id="rId18"/>
    <p:sldId id="1769" r:id="rId19"/>
    <p:sldId id="1770" r:id="rId20"/>
    <p:sldId id="1771" r:id="rId21"/>
    <p:sldId id="1772" r:id="rId22"/>
    <p:sldId id="1773" r:id="rId23"/>
    <p:sldId id="1774" r:id="rId24"/>
    <p:sldId id="1775" r:id="rId25"/>
    <p:sldId id="1776" r:id="rId26"/>
    <p:sldId id="1777" r:id="rId27"/>
    <p:sldId id="1778" r:id="rId28"/>
    <p:sldId id="1782" r:id="rId29"/>
    <p:sldId id="1780" r:id="rId30"/>
    <p:sldId id="302" r:id="rId31"/>
    <p:sldId id="306" r:id="rId32"/>
    <p:sldId id="307" r:id="rId33"/>
    <p:sldId id="308" r:id="rId34"/>
    <p:sldId id="309" r:id="rId35"/>
    <p:sldId id="310" r:id="rId36"/>
    <p:sldId id="311" r:id="rId37"/>
    <p:sldId id="312" r:id="rId38"/>
    <p:sldId id="313" r:id="rId39"/>
    <p:sldId id="314" r:id="rId40"/>
    <p:sldId id="315" r:id="rId41"/>
    <p:sldId id="316" r:id="rId42"/>
    <p:sldId id="317" r:id="rId43"/>
    <p:sldId id="318" r:id="rId44"/>
    <p:sldId id="376" r:id="rId45"/>
    <p:sldId id="379" r:id="rId46"/>
    <p:sldId id="400" r:id="rId47"/>
    <p:sldId id="1781"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102E"/>
    <a:srgbClr val="00AFCB"/>
    <a:srgbClr val="25408F"/>
    <a:srgbClr val="DE6D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83" autoAdjust="0"/>
    <p:restoredTop sz="94660"/>
  </p:normalViewPr>
  <p:slideViewPr>
    <p:cSldViewPr snapToGrid="0" snapToObjects="1">
      <p:cViewPr varScale="1">
        <p:scale>
          <a:sx n="59" d="100"/>
          <a:sy n="59" d="100"/>
        </p:scale>
        <p:origin x="604" y="6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42F08A-0A37-4DE6-9A12-E2137651A85D}" type="datetimeFigureOut">
              <a:rPr lang="en-US" smtClean="0"/>
              <a:t>6/14/2023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745CF8-F007-4DCC-8D5C-AB22DB3097B8}" type="slidenum">
              <a:rPr lang="en-US" smtClean="0"/>
              <a:t>‹#›</a:t>
            </a:fld>
            <a:endParaRPr lang="en-US"/>
          </a:p>
        </p:txBody>
      </p:sp>
    </p:spTree>
    <p:extLst>
      <p:ext uri="{BB962C8B-B14F-4D97-AF65-F5344CB8AC3E}">
        <p14:creationId xmlns:p14="http://schemas.microsoft.com/office/powerpoint/2010/main" val="350581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8</a:t>
            </a:fld>
            <a:endParaRPr lang="en-US"/>
          </a:p>
        </p:txBody>
      </p:sp>
    </p:spTree>
    <p:extLst>
      <p:ext uri="{BB962C8B-B14F-4D97-AF65-F5344CB8AC3E}">
        <p14:creationId xmlns:p14="http://schemas.microsoft.com/office/powerpoint/2010/main" val="544569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16</a:t>
            </a:fld>
            <a:endParaRPr lang="en-US"/>
          </a:p>
        </p:txBody>
      </p:sp>
    </p:spTree>
    <p:extLst>
      <p:ext uri="{BB962C8B-B14F-4D97-AF65-F5344CB8AC3E}">
        <p14:creationId xmlns:p14="http://schemas.microsoft.com/office/powerpoint/2010/main" val="1892269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30</a:t>
            </a:fld>
            <a:endParaRPr lang="en-US"/>
          </a:p>
        </p:txBody>
      </p:sp>
    </p:spTree>
    <p:extLst>
      <p:ext uri="{BB962C8B-B14F-4D97-AF65-F5344CB8AC3E}">
        <p14:creationId xmlns:p14="http://schemas.microsoft.com/office/powerpoint/2010/main" val="2664182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32</a:t>
            </a:fld>
            <a:endParaRPr lang="en-US"/>
          </a:p>
        </p:txBody>
      </p:sp>
    </p:spTree>
    <p:extLst>
      <p:ext uri="{BB962C8B-B14F-4D97-AF65-F5344CB8AC3E}">
        <p14:creationId xmlns:p14="http://schemas.microsoft.com/office/powerpoint/2010/main" val="2059525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34</a:t>
            </a:fld>
            <a:endParaRPr lang="en-US"/>
          </a:p>
        </p:txBody>
      </p:sp>
    </p:spTree>
    <p:extLst>
      <p:ext uri="{BB962C8B-B14F-4D97-AF65-F5344CB8AC3E}">
        <p14:creationId xmlns:p14="http://schemas.microsoft.com/office/powerpoint/2010/main" val="3822093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36</a:t>
            </a:fld>
            <a:endParaRPr lang="en-US"/>
          </a:p>
        </p:txBody>
      </p:sp>
    </p:spTree>
    <p:extLst>
      <p:ext uri="{BB962C8B-B14F-4D97-AF65-F5344CB8AC3E}">
        <p14:creationId xmlns:p14="http://schemas.microsoft.com/office/powerpoint/2010/main" val="155051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38</a:t>
            </a:fld>
            <a:endParaRPr lang="en-US"/>
          </a:p>
        </p:txBody>
      </p:sp>
    </p:spTree>
    <p:extLst>
      <p:ext uri="{BB962C8B-B14F-4D97-AF65-F5344CB8AC3E}">
        <p14:creationId xmlns:p14="http://schemas.microsoft.com/office/powerpoint/2010/main" val="362277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42</a:t>
            </a:fld>
            <a:endParaRPr lang="en-US"/>
          </a:p>
        </p:txBody>
      </p:sp>
    </p:spTree>
    <p:extLst>
      <p:ext uri="{BB962C8B-B14F-4D97-AF65-F5344CB8AC3E}">
        <p14:creationId xmlns:p14="http://schemas.microsoft.com/office/powerpoint/2010/main" val="277520734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sp>
        <p:nvSpPr>
          <p:cNvPr id="25" name="Half Frame 24"/>
          <p:cNvSpPr/>
          <p:nvPr userDrawn="1"/>
        </p:nvSpPr>
        <p:spPr>
          <a:xfrm rot="10800000">
            <a:off x="8052078" y="0"/>
            <a:ext cx="4139922" cy="6858000"/>
          </a:xfrm>
          <a:prstGeom prst="halfFrame">
            <a:avLst>
              <a:gd name="adj1" fmla="val 42799"/>
              <a:gd name="adj2" fmla="val 3333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Half Frame 13"/>
          <p:cNvSpPr/>
          <p:nvPr userDrawn="1"/>
        </p:nvSpPr>
        <p:spPr>
          <a:xfrm>
            <a:off x="-1" y="0"/>
            <a:ext cx="4139922" cy="6858000"/>
          </a:xfrm>
          <a:prstGeom prst="halfFrame">
            <a:avLst>
              <a:gd name="adj1" fmla="val 42799"/>
              <a:gd name="adj2" fmla="val 33333"/>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 name="Picture 9"/>
          <p:cNvPicPr>
            <a:picLocks noChangeAspect="1"/>
          </p:cNvPicPr>
          <p:nvPr userDrawn="1"/>
        </p:nvPicPr>
        <p:blipFill>
          <a:blip r:embed="rId2">
            <a:duotone>
              <a:prstClr val="black"/>
              <a:schemeClr val="tx1">
                <a:tint val="45000"/>
                <a:satMod val="400000"/>
              </a:schemeClr>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9124988" y="5542372"/>
            <a:ext cx="2818067" cy="889574"/>
          </a:xfrm>
          <a:prstGeom prst="rect">
            <a:avLst/>
          </a:prstGeom>
        </p:spPr>
      </p:pic>
      <p:sp>
        <p:nvSpPr>
          <p:cNvPr id="2" name="Title 1"/>
          <p:cNvSpPr>
            <a:spLocks noGrp="1"/>
          </p:cNvSpPr>
          <p:nvPr>
            <p:ph type="ctrTitle"/>
          </p:nvPr>
        </p:nvSpPr>
        <p:spPr>
          <a:xfrm>
            <a:off x="1375983" y="2221715"/>
            <a:ext cx="9440034" cy="1828801"/>
          </a:xfrm>
        </p:spPr>
        <p:txBody>
          <a:bodyPr anchor="b">
            <a:normAutofit/>
          </a:bodyPr>
          <a:lstStyle>
            <a:lvl1pPr algn="ctr">
              <a:defRPr sz="5400">
                <a:ln>
                  <a:noFill/>
                </a:ln>
                <a:solidFill>
                  <a:schemeClr val="bg1"/>
                </a:solidFill>
                <a:effectLst/>
                <a:latin typeface="Arial Black" panose="020B0A04020102020204" pitchFamily="34" charset="0"/>
              </a:defRPr>
            </a:lvl1pPr>
          </a:lstStyle>
          <a:p>
            <a:r>
              <a:rPr lang="en-US" dirty="0"/>
              <a:t>Click to edit Master title style</a:t>
            </a:r>
          </a:p>
        </p:txBody>
      </p:sp>
    </p:spTree>
    <p:extLst>
      <p:ext uri="{BB962C8B-B14F-4D97-AF65-F5344CB8AC3E}">
        <p14:creationId xmlns:p14="http://schemas.microsoft.com/office/powerpoint/2010/main" val="3706870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with Caption">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a:effectLst/>
        </p:spPr>
        <p:txBody>
          <a:bodyPr anchor="ctr">
            <a:normAutofit/>
          </a:bodyPr>
          <a:lstStyle>
            <a:lvl1pPr>
              <a:defRPr sz="4800">
                <a:ln>
                  <a:noFill/>
                </a:ln>
                <a:solidFill>
                  <a:schemeClr val="bg1">
                    <a:lumMod val="65000"/>
                    <a:lumOff val="35000"/>
                  </a:schemeClr>
                </a:solidFill>
                <a:effectLst/>
                <a:latin typeface="Arial Black" panose="020B0A04020102020204" pitchFamily="34" charset="0"/>
              </a:defRPr>
            </a:lvl1pPr>
          </a:lstStyle>
          <a:p>
            <a:r>
              <a:rPr lang="en-US"/>
              <a:t>Click to edit Master title style</a:t>
            </a:r>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2"/>
                </a:solidFill>
                <a:effectLst/>
                <a:latin typeface="Arial Black" panose="020B0A04020102020204" pitchFamily="34" charset="0"/>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2"/>
                </a:solidFill>
                <a:effectLst/>
                <a:latin typeface="Arial Black" panose="020B0A04020102020204" pitchFamily="34" charset="0"/>
              </a:rPr>
              <a:t>”</a:t>
            </a:r>
          </a:p>
        </p:txBody>
      </p:sp>
      <p:cxnSp>
        <p:nvCxnSpPr>
          <p:cNvPr id="8" name="Elbow Connector 7"/>
          <p:cNvCxnSpPr/>
          <p:nvPr userDrawn="1"/>
        </p:nvCxnSpPr>
        <p:spPr>
          <a:xfrm rot="16200000" flipH="1">
            <a:off x="376812" y="3274927"/>
            <a:ext cx="3265716" cy="2572378"/>
          </a:xfrm>
          <a:prstGeom prst="bentConnector3">
            <a:avLst/>
          </a:prstGeom>
          <a:ln w="38100">
            <a:solidFill>
              <a:srgbClr val="C8102E"/>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Elbow Connector 9"/>
          <p:cNvCxnSpPr/>
          <p:nvPr userDrawn="1"/>
        </p:nvCxnSpPr>
        <p:spPr>
          <a:xfrm rot="5400000">
            <a:off x="8474776" y="3197053"/>
            <a:ext cx="3170255" cy="2823586"/>
          </a:xfrm>
          <a:prstGeom prst="bentConnector3">
            <a:avLst/>
          </a:prstGeom>
          <a:ln w="38100">
            <a:solidFill>
              <a:srgbClr val="C8102E"/>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 name="Picture Placeholder 18"/>
          <p:cNvSpPr>
            <a:spLocks noGrp="1"/>
          </p:cNvSpPr>
          <p:nvPr>
            <p:ph type="pic" sz="quarter" idx="10"/>
          </p:nvPr>
        </p:nvSpPr>
        <p:spPr>
          <a:xfrm>
            <a:off x="3868738" y="3898900"/>
            <a:ext cx="4210050" cy="2622550"/>
          </a:xfrm>
        </p:spPr>
        <p:txBody>
          <a:bodyPr/>
          <a:lstStyle/>
          <a:p>
            <a:endParaRPr lang="en-US"/>
          </a:p>
        </p:txBody>
      </p:sp>
    </p:spTree>
    <p:extLst>
      <p:ext uri="{BB962C8B-B14F-4D97-AF65-F5344CB8AC3E}">
        <p14:creationId xmlns:p14="http://schemas.microsoft.com/office/powerpoint/2010/main" val="3999331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Quot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a:effectLst/>
        </p:spPr>
        <p:txBody>
          <a:bodyPr anchor="ctr">
            <a:normAutofit/>
          </a:bodyPr>
          <a:lstStyle>
            <a:lvl1pPr>
              <a:defRPr sz="4800">
                <a:ln>
                  <a:noFill/>
                </a:ln>
                <a:solidFill>
                  <a:schemeClr val="tx2"/>
                </a:solidFill>
                <a:effectLst/>
                <a:latin typeface="Arial Black" panose="020B0A04020102020204" pitchFamily="34" charset="0"/>
              </a:defRPr>
            </a:lvl1pPr>
          </a:lstStyle>
          <a:p>
            <a:r>
              <a:rPr lang="en-US"/>
              <a:t>Click to edit Master title style</a:t>
            </a:r>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rgbClr val="FFC000"/>
                </a:solidFill>
                <a:effectLst/>
                <a:latin typeface="Arial Black" panose="020B0A04020102020204" pitchFamily="34" charset="0"/>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rgbClr val="FFC000"/>
                </a:solidFill>
                <a:effectLst/>
                <a:latin typeface="Arial Black" panose="020B0A04020102020204" pitchFamily="34" charset="0"/>
              </a:rPr>
              <a:t>”</a:t>
            </a:r>
          </a:p>
        </p:txBody>
      </p:sp>
      <p:cxnSp>
        <p:nvCxnSpPr>
          <p:cNvPr id="8" name="Elbow Connector 7"/>
          <p:cNvCxnSpPr/>
          <p:nvPr userDrawn="1"/>
        </p:nvCxnSpPr>
        <p:spPr>
          <a:xfrm rot="16200000" flipH="1">
            <a:off x="376812" y="3274927"/>
            <a:ext cx="3265716" cy="2572378"/>
          </a:xfrm>
          <a:prstGeom prst="bentConnector3">
            <a:avLst/>
          </a:prstGeom>
          <a:ln>
            <a:solidFill>
              <a:srgbClr val="FFC000"/>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Elbow Connector 9"/>
          <p:cNvCxnSpPr/>
          <p:nvPr userDrawn="1"/>
        </p:nvCxnSpPr>
        <p:spPr>
          <a:xfrm rot="5400000">
            <a:off x="8474776" y="3197053"/>
            <a:ext cx="3170255" cy="2823586"/>
          </a:xfrm>
          <a:prstGeom prst="bentConnector3">
            <a:avLst/>
          </a:prstGeom>
          <a:ln>
            <a:solidFill>
              <a:srgbClr val="FFC000"/>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 name="Picture Placeholder 18"/>
          <p:cNvSpPr>
            <a:spLocks noGrp="1"/>
          </p:cNvSpPr>
          <p:nvPr>
            <p:ph type="pic" sz="quarter" idx="10"/>
          </p:nvPr>
        </p:nvSpPr>
        <p:spPr>
          <a:xfrm>
            <a:off x="3868738" y="3898900"/>
            <a:ext cx="4210050" cy="2622550"/>
          </a:xfrm>
        </p:spPr>
        <p:txBody>
          <a:bodyPr/>
          <a:lstStyle/>
          <a:p>
            <a:endParaRPr lang="en-US"/>
          </a:p>
        </p:txBody>
      </p:sp>
    </p:spTree>
    <p:extLst>
      <p:ext uri="{BB962C8B-B14F-4D97-AF65-F5344CB8AC3E}">
        <p14:creationId xmlns:p14="http://schemas.microsoft.com/office/powerpoint/2010/main" val="3780656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 Column">
    <p:bg>
      <p:bgPr>
        <a:solidFill>
          <a:srgbClr val="C8102E"/>
        </a:solidFill>
        <a:effectLst/>
      </p:bgPr>
    </p:bg>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lvl1pPr>
              <a:defRPr>
                <a:effectLst/>
                <a:latin typeface="Arial Black" panose="020B0A04020102020204" pitchFamily="34" charset="0"/>
              </a:defRPr>
            </a:lvl1p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2036979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3 Column">
    <p:bg>
      <p:bgPr>
        <a:solidFill>
          <a:schemeClr val="bg1"/>
        </a:solidFill>
        <a:effectLst/>
      </p:bgPr>
    </p:bg>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lvl1pPr>
              <a:defRPr>
                <a:effectLst/>
                <a:latin typeface="Arial Black" panose="020B0A04020102020204" pitchFamily="34" charset="0"/>
              </a:defRPr>
            </a:lvl1p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23443055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3 Column">
    <p:bg>
      <p:bgPr>
        <a:solidFill>
          <a:schemeClr val="bg2">
            <a:lumMod val="10000"/>
            <a:lumOff val="90000"/>
          </a:schemeClr>
        </a:solidFill>
        <a:effectLst/>
      </p:bgPr>
    </p:bg>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a:effectLst/>
        </p:spPr>
        <p:txBody>
          <a:bodyPr/>
          <a:lstStyle>
            <a:lvl1pPr>
              <a:defRPr b="1">
                <a:ln>
                  <a:noFill/>
                </a:ln>
                <a:solidFill>
                  <a:srgbClr val="C8102E"/>
                </a:solidFill>
                <a:effectLst/>
                <a:latin typeface="Arial Black" panose="020B0A04020102020204" pitchFamily="34" charset="0"/>
              </a:defRPr>
            </a:lvl1p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a:effectLst/>
        </p:spPr>
        <p:txBody>
          <a:bodyPr anchor="b">
            <a:noAutofit/>
          </a:bodyPr>
          <a:lstStyle>
            <a:lvl1pPr marL="0" indent="0" algn="ctr">
              <a:buNone/>
              <a:defRPr sz="2400" b="1">
                <a:solidFill>
                  <a:schemeClr val="bg1"/>
                </a:solidFill>
                <a:effectLst/>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a:effectLst/>
        </p:spPr>
        <p:txBody>
          <a:bodyPr anchor="t">
            <a:normAutofit/>
          </a:bodyPr>
          <a:lstStyle>
            <a:lvl1pPr marL="0" indent="0" algn="ctr">
              <a:buNone/>
              <a:defRPr sz="1400">
                <a:solidFill>
                  <a:srgbClr val="C8102E"/>
                </a:solidFill>
                <a:effectLst/>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a:effectLst/>
        </p:spPr>
        <p:txBody>
          <a:bodyPr anchor="b">
            <a:noAutofit/>
          </a:bodyPr>
          <a:lstStyle>
            <a:lvl1pPr marL="0" indent="0" algn="ctr">
              <a:buNone/>
              <a:defRPr sz="2400" b="1">
                <a:solidFill>
                  <a:schemeClr val="bg1"/>
                </a:solidFill>
                <a:effectLst/>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a:effectLst/>
        </p:spPr>
        <p:txBody>
          <a:bodyPr anchor="t">
            <a:normAutofit/>
          </a:bodyPr>
          <a:lstStyle>
            <a:lvl1pPr marL="0" indent="0" algn="ctr">
              <a:buNone/>
              <a:defRPr sz="1400">
                <a:solidFill>
                  <a:srgbClr val="C8102E"/>
                </a:solidFill>
                <a:effectLst/>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a:effectLst/>
        </p:spPr>
        <p:txBody>
          <a:bodyPr anchor="b">
            <a:noAutofit/>
          </a:bodyPr>
          <a:lstStyle>
            <a:lvl1pPr marL="0" indent="0" algn="ctr">
              <a:buNone/>
              <a:defRPr sz="2400" b="1">
                <a:solidFill>
                  <a:schemeClr val="bg1"/>
                </a:solidFill>
                <a:effectLst/>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a:effectLst/>
        </p:spPr>
        <p:txBody>
          <a:bodyPr anchor="t">
            <a:normAutofit/>
          </a:bodyPr>
          <a:lstStyle>
            <a:lvl1pPr marL="0" indent="0" algn="ctr">
              <a:buNone/>
              <a:defRPr sz="1400">
                <a:solidFill>
                  <a:srgbClr val="C8102E"/>
                </a:solidFill>
                <a:effectLst/>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12187170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bg>
      <p:bgPr>
        <a:blipFill dpi="0" rotWithShape="1">
          <a:blip r:embed="rId2">
            <a:alphaModFix amt="28000"/>
            <a:duotone>
              <a:schemeClr val="bg2">
                <a:shade val="80000"/>
                <a:lumMod val="80000"/>
              </a:schemeClr>
              <a:schemeClr val="bg2">
                <a:tint val="98000"/>
              </a:schemeClr>
            </a:duotone>
            <a:lum/>
          </a:blip>
          <a:srcRect/>
          <a:stretch>
            <a:fillRect/>
          </a:stretch>
        </a:blipFill>
        <a:effectLst/>
      </p:bgPr>
    </p:bg>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a:effectLst/>
        </p:spPr>
        <p:txBody>
          <a:bodyPr/>
          <a:lstStyle>
            <a:lvl1pPr>
              <a:defRPr b="1">
                <a:solidFill>
                  <a:schemeClr val="bg1"/>
                </a:solidFill>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a:effectLst/>
        </p:spPr>
        <p:txBody>
          <a:bodyPr anchor="b">
            <a:noAutofit/>
          </a:bodyPr>
          <a:lstStyle>
            <a:lvl1pPr marL="0" indent="0" algn="ctr">
              <a:buNone/>
              <a:defRPr sz="2000" b="0">
                <a:solidFill>
                  <a:schemeClr val="bg1"/>
                </a:solidFill>
                <a:effectLst/>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a:effectLst/>
        </p:spPr>
        <p:txBody>
          <a:bodyPr anchor="t">
            <a:normAutofit/>
          </a:bodyPr>
          <a:lstStyle>
            <a:lvl1pPr marL="0" indent="0" algn="ctr">
              <a:buNone/>
              <a:defRPr sz="1400">
                <a:solidFill>
                  <a:schemeClr val="bg1"/>
                </a:solidFill>
                <a:effectLst/>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a:effectLst/>
        </p:spPr>
        <p:txBody>
          <a:bodyPr anchor="b">
            <a:noAutofit/>
          </a:bodyPr>
          <a:lstStyle>
            <a:lvl1pPr marL="0" indent="0" algn="ctr">
              <a:buNone/>
              <a:defRPr sz="2000" b="0">
                <a:solidFill>
                  <a:schemeClr val="bg1"/>
                </a:solidFill>
                <a:effectLst/>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a:effectLst/>
        </p:spPr>
        <p:txBody>
          <a:bodyPr anchor="t">
            <a:normAutofit/>
          </a:bodyPr>
          <a:lstStyle>
            <a:lvl1pPr marL="0" indent="0" algn="ctr">
              <a:buNone/>
              <a:defRPr sz="1400">
                <a:solidFill>
                  <a:schemeClr val="bg1"/>
                </a:solidFill>
                <a:effectLst/>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a:effectLst/>
        </p:spPr>
        <p:txBody>
          <a:bodyPr anchor="b">
            <a:noAutofit/>
          </a:bodyPr>
          <a:lstStyle>
            <a:lvl1pPr marL="0" indent="0" algn="ctr">
              <a:buNone/>
              <a:defRPr sz="2000" b="0">
                <a:solidFill>
                  <a:schemeClr val="bg1"/>
                </a:solidFill>
                <a:effectLst/>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a:effectLst/>
        </p:spPr>
        <p:txBody>
          <a:bodyPr anchor="t">
            <a:normAutofit/>
          </a:bodyPr>
          <a:lstStyle>
            <a:lvl1pPr marL="0" indent="0" algn="ctr">
              <a:buNone/>
              <a:defRPr sz="1400">
                <a:solidFill>
                  <a:schemeClr val="bg1"/>
                </a:solidFill>
                <a:effectLst/>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6612744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C607BC4-3E12-4CE5-A399-2DCC2D65BA1B}" type="datetimeFigureOut">
              <a:rPr lang="en-US" smtClean="0"/>
              <a:t>6/14/2023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0EF2AE-4850-41E6-B4A5-E2B02E76EB87}" type="slidenum">
              <a:rPr lang="en-US" smtClean="0"/>
              <a:t>‹#›</a:t>
            </a:fld>
            <a:endParaRPr lang="en-US"/>
          </a:p>
        </p:txBody>
      </p:sp>
    </p:spTree>
    <p:extLst>
      <p:ext uri="{BB962C8B-B14F-4D97-AF65-F5344CB8AC3E}">
        <p14:creationId xmlns:p14="http://schemas.microsoft.com/office/powerpoint/2010/main" val="4207055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lvl1pPr>
              <a:defRPr b="1" cap="none" spc="0">
                <a:ln>
                  <a:noFill/>
                </a:ln>
                <a:solidFill>
                  <a:schemeClr val="bg1"/>
                </a:solidFill>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7" name="Rectangle 6"/>
          <p:cNvSpPr/>
          <p:nvPr userDrawn="1"/>
        </p:nvSpPr>
        <p:spPr>
          <a:xfrm>
            <a:off x="0" y="0"/>
            <a:ext cx="270991" cy="6858001"/>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flipV="1">
            <a:off x="11987684" y="-4"/>
            <a:ext cx="198992" cy="6858004"/>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11"/>
          <p:cNvSpPr>
            <a:spLocks noGrp="1"/>
          </p:cNvSpPr>
          <p:nvPr>
            <p:ph sz="quarter" idx="10"/>
          </p:nvPr>
        </p:nvSpPr>
        <p:spPr>
          <a:xfrm>
            <a:off x="914400" y="1970088"/>
            <a:ext cx="10429875" cy="4059237"/>
          </a:xfrm>
          <a:effectLst/>
        </p:spPr>
        <p:txBody>
          <a:bodyPr/>
          <a:lstStyle>
            <a:lvl1pPr>
              <a:defRPr>
                <a:ln>
                  <a:noFill/>
                </a:ln>
                <a:solidFill>
                  <a:schemeClr val="bg1"/>
                </a:solidFill>
                <a:effectLst/>
                <a:latin typeface="Arial" panose="020B0604020202020204" pitchFamily="34" charset="0"/>
                <a:cs typeface="Arial" panose="020B0604020202020204" pitchFamily="34" charset="0"/>
              </a:defRPr>
            </a:lvl1pPr>
            <a:lvl2pPr>
              <a:defRPr>
                <a:ln>
                  <a:noFill/>
                </a:ln>
                <a:solidFill>
                  <a:schemeClr val="bg1"/>
                </a:solidFill>
                <a:effectLst/>
                <a:latin typeface="Arial" panose="020B0604020202020204" pitchFamily="34" charset="0"/>
                <a:cs typeface="Arial" panose="020B0604020202020204" pitchFamily="34" charset="0"/>
              </a:defRPr>
            </a:lvl2pPr>
            <a:lvl3pPr>
              <a:defRPr>
                <a:ln>
                  <a:noFill/>
                </a:ln>
                <a:solidFill>
                  <a:schemeClr val="bg1"/>
                </a:solidFill>
                <a:effectLst/>
                <a:latin typeface="Arial" panose="020B0604020202020204" pitchFamily="34" charset="0"/>
                <a:cs typeface="Arial" panose="020B0604020202020204" pitchFamily="34" charset="0"/>
              </a:defRPr>
            </a:lvl3pPr>
            <a:lvl4pPr>
              <a:defRPr>
                <a:ln>
                  <a:noFill/>
                </a:ln>
                <a:solidFill>
                  <a:schemeClr val="bg1"/>
                </a:solidFill>
                <a:effectLst/>
                <a:latin typeface="Arial" panose="020B0604020202020204" pitchFamily="34" charset="0"/>
                <a:cs typeface="Arial" panose="020B0604020202020204" pitchFamily="34" charset="0"/>
              </a:defRPr>
            </a:lvl4pPr>
            <a:lvl5pPr>
              <a:defRPr>
                <a:ln>
                  <a:noFill/>
                </a:ln>
                <a:solidFill>
                  <a:schemeClr val="bg1"/>
                </a:solidFill>
                <a:effectLst/>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7490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lvl1pPr>
              <a:defRPr b="1" cap="none" spc="0">
                <a:ln>
                  <a:noFill/>
                </a:ln>
                <a:solidFill>
                  <a:schemeClr val="bg1"/>
                </a:solidFill>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7" name="Rectangle 6"/>
          <p:cNvSpPr/>
          <p:nvPr userDrawn="1"/>
        </p:nvSpPr>
        <p:spPr>
          <a:xfrm>
            <a:off x="0" y="0"/>
            <a:ext cx="270991" cy="685800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flipV="1">
            <a:off x="11987684" y="-4"/>
            <a:ext cx="198992" cy="685800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11"/>
          <p:cNvSpPr>
            <a:spLocks noGrp="1"/>
          </p:cNvSpPr>
          <p:nvPr>
            <p:ph sz="quarter" idx="10"/>
          </p:nvPr>
        </p:nvSpPr>
        <p:spPr>
          <a:xfrm>
            <a:off x="914400" y="1970088"/>
            <a:ext cx="10429875" cy="4059237"/>
          </a:xfrm>
          <a:effectLst/>
        </p:spPr>
        <p:txBody>
          <a:bodyPr/>
          <a:lstStyle>
            <a:lvl1pPr>
              <a:defRPr>
                <a:ln>
                  <a:noFill/>
                </a:ln>
                <a:solidFill>
                  <a:schemeClr val="bg1"/>
                </a:solidFill>
                <a:effectLst/>
                <a:latin typeface="Arial" panose="020B0604020202020204" pitchFamily="34" charset="0"/>
                <a:cs typeface="Arial" panose="020B0604020202020204" pitchFamily="34" charset="0"/>
              </a:defRPr>
            </a:lvl1pPr>
            <a:lvl2pPr>
              <a:defRPr>
                <a:ln>
                  <a:noFill/>
                </a:ln>
                <a:solidFill>
                  <a:schemeClr val="bg1"/>
                </a:solidFill>
                <a:effectLst/>
                <a:latin typeface="Arial" panose="020B0604020202020204" pitchFamily="34" charset="0"/>
                <a:cs typeface="Arial" panose="020B0604020202020204" pitchFamily="34" charset="0"/>
              </a:defRPr>
            </a:lvl2pPr>
            <a:lvl3pPr>
              <a:defRPr>
                <a:ln>
                  <a:noFill/>
                </a:ln>
                <a:solidFill>
                  <a:schemeClr val="bg1"/>
                </a:solidFill>
                <a:effectLst/>
                <a:latin typeface="Arial" panose="020B0604020202020204" pitchFamily="34" charset="0"/>
                <a:cs typeface="Arial" panose="020B0604020202020204" pitchFamily="34" charset="0"/>
              </a:defRPr>
            </a:lvl3pPr>
            <a:lvl4pPr>
              <a:defRPr>
                <a:ln>
                  <a:noFill/>
                </a:ln>
                <a:solidFill>
                  <a:schemeClr val="bg1"/>
                </a:solidFill>
                <a:effectLst/>
                <a:latin typeface="Arial" panose="020B0604020202020204" pitchFamily="34" charset="0"/>
                <a:cs typeface="Arial" panose="020B0604020202020204" pitchFamily="34" charset="0"/>
              </a:defRPr>
            </a:lvl4pPr>
            <a:lvl5pPr>
              <a:defRPr>
                <a:ln>
                  <a:noFill/>
                </a:ln>
                <a:solidFill>
                  <a:schemeClr val="bg1"/>
                </a:solidFill>
                <a:effectLst/>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7475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tx1"/>
        </a:solidFill>
        <a:effectLst/>
      </p:bgPr>
    </p:bg>
    <p:spTree>
      <p:nvGrpSpPr>
        <p:cNvPr id="1" name=""/>
        <p:cNvGrpSpPr/>
        <p:nvPr/>
      </p:nvGrpSpPr>
      <p:grpSpPr>
        <a:xfrm>
          <a:off x="0" y="0"/>
          <a:ext cx="0" cy="0"/>
          <a:chOff x="0" y="0"/>
          <a:chExt cx="0" cy="0"/>
        </a:xfrm>
      </p:grpSpPr>
      <p:sp>
        <p:nvSpPr>
          <p:cNvPr id="8" name="Right Triangle 7"/>
          <p:cNvSpPr/>
          <p:nvPr userDrawn="1"/>
        </p:nvSpPr>
        <p:spPr>
          <a:xfrm>
            <a:off x="0" y="6159638"/>
            <a:ext cx="12192000" cy="708409"/>
          </a:xfrm>
          <a:prstGeom prst="rtTriangle">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p:cNvSpPr>
            <a:spLocks noGrp="1"/>
          </p:cNvSpPr>
          <p:nvPr>
            <p:ph sz="quarter" idx="10"/>
          </p:nvPr>
        </p:nvSpPr>
        <p:spPr>
          <a:xfrm>
            <a:off x="733425" y="2481524"/>
            <a:ext cx="10852150" cy="3457575"/>
          </a:xfrm>
          <a:effectLst/>
        </p:spPr>
        <p:txBody>
          <a:bodyPr/>
          <a:lstStyle>
            <a:lvl1pPr marL="342900" indent="-306000">
              <a:buClrTx/>
              <a:buFont typeface="Wingdings" panose="05000000000000000000" pitchFamily="2" charset="2"/>
              <a:buChar char="§"/>
              <a:defRPr>
                <a:ln>
                  <a:noFill/>
                </a:ln>
                <a:solidFill>
                  <a:schemeClr val="bg1"/>
                </a:solidFill>
                <a:effectLst/>
              </a:defRPr>
            </a:lvl1pPr>
            <a:lvl2pPr marL="720000" indent="-270000">
              <a:buClrTx/>
              <a:buFont typeface="Wingdings" panose="05000000000000000000" pitchFamily="2" charset="2"/>
              <a:buChar char="§"/>
              <a:defRPr>
                <a:ln>
                  <a:noFill/>
                </a:ln>
                <a:solidFill>
                  <a:schemeClr val="bg1"/>
                </a:solidFill>
                <a:effectLst/>
              </a:defRPr>
            </a:lvl2pPr>
            <a:lvl3pPr marL="1026000" indent="-216000">
              <a:buClrTx/>
              <a:buFont typeface="Wingdings" panose="05000000000000000000" pitchFamily="2" charset="2"/>
              <a:buChar char="§"/>
              <a:defRPr>
                <a:ln>
                  <a:noFill/>
                </a:ln>
                <a:solidFill>
                  <a:schemeClr val="bg1"/>
                </a:solidFill>
                <a:effectLst/>
              </a:defRPr>
            </a:lvl3pPr>
            <a:lvl4pPr marL="1386000" indent="-216000">
              <a:buClrTx/>
              <a:buFont typeface="Wingdings" panose="05000000000000000000" pitchFamily="2" charset="2"/>
              <a:buChar char="§"/>
              <a:defRPr>
                <a:ln>
                  <a:noFill/>
                </a:ln>
                <a:solidFill>
                  <a:schemeClr val="bg1"/>
                </a:solidFill>
                <a:effectLst/>
              </a:defRPr>
            </a:lvl4pPr>
            <a:lvl5pPr marL="1674000" indent="-216000">
              <a:buClrTx/>
              <a:buFont typeface="Wingdings" panose="05000000000000000000" pitchFamily="2" charset="2"/>
              <a:buChar char="§"/>
              <a:defRPr>
                <a:ln>
                  <a:noFill/>
                </a:ln>
                <a:solidFill>
                  <a:schemeClr val="bg1"/>
                </a:solidFill>
                <a:effect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ight Triangle 10"/>
          <p:cNvSpPr/>
          <p:nvPr userDrawn="1"/>
        </p:nvSpPr>
        <p:spPr>
          <a:xfrm rot="10800000">
            <a:off x="-5324" y="0"/>
            <a:ext cx="12192000" cy="753626"/>
          </a:xfrm>
          <a:prstGeom prst="rtTriangle">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13795" y="813446"/>
            <a:ext cx="10353762" cy="970450"/>
          </a:xfrm>
          <a:effectLst/>
        </p:spPr>
        <p:txBody>
          <a:bodyPr/>
          <a:lstStyle>
            <a:lvl1pPr>
              <a:defRPr>
                <a:ln>
                  <a:noFill/>
                </a:ln>
                <a:solidFill>
                  <a:schemeClr val="bg2"/>
                </a:solidFill>
                <a:effectLst/>
                <a:latin typeface="Arial Black" panose="020B0A04020102020204" pitchFamily="34" charset="0"/>
              </a:defRPr>
            </a:lvl1pPr>
          </a:lstStyle>
          <a:p>
            <a:r>
              <a:rPr lang="en-US" dirty="0"/>
              <a:t>Click to edit Master title style</a:t>
            </a:r>
          </a:p>
        </p:txBody>
      </p:sp>
    </p:spTree>
    <p:extLst>
      <p:ext uri="{BB962C8B-B14F-4D97-AF65-F5344CB8AC3E}">
        <p14:creationId xmlns:p14="http://schemas.microsoft.com/office/powerpoint/2010/main" val="347776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bg>
      <p:bgPr>
        <a:solidFill>
          <a:schemeClr val="tx1"/>
        </a:solidFill>
        <a:effectLst/>
      </p:bgPr>
    </p:bg>
    <p:spTree>
      <p:nvGrpSpPr>
        <p:cNvPr id="1" name=""/>
        <p:cNvGrpSpPr/>
        <p:nvPr/>
      </p:nvGrpSpPr>
      <p:grpSpPr>
        <a:xfrm>
          <a:off x="0" y="0"/>
          <a:ext cx="0" cy="0"/>
          <a:chOff x="0" y="0"/>
          <a:chExt cx="0" cy="0"/>
        </a:xfrm>
      </p:grpSpPr>
      <p:sp>
        <p:nvSpPr>
          <p:cNvPr id="8" name="Right Triangle 7"/>
          <p:cNvSpPr/>
          <p:nvPr userDrawn="1"/>
        </p:nvSpPr>
        <p:spPr>
          <a:xfrm>
            <a:off x="0" y="6159638"/>
            <a:ext cx="12192000" cy="708409"/>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p:cNvSpPr>
            <a:spLocks noGrp="1"/>
          </p:cNvSpPr>
          <p:nvPr>
            <p:ph sz="quarter" idx="10"/>
          </p:nvPr>
        </p:nvSpPr>
        <p:spPr>
          <a:xfrm>
            <a:off x="733425" y="2481524"/>
            <a:ext cx="10852150" cy="3457575"/>
          </a:xfrm>
          <a:effectLst/>
        </p:spPr>
        <p:txBody>
          <a:bodyPr/>
          <a:lstStyle>
            <a:lvl1pPr marL="342900" indent="-306000">
              <a:buClrTx/>
              <a:buFont typeface="Wingdings" panose="05000000000000000000" pitchFamily="2" charset="2"/>
              <a:buChar char="§"/>
              <a:defRPr>
                <a:ln>
                  <a:noFill/>
                </a:ln>
                <a:solidFill>
                  <a:schemeClr val="bg1"/>
                </a:solidFill>
                <a:effectLst/>
              </a:defRPr>
            </a:lvl1pPr>
            <a:lvl2pPr marL="720000" indent="-270000">
              <a:buClrTx/>
              <a:buFont typeface="Wingdings" panose="05000000000000000000" pitchFamily="2" charset="2"/>
              <a:buChar char="§"/>
              <a:defRPr>
                <a:ln>
                  <a:noFill/>
                </a:ln>
                <a:solidFill>
                  <a:schemeClr val="bg1"/>
                </a:solidFill>
                <a:effectLst/>
              </a:defRPr>
            </a:lvl2pPr>
            <a:lvl3pPr marL="1026000" indent="-216000">
              <a:buClrTx/>
              <a:buFont typeface="Wingdings" panose="05000000000000000000" pitchFamily="2" charset="2"/>
              <a:buChar char="§"/>
              <a:defRPr>
                <a:ln>
                  <a:noFill/>
                </a:ln>
                <a:solidFill>
                  <a:schemeClr val="bg1"/>
                </a:solidFill>
                <a:effectLst/>
              </a:defRPr>
            </a:lvl3pPr>
            <a:lvl4pPr marL="1386000" indent="-216000">
              <a:buClrTx/>
              <a:buFont typeface="Wingdings" panose="05000000000000000000" pitchFamily="2" charset="2"/>
              <a:buChar char="§"/>
              <a:defRPr>
                <a:ln>
                  <a:noFill/>
                </a:ln>
                <a:solidFill>
                  <a:schemeClr val="bg1"/>
                </a:solidFill>
                <a:effectLst/>
              </a:defRPr>
            </a:lvl4pPr>
            <a:lvl5pPr marL="1674000" indent="-216000">
              <a:buClrTx/>
              <a:buFont typeface="Wingdings" panose="05000000000000000000" pitchFamily="2" charset="2"/>
              <a:buChar char="§"/>
              <a:defRPr>
                <a:ln>
                  <a:noFill/>
                </a:ln>
                <a:solidFill>
                  <a:schemeClr val="bg1"/>
                </a:solidFill>
                <a:effect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ight Triangle 10"/>
          <p:cNvSpPr/>
          <p:nvPr userDrawn="1"/>
        </p:nvSpPr>
        <p:spPr>
          <a:xfrm rot="10800000">
            <a:off x="-5324" y="0"/>
            <a:ext cx="12192000" cy="753626"/>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13795" y="813446"/>
            <a:ext cx="10353762" cy="970450"/>
          </a:xfrm>
          <a:effectLst/>
        </p:spPr>
        <p:txBody>
          <a:bodyPr/>
          <a:lstStyle>
            <a:lvl1pPr>
              <a:defRPr>
                <a:ln>
                  <a:noFill/>
                </a:ln>
                <a:solidFill>
                  <a:schemeClr val="bg2"/>
                </a:solidFill>
                <a:effectLst/>
                <a:latin typeface="Arial Black" panose="020B0A04020102020204" pitchFamily="34" charset="0"/>
              </a:defRPr>
            </a:lvl1pPr>
          </a:lstStyle>
          <a:p>
            <a:r>
              <a:rPr lang="en-US" dirty="0"/>
              <a:t>Click to edit Master title style</a:t>
            </a:r>
          </a:p>
        </p:txBody>
      </p:sp>
    </p:spTree>
    <p:extLst>
      <p:ext uri="{BB962C8B-B14F-4D97-AF65-F5344CB8AC3E}">
        <p14:creationId xmlns:p14="http://schemas.microsoft.com/office/powerpoint/2010/main" val="3861811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2">
            <a:lumMod val="50000"/>
            <a:lumOff val="50000"/>
          </a:schemeClr>
        </a:solidFill>
        <a:effectLst/>
      </p:bgPr>
    </p:bg>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748" y="1637881"/>
            <a:ext cx="5193884" cy="4564895"/>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438" y="1637881"/>
            <a:ext cx="5193884" cy="4564895"/>
          </a:xfrm>
          <a:prstGeom prst="rect">
            <a:avLst/>
          </a:prstGeom>
        </p:spPr>
      </p:pic>
      <p:sp>
        <p:nvSpPr>
          <p:cNvPr id="2" name="Title 1"/>
          <p:cNvSpPr>
            <a:spLocks noGrp="1"/>
          </p:cNvSpPr>
          <p:nvPr>
            <p:ph type="title"/>
          </p:nvPr>
        </p:nvSpPr>
        <p:spPr>
          <a:xfrm>
            <a:off x="452176" y="491615"/>
            <a:ext cx="11264202" cy="970450"/>
          </a:xfrm>
          <a:noFill/>
          <a:ln w="19050">
            <a:solidFill>
              <a:schemeClr val="tx1"/>
            </a:solidFill>
          </a:ln>
        </p:spPr>
        <p:txBody>
          <a:bodyPr/>
          <a:lstStyle>
            <a:lvl1pPr>
              <a:defRPr>
                <a:effectLst/>
                <a:latin typeface="Arial Black" panose="020B0A040201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005871" y="1835254"/>
            <a:ext cx="4990541" cy="544884"/>
          </a:xfrm>
          <a:effectLst/>
        </p:spPr>
        <p:txBody>
          <a:bodyPr anchor="b">
            <a:noAutofit/>
          </a:bodyPr>
          <a:lstStyle>
            <a:lvl1pPr marL="0" indent="0" algn="ctr">
              <a:buNone/>
              <a:defRPr sz="2400" b="1">
                <a:ln>
                  <a:noFill/>
                </a:ln>
                <a:solidFill>
                  <a:srgbClr val="C8102E"/>
                </a:solidFill>
                <a:effectLst/>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005872" y="2380137"/>
            <a:ext cx="4974468" cy="3739309"/>
          </a:xfrm>
        </p:spPr>
        <p:txBody>
          <a:bodyPr anchor="t">
            <a:normAutofit/>
          </a:bodyPr>
          <a:lstStyle>
            <a:lvl1pPr>
              <a:defRPr sz="1800">
                <a:solidFill>
                  <a:schemeClr val="tx1"/>
                </a:solidFill>
                <a:effectLst/>
                <a:latin typeface="Arial" panose="020B0604020202020204" pitchFamily="34" charset="0"/>
                <a:cs typeface="Arial" panose="020B0604020202020204" pitchFamily="34" charset="0"/>
              </a:defRPr>
            </a:lvl1pPr>
            <a:lvl2pPr>
              <a:defRPr sz="1600">
                <a:solidFill>
                  <a:schemeClr val="tx1"/>
                </a:solidFill>
                <a:effectLst/>
                <a:latin typeface="Arial" panose="020B0604020202020204" pitchFamily="34" charset="0"/>
                <a:cs typeface="Arial" panose="020B0604020202020204" pitchFamily="34" charset="0"/>
              </a:defRPr>
            </a:lvl2pPr>
            <a:lvl3pPr>
              <a:defRPr sz="1400">
                <a:solidFill>
                  <a:schemeClr val="tx1"/>
                </a:solidFill>
                <a:effectLst/>
                <a:latin typeface="Arial" panose="020B0604020202020204" pitchFamily="34" charset="0"/>
                <a:cs typeface="Arial" panose="020B0604020202020204" pitchFamily="34" charset="0"/>
              </a:defRPr>
            </a:lvl3pPr>
            <a:lvl4pPr>
              <a:defRPr sz="1200">
                <a:solidFill>
                  <a:schemeClr val="tx1"/>
                </a:solidFill>
                <a:effectLst/>
                <a:latin typeface="Arial" panose="020B0604020202020204" pitchFamily="34" charset="0"/>
                <a:cs typeface="Arial" panose="020B0604020202020204" pitchFamily="34" charset="0"/>
              </a:defRPr>
            </a:lvl4pPr>
            <a:lvl5pPr>
              <a:defRPr sz="1200">
                <a:solidFill>
                  <a:schemeClr val="tx1"/>
                </a:solidFill>
                <a:effectLst/>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a:effectLst/>
        </p:spPr>
        <p:txBody>
          <a:bodyPr anchor="b">
            <a:noAutofit/>
          </a:bodyPr>
          <a:lstStyle>
            <a:lvl1pPr marL="0" indent="0" algn="ctr">
              <a:buNone/>
              <a:defRPr sz="2400" b="1">
                <a:ln>
                  <a:noFill/>
                </a:ln>
                <a:solidFill>
                  <a:srgbClr val="C8102E"/>
                </a:solidFill>
                <a:effectLst/>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739309"/>
          </a:xfrm>
        </p:spPr>
        <p:txBody>
          <a:bodyPr anchor="t">
            <a:normAutofit/>
          </a:bodyPr>
          <a:lstStyle>
            <a:lvl1pPr>
              <a:defRPr sz="1800">
                <a:solidFill>
                  <a:schemeClr val="tx1"/>
                </a:solidFill>
                <a:effectLst/>
                <a:latin typeface="Arial" panose="020B0604020202020204" pitchFamily="34" charset="0"/>
                <a:cs typeface="Arial" panose="020B0604020202020204" pitchFamily="34" charset="0"/>
              </a:defRPr>
            </a:lvl1pPr>
            <a:lvl2pPr>
              <a:defRPr sz="1600">
                <a:solidFill>
                  <a:schemeClr val="tx1"/>
                </a:solidFill>
                <a:effectLst/>
                <a:latin typeface="Arial" panose="020B0604020202020204" pitchFamily="34" charset="0"/>
                <a:cs typeface="Arial" panose="020B0604020202020204" pitchFamily="34" charset="0"/>
              </a:defRPr>
            </a:lvl2pPr>
            <a:lvl3pPr>
              <a:defRPr sz="1400">
                <a:solidFill>
                  <a:schemeClr val="tx1"/>
                </a:solidFill>
                <a:effectLst/>
                <a:latin typeface="Arial" panose="020B0604020202020204" pitchFamily="34" charset="0"/>
                <a:cs typeface="Arial" panose="020B0604020202020204" pitchFamily="34" charset="0"/>
              </a:defRPr>
            </a:lvl3pPr>
            <a:lvl4pPr>
              <a:defRPr sz="1200">
                <a:solidFill>
                  <a:schemeClr val="tx1"/>
                </a:solidFill>
                <a:effectLst/>
                <a:latin typeface="Arial" panose="020B0604020202020204" pitchFamily="34" charset="0"/>
                <a:cs typeface="Arial" panose="020B0604020202020204" pitchFamily="34" charset="0"/>
              </a:defRPr>
            </a:lvl4pPr>
            <a:lvl5pPr>
              <a:defRPr sz="1200">
                <a:solidFill>
                  <a:schemeClr val="tx1"/>
                </a:solidFill>
                <a:effectLst/>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2565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gradFill>
          <a:gsLst>
            <a:gs pos="0">
              <a:schemeClr val="tx1"/>
            </a:gs>
            <a:gs pos="100000">
              <a:schemeClr val="tx2">
                <a:lumMod val="75000"/>
              </a:schemeClr>
            </a:gs>
          </a:gsLst>
          <a:path path="rect">
            <a:fillToRect t="100000" r="100000"/>
          </a:path>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9778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bg>
      <p:bgPr>
        <a:gradFill>
          <a:gsLst>
            <a:gs pos="0">
              <a:schemeClr val="tx1"/>
            </a:gs>
            <a:gs pos="100000">
              <a:srgbClr val="FFC000"/>
            </a:gs>
          </a:gsLst>
          <a:path path="rect">
            <a:fillToRect t="100000" r="100000"/>
          </a:path>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5345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rgbClr val="C8102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2611" y="609600"/>
            <a:ext cx="4078073" cy="1821918"/>
          </a:xfrm>
          <a:effectLst/>
        </p:spPr>
        <p:txBody>
          <a:bodyPr anchor="b">
            <a:normAutofit/>
          </a:bodyPr>
          <a:lstStyle>
            <a:lvl1pPr algn="ctr">
              <a:defRPr sz="2400" b="0">
                <a:ln>
                  <a:noFill/>
                </a:ln>
                <a:effectLst/>
                <a:latin typeface="Arial Black" panose="020B0A04020102020204" pitchFamily="34" charset="0"/>
              </a:defRPr>
            </a:lvl1pPr>
          </a:lstStyle>
          <a:p>
            <a:r>
              <a:rPr lang="en-US" dirty="0"/>
              <a:t>Click to edit Master title style</a:t>
            </a:r>
          </a:p>
        </p:txBody>
      </p:sp>
      <p:sp>
        <p:nvSpPr>
          <p:cNvPr id="3" name="Content Placeholder 2"/>
          <p:cNvSpPr>
            <a:spLocks noGrp="1"/>
          </p:cNvSpPr>
          <p:nvPr>
            <p:ph idx="1"/>
          </p:nvPr>
        </p:nvSpPr>
        <p:spPr>
          <a:xfrm>
            <a:off x="4855633" y="609599"/>
            <a:ext cx="6890890" cy="5751007"/>
          </a:xfrm>
          <a:ln>
            <a:solidFill>
              <a:schemeClr val="tx1"/>
            </a:solidFill>
          </a:ln>
          <a:effectLst/>
        </p:spPr>
        <p:txBody>
          <a:bodyPr>
            <a:normAutofit/>
          </a:bodyPr>
          <a:lstStyle>
            <a:lvl1pPr>
              <a:defRPr>
                <a:ln>
                  <a:noFill/>
                </a:ln>
                <a:effectLst/>
              </a:defRPr>
            </a:lvl1pPr>
            <a:lvl2pPr>
              <a:defRPr>
                <a:ln>
                  <a:noFill/>
                </a:ln>
                <a:effectLst/>
              </a:defRPr>
            </a:lvl2pPr>
            <a:lvl3pPr>
              <a:defRPr>
                <a:ln>
                  <a:noFill/>
                </a:ln>
                <a:effectLst/>
              </a:defRPr>
            </a:lvl3pPr>
            <a:lvl4pPr>
              <a:defRPr>
                <a:ln>
                  <a:noFill/>
                </a:ln>
                <a:effectLst/>
              </a:defRPr>
            </a:lvl4pPr>
            <a:lvl5pPr>
              <a:defRPr>
                <a:ln>
                  <a:noFill/>
                </a:ln>
                <a:effect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2611" y="2431518"/>
            <a:ext cx="4078073" cy="3929088"/>
          </a:xfrm>
          <a:effectLst/>
        </p:spPr>
        <p:txBody>
          <a:bodyPr anchor="t">
            <a:normAutofit/>
          </a:bodyPr>
          <a:lstStyle>
            <a:lvl1pPr marL="0" indent="0" algn="ctr">
              <a:buNone/>
              <a:defRPr sz="1600">
                <a:ln>
                  <a:noFill/>
                </a:ln>
                <a:effectLst/>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1823350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ln>
            <a:noFill/>
          </a:ln>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913795" y="1732449"/>
            <a:ext cx="10353762" cy="4058751"/>
          </a:xfrm>
          <a:prstGeom prst="rect">
            <a:avLst/>
          </a:prstGeom>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53336082"/>
      </p:ext>
    </p:extLst>
  </p:cSld>
  <p:clrMap bg1="dk1" tx1="lt1" bg2="dk2" tx2="lt2" accent1="accent1" accent2="accent2" accent3="accent3" accent4="accent4" accent5="accent5" accent6="accent6" hlink="hlink" folHlink="folHlink"/>
  <p:sldLayoutIdLst>
    <p:sldLayoutId id="2147483965" r:id="rId1"/>
    <p:sldLayoutId id="2147483966" r:id="rId2"/>
    <p:sldLayoutId id="2147483983" r:id="rId3"/>
    <p:sldLayoutId id="2147483968" r:id="rId4"/>
    <p:sldLayoutId id="2147483984" r:id="rId5"/>
    <p:sldLayoutId id="2147483969" r:id="rId6"/>
    <p:sldLayoutId id="2147483971" r:id="rId7"/>
    <p:sldLayoutId id="2147483985" r:id="rId8"/>
    <p:sldLayoutId id="2147483972" r:id="rId9"/>
    <p:sldLayoutId id="2147483976" r:id="rId10"/>
    <p:sldLayoutId id="2147483986" r:id="rId11"/>
    <p:sldLayoutId id="2147483978" r:id="rId12"/>
    <p:sldLayoutId id="2147483987" r:id="rId13"/>
    <p:sldLayoutId id="2147483988" r:id="rId14"/>
    <p:sldLayoutId id="2147483979" r:id="rId15"/>
    <p:sldLayoutId id="2147483991" r:id="rId16"/>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bg1"/>
          </a:solidFill>
          <a:effectLst/>
          <a:latin typeface="Arial Black" panose="020B0A040201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noFill/>
          </a:ln>
          <a:solidFill>
            <a:schemeClr val="bg1"/>
          </a:solidFill>
          <a:effectLst/>
          <a:latin typeface="Arial" panose="020B0604020202020204" pitchFamily="34" charset="0"/>
          <a:ea typeface="+mn-ea"/>
          <a:cs typeface="Arial" panose="020B0604020202020204" pitchFamily="34" charset="0"/>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noFill/>
          </a:ln>
          <a:solidFill>
            <a:schemeClr val="bg1"/>
          </a:solidFill>
          <a:effectLst/>
          <a:latin typeface="Arial" panose="020B0604020202020204" pitchFamily="34" charset="0"/>
          <a:ea typeface="+mn-ea"/>
          <a:cs typeface="Arial" panose="020B0604020202020204" pitchFamily="34" charset="0"/>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noFill/>
          </a:ln>
          <a:solidFill>
            <a:schemeClr val="bg1"/>
          </a:solidFill>
          <a:effectLst/>
          <a:latin typeface="Arial" panose="020B0604020202020204" pitchFamily="34" charset="0"/>
          <a:ea typeface="+mn-ea"/>
          <a:cs typeface="Arial" panose="020B0604020202020204" pitchFamily="34" charset="0"/>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noFill/>
          </a:ln>
          <a:solidFill>
            <a:schemeClr val="bg1"/>
          </a:solidFill>
          <a:effectLst/>
          <a:latin typeface="Arial" panose="020B0604020202020204" pitchFamily="34" charset="0"/>
          <a:ea typeface="+mn-ea"/>
          <a:cs typeface="Arial" panose="020B0604020202020204" pitchFamily="34" charset="0"/>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noFill/>
          </a:ln>
          <a:solidFill>
            <a:schemeClr val="bg1"/>
          </a:solidFill>
          <a:effectLst/>
          <a:latin typeface="Arial" panose="020B0604020202020204" pitchFamily="34" charset="0"/>
          <a:ea typeface="+mn-ea"/>
          <a:cs typeface="Arial" panose="020B0604020202020204" pitchFamily="34" charset="0"/>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hyperlink" Target="https://nclex.com/next-generation-nclex.page"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umaryland.az1.qualtrics.com/jfe/form/SV_8cQvohVkmgfi6Wy" TargetMode="Externa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umaryland.az1.qualtrics.com/jfe/form/SV_3e2Dw5IGoxrIW4m" TargetMode="Externa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umaryland.az1.qualtrics.com/jfe/form/SV_1ZYu3gxvlMDziMS" TargetMode="Externa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hyperlink" Target="https://www.ncsbn.org/exams/next-generation-nclex/NGN+Resources/clinical-judgment-measurement-model.pag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17008" y="2302104"/>
            <a:ext cx="9440034" cy="1938302"/>
          </a:xfrm>
        </p:spPr>
        <p:txBody>
          <a:bodyPr>
            <a:normAutofit fontScale="90000"/>
          </a:bodyPr>
          <a:lstStyle/>
          <a:p>
            <a:r>
              <a:rPr lang="en-US" dirty="0"/>
              <a:t>Maryland NextGen Testbank: Training to Use Mini Reviews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ACA53BA-2BE3-E08B-3E3E-332CA6FDBF1A}"/>
              </a:ext>
            </a:extLst>
          </p:cNvPr>
          <p:cNvSpPr>
            <a:spLocks noGrp="1"/>
          </p:cNvSpPr>
          <p:nvPr>
            <p:ph sz="quarter" idx="10"/>
          </p:nvPr>
        </p:nvSpPr>
        <p:spPr>
          <a:xfrm>
            <a:off x="733425" y="2350895"/>
            <a:ext cx="10852150" cy="3457575"/>
          </a:xfrm>
        </p:spPr>
        <p:txBody>
          <a:bodyPr>
            <a:normAutofit fontScale="85000" lnSpcReduction="20000"/>
          </a:bodyPr>
          <a:lstStyle/>
          <a:p>
            <a:pPr>
              <a:lnSpc>
                <a:spcPct val="110000"/>
              </a:lnSpc>
            </a:pPr>
            <a:r>
              <a:rPr lang="en-US" sz="2600" dirty="0">
                <a:latin typeface="Calibri" panose="020F0502020204030204" pitchFamily="34" charset="0"/>
                <a:cs typeface="Calibri" panose="020F0502020204030204" pitchFamily="34" charset="0"/>
              </a:rPr>
              <a:t>A bowtie is a drag-and-drop response item variation.  </a:t>
            </a:r>
          </a:p>
          <a:p>
            <a:pPr>
              <a:lnSpc>
                <a:spcPct val="110000"/>
              </a:lnSpc>
            </a:pPr>
            <a:r>
              <a:rPr lang="en-US" sz="2600" dirty="0">
                <a:latin typeface="Calibri" panose="020F0502020204030204" pitchFamily="34" charset="0"/>
                <a:cs typeface="Calibri" panose="020F0502020204030204" pitchFamily="34" charset="0"/>
              </a:rPr>
              <a:t>After reading a clinical scenario, candidates move response options (tokens) to placeholders (targets).</a:t>
            </a:r>
          </a:p>
          <a:p>
            <a:pPr lvl="1">
              <a:lnSpc>
                <a:spcPct val="110000"/>
              </a:lnSpc>
            </a:pPr>
            <a:r>
              <a:rPr lang="en-US" sz="2600" dirty="0">
                <a:latin typeface="Calibri" panose="020F0502020204030204" pitchFamily="34" charset="0"/>
                <a:cs typeface="Calibri" panose="020F0502020204030204" pitchFamily="34" charset="0"/>
              </a:rPr>
              <a:t>On NCLEX the placeholders are arranged in the shape of a bowtie.</a:t>
            </a:r>
          </a:p>
          <a:p>
            <a:pPr>
              <a:lnSpc>
                <a:spcPct val="110000"/>
              </a:lnSpc>
            </a:pPr>
            <a:r>
              <a:rPr lang="en-US" sz="2600" dirty="0">
                <a:latin typeface="Calibri" panose="020F0502020204030204" pitchFamily="34" charset="0"/>
                <a:cs typeface="Calibri" panose="020F0502020204030204" pitchFamily="34" charset="0"/>
              </a:rPr>
              <a:t>Candidates must select:</a:t>
            </a:r>
          </a:p>
          <a:p>
            <a:pPr lvl="1">
              <a:lnSpc>
                <a:spcPct val="110000"/>
              </a:lnSpc>
            </a:pPr>
            <a:r>
              <a:rPr lang="en-US" sz="2600" dirty="0">
                <a:latin typeface="Calibri" panose="020F0502020204030204" pitchFamily="34" charset="0"/>
                <a:cs typeface="Calibri" panose="020F0502020204030204" pitchFamily="34" charset="0"/>
              </a:rPr>
              <a:t>1 condition the client is most likely experiencing from 4 options.</a:t>
            </a:r>
          </a:p>
          <a:p>
            <a:pPr lvl="1">
              <a:lnSpc>
                <a:spcPct val="110000"/>
              </a:lnSpc>
            </a:pPr>
            <a:r>
              <a:rPr lang="en-US" sz="2600" dirty="0">
                <a:latin typeface="Calibri" panose="020F0502020204030204" pitchFamily="34" charset="0"/>
                <a:cs typeface="Calibri" panose="020F0502020204030204" pitchFamily="34" charset="0"/>
              </a:rPr>
              <a:t>2 actions to take to address the condition from 5 options.</a:t>
            </a:r>
          </a:p>
          <a:p>
            <a:pPr lvl="1">
              <a:lnSpc>
                <a:spcPct val="110000"/>
              </a:lnSpc>
            </a:pPr>
            <a:r>
              <a:rPr lang="en-US" sz="2600" dirty="0">
                <a:latin typeface="Calibri" panose="020F0502020204030204" pitchFamily="34" charset="0"/>
                <a:cs typeface="Calibri" panose="020F0502020204030204" pitchFamily="34" charset="0"/>
              </a:rPr>
              <a:t>2 parameters to monitor the client’s progress from 5 options. </a:t>
            </a:r>
          </a:p>
          <a:p>
            <a:endParaRPr lang="en-US" dirty="0"/>
          </a:p>
        </p:txBody>
      </p:sp>
      <p:sp>
        <p:nvSpPr>
          <p:cNvPr id="3" name="Title 2">
            <a:extLst>
              <a:ext uri="{FF2B5EF4-FFF2-40B4-BE49-F238E27FC236}">
                <a16:creationId xmlns:a16="http://schemas.microsoft.com/office/drawing/2014/main" id="{B8CC0625-A7C5-8C40-FE42-DE852CC146C4}"/>
              </a:ext>
            </a:extLst>
          </p:cNvPr>
          <p:cNvSpPr>
            <a:spLocks noGrp="1"/>
          </p:cNvSpPr>
          <p:nvPr>
            <p:ph type="title"/>
          </p:nvPr>
        </p:nvSpPr>
        <p:spPr/>
        <p:txBody>
          <a:bodyPr>
            <a:normAutofit/>
          </a:bodyPr>
          <a:lstStyle/>
          <a:p>
            <a:r>
              <a:rPr lang="en-US" sz="4000" dirty="0"/>
              <a:t>Stand-alone Item: Bowtie</a:t>
            </a:r>
            <a:endParaRPr lang="en-US" dirty="0"/>
          </a:p>
        </p:txBody>
      </p:sp>
    </p:spTree>
    <p:extLst>
      <p:ext uri="{BB962C8B-B14F-4D97-AF65-F5344CB8AC3E}">
        <p14:creationId xmlns:p14="http://schemas.microsoft.com/office/powerpoint/2010/main" val="1670968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668C217-C2A6-E561-0DE2-279F1CA9B1EC}"/>
              </a:ext>
            </a:extLst>
          </p:cNvPr>
          <p:cNvSpPr>
            <a:spLocks noGrp="1"/>
          </p:cNvSpPr>
          <p:nvPr>
            <p:ph type="title"/>
          </p:nvPr>
        </p:nvSpPr>
        <p:spPr>
          <a:xfrm>
            <a:off x="913795" y="609600"/>
            <a:ext cx="4412585" cy="773430"/>
          </a:xfrm>
        </p:spPr>
        <p:txBody>
          <a:bodyPr>
            <a:normAutofit fontScale="90000"/>
          </a:bodyPr>
          <a:lstStyle/>
          <a:p>
            <a:r>
              <a:rPr lang="en-US" dirty="0"/>
              <a:t>Bowties in Qualtrics</a:t>
            </a:r>
          </a:p>
        </p:txBody>
      </p:sp>
      <p:pic>
        <p:nvPicPr>
          <p:cNvPr id="5" name="Content Placeholder 4">
            <a:extLst>
              <a:ext uri="{FF2B5EF4-FFF2-40B4-BE49-F238E27FC236}">
                <a16:creationId xmlns:a16="http://schemas.microsoft.com/office/drawing/2014/main" id="{7DEFD109-D073-6E4A-C859-9C9D3D51ADC2}"/>
              </a:ext>
            </a:extLst>
          </p:cNvPr>
          <p:cNvPicPr>
            <a:picLocks noGrp="1" noChangeAspect="1"/>
          </p:cNvPicPr>
          <p:nvPr>
            <p:ph sz="quarter" idx="10"/>
          </p:nvPr>
        </p:nvPicPr>
        <p:blipFill>
          <a:blip r:embed="rId2"/>
          <a:stretch>
            <a:fillRect/>
          </a:stretch>
        </p:blipFill>
        <p:spPr>
          <a:xfrm>
            <a:off x="6096000" y="609600"/>
            <a:ext cx="5311140" cy="6055296"/>
          </a:xfrm>
        </p:spPr>
      </p:pic>
      <p:pic>
        <p:nvPicPr>
          <p:cNvPr id="8" name="Picture 7">
            <a:extLst>
              <a:ext uri="{FF2B5EF4-FFF2-40B4-BE49-F238E27FC236}">
                <a16:creationId xmlns:a16="http://schemas.microsoft.com/office/drawing/2014/main" id="{0A53F8DC-21B1-38E6-B08F-6368D4A576DA}"/>
              </a:ext>
            </a:extLst>
          </p:cNvPr>
          <p:cNvPicPr>
            <a:picLocks noChangeAspect="1"/>
          </p:cNvPicPr>
          <p:nvPr/>
        </p:nvPicPr>
        <p:blipFill>
          <a:blip r:embed="rId3"/>
          <a:stretch>
            <a:fillRect/>
          </a:stretch>
        </p:blipFill>
        <p:spPr>
          <a:xfrm>
            <a:off x="372124" y="1800224"/>
            <a:ext cx="5311141" cy="3114675"/>
          </a:xfrm>
          <a:prstGeom prst="rect">
            <a:avLst/>
          </a:prstGeom>
        </p:spPr>
      </p:pic>
      <p:sp>
        <p:nvSpPr>
          <p:cNvPr id="10" name="TextBox 9">
            <a:extLst>
              <a:ext uri="{FF2B5EF4-FFF2-40B4-BE49-F238E27FC236}">
                <a16:creationId xmlns:a16="http://schemas.microsoft.com/office/drawing/2014/main" id="{A3BABF7D-CB06-9651-1B55-37EC498AC4CB}"/>
              </a:ext>
            </a:extLst>
          </p:cNvPr>
          <p:cNvSpPr txBox="1"/>
          <p:nvPr/>
        </p:nvSpPr>
        <p:spPr>
          <a:xfrm>
            <a:off x="784860" y="5143500"/>
            <a:ext cx="4898405" cy="646331"/>
          </a:xfrm>
          <a:prstGeom prst="rect">
            <a:avLst/>
          </a:prstGeom>
          <a:noFill/>
        </p:spPr>
        <p:txBody>
          <a:bodyPr wrap="square" rtlCol="0">
            <a:spAutoFit/>
          </a:bodyPr>
          <a:lstStyle/>
          <a:p>
            <a:r>
              <a:rPr lang="en-US" dirty="0">
                <a:solidFill>
                  <a:schemeClr val="bg1"/>
                </a:solidFill>
                <a:latin typeface="Calibri" panose="020F0502020204030204" pitchFamily="34" charset="0"/>
                <a:cs typeface="Calibri" panose="020F0502020204030204" pitchFamily="34" charset="0"/>
              </a:rPr>
              <a:t>Bowties in Qualtrics are 3 drop and drag question- but they don’t make a “bowtie” shape. </a:t>
            </a:r>
          </a:p>
        </p:txBody>
      </p:sp>
    </p:spTree>
    <p:extLst>
      <p:ext uri="{BB962C8B-B14F-4D97-AF65-F5344CB8AC3E}">
        <p14:creationId xmlns:p14="http://schemas.microsoft.com/office/powerpoint/2010/main" val="3339608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A3BA598-2B84-54D5-853B-7CDC8C045D71}"/>
              </a:ext>
            </a:extLst>
          </p:cNvPr>
          <p:cNvSpPr>
            <a:spLocks noGrp="1"/>
          </p:cNvSpPr>
          <p:nvPr>
            <p:ph sz="quarter" idx="10"/>
          </p:nvPr>
        </p:nvSpPr>
        <p:spPr/>
        <p:txBody>
          <a:bodyPr/>
          <a:lstStyle/>
          <a:p>
            <a:r>
              <a:rPr lang="en-US" sz="2200" dirty="0">
                <a:latin typeface="Calibri" panose="020F0502020204030204" pitchFamily="34" charset="0"/>
                <a:cs typeface="Calibri" panose="020F0502020204030204" pitchFamily="34" charset="0"/>
              </a:rPr>
              <a:t>Trend items require the candidate to make clinical judgments based on client data presented at different time points.</a:t>
            </a:r>
          </a:p>
          <a:p>
            <a:r>
              <a:rPr lang="en-US" sz="2200" dirty="0">
                <a:latin typeface="Calibri" panose="020F0502020204030204" pitchFamily="34" charset="0"/>
                <a:cs typeface="Calibri" panose="020F0502020204030204" pitchFamily="34" charset="0"/>
              </a:rPr>
              <a:t> Trend items may address one or more clinical judgment steps but do not follow the six-item sequence like case studies do.</a:t>
            </a:r>
          </a:p>
          <a:p>
            <a:r>
              <a:rPr lang="en-US" sz="2200" dirty="0">
                <a:latin typeface="Calibri" panose="020F0502020204030204" pitchFamily="34" charset="0"/>
                <a:cs typeface="Calibri" panose="020F0502020204030204" pitchFamily="34" charset="0"/>
              </a:rPr>
              <a:t> Trend items can feature any item response type except bowtie.</a:t>
            </a:r>
          </a:p>
          <a:p>
            <a:endParaRPr lang="en-US" sz="2400" dirty="0">
              <a:latin typeface="Calibri" panose="020F0502020204030204" pitchFamily="34" charset="0"/>
              <a:cs typeface="Calibri" panose="020F0502020204030204" pitchFamily="34" charset="0"/>
            </a:endParaRPr>
          </a:p>
          <a:p>
            <a:endParaRPr lang="en-US" dirty="0"/>
          </a:p>
        </p:txBody>
      </p:sp>
      <p:sp>
        <p:nvSpPr>
          <p:cNvPr id="3" name="Title 2">
            <a:extLst>
              <a:ext uri="{FF2B5EF4-FFF2-40B4-BE49-F238E27FC236}">
                <a16:creationId xmlns:a16="http://schemas.microsoft.com/office/drawing/2014/main" id="{E7252E43-2A69-6B95-B41E-C4A383CAAAA0}"/>
              </a:ext>
            </a:extLst>
          </p:cNvPr>
          <p:cNvSpPr>
            <a:spLocks noGrp="1"/>
          </p:cNvSpPr>
          <p:nvPr>
            <p:ph type="title"/>
          </p:nvPr>
        </p:nvSpPr>
        <p:spPr/>
        <p:txBody>
          <a:bodyPr/>
          <a:lstStyle/>
          <a:p>
            <a:r>
              <a:rPr lang="en-US" sz="4000" dirty="0"/>
              <a:t>Stand-alone Item: Trends</a:t>
            </a:r>
            <a:endParaRPr lang="en-US" dirty="0"/>
          </a:p>
        </p:txBody>
      </p:sp>
    </p:spTree>
    <p:extLst>
      <p:ext uri="{BB962C8B-B14F-4D97-AF65-F5344CB8AC3E}">
        <p14:creationId xmlns:p14="http://schemas.microsoft.com/office/powerpoint/2010/main" val="576242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0051B47-566D-A67C-24BC-07CEE4DCC45E}"/>
              </a:ext>
            </a:extLst>
          </p:cNvPr>
          <p:cNvSpPr>
            <a:spLocks noGrp="1"/>
          </p:cNvSpPr>
          <p:nvPr>
            <p:ph sz="quarter" idx="10"/>
          </p:nvPr>
        </p:nvSpPr>
        <p:spPr/>
        <p:txBody>
          <a:bodyPr>
            <a:normAutofit lnSpcReduction="10000"/>
          </a:bodyPr>
          <a:lstStyle/>
          <a:p>
            <a:r>
              <a:rPr lang="en-US" sz="2200" dirty="0">
                <a:latin typeface="Calibri" panose="020F0502020204030204" pitchFamily="34" charset="0"/>
                <a:cs typeface="Calibri" panose="020F0502020204030204" pitchFamily="34" charset="0"/>
              </a:rPr>
              <a:t>Your instructor will provide a QR code or link to answer a series of case studies, bowtie items and trends across a lifespan </a:t>
            </a:r>
          </a:p>
          <a:p>
            <a:r>
              <a:rPr lang="en-US" sz="2200" dirty="0">
                <a:latin typeface="Calibri" panose="020F0502020204030204" pitchFamily="34" charset="0"/>
                <a:cs typeface="Calibri" panose="020F0502020204030204" pitchFamily="34" charset="0"/>
              </a:rPr>
              <a:t>While questions throughout the test bank use all 5 new item response, not all specific variations that might be used on NCLEX are not included such as drop-down items formatted as a table.</a:t>
            </a:r>
          </a:p>
          <a:p>
            <a:r>
              <a:rPr lang="en-US" sz="2200" dirty="0">
                <a:latin typeface="Calibri" panose="020F0502020204030204" pitchFamily="34" charset="0"/>
                <a:cs typeface="Calibri" panose="020F0502020204030204" pitchFamily="34" charset="0"/>
              </a:rPr>
              <a:t>Information needed to answer questions will be displayed in a medical record, but the medical record will display differently on the actual NCLEX. </a:t>
            </a:r>
          </a:p>
          <a:p>
            <a:r>
              <a:rPr lang="en-US" sz="2200" dirty="0">
                <a:latin typeface="Calibri" panose="020F0502020204030204" pitchFamily="34" charset="0"/>
                <a:cs typeface="Calibri" panose="020F0502020204030204" pitchFamily="34" charset="0"/>
              </a:rPr>
              <a:t>To see how items will exactly appear on NCLEX see tutorials at </a:t>
            </a:r>
            <a:r>
              <a:rPr lang="en-US" sz="2200" dirty="0">
                <a:latin typeface="Calibri" panose="020F0502020204030204" pitchFamily="34" charset="0"/>
                <a:cs typeface="Calibri" panose="020F0502020204030204" pitchFamily="34" charset="0"/>
                <a:hlinkClick r:id="rId2"/>
              </a:rPr>
              <a:t>https://nclex.com/next-generation-</a:t>
            </a:r>
            <a:r>
              <a:rPr lang="en-US" sz="2200" dirty="0" err="1">
                <a:latin typeface="Calibri" panose="020F0502020204030204" pitchFamily="34" charset="0"/>
                <a:cs typeface="Calibri" panose="020F0502020204030204" pitchFamily="34" charset="0"/>
                <a:hlinkClick r:id="rId2"/>
              </a:rPr>
              <a:t>nclex.page</a:t>
            </a:r>
            <a:endParaRPr lang="en-US" sz="2200" dirty="0">
              <a:latin typeface="Calibri" panose="020F0502020204030204" pitchFamily="34" charset="0"/>
              <a:cs typeface="Calibri" panose="020F0502020204030204" pitchFamily="34" charset="0"/>
            </a:endParaRPr>
          </a:p>
          <a:p>
            <a:endParaRPr lang="en-US" sz="2200" dirty="0"/>
          </a:p>
        </p:txBody>
      </p:sp>
      <p:sp>
        <p:nvSpPr>
          <p:cNvPr id="3" name="Title 2">
            <a:extLst>
              <a:ext uri="{FF2B5EF4-FFF2-40B4-BE49-F238E27FC236}">
                <a16:creationId xmlns:a16="http://schemas.microsoft.com/office/drawing/2014/main" id="{7A100EDD-2C73-E6F0-09D9-C6292A6E77EA}"/>
              </a:ext>
            </a:extLst>
          </p:cNvPr>
          <p:cNvSpPr>
            <a:spLocks noGrp="1"/>
          </p:cNvSpPr>
          <p:nvPr>
            <p:ph type="title"/>
          </p:nvPr>
        </p:nvSpPr>
        <p:spPr/>
        <p:txBody>
          <a:bodyPr/>
          <a:lstStyle/>
          <a:p>
            <a:r>
              <a:rPr lang="en-US" sz="4000" dirty="0"/>
              <a:t>About This Review</a:t>
            </a:r>
            <a:endParaRPr lang="en-US" dirty="0"/>
          </a:p>
        </p:txBody>
      </p:sp>
    </p:spTree>
    <p:extLst>
      <p:ext uri="{BB962C8B-B14F-4D97-AF65-F5344CB8AC3E}">
        <p14:creationId xmlns:p14="http://schemas.microsoft.com/office/powerpoint/2010/main" val="2857441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CDED4-BBCB-1C56-0E0C-B07A6B085313}"/>
              </a:ext>
            </a:extLst>
          </p:cNvPr>
          <p:cNvSpPr>
            <a:spLocks noGrp="1"/>
          </p:cNvSpPr>
          <p:nvPr>
            <p:ph type="title"/>
          </p:nvPr>
        </p:nvSpPr>
        <p:spPr/>
        <p:txBody>
          <a:bodyPr>
            <a:normAutofit fontScale="90000"/>
          </a:bodyPr>
          <a:lstStyle/>
          <a:p>
            <a:br>
              <a:rPr lang="en-US" sz="4000" dirty="0">
                <a:solidFill>
                  <a:schemeClr val="bg2"/>
                </a:solidFill>
                <a:latin typeface="Arial Black" panose="020B0A04020102020204" pitchFamily="34" charset="0"/>
              </a:rPr>
            </a:br>
            <a:r>
              <a:rPr lang="en-US" sz="4000" dirty="0">
                <a:solidFill>
                  <a:schemeClr val="bg2"/>
                </a:solidFill>
                <a:latin typeface="Arial Black" panose="020B0A04020102020204" pitchFamily="34" charset="0"/>
              </a:rPr>
              <a:t>The First Screen Provides Instructions </a:t>
            </a:r>
            <a:endParaRPr lang="en-US" dirty="0">
              <a:solidFill>
                <a:schemeClr val="bg2"/>
              </a:solidFill>
              <a:latin typeface="Arial Black" panose="020B0A04020102020204" pitchFamily="34" charset="0"/>
            </a:endParaRPr>
          </a:p>
        </p:txBody>
      </p:sp>
      <p:pic>
        <p:nvPicPr>
          <p:cNvPr id="8" name="Picture 7">
            <a:extLst>
              <a:ext uri="{FF2B5EF4-FFF2-40B4-BE49-F238E27FC236}">
                <a16:creationId xmlns:a16="http://schemas.microsoft.com/office/drawing/2014/main" id="{0AD06F00-A859-6E31-0D0B-344D9C5DC0FC}"/>
              </a:ext>
            </a:extLst>
          </p:cNvPr>
          <p:cNvPicPr>
            <a:picLocks noChangeAspect="1"/>
          </p:cNvPicPr>
          <p:nvPr/>
        </p:nvPicPr>
        <p:blipFill>
          <a:blip r:embed="rId2"/>
          <a:stretch>
            <a:fillRect/>
          </a:stretch>
        </p:blipFill>
        <p:spPr>
          <a:xfrm>
            <a:off x="436338" y="1768777"/>
            <a:ext cx="11308675" cy="5089223"/>
          </a:xfrm>
          <a:prstGeom prst="rect">
            <a:avLst/>
          </a:prstGeom>
        </p:spPr>
      </p:pic>
      <p:sp>
        <p:nvSpPr>
          <p:cNvPr id="13" name="TextBox 12">
            <a:extLst>
              <a:ext uri="{FF2B5EF4-FFF2-40B4-BE49-F238E27FC236}">
                <a16:creationId xmlns:a16="http://schemas.microsoft.com/office/drawing/2014/main" id="{30D0357C-CA81-C3F1-FDDC-1724862BD08B}"/>
              </a:ext>
            </a:extLst>
          </p:cNvPr>
          <p:cNvSpPr txBox="1"/>
          <p:nvPr/>
        </p:nvSpPr>
        <p:spPr>
          <a:xfrm>
            <a:off x="3668486" y="5657671"/>
            <a:ext cx="2579914" cy="1200329"/>
          </a:xfrm>
          <a:prstGeom prst="rect">
            <a:avLst/>
          </a:prstGeom>
          <a:noFill/>
        </p:spPr>
        <p:txBody>
          <a:bodyPr wrap="square" rtlCol="0">
            <a:spAutoFit/>
          </a:bodyPr>
          <a:lstStyle/>
          <a:p>
            <a:r>
              <a:rPr lang="en-US" dirty="0">
                <a:solidFill>
                  <a:srgbClr val="FF0000"/>
                </a:solidFill>
                <a:latin typeface="Calibri" panose="020F0502020204030204" pitchFamily="34" charset="0"/>
                <a:cs typeface="Calibri" panose="020F0502020204030204" pitchFamily="34" charset="0"/>
              </a:rPr>
              <a:t>Use the arrow to advance the screens</a:t>
            </a:r>
          </a:p>
          <a:p>
            <a:r>
              <a:rPr lang="en-US" dirty="0">
                <a:solidFill>
                  <a:srgbClr val="FF0000"/>
                </a:solidFill>
                <a:latin typeface="Calibri" panose="020F0502020204030204" pitchFamily="34" charset="0"/>
                <a:cs typeface="Calibri" panose="020F0502020204030204" pitchFamily="34" charset="0"/>
              </a:rPr>
              <a:t>There is no backtracking</a:t>
            </a:r>
          </a:p>
          <a:p>
            <a:endParaRPr lang="en-US" dirty="0"/>
          </a:p>
        </p:txBody>
      </p:sp>
    </p:spTree>
    <p:extLst>
      <p:ext uri="{BB962C8B-B14F-4D97-AF65-F5344CB8AC3E}">
        <p14:creationId xmlns:p14="http://schemas.microsoft.com/office/powerpoint/2010/main" val="29978806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B4D37-D0A1-7AF8-2DB7-D1ED4EBE1520}"/>
              </a:ext>
            </a:extLst>
          </p:cNvPr>
          <p:cNvSpPr>
            <a:spLocks noGrp="1"/>
          </p:cNvSpPr>
          <p:nvPr>
            <p:ph type="title"/>
          </p:nvPr>
        </p:nvSpPr>
        <p:spPr/>
        <p:txBody>
          <a:bodyPr/>
          <a:lstStyle/>
          <a:p>
            <a:r>
              <a:rPr lang="en-US" sz="4000" dirty="0">
                <a:solidFill>
                  <a:schemeClr val="bg2"/>
                </a:solidFill>
                <a:latin typeface="Arial Black" panose="020B0A04020102020204" pitchFamily="34" charset="0"/>
              </a:rPr>
              <a:t>Answer the Questions </a:t>
            </a:r>
            <a:endParaRPr lang="en-US" dirty="0">
              <a:solidFill>
                <a:schemeClr val="bg2"/>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AC07875F-6B9A-CDC5-C199-A5CDFE5B80D9}"/>
              </a:ext>
            </a:extLst>
          </p:cNvPr>
          <p:cNvSpPr>
            <a:spLocks noGrp="1"/>
          </p:cNvSpPr>
          <p:nvPr>
            <p:ph sz="quarter" idx="10"/>
          </p:nvPr>
        </p:nvSpPr>
        <p:spPr>
          <a:xfrm>
            <a:off x="6781800" y="1970088"/>
            <a:ext cx="4562475" cy="4059237"/>
          </a:xfrm>
        </p:spPr>
        <p:txBody>
          <a:bodyPr/>
          <a:lstStyle/>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Read the instructions carefully.</a:t>
            </a: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Sometimes the question tells how many options to pick.</a:t>
            </a: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Other times you select all that apply.</a:t>
            </a: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Some questions will not allow you to advance if they have not answered enough options.</a:t>
            </a: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Use the arrow to advance to the next question if doing a case study</a:t>
            </a:r>
            <a:endParaRPr lang="en-US" dirty="0"/>
          </a:p>
        </p:txBody>
      </p:sp>
      <p:pic>
        <p:nvPicPr>
          <p:cNvPr id="4" name="Content Placeholder 3">
            <a:extLst>
              <a:ext uri="{FF2B5EF4-FFF2-40B4-BE49-F238E27FC236}">
                <a16:creationId xmlns:a16="http://schemas.microsoft.com/office/drawing/2014/main" id="{9687782B-A7C9-7C5D-4A0E-661212842B4F}"/>
              </a:ext>
            </a:extLst>
          </p:cNvPr>
          <p:cNvPicPr>
            <a:picLocks noChangeAspect="1"/>
          </p:cNvPicPr>
          <p:nvPr/>
        </p:nvPicPr>
        <p:blipFill>
          <a:blip r:embed="rId2"/>
          <a:stretch>
            <a:fillRect/>
          </a:stretch>
        </p:blipFill>
        <p:spPr>
          <a:xfrm>
            <a:off x="463545" y="1547167"/>
            <a:ext cx="5708655" cy="5244113"/>
          </a:xfrm>
          <a:prstGeom prst="rect">
            <a:avLst/>
          </a:prstGeom>
        </p:spPr>
      </p:pic>
      <p:pic>
        <p:nvPicPr>
          <p:cNvPr id="5" name="Picture 4">
            <a:extLst>
              <a:ext uri="{FF2B5EF4-FFF2-40B4-BE49-F238E27FC236}">
                <a16:creationId xmlns:a16="http://schemas.microsoft.com/office/drawing/2014/main" id="{568367A6-E474-04F9-582B-A9759657F7DC}"/>
              </a:ext>
            </a:extLst>
          </p:cNvPr>
          <p:cNvPicPr>
            <a:picLocks noChangeAspect="1"/>
          </p:cNvPicPr>
          <p:nvPr/>
        </p:nvPicPr>
        <p:blipFill>
          <a:blip r:embed="rId3"/>
          <a:stretch>
            <a:fillRect/>
          </a:stretch>
        </p:blipFill>
        <p:spPr>
          <a:xfrm>
            <a:off x="4987981" y="6417469"/>
            <a:ext cx="571500" cy="352425"/>
          </a:xfrm>
          <a:prstGeom prst="rect">
            <a:avLst/>
          </a:prstGeom>
        </p:spPr>
      </p:pic>
      <p:cxnSp>
        <p:nvCxnSpPr>
          <p:cNvPr id="7" name="Straight Arrow Connector 6">
            <a:extLst>
              <a:ext uri="{FF2B5EF4-FFF2-40B4-BE49-F238E27FC236}">
                <a16:creationId xmlns:a16="http://schemas.microsoft.com/office/drawing/2014/main" id="{E6216D12-3056-B63D-DFE7-611B2D258259}"/>
              </a:ext>
            </a:extLst>
          </p:cNvPr>
          <p:cNvCxnSpPr/>
          <p:nvPr/>
        </p:nvCxnSpPr>
        <p:spPr>
          <a:xfrm flipH="1">
            <a:off x="5559481" y="5573486"/>
            <a:ext cx="1222319" cy="6749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54852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2D47B-3CFF-6FD8-17F6-D90768248C6F}"/>
              </a:ext>
            </a:extLst>
          </p:cNvPr>
          <p:cNvSpPr>
            <a:spLocks noGrp="1"/>
          </p:cNvSpPr>
          <p:nvPr>
            <p:ph type="title"/>
          </p:nvPr>
        </p:nvSpPr>
        <p:spPr/>
        <p:txBody>
          <a:bodyPr>
            <a:normAutofit fontScale="90000"/>
          </a:bodyPr>
          <a:lstStyle/>
          <a:p>
            <a:r>
              <a:rPr lang="en-US" sz="4000" dirty="0">
                <a:latin typeface="Arial Black" panose="020B0A04020102020204" pitchFamily="34" charset="0"/>
              </a:rPr>
              <a:t>In Tables, Follow Instructions for How Many Options May be Selected in a Row.</a:t>
            </a:r>
            <a:endParaRPr lang="en-US" dirty="0">
              <a:latin typeface="Arial Black" panose="020B0A04020102020204" pitchFamily="34" charset="0"/>
            </a:endParaRPr>
          </a:p>
        </p:txBody>
      </p:sp>
      <p:pic>
        <p:nvPicPr>
          <p:cNvPr id="5" name="Content Placeholder 4">
            <a:extLst>
              <a:ext uri="{FF2B5EF4-FFF2-40B4-BE49-F238E27FC236}">
                <a16:creationId xmlns:a16="http://schemas.microsoft.com/office/drawing/2014/main" id="{EC8235F3-3858-E515-8B84-62058F5490EF}"/>
              </a:ext>
            </a:extLst>
          </p:cNvPr>
          <p:cNvPicPr>
            <a:picLocks noGrp="1" noChangeAspect="1"/>
          </p:cNvPicPr>
          <p:nvPr>
            <p:ph sz="quarter" idx="10"/>
          </p:nvPr>
        </p:nvPicPr>
        <p:blipFill>
          <a:blip r:embed="rId3"/>
          <a:stretch>
            <a:fillRect/>
          </a:stretch>
        </p:blipFill>
        <p:spPr>
          <a:xfrm>
            <a:off x="1257300" y="1970088"/>
            <a:ext cx="4343399" cy="4059237"/>
          </a:xfrm>
        </p:spPr>
      </p:pic>
      <p:pic>
        <p:nvPicPr>
          <p:cNvPr id="7" name="Picture 6">
            <a:extLst>
              <a:ext uri="{FF2B5EF4-FFF2-40B4-BE49-F238E27FC236}">
                <a16:creationId xmlns:a16="http://schemas.microsoft.com/office/drawing/2014/main" id="{844919F3-FEFF-7E51-6963-3DDAE2879F80}"/>
              </a:ext>
            </a:extLst>
          </p:cNvPr>
          <p:cNvPicPr>
            <a:picLocks noChangeAspect="1"/>
          </p:cNvPicPr>
          <p:nvPr/>
        </p:nvPicPr>
        <p:blipFill>
          <a:blip r:embed="rId4"/>
          <a:stretch>
            <a:fillRect/>
          </a:stretch>
        </p:blipFill>
        <p:spPr>
          <a:xfrm>
            <a:off x="6220777" y="1844357"/>
            <a:ext cx="5283859" cy="4059237"/>
          </a:xfrm>
          <a:prstGeom prst="rect">
            <a:avLst/>
          </a:prstGeom>
        </p:spPr>
      </p:pic>
    </p:spTree>
    <p:extLst>
      <p:ext uri="{BB962C8B-B14F-4D97-AF65-F5344CB8AC3E}">
        <p14:creationId xmlns:p14="http://schemas.microsoft.com/office/powerpoint/2010/main" val="2900375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13866-459B-4EDB-84ED-DB540CA44FAC}"/>
              </a:ext>
            </a:extLst>
          </p:cNvPr>
          <p:cNvSpPr>
            <a:spLocks noGrp="1"/>
          </p:cNvSpPr>
          <p:nvPr>
            <p:ph type="title"/>
          </p:nvPr>
        </p:nvSpPr>
        <p:spPr>
          <a:xfrm>
            <a:off x="913794" y="96350"/>
            <a:ext cx="10353762" cy="970450"/>
          </a:xfrm>
        </p:spPr>
        <p:txBody>
          <a:bodyPr>
            <a:normAutofit fontScale="90000"/>
          </a:bodyPr>
          <a:lstStyle/>
          <a:p>
            <a:br>
              <a:rPr lang="en-US" dirty="0">
                <a:latin typeface="Calibri" panose="020F0502020204030204" pitchFamily="34" charset="0"/>
                <a:cs typeface="Calibri" panose="020F0502020204030204" pitchFamily="34" charset="0"/>
              </a:rPr>
            </a:br>
            <a:r>
              <a:rPr lang="en-US" sz="4000" b="0" dirty="0">
                <a:latin typeface="Arial Black" panose="020B0A04020102020204" pitchFamily="34" charset="0"/>
              </a:rPr>
              <a:t>Highlight Questions</a:t>
            </a:r>
            <a:endParaRPr lang="en-US" b="0" dirty="0">
              <a:latin typeface="Arial Black" panose="020B0A04020102020204" pitchFamily="34" charset="0"/>
            </a:endParaRPr>
          </a:p>
        </p:txBody>
      </p:sp>
      <p:sp>
        <p:nvSpPr>
          <p:cNvPr id="8" name="Text Placeholder 7">
            <a:extLst>
              <a:ext uri="{FF2B5EF4-FFF2-40B4-BE49-F238E27FC236}">
                <a16:creationId xmlns:a16="http://schemas.microsoft.com/office/drawing/2014/main" id="{91EB524C-5242-9D96-9429-F19612CB49CE}"/>
              </a:ext>
            </a:extLst>
          </p:cNvPr>
          <p:cNvSpPr>
            <a:spLocks noGrp="1"/>
          </p:cNvSpPr>
          <p:nvPr>
            <p:ph type="body" idx="1"/>
          </p:nvPr>
        </p:nvSpPr>
        <p:spPr/>
        <p:txBody>
          <a:bodyPr/>
          <a:lstStyle/>
          <a:p>
            <a:r>
              <a:rPr lang="en-US" sz="1800" dirty="0">
                <a:latin typeface="Calibri" panose="020F0502020204030204" pitchFamily="34" charset="0"/>
                <a:cs typeface="Calibri" panose="020F0502020204030204" pitchFamily="34" charset="0"/>
              </a:rPr>
              <a:t>Questions first show a plain EMR page</a:t>
            </a:r>
            <a:endParaRPr lang="en-US" sz="1800" dirty="0"/>
          </a:p>
        </p:txBody>
      </p:sp>
      <p:sp>
        <p:nvSpPr>
          <p:cNvPr id="11" name="Text Placeholder 10">
            <a:extLst>
              <a:ext uri="{FF2B5EF4-FFF2-40B4-BE49-F238E27FC236}">
                <a16:creationId xmlns:a16="http://schemas.microsoft.com/office/drawing/2014/main" id="{1151EE4E-BB26-91AD-A2E7-B97963F07135}"/>
              </a:ext>
            </a:extLst>
          </p:cNvPr>
          <p:cNvSpPr>
            <a:spLocks noGrp="1"/>
          </p:cNvSpPr>
          <p:nvPr>
            <p:ph type="body" sz="half" idx="15"/>
          </p:nvPr>
        </p:nvSpPr>
        <p:spPr/>
        <p:txBody>
          <a:bodyPr/>
          <a:lstStyle/>
          <a:p>
            <a:endParaRPr lang="en-US"/>
          </a:p>
        </p:txBody>
      </p:sp>
      <p:sp>
        <p:nvSpPr>
          <p:cNvPr id="9" name="Text Placeholder 8">
            <a:extLst>
              <a:ext uri="{FF2B5EF4-FFF2-40B4-BE49-F238E27FC236}">
                <a16:creationId xmlns:a16="http://schemas.microsoft.com/office/drawing/2014/main" id="{D6B52E39-6027-BD0B-F7A6-4998BC56BFE4}"/>
              </a:ext>
            </a:extLst>
          </p:cNvPr>
          <p:cNvSpPr>
            <a:spLocks noGrp="1"/>
          </p:cNvSpPr>
          <p:nvPr>
            <p:ph type="body" sz="quarter" idx="3"/>
          </p:nvPr>
        </p:nvSpPr>
        <p:spPr/>
        <p:txBody>
          <a:bodyPr/>
          <a:lstStyle/>
          <a:p>
            <a:r>
              <a:rPr lang="en-US" sz="1800" dirty="0">
                <a:latin typeface="Calibri" panose="020F0502020204030204" pitchFamily="34" charset="0"/>
                <a:cs typeface="Calibri" panose="020F0502020204030204" pitchFamily="34" charset="0"/>
              </a:rPr>
              <a:t>Hovering curser makes boxes appear around selectable data</a:t>
            </a:r>
            <a:endParaRPr lang="en-US" sz="1800" dirty="0"/>
          </a:p>
        </p:txBody>
      </p:sp>
      <p:sp>
        <p:nvSpPr>
          <p:cNvPr id="12" name="Text Placeholder 11">
            <a:extLst>
              <a:ext uri="{FF2B5EF4-FFF2-40B4-BE49-F238E27FC236}">
                <a16:creationId xmlns:a16="http://schemas.microsoft.com/office/drawing/2014/main" id="{8DEC59A3-27E5-654D-7E46-2B371A91B7ED}"/>
              </a:ext>
            </a:extLst>
          </p:cNvPr>
          <p:cNvSpPr>
            <a:spLocks noGrp="1"/>
          </p:cNvSpPr>
          <p:nvPr>
            <p:ph type="body" sz="half" idx="16"/>
          </p:nvPr>
        </p:nvSpPr>
        <p:spPr/>
        <p:txBody>
          <a:bodyPr/>
          <a:lstStyle/>
          <a:p>
            <a:endParaRPr lang="en-US" dirty="0"/>
          </a:p>
        </p:txBody>
      </p:sp>
      <p:sp>
        <p:nvSpPr>
          <p:cNvPr id="13" name="Text Placeholder 12">
            <a:extLst>
              <a:ext uri="{FF2B5EF4-FFF2-40B4-BE49-F238E27FC236}">
                <a16:creationId xmlns:a16="http://schemas.microsoft.com/office/drawing/2014/main" id="{918173CF-7DE2-C61B-6C5A-32BA5865F604}"/>
              </a:ext>
            </a:extLst>
          </p:cNvPr>
          <p:cNvSpPr>
            <a:spLocks noGrp="1"/>
          </p:cNvSpPr>
          <p:nvPr>
            <p:ph type="body" sz="half" idx="17"/>
          </p:nvPr>
        </p:nvSpPr>
        <p:spPr/>
        <p:txBody>
          <a:bodyPr/>
          <a:lstStyle/>
          <a:p>
            <a:endParaRPr lang="en-US"/>
          </a:p>
        </p:txBody>
      </p:sp>
      <p:sp>
        <p:nvSpPr>
          <p:cNvPr id="15" name="Text Placeholder 14">
            <a:extLst>
              <a:ext uri="{FF2B5EF4-FFF2-40B4-BE49-F238E27FC236}">
                <a16:creationId xmlns:a16="http://schemas.microsoft.com/office/drawing/2014/main" id="{6D1A8666-CE18-7552-CF6D-79ABC954FAFD}"/>
              </a:ext>
            </a:extLst>
          </p:cNvPr>
          <p:cNvSpPr>
            <a:spLocks noGrp="1"/>
          </p:cNvSpPr>
          <p:nvPr>
            <p:ph type="body" sz="quarter" idx="13"/>
          </p:nvPr>
        </p:nvSpPr>
        <p:spPr>
          <a:xfrm>
            <a:off x="7966571" y="1885950"/>
            <a:ext cx="3517857" cy="576262"/>
          </a:xfrm>
        </p:spPr>
        <p:txBody>
          <a:bodyPr/>
          <a:lstStyle/>
          <a:p>
            <a:r>
              <a:rPr lang="en-US" sz="1800" dirty="0">
                <a:latin typeface="Calibri" panose="020F0502020204030204" pitchFamily="34" charset="0"/>
                <a:cs typeface="Calibri" panose="020F0502020204030204" pitchFamily="34" charset="0"/>
              </a:rPr>
              <a:t>Click the box to apply the highlight; A second click removes it.</a:t>
            </a:r>
            <a:endParaRPr lang="en-US" sz="1800" dirty="0"/>
          </a:p>
        </p:txBody>
      </p:sp>
      <p:pic>
        <p:nvPicPr>
          <p:cNvPr id="16" name="Picture 15">
            <a:extLst>
              <a:ext uri="{FF2B5EF4-FFF2-40B4-BE49-F238E27FC236}">
                <a16:creationId xmlns:a16="http://schemas.microsoft.com/office/drawing/2014/main" id="{4DF40EE0-D788-04BA-31FC-C45D55BFBA6B}"/>
              </a:ext>
            </a:extLst>
          </p:cNvPr>
          <p:cNvPicPr>
            <a:picLocks noChangeAspect="1"/>
          </p:cNvPicPr>
          <p:nvPr/>
        </p:nvPicPr>
        <p:blipFill>
          <a:blip r:embed="rId2"/>
          <a:stretch>
            <a:fillRect/>
          </a:stretch>
        </p:blipFill>
        <p:spPr>
          <a:xfrm>
            <a:off x="913795" y="2655280"/>
            <a:ext cx="3300984" cy="2635177"/>
          </a:xfrm>
          <a:prstGeom prst="rect">
            <a:avLst/>
          </a:prstGeom>
        </p:spPr>
      </p:pic>
      <p:pic>
        <p:nvPicPr>
          <p:cNvPr id="17" name="Picture 16">
            <a:extLst>
              <a:ext uri="{FF2B5EF4-FFF2-40B4-BE49-F238E27FC236}">
                <a16:creationId xmlns:a16="http://schemas.microsoft.com/office/drawing/2014/main" id="{54F1FE7D-9066-54F3-835A-53CD00F96D47}"/>
              </a:ext>
            </a:extLst>
          </p:cNvPr>
          <p:cNvPicPr>
            <a:picLocks noChangeAspect="1"/>
          </p:cNvPicPr>
          <p:nvPr/>
        </p:nvPicPr>
        <p:blipFill>
          <a:blip r:embed="rId2"/>
          <a:stretch>
            <a:fillRect/>
          </a:stretch>
        </p:blipFill>
        <p:spPr>
          <a:xfrm>
            <a:off x="4405903" y="2655280"/>
            <a:ext cx="3379200" cy="2635177"/>
          </a:xfrm>
          <a:prstGeom prst="rect">
            <a:avLst/>
          </a:prstGeom>
        </p:spPr>
      </p:pic>
      <p:sp>
        <p:nvSpPr>
          <p:cNvPr id="19" name="TextBox 18">
            <a:extLst>
              <a:ext uri="{FF2B5EF4-FFF2-40B4-BE49-F238E27FC236}">
                <a16:creationId xmlns:a16="http://schemas.microsoft.com/office/drawing/2014/main" id="{9E0B0477-E227-F56E-D34A-849AD8896C8F}"/>
              </a:ext>
            </a:extLst>
          </p:cNvPr>
          <p:cNvSpPr txBox="1"/>
          <p:nvPr/>
        </p:nvSpPr>
        <p:spPr>
          <a:xfrm>
            <a:off x="5410200" y="5086996"/>
            <a:ext cx="1023257" cy="246221"/>
          </a:xfrm>
          <a:prstGeom prst="rect">
            <a:avLst/>
          </a:prstGeom>
          <a:noFill/>
          <a:ln>
            <a:solidFill>
              <a:schemeClr val="bg1"/>
            </a:solidFill>
          </a:ln>
        </p:spPr>
        <p:txBody>
          <a:bodyPr wrap="square" rtlCol="0">
            <a:spAutoFit/>
          </a:bodyPr>
          <a:lstStyle/>
          <a:p>
            <a:endParaRPr lang="en-US" sz="1000" dirty="0"/>
          </a:p>
        </p:txBody>
      </p:sp>
      <p:pic>
        <p:nvPicPr>
          <p:cNvPr id="20" name="Picture 19">
            <a:extLst>
              <a:ext uri="{FF2B5EF4-FFF2-40B4-BE49-F238E27FC236}">
                <a16:creationId xmlns:a16="http://schemas.microsoft.com/office/drawing/2014/main" id="{C69D9D3A-F6BE-F2C0-35F5-73CEAE041289}"/>
              </a:ext>
            </a:extLst>
          </p:cNvPr>
          <p:cNvPicPr>
            <a:picLocks noChangeAspect="1"/>
          </p:cNvPicPr>
          <p:nvPr/>
        </p:nvPicPr>
        <p:blipFill>
          <a:blip r:embed="rId3"/>
          <a:stretch>
            <a:fillRect/>
          </a:stretch>
        </p:blipFill>
        <p:spPr>
          <a:xfrm>
            <a:off x="7977223" y="2571749"/>
            <a:ext cx="3300982" cy="2718708"/>
          </a:xfrm>
          <a:prstGeom prst="rect">
            <a:avLst/>
          </a:prstGeom>
        </p:spPr>
      </p:pic>
    </p:spTree>
    <p:extLst>
      <p:ext uri="{BB962C8B-B14F-4D97-AF65-F5344CB8AC3E}">
        <p14:creationId xmlns:p14="http://schemas.microsoft.com/office/powerpoint/2010/main" val="3132664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592F101-AE4B-7436-5D4D-B8E02F395F43}"/>
              </a:ext>
            </a:extLst>
          </p:cNvPr>
          <p:cNvSpPr>
            <a:spLocks noGrp="1"/>
          </p:cNvSpPr>
          <p:nvPr>
            <p:ph type="title"/>
          </p:nvPr>
        </p:nvSpPr>
        <p:spPr/>
        <p:txBody>
          <a:bodyPr>
            <a:normAutofit fontScale="90000"/>
          </a:bodyPr>
          <a:lstStyle/>
          <a:p>
            <a:r>
              <a:rPr lang="en-US" sz="4000" dirty="0">
                <a:solidFill>
                  <a:schemeClr val="bg2"/>
                </a:solidFill>
                <a:latin typeface="Arial Black" panose="020B0A04020102020204" pitchFamily="34" charset="0"/>
              </a:rPr>
              <a:t>Submit the Final Question </a:t>
            </a:r>
            <a:br>
              <a:rPr lang="en-US" sz="4000" dirty="0">
                <a:solidFill>
                  <a:schemeClr val="bg2"/>
                </a:solidFill>
                <a:latin typeface="Arial Black" panose="020B0A04020102020204" pitchFamily="34" charset="0"/>
              </a:rPr>
            </a:br>
            <a:r>
              <a:rPr lang="en-US" sz="4000" dirty="0">
                <a:solidFill>
                  <a:schemeClr val="bg2"/>
                </a:solidFill>
                <a:latin typeface="Arial Black" panose="020B0A04020102020204" pitchFamily="34" charset="0"/>
              </a:rPr>
              <a:t>and Click Download PDF </a:t>
            </a:r>
            <a:br>
              <a:rPr lang="en-US" sz="4000" dirty="0">
                <a:solidFill>
                  <a:schemeClr val="bg2"/>
                </a:solidFill>
                <a:latin typeface="Arial Black" panose="020B0A04020102020204" pitchFamily="34" charset="0"/>
              </a:rPr>
            </a:br>
            <a:r>
              <a:rPr lang="en-US" sz="4000" dirty="0">
                <a:solidFill>
                  <a:schemeClr val="bg2"/>
                </a:solidFill>
                <a:latin typeface="Arial Black" panose="020B0A04020102020204" pitchFamily="34" charset="0"/>
              </a:rPr>
              <a:t>from Thank You Screen</a:t>
            </a:r>
            <a:br>
              <a:rPr lang="en-US" sz="4000" dirty="0">
                <a:solidFill>
                  <a:srgbClr val="C00000"/>
                </a:solidFill>
                <a:latin typeface="+mj-lt"/>
              </a:rPr>
            </a:br>
            <a:endParaRPr lang="en-US" dirty="0"/>
          </a:p>
        </p:txBody>
      </p:sp>
      <p:sp>
        <p:nvSpPr>
          <p:cNvPr id="12" name="Oval 11">
            <a:extLst>
              <a:ext uri="{FF2B5EF4-FFF2-40B4-BE49-F238E27FC236}">
                <a16:creationId xmlns:a16="http://schemas.microsoft.com/office/drawing/2014/main" id="{B7503B3F-650F-3A7A-36E8-69FAF59C82C6}"/>
              </a:ext>
            </a:extLst>
          </p:cNvPr>
          <p:cNvSpPr/>
          <p:nvPr/>
        </p:nvSpPr>
        <p:spPr>
          <a:xfrm>
            <a:off x="6542314" y="3233057"/>
            <a:ext cx="1469572" cy="59871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2EA45C4-9CE6-D85F-3BE9-E2C5E552D92F}"/>
              </a:ext>
            </a:extLst>
          </p:cNvPr>
          <p:cNvPicPr>
            <a:picLocks noChangeAspect="1"/>
          </p:cNvPicPr>
          <p:nvPr/>
        </p:nvPicPr>
        <p:blipFill>
          <a:blip r:embed="rId2"/>
          <a:stretch>
            <a:fillRect/>
          </a:stretch>
        </p:blipFill>
        <p:spPr>
          <a:xfrm>
            <a:off x="569824" y="1973295"/>
            <a:ext cx="7850389" cy="4096992"/>
          </a:xfrm>
          <a:prstGeom prst="rect">
            <a:avLst/>
          </a:prstGeom>
        </p:spPr>
      </p:pic>
      <p:cxnSp>
        <p:nvCxnSpPr>
          <p:cNvPr id="15" name="Straight Arrow Connector 14">
            <a:extLst>
              <a:ext uri="{FF2B5EF4-FFF2-40B4-BE49-F238E27FC236}">
                <a16:creationId xmlns:a16="http://schemas.microsoft.com/office/drawing/2014/main" id="{C783591E-93B0-EFAF-6979-669190F9FDFC}"/>
              </a:ext>
            </a:extLst>
          </p:cNvPr>
          <p:cNvCxnSpPr>
            <a:cxnSpLocks/>
          </p:cNvCxnSpPr>
          <p:nvPr/>
        </p:nvCxnSpPr>
        <p:spPr>
          <a:xfrm flipH="1">
            <a:off x="7897585" y="932089"/>
            <a:ext cx="1104901" cy="24969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Content Placeholder 15">
            <a:extLst>
              <a:ext uri="{FF2B5EF4-FFF2-40B4-BE49-F238E27FC236}">
                <a16:creationId xmlns:a16="http://schemas.microsoft.com/office/drawing/2014/main" id="{876DA56B-8F91-C9BB-67DD-16936EC349CC}"/>
              </a:ext>
            </a:extLst>
          </p:cNvPr>
          <p:cNvSpPr txBox="1">
            <a:spLocks noGrp="1"/>
          </p:cNvSpPr>
          <p:nvPr>
            <p:ph sz="quarter" idx="10"/>
          </p:nvPr>
        </p:nvSpPr>
        <p:spPr>
          <a:xfrm>
            <a:off x="8393113" y="1931988"/>
            <a:ext cx="3081337" cy="2089803"/>
          </a:xfrm>
          <a:prstGeom prst="rect">
            <a:avLst/>
          </a:prstGeom>
          <a:noFill/>
        </p:spPr>
        <p:txBody>
          <a:bodyPr wrap="square" rtlCol="0">
            <a:spAutoFit/>
          </a:bodyPr>
          <a:lstStyle/>
          <a:p>
            <a:r>
              <a:rPr lang="en-US" sz="2400" dirty="0">
                <a:solidFill>
                  <a:srgbClr val="FF0000"/>
                </a:solidFill>
              </a:rPr>
              <a:t>It is the only way to save your answers.</a:t>
            </a:r>
          </a:p>
          <a:p>
            <a:r>
              <a:rPr lang="en-US" sz="2400" dirty="0">
                <a:solidFill>
                  <a:srgbClr val="FF0000"/>
                </a:solidFill>
              </a:rPr>
              <a:t>This step is critical!</a:t>
            </a:r>
          </a:p>
        </p:txBody>
      </p:sp>
    </p:spTree>
    <p:extLst>
      <p:ext uri="{BB962C8B-B14F-4D97-AF65-F5344CB8AC3E}">
        <p14:creationId xmlns:p14="http://schemas.microsoft.com/office/powerpoint/2010/main" val="4807239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81FE8-5D60-4CD8-A281-1107FFE126F1}"/>
              </a:ext>
            </a:extLst>
          </p:cNvPr>
          <p:cNvSpPr>
            <a:spLocks noGrp="1"/>
          </p:cNvSpPr>
          <p:nvPr>
            <p:ph type="title"/>
          </p:nvPr>
        </p:nvSpPr>
        <p:spPr/>
        <p:txBody>
          <a:bodyPr>
            <a:normAutofit fontScale="90000"/>
          </a:bodyPr>
          <a:lstStyle/>
          <a:p>
            <a:r>
              <a:rPr lang="en-US" sz="4000" dirty="0">
                <a:solidFill>
                  <a:schemeClr val="bg2"/>
                </a:solidFill>
                <a:latin typeface="Arial Black" panose="020B0A04020102020204" pitchFamily="34" charset="0"/>
              </a:rPr>
              <a:t>The Response Summary Shows Your Answers  </a:t>
            </a:r>
            <a:br>
              <a:rPr lang="en-US" sz="4000" dirty="0">
                <a:solidFill>
                  <a:schemeClr val="bg2"/>
                </a:solidFill>
                <a:latin typeface="Arial Black" panose="020B0A04020102020204" pitchFamily="34" charset="0"/>
              </a:rPr>
            </a:br>
            <a:endParaRPr lang="en-US" dirty="0">
              <a:solidFill>
                <a:schemeClr val="bg2"/>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EB85BC97-19EF-DB0F-0905-F0523503B624}"/>
              </a:ext>
            </a:extLst>
          </p:cNvPr>
          <p:cNvSpPr>
            <a:spLocks noGrp="1"/>
          </p:cNvSpPr>
          <p:nvPr>
            <p:ph sz="quarter" idx="10"/>
          </p:nvPr>
        </p:nvSpPr>
        <p:spPr>
          <a:xfrm>
            <a:off x="914401" y="1970088"/>
            <a:ext cx="5627914" cy="4059237"/>
          </a:xfrm>
        </p:spPr>
        <p:txBody>
          <a:bodyPr>
            <a:normAutofit fontScale="92500"/>
          </a:bodyPr>
          <a:lstStyle/>
          <a:p>
            <a:r>
              <a:rPr lang="en-US" sz="2400" dirty="0"/>
              <a:t>Follow your faculty’s instructions for saving the response summary.</a:t>
            </a:r>
          </a:p>
          <a:p>
            <a:r>
              <a:rPr lang="en-US" sz="2400" dirty="0"/>
              <a:t>They may have you print it out, save it to computer, or upload it to a learning management system.</a:t>
            </a:r>
          </a:p>
          <a:p>
            <a:r>
              <a:rPr lang="en-US" sz="2400" b="1" dirty="0"/>
              <a:t>The response summary DOES NOT give you the correct answers. </a:t>
            </a:r>
          </a:p>
          <a:p>
            <a:r>
              <a:rPr lang="en-US" sz="2400" dirty="0"/>
              <a:t>Answers will appear on subsequent slides with information on how to score the item and a rationale for the answer. </a:t>
            </a:r>
            <a:r>
              <a:rPr lang="en-US" sz="2400" dirty="0">
                <a:highlight>
                  <a:srgbClr val="F7F7F7"/>
                </a:highlight>
                <a:latin typeface="Calibri" panose="020F0502020204030204" pitchFamily="34" charset="0"/>
                <a:cs typeface="Calibri" panose="020F0502020204030204" pitchFamily="34" charset="0"/>
              </a:rPr>
              <a:t> </a:t>
            </a:r>
          </a:p>
          <a:p>
            <a:endParaRPr lang="en-US" dirty="0"/>
          </a:p>
        </p:txBody>
      </p:sp>
      <p:pic>
        <p:nvPicPr>
          <p:cNvPr id="6" name="Picture 5">
            <a:extLst>
              <a:ext uri="{FF2B5EF4-FFF2-40B4-BE49-F238E27FC236}">
                <a16:creationId xmlns:a16="http://schemas.microsoft.com/office/drawing/2014/main" id="{F078CE00-422F-E271-6D04-DD68F7F5F6B3}"/>
              </a:ext>
            </a:extLst>
          </p:cNvPr>
          <p:cNvPicPr>
            <a:picLocks noChangeAspect="1"/>
          </p:cNvPicPr>
          <p:nvPr/>
        </p:nvPicPr>
        <p:blipFill>
          <a:blip r:embed="rId2"/>
          <a:stretch>
            <a:fillRect/>
          </a:stretch>
        </p:blipFill>
        <p:spPr>
          <a:xfrm>
            <a:off x="7555231" y="1580050"/>
            <a:ext cx="4057650" cy="5044177"/>
          </a:xfrm>
          <a:prstGeom prst="rect">
            <a:avLst/>
          </a:prstGeom>
        </p:spPr>
      </p:pic>
    </p:spTree>
    <p:extLst>
      <p:ext uri="{BB962C8B-B14F-4D97-AF65-F5344CB8AC3E}">
        <p14:creationId xmlns:p14="http://schemas.microsoft.com/office/powerpoint/2010/main" val="2684592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965ED-84CA-1E29-4C0E-2EEF3BD6BE6A}"/>
              </a:ext>
            </a:extLst>
          </p:cNvPr>
          <p:cNvSpPr>
            <a:spLocks noGrp="1"/>
          </p:cNvSpPr>
          <p:nvPr>
            <p:ph type="title"/>
          </p:nvPr>
        </p:nvSpPr>
        <p:spPr/>
        <p:txBody>
          <a:bodyPr/>
          <a:lstStyle/>
          <a:p>
            <a:r>
              <a:rPr lang="en-US" dirty="0"/>
              <a:t>About Mini Reviews</a:t>
            </a:r>
          </a:p>
        </p:txBody>
      </p:sp>
      <p:sp>
        <p:nvSpPr>
          <p:cNvPr id="3" name="Content Placeholder 2">
            <a:extLst>
              <a:ext uri="{FF2B5EF4-FFF2-40B4-BE49-F238E27FC236}">
                <a16:creationId xmlns:a16="http://schemas.microsoft.com/office/drawing/2014/main" id="{005D8358-4A00-0D93-86B0-E04EA4556706}"/>
              </a:ext>
            </a:extLst>
          </p:cNvPr>
          <p:cNvSpPr>
            <a:spLocks noGrp="1"/>
          </p:cNvSpPr>
          <p:nvPr>
            <p:ph sz="quarter" idx="10"/>
          </p:nvPr>
        </p:nvSpPr>
        <p:spPr>
          <a:xfrm>
            <a:off x="914400" y="1970088"/>
            <a:ext cx="10429875" cy="4567872"/>
          </a:xfrm>
        </p:spPr>
        <p:txBody>
          <a:bodyPr>
            <a:normAutofit fontScale="40000" lnSpcReduction="20000"/>
          </a:bodyPr>
          <a:lstStyle/>
          <a:p>
            <a:r>
              <a:rPr lang="en-US" sz="5100" dirty="0"/>
              <a:t>Mini Reviews are PowerPoint sessions with a combination of case studies and standalone items from the Maryland Next Gen Testbank</a:t>
            </a:r>
          </a:p>
          <a:p>
            <a:r>
              <a:rPr lang="en-US" sz="5100" dirty="0"/>
              <a:t>All sessions have:</a:t>
            </a:r>
          </a:p>
          <a:p>
            <a:pPr lvl="1"/>
            <a:r>
              <a:rPr lang="en-US" sz="4000" dirty="0"/>
              <a:t>Session instructions</a:t>
            </a:r>
          </a:p>
          <a:p>
            <a:pPr lvl="1"/>
            <a:r>
              <a:rPr lang="en-US" sz="4000" dirty="0"/>
              <a:t>Links questions in Qualtrics</a:t>
            </a:r>
          </a:p>
          <a:p>
            <a:pPr lvl="1"/>
            <a:r>
              <a:rPr lang="en-US" sz="4000" dirty="0"/>
              <a:t>Question answers</a:t>
            </a:r>
          </a:p>
          <a:p>
            <a:pPr lvl="1"/>
            <a:r>
              <a:rPr lang="en-US" sz="4000" dirty="0"/>
              <a:t>Rationales</a:t>
            </a:r>
          </a:p>
          <a:p>
            <a:pPr lvl="1"/>
            <a:r>
              <a:rPr lang="en-US" sz="4000" dirty="0"/>
              <a:t>Scoring details</a:t>
            </a:r>
          </a:p>
          <a:p>
            <a:r>
              <a:rPr lang="en-US" sz="5000" dirty="0"/>
              <a:t>Supplemental handouts </a:t>
            </a:r>
          </a:p>
          <a:p>
            <a:pPr lvl="1"/>
            <a:r>
              <a:rPr lang="en-US" sz="4000" dirty="0"/>
              <a:t>Faculty summaries</a:t>
            </a:r>
          </a:p>
          <a:p>
            <a:pPr lvl="1"/>
            <a:r>
              <a:rPr lang="en-US" sz="4000" dirty="0"/>
              <a:t>Student work sheets</a:t>
            </a:r>
          </a:p>
          <a:p>
            <a:pPr lvl="1"/>
            <a:endParaRPr lang="en-US" sz="4000" dirty="0"/>
          </a:p>
          <a:p>
            <a:pPr lvl="1"/>
            <a:endParaRPr lang="en-US" dirty="0"/>
          </a:p>
          <a:p>
            <a:pPr lvl="1"/>
            <a:endParaRPr lang="en-US" dirty="0"/>
          </a:p>
          <a:p>
            <a:r>
              <a:rPr lang="en-US" dirty="0"/>
              <a:t>   </a:t>
            </a:r>
          </a:p>
        </p:txBody>
      </p:sp>
    </p:spTree>
    <p:extLst>
      <p:ext uri="{BB962C8B-B14F-4D97-AF65-F5344CB8AC3E}">
        <p14:creationId xmlns:p14="http://schemas.microsoft.com/office/powerpoint/2010/main" val="20646924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2BAC4-C4B4-B4E0-F380-AC6D34591A84}"/>
              </a:ext>
            </a:extLst>
          </p:cNvPr>
          <p:cNvSpPr>
            <a:spLocks noGrp="1"/>
          </p:cNvSpPr>
          <p:nvPr>
            <p:ph type="title"/>
          </p:nvPr>
        </p:nvSpPr>
        <p:spPr/>
        <p:txBody>
          <a:bodyPr/>
          <a:lstStyle/>
          <a:p>
            <a:r>
              <a:rPr lang="en-US" dirty="0"/>
              <a:t>Correct Answers</a:t>
            </a:r>
          </a:p>
        </p:txBody>
      </p:sp>
      <p:sp>
        <p:nvSpPr>
          <p:cNvPr id="3" name="Content Placeholder 2">
            <a:extLst>
              <a:ext uri="{FF2B5EF4-FFF2-40B4-BE49-F238E27FC236}">
                <a16:creationId xmlns:a16="http://schemas.microsoft.com/office/drawing/2014/main" id="{39FCBB51-BB7A-6808-812B-4339AD9EF863}"/>
              </a:ext>
            </a:extLst>
          </p:cNvPr>
          <p:cNvSpPr>
            <a:spLocks noGrp="1"/>
          </p:cNvSpPr>
          <p:nvPr>
            <p:ph sz="quarter" idx="10"/>
          </p:nvPr>
        </p:nvSpPr>
        <p:spPr/>
        <p:txBody>
          <a:bodyPr/>
          <a:lstStyle/>
          <a:p>
            <a:r>
              <a:rPr lang="en-US" dirty="0"/>
              <a:t>Correct answers may be indicated 1 of 4 ways</a:t>
            </a:r>
          </a:p>
          <a:p>
            <a:r>
              <a:rPr lang="en-US" dirty="0"/>
              <a:t>Asterisk appears after correct option*</a:t>
            </a:r>
          </a:p>
          <a:p>
            <a:r>
              <a:rPr lang="en-US" u="sng" dirty="0"/>
              <a:t>Option may be underlined with or without an *</a:t>
            </a:r>
          </a:p>
          <a:p>
            <a:r>
              <a:rPr lang="en-US" dirty="0"/>
              <a:t>Option may appear as an X or * in a table  </a:t>
            </a:r>
          </a:p>
          <a:p>
            <a:endParaRPr lang="en-US" dirty="0"/>
          </a:p>
          <a:p>
            <a:endParaRPr lang="en-US" dirty="0"/>
          </a:p>
          <a:p>
            <a:r>
              <a:rPr lang="en-US" dirty="0"/>
              <a:t>Correct answer may appear as highlight</a:t>
            </a:r>
          </a:p>
          <a:p>
            <a:endParaRPr lang="en-US" dirty="0"/>
          </a:p>
        </p:txBody>
      </p:sp>
      <p:pic>
        <p:nvPicPr>
          <p:cNvPr id="5" name="Picture 4">
            <a:extLst>
              <a:ext uri="{FF2B5EF4-FFF2-40B4-BE49-F238E27FC236}">
                <a16:creationId xmlns:a16="http://schemas.microsoft.com/office/drawing/2014/main" id="{6C869D6D-3727-2F1F-6E6D-921C5D648F23}"/>
              </a:ext>
            </a:extLst>
          </p:cNvPr>
          <p:cNvPicPr>
            <a:picLocks noChangeAspect="1"/>
          </p:cNvPicPr>
          <p:nvPr/>
        </p:nvPicPr>
        <p:blipFill>
          <a:blip r:embed="rId2"/>
          <a:stretch>
            <a:fillRect/>
          </a:stretch>
        </p:blipFill>
        <p:spPr>
          <a:xfrm>
            <a:off x="6322241" y="3259815"/>
            <a:ext cx="5229225" cy="1190625"/>
          </a:xfrm>
          <a:prstGeom prst="rect">
            <a:avLst/>
          </a:prstGeom>
        </p:spPr>
      </p:pic>
      <p:pic>
        <p:nvPicPr>
          <p:cNvPr id="7" name="Picture 6">
            <a:extLst>
              <a:ext uri="{FF2B5EF4-FFF2-40B4-BE49-F238E27FC236}">
                <a16:creationId xmlns:a16="http://schemas.microsoft.com/office/drawing/2014/main" id="{EE1AFBEB-5184-4A4D-B5E8-8BDF5A3999E6}"/>
              </a:ext>
            </a:extLst>
          </p:cNvPr>
          <p:cNvPicPr>
            <a:picLocks noChangeAspect="1"/>
          </p:cNvPicPr>
          <p:nvPr/>
        </p:nvPicPr>
        <p:blipFill>
          <a:blip r:embed="rId3"/>
          <a:stretch>
            <a:fillRect/>
          </a:stretch>
        </p:blipFill>
        <p:spPr>
          <a:xfrm>
            <a:off x="4872990" y="5149215"/>
            <a:ext cx="5943600" cy="1428750"/>
          </a:xfrm>
          <a:prstGeom prst="rect">
            <a:avLst/>
          </a:prstGeom>
        </p:spPr>
      </p:pic>
    </p:spTree>
    <p:extLst>
      <p:ext uri="{BB962C8B-B14F-4D97-AF65-F5344CB8AC3E}">
        <p14:creationId xmlns:p14="http://schemas.microsoft.com/office/powerpoint/2010/main" val="28196057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E3AAD-075B-44B9-87A4-1B7C4D760FD4}"/>
              </a:ext>
            </a:extLst>
          </p:cNvPr>
          <p:cNvSpPr>
            <a:spLocks noGrp="1"/>
          </p:cNvSpPr>
          <p:nvPr>
            <p:ph type="title"/>
          </p:nvPr>
        </p:nvSpPr>
        <p:spPr>
          <a:noFill/>
        </p:spPr>
        <p:txBody>
          <a:bodyPr>
            <a:normAutofit/>
          </a:bodyPr>
          <a:lstStyle/>
          <a:p>
            <a:pPr algn="ctr"/>
            <a:r>
              <a:rPr lang="en-US" sz="3600" dirty="0"/>
              <a:t>New Scoring Rule: +/-</a:t>
            </a:r>
          </a:p>
        </p:txBody>
      </p:sp>
      <p:sp>
        <p:nvSpPr>
          <p:cNvPr id="4" name="Content Placeholder 3">
            <a:extLst>
              <a:ext uri="{FF2B5EF4-FFF2-40B4-BE49-F238E27FC236}">
                <a16:creationId xmlns:a16="http://schemas.microsoft.com/office/drawing/2014/main" id="{076FAD2D-EF9A-449E-A7A2-202B8E835169}"/>
              </a:ext>
            </a:extLst>
          </p:cNvPr>
          <p:cNvSpPr>
            <a:spLocks noGrp="1"/>
          </p:cNvSpPr>
          <p:nvPr>
            <p:ph sz="quarter" idx="10"/>
          </p:nvPr>
        </p:nvSpPr>
        <p:spPr>
          <a:xfrm>
            <a:off x="914401" y="1970088"/>
            <a:ext cx="5029446" cy="4059237"/>
          </a:xfrm>
        </p:spPr>
        <p:txBody>
          <a:bodyPr>
            <a:normAutofit lnSpcReduction="10000"/>
          </a:bodyPr>
          <a:lstStyle/>
          <a:p>
            <a:r>
              <a:rPr lang="en-US" sz="2000" dirty="0"/>
              <a:t>Used when takers may pick </a:t>
            </a:r>
            <a:r>
              <a:rPr lang="en-US" sz="2000" u="sng" dirty="0"/>
              <a:t>unlimited</a:t>
            </a:r>
            <a:r>
              <a:rPr lang="en-US" sz="2000" dirty="0"/>
              <a:t> options</a:t>
            </a:r>
          </a:p>
          <a:p>
            <a:r>
              <a:rPr lang="en-US" sz="2000" dirty="0"/>
              <a:t>Possible points are number of keyed correct items</a:t>
            </a:r>
          </a:p>
          <a:p>
            <a:r>
              <a:rPr lang="en-US" sz="2000" dirty="0"/>
              <a:t>Earn 1 point  for each correct item selected</a:t>
            </a:r>
          </a:p>
          <a:p>
            <a:r>
              <a:rPr lang="en-US" sz="2000" dirty="0"/>
              <a:t>Loose 1 point for each incorrect item selected </a:t>
            </a:r>
          </a:p>
          <a:p>
            <a:r>
              <a:rPr lang="en-US" sz="2000" dirty="0"/>
              <a:t>Guessing penalty prevents takers  from gaming system by selecting all</a:t>
            </a:r>
          </a:p>
          <a:p>
            <a:r>
              <a:rPr lang="en-US" sz="2000" dirty="0"/>
              <a:t>Minimum score =0</a:t>
            </a:r>
          </a:p>
          <a:p>
            <a:endParaRPr lang="en-US" dirty="0"/>
          </a:p>
        </p:txBody>
      </p:sp>
      <p:sp>
        <p:nvSpPr>
          <p:cNvPr id="3" name="Content Placeholder 2">
            <a:extLst>
              <a:ext uri="{FF2B5EF4-FFF2-40B4-BE49-F238E27FC236}">
                <a16:creationId xmlns:a16="http://schemas.microsoft.com/office/drawing/2014/main" id="{EAAF5BB3-66CC-4A90-8B41-26DEEE6436C3}"/>
              </a:ext>
            </a:extLst>
          </p:cNvPr>
          <p:cNvSpPr>
            <a:spLocks noGrp="1"/>
          </p:cNvSpPr>
          <p:nvPr>
            <p:ph sz="half" idx="4294967295"/>
          </p:nvPr>
        </p:nvSpPr>
        <p:spPr>
          <a:xfrm>
            <a:off x="6248155" y="1888009"/>
            <a:ext cx="4641850" cy="4351338"/>
          </a:xfrm>
        </p:spPr>
        <p:txBody>
          <a:bodyPr>
            <a:normAutofit/>
          </a:bodyPr>
          <a:lstStyle/>
          <a:p>
            <a:pPr>
              <a:buFont typeface="Wingdings" panose="05000000000000000000" pitchFamily="2" charset="2"/>
              <a:buChar char="Ø"/>
            </a:pPr>
            <a:r>
              <a:rPr lang="en-US" dirty="0"/>
              <a:t>Which items are viruses? </a:t>
            </a:r>
            <a:r>
              <a:rPr lang="en-US" b="1" dirty="0"/>
              <a:t>Select all that apply. </a:t>
            </a:r>
          </a:p>
          <a:p>
            <a:endParaRPr lang="en-US" b="1" dirty="0"/>
          </a:p>
          <a:p>
            <a:pPr marL="0" indent="0">
              <a:buNone/>
            </a:pPr>
            <a:r>
              <a:rPr lang="en-US" b="1" dirty="0">
                <a:sym typeface="Wingdings" panose="05000000000000000000" pitchFamily="2" charset="2"/>
              </a:rPr>
              <a:t>     </a:t>
            </a:r>
            <a:r>
              <a:rPr lang="en-US" dirty="0">
                <a:sym typeface="Wingdings" panose="05000000000000000000" pitchFamily="2" charset="2"/>
              </a:rPr>
              <a:t>Chlamydia</a:t>
            </a:r>
            <a:endParaRPr lang="en-US" dirty="0"/>
          </a:p>
          <a:p>
            <a:pPr marL="0" indent="0">
              <a:buNone/>
            </a:pPr>
            <a:r>
              <a:rPr lang="en-US" dirty="0">
                <a:sym typeface="Wingdings" panose="05000000000000000000" pitchFamily="2" charset="2"/>
              </a:rPr>
              <a:t>    </a:t>
            </a:r>
            <a:r>
              <a:rPr lang="en-US" dirty="0"/>
              <a:t>Influenza[</a:t>
            </a:r>
            <a:r>
              <a:rPr lang="en-US" dirty="0">
                <a:sym typeface="Wingdings" panose="05000000000000000000" pitchFamily="2" charset="2"/>
              </a:rPr>
              <a:t>]</a:t>
            </a:r>
            <a:endParaRPr lang="en-US" dirty="0"/>
          </a:p>
          <a:p>
            <a:pPr marL="0" indent="0">
              <a:buNone/>
            </a:pPr>
            <a:r>
              <a:rPr lang="en-US" dirty="0">
                <a:sym typeface="Wingdings" panose="05000000000000000000" pitchFamily="2" charset="2"/>
              </a:rPr>
              <a:t>    </a:t>
            </a:r>
            <a:r>
              <a:rPr lang="en-US" dirty="0"/>
              <a:t>Hepatitis B [</a:t>
            </a:r>
            <a:r>
              <a:rPr lang="en-US" dirty="0">
                <a:sym typeface="Wingdings" panose="05000000000000000000" pitchFamily="2" charset="2"/>
              </a:rPr>
              <a:t>]</a:t>
            </a:r>
            <a:endParaRPr lang="en-US" dirty="0"/>
          </a:p>
          <a:p>
            <a:pPr>
              <a:buFont typeface="Wingdings" panose="05000000000000000000" pitchFamily="2" charset="2"/>
              <a:buChar char="q"/>
            </a:pPr>
            <a:r>
              <a:rPr lang="en-US" dirty="0"/>
              <a:t> Lyme disease</a:t>
            </a:r>
          </a:p>
          <a:p>
            <a:pPr>
              <a:buFont typeface="Wingdings" panose="05000000000000000000" pitchFamily="2" charset="2"/>
              <a:buChar char="q"/>
            </a:pPr>
            <a:r>
              <a:rPr lang="en-US" dirty="0"/>
              <a:t>Pertussis</a:t>
            </a:r>
          </a:p>
          <a:p>
            <a:pPr>
              <a:buFont typeface="Wingdings" panose="05000000000000000000" pitchFamily="2" charset="2"/>
              <a:buChar char="q"/>
            </a:pPr>
            <a:r>
              <a:rPr lang="en-US" dirty="0"/>
              <a:t>Tuberculosis</a:t>
            </a:r>
          </a:p>
          <a:p>
            <a:pPr>
              <a:buFont typeface="Wingdings" panose="05000000000000000000" pitchFamily="2" charset="2"/>
              <a:buChar char="q"/>
            </a:pPr>
            <a:r>
              <a:rPr lang="en-US" dirty="0"/>
              <a:t> Varicella [</a:t>
            </a:r>
            <a:r>
              <a:rPr lang="en-US" dirty="0">
                <a:sym typeface="Wingdings" panose="05000000000000000000" pitchFamily="2" charset="2"/>
              </a:rPr>
              <a:t>]</a:t>
            </a:r>
            <a:endParaRPr lang="en-US" dirty="0"/>
          </a:p>
          <a:p>
            <a:pPr>
              <a:buFont typeface="Wingdings" panose="05000000000000000000" pitchFamily="2" charset="2"/>
              <a:buChar char="q"/>
            </a:pPr>
            <a:endParaRPr lang="en-US" sz="1200" b="1" dirty="0"/>
          </a:p>
        </p:txBody>
      </p:sp>
      <p:sp>
        <p:nvSpPr>
          <p:cNvPr id="10" name="TextBox 9">
            <a:extLst>
              <a:ext uri="{FF2B5EF4-FFF2-40B4-BE49-F238E27FC236}">
                <a16:creationId xmlns:a16="http://schemas.microsoft.com/office/drawing/2014/main" id="{16708703-40F3-49AD-A147-67801824D138}"/>
              </a:ext>
            </a:extLst>
          </p:cNvPr>
          <p:cNvSpPr txBox="1"/>
          <p:nvPr/>
        </p:nvSpPr>
        <p:spPr>
          <a:xfrm flipH="1">
            <a:off x="7799071" y="3083210"/>
            <a:ext cx="2540810" cy="507831"/>
          </a:xfrm>
          <a:prstGeom prst="rect">
            <a:avLst/>
          </a:prstGeom>
          <a:noFill/>
        </p:spPr>
        <p:txBody>
          <a:bodyPr wrap="square" rtlCol="0">
            <a:spAutoFit/>
          </a:bodyPr>
          <a:lstStyle/>
          <a:p>
            <a:endParaRPr lang="en-US" sz="1350" dirty="0">
              <a:solidFill>
                <a:srgbClr val="0070C0"/>
              </a:solidFill>
              <a:latin typeface="Trebuchet MS" panose="020B0603020202020204" pitchFamily="34" charset="0"/>
            </a:endParaRPr>
          </a:p>
          <a:p>
            <a:endParaRPr lang="en-US" sz="1350" dirty="0">
              <a:solidFill>
                <a:srgbClr val="0070C0"/>
              </a:solidFill>
              <a:latin typeface="Trebuchet MS" panose="020B0603020202020204" pitchFamily="34" charset="0"/>
            </a:endParaRPr>
          </a:p>
        </p:txBody>
      </p:sp>
      <p:sp>
        <p:nvSpPr>
          <p:cNvPr id="7" name="TextBox 6">
            <a:extLst>
              <a:ext uri="{FF2B5EF4-FFF2-40B4-BE49-F238E27FC236}">
                <a16:creationId xmlns:a16="http://schemas.microsoft.com/office/drawing/2014/main" id="{772D567E-8660-41F0-8E31-12E88CC42EC9}"/>
              </a:ext>
            </a:extLst>
          </p:cNvPr>
          <p:cNvSpPr txBox="1"/>
          <p:nvPr/>
        </p:nvSpPr>
        <p:spPr>
          <a:xfrm>
            <a:off x="9459147" y="3083210"/>
            <a:ext cx="1761467" cy="2308324"/>
          </a:xfrm>
          <a:prstGeom prst="rect">
            <a:avLst/>
          </a:prstGeom>
          <a:noFill/>
        </p:spPr>
        <p:txBody>
          <a:bodyPr wrap="square" rtlCol="0">
            <a:spAutoFit/>
          </a:bodyPr>
          <a:lstStyle/>
          <a:p>
            <a:r>
              <a:rPr lang="en-US" dirty="0">
                <a:solidFill>
                  <a:srgbClr val="0068A9"/>
                </a:solidFill>
                <a:latin typeface="Trebuchet MS" panose="020B0603020202020204" pitchFamily="34" charset="0"/>
              </a:rPr>
              <a:t>+/- Scoring rule</a:t>
            </a:r>
          </a:p>
          <a:p>
            <a:r>
              <a:rPr lang="en-US" dirty="0">
                <a:solidFill>
                  <a:srgbClr val="0068A9"/>
                </a:solidFill>
                <a:latin typeface="Trebuchet MS" panose="020B0603020202020204" pitchFamily="34" charset="0"/>
              </a:rPr>
              <a:t>3 points possible</a:t>
            </a:r>
          </a:p>
          <a:p>
            <a:r>
              <a:rPr lang="en-US" dirty="0">
                <a:solidFill>
                  <a:srgbClr val="0068A9"/>
                </a:solidFill>
                <a:latin typeface="Trebuchet MS" panose="020B0603020202020204" pitchFamily="34" charset="0"/>
              </a:rPr>
              <a:t>+2 correct</a:t>
            </a:r>
          </a:p>
          <a:p>
            <a:r>
              <a:rPr lang="en-US" dirty="0">
                <a:solidFill>
                  <a:srgbClr val="0068A9"/>
                </a:solidFill>
                <a:latin typeface="Trebuchet MS" panose="020B0603020202020204" pitchFamily="34" charset="0"/>
              </a:rPr>
              <a:t>-1 incorrect</a:t>
            </a:r>
          </a:p>
          <a:p>
            <a:r>
              <a:rPr lang="en-US" dirty="0">
                <a:solidFill>
                  <a:srgbClr val="0068A9"/>
                </a:solidFill>
                <a:latin typeface="Trebuchet MS" panose="020B0603020202020204" pitchFamily="34" charset="0"/>
              </a:rPr>
              <a:t>-----------------</a:t>
            </a:r>
          </a:p>
          <a:p>
            <a:r>
              <a:rPr lang="en-US" dirty="0">
                <a:solidFill>
                  <a:srgbClr val="0068A9"/>
                </a:solidFill>
                <a:latin typeface="Trebuchet MS" panose="020B0603020202020204" pitchFamily="34" charset="0"/>
              </a:rPr>
              <a:t>1 points</a:t>
            </a:r>
          </a:p>
        </p:txBody>
      </p:sp>
    </p:spTree>
    <p:extLst>
      <p:ext uri="{BB962C8B-B14F-4D97-AF65-F5344CB8AC3E}">
        <p14:creationId xmlns:p14="http://schemas.microsoft.com/office/powerpoint/2010/main" val="41029241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E3AAD-075B-44B9-87A4-1B7C4D760FD4}"/>
              </a:ext>
            </a:extLst>
          </p:cNvPr>
          <p:cNvSpPr>
            <a:spLocks noGrp="1"/>
          </p:cNvSpPr>
          <p:nvPr>
            <p:ph type="title"/>
          </p:nvPr>
        </p:nvSpPr>
        <p:spPr>
          <a:noFill/>
        </p:spPr>
        <p:txBody>
          <a:bodyPr>
            <a:normAutofit/>
          </a:bodyPr>
          <a:lstStyle/>
          <a:p>
            <a:pPr algn="ctr"/>
            <a:r>
              <a:rPr lang="en-US" sz="3600" dirty="0"/>
              <a:t>New Scoring Rule: 0/1</a:t>
            </a:r>
          </a:p>
        </p:txBody>
      </p:sp>
      <p:sp>
        <p:nvSpPr>
          <p:cNvPr id="4" name="Content Placeholder 3">
            <a:extLst>
              <a:ext uri="{FF2B5EF4-FFF2-40B4-BE49-F238E27FC236}">
                <a16:creationId xmlns:a16="http://schemas.microsoft.com/office/drawing/2014/main" id="{076FAD2D-EF9A-449E-A7A2-202B8E835169}"/>
              </a:ext>
            </a:extLst>
          </p:cNvPr>
          <p:cNvSpPr>
            <a:spLocks noGrp="1"/>
          </p:cNvSpPr>
          <p:nvPr>
            <p:ph sz="quarter" idx="10"/>
          </p:nvPr>
        </p:nvSpPr>
        <p:spPr>
          <a:xfrm>
            <a:off x="914400" y="1970088"/>
            <a:ext cx="5811897" cy="4059237"/>
          </a:xfrm>
        </p:spPr>
        <p:txBody>
          <a:bodyPr>
            <a:normAutofit/>
          </a:bodyPr>
          <a:lstStyle/>
          <a:p>
            <a:r>
              <a:rPr lang="en-US" sz="2000" dirty="0"/>
              <a:t>Used when takers may select </a:t>
            </a:r>
            <a:r>
              <a:rPr lang="en-US" sz="2000" u="sng" dirty="0"/>
              <a:t>limited</a:t>
            </a:r>
            <a:r>
              <a:rPr lang="en-US" sz="2000" dirty="0"/>
              <a:t> options</a:t>
            </a:r>
          </a:p>
          <a:p>
            <a:r>
              <a:rPr lang="en-US" sz="2000" dirty="0"/>
              <a:t>Possible points are number of keyed  correct items</a:t>
            </a:r>
          </a:p>
          <a:p>
            <a:r>
              <a:rPr lang="en-US" sz="2000" dirty="0"/>
              <a:t>Earn 1 point for each correct item selected</a:t>
            </a:r>
          </a:p>
          <a:p>
            <a:r>
              <a:rPr lang="en-US" sz="2000" dirty="0"/>
              <a:t>Earn 0 points for incorrect responses</a:t>
            </a:r>
          </a:p>
          <a:p>
            <a:r>
              <a:rPr lang="en-US" sz="2000" dirty="0"/>
              <a:t>Minimum score 0</a:t>
            </a:r>
          </a:p>
          <a:p>
            <a:endParaRPr lang="en-US" dirty="0"/>
          </a:p>
        </p:txBody>
      </p:sp>
      <p:sp>
        <p:nvSpPr>
          <p:cNvPr id="3" name="Content Placeholder 2">
            <a:extLst>
              <a:ext uri="{FF2B5EF4-FFF2-40B4-BE49-F238E27FC236}">
                <a16:creationId xmlns:a16="http://schemas.microsoft.com/office/drawing/2014/main" id="{EAAF5BB3-66CC-4A90-8B41-26DEEE6436C3}"/>
              </a:ext>
            </a:extLst>
          </p:cNvPr>
          <p:cNvSpPr>
            <a:spLocks noGrp="1"/>
          </p:cNvSpPr>
          <p:nvPr>
            <p:ph sz="half" idx="4294967295"/>
          </p:nvPr>
        </p:nvSpPr>
        <p:spPr>
          <a:xfrm>
            <a:off x="6963789" y="1970088"/>
            <a:ext cx="3886200" cy="4351338"/>
          </a:xfrm>
        </p:spPr>
        <p:txBody>
          <a:bodyPr>
            <a:normAutofit/>
          </a:bodyPr>
          <a:lstStyle/>
          <a:p>
            <a:pPr>
              <a:buFont typeface="Wingdings" panose="05000000000000000000" pitchFamily="2" charset="2"/>
              <a:buChar char="Ø"/>
            </a:pPr>
            <a:r>
              <a:rPr lang="en-US" dirty="0"/>
              <a:t>Which 3 items are viruses?</a:t>
            </a:r>
            <a:r>
              <a:rPr lang="en-US" b="1" dirty="0"/>
              <a:t> </a:t>
            </a:r>
          </a:p>
          <a:p>
            <a:pPr marL="0" indent="0">
              <a:buNone/>
            </a:pPr>
            <a:r>
              <a:rPr lang="en-US" b="1" dirty="0">
                <a:sym typeface="Wingdings" panose="05000000000000000000" pitchFamily="2" charset="2"/>
              </a:rPr>
              <a:t> 	C</a:t>
            </a:r>
            <a:r>
              <a:rPr lang="en-US" dirty="0">
                <a:sym typeface="Wingdings" panose="05000000000000000000" pitchFamily="2" charset="2"/>
              </a:rPr>
              <a:t>hlamydia</a:t>
            </a:r>
            <a:endParaRPr lang="en-US" dirty="0"/>
          </a:p>
          <a:p>
            <a:pPr marL="0" indent="0">
              <a:buNone/>
            </a:pPr>
            <a:r>
              <a:rPr lang="en-US" dirty="0">
                <a:sym typeface="Wingdings" panose="05000000000000000000" pitchFamily="2" charset="2"/>
              </a:rPr>
              <a:t>	</a:t>
            </a:r>
            <a:r>
              <a:rPr lang="en-US" dirty="0"/>
              <a:t>Influenza[</a:t>
            </a:r>
            <a:r>
              <a:rPr lang="en-US" dirty="0">
                <a:sym typeface="Wingdings" panose="05000000000000000000" pitchFamily="2" charset="2"/>
              </a:rPr>
              <a:t>]</a:t>
            </a:r>
            <a:endParaRPr lang="en-US" dirty="0"/>
          </a:p>
          <a:p>
            <a:pPr marL="0" indent="0">
              <a:buNone/>
            </a:pPr>
            <a:r>
              <a:rPr lang="en-US" dirty="0">
                <a:sym typeface="Wingdings" panose="05000000000000000000" pitchFamily="2" charset="2"/>
              </a:rPr>
              <a:t>	</a:t>
            </a:r>
            <a:r>
              <a:rPr lang="en-US" dirty="0"/>
              <a:t>Hepatitis B [</a:t>
            </a:r>
            <a:r>
              <a:rPr lang="en-US" dirty="0">
                <a:sym typeface="Wingdings" panose="05000000000000000000" pitchFamily="2" charset="2"/>
              </a:rPr>
              <a:t>]</a:t>
            </a:r>
            <a:endParaRPr lang="en-US" dirty="0"/>
          </a:p>
          <a:p>
            <a:pPr>
              <a:buFont typeface="Wingdings" panose="05000000000000000000" pitchFamily="2" charset="2"/>
              <a:buChar char="q"/>
            </a:pPr>
            <a:r>
              <a:rPr lang="en-US" dirty="0"/>
              <a:t>  Lyme disease</a:t>
            </a:r>
          </a:p>
          <a:p>
            <a:pPr>
              <a:buFont typeface="Wingdings" panose="05000000000000000000" pitchFamily="2" charset="2"/>
              <a:buChar char="q"/>
            </a:pPr>
            <a:r>
              <a:rPr lang="en-US" dirty="0"/>
              <a:t>  Pertussis</a:t>
            </a:r>
          </a:p>
          <a:p>
            <a:pPr>
              <a:buFont typeface="Wingdings" panose="05000000000000000000" pitchFamily="2" charset="2"/>
              <a:buChar char="q"/>
            </a:pPr>
            <a:r>
              <a:rPr lang="en-US" dirty="0"/>
              <a:t>  Tuberculosis</a:t>
            </a:r>
          </a:p>
          <a:p>
            <a:pPr>
              <a:buFont typeface="Wingdings" panose="05000000000000000000" pitchFamily="2" charset="2"/>
              <a:buChar char="q"/>
            </a:pPr>
            <a:r>
              <a:rPr lang="en-US" dirty="0"/>
              <a:t>  Varicella [</a:t>
            </a:r>
            <a:r>
              <a:rPr lang="en-US" dirty="0">
                <a:sym typeface="Wingdings" panose="05000000000000000000" pitchFamily="2" charset="2"/>
              </a:rPr>
              <a:t>]</a:t>
            </a:r>
            <a:endParaRPr lang="en-US" dirty="0"/>
          </a:p>
          <a:p>
            <a:pPr>
              <a:buFont typeface="Wingdings" panose="05000000000000000000" pitchFamily="2" charset="2"/>
              <a:buChar char="q"/>
            </a:pPr>
            <a:endParaRPr lang="en-US" sz="1200" b="1" dirty="0"/>
          </a:p>
        </p:txBody>
      </p:sp>
      <p:sp>
        <p:nvSpPr>
          <p:cNvPr id="10" name="TextBox 9">
            <a:extLst>
              <a:ext uri="{FF2B5EF4-FFF2-40B4-BE49-F238E27FC236}">
                <a16:creationId xmlns:a16="http://schemas.microsoft.com/office/drawing/2014/main" id="{16708703-40F3-49AD-A147-67801824D138}"/>
              </a:ext>
            </a:extLst>
          </p:cNvPr>
          <p:cNvSpPr txBox="1"/>
          <p:nvPr/>
        </p:nvSpPr>
        <p:spPr>
          <a:xfrm flipH="1">
            <a:off x="7799071" y="3083210"/>
            <a:ext cx="2540810" cy="507831"/>
          </a:xfrm>
          <a:prstGeom prst="rect">
            <a:avLst/>
          </a:prstGeom>
          <a:noFill/>
        </p:spPr>
        <p:txBody>
          <a:bodyPr wrap="square" rtlCol="0">
            <a:spAutoFit/>
          </a:bodyPr>
          <a:lstStyle/>
          <a:p>
            <a:endParaRPr lang="en-US" sz="1350" dirty="0">
              <a:solidFill>
                <a:srgbClr val="0070C0"/>
              </a:solidFill>
              <a:latin typeface="Trebuchet MS" panose="020B0603020202020204" pitchFamily="34" charset="0"/>
            </a:endParaRPr>
          </a:p>
          <a:p>
            <a:endParaRPr lang="en-US" sz="1350" dirty="0">
              <a:solidFill>
                <a:srgbClr val="0070C0"/>
              </a:solidFill>
              <a:latin typeface="Trebuchet MS" panose="020B0603020202020204" pitchFamily="34" charset="0"/>
            </a:endParaRPr>
          </a:p>
        </p:txBody>
      </p:sp>
      <p:sp>
        <p:nvSpPr>
          <p:cNvPr id="7" name="TextBox 6">
            <a:extLst>
              <a:ext uri="{FF2B5EF4-FFF2-40B4-BE49-F238E27FC236}">
                <a16:creationId xmlns:a16="http://schemas.microsoft.com/office/drawing/2014/main" id="{772D567E-8660-41F0-8E31-12E88CC42EC9}"/>
              </a:ext>
            </a:extLst>
          </p:cNvPr>
          <p:cNvSpPr txBox="1"/>
          <p:nvPr/>
        </p:nvSpPr>
        <p:spPr>
          <a:xfrm>
            <a:off x="9459148" y="2786670"/>
            <a:ext cx="1761467" cy="2031325"/>
          </a:xfrm>
          <a:prstGeom prst="rect">
            <a:avLst/>
          </a:prstGeom>
          <a:noFill/>
        </p:spPr>
        <p:txBody>
          <a:bodyPr wrap="square" rtlCol="0">
            <a:spAutoFit/>
          </a:bodyPr>
          <a:lstStyle/>
          <a:p>
            <a:r>
              <a:rPr lang="en-US" dirty="0">
                <a:solidFill>
                  <a:srgbClr val="0068A9"/>
                </a:solidFill>
                <a:latin typeface="Trebuchet MS" panose="020B0603020202020204" pitchFamily="34" charset="0"/>
              </a:rPr>
              <a:t>0/1 Scoring rule</a:t>
            </a:r>
          </a:p>
          <a:p>
            <a:r>
              <a:rPr lang="en-US" dirty="0">
                <a:solidFill>
                  <a:srgbClr val="0068A9"/>
                </a:solidFill>
                <a:latin typeface="Trebuchet MS" panose="020B0603020202020204" pitchFamily="34" charset="0"/>
              </a:rPr>
              <a:t>3 points possible</a:t>
            </a:r>
          </a:p>
          <a:p>
            <a:r>
              <a:rPr lang="en-US" dirty="0">
                <a:solidFill>
                  <a:srgbClr val="0068A9"/>
                </a:solidFill>
                <a:latin typeface="Trebuchet MS" panose="020B0603020202020204" pitchFamily="34" charset="0"/>
              </a:rPr>
              <a:t>+2 correct</a:t>
            </a:r>
          </a:p>
          <a:p>
            <a:r>
              <a:rPr lang="en-US" dirty="0">
                <a:solidFill>
                  <a:srgbClr val="0068A9"/>
                </a:solidFill>
                <a:latin typeface="Trebuchet MS" panose="020B0603020202020204" pitchFamily="34" charset="0"/>
              </a:rPr>
              <a:t>-----------------</a:t>
            </a:r>
          </a:p>
          <a:p>
            <a:r>
              <a:rPr lang="en-US" dirty="0">
                <a:solidFill>
                  <a:srgbClr val="0068A9"/>
                </a:solidFill>
                <a:latin typeface="Trebuchet MS" panose="020B0603020202020204" pitchFamily="34" charset="0"/>
              </a:rPr>
              <a:t>2 points</a:t>
            </a:r>
          </a:p>
        </p:txBody>
      </p:sp>
    </p:spTree>
    <p:extLst>
      <p:ext uri="{BB962C8B-B14F-4D97-AF65-F5344CB8AC3E}">
        <p14:creationId xmlns:p14="http://schemas.microsoft.com/office/powerpoint/2010/main" val="38633552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F0FD2F2-F40D-DD12-DDB4-D0BFD9E00BEC}"/>
              </a:ext>
            </a:extLst>
          </p:cNvPr>
          <p:cNvSpPr>
            <a:spLocks noGrp="1"/>
          </p:cNvSpPr>
          <p:nvPr>
            <p:ph type="title"/>
          </p:nvPr>
        </p:nvSpPr>
        <p:spPr>
          <a:noFill/>
        </p:spPr>
        <p:txBody>
          <a:bodyPr>
            <a:normAutofit/>
          </a:bodyPr>
          <a:lstStyle/>
          <a:p>
            <a:pPr algn="ctr"/>
            <a:r>
              <a:rPr lang="en-US" sz="3600" dirty="0">
                <a:solidFill>
                  <a:schemeClr val="accent1"/>
                </a:solidFill>
              </a:rPr>
              <a:t> </a:t>
            </a:r>
            <a:r>
              <a:rPr lang="en-US" sz="3600" dirty="0"/>
              <a:t>Same Answers: Different Scores</a:t>
            </a:r>
          </a:p>
        </p:txBody>
      </p:sp>
      <p:sp>
        <p:nvSpPr>
          <p:cNvPr id="7" name="Content Placeholder 6">
            <a:extLst>
              <a:ext uri="{FF2B5EF4-FFF2-40B4-BE49-F238E27FC236}">
                <a16:creationId xmlns:a16="http://schemas.microsoft.com/office/drawing/2014/main" id="{9EA53096-00C1-E67D-EC69-0639431A3D07}"/>
              </a:ext>
            </a:extLst>
          </p:cNvPr>
          <p:cNvSpPr>
            <a:spLocks noGrp="1"/>
          </p:cNvSpPr>
          <p:nvPr>
            <p:ph sz="quarter" idx="10"/>
          </p:nvPr>
        </p:nvSpPr>
        <p:spPr/>
        <p:txBody>
          <a:bodyPr>
            <a:normAutofit fontScale="92500" lnSpcReduction="10000"/>
          </a:bodyPr>
          <a:lstStyle/>
          <a:p>
            <a:pPr>
              <a:buFont typeface="Wingdings" panose="05000000000000000000" pitchFamily="2" charset="2"/>
              <a:buChar char="Ø"/>
            </a:pPr>
            <a:r>
              <a:rPr lang="en-US" sz="2300" dirty="0"/>
              <a:t>Which 3 items are viruses?</a:t>
            </a:r>
            <a:r>
              <a:rPr lang="en-US" sz="2300" b="1" dirty="0"/>
              <a:t> </a:t>
            </a:r>
          </a:p>
          <a:p>
            <a:endParaRPr lang="en-US" sz="2300" b="1" dirty="0"/>
          </a:p>
          <a:p>
            <a:pPr marL="0" indent="0">
              <a:buNone/>
            </a:pPr>
            <a:r>
              <a:rPr lang="en-US" sz="2300" b="1" dirty="0">
                <a:sym typeface="Wingdings" panose="05000000000000000000" pitchFamily="2" charset="2"/>
              </a:rPr>
              <a:t> C</a:t>
            </a:r>
            <a:r>
              <a:rPr lang="en-US" sz="2300" dirty="0">
                <a:sym typeface="Wingdings" panose="05000000000000000000" pitchFamily="2" charset="2"/>
              </a:rPr>
              <a:t>hlamydia</a:t>
            </a:r>
            <a:endParaRPr lang="en-US" sz="2300" dirty="0"/>
          </a:p>
          <a:p>
            <a:pPr marL="0" indent="0">
              <a:buNone/>
            </a:pPr>
            <a:r>
              <a:rPr lang="en-US" sz="2300" dirty="0">
                <a:sym typeface="Wingdings" panose="05000000000000000000" pitchFamily="2" charset="2"/>
              </a:rPr>
              <a:t>  </a:t>
            </a:r>
            <a:r>
              <a:rPr lang="en-US" sz="2300" dirty="0"/>
              <a:t>Influenza[</a:t>
            </a:r>
            <a:r>
              <a:rPr lang="en-US" sz="2300" dirty="0">
                <a:sym typeface="Wingdings" panose="05000000000000000000" pitchFamily="2" charset="2"/>
              </a:rPr>
              <a:t>]</a:t>
            </a:r>
            <a:endParaRPr lang="en-US" sz="2300" dirty="0"/>
          </a:p>
          <a:p>
            <a:pPr marL="0" indent="0">
              <a:buNone/>
            </a:pPr>
            <a:r>
              <a:rPr lang="en-US" sz="2300" dirty="0">
                <a:sym typeface="Wingdings" panose="05000000000000000000" pitchFamily="2" charset="2"/>
              </a:rPr>
              <a:t>  </a:t>
            </a:r>
            <a:r>
              <a:rPr lang="en-US" sz="2300" dirty="0"/>
              <a:t>Hepatitis B [</a:t>
            </a:r>
            <a:r>
              <a:rPr lang="en-US" sz="2300" dirty="0">
                <a:sym typeface="Wingdings" panose="05000000000000000000" pitchFamily="2" charset="2"/>
              </a:rPr>
              <a:t>]</a:t>
            </a:r>
            <a:endParaRPr lang="en-US" sz="2300" dirty="0"/>
          </a:p>
          <a:p>
            <a:pPr>
              <a:buFont typeface="Wingdings" panose="05000000000000000000" pitchFamily="2" charset="2"/>
              <a:buChar char="q"/>
            </a:pPr>
            <a:r>
              <a:rPr lang="en-US" sz="2300" dirty="0"/>
              <a:t>Lyme disease</a:t>
            </a:r>
          </a:p>
          <a:p>
            <a:pPr>
              <a:buFont typeface="Wingdings" panose="05000000000000000000" pitchFamily="2" charset="2"/>
              <a:buChar char="q"/>
            </a:pPr>
            <a:r>
              <a:rPr lang="en-US" sz="2300" dirty="0"/>
              <a:t>Pertussis</a:t>
            </a:r>
          </a:p>
          <a:p>
            <a:pPr>
              <a:buFont typeface="Wingdings" panose="05000000000000000000" pitchFamily="2" charset="2"/>
              <a:buChar char="q"/>
            </a:pPr>
            <a:r>
              <a:rPr lang="en-US" sz="2300" dirty="0"/>
              <a:t>Tuberculosis</a:t>
            </a:r>
          </a:p>
          <a:p>
            <a:pPr>
              <a:buFont typeface="Wingdings" panose="05000000000000000000" pitchFamily="2" charset="2"/>
              <a:buChar char="q"/>
            </a:pPr>
            <a:r>
              <a:rPr lang="en-US" sz="2300" dirty="0"/>
              <a:t>Varicella [</a:t>
            </a:r>
            <a:r>
              <a:rPr lang="en-US" sz="2300" dirty="0">
                <a:sym typeface="Wingdings" panose="05000000000000000000" pitchFamily="2" charset="2"/>
              </a:rPr>
              <a:t>]           </a:t>
            </a:r>
            <a:endParaRPr lang="en-US" sz="2300" dirty="0"/>
          </a:p>
          <a:p>
            <a:endParaRPr lang="en-US" dirty="0"/>
          </a:p>
        </p:txBody>
      </p:sp>
      <p:sp>
        <p:nvSpPr>
          <p:cNvPr id="8" name="Text Placeholder 7">
            <a:extLst>
              <a:ext uri="{FF2B5EF4-FFF2-40B4-BE49-F238E27FC236}">
                <a16:creationId xmlns:a16="http://schemas.microsoft.com/office/drawing/2014/main" id="{530FEE9C-0F7A-45D4-EFA2-2855E600A882}"/>
              </a:ext>
            </a:extLst>
          </p:cNvPr>
          <p:cNvSpPr>
            <a:spLocks noGrp="1"/>
          </p:cNvSpPr>
          <p:nvPr>
            <p:ph type="body" sz="quarter" idx="4294967295"/>
          </p:nvPr>
        </p:nvSpPr>
        <p:spPr>
          <a:xfrm>
            <a:off x="7296150" y="1835150"/>
            <a:ext cx="4895850" cy="544513"/>
          </a:xfrm>
        </p:spPr>
        <p:txBody>
          <a:bodyPr/>
          <a:lstStyle/>
          <a:p>
            <a:r>
              <a:rPr lang="en-US" dirty="0"/>
              <a:t>Select all that apply</a:t>
            </a:r>
          </a:p>
        </p:txBody>
      </p:sp>
      <p:sp>
        <p:nvSpPr>
          <p:cNvPr id="9" name="Content Placeholder 8">
            <a:extLst>
              <a:ext uri="{FF2B5EF4-FFF2-40B4-BE49-F238E27FC236}">
                <a16:creationId xmlns:a16="http://schemas.microsoft.com/office/drawing/2014/main" id="{53E2F2A7-DBCF-46B9-2894-050FF01DCAE1}"/>
              </a:ext>
            </a:extLst>
          </p:cNvPr>
          <p:cNvSpPr>
            <a:spLocks noGrp="1"/>
          </p:cNvSpPr>
          <p:nvPr>
            <p:ph sz="quarter" idx="4294967295"/>
          </p:nvPr>
        </p:nvSpPr>
        <p:spPr>
          <a:xfrm>
            <a:off x="7100841" y="2634763"/>
            <a:ext cx="4895850" cy="3136900"/>
          </a:xfrm>
        </p:spPr>
        <p:txBody>
          <a:bodyPr>
            <a:normAutofit fontScale="77500" lnSpcReduction="20000"/>
          </a:bodyPr>
          <a:lstStyle/>
          <a:p>
            <a:pPr>
              <a:buFont typeface="Wingdings" panose="05000000000000000000" pitchFamily="2" charset="2"/>
              <a:buChar char="Ø"/>
            </a:pPr>
            <a:r>
              <a:rPr lang="en-US" sz="2300" dirty="0"/>
              <a:t>Which items are viruses?</a:t>
            </a:r>
            <a:r>
              <a:rPr lang="en-US" sz="2300" b="1" dirty="0"/>
              <a:t> Select all that apply </a:t>
            </a:r>
          </a:p>
          <a:p>
            <a:pPr marL="0" indent="0">
              <a:buNone/>
            </a:pPr>
            <a:r>
              <a:rPr lang="en-US" sz="2300" b="1" dirty="0">
                <a:sym typeface="Wingdings" panose="05000000000000000000" pitchFamily="2" charset="2"/>
              </a:rPr>
              <a:t>   C</a:t>
            </a:r>
            <a:r>
              <a:rPr lang="en-US" sz="2300" dirty="0">
                <a:sym typeface="Wingdings" panose="05000000000000000000" pitchFamily="2" charset="2"/>
              </a:rPr>
              <a:t>hlamydia</a:t>
            </a:r>
            <a:endParaRPr lang="en-US" sz="2300" dirty="0"/>
          </a:p>
          <a:p>
            <a:pPr marL="0" indent="0">
              <a:buNone/>
            </a:pPr>
            <a:r>
              <a:rPr lang="en-US" sz="2300" dirty="0">
                <a:sym typeface="Wingdings" panose="05000000000000000000" pitchFamily="2" charset="2"/>
              </a:rPr>
              <a:t>   </a:t>
            </a:r>
            <a:r>
              <a:rPr lang="en-US" sz="2300" dirty="0"/>
              <a:t>Influenza[</a:t>
            </a:r>
            <a:r>
              <a:rPr lang="en-US" sz="2300" dirty="0">
                <a:sym typeface="Wingdings" panose="05000000000000000000" pitchFamily="2" charset="2"/>
              </a:rPr>
              <a:t>]                    </a:t>
            </a:r>
            <a:endParaRPr lang="en-US" sz="2300" dirty="0"/>
          </a:p>
          <a:p>
            <a:pPr marL="0" indent="0">
              <a:buNone/>
            </a:pPr>
            <a:r>
              <a:rPr lang="en-US" sz="2300" dirty="0">
                <a:sym typeface="Wingdings" panose="05000000000000000000" pitchFamily="2" charset="2"/>
              </a:rPr>
              <a:t>   </a:t>
            </a:r>
            <a:r>
              <a:rPr lang="en-US" sz="2300" dirty="0"/>
              <a:t>Hepatitis B [</a:t>
            </a:r>
            <a:r>
              <a:rPr lang="en-US" sz="2300" dirty="0">
                <a:sym typeface="Wingdings" panose="05000000000000000000" pitchFamily="2" charset="2"/>
              </a:rPr>
              <a:t>]</a:t>
            </a:r>
            <a:endParaRPr lang="en-US" sz="2300" dirty="0"/>
          </a:p>
          <a:p>
            <a:pPr>
              <a:buFont typeface="Wingdings" panose="05000000000000000000" pitchFamily="2" charset="2"/>
              <a:buChar char="q"/>
            </a:pPr>
            <a:r>
              <a:rPr lang="en-US" sz="2300" dirty="0"/>
              <a:t>Lyme disease</a:t>
            </a:r>
          </a:p>
          <a:p>
            <a:pPr>
              <a:buFont typeface="Wingdings" panose="05000000000000000000" pitchFamily="2" charset="2"/>
              <a:buChar char="q"/>
            </a:pPr>
            <a:r>
              <a:rPr lang="en-US" sz="2300" dirty="0"/>
              <a:t>Pertussis</a:t>
            </a:r>
          </a:p>
          <a:p>
            <a:pPr>
              <a:buFont typeface="Wingdings" panose="05000000000000000000" pitchFamily="2" charset="2"/>
              <a:buChar char="q"/>
            </a:pPr>
            <a:r>
              <a:rPr lang="en-US" sz="2300" dirty="0"/>
              <a:t>Tuberculosis</a:t>
            </a:r>
          </a:p>
          <a:p>
            <a:pPr>
              <a:buFont typeface="Wingdings" panose="05000000000000000000" pitchFamily="2" charset="2"/>
              <a:buChar char="q"/>
            </a:pPr>
            <a:r>
              <a:rPr lang="en-US" sz="2300" dirty="0"/>
              <a:t>Varicella [</a:t>
            </a:r>
            <a:r>
              <a:rPr lang="en-US" sz="2300" dirty="0">
                <a:sym typeface="Wingdings" panose="05000000000000000000" pitchFamily="2" charset="2"/>
              </a:rPr>
              <a:t>]</a:t>
            </a:r>
            <a:endParaRPr lang="en-US" sz="2300" dirty="0"/>
          </a:p>
          <a:p>
            <a:endParaRPr lang="en-US" dirty="0"/>
          </a:p>
        </p:txBody>
      </p:sp>
      <p:sp>
        <p:nvSpPr>
          <p:cNvPr id="10" name="TextBox 9">
            <a:extLst>
              <a:ext uri="{FF2B5EF4-FFF2-40B4-BE49-F238E27FC236}">
                <a16:creationId xmlns:a16="http://schemas.microsoft.com/office/drawing/2014/main" id="{4C97ACEF-609B-9435-2C4D-7E8FE652870B}"/>
              </a:ext>
            </a:extLst>
          </p:cNvPr>
          <p:cNvSpPr txBox="1"/>
          <p:nvPr/>
        </p:nvSpPr>
        <p:spPr>
          <a:xfrm>
            <a:off x="9632075" y="3678279"/>
            <a:ext cx="1667193" cy="1815882"/>
          </a:xfrm>
          <a:prstGeom prst="rect">
            <a:avLst/>
          </a:prstGeom>
          <a:noFill/>
        </p:spPr>
        <p:txBody>
          <a:bodyPr wrap="square" rtlCol="0">
            <a:spAutoFit/>
          </a:bodyPr>
          <a:lstStyle/>
          <a:p>
            <a:r>
              <a:rPr lang="en-US" sz="1600" dirty="0">
                <a:solidFill>
                  <a:srgbClr val="0068A9"/>
                </a:solidFill>
                <a:latin typeface="Trebuchet MS" panose="020B0603020202020204" pitchFamily="34" charset="0"/>
              </a:rPr>
              <a:t>+/- Scoring rule</a:t>
            </a:r>
          </a:p>
          <a:p>
            <a:r>
              <a:rPr lang="en-US" sz="1600" dirty="0">
                <a:solidFill>
                  <a:srgbClr val="0068A9"/>
                </a:solidFill>
                <a:latin typeface="Trebuchet MS" panose="020B0603020202020204" pitchFamily="34" charset="0"/>
              </a:rPr>
              <a:t>3 points possible</a:t>
            </a:r>
          </a:p>
          <a:p>
            <a:r>
              <a:rPr lang="en-US" sz="1600" dirty="0">
                <a:solidFill>
                  <a:srgbClr val="0068A9"/>
                </a:solidFill>
                <a:latin typeface="Trebuchet MS" panose="020B0603020202020204" pitchFamily="34" charset="0"/>
              </a:rPr>
              <a:t>+2 correct</a:t>
            </a:r>
          </a:p>
          <a:p>
            <a:r>
              <a:rPr lang="en-US" sz="1600" dirty="0">
                <a:solidFill>
                  <a:srgbClr val="0068A9"/>
                </a:solidFill>
                <a:latin typeface="Trebuchet MS" panose="020B0603020202020204" pitchFamily="34" charset="0"/>
              </a:rPr>
              <a:t>-1 incorrect</a:t>
            </a:r>
          </a:p>
          <a:p>
            <a:r>
              <a:rPr lang="en-US" sz="1600" dirty="0">
                <a:solidFill>
                  <a:srgbClr val="0068A9"/>
                </a:solidFill>
                <a:latin typeface="Trebuchet MS" panose="020B0603020202020204" pitchFamily="34" charset="0"/>
              </a:rPr>
              <a:t>-----------------</a:t>
            </a:r>
          </a:p>
          <a:p>
            <a:r>
              <a:rPr lang="en-US" sz="1600" dirty="0">
                <a:solidFill>
                  <a:srgbClr val="0068A9"/>
                </a:solidFill>
                <a:latin typeface="Trebuchet MS" panose="020B0603020202020204" pitchFamily="34" charset="0"/>
              </a:rPr>
              <a:t>1 point</a:t>
            </a:r>
          </a:p>
        </p:txBody>
      </p:sp>
      <p:sp>
        <p:nvSpPr>
          <p:cNvPr id="11" name="TextBox 10">
            <a:extLst>
              <a:ext uri="{FF2B5EF4-FFF2-40B4-BE49-F238E27FC236}">
                <a16:creationId xmlns:a16="http://schemas.microsoft.com/office/drawing/2014/main" id="{9AB51671-0C8B-C4A7-5B9A-A2574873B5BE}"/>
              </a:ext>
            </a:extLst>
          </p:cNvPr>
          <p:cNvSpPr txBox="1"/>
          <p:nvPr/>
        </p:nvSpPr>
        <p:spPr>
          <a:xfrm>
            <a:off x="4122420" y="3353991"/>
            <a:ext cx="1531620" cy="1846659"/>
          </a:xfrm>
          <a:prstGeom prst="rect">
            <a:avLst/>
          </a:prstGeom>
          <a:noFill/>
        </p:spPr>
        <p:txBody>
          <a:bodyPr wrap="square" rtlCol="0">
            <a:spAutoFit/>
          </a:bodyPr>
          <a:lstStyle/>
          <a:p>
            <a:r>
              <a:rPr lang="en-US" sz="1600" dirty="0">
                <a:solidFill>
                  <a:srgbClr val="0068A9"/>
                </a:solidFill>
                <a:latin typeface="Trebuchet MS" panose="020B0603020202020204" pitchFamily="34" charset="0"/>
              </a:rPr>
              <a:t>0/1  Scoring rule</a:t>
            </a:r>
          </a:p>
          <a:p>
            <a:r>
              <a:rPr lang="en-US" sz="1600" dirty="0">
                <a:solidFill>
                  <a:srgbClr val="0068A9"/>
                </a:solidFill>
                <a:latin typeface="Trebuchet MS" panose="020B0603020202020204" pitchFamily="34" charset="0"/>
              </a:rPr>
              <a:t>3 points possible</a:t>
            </a:r>
          </a:p>
          <a:p>
            <a:r>
              <a:rPr lang="en-US" sz="1600" dirty="0">
                <a:solidFill>
                  <a:srgbClr val="0068A9"/>
                </a:solidFill>
                <a:latin typeface="Trebuchet MS" panose="020B0603020202020204" pitchFamily="34" charset="0"/>
              </a:rPr>
              <a:t>+2 correct</a:t>
            </a:r>
          </a:p>
          <a:p>
            <a:r>
              <a:rPr lang="en-US" sz="1600" dirty="0">
                <a:solidFill>
                  <a:srgbClr val="0068A9"/>
                </a:solidFill>
                <a:latin typeface="Trebuchet MS" panose="020B0603020202020204" pitchFamily="34" charset="0"/>
              </a:rPr>
              <a:t>-----------------</a:t>
            </a:r>
          </a:p>
          <a:p>
            <a:r>
              <a:rPr lang="en-US" sz="1600" dirty="0">
                <a:solidFill>
                  <a:srgbClr val="0068A9"/>
                </a:solidFill>
                <a:latin typeface="Trebuchet MS" panose="020B0603020202020204" pitchFamily="34" charset="0"/>
              </a:rPr>
              <a:t>2 point</a:t>
            </a:r>
            <a:r>
              <a:rPr lang="en-US" dirty="0">
                <a:solidFill>
                  <a:srgbClr val="0068A9"/>
                </a:solidFill>
                <a:latin typeface="Trebuchet MS" panose="020B0603020202020204" pitchFamily="34" charset="0"/>
              </a:rPr>
              <a:t>s</a:t>
            </a:r>
          </a:p>
        </p:txBody>
      </p:sp>
    </p:spTree>
    <p:extLst>
      <p:ext uri="{BB962C8B-B14F-4D97-AF65-F5344CB8AC3E}">
        <p14:creationId xmlns:p14="http://schemas.microsoft.com/office/powerpoint/2010/main" val="11089224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F0FD2F2-F40D-DD12-DDB4-D0BFD9E00BEC}"/>
              </a:ext>
            </a:extLst>
          </p:cNvPr>
          <p:cNvSpPr>
            <a:spLocks noGrp="1"/>
          </p:cNvSpPr>
          <p:nvPr>
            <p:ph type="title"/>
          </p:nvPr>
        </p:nvSpPr>
        <p:spPr>
          <a:noFill/>
        </p:spPr>
        <p:txBody>
          <a:bodyPr/>
          <a:lstStyle/>
          <a:p>
            <a:pPr algn="ctr"/>
            <a:r>
              <a:rPr lang="en-US" sz="3600" dirty="0">
                <a:latin typeface="Trebuchet MS" panose="020B0603020202020204" pitchFamily="34" charset="0"/>
              </a:rPr>
              <a:t>Rationale Scoring Rule</a:t>
            </a:r>
          </a:p>
        </p:txBody>
      </p:sp>
      <p:sp>
        <p:nvSpPr>
          <p:cNvPr id="7" name="Content Placeholder 6">
            <a:extLst>
              <a:ext uri="{FF2B5EF4-FFF2-40B4-BE49-F238E27FC236}">
                <a16:creationId xmlns:a16="http://schemas.microsoft.com/office/drawing/2014/main" id="{9EA53096-00C1-E67D-EC69-0639431A3D07}"/>
              </a:ext>
            </a:extLst>
          </p:cNvPr>
          <p:cNvSpPr>
            <a:spLocks noGrp="1"/>
          </p:cNvSpPr>
          <p:nvPr>
            <p:ph sz="quarter" idx="10"/>
          </p:nvPr>
        </p:nvSpPr>
        <p:spPr>
          <a:xfrm>
            <a:off x="914400" y="1970088"/>
            <a:ext cx="5956917" cy="5025072"/>
          </a:xfrm>
        </p:spPr>
        <p:txBody>
          <a:bodyPr>
            <a:normAutofit fontScale="77500" lnSpcReduction="20000"/>
          </a:bodyPr>
          <a:lstStyle/>
          <a:p>
            <a:pPr>
              <a:buFont typeface="Arial" panose="020B0604020202020204" pitchFamily="34" charset="0"/>
              <a:buChar char="•"/>
            </a:pPr>
            <a:r>
              <a:rPr lang="en-US" sz="2900" dirty="0">
                <a:cs typeface="Calibri" panose="020F0502020204030204" pitchFamily="34" charset="0"/>
              </a:rPr>
              <a:t>Used when question has linked concept and a justification in the same sentence</a:t>
            </a:r>
          </a:p>
          <a:p>
            <a:pPr lvl="1">
              <a:buFont typeface="Arial" panose="020B0604020202020204" pitchFamily="34" charset="0"/>
              <a:buChar char="•"/>
            </a:pPr>
            <a:r>
              <a:rPr lang="en-US" sz="2900" i="1" dirty="0">
                <a:cs typeface="Calibri" panose="020F0502020204030204" pitchFamily="34" charset="0"/>
              </a:rPr>
              <a:t>Example: The client most likely has an asthma exacerbation as evidenced by the breath sounds.</a:t>
            </a:r>
          </a:p>
          <a:p>
            <a:pPr>
              <a:buFont typeface="Arial" panose="020B0604020202020204" pitchFamily="34" charset="0"/>
              <a:buChar char="•"/>
            </a:pPr>
            <a:r>
              <a:rPr lang="en-US" sz="2900" dirty="0">
                <a:cs typeface="Calibri" panose="020F0502020204030204" pitchFamily="34" charset="0"/>
              </a:rPr>
              <a:t>Dyad worth 1 point</a:t>
            </a:r>
          </a:p>
          <a:p>
            <a:pPr lvl="1">
              <a:buFont typeface="Arial" panose="020B0604020202020204" pitchFamily="34" charset="0"/>
              <a:buChar char="•"/>
            </a:pPr>
            <a:r>
              <a:rPr lang="en-US" sz="2900" dirty="0">
                <a:cs typeface="Calibri" panose="020F0502020204030204" pitchFamily="34" charset="0"/>
              </a:rPr>
              <a:t>One cause and one effect</a:t>
            </a:r>
          </a:p>
          <a:p>
            <a:pPr lvl="1">
              <a:buFont typeface="Arial" panose="020B0604020202020204" pitchFamily="34" charset="0"/>
              <a:buChar char="•"/>
            </a:pPr>
            <a:r>
              <a:rPr lang="en-US" sz="2900" dirty="0">
                <a:cs typeface="Calibri" panose="020F0502020204030204" pitchFamily="34" charset="0"/>
              </a:rPr>
              <a:t>Both parts must be correct for credit</a:t>
            </a:r>
          </a:p>
          <a:p>
            <a:pPr>
              <a:buFont typeface="Arial" panose="020B0604020202020204" pitchFamily="34" charset="0"/>
              <a:buChar char="•"/>
            </a:pPr>
            <a:r>
              <a:rPr lang="en-US" sz="2900" dirty="0">
                <a:cs typeface="Calibri" panose="020F0502020204030204" pitchFamily="34" charset="0"/>
              </a:rPr>
              <a:t>Triad worth 2 points </a:t>
            </a:r>
          </a:p>
          <a:p>
            <a:pPr lvl="1">
              <a:buFont typeface="Arial" panose="020B0604020202020204" pitchFamily="34" charset="0"/>
              <a:buChar char="•"/>
            </a:pPr>
            <a:r>
              <a:rPr lang="en-US" sz="2900" dirty="0">
                <a:cs typeface="Calibri" panose="020F0502020204030204" pitchFamily="34" charset="0"/>
              </a:rPr>
              <a:t>One cause 2 effects</a:t>
            </a:r>
          </a:p>
          <a:p>
            <a:pPr lvl="1">
              <a:buFont typeface="Arial" panose="020B0604020202020204" pitchFamily="34" charset="0"/>
              <a:buChar char="•"/>
            </a:pPr>
            <a:r>
              <a:rPr lang="en-US" sz="2900" dirty="0">
                <a:cs typeface="Calibri" panose="020F0502020204030204" pitchFamily="34" charset="0"/>
              </a:rPr>
              <a:t>Cause must be right for any credit</a:t>
            </a:r>
          </a:p>
          <a:p>
            <a:pPr lvl="1">
              <a:buFont typeface="Arial" panose="020B0604020202020204" pitchFamily="34" charset="0"/>
              <a:buChar char="•"/>
            </a:pPr>
            <a:r>
              <a:rPr lang="en-US" sz="2900" dirty="0">
                <a:cs typeface="Calibri" panose="020F0502020204030204" pitchFamily="34" charset="0"/>
              </a:rPr>
              <a:t>Partial credit given (1 point) if only 1 effect is correct </a:t>
            </a:r>
            <a:endParaRPr lang="en-US" sz="2900" dirty="0">
              <a:solidFill>
                <a:srgbClr val="00B050"/>
              </a:solidFill>
              <a:cs typeface="Calibri" panose="020F0502020204030204" pitchFamily="34" charset="0"/>
            </a:endParaRPr>
          </a:p>
          <a:p>
            <a:endParaRPr lang="en-US" dirty="0"/>
          </a:p>
        </p:txBody>
      </p:sp>
      <p:sp>
        <p:nvSpPr>
          <p:cNvPr id="2" name="TextBox 1">
            <a:extLst>
              <a:ext uri="{FF2B5EF4-FFF2-40B4-BE49-F238E27FC236}">
                <a16:creationId xmlns:a16="http://schemas.microsoft.com/office/drawing/2014/main" id="{5193DF67-2DC5-1BF5-F8B5-BF5A5B70B2CA}"/>
              </a:ext>
            </a:extLst>
          </p:cNvPr>
          <p:cNvSpPr txBox="1"/>
          <p:nvPr/>
        </p:nvSpPr>
        <p:spPr>
          <a:xfrm>
            <a:off x="7477760" y="1818640"/>
            <a:ext cx="3931920" cy="3416320"/>
          </a:xfrm>
          <a:prstGeom prst="rect">
            <a:avLst/>
          </a:prstGeom>
          <a:noFill/>
        </p:spPr>
        <p:txBody>
          <a:bodyPr wrap="square" rtlCol="0">
            <a:spAutoFit/>
          </a:bodyPr>
          <a:lstStyle/>
          <a:p>
            <a:pPr>
              <a:buFont typeface="Wingdings" panose="05000000000000000000" pitchFamily="2" charset="2"/>
              <a:buChar char="Ø"/>
            </a:pPr>
            <a:r>
              <a:rPr lang="en-US" dirty="0">
                <a:solidFill>
                  <a:schemeClr val="bg1"/>
                </a:solidFill>
              </a:rPr>
              <a:t>Complete the sentence from list of dropdown options.</a:t>
            </a:r>
          </a:p>
          <a:p>
            <a:pPr marL="0" indent="0">
              <a:buNone/>
            </a:pPr>
            <a:endParaRPr lang="en-US" dirty="0">
              <a:solidFill>
                <a:schemeClr val="bg1"/>
              </a:solidFill>
            </a:endParaRPr>
          </a:p>
          <a:p>
            <a:pPr marL="0" indent="0">
              <a:buNone/>
            </a:pPr>
            <a:r>
              <a:rPr lang="en-US" dirty="0">
                <a:solidFill>
                  <a:schemeClr val="bg1"/>
                </a:solidFill>
              </a:rPr>
              <a:t>To prevent night blindness the nurse would recommend   </a:t>
            </a:r>
          </a:p>
          <a:p>
            <a:pPr marL="0" indent="0">
              <a:buNone/>
            </a:pPr>
            <a:endParaRPr lang="en-US" dirty="0">
              <a:solidFill>
                <a:schemeClr val="bg1"/>
              </a:solidFill>
            </a:endParaRPr>
          </a:p>
          <a:p>
            <a:pPr marL="0" indent="0">
              <a:buNone/>
            </a:pPr>
            <a:endParaRPr lang="en-US" dirty="0">
              <a:solidFill>
                <a:schemeClr val="bg1"/>
              </a:solidFill>
            </a:endParaRPr>
          </a:p>
          <a:p>
            <a:pPr marL="0" indent="0">
              <a:buNone/>
            </a:pPr>
            <a:endParaRPr lang="en-US" dirty="0">
              <a:solidFill>
                <a:schemeClr val="bg1"/>
              </a:solidFill>
            </a:endParaRPr>
          </a:p>
          <a:p>
            <a:pPr marL="0" indent="0">
              <a:buNone/>
            </a:pPr>
            <a:endParaRPr lang="en-US" dirty="0">
              <a:solidFill>
                <a:schemeClr val="bg1"/>
              </a:solidFill>
            </a:endParaRPr>
          </a:p>
          <a:p>
            <a:pPr marL="0" indent="0">
              <a:buNone/>
            </a:pPr>
            <a:endParaRPr lang="en-US" dirty="0">
              <a:solidFill>
                <a:schemeClr val="bg1"/>
              </a:solidFill>
            </a:endParaRPr>
          </a:p>
          <a:p>
            <a:pPr marL="0" indent="0">
              <a:buNone/>
            </a:pPr>
            <a:r>
              <a:rPr lang="en-US" dirty="0">
                <a:solidFill>
                  <a:schemeClr val="bg1"/>
                </a:solidFill>
              </a:rPr>
              <a:t>because they are rich in vitamin                                                </a:t>
            </a:r>
          </a:p>
          <a:p>
            <a:endParaRPr lang="en-US" dirty="0"/>
          </a:p>
        </p:txBody>
      </p:sp>
      <p:sp>
        <p:nvSpPr>
          <p:cNvPr id="3" name="Rectangle 2">
            <a:extLst>
              <a:ext uri="{FF2B5EF4-FFF2-40B4-BE49-F238E27FC236}">
                <a16:creationId xmlns:a16="http://schemas.microsoft.com/office/drawing/2014/main" id="{7A5C6063-0215-2B32-6D60-E2C2FEA99745}"/>
              </a:ext>
            </a:extLst>
          </p:cNvPr>
          <p:cNvSpPr/>
          <p:nvPr/>
        </p:nvSpPr>
        <p:spPr>
          <a:xfrm>
            <a:off x="9560560" y="3132792"/>
            <a:ext cx="1463040" cy="94136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a:p>
            <a:pPr algn="ctr"/>
            <a:endParaRPr lang="en-US" dirty="0"/>
          </a:p>
          <a:p>
            <a:pPr algn="ctr"/>
            <a:r>
              <a:rPr lang="en-US" dirty="0">
                <a:solidFill>
                  <a:sysClr val="windowText" lastClr="000000"/>
                </a:solidFill>
              </a:rPr>
              <a:t>almonds</a:t>
            </a:r>
          </a:p>
          <a:p>
            <a:pPr algn="ctr"/>
            <a:r>
              <a:rPr lang="en-US" u="sng" dirty="0">
                <a:solidFill>
                  <a:sysClr val="windowText" lastClr="000000"/>
                </a:solidFill>
              </a:rPr>
              <a:t>carrots</a:t>
            </a:r>
            <a:r>
              <a:rPr lang="en-US" u="sng" dirty="0">
                <a:solidFill>
                  <a:srgbClr val="00B050"/>
                </a:solidFill>
                <a:sym typeface="Wingdings" panose="05000000000000000000" pitchFamily="2" charset="2"/>
              </a:rPr>
              <a:t></a:t>
            </a:r>
            <a:endParaRPr lang="en-US" u="sng" dirty="0">
              <a:solidFill>
                <a:srgbClr val="00B050"/>
              </a:solidFill>
            </a:endParaRPr>
          </a:p>
          <a:p>
            <a:pPr algn="ctr"/>
            <a:r>
              <a:rPr lang="en-US" dirty="0">
                <a:solidFill>
                  <a:sysClr val="windowText" lastClr="000000"/>
                </a:solidFill>
              </a:rPr>
              <a:t>orange juice</a:t>
            </a:r>
          </a:p>
          <a:p>
            <a:pPr algn="ctr"/>
            <a:endParaRPr lang="en-US" dirty="0"/>
          </a:p>
          <a:p>
            <a:pPr algn="ctr"/>
            <a:endParaRPr lang="en-US" dirty="0"/>
          </a:p>
        </p:txBody>
      </p:sp>
      <p:sp>
        <p:nvSpPr>
          <p:cNvPr id="4" name="Rectangle 3">
            <a:extLst>
              <a:ext uri="{FF2B5EF4-FFF2-40B4-BE49-F238E27FC236}">
                <a16:creationId xmlns:a16="http://schemas.microsoft.com/office/drawing/2014/main" id="{CF401879-A20C-ABFB-F365-A250BDD7E191}"/>
              </a:ext>
            </a:extLst>
          </p:cNvPr>
          <p:cNvSpPr/>
          <p:nvPr/>
        </p:nvSpPr>
        <p:spPr>
          <a:xfrm>
            <a:off x="10766800" y="4611522"/>
            <a:ext cx="1001514" cy="94136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a:p>
            <a:pPr algn="ctr"/>
            <a:endParaRPr lang="en-US" dirty="0"/>
          </a:p>
          <a:p>
            <a:pPr algn="ctr"/>
            <a:r>
              <a:rPr lang="en-US" dirty="0">
                <a:solidFill>
                  <a:sysClr val="windowText" lastClr="000000"/>
                </a:solidFill>
              </a:rPr>
              <a:t>A</a:t>
            </a:r>
          </a:p>
          <a:p>
            <a:pPr algn="ctr"/>
            <a:r>
              <a:rPr lang="en-US" dirty="0">
                <a:solidFill>
                  <a:sysClr val="windowText" lastClr="000000"/>
                </a:solidFill>
              </a:rPr>
              <a:t>B</a:t>
            </a:r>
          </a:p>
          <a:p>
            <a:pPr algn="ctr"/>
            <a:r>
              <a:rPr lang="en-US" u="sng" dirty="0">
                <a:solidFill>
                  <a:sysClr val="windowText" lastClr="000000"/>
                </a:solidFill>
              </a:rPr>
              <a:t>   C</a:t>
            </a:r>
            <a:r>
              <a:rPr lang="en-US" u="sng" dirty="0">
                <a:solidFill>
                  <a:srgbClr val="FF0000"/>
                </a:solidFill>
                <a:sym typeface="Wingdings" panose="05000000000000000000" pitchFamily="2" charset="2"/>
              </a:rPr>
              <a:t></a:t>
            </a:r>
            <a:endParaRPr lang="en-US" dirty="0">
              <a:solidFill>
                <a:srgbClr val="FF0000"/>
              </a:solidFill>
            </a:endParaRPr>
          </a:p>
          <a:p>
            <a:pPr algn="ctr"/>
            <a:endParaRPr lang="en-US" dirty="0"/>
          </a:p>
          <a:p>
            <a:pPr algn="ctr"/>
            <a:endParaRPr lang="en-US" dirty="0"/>
          </a:p>
        </p:txBody>
      </p:sp>
      <p:sp>
        <p:nvSpPr>
          <p:cNvPr id="8" name="TextBox 7">
            <a:extLst>
              <a:ext uri="{FF2B5EF4-FFF2-40B4-BE49-F238E27FC236}">
                <a16:creationId xmlns:a16="http://schemas.microsoft.com/office/drawing/2014/main" id="{1C883C1E-D706-0DFA-28C2-E9452AC1E0E7}"/>
              </a:ext>
            </a:extLst>
          </p:cNvPr>
          <p:cNvSpPr txBox="1"/>
          <p:nvPr/>
        </p:nvSpPr>
        <p:spPr>
          <a:xfrm>
            <a:off x="7152640" y="5685529"/>
            <a:ext cx="4118094" cy="830997"/>
          </a:xfrm>
          <a:prstGeom prst="rect">
            <a:avLst/>
          </a:prstGeom>
          <a:noFill/>
        </p:spPr>
        <p:txBody>
          <a:bodyPr wrap="square">
            <a:spAutoFit/>
          </a:bodyPr>
          <a:lstStyle/>
          <a:p>
            <a:r>
              <a:rPr lang="en-US" sz="2400" dirty="0">
                <a:solidFill>
                  <a:srgbClr val="00B0F0"/>
                </a:solidFill>
                <a:latin typeface="Calibri" panose="020F0502020204030204" pitchFamily="34" charset="0"/>
                <a:cs typeface="Calibri" panose="020F0502020204030204" pitchFamily="34" charset="0"/>
              </a:rPr>
              <a:t>Right condition, </a:t>
            </a:r>
          </a:p>
          <a:p>
            <a:r>
              <a:rPr lang="en-US" sz="2400" dirty="0">
                <a:solidFill>
                  <a:srgbClr val="00B0F0"/>
                </a:solidFill>
                <a:latin typeface="Calibri" panose="020F0502020204030204" pitchFamily="34" charset="0"/>
                <a:cs typeface="Calibri" panose="020F0502020204030204" pitchFamily="34" charset="0"/>
              </a:rPr>
              <a:t>Wrong justification =0 points</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38112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B88E3-7871-6F0C-4537-FBF2856944BF}"/>
              </a:ext>
            </a:extLst>
          </p:cNvPr>
          <p:cNvSpPr>
            <a:spLocks noGrp="1"/>
          </p:cNvSpPr>
          <p:nvPr>
            <p:ph type="title"/>
          </p:nvPr>
        </p:nvSpPr>
        <p:spPr/>
        <p:txBody>
          <a:bodyPr>
            <a:normAutofit fontScale="90000"/>
          </a:bodyPr>
          <a:lstStyle/>
          <a:p>
            <a:r>
              <a:rPr lang="en-US" dirty="0"/>
              <a:t>Keep track of your score as you move through the review</a:t>
            </a:r>
          </a:p>
        </p:txBody>
      </p:sp>
      <p:graphicFrame>
        <p:nvGraphicFramePr>
          <p:cNvPr id="6" name="Table 6">
            <a:extLst>
              <a:ext uri="{FF2B5EF4-FFF2-40B4-BE49-F238E27FC236}">
                <a16:creationId xmlns:a16="http://schemas.microsoft.com/office/drawing/2014/main" id="{9EFB2890-1CE2-1BC3-947E-0E0944C01498}"/>
              </a:ext>
            </a:extLst>
          </p:cNvPr>
          <p:cNvGraphicFramePr>
            <a:graphicFrameLocks noGrp="1"/>
          </p:cNvGraphicFramePr>
          <p:nvPr>
            <p:ph sz="quarter" idx="10"/>
            <p:extLst>
              <p:ext uri="{D42A27DB-BD31-4B8C-83A1-F6EECF244321}">
                <p14:modId xmlns:p14="http://schemas.microsoft.com/office/powerpoint/2010/main" val="2950639438"/>
              </p:ext>
            </p:extLst>
          </p:nvPr>
        </p:nvGraphicFramePr>
        <p:xfrm>
          <a:off x="914400" y="1970088"/>
          <a:ext cx="6953248" cy="3235960"/>
        </p:xfrm>
        <a:graphic>
          <a:graphicData uri="http://schemas.openxmlformats.org/drawingml/2006/table">
            <a:tbl>
              <a:tblPr firstRow="1" bandRow="1">
                <a:tableStyleId>{5C22544A-7EE6-4342-B048-85BDC9FD1C3A}</a:tableStyleId>
              </a:tblPr>
              <a:tblGrid>
                <a:gridCol w="1738312">
                  <a:extLst>
                    <a:ext uri="{9D8B030D-6E8A-4147-A177-3AD203B41FA5}">
                      <a16:colId xmlns:a16="http://schemas.microsoft.com/office/drawing/2014/main" val="1938581054"/>
                    </a:ext>
                  </a:extLst>
                </a:gridCol>
                <a:gridCol w="1738312">
                  <a:extLst>
                    <a:ext uri="{9D8B030D-6E8A-4147-A177-3AD203B41FA5}">
                      <a16:colId xmlns:a16="http://schemas.microsoft.com/office/drawing/2014/main" val="1518037486"/>
                    </a:ext>
                  </a:extLst>
                </a:gridCol>
                <a:gridCol w="1738312">
                  <a:extLst>
                    <a:ext uri="{9D8B030D-6E8A-4147-A177-3AD203B41FA5}">
                      <a16:colId xmlns:a16="http://schemas.microsoft.com/office/drawing/2014/main" val="878282688"/>
                    </a:ext>
                  </a:extLst>
                </a:gridCol>
                <a:gridCol w="1738312">
                  <a:extLst>
                    <a:ext uri="{9D8B030D-6E8A-4147-A177-3AD203B41FA5}">
                      <a16:colId xmlns:a16="http://schemas.microsoft.com/office/drawing/2014/main" val="876644084"/>
                    </a:ext>
                  </a:extLst>
                </a:gridCol>
              </a:tblGrid>
              <a:tr h="370840">
                <a:tc>
                  <a:txBody>
                    <a:bodyPr/>
                    <a:lstStyle/>
                    <a:p>
                      <a:r>
                        <a:rPr lang="en-US" dirty="0"/>
                        <a:t>Case Study</a:t>
                      </a:r>
                    </a:p>
                  </a:txBody>
                  <a:tcPr/>
                </a:tc>
                <a:tc>
                  <a:txBody>
                    <a:bodyPr/>
                    <a:lstStyle/>
                    <a:p>
                      <a:r>
                        <a:rPr lang="en-US" dirty="0"/>
                        <a:t>My score</a:t>
                      </a:r>
                    </a:p>
                  </a:txBody>
                  <a:tcPr/>
                </a:tc>
                <a:tc>
                  <a:txBody>
                    <a:bodyPr/>
                    <a:lstStyle/>
                    <a:p>
                      <a:r>
                        <a:rPr lang="en-US" dirty="0"/>
                        <a:t>Standalone</a:t>
                      </a:r>
                    </a:p>
                  </a:txBody>
                  <a:tcPr/>
                </a:tc>
                <a:tc>
                  <a:txBody>
                    <a:bodyPr/>
                    <a:lstStyle/>
                    <a:p>
                      <a:r>
                        <a:rPr lang="en-US" dirty="0"/>
                        <a:t>My score</a:t>
                      </a:r>
                    </a:p>
                  </a:txBody>
                  <a:tcPr/>
                </a:tc>
                <a:extLst>
                  <a:ext uri="{0D108BD9-81ED-4DB2-BD59-A6C34878D82A}">
                    <a16:rowId xmlns:a16="http://schemas.microsoft.com/office/drawing/2014/main" val="25582848"/>
                  </a:ext>
                </a:extLst>
              </a:tr>
              <a:tr h="370840">
                <a:tc>
                  <a:txBody>
                    <a:bodyPr/>
                    <a:lstStyle/>
                    <a:p>
                      <a:r>
                        <a:rPr lang="en-US" dirty="0"/>
                        <a:t>Case study 1 </a:t>
                      </a:r>
                    </a:p>
                  </a:txBody>
                  <a:tcPr/>
                </a:tc>
                <a:tc>
                  <a:txBody>
                    <a:bodyPr/>
                    <a:lstStyle/>
                    <a:p>
                      <a:endParaRPr lang="en-US"/>
                    </a:p>
                  </a:txBody>
                  <a:tcPr/>
                </a:tc>
                <a:tc>
                  <a:txBody>
                    <a:bodyPr/>
                    <a:lstStyle/>
                    <a:p>
                      <a:r>
                        <a:rPr lang="en-US" dirty="0"/>
                        <a:t>Bowtie 1</a:t>
                      </a:r>
                    </a:p>
                  </a:txBody>
                  <a:tcPr/>
                </a:tc>
                <a:tc>
                  <a:txBody>
                    <a:bodyPr/>
                    <a:lstStyle/>
                    <a:p>
                      <a:endParaRPr lang="en-US"/>
                    </a:p>
                  </a:txBody>
                  <a:tcPr/>
                </a:tc>
                <a:extLst>
                  <a:ext uri="{0D108BD9-81ED-4DB2-BD59-A6C34878D82A}">
                    <a16:rowId xmlns:a16="http://schemas.microsoft.com/office/drawing/2014/main" val="3107381097"/>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Case study 2 </a:t>
                      </a:r>
                    </a:p>
                  </a:txBody>
                  <a:tcPr/>
                </a:tc>
                <a:tc>
                  <a:txBody>
                    <a:bodyPr/>
                    <a:lstStyle/>
                    <a:p>
                      <a:endParaRPr lang="en-US"/>
                    </a:p>
                  </a:txBody>
                  <a:tcPr/>
                </a:tc>
                <a:tc>
                  <a:txBody>
                    <a:bodyPr/>
                    <a:lstStyle/>
                    <a:p>
                      <a:r>
                        <a:rPr lang="en-US" dirty="0"/>
                        <a:t>Trend 1</a:t>
                      </a:r>
                    </a:p>
                  </a:txBody>
                  <a:tcPr/>
                </a:tc>
                <a:tc>
                  <a:txBody>
                    <a:bodyPr/>
                    <a:lstStyle/>
                    <a:p>
                      <a:endParaRPr lang="en-US"/>
                    </a:p>
                  </a:txBody>
                  <a:tcPr/>
                </a:tc>
                <a:extLst>
                  <a:ext uri="{0D108BD9-81ED-4DB2-BD59-A6C34878D82A}">
                    <a16:rowId xmlns:a16="http://schemas.microsoft.com/office/drawing/2014/main" val="2316600764"/>
                  </a:ext>
                </a:extLst>
              </a:tr>
              <a:tr h="370840">
                <a:tc>
                  <a:txBody>
                    <a:bodyPr/>
                    <a:lstStyle/>
                    <a:p>
                      <a:r>
                        <a:rPr lang="en-US" dirty="0"/>
                        <a:t>Case study 3</a:t>
                      </a:r>
                    </a:p>
                  </a:txBody>
                  <a:tcPr/>
                </a:tc>
                <a:tc>
                  <a:txBody>
                    <a:bodyPr/>
                    <a:lstStyle/>
                    <a:p>
                      <a:endParaRPr lang="en-US"/>
                    </a:p>
                  </a:txBody>
                  <a:tcPr/>
                </a:tc>
                <a:tc>
                  <a:txBody>
                    <a:bodyPr/>
                    <a:lstStyle/>
                    <a:p>
                      <a:r>
                        <a:rPr lang="en-US" dirty="0"/>
                        <a:t>Bowtie 2</a:t>
                      </a:r>
                    </a:p>
                  </a:txBody>
                  <a:tcPr/>
                </a:tc>
                <a:tc>
                  <a:txBody>
                    <a:bodyPr/>
                    <a:lstStyle/>
                    <a:p>
                      <a:endParaRPr lang="en-US"/>
                    </a:p>
                  </a:txBody>
                  <a:tcPr/>
                </a:tc>
                <a:extLst>
                  <a:ext uri="{0D108BD9-81ED-4DB2-BD59-A6C34878D82A}">
                    <a16:rowId xmlns:a16="http://schemas.microsoft.com/office/drawing/2014/main" val="3234571639"/>
                  </a:ext>
                </a:extLst>
              </a:tr>
              <a:tr h="370840">
                <a:tc>
                  <a:txBody>
                    <a:bodyPr/>
                    <a:lstStyle/>
                    <a:p>
                      <a:r>
                        <a:rPr lang="en-US" dirty="0"/>
                        <a:t>Case study 4</a:t>
                      </a:r>
                    </a:p>
                  </a:txBody>
                  <a:tcPr/>
                </a:tc>
                <a:tc>
                  <a:txBody>
                    <a:bodyPr/>
                    <a:lstStyle/>
                    <a:p>
                      <a:endParaRPr lang="en-US" dirty="0"/>
                    </a:p>
                  </a:txBody>
                  <a:tcPr/>
                </a:tc>
                <a:tc>
                  <a:txBody>
                    <a:bodyPr/>
                    <a:lstStyle/>
                    <a:p>
                      <a:r>
                        <a:rPr lang="en-US" dirty="0"/>
                        <a:t>Trend 2</a:t>
                      </a:r>
                    </a:p>
                  </a:txBody>
                  <a:tcPr/>
                </a:tc>
                <a:tc>
                  <a:txBody>
                    <a:bodyPr/>
                    <a:lstStyle/>
                    <a:p>
                      <a:endParaRPr lang="en-US"/>
                    </a:p>
                  </a:txBody>
                  <a:tcPr/>
                </a:tc>
                <a:extLst>
                  <a:ext uri="{0D108BD9-81ED-4DB2-BD59-A6C34878D82A}">
                    <a16:rowId xmlns:a16="http://schemas.microsoft.com/office/drawing/2014/main" val="2210208278"/>
                  </a:ext>
                </a:extLst>
              </a:tr>
              <a:tr h="370840">
                <a:tc>
                  <a:txBody>
                    <a:bodyPr/>
                    <a:lstStyle/>
                    <a:p>
                      <a:r>
                        <a:rPr lang="en-US" dirty="0"/>
                        <a:t>Case study 5</a:t>
                      </a:r>
                    </a:p>
                  </a:txBody>
                  <a:tcPr/>
                </a:tc>
                <a:tc>
                  <a:txBody>
                    <a:bodyPr/>
                    <a:lstStyle/>
                    <a:p>
                      <a:endParaRPr lang="en-US" dirty="0"/>
                    </a:p>
                  </a:txBody>
                  <a:tcPr/>
                </a:tc>
                <a:tc>
                  <a:txBody>
                    <a:bodyPr/>
                    <a:lstStyle/>
                    <a:p>
                      <a:r>
                        <a:rPr lang="en-US" dirty="0"/>
                        <a:t>Bowtie 3</a:t>
                      </a:r>
                    </a:p>
                  </a:txBody>
                  <a:tcPr/>
                </a:tc>
                <a:tc>
                  <a:txBody>
                    <a:bodyPr/>
                    <a:lstStyle/>
                    <a:p>
                      <a:endParaRPr lang="en-US"/>
                    </a:p>
                  </a:txBody>
                  <a:tcPr/>
                </a:tc>
                <a:extLst>
                  <a:ext uri="{0D108BD9-81ED-4DB2-BD59-A6C34878D82A}">
                    <a16:rowId xmlns:a16="http://schemas.microsoft.com/office/drawing/2014/main" val="3021649144"/>
                  </a:ext>
                </a:extLst>
              </a:tr>
              <a:tr h="370840">
                <a:tc>
                  <a:txBody>
                    <a:bodyPr/>
                    <a:lstStyle/>
                    <a:p>
                      <a:endParaRPr lang="en-US"/>
                    </a:p>
                  </a:txBody>
                  <a:tcPr/>
                </a:tc>
                <a:tc>
                  <a:txBody>
                    <a:bodyPr/>
                    <a:lstStyle/>
                    <a:p>
                      <a:endParaRPr lang="en-US" dirty="0"/>
                    </a:p>
                  </a:txBody>
                  <a:tcPr/>
                </a:tc>
                <a:tc>
                  <a:txBody>
                    <a:bodyPr/>
                    <a:lstStyle/>
                    <a:p>
                      <a:r>
                        <a:rPr lang="en-US" dirty="0"/>
                        <a:t>Trend 3</a:t>
                      </a:r>
                    </a:p>
                  </a:txBody>
                  <a:tcPr/>
                </a:tc>
                <a:tc>
                  <a:txBody>
                    <a:bodyPr/>
                    <a:lstStyle/>
                    <a:p>
                      <a:endParaRPr lang="en-US" dirty="0"/>
                    </a:p>
                  </a:txBody>
                  <a:tcPr/>
                </a:tc>
                <a:extLst>
                  <a:ext uri="{0D108BD9-81ED-4DB2-BD59-A6C34878D82A}">
                    <a16:rowId xmlns:a16="http://schemas.microsoft.com/office/drawing/2014/main" val="942907047"/>
                  </a:ext>
                </a:extLst>
              </a:tr>
              <a:tr h="370840">
                <a:tc>
                  <a:txBody>
                    <a:bodyPr/>
                    <a:lstStyle/>
                    <a:p>
                      <a:r>
                        <a:rPr lang="en-US" dirty="0"/>
                        <a:t>Case Study Total</a:t>
                      </a:r>
                    </a:p>
                  </a:txBody>
                  <a:tcPr/>
                </a:tc>
                <a:tc>
                  <a:txBody>
                    <a:bodyPr/>
                    <a:lstStyle/>
                    <a:p>
                      <a:endParaRPr lang="en-US" dirty="0"/>
                    </a:p>
                  </a:txBody>
                  <a:tcPr/>
                </a:tc>
                <a:tc>
                  <a:txBody>
                    <a:bodyPr/>
                    <a:lstStyle/>
                    <a:p>
                      <a:r>
                        <a:rPr lang="en-US" dirty="0"/>
                        <a:t>Stand alone Total</a:t>
                      </a:r>
                    </a:p>
                  </a:txBody>
                  <a:tcPr/>
                </a:tc>
                <a:tc>
                  <a:txBody>
                    <a:bodyPr/>
                    <a:lstStyle/>
                    <a:p>
                      <a:endParaRPr lang="en-US" dirty="0"/>
                    </a:p>
                  </a:txBody>
                  <a:tcPr/>
                </a:tc>
                <a:extLst>
                  <a:ext uri="{0D108BD9-81ED-4DB2-BD59-A6C34878D82A}">
                    <a16:rowId xmlns:a16="http://schemas.microsoft.com/office/drawing/2014/main" val="1810459071"/>
                  </a:ext>
                </a:extLst>
              </a:tr>
            </a:tbl>
          </a:graphicData>
        </a:graphic>
      </p:graphicFrame>
    </p:spTree>
    <p:extLst>
      <p:ext uri="{BB962C8B-B14F-4D97-AF65-F5344CB8AC3E}">
        <p14:creationId xmlns:p14="http://schemas.microsoft.com/office/powerpoint/2010/main" val="1581658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21F65-13E4-9164-9FAC-EE3F38F121BF}"/>
              </a:ext>
            </a:extLst>
          </p:cNvPr>
          <p:cNvSpPr>
            <a:spLocks noGrp="1"/>
          </p:cNvSpPr>
          <p:nvPr>
            <p:ph type="title"/>
          </p:nvPr>
        </p:nvSpPr>
        <p:spPr/>
        <p:txBody>
          <a:bodyPr/>
          <a:lstStyle/>
          <a:p>
            <a:r>
              <a:rPr lang="en-US" dirty="0"/>
              <a:t>Final Link</a:t>
            </a:r>
          </a:p>
        </p:txBody>
      </p:sp>
      <p:sp>
        <p:nvSpPr>
          <p:cNvPr id="3" name="Content Placeholder 2">
            <a:extLst>
              <a:ext uri="{FF2B5EF4-FFF2-40B4-BE49-F238E27FC236}">
                <a16:creationId xmlns:a16="http://schemas.microsoft.com/office/drawing/2014/main" id="{DC9FCC7B-C902-9BB3-8CEC-3C965F3AECF7}"/>
              </a:ext>
            </a:extLst>
          </p:cNvPr>
          <p:cNvSpPr>
            <a:spLocks noGrp="1"/>
          </p:cNvSpPr>
          <p:nvPr>
            <p:ph sz="quarter" idx="10"/>
          </p:nvPr>
        </p:nvSpPr>
        <p:spPr/>
        <p:txBody>
          <a:bodyPr>
            <a:normAutofit/>
          </a:bodyPr>
          <a:lstStyle/>
          <a:p>
            <a:r>
              <a:rPr lang="en-US" sz="2800" dirty="0"/>
              <a:t>The final link in the review takes you to the course evaluation. </a:t>
            </a:r>
          </a:p>
          <a:p>
            <a:r>
              <a:rPr lang="en-US" sz="2800" dirty="0"/>
              <a:t>This anonymous information will be used to help us understand how this review is being used and how to improve the experience. </a:t>
            </a:r>
          </a:p>
        </p:txBody>
      </p:sp>
    </p:spTree>
    <p:extLst>
      <p:ext uri="{BB962C8B-B14F-4D97-AF65-F5344CB8AC3E}">
        <p14:creationId xmlns:p14="http://schemas.microsoft.com/office/powerpoint/2010/main" val="9170383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AF336-1C58-086E-782A-2644088FF1C4}"/>
              </a:ext>
            </a:extLst>
          </p:cNvPr>
          <p:cNvSpPr>
            <a:spLocks noGrp="1"/>
          </p:cNvSpPr>
          <p:nvPr>
            <p:ph type="title"/>
          </p:nvPr>
        </p:nvSpPr>
        <p:spPr>
          <a:solidFill>
            <a:schemeClr val="tx1"/>
          </a:solidFill>
        </p:spPr>
        <p:txBody>
          <a:bodyPr/>
          <a:lstStyle/>
          <a:p>
            <a:r>
              <a:rPr lang="en-US" dirty="0"/>
              <a:t>Case Study # 1</a:t>
            </a:r>
          </a:p>
        </p:txBody>
      </p:sp>
      <p:sp>
        <p:nvSpPr>
          <p:cNvPr id="5" name="Text Placeholder 4">
            <a:extLst>
              <a:ext uri="{FF2B5EF4-FFF2-40B4-BE49-F238E27FC236}">
                <a16:creationId xmlns:a16="http://schemas.microsoft.com/office/drawing/2014/main" id="{3D6BD531-3077-A049-3D8F-98E1E11D162A}"/>
              </a:ext>
            </a:extLst>
          </p:cNvPr>
          <p:cNvSpPr>
            <a:spLocks noGrp="1"/>
          </p:cNvSpPr>
          <p:nvPr>
            <p:ph type="body" idx="1"/>
          </p:nvPr>
        </p:nvSpPr>
        <p:spPr/>
        <p:txBody>
          <a:bodyPr/>
          <a:lstStyle/>
          <a:p>
            <a:r>
              <a:rPr lang="en-US" dirty="0"/>
              <a:t>URL</a:t>
            </a:r>
          </a:p>
        </p:txBody>
      </p:sp>
      <p:sp>
        <p:nvSpPr>
          <p:cNvPr id="6" name="Content Placeholder 5">
            <a:extLst>
              <a:ext uri="{FF2B5EF4-FFF2-40B4-BE49-F238E27FC236}">
                <a16:creationId xmlns:a16="http://schemas.microsoft.com/office/drawing/2014/main" id="{FC83ED28-E6DD-0246-4D69-666AE54323C7}"/>
              </a:ext>
            </a:extLst>
          </p:cNvPr>
          <p:cNvSpPr>
            <a:spLocks noGrp="1"/>
          </p:cNvSpPr>
          <p:nvPr>
            <p:ph sz="half" idx="2"/>
          </p:nvPr>
        </p:nvSpPr>
        <p:spPr>
          <a:solidFill>
            <a:schemeClr val="tx1"/>
          </a:solidFill>
        </p:spPr>
        <p:txBody>
          <a:bodyPr/>
          <a:lstStyle/>
          <a:p>
            <a:r>
              <a:rPr lang="en-US" sz="3200" u="sng" dirty="0">
                <a:solidFill>
                  <a:srgbClr val="0563C1"/>
                </a:solidFill>
                <a:effectLst/>
                <a:latin typeface="Times New Roman" panose="02020603050405020304" pitchFamily="18" charset="0"/>
                <a:ea typeface="Times New Roman" panose="02020603050405020304" pitchFamily="18" charset="0"/>
                <a:hlinkClick r:id="rId2"/>
              </a:rPr>
              <a:t>https://umaryland.az1.qualtrics.com/</a:t>
            </a:r>
            <a:r>
              <a:rPr lang="en-US" sz="3200" u="sng" dirty="0" err="1">
                <a:solidFill>
                  <a:srgbClr val="0563C1"/>
                </a:solidFill>
                <a:effectLst/>
                <a:latin typeface="Times New Roman" panose="02020603050405020304" pitchFamily="18" charset="0"/>
                <a:ea typeface="Times New Roman" panose="02020603050405020304" pitchFamily="18" charset="0"/>
                <a:hlinkClick r:id="rId2"/>
              </a:rPr>
              <a:t>jfe</a:t>
            </a:r>
            <a:r>
              <a:rPr lang="en-US" sz="3200" u="sng" dirty="0">
                <a:solidFill>
                  <a:srgbClr val="0563C1"/>
                </a:solidFill>
                <a:effectLst/>
                <a:latin typeface="Times New Roman" panose="02020603050405020304" pitchFamily="18" charset="0"/>
                <a:ea typeface="Times New Roman" panose="02020603050405020304" pitchFamily="18" charset="0"/>
                <a:hlinkClick r:id="rId2"/>
              </a:rPr>
              <a:t>/form/SV_8cQvohVkmgfi6Wy</a:t>
            </a:r>
            <a:endParaRPr lang="en-US" sz="3200" u="sng" dirty="0">
              <a:solidFill>
                <a:srgbClr val="0563C1"/>
              </a:solidFill>
              <a:effectLst/>
              <a:latin typeface="Times New Roman" panose="02020603050405020304" pitchFamily="18" charset="0"/>
              <a:ea typeface="Times New Roman" panose="02020603050405020304" pitchFamily="18" charset="0"/>
            </a:endParaRPr>
          </a:p>
          <a:p>
            <a:endParaRPr lang="en-US" sz="3200" u="sng" dirty="0">
              <a:solidFill>
                <a:srgbClr val="0563C1"/>
              </a:solidFill>
              <a:latin typeface="Times New Roman" panose="02020603050405020304" pitchFamily="18" charset="0"/>
              <a:ea typeface="Times New Roman" panose="02020603050405020304" pitchFamily="18" charset="0"/>
            </a:endParaRPr>
          </a:p>
          <a:p>
            <a:r>
              <a:rPr lang="en-US" sz="3200" u="sng" dirty="0">
                <a:solidFill>
                  <a:srgbClr val="0563C1"/>
                </a:solidFill>
                <a:effectLst/>
                <a:latin typeface="Times New Roman" panose="02020603050405020304" pitchFamily="18" charset="0"/>
                <a:ea typeface="Times New Roman" panose="02020603050405020304" pitchFamily="18" charset="0"/>
              </a:rPr>
              <a:t>Take about 10 minutes </a:t>
            </a:r>
            <a:endParaRPr lang="en-US" sz="3200" dirty="0">
              <a:effectLst/>
              <a:latin typeface="Times New Roman" panose="02020603050405020304" pitchFamily="18" charset="0"/>
              <a:ea typeface="Times New Roman" panose="02020603050405020304" pitchFamily="18" charset="0"/>
            </a:endParaRPr>
          </a:p>
          <a:p>
            <a:endParaRPr lang="en-US" dirty="0"/>
          </a:p>
        </p:txBody>
      </p:sp>
      <p:sp>
        <p:nvSpPr>
          <p:cNvPr id="7" name="Text Placeholder 6">
            <a:extLst>
              <a:ext uri="{FF2B5EF4-FFF2-40B4-BE49-F238E27FC236}">
                <a16:creationId xmlns:a16="http://schemas.microsoft.com/office/drawing/2014/main" id="{698E5F09-A610-3BF5-60BE-7B24D1C89401}"/>
              </a:ext>
            </a:extLst>
          </p:cNvPr>
          <p:cNvSpPr>
            <a:spLocks noGrp="1"/>
          </p:cNvSpPr>
          <p:nvPr>
            <p:ph type="body" sz="quarter" idx="3"/>
          </p:nvPr>
        </p:nvSpPr>
        <p:spPr/>
        <p:txBody>
          <a:bodyPr/>
          <a:lstStyle/>
          <a:p>
            <a:r>
              <a:rPr lang="en-US" dirty="0"/>
              <a:t>QR Code</a:t>
            </a:r>
          </a:p>
        </p:txBody>
      </p:sp>
      <p:pic>
        <p:nvPicPr>
          <p:cNvPr id="9" name="Content Placeholder 8">
            <a:extLst>
              <a:ext uri="{FF2B5EF4-FFF2-40B4-BE49-F238E27FC236}">
                <a16:creationId xmlns:a16="http://schemas.microsoft.com/office/drawing/2014/main" id="{2B6C1DED-C0F4-6EF4-D284-4DD0240363FE}"/>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7036420" y="2543795"/>
            <a:ext cx="3501482" cy="3501482"/>
          </a:xfrm>
          <a:prstGeom prst="rect">
            <a:avLst/>
          </a:prstGeom>
          <a:noFill/>
          <a:ln>
            <a:noFill/>
          </a:ln>
        </p:spPr>
      </p:pic>
    </p:spTree>
    <p:extLst>
      <p:ext uri="{BB962C8B-B14F-4D97-AF65-F5344CB8AC3E}">
        <p14:creationId xmlns:p14="http://schemas.microsoft.com/office/powerpoint/2010/main" val="12499838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extLst>
              <p:ext uri="{D42A27DB-BD31-4B8C-83A1-F6EECF244321}">
                <p14:modId xmlns:p14="http://schemas.microsoft.com/office/powerpoint/2010/main" val="2531341709"/>
              </p:ext>
            </p:extLst>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4" name="TextBox 13">
            <a:extLst>
              <a:ext uri="{FF2B5EF4-FFF2-40B4-BE49-F238E27FC236}">
                <a16:creationId xmlns:a16="http://schemas.microsoft.com/office/drawing/2014/main" id="{C1FFCA7F-90AE-0F33-E22C-35DD90B61E0D}"/>
              </a:ext>
            </a:extLst>
          </p:cNvPr>
          <p:cNvSpPr txBox="1"/>
          <p:nvPr/>
        </p:nvSpPr>
        <p:spPr>
          <a:xfrm>
            <a:off x="6719657" y="433477"/>
            <a:ext cx="5155034" cy="4661469"/>
          </a:xfrm>
          <a:prstGeom prst="rect">
            <a:avLst/>
          </a:prstGeom>
          <a:noFill/>
        </p:spPr>
        <p:txBody>
          <a:bodyPr wrap="square">
            <a:spAutoFit/>
          </a:bodyPr>
          <a:lstStyle/>
          <a:p>
            <a:pPr marL="342900" marR="0" lvl="0" indent="-342900">
              <a:lnSpc>
                <a:spcPct val="107000"/>
              </a:lnSpc>
              <a:spcBef>
                <a:spcPts val="0"/>
              </a:spcBef>
              <a:spcAft>
                <a:spcPts val="800"/>
              </a:spcAft>
              <a:buFont typeface="Wingdings" panose="05000000000000000000" pitchFamily="2" charset="2"/>
              <a:buChar char=""/>
            </a:pPr>
            <a:r>
              <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rPr>
              <a:t>Drag the 4 findings are most significant to the box on the right</a:t>
            </a:r>
          </a:p>
          <a:p>
            <a:pPr marL="71755" marR="0">
              <a:lnSpc>
                <a:spcPct val="107000"/>
              </a:lnSpc>
              <a:spcBef>
                <a:spcPts val="0"/>
              </a:spcBef>
              <a:spcAft>
                <a:spcPts val="800"/>
              </a:spcAft>
              <a:tabLst>
                <a:tab pos="3040380" algn="l"/>
              </a:tabLst>
            </a:pPr>
            <a:r>
              <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rPr>
              <a:t>Client Findings	</a:t>
            </a:r>
          </a:p>
          <a:p>
            <a:pPr marL="71755" marR="0">
              <a:lnSpc>
                <a:spcPct val="107000"/>
              </a:lnSpc>
              <a:spcBef>
                <a:spcPts val="0"/>
              </a:spcBef>
              <a:spcAft>
                <a:spcPts val="800"/>
              </a:spcAft>
              <a:tabLst>
                <a:tab pos="3040380" algn="l"/>
              </a:tabLst>
            </a:pPr>
            <a:r>
              <a:rPr lang="en-US" sz="1800" u="sng" dirty="0">
                <a:solidFill>
                  <a:schemeClr val="bg1"/>
                </a:solidFill>
                <a:effectLst/>
                <a:latin typeface="Calibri" panose="020F0502020204030204" pitchFamily="34" charset="0"/>
                <a:ea typeface="Calibri" panose="020F0502020204030204" pitchFamily="34" charset="0"/>
                <a:cs typeface="Arial" panose="020B0604020202020204" pitchFamily="34" charset="0"/>
              </a:rPr>
              <a:t>Blood pressure*</a:t>
            </a:r>
            <a:r>
              <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rPr>
              <a:t>	</a:t>
            </a:r>
          </a:p>
          <a:p>
            <a:pPr marL="71755" marR="0">
              <a:lnSpc>
                <a:spcPct val="107000"/>
              </a:lnSpc>
              <a:spcBef>
                <a:spcPts val="0"/>
              </a:spcBef>
              <a:spcAft>
                <a:spcPts val="800"/>
              </a:spcAft>
              <a:tabLst>
                <a:tab pos="3040380" algn="l"/>
              </a:tabLst>
            </a:pPr>
            <a:r>
              <a:rPr lang="en-US" sz="1800" u="sng" dirty="0">
                <a:solidFill>
                  <a:schemeClr val="bg1"/>
                </a:solidFill>
                <a:effectLst/>
                <a:latin typeface="Calibri" panose="020F0502020204030204" pitchFamily="34" charset="0"/>
                <a:ea typeface="Calibri" panose="020F0502020204030204" pitchFamily="34" charset="0"/>
                <a:cs typeface="Arial" panose="020B0604020202020204" pitchFamily="34" charset="0"/>
              </a:rPr>
              <a:t>Periorbital edema*</a:t>
            </a:r>
            <a:r>
              <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rPr>
              <a:t>	</a:t>
            </a:r>
          </a:p>
          <a:p>
            <a:pPr marL="71755" marR="0">
              <a:lnSpc>
                <a:spcPct val="107000"/>
              </a:lnSpc>
              <a:spcBef>
                <a:spcPts val="0"/>
              </a:spcBef>
              <a:spcAft>
                <a:spcPts val="800"/>
              </a:spcAft>
              <a:tabLst>
                <a:tab pos="3040380" algn="l"/>
              </a:tabLst>
            </a:pPr>
            <a:r>
              <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rPr>
              <a:t>Poor appetite	</a:t>
            </a:r>
          </a:p>
          <a:p>
            <a:pPr marL="71755" marR="0">
              <a:lnSpc>
                <a:spcPct val="107000"/>
              </a:lnSpc>
              <a:spcBef>
                <a:spcPts val="0"/>
              </a:spcBef>
              <a:spcAft>
                <a:spcPts val="800"/>
              </a:spcAft>
              <a:tabLst>
                <a:tab pos="3040380" algn="l"/>
              </a:tabLst>
            </a:pPr>
            <a:r>
              <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rPr>
              <a:t>Headache	</a:t>
            </a:r>
          </a:p>
          <a:p>
            <a:pPr marL="71755" marR="0">
              <a:lnSpc>
                <a:spcPct val="107000"/>
              </a:lnSpc>
              <a:spcBef>
                <a:spcPts val="0"/>
              </a:spcBef>
              <a:spcAft>
                <a:spcPts val="800"/>
              </a:spcAft>
              <a:tabLst>
                <a:tab pos="3040380" algn="l"/>
              </a:tabLst>
            </a:pPr>
            <a:r>
              <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rPr>
              <a:t>Fatigue	</a:t>
            </a:r>
          </a:p>
          <a:p>
            <a:pPr marL="71755" marR="0">
              <a:lnSpc>
                <a:spcPct val="107000"/>
              </a:lnSpc>
              <a:spcBef>
                <a:spcPts val="0"/>
              </a:spcBef>
              <a:spcAft>
                <a:spcPts val="800"/>
              </a:spcAft>
              <a:tabLst>
                <a:tab pos="3040380" algn="l"/>
              </a:tabLst>
            </a:pPr>
            <a:r>
              <a:rPr lang="en-US" sz="1800" u="sng" dirty="0">
                <a:solidFill>
                  <a:schemeClr val="bg1"/>
                </a:solidFill>
                <a:effectLst/>
                <a:latin typeface="Calibri" panose="020F0502020204030204" pitchFamily="34" charset="0"/>
                <a:ea typeface="Calibri" panose="020F0502020204030204" pitchFamily="34" charset="0"/>
                <a:cs typeface="Arial" panose="020B0604020202020204" pitchFamily="34" charset="0"/>
              </a:rPr>
              <a:t>Urine output*</a:t>
            </a:r>
            <a:r>
              <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rPr>
              <a:t>	</a:t>
            </a:r>
          </a:p>
          <a:p>
            <a:pPr marL="71755" marR="0">
              <a:lnSpc>
                <a:spcPct val="107000"/>
              </a:lnSpc>
              <a:spcBef>
                <a:spcPts val="0"/>
              </a:spcBef>
              <a:spcAft>
                <a:spcPts val="800"/>
              </a:spcAft>
              <a:tabLst>
                <a:tab pos="3040380" algn="l"/>
              </a:tabLst>
            </a:pPr>
            <a:r>
              <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rPr>
              <a:t>Increased intake of fluids	</a:t>
            </a:r>
          </a:p>
          <a:p>
            <a:pPr marL="71755" marR="0">
              <a:lnSpc>
                <a:spcPct val="107000"/>
              </a:lnSpc>
              <a:spcBef>
                <a:spcPts val="0"/>
              </a:spcBef>
              <a:spcAft>
                <a:spcPts val="800"/>
              </a:spcAft>
              <a:tabLst>
                <a:tab pos="3040380" algn="l"/>
              </a:tabLst>
            </a:pPr>
            <a:r>
              <a:rPr lang="en-US" sz="1800" u="sng" dirty="0">
                <a:solidFill>
                  <a:schemeClr val="bg1"/>
                </a:solidFill>
                <a:effectLst/>
                <a:latin typeface="Calibri" panose="020F0502020204030204" pitchFamily="34" charset="0"/>
                <a:ea typeface="Calibri" panose="020F0502020204030204" pitchFamily="34" charset="0"/>
                <a:cs typeface="Arial" panose="020B0604020202020204" pitchFamily="34" charset="0"/>
              </a:rPr>
              <a:t>History of strep throat*</a:t>
            </a:r>
          </a:p>
          <a:p>
            <a:pPr marL="342900" marR="0" lvl="0" indent="-342900">
              <a:lnSpc>
                <a:spcPct val="107000"/>
              </a:lnSpc>
              <a:spcBef>
                <a:spcPts val="0"/>
              </a:spcBef>
              <a:spcAft>
                <a:spcPts val="800"/>
              </a:spcAft>
              <a:buFont typeface="Wingdings" panose="05000000000000000000" pitchFamily="2" charset="2"/>
              <a:buChar char=""/>
            </a:pP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2F45B29D-D8BD-DBE4-22A5-AA4B4B7E131D}"/>
              </a:ext>
            </a:extLst>
          </p:cNvPr>
          <p:cNvSpPr txBox="1"/>
          <p:nvPr/>
        </p:nvSpPr>
        <p:spPr>
          <a:xfrm>
            <a:off x="6880302" y="5274527"/>
            <a:ext cx="4994389" cy="646331"/>
          </a:xfrm>
          <a:prstGeom prst="rect">
            <a:avLst/>
          </a:prstGeom>
          <a:noFill/>
        </p:spPr>
        <p:txBody>
          <a:bodyPr wrap="square" rtlCol="0">
            <a:spAutoFit/>
          </a:bodyPr>
          <a:lstStyle/>
          <a:p>
            <a:r>
              <a:rPr lang="en-US" dirty="0">
                <a:solidFill>
                  <a:srgbClr val="00B0F0"/>
                </a:solidFill>
              </a:rPr>
              <a:t>0/1. This  question is worth 4 points.</a:t>
            </a:r>
          </a:p>
          <a:p>
            <a:r>
              <a:rPr lang="en-US" dirty="0">
                <a:solidFill>
                  <a:srgbClr val="00B0F0"/>
                </a:solidFill>
              </a:rPr>
              <a:t>Give yourself 1 point for each correct response. </a:t>
            </a:r>
          </a:p>
        </p:txBody>
      </p:sp>
      <p:pic>
        <p:nvPicPr>
          <p:cNvPr id="19" name="Picture 18">
            <a:extLst>
              <a:ext uri="{FF2B5EF4-FFF2-40B4-BE49-F238E27FC236}">
                <a16:creationId xmlns:a16="http://schemas.microsoft.com/office/drawing/2014/main" id="{6A61192C-A553-B0E1-04E8-FC75F6C9FE7C}"/>
              </a:ext>
            </a:extLst>
          </p:cNvPr>
          <p:cNvPicPr>
            <a:picLocks noChangeAspect="1"/>
          </p:cNvPicPr>
          <p:nvPr/>
        </p:nvPicPr>
        <p:blipFill>
          <a:blip r:embed="rId2"/>
          <a:stretch>
            <a:fillRect/>
          </a:stretch>
        </p:blipFill>
        <p:spPr>
          <a:xfrm>
            <a:off x="486900" y="849816"/>
            <a:ext cx="5862985" cy="5158368"/>
          </a:xfrm>
          <a:prstGeom prst="rect">
            <a:avLst/>
          </a:prstGeom>
        </p:spPr>
      </p:pic>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1 of 6</a:t>
            </a:r>
          </a:p>
        </p:txBody>
      </p:sp>
    </p:spTree>
    <p:extLst>
      <p:ext uri="{BB962C8B-B14F-4D97-AF65-F5344CB8AC3E}">
        <p14:creationId xmlns:p14="http://schemas.microsoft.com/office/powerpoint/2010/main" val="32749370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lstStyle/>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Arial" panose="020B0604020202020204" pitchFamily="34" charset="0"/>
              </a:rPr>
              <a:t>The blood pressure for an 8- year-old should be less than 120/80. The history of recent strep throat, blood pressure, periorbital edema and changes in urine output are the most significant findings because they suggest the child has poststreptococcal glomerulonephritis.  The child is at risk for heart failure, seizures, and encephalopathy due to hypertension and fluid overload as evidenced by bilateral periorbital edema, decreased urine output, hematuria, and high blood pressure of 128/80. </a:t>
            </a:r>
          </a:p>
          <a:p>
            <a:pPr marL="0" marR="0">
              <a:lnSpc>
                <a:spcPct val="107000"/>
              </a:lnSpc>
              <a:spcBef>
                <a:spcPts val="0"/>
              </a:spcBef>
              <a:spcAft>
                <a:spcPts val="800"/>
              </a:spcAft>
            </a:pPr>
            <a:r>
              <a:rPr lang="en-US" sz="2400" b="1" u="none" strike="noStrike" dirty="0">
                <a:effectLst/>
                <a:latin typeface="Calibri" panose="020F0502020204030204" pitchFamily="34" charset="0"/>
                <a:ea typeface="Calibri" panose="020F0502020204030204" pitchFamily="34" charset="0"/>
                <a:cs typeface="Arial" panose="020B0604020202020204" pitchFamily="34" charset="0"/>
              </a:rPr>
              <a:t>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427531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B92A74-56F1-194E-72B7-A95D4B6DB8D1}"/>
              </a:ext>
            </a:extLst>
          </p:cNvPr>
          <p:cNvSpPr>
            <a:spLocks noGrp="1"/>
          </p:cNvSpPr>
          <p:nvPr>
            <p:ph type="title"/>
          </p:nvPr>
        </p:nvSpPr>
        <p:spPr/>
        <p:txBody>
          <a:bodyPr/>
          <a:lstStyle/>
          <a:p>
            <a:r>
              <a:rPr lang="en-US" dirty="0"/>
              <a:t>Reviews Available</a:t>
            </a:r>
          </a:p>
        </p:txBody>
      </p:sp>
      <p:sp>
        <p:nvSpPr>
          <p:cNvPr id="5" name="Content Placeholder 4">
            <a:extLst>
              <a:ext uri="{FF2B5EF4-FFF2-40B4-BE49-F238E27FC236}">
                <a16:creationId xmlns:a16="http://schemas.microsoft.com/office/drawing/2014/main" id="{59F196B7-44B3-ED0C-C8BE-66A83FAE09A3}"/>
              </a:ext>
            </a:extLst>
          </p:cNvPr>
          <p:cNvSpPr>
            <a:spLocks noGrp="1"/>
          </p:cNvSpPr>
          <p:nvPr>
            <p:ph sz="half" idx="1"/>
          </p:nvPr>
        </p:nvSpPr>
        <p:spPr>
          <a:xfrm>
            <a:off x="603683" y="2666999"/>
            <a:ext cx="5362112" cy="3124201"/>
          </a:xfrm>
        </p:spPr>
        <p:txBody>
          <a:bodyPr/>
          <a:lstStyle/>
          <a:p>
            <a:pPr marL="0" algn="l" rtl="0" eaLnBrk="1" fontAlgn="t" latinLnBrk="0" hangingPunct="1">
              <a:spcBef>
                <a:spcPts val="0"/>
              </a:spcBef>
              <a:spcAft>
                <a:spcPts val="0"/>
              </a:spcAft>
            </a:pPr>
            <a:r>
              <a:rPr lang="en-US" sz="2400" i="0" u="none" strike="noStrike" kern="1200" dirty="0">
                <a:solidFill>
                  <a:srgbClr val="000000"/>
                </a:solidFill>
                <a:effectLst/>
              </a:rPr>
              <a:t>Comprehensive Mini Review</a:t>
            </a:r>
          </a:p>
          <a:p>
            <a:pPr marL="683100" lvl="2" fontAlgn="t">
              <a:spcBef>
                <a:spcPts val="0"/>
              </a:spcBef>
              <a:spcAft>
                <a:spcPts val="0"/>
              </a:spcAft>
            </a:pPr>
            <a:r>
              <a:rPr lang="en-US" sz="2400" i="0" u="none" strike="noStrike" kern="1200" dirty="0">
                <a:solidFill>
                  <a:srgbClr val="000000"/>
                </a:solidFill>
                <a:effectLst/>
              </a:rPr>
              <a:t>2.5-3 hours</a:t>
            </a:r>
            <a:endParaRPr lang="en-US" sz="2400" i="0" u="none" strike="noStrike" dirty="0">
              <a:effectLst/>
            </a:endParaRPr>
          </a:p>
          <a:p>
            <a:pPr marL="0" algn="l" rtl="0" eaLnBrk="1" fontAlgn="t" latinLnBrk="0" hangingPunct="1">
              <a:spcBef>
                <a:spcPts val="0"/>
              </a:spcBef>
              <a:spcAft>
                <a:spcPts val="0"/>
              </a:spcAft>
            </a:pPr>
            <a:r>
              <a:rPr lang="en-US" sz="2400" i="0" u="none" strike="noStrike" kern="1200" dirty="0">
                <a:solidFill>
                  <a:srgbClr val="000000"/>
                </a:solidFill>
                <a:effectLst/>
              </a:rPr>
              <a:t>Pediatrics Mini Review</a:t>
            </a:r>
          </a:p>
          <a:p>
            <a:pPr marL="683100" lvl="2" fontAlgn="t">
              <a:spcBef>
                <a:spcPts val="0"/>
              </a:spcBef>
              <a:spcAft>
                <a:spcPts val="0"/>
              </a:spcAft>
            </a:pPr>
            <a:r>
              <a:rPr lang="en-US" sz="2400" i="0" u="none" strike="noStrike" kern="1200" dirty="0">
                <a:solidFill>
                  <a:srgbClr val="000000"/>
                </a:solidFill>
                <a:effectLst/>
              </a:rPr>
              <a:t>2 hours</a:t>
            </a:r>
            <a:endParaRPr lang="en-US" sz="2400" i="0" u="none" strike="noStrike" dirty="0">
              <a:effectLst/>
            </a:endParaRPr>
          </a:p>
          <a:p>
            <a:pPr marL="0" algn="l" rtl="0" eaLnBrk="1" fontAlgn="t" latinLnBrk="0" hangingPunct="1">
              <a:spcBef>
                <a:spcPts val="0"/>
              </a:spcBef>
              <a:spcAft>
                <a:spcPts val="0"/>
              </a:spcAft>
            </a:pPr>
            <a:r>
              <a:rPr lang="en-US" sz="2400" i="0" u="none" strike="noStrike" kern="1200" dirty="0">
                <a:solidFill>
                  <a:srgbClr val="000000"/>
                </a:solidFill>
                <a:effectLst/>
              </a:rPr>
              <a:t>Maternal-newborn Mini Review</a:t>
            </a:r>
          </a:p>
          <a:p>
            <a:pPr marL="377100" lvl="1" fontAlgn="t">
              <a:spcBef>
                <a:spcPts val="0"/>
              </a:spcBef>
              <a:spcAft>
                <a:spcPts val="0"/>
              </a:spcAft>
            </a:pPr>
            <a:r>
              <a:rPr lang="en-US" sz="2400" i="0" u="none" strike="noStrike" kern="1200" dirty="0">
                <a:solidFill>
                  <a:srgbClr val="000000"/>
                </a:solidFill>
                <a:effectLst/>
              </a:rPr>
              <a:t> 2 hours</a:t>
            </a:r>
            <a:endParaRPr lang="en-US" sz="2400" i="0" u="none" strike="noStrike" dirty="0">
              <a:effectLst/>
            </a:endParaRPr>
          </a:p>
          <a:p>
            <a:endParaRPr lang="en-US" dirty="0"/>
          </a:p>
        </p:txBody>
      </p:sp>
      <p:sp>
        <p:nvSpPr>
          <p:cNvPr id="6" name="Content Placeholder 5">
            <a:extLst>
              <a:ext uri="{FF2B5EF4-FFF2-40B4-BE49-F238E27FC236}">
                <a16:creationId xmlns:a16="http://schemas.microsoft.com/office/drawing/2014/main" id="{26A1D806-5765-409D-AB22-D934F0A4B3CB}"/>
              </a:ext>
            </a:extLst>
          </p:cNvPr>
          <p:cNvSpPr>
            <a:spLocks noGrp="1"/>
          </p:cNvSpPr>
          <p:nvPr>
            <p:ph sz="half" idx="2"/>
          </p:nvPr>
        </p:nvSpPr>
        <p:spPr>
          <a:xfrm>
            <a:off x="6365289" y="2667000"/>
            <a:ext cx="5137734" cy="3124200"/>
          </a:xfrm>
        </p:spPr>
        <p:txBody>
          <a:bodyPr/>
          <a:lstStyle/>
          <a:p>
            <a:pPr marL="0" algn="l" rtl="0" eaLnBrk="1" fontAlgn="t" latinLnBrk="0" hangingPunct="1">
              <a:spcBef>
                <a:spcPts val="0"/>
              </a:spcBef>
              <a:spcAft>
                <a:spcPts val="0"/>
              </a:spcAft>
            </a:pPr>
            <a:r>
              <a:rPr lang="en-US" sz="2400" i="0" u="none" strike="noStrike" kern="1200" dirty="0">
                <a:solidFill>
                  <a:srgbClr val="000000"/>
                </a:solidFill>
                <a:effectLst/>
              </a:rPr>
              <a:t>Fundamentals Mini Review</a:t>
            </a:r>
          </a:p>
          <a:p>
            <a:pPr marL="377100" lvl="1" fontAlgn="t">
              <a:spcBef>
                <a:spcPts val="0"/>
              </a:spcBef>
              <a:spcAft>
                <a:spcPts val="0"/>
              </a:spcAft>
            </a:pPr>
            <a:r>
              <a:rPr lang="en-US" sz="2200" i="0" u="none" strike="noStrike" kern="1200" dirty="0">
                <a:solidFill>
                  <a:srgbClr val="000000"/>
                </a:solidFill>
                <a:effectLst/>
              </a:rPr>
              <a:t> </a:t>
            </a:r>
            <a:r>
              <a:rPr lang="en-US" sz="2400" i="0" u="none" strike="noStrike" kern="1200" dirty="0">
                <a:solidFill>
                  <a:srgbClr val="000000"/>
                </a:solidFill>
                <a:effectLst/>
              </a:rPr>
              <a:t>2 hours</a:t>
            </a:r>
            <a:endParaRPr lang="en-US" sz="2400" i="0" u="none" strike="noStrike" dirty="0">
              <a:effectLst/>
            </a:endParaRPr>
          </a:p>
          <a:p>
            <a:pPr marL="0" algn="l" rtl="0" eaLnBrk="1" fontAlgn="t" latinLnBrk="0" hangingPunct="1">
              <a:spcBef>
                <a:spcPts val="0"/>
              </a:spcBef>
              <a:spcAft>
                <a:spcPts val="0"/>
              </a:spcAft>
            </a:pPr>
            <a:r>
              <a:rPr lang="en-US" sz="2400" i="0" u="none" strike="noStrike" kern="1200" dirty="0">
                <a:solidFill>
                  <a:srgbClr val="000000"/>
                </a:solidFill>
                <a:effectLst/>
              </a:rPr>
              <a:t>Mental Health Mini Review</a:t>
            </a:r>
          </a:p>
          <a:p>
            <a:pPr marL="0" algn="l" rtl="0" eaLnBrk="1" fontAlgn="t" latinLnBrk="0" hangingPunct="1">
              <a:spcBef>
                <a:spcPts val="0"/>
              </a:spcBef>
              <a:spcAft>
                <a:spcPts val="0"/>
              </a:spcAft>
            </a:pPr>
            <a:r>
              <a:rPr lang="en-US" sz="2400" i="0" u="none" strike="noStrike" kern="1200" dirty="0">
                <a:solidFill>
                  <a:srgbClr val="000000"/>
                </a:solidFill>
                <a:effectLst/>
              </a:rPr>
              <a:t> 2 hours</a:t>
            </a:r>
            <a:endParaRPr lang="en-US" sz="2400" i="0" u="none" strike="noStrike" dirty="0">
              <a:effectLst/>
            </a:endParaRPr>
          </a:p>
          <a:p>
            <a:pPr marL="0" algn="l" rtl="0" eaLnBrk="1" fontAlgn="t" latinLnBrk="0" hangingPunct="1">
              <a:spcBef>
                <a:spcPts val="0"/>
              </a:spcBef>
              <a:spcAft>
                <a:spcPts val="0"/>
              </a:spcAft>
            </a:pPr>
            <a:r>
              <a:rPr lang="en-US" sz="2400" i="0" u="none" strike="noStrike" kern="1200" dirty="0">
                <a:solidFill>
                  <a:srgbClr val="000000"/>
                </a:solidFill>
                <a:effectLst/>
              </a:rPr>
              <a:t>Medical- surgical Mini Review</a:t>
            </a:r>
          </a:p>
          <a:p>
            <a:pPr marL="377100" lvl="1" fontAlgn="t">
              <a:spcBef>
                <a:spcPts val="0"/>
              </a:spcBef>
              <a:spcAft>
                <a:spcPts val="0"/>
              </a:spcAft>
            </a:pPr>
            <a:r>
              <a:rPr lang="en-US" sz="2400" i="0" u="none" strike="noStrike" kern="1200" dirty="0">
                <a:solidFill>
                  <a:srgbClr val="000000"/>
                </a:solidFill>
                <a:effectLst/>
              </a:rPr>
              <a:t>4-6 hours</a:t>
            </a:r>
            <a:endParaRPr lang="en-US" sz="2400" i="0" u="none" strike="noStrike" dirty="0">
              <a:effectLst/>
            </a:endParaRPr>
          </a:p>
          <a:p>
            <a:endParaRPr lang="en-US" dirty="0"/>
          </a:p>
        </p:txBody>
      </p:sp>
    </p:spTree>
    <p:extLst>
      <p:ext uri="{BB962C8B-B14F-4D97-AF65-F5344CB8AC3E}">
        <p14:creationId xmlns:p14="http://schemas.microsoft.com/office/powerpoint/2010/main" val="24073927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4" name="TextBox 13">
            <a:extLst>
              <a:ext uri="{FF2B5EF4-FFF2-40B4-BE49-F238E27FC236}">
                <a16:creationId xmlns:a16="http://schemas.microsoft.com/office/drawing/2014/main" id="{C1FFCA7F-90AE-0F33-E22C-35DD90B61E0D}"/>
              </a:ext>
            </a:extLst>
          </p:cNvPr>
          <p:cNvSpPr txBox="1"/>
          <p:nvPr/>
        </p:nvSpPr>
        <p:spPr>
          <a:xfrm>
            <a:off x="6719657" y="433477"/>
            <a:ext cx="5155034" cy="5191229"/>
          </a:xfrm>
          <a:prstGeom prst="rect">
            <a:avLst/>
          </a:prstGeom>
          <a:noFill/>
        </p:spPr>
        <p:txBody>
          <a:bodyPr wrap="square">
            <a:spAutoFit/>
          </a:bodyPr>
          <a:lstStyle/>
          <a:p>
            <a:pPr marL="0" marR="0">
              <a:lnSpc>
                <a:spcPct val="107000"/>
              </a:lnSpc>
              <a:spcBef>
                <a:spcPts val="0"/>
              </a:spcBef>
              <a:spcAft>
                <a:spcPts val="800"/>
              </a:spcAft>
            </a:pPr>
            <a:r>
              <a:rPr lang="en-US" sz="2000" dirty="0">
                <a:solidFill>
                  <a:schemeClr val="bg1"/>
                </a:solidFill>
                <a:effectLst/>
                <a:latin typeface="Calibri" panose="020F0502020204030204" pitchFamily="34" charset="0"/>
                <a:ea typeface="Calibri" panose="020F0502020204030204" pitchFamily="34" charset="0"/>
                <a:cs typeface="Arial" panose="020B0604020202020204" pitchFamily="34" charset="0"/>
              </a:rPr>
              <a:t>The nurse suspects poststreptococcal glomerulonephritis and considers the child’s risks.</a:t>
            </a:r>
          </a:p>
          <a:p>
            <a:pPr marL="342900" marR="0" lvl="0" indent="-342900">
              <a:lnSpc>
                <a:spcPct val="107000"/>
              </a:lnSpc>
              <a:spcBef>
                <a:spcPts val="0"/>
              </a:spcBef>
              <a:spcAft>
                <a:spcPts val="0"/>
              </a:spcAft>
              <a:buFont typeface="Wingdings" panose="05000000000000000000" pitchFamily="2" charset="2"/>
              <a:buChar char=""/>
            </a:pPr>
            <a:r>
              <a:rPr lang="en-US" sz="2000" dirty="0">
                <a:solidFill>
                  <a:schemeClr val="bg1"/>
                </a:solidFill>
                <a:effectLst/>
                <a:latin typeface="Calibri" panose="020F0502020204030204" pitchFamily="34" charset="0"/>
                <a:ea typeface="Calibri" panose="020F0502020204030204" pitchFamily="34" charset="0"/>
                <a:cs typeface="Arial" panose="020B0604020202020204" pitchFamily="34" charset="0"/>
              </a:rPr>
              <a:t>Which of the following complications is the client at risk for experiencing?  Select all that apply</a:t>
            </a:r>
          </a:p>
          <a:p>
            <a:pPr marL="342900" marR="0" lvl="0" indent="-342900">
              <a:lnSpc>
                <a:spcPct val="107000"/>
              </a:lnSpc>
              <a:spcBef>
                <a:spcPts val="0"/>
              </a:spcBef>
              <a:spcAft>
                <a:spcPts val="0"/>
              </a:spcAft>
              <a:buFont typeface="Wingdings" panose="05000000000000000000" pitchFamily="2" charset="2"/>
              <a:buChar char=""/>
            </a:pPr>
            <a:r>
              <a:rPr lang="en-US" sz="2000" dirty="0">
                <a:solidFill>
                  <a:schemeClr val="bg1"/>
                </a:solidFill>
                <a:effectLst/>
                <a:latin typeface="Calibri" panose="020F0502020204030204" pitchFamily="34" charset="0"/>
                <a:ea typeface="Calibri" panose="020F0502020204030204" pitchFamily="34" charset="0"/>
                <a:cs typeface="Arial" panose="020B0604020202020204" pitchFamily="34" charset="0"/>
              </a:rPr>
              <a:t>Bowel obstruction</a:t>
            </a:r>
          </a:p>
          <a:p>
            <a:pPr marL="342900" marR="0" lvl="0" indent="-342900">
              <a:lnSpc>
                <a:spcPct val="107000"/>
              </a:lnSpc>
              <a:spcBef>
                <a:spcPts val="0"/>
              </a:spcBef>
              <a:spcAft>
                <a:spcPts val="0"/>
              </a:spcAft>
              <a:buFont typeface="Wingdings" panose="05000000000000000000" pitchFamily="2" charset="2"/>
              <a:buChar char=""/>
            </a:pPr>
            <a:r>
              <a:rPr lang="en-US" sz="2000" u="sng" dirty="0">
                <a:solidFill>
                  <a:schemeClr val="bg1"/>
                </a:solidFill>
                <a:effectLst/>
                <a:latin typeface="Calibri" panose="020F0502020204030204" pitchFamily="34" charset="0"/>
                <a:ea typeface="Calibri" panose="020F0502020204030204" pitchFamily="34" charset="0"/>
                <a:cs typeface="Arial" panose="020B0604020202020204" pitchFamily="34" charset="0"/>
              </a:rPr>
              <a:t>Heart failure*</a:t>
            </a:r>
          </a:p>
          <a:p>
            <a:pPr marL="342900" marR="0" lvl="0" indent="-342900">
              <a:lnSpc>
                <a:spcPct val="107000"/>
              </a:lnSpc>
              <a:spcBef>
                <a:spcPts val="0"/>
              </a:spcBef>
              <a:spcAft>
                <a:spcPts val="0"/>
              </a:spcAft>
              <a:buFont typeface="Wingdings" panose="05000000000000000000" pitchFamily="2" charset="2"/>
              <a:buChar char=""/>
            </a:pPr>
            <a:r>
              <a:rPr lang="en-US" sz="2000" dirty="0">
                <a:solidFill>
                  <a:schemeClr val="bg1"/>
                </a:solidFill>
                <a:effectLst/>
                <a:latin typeface="Calibri" panose="020F0502020204030204" pitchFamily="34" charset="0"/>
                <a:ea typeface="Calibri" panose="020F0502020204030204" pitchFamily="34" charset="0"/>
                <a:cs typeface="Arial" panose="020B0604020202020204" pitchFamily="34" charset="0"/>
              </a:rPr>
              <a:t>Diabetes</a:t>
            </a:r>
          </a:p>
          <a:p>
            <a:pPr marL="342900" marR="0" lvl="0" indent="-342900">
              <a:lnSpc>
                <a:spcPct val="107000"/>
              </a:lnSpc>
              <a:spcBef>
                <a:spcPts val="0"/>
              </a:spcBef>
              <a:spcAft>
                <a:spcPts val="0"/>
              </a:spcAft>
              <a:buFont typeface="Wingdings" panose="05000000000000000000" pitchFamily="2" charset="2"/>
              <a:buChar char=""/>
            </a:pPr>
            <a:r>
              <a:rPr lang="en-US" sz="2000" dirty="0">
                <a:solidFill>
                  <a:schemeClr val="bg1"/>
                </a:solidFill>
                <a:effectLst/>
                <a:latin typeface="Calibri" panose="020F0502020204030204" pitchFamily="34" charset="0"/>
                <a:ea typeface="Calibri" panose="020F0502020204030204" pitchFamily="34" charset="0"/>
                <a:cs typeface="Arial" panose="020B0604020202020204" pitchFamily="34" charset="0"/>
              </a:rPr>
              <a:t>Liver failure</a:t>
            </a:r>
          </a:p>
          <a:p>
            <a:pPr marL="342900" marR="0" lvl="0" indent="-342900">
              <a:lnSpc>
                <a:spcPct val="107000"/>
              </a:lnSpc>
              <a:spcBef>
                <a:spcPts val="0"/>
              </a:spcBef>
              <a:spcAft>
                <a:spcPts val="0"/>
              </a:spcAft>
              <a:buFont typeface="Wingdings" panose="05000000000000000000" pitchFamily="2" charset="2"/>
              <a:buChar char=""/>
            </a:pPr>
            <a:r>
              <a:rPr lang="en-US" sz="2000" u="sng" dirty="0">
                <a:solidFill>
                  <a:schemeClr val="bg1"/>
                </a:solidFill>
                <a:effectLst/>
                <a:latin typeface="Calibri" panose="020F0502020204030204" pitchFamily="34" charset="0"/>
                <a:ea typeface="Calibri" panose="020F0502020204030204" pitchFamily="34" charset="0"/>
                <a:cs typeface="Arial" panose="020B0604020202020204" pitchFamily="34" charset="0"/>
              </a:rPr>
              <a:t>Fluid overload* </a:t>
            </a:r>
          </a:p>
          <a:p>
            <a:pPr marL="342900" marR="0" lvl="0" indent="-342900">
              <a:lnSpc>
                <a:spcPct val="107000"/>
              </a:lnSpc>
              <a:spcBef>
                <a:spcPts val="0"/>
              </a:spcBef>
              <a:spcAft>
                <a:spcPts val="0"/>
              </a:spcAft>
              <a:buFont typeface="Wingdings" panose="05000000000000000000" pitchFamily="2" charset="2"/>
              <a:buChar char=""/>
            </a:pPr>
            <a:r>
              <a:rPr lang="en-US" sz="2000" u="sng" dirty="0">
                <a:solidFill>
                  <a:schemeClr val="bg1"/>
                </a:solidFill>
                <a:effectLst/>
                <a:latin typeface="Calibri" panose="020F0502020204030204" pitchFamily="34" charset="0"/>
                <a:ea typeface="Calibri" panose="020F0502020204030204" pitchFamily="34" charset="0"/>
                <a:cs typeface="Arial" panose="020B0604020202020204" pitchFamily="34" charset="0"/>
              </a:rPr>
              <a:t>Acute renal failure</a:t>
            </a:r>
            <a:r>
              <a:rPr lang="en-US" sz="2000" dirty="0">
                <a:solidFill>
                  <a:schemeClr val="bg1"/>
                </a:solidFill>
                <a:effectLst/>
                <a:latin typeface="Calibri" panose="020F0502020204030204" pitchFamily="34" charset="0"/>
                <a:ea typeface="Calibri" panose="020F0502020204030204" pitchFamily="34" charset="0"/>
                <a:cs typeface="Arial" panose="020B0604020202020204" pitchFamily="34" charset="0"/>
              </a:rPr>
              <a:t>*</a:t>
            </a:r>
          </a:p>
          <a:p>
            <a:pPr marL="342900" marR="0" lvl="0" indent="-342900">
              <a:lnSpc>
                <a:spcPct val="107000"/>
              </a:lnSpc>
              <a:spcBef>
                <a:spcPts val="0"/>
              </a:spcBef>
              <a:spcAft>
                <a:spcPts val="0"/>
              </a:spcAft>
              <a:buFont typeface="Wingdings" panose="05000000000000000000" pitchFamily="2" charset="2"/>
              <a:buChar char=""/>
            </a:pPr>
            <a:r>
              <a:rPr lang="en-US" sz="2000" dirty="0">
                <a:solidFill>
                  <a:schemeClr val="bg1"/>
                </a:solidFill>
                <a:effectLst/>
                <a:latin typeface="Calibri" panose="020F0502020204030204" pitchFamily="34" charset="0"/>
                <a:ea typeface="Calibri" panose="020F0502020204030204" pitchFamily="34" charset="0"/>
                <a:cs typeface="Arial" panose="020B0604020202020204" pitchFamily="34" charset="0"/>
              </a:rPr>
              <a:t>Adrenal insufficiency</a:t>
            </a:r>
          </a:p>
          <a:p>
            <a:pPr marL="342900" marR="0" lvl="0" indent="-342900">
              <a:lnSpc>
                <a:spcPct val="107000"/>
              </a:lnSpc>
              <a:spcBef>
                <a:spcPts val="0"/>
              </a:spcBef>
              <a:spcAft>
                <a:spcPts val="800"/>
              </a:spcAft>
              <a:buFont typeface="Wingdings" panose="05000000000000000000" pitchFamily="2" charset="2"/>
              <a:buChar char=""/>
            </a:pPr>
            <a:r>
              <a:rPr lang="en-US" sz="2000" u="sng" dirty="0">
                <a:solidFill>
                  <a:schemeClr val="bg1"/>
                </a:solidFill>
                <a:effectLst/>
                <a:latin typeface="Calibri" panose="020F0502020204030204" pitchFamily="34" charset="0"/>
                <a:ea typeface="Calibri" panose="020F0502020204030204" pitchFamily="34" charset="0"/>
                <a:cs typeface="Arial" panose="020B0604020202020204" pitchFamily="34" charset="0"/>
              </a:rPr>
              <a:t>Hypertension*</a:t>
            </a:r>
          </a:p>
          <a:p>
            <a:pPr marL="342900" marR="0" lvl="0" indent="-342900">
              <a:lnSpc>
                <a:spcPct val="107000"/>
              </a:lnSpc>
              <a:spcBef>
                <a:spcPts val="0"/>
              </a:spcBef>
              <a:spcAft>
                <a:spcPts val="800"/>
              </a:spcAft>
              <a:buFont typeface="Wingdings" panose="05000000000000000000" pitchFamily="2" charset="2"/>
              <a:buChar char=""/>
            </a:pP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2F45B29D-D8BD-DBE4-22A5-AA4B4B7E131D}"/>
              </a:ext>
            </a:extLst>
          </p:cNvPr>
          <p:cNvSpPr txBox="1"/>
          <p:nvPr/>
        </p:nvSpPr>
        <p:spPr>
          <a:xfrm>
            <a:off x="6880302" y="5274527"/>
            <a:ext cx="4994389" cy="1200329"/>
          </a:xfrm>
          <a:prstGeom prst="rect">
            <a:avLst/>
          </a:prstGeom>
          <a:noFill/>
        </p:spPr>
        <p:txBody>
          <a:bodyPr wrap="square" rtlCol="0">
            <a:spAutoFit/>
          </a:bodyPr>
          <a:lstStyle/>
          <a:p>
            <a:r>
              <a:rPr lang="en-US" dirty="0">
                <a:solidFill>
                  <a:srgbClr val="00B0F0"/>
                </a:solidFill>
              </a:rPr>
              <a:t>+/-. This  question is worth 4 points.</a:t>
            </a:r>
          </a:p>
          <a:p>
            <a:r>
              <a:rPr lang="en-US" dirty="0">
                <a:solidFill>
                  <a:srgbClr val="00B0F0"/>
                </a:solidFill>
              </a:rPr>
              <a:t>Give yourself 1 point for each correct response</a:t>
            </a:r>
          </a:p>
          <a:p>
            <a:r>
              <a:rPr lang="en-US" dirty="0">
                <a:solidFill>
                  <a:srgbClr val="00B0F0"/>
                </a:solidFill>
              </a:rPr>
              <a:t>AND subtract 1 point for each incorrect response you selected. The least you can score is 0.  </a:t>
            </a:r>
          </a:p>
        </p:txBody>
      </p:sp>
      <p:pic>
        <p:nvPicPr>
          <p:cNvPr id="19" name="Picture 18">
            <a:extLst>
              <a:ext uri="{FF2B5EF4-FFF2-40B4-BE49-F238E27FC236}">
                <a16:creationId xmlns:a16="http://schemas.microsoft.com/office/drawing/2014/main" id="{6A61192C-A553-B0E1-04E8-FC75F6C9FE7C}"/>
              </a:ext>
            </a:extLst>
          </p:cNvPr>
          <p:cNvPicPr>
            <a:picLocks noChangeAspect="1"/>
          </p:cNvPicPr>
          <p:nvPr/>
        </p:nvPicPr>
        <p:blipFill>
          <a:blip r:embed="rId3"/>
          <a:stretch>
            <a:fillRect/>
          </a:stretch>
        </p:blipFill>
        <p:spPr>
          <a:xfrm>
            <a:off x="486900" y="849816"/>
            <a:ext cx="5862985" cy="5158368"/>
          </a:xfrm>
          <a:prstGeom prst="rect">
            <a:avLst/>
          </a:prstGeom>
        </p:spPr>
      </p:pic>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2 of 6</a:t>
            </a:r>
          </a:p>
        </p:txBody>
      </p:sp>
    </p:spTree>
    <p:extLst>
      <p:ext uri="{BB962C8B-B14F-4D97-AF65-F5344CB8AC3E}">
        <p14:creationId xmlns:p14="http://schemas.microsoft.com/office/powerpoint/2010/main" val="22706185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lstStyle/>
          <a:p>
            <a:pPr marL="0" marR="0">
              <a:lnSpc>
                <a:spcPct val="107000"/>
              </a:lnSpc>
              <a:spcBef>
                <a:spcPts val="0"/>
              </a:spcBef>
              <a:spcAft>
                <a:spcPts val="800"/>
              </a:spcAft>
            </a:pPr>
            <a:r>
              <a:rPr lang="en-US" sz="2400" b="1" u="none" strike="noStrike" dirty="0">
                <a:effectLst/>
                <a:latin typeface="Calibri" panose="020F0502020204030204" pitchFamily="34" charset="0"/>
                <a:ea typeface="Calibri" panose="020F0502020204030204" pitchFamily="34" charset="0"/>
                <a:cs typeface="Arial" panose="020B0604020202020204" pitchFamily="34" charset="0"/>
              </a:rPr>
              <a:t>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Arial" panose="020B0604020202020204" pitchFamily="34" charset="0"/>
              </a:rPr>
              <a:t>The child is at risk for fluid overload leading to hypertension and cardio- pulmonary  congestion leading to heart failure. Untreated. The decreased urine output, hematuria, and high blood pressure  can lead to renal failure. Gastrointestinal, endocrine, and hepatic complications are not known ramifications of poststreptococcal glomerulonephritis.</a:t>
            </a:r>
          </a:p>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Arial" panose="020B0604020202020204" pitchFamily="34" charset="0"/>
              </a:rPr>
              <a:t> </a:t>
            </a:r>
          </a:p>
          <a:p>
            <a:endParaRPr lang="en-US" dirty="0"/>
          </a:p>
        </p:txBody>
      </p:sp>
    </p:spTree>
    <p:extLst>
      <p:ext uri="{BB962C8B-B14F-4D97-AF65-F5344CB8AC3E}">
        <p14:creationId xmlns:p14="http://schemas.microsoft.com/office/powerpoint/2010/main" val="13112367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4" name="TextBox 13">
            <a:extLst>
              <a:ext uri="{FF2B5EF4-FFF2-40B4-BE49-F238E27FC236}">
                <a16:creationId xmlns:a16="http://schemas.microsoft.com/office/drawing/2014/main" id="{C1FFCA7F-90AE-0F33-E22C-35DD90B61E0D}"/>
              </a:ext>
            </a:extLst>
          </p:cNvPr>
          <p:cNvSpPr txBox="1"/>
          <p:nvPr/>
        </p:nvSpPr>
        <p:spPr>
          <a:xfrm>
            <a:off x="6719657" y="433477"/>
            <a:ext cx="5155034" cy="1766189"/>
          </a:xfrm>
          <a:prstGeom prst="rect">
            <a:avLst/>
          </a:prstGeom>
          <a:noFill/>
        </p:spPr>
        <p:txBody>
          <a:bodyPr wrap="square">
            <a:spAutoFit/>
          </a:bodyPr>
          <a:lstStyle/>
          <a:p>
            <a:pPr marL="0" marR="0">
              <a:lnSpc>
                <a:spcPct val="107000"/>
              </a:lnSpc>
              <a:spcBef>
                <a:spcPts val="0"/>
              </a:spcBef>
              <a:spcAft>
                <a:spcPts val="800"/>
              </a:spcAft>
            </a:pPr>
            <a:r>
              <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rPr>
              <a:t>Labs return and the child receives the diagnosis of poststreptococcal glomerulonephritis.</a:t>
            </a:r>
          </a:p>
          <a:p>
            <a:pPr marL="342900" marR="0" lvl="0" indent="-342900">
              <a:lnSpc>
                <a:spcPct val="107000"/>
              </a:lnSpc>
              <a:spcBef>
                <a:spcPts val="0"/>
              </a:spcBef>
              <a:spcAft>
                <a:spcPts val="800"/>
              </a:spcAft>
              <a:buFont typeface="Wingdings" panose="05000000000000000000" pitchFamily="2" charset="2"/>
              <a:buChar char=""/>
            </a:pPr>
            <a:r>
              <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rPr>
              <a:t>Complete the sentence from the list of drop-down options.</a:t>
            </a:r>
          </a:p>
          <a:p>
            <a:pPr marL="0" marR="0">
              <a:lnSpc>
                <a:spcPct val="107000"/>
              </a:lnSpc>
              <a:spcBef>
                <a:spcPts val="0"/>
              </a:spcBef>
              <a:spcAft>
                <a:spcPts val="800"/>
              </a:spcAft>
            </a:pP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2F45B29D-D8BD-DBE4-22A5-AA4B4B7E131D}"/>
              </a:ext>
            </a:extLst>
          </p:cNvPr>
          <p:cNvSpPr txBox="1"/>
          <p:nvPr/>
        </p:nvSpPr>
        <p:spPr>
          <a:xfrm>
            <a:off x="6880302" y="5274527"/>
            <a:ext cx="4994389" cy="646331"/>
          </a:xfrm>
          <a:prstGeom prst="rect">
            <a:avLst/>
          </a:prstGeom>
          <a:noFill/>
        </p:spPr>
        <p:txBody>
          <a:bodyPr wrap="square" rtlCol="0">
            <a:spAutoFit/>
          </a:bodyPr>
          <a:lstStyle/>
          <a:p>
            <a:r>
              <a:rPr lang="en-US" dirty="0">
                <a:solidFill>
                  <a:srgbClr val="00B0F0"/>
                </a:solidFill>
              </a:rPr>
              <a:t>0/1. This  question is worth 1 point.</a:t>
            </a:r>
          </a:p>
          <a:p>
            <a:r>
              <a:rPr lang="en-US" dirty="0">
                <a:solidFill>
                  <a:srgbClr val="00B0F0"/>
                </a:solidFill>
              </a:rPr>
              <a:t>Give yourself 1 point if you answered correctly.</a:t>
            </a: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3 of 6</a:t>
            </a:r>
          </a:p>
        </p:txBody>
      </p:sp>
      <p:pic>
        <p:nvPicPr>
          <p:cNvPr id="3" name="Picture 2">
            <a:extLst>
              <a:ext uri="{FF2B5EF4-FFF2-40B4-BE49-F238E27FC236}">
                <a16:creationId xmlns:a16="http://schemas.microsoft.com/office/drawing/2014/main" id="{4E9200A3-D9B3-CB2F-4029-AFB98A83D7DA}"/>
              </a:ext>
            </a:extLst>
          </p:cNvPr>
          <p:cNvPicPr>
            <a:picLocks noChangeAspect="1"/>
          </p:cNvPicPr>
          <p:nvPr/>
        </p:nvPicPr>
        <p:blipFill>
          <a:blip r:embed="rId3"/>
          <a:stretch>
            <a:fillRect/>
          </a:stretch>
        </p:blipFill>
        <p:spPr>
          <a:xfrm>
            <a:off x="656157" y="869794"/>
            <a:ext cx="5535883" cy="5419494"/>
          </a:xfrm>
          <a:prstGeom prst="rect">
            <a:avLst/>
          </a:prstGeom>
        </p:spPr>
      </p:pic>
      <p:graphicFrame>
        <p:nvGraphicFramePr>
          <p:cNvPr id="4" name="Table 3">
            <a:extLst>
              <a:ext uri="{FF2B5EF4-FFF2-40B4-BE49-F238E27FC236}">
                <a16:creationId xmlns:a16="http://schemas.microsoft.com/office/drawing/2014/main" id="{DF1E16EC-E0A8-0566-B326-A80CA2DC5499}"/>
              </a:ext>
            </a:extLst>
          </p:cNvPr>
          <p:cNvGraphicFramePr>
            <a:graphicFrameLocks noGrp="1"/>
          </p:cNvGraphicFramePr>
          <p:nvPr>
            <p:extLst>
              <p:ext uri="{D42A27DB-BD31-4B8C-83A1-F6EECF244321}">
                <p14:modId xmlns:p14="http://schemas.microsoft.com/office/powerpoint/2010/main" val="3661270349"/>
              </p:ext>
            </p:extLst>
          </p:nvPr>
        </p:nvGraphicFramePr>
        <p:xfrm>
          <a:off x="6576195" y="2076319"/>
          <a:ext cx="4833400" cy="2339564"/>
        </p:xfrm>
        <a:graphic>
          <a:graphicData uri="http://schemas.openxmlformats.org/drawingml/2006/table">
            <a:tbl>
              <a:tblPr firstRow="1" firstCol="1" bandRow="1">
                <a:tableStyleId>{5C22544A-7EE6-4342-B048-85BDC9FD1C3A}</a:tableStyleId>
              </a:tblPr>
              <a:tblGrid>
                <a:gridCol w="2416700">
                  <a:extLst>
                    <a:ext uri="{9D8B030D-6E8A-4147-A177-3AD203B41FA5}">
                      <a16:colId xmlns:a16="http://schemas.microsoft.com/office/drawing/2014/main" val="3306532052"/>
                    </a:ext>
                  </a:extLst>
                </a:gridCol>
                <a:gridCol w="2416700">
                  <a:extLst>
                    <a:ext uri="{9D8B030D-6E8A-4147-A177-3AD203B41FA5}">
                      <a16:colId xmlns:a16="http://schemas.microsoft.com/office/drawing/2014/main" val="2596955132"/>
                    </a:ext>
                  </a:extLst>
                </a:gridCol>
              </a:tblGrid>
              <a:tr h="2339564">
                <a:tc>
                  <a:txBody>
                    <a:bodyPr/>
                    <a:lstStyle/>
                    <a:p>
                      <a:pPr marL="0" marR="0">
                        <a:lnSpc>
                          <a:spcPct val="107000"/>
                        </a:lnSpc>
                        <a:spcBef>
                          <a:spcPts val="0"/>
                        </a:spcBef>
                        <a:spcAft>
                          <a:spcPts val="0"/>
                        </a:spcAft>
                      </a:pPr>
                      <a:r>
                        <a:rPr lang="en-US" sz="1800" dirty="0">
                          <a:solidFill>
                            <a:schemeClr val="bg1"/>
                          </a:solidFill>
                          <a:effectLst/>
                          <a:latin typeface="Calibri" panose="020F0502020204030204" pitchFamily="34" charset="0"/>
                          <a:cs typeface="Calibri" panose="020F0502020204030204" pitchFamily="34" charset="0"/>
                        </a:rPr>
                        <a:t>The problem the nurse needs to address first is</a:t>
                      </a:r>
                      <a:endPar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oFill/>
                  </a:tcPr>
                </a:tc>
                <a:tc>
                  <a:txBody>
                    <a:bodyPr/>
                    <a:lstStyle/>
                    <a:p>
                      <a:pPr marL="0" marR="0">
                        <a:lnSpc>
                          <a:spcPct val="107000"/>
                        </a:lnSpc>
                        <a:spcBef>
                          <a:spcPts val="0"/>
                        </a:spcBef>
                        <a:spcAft>
                          <a:spcPts val="0"/>
                        </a:spcAft>
                      </a:pPr>
                      <a:r>
                        <a:rPr lang="en-US" sz="1800" dirty="0">
                          <a:solidFill>
                            <a:schemeClr val="bg1"/>
                          </a:solidFill>
                          <a:effectLst/>
                          <a:latin typeface="Calibri" panose="020F0502020204030204" pitchFamily="34" charset="0"/>
                          <a:cs typeface="Calibri" panose="020F0502020204030204" pitchFamily="34" charset="0"/>
                        </a:rPr>
                        <a:t>treating the infection</a:t>
                      </a:r>
                    </a:p>
                    <a:p>
                      <a:pPr marL="0" marR="0">
                        <a:lnSpc>
                          <a:spcPct val="107000"/>
                        </a:lnSpc>
                        <a:spcBef>
                          <a:spcPts val="0"/>
                        </a:spcBef>
                        <a:spcAft>
                          <a:spcPts val="0"/>
                        </a:spcAft>
                      </a:pPr>
                      <a:r>
                        <a:rPr lang="en-US" sz="1800" dirty="0">
                          <a:solidFill>
                            <a:schemeClr val="bg1"/>
                          </a:solidFill>
                          <a:effectLst/>
                          <a:latin typeface="Calibri" panose="020F0502020204030204" pitchFamily="34" charset="0"/>
                          <a:cs typeface="Calibri" panose="020F0502020204030204" pitchFamily="34" charset="0"/>
                        </a:rPr>
                        <a:t>lowering the blood pressure</a:t>
                      </a:r>
                    </a:p>
                    <a:p>
                      <a:pPr marL="0" marR="0">
                        <a:lnSpc>
                          <a:spcPct val="107000"/>
                        </a:lnSpc>
                        <a:spcBef>
                          <a:spcPts val="0"/>
                        </a:spcBef>
                        <a:spcAft>
                          <a:spcPts val="0"/>
                        </a:spcAft>
                      </a:pPr>
                      <a:r>
                        <a:rPr lang="en-US" sz="1800" dirty="0">
                          <a:solidFill>
                            <a:schemeClr val="bg1"/>
                          </a:solidFill>
                          <a:effectLst/>
                          <a:latin typeface="Calibri" panose="020F0502020204030204" pitchFamily="34" charset="0"/>
                          <a:cs typeface="Calibri" panose="020F0502020204030204" pitchFamily="34" charset="0"/>
                        </a:rPr>
                        <a:t>managing the fluid overload*</a:t>
                      </a:r>
                      <a:endPar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oFill/>
                  </a:tcPr>
                </a:tc>
                <a:extLst>
                  <a:ext uri="{0D108BD9-81ED-4DB2-BD59-A6C34878D82A}">
                    <a16:rowId xmlns:a16="http://schemas.microsoft.com/office/drawing/2014/main" val="3151956510"/>
                  </a:ext>
                </a:extLst>
              </a:tr>
            </a:tbl>
          </a:graphicData>
        </a:graphic>
      </p:graphicFrame>
    </p:spTree>
    <p:extLst>
      <p:ext uri="{BB962C8B-B14F-4D97-AF65-F5344CB8AC3E}">
        <p14:creationId xmlns:p14="http://schemas.microsoft.com/office/powerpoint/2010/main" val="9857418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lstStyle/>
          <a:p>
            <a:pPr marL="0" marR="0">
              <a:lnSpc>
                <a:spcPct val="107000"/>
              </a:lnSpc>
              <a:spcBef>
                <a:spcPts val="0"/>
              </a:spcBef>
              <a:spcAft>
                <a:spcPts val="800"/>
              </a:spcAft>
            </a:pPr>
            <a:r>
              <a:rPr lang="en-US" sz="2400" b="1" u="none" strike="noStrike" dirty="0">
                <a:effectLst/>
                <a:latin typeface="Calibri" panose="020F0502020204030204" pitchFamily="34" charset="0"/>
                <a:ea typeface="Calibri" panose="020F0502020204030204" pitchFamily="34" charset="0"/>
                <a:cs typeface="Arial" panose="020B0604020202020204" pitchFamily="34" charset="0"/>
              </a:rPr>
              <a:t>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r>
              <a:rPr lang="en-US" sz="2800" dirty="0">
                <a:effectLst/>
                <a:latin typeface="Calibri" panose="020F0502020204030204" pitchFamily="34" charset="0"/>
                <a:ea typeface="Calibri" panose="020F0502020204030204" pitchFamily="34" charset="0"/>
                <a:cs typeface="Arial" panose="020B0604020202020204" pitchFamily="34" charset="0"/>
              </a:rPr>
              <a:t>The top priority is to manage the fluid overload. Managing the overload will help the blood pressure. The nurse will anticipate orders to treat the infection, however the problem is being caused by an immune response not an infection.</a:t>
            </a:r>
          </a:p>
          <a:p>
            <a:endParaRPr lang="en-US" dirty="0"/>
          </a:p>
        </p:txBody>
      </p:sp>
    </p:spTree>
    <p:extLst>
      <p:ext uri="{BB962C8B-B14F-4D97-AF65-F5344CB8AC3E}">
        <p14:creationId xmlns:p14="http://schemas.microsoft.com/office/powerpoint/2010/main" val="21366608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4" name="TextBox 13">
            <a:extLst>
              <a:ext uri="{FF2B5EF4-FFF2-40B4-BE49-F238E27FC236}">
                <a16:creationId xmlns:a16="http://schemas.microsoft.com/office/drawing/2014/main" id="{C1FFCA7F-90AE-0F33-E22C-35DD90B61E0D}"/>
              </a:ext>
            </a:extLst>
          </p:cNvPr>
          <p:cNvSpPr txBox="1"/>
          <p:nvPr/>
        </p:nvSpPr>
        <p:spPr>
          <a:xfrm>
            <a:off x="6262371" y="213127"/>
            <a:ext cx="5155034" cy="1367234"/>
          </a:xfrm>
          <a:prstGeom prst="rect">
            <a:avLst/>
          </a:prstGeom>
          <a:noFill/>
        </p:spPr>
        <p:txBody>
          <a:bodyPr wrap="square">
            <a:spAutoFit/>
          </a:bodyPr>
          <a:lstStyle/>
          <a:p>
            <a:pPr marL="0" lvl="1">
              <a:lnSpc>
                <a:spcPct val="107000"/>
              </a:lnSpc>
              <a:spcAft>
                <a:spcPts val="800"/>
              </a:spcAft>
            </a:pPr>
            <a:r>
              <a:rPr lang="en-US" dirty="0">
                <a:solidFill>
                  <a:schemeClr val="bg1"/>
                </a:solidFill>
                <a:effectLst/>
                <a:latin typeface="Calibri" panose="020F0502020204030204" pitchFamily="34" charset="0"/>
                <a:ea typeface="Calibri" panose="020F0502020204030204" pitchFamily="34" charset="0"/>
                <a:cs typeface="Arial" panose="020B0604020202020204" pitchFamily="34" charset="0"/>
              </a:rPr>
              <a:t>Select the orders from each of the categories the nurse should anticipate including in the plan of care. Each category may have more than one order. </a:t>
            </a:r>
          </a:p>
          <a:p>
            <a:pPr marL="0" marR="0">
              <a:lnSpc>
                <a:spcPct val="107000"/>
              </a:lnSpc>
              <a:spcBef>
                <a:spcPts val="0"/>
              </a:spcBef>
              <a:spcAft>
                <a:spcPts val="800"/>
              </a:spcAft>
            </a:pP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2F45B29D-D8BD-DBE4-22A5-AA4B4B7E131D}"/>
              </a:ext>
            </a:extLst>
          </p:cNvPr>
          <p:cNvSpPr txBox="1"/>
          <p:nvPr/>
        </p:nvSpPr>
        <p:spPr>
          <a:xfrm>
            <a:off x="6053330" y="4124692"/>
            <a:ext cx="5744660" cy="2308324"/>
          </a:xfrm>
          <a:prstGeom prst="rect">
            <a:avLst/>
          </a:prstGeom>
          <a:noFill/>
        </p:spPr>
        <p:txBody>
          <a:bodyPr wrap="square" rtlCol="0">
            <a:spAutoFit/>
          </a:bodyPr>
          <a:lstStyle/>
          <a:p>
            <a:r>
              <a:rPr lang="en-US" dirty="0">
                <a:solidFill>
                  <a:srgbClr val="00B0F0"/>
                </a:solidFill>
                <a:latin typeface="Calibri" panose="020F0502020204030204" pitchFamily="34" charset="0"/>
                <a:cs typeface="Calibri" panose="020F0502020204030204" pitchFamily="34" charset="0"/>
              </a:rPr>
              <a:t>+/-. This item is worth 5 points- Score each category separately and then add the category scores together.</a:t>
            </a:r>
          </a:p>
          <a:p>
            <a:r>
              <a:rPr lang="en-US" dirty="0">
                <a:solidFill>
                  <a:srgbClr val="00B0F0"/>
                </a:solidFill>
                <a:latin typeface="Calibri" panose="020F0502020204030204" pitchFamily="34" charset="0"/>
                <a:cs typeface="Calibri" panose="020F0502020204030204" pitchFamily="34" charset="0"/>
              </a:rPr>
              <a:t> Score 1 point for each correct answer AND subtract 1point for each incorrect answer. The worst you can score is 0 per category</a:t>
            </a:r>
          </a:p>
          <a:p>
            <a:r>
              <a:rPr lang="en-US" dirty="0">
                <a:solidFill>
                  <a:srgbClr val="00B0F0"/>
                </a:solidFill>
                <a:latin typeface="Calibri" panose="020F0502020204030204" pitchFamily="34" charset="0"/>
                <a:cs typeface="Calibri" panose="020F0502020204030204" pitchFamily="34" charset="0"/>
              </a:rPr>
              <a:t>Medications=2 points</a:t>
            </a:r>
          </a:p>
          <a:p>
            <a:r>
              <a:rPr lang="en-US" dirty="0">
                <a:solidFill>
                  <a:srgbClr val="00B0F0"/>
                </a:solidFill>
                <a:latin typeface="Calibri" panose="020F0502020204030204" pitchFamily="34" charset="0"/>
                <a:cs typeface="Calibri" panose="020F0502020204030204" pitchFamily="34" charset="0"/>
              </a:rPr>
              <a:t>Nursing= 3 points.</a:t>
            </a:r>
          </a:p>
          <a:p>
            <a:endParaRPr lang="en-US" dirty="0">
              <a:solidFill>
                <a:srgbClr val="00B0F0"/>
              </a:solidFill>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4 of 6</a:t>
            </a:r>
          </a:p>
        </p:txBody>
      </p:sp>
      <p:pic>
        <p:nvPicPr>
          <p:cNvPr id="3" name="Picture 2">
            <a:extLst>
              <a:ext uri="{FF2B5EF4-FFF2-40B4-BE49-F238E27FC236}">
                <a16:creationId xmlns:a16="http://schemas.microsoft.com/office/drawing/2014/main" id="{4E9200A3-D9B3-CB2F-4029-AFB98A83D7DA}"/>
              </a:ext>
            </a:extLst>
          </p:cNvPr>
          <p:cNvPicPr>
            <a:picLocks noChangeAspect="1"/>
          </p:cNvPicPr>
          <p:nvPr/>
        </p:nvPicPr>
        <p:blipFill>
          <a:blip r:embed="rId3"/>
          <a:stretch>
            <a:fillRect/>
          </a:stretch>
        </p:blipFill>
        <p:spPr>
          <a:xfrm>
            <a:off x="560116" y="719253"/>
            <a:ext cx="5535883" cy="5419494"/>
          </a:xfrm>
          <a:prstGeom prst="rect">
            <a:avLst/>
          </a:prstGeom>
        </p:spPr>
      </p:pic>
      <p:pic>
        <p:nvPicPr>
          <p:cNvPr id="5" name="Picture 4">
            <a:extLst>
              <a:ext uri="{FF2B5EF4-FFF2-40B4-BE49-F238E27FC236}">
                <a16:creationId xmlns:a16="http://schemas.microsoft.com/office/drawing/2014/main" id="{09C5228A-A958-86C2-ACF7-521C2AAAEEA1}"/>
              </a:ext>
            </a:extLst>
          </p:cNvPr>
          <p:cNvPicPr>
            <a:picLocks noChangeAspect="1"/>
          </p:cNvPicPr>
          <p:nvPr/>
        </p:nvPicPr>
        <p:blipFill>
          <a:blip r:embed="rId4"/>
          <a:stretch>
            <a:fillRect/>
          </a:stretch>
        </p:blipFill>
        <p:spPr>
          <a:xfrm>
            <a:off x="6262370" y="1188604"/>
            <a:ext cx="4216884" cy="2901578"/>
          </a:xfrm>
          <a:prstGeom prst="rect">
            <a:avLst/>
          </a:prstGeom>
        </p:spPr>
      </p:pic>
    </p:spTree>
    <p:extLst>
      <p:ext uri="{BB962C8B-B14F-4D97-AF65-F5344CB8AC3E}">
        <p14:creationId xmlns:p14="http://schemas.microsoft.com/office/powerpoint/2010/main" val="21151671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lstStyle/>
          <a:p>
            <a:pPr marL="0" marR="0">
              <a:lnSpc>
                <a:spcPct val="107000"/>
              </a:lnSpc>
              <a:spcBef>
                <a:spcPts val="0"/>
              </a:spcBef>
              <a:spcAft>
                <a:spcPts val="800"/>
              </a:spcAft>
            </a:pPr>
            <a:r>
              <a:rPr lang="en-US" sz="2400" b="1" u="none" strike="noStrike" dirty="0">
                <a:effectLst/>
                <a:latin typeface="Calibri" panose="020F0502020204030204" pitchFamily="34" charset="0"/>
                <a:ea typeface="Calibri" panose="020F0502020204030204" pitchFamily="34" charset="0"/>
                <a:cs typeface="Arial" panose="020B0604020202020204" pitchFamily="34" charset="0"/>
              </a:rPr>
              <a:t>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r>
              <a:rPr lang="en-US" sz="2800" dirty="0">
                <a:effectLst/>
                <a:latin typeface="Calibri" panose="020F0502020204030204" pitchFamily="34" charset="0"/>
                <a:ea typeface="Calibri" panose="020F0502020204030204" pitchFamily="34" charset="0"/>
                <a:cs typeface="Arial" panose="020B0604020202020204" pitchFamily="34" charset="0"/>
              </a:rPr>
              <a:t>The top priority is to manage the fluid overload. Managing the overload will help the blood pressure. The nurse will anticipate orders to treat the infection, however the problem is being caused by an immune response not an infection.</a:t>
            </a:r>
          </a:p>
          <a:p>
            <a:endParaRPr lang="en-US" dirty="0"/>
          </a:p>
        </p:txBody>
      </p:sp>
    </p:spTree>
    <p:extLst>
      <p:ext uri="{BB962C8B-B14F-4D97-AF65-F5344CB8AC3E}">
        <p14:creationId xmlns:p14="http://schemas.microsoft.com/office/powerpoint/2010/main" val="35255547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4" name="TextBox 13">
            <a:extLst>
              <a:ext uri="{FF2B5EF4-FFF2-40B4-BE49-F238E27FC236}">
                <a16:creationId xmlns:a16="http://schemas.microsoft.com/office/drawing/2014/main" id="{C1FFCA7F-90AE-0F33-E22C-35DD90B61E0D}"/>
              </a:ext>
            </a:extLst>
          </p:cNvPr>
          <p:cNvSpPr txBox="1"/>
          <p:nvPr/>
        </p:nvSpPr>
        <p:spPr>
          <a:xfrm>
            <a:off x="6262371" y="213127"/>
            <a:ext cx="5155034" cy="2358915"/>
          </a:xfrm>
          <a:prstGeom prst="rect">
            <a:avLst/>
          </a:prstGeom>
          <a:noFill/>
        </p:spPr>
        <p:txBody>
          <a:bodyPr wrap="square">
            <a:sp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The </a:t>
            </a:r>
            <a:r>
              <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rPr>
              <a:t>The nurse plans the family teaching about the treatment plan.</a:t>
            </a:r>
          </a:p>
          <a:p>
            <a:pPr marL="342900" marR="0" lvl="0" indent="-342900">
              <a:lnSpc>
                <a:spcPct val="107000"/>
              </a:lnSpc>
              <a:spcBef>
                <a:spcPts val="0"/>
              </a:spcBef>
              <a:spcAft>
                <a:spcPts val="800"/>
              </a:spcAft>
              <a:buFont typeface="Wingdings" panose="05000000000000000000" pitchFamily="2" charset="2"/>
              <a:buChar char=""/>
            </a:pPr>
            <a:r>
              <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rPr>
              <a:t>For each teaching point, click to specify if the nurse should address the teaching immediately upon admission, within the next hour, or before the end of the shift.</a:t>
            </a:r>
          </a:p>
          <a:p>
            <a:pPr marL="0" marR="0">
              <a:lnSpc>
                <a:spcPct val="107000"/>
              </a:lnSpc>
              <a:spcBef>
                <a:spcPts val="0"/>
              </a:spcBef>
              <a:spcAft>
                <a:spcPts val="800"/>
              </a:spcAft>
            </a:pP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2F45B29D-D8BD-DBE4-22A5-AA4B4B7E131D}"/>
              </a:ext>
            </a:extLst>
          </p:cNvPr>
          <p:cNvSpPr txBox="1"/>
          <p:nvPr/>
        </p:nvSpPr>
        <p:spPr>
          <a:xfrm>
            <a:off x="6096000" y="5379727"/>
            <a:ext cx="5744660" cy="646331"/>
          </a:xfrm>
          <a:prstGeom prst="rect">
            <a:avLst/>
          </a:prstGeom>
          <a:noFill/>
        </p:spPr>
        <p:txBody>
          <a:bodyPr wrap="square" rtlCol="0">
            <a:spAutoFit/>
          </a:bodyPr>
          <a:lstStyle/>
          <a:p>
            <a:r>
              <a:rPr lang="en-US" dirty="0">
                <a:solidFill>
                  <a:srgbClr val="00B0F0"/>
                </a:solidFill>
                <a:latin typeface="Calibri" panose="020F0502020204030204" pitchFamily="34" charset="0"/>
                <a:cs typeface="Calibri" panose="020F0502020204030204" pitchFamily="34" charset="0"/>
              </a:rPr>
              <a:t>0/1. This item is worth 8 points. Give yourself 1 point for every row you got right.</a:t>
            </a: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5 of 6</a:t>
            </a:r>
          </a:p>
        </p:txBody>
      </p:sp>
      <p:pic>
        <p:nvPicPr>
          <p:cNvPr id="4" name="Picture 3">
            <a:extLst>
              <a:ext uri="{FF2B5EF4-FFF2-40B4-BE49-F238E27FC236}">
                <a16:creationId xmlns:a16="http://schemas.microsoft.com/office/drawing/2014/main" id="{9EABFBDF-C005-D28E-F581-5BDE1770308F}"/>
              </a:ext>
            </a:extLst>
          </p:cNvPr>
          <p:cNvPicPr>
            <a:picLocks noChangeAspect="1"/>
          </p:cNvPicPr>
          <p:nvPr/>
        </p:nvPicPr>
        <p:blipFill>
          <a:blip r:embed="rId3"/>
          <a:stretch>
            <a:fillRect/>
          </a:stretch>
        </p:blipFill>
        <p:spPr>
          <a:xfrm>
            <a:off x="486986" y="661423"/>
            <a:ext cx="5451724" cy="5984703"/>
          </a:xfrm>
          <a:prstGeom prst="rect">
            <a:avLst/>
          </a:prstGeom>
        </p:spPr>
      </p:pic>
      <p:pic>
        <p:nvPicPr>
          <p:cNvPr id="7" name="Picture 6">
            <a:extLst>
              <a:ext uri="{FF2B5EF4-FFF2-40B4-BE49-F238E27FC236}">
                <a16:creationId xmlns:a16="http://schemas.microsoft.com/office/drawing/2014/main" id="{6F407331-FD51-2FF5-DAE6-45F75FFEC8AA}"/>
              </a:ext>
            </a:extLst>
          </p:cNvPr>
          <p:cNvPicPr>
            <a:picLocks noChangeAspect="1"/>
          </p:cNvPicPr>
          <p:nvPr/>
        </p:nvPicPr>
        <p:blipFill>
          <a:blip r:embed="rId4"/>
          <a:stretch>
            <a:fillRect/>
          </a:stretch>
        </p:blipFill>
        <p:spPr>
          <a:xfrm>
            <a:off x="6096000" y="1778222"/>
            <a:ext cx="5609014" cy="3284431"/>
          </a:xfrm>
          <a:prstGeom prst="rect">
            <a:avLst/>
          </a:prstGeom>
        </p:spPr>
      </p:pic>
    </p:spTree>
    <p:extLst>
      <p:ext uri="{BB962C8B-B14F-4D97-AF65-F5344CB8AC3E}">
        <p14:creationId xmlns:p14="http://schemas.microsoft.com/office/powerpoint/2010/main" val="11669063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normAutofit/>
          </a:bodyPr>
          <a:lstStyle/>
          <a:p>
            <a:pPr marL="0" marR="0">
              <a:lnSpc>
                <a:spcPct val="107000"/>
              </a:lnSpc>
              <a:spcBef>
                <a:spcPts val="0"/>
              </a:spcBef>
              <a:spcAft>
                <a:spcPts val="800"/>
              </a:spcAft>
            </a:pPr>
            <a:r>
              <a:rPr lang="en-US" sz="2400" b="1" u="none" strike="noStrike" dirty="0">
                <a:effectLst/>
                <a:latin typeface="Calibri" panose="020F0502020204030204" pitchFamily="34" charset="0"/>
                <a:ea typeface="Calibri" panose="020F0502020204030204" pitchFamily="34" charset="0"/>
                <a:cs typeface="Arial" panose="020B0604020202020204" pitchFamily="34" charset="0"/>
              </a:rPr>
              <a:t> </a:t>
            </a:r>
            <a:r>
              <a:rPr lang="en-US" sz="2400" dirty="0">
                <a:effectLst/>
                <a:latin typeface="Calibri" panose="020F0502020204030204" pitchFamily="34" charset="0"/>
                <a:ea typeface="Calibri" panose="020F0502020204030204" pitchFamily="34" charset="0"/>
                <a:cs typeface="Arial" panose="020B0604020202020204" pitchFamily="34" charset="0"/>
              </a:rPr>
              <a:t>When teaching is complex, teaching should be broken down into short segments. Upon admission the things that are most important for the nurse to address before leaving the client alone are the bedrest and fluid restriction orders, signs and symptoms to call the nurse for (in this case seizures or changes in LOC) and diagnostic test that are ordered so the client will not be surprised if another team member comes into the room. Medication teaching should be done when the medicine is given. Diet teaching will need to be done before lunch. Since the client is on bedrest discussions of strenuous activities can occur later. Discussions of monitoring urine output can occur when the child needs to void.</a:t>
            </a:r>
            <a:r>
              <a:rPr lang="en-US" sz="2400" b="1" u="none" strike="noStrike" dirty="0">
                <a:effectLst/>
                <a:latin typeface="Calibri" panose="020F0502020204030204" pitchFamily="34" charset="0"/>
                <a:ea typeface="Calibri" panose="020F0502020204030204" pitchFamily="34" charset="0"/>
                <a:cs typeface="Arial" panose="020B0604020202020204" pitchFamily="34" charset="0"/>
              </a:rPr>
              <a:t>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8207087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4" name="TextBox 13">
            <a:extLst>
              <a:ext uri="{FF2B5EF4-FFF2-40B4-BE49-F238E27FC236}">
                <a16:creationId xmlns:a16="http://schemas.microsoft.com/office/drawing/2014/main" id="{C1FFCA7F-90AE-0F33-E22C-35DD90B61E0D}"/>
              </a:ext>
            </a:extLst>
          </p:cNvPr>
          <p:cNvSpPr txBox="1"/>
          <p:nvPr/>
        </p:nvSpPr>
        <p:spPr>
          <a:xfrm>
            <a:off x="6262371" y="213127"/>
            <a:ext cx="5155034" cy="1959960"/>
          </a:xfrm>
          <a:prstGeom prst="rect">
            <a:avLst/>
          </a:prstGeom>
          <a:noFill/>
        </p:spPr>
        <p:txBody>
          <a:bodyPr wrap="square">
            <a:spAutoFit/>
          </a:bodyPr>
          <a:lstStyle/>
          <a:p>
            <a:pPr marL="0" marR="0">
              <a:lnSpc>
                <a:spcPct val="107000"/>
              </a:lnSpc>
              <a:spcBef>
                <a:spcPts val="0"/>
              </a:spcBef>
              <a:spcAft>
                <a:spcPts val="800"/>
              </a:spcAft>
            </a:pPr>
            <a:r>
              <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rPr>
              <a:t>The nurse evaluates the family’s understanding of the treatment plan. </a:t>
            </a:r>
          </a:p>
          <a:p>
            <a:pPr marL="342900" marR="0" lvl="0" indent="-342900">
              <a:lnSpc>
                <a:spcPct val="107000"/>
              </a:lnSpc>
              <a:spcBef>
                <a:spcPts val="0"/>
              </a:spcBef>
              <a:spcAft>
                <a:spcPts val="800"/>
              </a:spcAft>
              <a:buFont typeface="Wingdings" panose="05000000000000000000" pitchFamily="2" charset="2"/>
              <a:buChar char=""/>
            </a:pPr>
            <a:r>
              <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rPr>
              <a:t>For each client statement, click to specify whether the statement indicates an understanding, or no understanding of teaching provided. </a:t>
            </a:r>
          </a:p>
        </p:txBody>
      </p:sp>
      <p:sp>
        <p:nvSpPr>
          <p:cNvPr id="17" name="TextBox 16">
            <a:extLst>
              <a:ext uri="{FF2B5EF4-FFF2-40B4-BE49-F238E27FC236}">
                <a16:creationId xmlns:a16="http://schemas.microsoft.com/office/drawing/2014/main" id="{2F45B29D-D8BD-DBE4-22A5-AA4B4B7E131D}"/>
              </a:ext>
            </a:extLst>
          </p:cNvPr>
          <p:cNvSpPr txBox="1"/>
          <p:nvPr/>
        </p:nvSpPr>
        <p:spPr>
          <a:xfrm>
            <a:off x="6096000" y="5836927"/>
            <a:ext cx="5744660" cy="646331"/>
          </a:xfrm>
          <a:prstGeom prst="rect">
            <a:avLst/>
          </a:prstGeom>
          <a:noFill/>
        </p:spPr>
        <p:txBody>
          <a:bodyPr wrap="square" rtlCol="0">
            <a:spAutoFit/>
          </a:bodyPr>
          <a:lstStyle/>
          <a:p>
            <a:r>
              <a:rPr lang="en-US" dirty="0">
                <a:solidFill>
                  <a:srgbClr val="00B0F0"/>
                </a:solidFill>
                <a:latin typeface="Calibri" panose="020F0502020204030204" pitchFamily="34" charset="0"/>
                <a:cs typeface="Calibri" panose="020F0502020204030204" pitchFamily="34" charset="0"/>
              </a:rPr>
              <a:t>0/1. This item is worth 4 points. Give yourself 1 point for every row you got right.</a:t>
            </a: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6 of 6</a:t>
            </a:r>
          </a:p>
        </p:txBody>
      </p:sp>
      <p:pic>
        <p:nvPicPr>
          <p:cNvPr id="4" name="Picture 3">
            <a:extLst>
              <a:ext uri="{FF2B5EF4-FFF2-40B4-BE49-F238E27FC236}">
                <a16:creationId xmlns:a16="http://schemas.microsoft.com/office/drawing/2014/main" id="{9EABFBDF-C005-D28E-F581-5BDE1770308F}"/>
              </a:ext>
            </a:extLst>
          </p:cNvPr>
          <p:cNvPicPr>
            <a:picLocks noChangeAspect="1"/>
          </p:cNvPicPr>
          <p:nvPr/>
        </p:nvPicPr>
        <p:blipFill>
          <a:blip r:embed="rId3"/>
          <a:stretch>
            <a:fillRect/>
          </a:stretch>
        </p:blipFill>
        <p:spPr>
          <a:xfrm>
            <a:off x="486986" y="661423"/>
            <a:ext cx="5451724" cy="5984703"/>
          </a:xfrm>
          <a:prstGeom prst="rect">
            <a:avLst/>
          </a:prstGeom>
        </p:spPr>
      </p:pic>
      <p:pic>
        <p:nvPicPr>
          <p:cNvPr id="3" name="Picture 2">
            <a:extLst>
              <a:ext uri="{FF2B5EF4-FFF2-40B4-BE49-F238E27FC236}">
                <a16:creationId xmlns:a16="http://schemas.microsoft.com/office/drawing/2014/main" id="{095574FD-6C80-E9F5-A31B-920F0E9E18BD}"/>
              </a:ext>
            </a:extLst>
          </p:cNvPr>
          <p:cNvPicPr>
            <a:picLocks noChangeAspect="1"/>
          </p:cNvPicPr>
          <p:nvPr/>
        </p:nvPicPr>
        <p:blipFill>
          <a:blip r:embed="rId4"/>
          <a:stretch>
            <a:fillRect/>
          </a:stretch>
        </p:blipFill>
        <p:spPr>
          <a:xfrm>
            <a:off x="6262371" y="2201644"/>
            <a:ext cx="5155034" cy="3039429"/>
          </a:xfrm>
          <a:prstGeom prst="rect">
            <a:avLst/>
          </a:prstGeom>
        </p:spPr>
      </p:pic>
    </p:spTree>
    <p:extLst>
      <p:ext uri="{BB962C8B-B14F-4D97-AF65-F5344CB8AC3E}">
        <p14:creationId xmlns:p14="http://schemas.microsoft.com/office/powerpoint/2010/main" val="38525242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normAutofit/>
          </a:bodyPr>
          <a:lstStyle/>
          <a:p>
            <a:pPr marL="0">
              <a:lnSpc>
                <a:spcPct val="107000"/>
              </a:lnSpc>
              <a:spcBef>
                <a:spcPts val="0"/>
              </a:spcBef>
              <a:spcAft>
                <a:spcPts val="800"/>
              </a:spcAft>
            </a:pPr>
            <a:r>
              <a:rPr lang="en-US" sz="2400" b="1" u="none" strike="noStrike" dirty="0">
                <a:effectLst/>
                <a:latin typeface="Calibri" panose="020F0502020204030204" pitchFamily="34" charset="0"/>
                <a:ea typeface="Calibri" panose="020F0502020204030204" pitchFamily="34" charset="0"/>
                <a:cs typeface="Arial" panose="020B0604020202020204" pitchFamily="34" charset="0"/>
              </a:rPr>
              <a:t> </a:t>
            </a:r>
            <a:r>
              <a:rPr lang="en-US" sz="2400" dirty="0">
                <a:effectLst/>
                <a:latin typeface="Calibri" panose="020F0502020204030204" pitchFamily="34" charset="0"/>
                <a:ea typeface="Calibri" panose="020F0502020204030204" pitchFamily="34" charset="0"/>
                <a:cs typeface="Arial" panose="020B0604020202020204" pitchFamily="34" charset="0"/>
              </a:rPr>
              <a:t>The child is experiencing poststreptococcal glomerulonephritis. The child is at risk for seizures and encephalopathy.  The parent must understand the importance of close monitoring for changes in LOC or seizure activity and when to seek additional medical attention.</a:t>
            </a:r>
          </a:p>
          <a:p>
            <a:pPr marL="0" marR="0">
              <a:lnSpc>
                <a:spcPct val="107000"/>
              </a:lnSpc>
              <a:spcBef>
                <a:spcPts val="0"/>
              </a:spcBef>
              <a:spcAft>
                <a:spcPts val="800"/>
              </a:spcAft>
            </a:pPr>
            <a:endParaRPr lang="en-US" dirty="0"/>
          </a:p>
        </p:txBody>
      </p:sp>
    </p:spTree>
    <p:extLst>
      <p:ext uri="{BB962C8B-B14F-4D97-AF65-F5344CB8AC3E}">
        <p14:creationId xmlns:p14="http://schemas.microsoft.com/office/powerpoint/2010/main" val="3236879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64F439A6-F948-E3BF-7A88-8DC06C7D88C6}"/>
              </a:ext>
            </a:extLst>
          </p:cNvPr>
          <p:cNvPicPr>
            <a:picLocks noGrp="1" noChangeAspect="1"/>
          </p:cNvPicPr>
          <p:nvPr>
            <p:ph sz="quarter" idx="10"/>
          </p:nvPr>
        </p:nvPicPr>
        <p:blipFill>
          <a:blip r:embed="rId2"/>
          <a:stretch>
            <a:fillRect/>
          </a:stretch>
        </p:blipFill>
        <p:spPr>
          <a:xfrm>
            <a:off x="178944" y="979281"/>
            <a:ext cx="10944776" cy="5687849"/>
          </a:xfrm>
        </p:spPr>
      </p:pic>
      <p:sp>
        <p:nvSpPr>
          <p:cNvPr id="5" name="Title 4">
            <a:extLst>
              <a:ext uri="{FF2B5EF4-FFF2-40B4-BE49-F238E27FC236}">
                <a16:creationId xmlns:a16="http://schemas.microsoft.com/office/drawing/2014/main" id="{C03C242E-8D34-BB33-3152-D2A5376F882D}"/>
              </a:ext>
            </a:extLst>
          </p:cNvPr>
          <p:cNvSpPr>
            <a:spLocks noGrp="1"/>
          </p:cNvSpPr>
          <p:nvPr>
            <p:ph type="title"/>
          </p:nvPr>
        </p:nvSpPr>
        <p:spPr>
          <a:xfrm>
            <a:off x="691631" y="0"/>
            <a:ext cx="10353762" cy="970450"/>
          </a:xfrm>
        </p:spPr>
        <p:txBody>
          <a:bodyPr/>
          <a:lstStyle/>
          <a:p>
            <a:r>
              <a:rPr lang="en-US" dirty="0"/>
              <a:t>Faculty Summary</a:t>
            </a:r>
          </a:p>
        </p:txBody>
      </p:sp>
    </p:spTree>
    <p:extLst>
      <p:ext uri="{BB962C8B-B14F-4D97-AF65-F5344CB8AC3E}">
        <p14:creationId xmlns:p14="http://schemas.microsoft.com/office/powerpoint/2010/main" val="6333760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4F225-8C49-EEC5-961F-D949CE9E500E}"/>
              </a:ext>
            </a:extLst>
          </p:cNvPr>
          <p:cNvSpPr>
            <a:spLocks noGrp="1"/>
          </p:cNvSpPr>
          <p:nvPr>
            <p:ph type="title"/>
          </p:nvPr>
        </p:nvSpPr>
        <p:spPr/>
        <p:txBody>
          <a:bodyPr/>
          <a:lstStyle/>
          <a:p>
            <a:r>
              <a:rPr lang="en-US" dirty="0"/>
              <a:t>Case Study 1 Score</a:t>
            </a:r>
          </a:p>
        </p:txBody>
      </p:sp>
      <p:graphicFrame>
        <p:nvGraphicFramePr>
          <p:cNvPr id="5" name="Table 5">
            <a:extLst>
              <a:ext uri="{FF2B5EF4-FFF2-40B4-BE49-F238E27FC236}">
                <a16:creationId xmlns:a16="http://schemas.microsoft.com/office/drawing/2014/main" id="{6CDF6E73-A5E6-1CFE-80A4-E8C1870968AF}"/>
              </a:ext>
            </a:extLst>
          </p:cNvPr>
          <p:cNvGraphicFramePr>
            <a:graphicFrameLocks noGrp="1"/>
          </p:cNvGraphicFramePr>
          <p:nvPr>
            <p:ph sz="quarter" idx="10"/>
            <p:extLst>
              <p:ext uri="{D42A27DB-BD31-4B8C-83A1-F6EECF244321}">
                <p14:modId xmlns:p14="http://schemas.microsoft.com/office/powerpoint/2010/main" val="2551204588"/>
              </p:ext>
            </p:extLst>
          </p:nvPr>
        </p:nvGraphicFramePr>
        <p:xfrm>
          <a:off x="914400" y="1970088"/>
          <a:ext cx="10429872" cy="4145280"/>
        </p:xfrm>
        <a:graphic>
          <a:graphicData uri="http://schemas.openxmlformats.org/drawingml/2006/table">
            <a:tbl>
              <a:tblPr firstRow="1" bandRow="1">
                <a:tableStyleId>{5C22544A-7EE6-4342-B048-85BDC9FD1C3A}</a:tableStyleId>
              </a:tblPr>
              <a:tblGrid>
                <a:gridCol w="3476624">
                  <a:extLst>
                    <a:ext uri="{9D8B030D-6E8A-4147-A177-3AD203B41FA5}">
                      <a16:colId xmlns:a16="http://schemas.microsoft.com/office/drawing/2014/main" val="2021255411"/>
                    </a:ext>
                  </a:extLst>
                </a:gridCol>
                <a:gridCol w="3476624">
                  <a:extLst>
                    <a:ext uri="{9D8B030D-6E8A-4147-A177-3AD203B41FA5}">
                      <a16:colId xmlns:a16="http://schemas.microsoft.com/office/drawing/2014/main" val="3443691882"/>
                    </a:ext>
                  </a:extLst>
                </a:gridCol>
                <a:gridCol w="3476624">
                  <a:extLst>
                    <a:ext uri="{9D8B030D-6E8A-4147-A177-3AD203B41FA5}">
                      <a16:colId xmlns:a16="http://schemas.microsoft.com/office/drawing/2014/main" val="2539395156"/>
                    </a:ext>
                  </a:extLst>
                </a:gridCol>
              </a:tblGrid>
              <a:tr h="370840">
                <a:tc>
                  <a:txBody>
                    <a:bodyPr/>
                    <a:lstStyle/>
                    <a:p>
                      <a:r>
                        <a:rPr lang="en-US" sz="2800" dirty="0"/>
                        <a:t>Question</a:t>
                      </a:r>
                    </a:p>
                  </a:txBody>
                  <a:tcPr/>
                </a:tc>
                <a:tc>
                  <a:txBody>
                    <a:bodyPr/>
                    <a:lstStyle/>
                    <a:p>
                      <a:r>
                        <a:rPr lang="en-US" sz="2800" dirty="0"/>
                        <a:t>Possible</a:t>
                      </a:r>
                    </a:p>
                  </a:txBody>
                  <a:tcPr/>
                </a:tc>
                <a:tc>
                  <a:txBody>
                    <a:bodyPr/>
                    <a:lstStyle/>
                    <a:p>
                      <a:r>
                        <a:rPr lang="en-US" sz="2800" dirty="0"/>
                        <a:t>My score</a:t>
                      </a:r>
                    </a:p>
                  </a:txBody>
                  <a:tcPr/>
                </a:tc>
                <a:extLst>
                  <a:ext uri="{0D108BD9-81ED-4DB2-BD59-A6C34878D82A}">
                    <a16:rowId xmlns:a16="http://schemas.microsoft.com/office/drawing/2014/main" val="1133684427"/>
                  </a:ext>
                </a:extLst>
              </a:tr>
              <a:tr h="370840">
                <a:tc>
                  <a:txBody>
                    <a:bodyPr/>
                    <a:lstStyle/>
                    <a:p>
                      <a:r>
                        <a:rPr lang="en-US" sz="2800" dirty="0"/>
                        <a:t>1</a:t>
                      </a:r>
                    </a:p>
                  </a:txBody>
                  <a:tcPr/>
                </a:tc>
                <a:tc>
                  <a:txBody>
                    <a:bodyPr/>
                    <a:lstStyle/>
                    <a:p>
                      <a:r>
                        <a:rPr lang="en-US" sz="2800" dirty="0"/>
                        <a:t>4</a:t>
                      </a:r>
                    </a:p>
                  </a:txBody>
                  <a:tcPr/>
                </a:tc>
                <a:tc>
                  <a:txBody>
                    <a:bodyPr/>
                    <a:lstStyle/>
                    <a:p>
                      <a:endParaRPr lang="en-US" sz="2800"/>
                    </a:p>
                  </a:txBody>
                  <a:tcPr/>
                </a:tc>
                <a:extLst>
                  <a:ext uri="{0D108BD9-81ED-4DB2-BD59-A6C34878D82A}">
                    <a16:rowId xmlns:a16="http://schemas.microsoft.com/office/drawing/2014/main" val="3648513413"/>
                  </a:ext>
                </a:extLst>
              </a:tr>
              <a:tr h="370840">
                <a:tc>
                  <a:txBody>
                    <a:bodyPr/>
                    <a:lstStyle/>
                    <a:p>
                      <a:r>
                        <a:rPr lang="en-US" sz="2800" dirty="0"/>
                        <a:t>2</a:t>
                      </a:r>
                    </a:p>
                  </a:txBody>
                  <a:tcPr/>
                </a:tc>
                <a:tc>
                  <a:txBody>
                    <a:bodyPr/>
                    <a:lstStyle/>
                    <a:p>
                      <a:r>
                        <a:rPr lang="en-US" sz="2800" dirty="0"/>
                        <a:t>4</a:t>
                      </a:r>
                    </a:p>
                  </a:txBody>
                  <a:tcPr/>
                </a:tc>
                <a:tc>
                  <a:txBody>
                    <a:bodyPr/>
                    <a:lstStyle/>
                    <a:p>
                      <a:endParaRPr lang="en-US" sz="2800"/>
                    </a:p>
                  </a:txBody>
                  <a:tcPr/>
                </a:tc>
                <a:extLst>
                  <a:ext uri="{0D108BD9-81ED-4DB2-BD59-A6C34878D82A}">
                    <a16:rowId xmlns:a16="http://schemas.microsoft.com/office/drawing/2014/main" val="1977316179"/>
                  </a:ext>
                </a:extLst>
              </a:tr>
              <a:tr h="370840">
                <a:tc>
                  <a:txBody>
                    <a:bodyPr/>
                    <a:lstStyle/>
                    <a:p>
                      <a:r>
                        <a:rPr lang="en-US" sz="2800" dirty="0"/>
                        <a:t>3</a:t>
                      </a:r>
                    </a:p>
                  </a:txBody>
                  <a:tcPr/>
                </a:tc>
                <a:tc>
                  <a:txBody>
                    <a:bodyPr/>
                    <a:lstStyle/>
                    <a:p>
                      <a:r>
                        <a:rPr lang="en-US" sz="2800" dirty="0"/>
                        <a:t>1</a:t>
                      </a:r>
                    </a:p>
                  </a:txBody>
                  <a:tcPr/>
                </a:tc>
                <a:tc>
                  <a:txBody>
                    <a:bodyPr/>
                    <a:lstStyle/>
                    <a:p>
                      <a:endParaRPr lang="en-US" sz="2800"/>
                    </a:p>
                  </a:txBody>
                  <a:tcPr/>
                </a:tc>
                <a:extLst>
                  <a:ext uri="{0D108BD9-81ED-4DB2-BD59-A6C34878D82A}">
                    <a16:rowId xmlns:a16="http://schemas.microsoft.com/office/drawing/2014/main" val="3233071543"/>
                  </a:ext>
                </a:extLst>
              </a:tr>
              <a:tr h="370840">
                <a:tc>
                  <a:txBody>
                    <a:bodyPr/>
                    <a:lstStyle/>
                    <a:p>
                      <a:r>
                        <a:rPr lang="en-US" sz="2800" dirty="0"/>
                        <a:t>4</a:t>
                      </a:r>
                    </a:p>
                  </a:txBody>
                  <a:tcPr/>
                </a:tc>
                <a:tc>
                  <a:txBody>
                    <a:bodyPr/>
                    <a:lstStyle/>
                    <a:p>
                      <a:r>
                        <a:rPr lang="en-US" sz="2800" dirty="0"/>
                        <a:t>5</a:t>
                      </a:r>
                    </a:p>
                  </a:txBody>
                  <a:tcPr/>
                </a:tc>
                <a:tc>
                  <a:txBody>
                    <a:bodyPr/>
                    <a:lstStyle/>
                    <a:p>
                      <a:endParaRPr lang="en-US" sz="2800" dirty="0"/>
                    </a:p>
                  </a:txBody>
                  <a:tcPr/>
                </a:tc>
                <a:extLst>
                  <a:ext uri="{0D108BD9-81ED-4DB2-BD59-A6C34878D82A}">
                    <a16:rowId xmlns:a16="http://schemas.microsoft.com/office/drawing/2014/main" val="647565369"/>
                  </a:ext>
                </a:extLst>
              </a:tr>
              <a:tr h="370840">
                <a:tc>
                  <a:txBody>
                    <a:bodyPr/>
                    <a:lstStyle/>
                    <a:p>
                      <a:r>
                        <a:rPr lang="en-US" sz="2800" dirty="0"/>
                        <a:t>5</a:t>
                      </a:r>
                    </a:p>
                  </a:txBody>
                  <a:tcPr/>
                </a:tc>
                <a:tc>
                  <a:txBody>
                    <a:bodyPr/>
                    <a:lstStyle/>
                    <a:p>
                      <a:r>
                        <a:rPr lang="en-US" sz="2800" dirty="0"/>
                        <a:t>8</a:t>
                      </a:r>
                    </a:p>
                  </a:txBody>
                  <a:tcPr/>
                </a:tc>
                <a:tc>
                  <a:txBody>
                    <a:bodyPr/>
                    <a:lstStyle/>
                    <a:p>
                      <a:endParaRPr lang="en-US" sz="2800" dirty="0"/>
                    </a:p>
                  </a:txBody>
                  <a:tcPr/>
                </a:tc>
                <a:extLst>
                  <a:ext uri="{0D108BD9-81ED-4DB2-BD59-A6C34878D82A}">
                    <a16:rowId xmlns:a16="http://schemas.microsoft.com/office/drawing/2014/main" val="1892132419"/>
                  </a:ext>
                </a:extLst>
              </a:tr>
              <a:tr h="370840">
                <a:tc>
                  <a:txBody>
                    <a:bodyPr/>
                    <a:lstStyle/>
                    <a:p>
                      <a:r>
                        <a:rPr lang="en-US" sz="2800" dirty="0"/>
                        <a:t>6</a:t>
                      </a:r>
                    </a:p>
                  </a:txBody>
                  <a:tcPr/>
                </a:tc>
                <a:tc>
                  <a:txBody>
                    <a:bodyPr/>
                    <a:lstStyle/>
                    <a:p>
                      <a:r>
                        <a:rPr lang="en-US" sz="2800" dirty="0"/>
                        <a:t>4</a:t>
                      </a:r>
                    </a:p>
                  </a:txBody>
                  <a:tcPr/>
                </a:tc>
                <a:tc>
                  <a:txBody>
                    <a:bodyPr/>
                    <a:lstStyle/>
                    <a:p>
                      <a:endParaRPr lang="en-US" sz="2800" dirty="0"/>
                    </a:p>
                  </a:txBody>
                  <a:tcPr/>
                </a:tc>
                <a:extLst>
                  <a:ext uri="{0D108BD9-81ED-4DB2-BD59-A6C34878D82A}">
                    <a16:rowId xmlns:a16="http://schemas.microsoft.com/office/drawing/2014/main" val="1211496467"/>
                  </a:ext>
                </a:extLst>
              </a:tr>
              <a:tr h="370840">
                <a:tc>
                  <a:txBody>
                    <a:bodyPr/>
                    <a:lstStyle/>
                    <a:p>
                      <a:r>
                        <a:rPr lang="en-US" sz="2800" dirty="0"/>
                        <a:t>Total</a:t>
                      </a:r>
                    </a:p>
                  </a:txBody>
                  <a:tcPr/>
                </a:tc>
                <a:tc>
                  <a:txBody>
                    <a:bodyPr/>
                    <a:lstStyle/>
                    <a:p>
                      <a:r>
                        <a:rPr lang="en-US" sz="2800" dirty="0"/>
                        <a:t>26</a:t>
                      </a:r>
                    </a:p>
                  </a:txBody>
                  <a:tcPr/>
                </a:tc>
                <a:tc>
                  <a:txBody>
                    <a:bodyPr/>
                    <a:lstStyle/>
                    <a:p>
                      <a:endParaRPr lang="en-US" sz="2800" dirty="0"/>
                    </a:p>
                  </a:txBody>
                  <a:tcPr/>
                </a:tc>
                <a:extLst>
                  <a:ext uri="{0D108BD9-81ED-4DB2-BD59-A6C34878D82A}">
                    <a16:rowId xmlns:a16="http://schemas.microsoft.com/office/drawing/2014/main" val="2402609978"/>
                  </a:ext>
                </a:extLst>
              </a:tr>
            </a:tbl>
          </a:graphicData>
        </a:graphic>
      </p:graphicFrame>
    </p:spTree>
    <p:extLst>
      <p:ext uri="{BB962C8B-B14F-4D97-AF65-F5344CB8AC3E}">
        <p14:creationId xmlns:p14="http://schemas.microsoft.com/office/powerpoint/2010/main" val="4316797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AF336-1C58-086E-782A-2644088FF1C4}"/>
              </a:ext>
            </a:extLst>
          </p:cNvPr>
          <p:cNvSpPr>
            <a:spLocks noGrp="1"/>
          </p:cNvSpPr>
          <p:nvPr>
            <p:ph type="title"/>
          </p:nvPr>
        </p:nvSpPr>
        <p:spPr>
          <a:solidFill>
            <a:schemeClr val="tx1"/>
          </a:solidFill>
        </p:spPr>
        <p:txBody>
          <a:bodyPr/>
          <a:lstStyle/>
          <a:p>
            <a:r>
              <a:rPr lang="en-US" dirty="0"/>
              <a:t> Bowtie # 1</a:t>
            </a:r>
          </a:p>
        </p:txBody>
      </p:sp>
      <p:sp>
        <p:nvSpPr>
          <p:cNvPr id="5" name="Text Placeholder 4">
            <a:extLst>
              <a:ext uri="{FF2B5EF4-FFF2-40B4-BE49-F238E27FC236}">
                <a16:creationId xmlns:a16="http://schemas.microsoft.com/office/drawing/2014/main" id="{3D6BD531-3077-A049-3D8F-98E1E11D162A}"/>
              </a:ext>
            </a:extLst>
          </p:cNvPr>
          <p:cNvSpPr>
            <a:spLocks noGrp="1"/>
          </p:cNvSpPr>
          <p:nvPr>
            <p:ph type="body" idx="1"/>
          </p:nvPr>
        </p:nvSpPr>
        <p:spPr/>
        <p:txBody>
          <a:bodyPr/>
          <a:lstStyle/>
          <a:p>
            <a:r>
              <a:rPr lang="en-US" dirty="0"/>
              <a:t>URL</a:t>
            </a:r>
          </a:p>
        </p:txBody>
      </p:sp>
      <p:sp>
        <p:nvSpPr>
          <p:cNvPr id="6" name="Content Placeholder 5">
            <a:extLst>
              <a:ext uri="{FF2B5EF4-FFF2-40B4-BE49-F238E27FC236}">
                <a16:creationId xmlns:a16="http://schemas.microsoft.com/office/drawing/2014/main" id="{FC83ED28-E6DD-0246-4D69-666AE54323C7}"/>
              </a:ext>
            </a:extLst>
          </p:cNvPr>
          <p:cNvSpPr>
            <a:spLocks noGrp="1"/>
          </p:cNvSpPr>
          <p:nvPr>
            <p:ph sz="half" idx="2"/>
          </p:nvPr>
        </p:nvSpPr>
        <p:spPr>
          <a:solidFill>
            <a:schemeClr val="tx1"/>
          </a:solidFill>
        </p:spPr>
        <p:txBody>
          <a:bodyPr/>
          <a:lstStyle/>
          <a:p>
            <a:r>
              <a:rPr lang="en-US" sz="2400" u="sng" dirty="0">
                <a:solidFill>
                  <a:srgbClr val="0563C1"/>
                </a:solidFill>
                <a:effectLst/>
                <a:latin typeface="Times New Roman" panose="02020603050405020304" pitchFamily="18" charset="0"/>
                <a:ea typeface="Times New Roman" panose="02020603050405020304" pitchFamily="18" charset="0"/>
                <a:hlinkClick r:id="rId2"/>
              </a:rPr>
              <a:t>https://umaryland.az1.qualtrics.com/</a:t>
            </a:r>
            <a:r>
              <a:rPr lang="en-US" sz="2400" u="sng" dirty="0" err="1">
                <a:solidFill>
                  <a:srgbClr val="0563C1"/>
                </a:solidFill>
                <a:effectLst/>
                <a:latin typeface="Times New Roman" panose="02020603050405020304" pitchFamily="18" charset="0"/>
                <a:ea typeface="Times New Roman" panose="02020603050405020304" pitchFamily="18" charset="0"/>
                <a:hlinkClick r:id="rId2"/>
              </a:rPr>
              <a:t>jfe</a:t>
            </a:r>
            <a:r>
              <a:rPr lang="en-US" sz="2400" u="sng" dirty="0">
                <a:solidFill>
                  <a:srgbClr val="0563C1"/>
                </a:solidFill>
                <a:effectLst/>
                <a:latin typeface="Times New Roman" panose="02020603050405020304" pitchFamily="18" charset="0"/>
                <a:ea typeface="Times New Roman" panose="02020603050405020304" pitchFamily="18" charset="0"/>
                <a:hlinkClick r:id="rId2"/>
              </a:rPr>
              <a:t>/form/SV_3e2Dw5IGoxrIW4m</a:t>
            </a:r>
            <a:endParaRPr lang="en-US" sz="2400" dirty="0">
              <a:effectLst/>
              <a:latin typeface="Times New Roman" panose="02020603050405020304" pitchFamily="18" charset="0"/>
              <a:ea typeface="Times New Roman" panose="02020603050405020304" pitchFamily="18" charset="0"/>
            </a:endParaRPr>
          </a:p>
          <a:p>
            <a:endParaRPr lang="en-US" sz="3200" u="sng" dirty="0">
              <a:solidFill>
                <a:srgbClr val="0563C1"/>
              </a:solidFill>
              <a:latin typeface="Times New Roman" panose="02020603050405020304" pitchFamily="18" charset="0"/>
              <a:ea typeface="Times New Roman" panose="02020603050405020304" pitchFamily="18" charset="0"/>
            </a:endParaRPr>
          </a:p>
          <a:p>
            <a:r>
              <a:rPr lang="en-US" sz="3200" u="sng" dirty="0">
                <a:solidFill>
                  <a:srgbClr val="0563C1"/>
                </a:solidFill>
                <a:effectLst/>
                <a:latin typeface="Times New Roman" panose="02020603050405020304" pitchFamily="18" charset="0"/>
                <a:ea typeface="Times New Roman" panose="02020603050405020304" pitchFamily="18" charset="0"/>
              </a:rPr>
              <a:t>Take 2-3 minutes </a:t>
            </a:r>
            <a:endParaRPr lang="en-US" sz="3200" dirty="0">
              <a:effectLst/>
              <a:latin typeface="Times New Roman" panose="02020603050405020304" pitchFamily="18" charset="0"/>
              <a:ea typeface="Times New Roman" panose="02020603050405020304" pitchFamily="18" charset="0"/>
            </a:endParaRPr>
          </a:p>
          <a:p>
            <a:endParaRPr lang="en-US" dirty="0"/>
          </a:p>
        </p:txBody>
      </p:sp>
      <p:sp>
        <p:nvSpPr>
          <p:cNvPr id="7" name="Text Placeholder 6">
            <a:extLst>
              <a:ext uri="{FF2B5EF4-FFF2-40B4-BE49-F238E27FC236}">
                <a16:creationId xmlns:a16="http://schemas.microsoft.com/office/drawing/2014/main" id="{698E5F09-A610-3BF5-60BE-7B24D1C89401}"/>
              </a:ext>
            </a:extLst>
          </p:cNvPr>
          <p:cNvSpPr>
            <a:spLocks noGrp="1"/>
          </p:cNvSpPr>
          <p:nvPr>
            <p:ph type="body" sz="quarter" idx="3"/>
          </p:nvPr>
        </p:nvSpPr>
        <p:spPr/>
        <p:txBody>
          <a:bodyPr/>
          <a:lstStyle/>
          <a:p>
            <a:r>
              <a:rPr lang="en-US" dirty="0"/>
              <a:t>QR Code</a:t>
            </a:r>
          </a:p>
        </p:txBody>
      </p:sp>
      <p:sp>
        <p:nvSpPr>
          <p:cNvPr id="4" name="Content Placeholder 3">
            <a:extLst>
              <a:ext uri="{FF2B5EF4-FFF2-40B4-BE49-F238E27FC236}">
                <a16:creationId xmlns:a16="http://schemas.microsoft.com/office/drawing/2014/main" id="{DB1F2840-5F32-8F60-C1CE-CEA2E6BC2652}"/>
              </a:ext>
            </a:extLst>
          </p:cNvPr>
          <p:cNvSpPr>
            <a:spLocks noGrp="1"/>
          </p:cNvSpPr>
          <p:nvPr>
            <p:ph sz="quarter" idx="4"/>
          </p:nvPr>
        </p:nvSpPr>
        <p:spPr/>
        <p:txBody>
          <a:bodyPr/>
          <a:lstStyle/>
          <a:p>
            <a:endParaRPr lang="en-US"/>
          </a:p>
        </p:txBody>
      </p:sp>
      <p:pic>
        <p:nvPicPr>
          <p:cNvPr id="8" name="Picture 7">
            <a:extLst>
              <a:ext uri="{FF2B5EF4-FFF2-40B4-BE49-F238E27FC236}">
                <a16:creationId xmlns:a16="http://schemas.microsoft.com/office/drawing/2014/main" id="{239CD16D-7A16-5CDB-2518-6D3EC4F8C84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50964" y="3155164"/>
            <a:ext cx="2718154" cy="2718154"/>
          </a:xfrm>
          <a:prstGeom prst="rect">
            <a:avLst/>
          </a:prstGeom>
          <a:noFill/>
          <a:ln>
            <a:noFill/>
          </a:ln>
        </p:spPr>
      </p:pic>
    </p:spTree>
    <p:extLst>
      <p:ext uri="{BB962C8B-B14F-4D97-AF65-F5344CB8AC3E}">
        <p14:creationId xmlns:p14="http://schemas.microsoft.com/office/powerpoint/2010/main" val="29654859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4F225-8C49-EEC5-961F-D949CE9E500E}"/>
              </a:ext>
            </a:extLst>
          </p:cNvPr>
          <p:cNvSpPr>
            <a:spLocks noGrp="1"/>
          </p:cNvSpPr>
          <p:nvPr>
            <p:ph type="title"/>
          </p:nvPr>
        </p:nvSpPr>
        <p:spPr/>
        <p:txBody>
          <a:bodyPr/>
          <a:lstStyle/>
          <a:p>
            <a:r>
              <a:rPr lang="en-US" dirty="0"/>
              <a:t>Case Bowtie 1 Score</a:t>
            </a:r>
          </a:p>
        </p:txBody>
      </p:sp>
      <p:graphicFrame>
        <p:nvGraphicFramePr>
          <p:cNvPr id="5" name="Table 5">
            <a:extLst>
              <a:ext uri="{FF2B5EF4-FFF2-40B4-BE49-F238E27FC236}">
                <a16:creationId xmlns:a16="http://schemas.microsoft.com/office/drawing/2014/main" id="{6CDF6E73-A5E6-1CFE-80A4-E8C1870968AF}"/>
              </a:ext>
            </a:extLst>
          </p:cNvPr>
          <p:cNvGraphicFramePr>
            <a:graphicFrameLocks noGrp="1"/>
          </p:cNvGraphicFramePr>
          <p:nvPr>
            <p:ph sz="quarter" idx="10"/>
            <p:extLst>
              <p:ext uri="{D42A27DB-BD31-4B8C-83A1-F6EECF244321}">
                <p14:modId xmlns:p14="http://schemas.microsoft.com/office/powerpoint/2010/main" val="2080799222"/>
              </p:ext>
            </p:extLst>
          </p:nvPr>
        </p:nvGraphicFramePr>
        <p:xfrm>
          <a:off x="914400" y="1970088"/>
          <a:ext cx="10429872" cy="2626321"/>
        </p:xfrm>
        <a:graphic>
          <a:graphicData uri="http://schemas.openxmlformats.org/drawingml/2006/table">
            <a:tbl>
              <a:tblPr firstRow="1" bandRow="1">
                <a:tableStyleId>{5C22544A-7EE6-4342-B048-85BDC9FD1C3A}</a:tableStyleId>
              </a:tblPr>
              <a:tblGrid>
                <a:gridCol w="3476624">
                  <a:extLst>
                    <a:ext uri="{9D8B030D-6E8A-4147-A177-3AD203B41FA5}">
                      <a16:colId xmlns:a16="http://schemas.microsoft.com/office/drawing/2014/main" val="2021255411"/>
                    </a:ext>
                  </a:extLst>
                </a:gridCol>
                <a:gridCol w="3476624">
                  <a:extLst>
                    <a:ext uri="{9D8B030D-6E8A-4147-A177-3AD203B41FA5}">
                      <a16:colId xmlns:a16="http://schemas.microsoft.com/office/drawing/2014/main" val="3443691882"/>
                    </a:ext>
                  </a:extLst>
                </a:gridCol>
                <a:gridCol w="3476624">
                  <a:extLst>
                    <a:ext uri="{9D8B030D-6E8A-4147-A177-3AD203B41FA5}">
                      <a16:colId xmlns:a16="http://schemas.microsoft.com/office/drawing/2014/main" val="2539395156"/>
                    </a:ext>
                  </a:extLst>
                </a:gridCol>
              </a:tblGrid>
              <a:tr h="370840">
                <a:tc>
                  <a:txBody>
                    <a:bodyPr/>
                    <a:lstStyle/>
                    <a:p>
                      <a:r>
                        <a:rPr lang="en-US" sz="2800" dirty="0"/>
                        <a:t>Question</a:t>
                      </a:r>
                    </a:p>
                  </a:txBody>
                  <a:tcPr/>
                </a:tc>
                <a:tc>
                  <a:txBody>
                    <a:bodyPr/>
                    <a:lstStyle/>
                    <a:p>
                      <a:r>
                        <a:rPr lang="en-US" sz="2800" dirty="0"/>
                        <a:t>Possible</a:t>
                      </a:r>
                    </a:p>
                  </a:txBody>
                  <a:tcPr/>
                </a:tc>
                <a:tc>
                  <a:txBody>
                    <a:bodyPr/>
                    <a:lstStyle/>
                    <a:p>
                      <a:r>
                        <a:rPr lang="en-US" sz="2800" dirty="0"/>
                        <a:t>My score</a:t>
                      </a:r>
                    </a:p>
                  </a:txBody>
                  <a:tcPr/>
                </a:tc>
                <a:extLst>
                  <a:ext uri="{0D108BD9-81ED-4DB2-BD59-A6C34878D82A}">
                    <a16:rowId xmlns:a16="http://schemas.microsoft.com/office/drawing/2014/main" val="1133684427"/>
                  </a:ext>
                </a:extLst>
              </a:tr>
              <a:tr h="553681">
                <a:tc>
                  <a:txBody>
                    <a:bodyPr/>
                    <a:lstStyle/>
                    <a:p>
                      <a:r>
                        <a:rPr lang="en-US" sz="2800" dirty="0"/>
                        <a:t>Conditions</a:t>
                      </a:r>
                    </a:p>
                  </a:txBody>
                  <a:tcPr/>
                </a:tc>
                <a:tc>
                  <a:txBody>
                    <a:bodyPr/>
                    <a:lstStyle/>
                    <a:p>
                      <a:r>
                        <a:rPr lang="en-US" sz="2800" dirty="0"/>
                        <a:t>1</a:t>
                      </a:r>
                    </a:p>
                  </a:txBody>
                  <a:tcPr/>
                </a:tc>
                <a:tc>
                  <a:txBody>
                    <a:bodyPr/>
                    <a:lstStyle/>
                    <a:p>
                      <a:endParaRPr lang="en-US" sz="2800" dirty="0"/>
                    </a:p>
                  </a:txBody>
                  <a:tcPr/>
                </a:tc>
                <a:extLst>
                  <a:ext uri="{0D108BD9-81ED-4DB2-BD59-A6C34878D82A}">
                    <a16:rowId xmlns:a16="http://schemas.microsoft.com/office/drawing/2014/main" val="3648513413"/>
                  </a:ext>
                </a:extLst>
              </a:tr>
              <a:tr h="370840">
                <a:tc>
                  <a:txBody>
                    <a:bodyPr/>
                    <a:lstStyle/>
                    <a:p>
                      <a:r>
                        <a:rPr lang="en-US" sz="2800" dirty="0"/>
                        <a:t>Actions</a:t>
                      </a:r>
                    </a:p>
                  </a:txBody>
                  <a:tcPr/>
                </a:tc>
                <a:tc>
                  <a:txBody>
                    <a:bodyPr/>
                    <a:lstStyle/>
                    <a:p>
                      <a:r>
                        <a:rPr lang="en-US" sz="2800" dirty="0"/>
                        <a:t>2</a:t>
                      </a:r>
                    </a:p>
                  </a:txBody>
                  <a:tcPr/>
                </a:tc>
                <a:tc>
                  <a:txBody>
                    <a:bodyPr/>
                    <a:lstStyle/>
                    <a:p>
                      <a:endParaRPr lang="en-US" sz="2800"/>
                    </a:p>
                  </a:txBody>
                  <a:tcPr/>
                </a:tc>
                <a:extLst>
                  <a:ext uri="{0D108BD9-81ED-4DB2-BD59-A6C34878D82A}">
                    <a16:rowId xmlns:a16="http://schemas.microsoft.com/office/drawing/2014/main" val="1977316179"/>
                  </a:ext>
                </a:extLst>
              </a:tr>
              <a:tr h="370840">
                <a:tc>
                  <a:txBody>
                    <a:bodyPr/>
                    <a:lstStyle/>
                    <a:p>
                      <a:r>
                        <a:rPr lang="en-US" sz="2800" dirty="0"/>
                        <a:t>Parameters</a:t>
                      </a:r>
                    </a:p>
                  </a:txBody>
                  <a:tcPr/>
                </a:tc>
                <a:tc>
                  <a:txBody>
                    <a:bodyPr/>
                    <a:lstStyle/>
                    <a:p>
                      <a:r>
                        <a:rPr lang="en-US" sz="2800" dirty="0"/>
                        <a:t>2</a:t>
                      </a:r>
                    </a:p>
                  </a:txBody>
                  <a:tcPr/>
                </a:tc>
                <a:tc>
                  <a:txBody>
                    <a:bodyPr/>
                    <a:lstStyle/>
                    <a:p>
                      <a:endParaRPr lang="en-US" sz="2800"/>
                    </a:p>
                  </a:txBody>
                  <a:tcPr/>
                </a:tc>
                <a:extLst>
                  <a:ext uri="{0D108BD9-81ED-4DB2-BD59-A6C34878D82A}">
                    <a16:rowId xmlns:a16="http://schemas.microsoft.com/office/drawing/2014/main" val="3233071543"/>
                  </a:ext>
                </a:extLst>
              </a:tr>
              <a:tr h="370840">
                <a:tc>
                  <a:txBody>
                    <a:bodyPr/>
                    <a:lstStyle/>
                    <a:p>
                      <a:r>
                        <a:rPr lang="en-US" sz="2800" dirty="0"/>
                        <a:t>Total</a:t>
                      </a:r>
                    </a:p>
                  </a:txBody>
                  <a:tcPr/>
                </a:tc>
                <a:tc>
                  <a:txBody>
                    <a:bodyPr/>
                    <a:lstStyle/>
                    <a:p>
                      <a:r>
                        <a:rPr lang="en-US" sz="2800" dirty="0"/>
                        <a:t>5</a:t>
                      </a:r>
                    </a:p>
                  </a:txBody>
                  <a:tcPr/>
                </a:tc>
                <a:tc>
                  <a:txBody>
                    <a:bodyPr/>
                    <a:lstStyle/>
                    <a:p>
                      <a:endParaRPr lang="en-US" sz="2800" dirty="0"/>
                    </a:p>
                  </a:txBody>
                  <a:tcPr/>
                </a:tc>
                <a:extLst>
                  <a:ext uri="{0D108BD9-81ED-4DB2-BD59-A6C34878D82A}">
                    <a16:rowId xmlns:a16="http://schemas.microsoft.com/office/drawing/2014/main" val="2402609978"/>
                  </a:ext>
                </a:extLst>
              </a:tr>
            </a:tbl>
          </a:graphicData>
        </a:graphic>
      </p:graphicFrame>
    </p:spTree>
    <p:extLst>
      <p:ext uri="{BB962C8B-B14F-4D97-AF65-F5344CB8AC3E}">
        <p14:creationId xmlns:p14="http://schemas.microsoft.com/office/powerpoint/2010/main" val="26423282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B88E3-7871-6F0C-4537-FBF2856944BF}"/>
              </a:ext>
            </a:extLst>
          </p:cNvPr>
          <p:cNvSpPr>
            <a:spLocks noGrp="1"/>
          </p:cNvSpPr>
          <p:nvPr>
            <p:ph type="title"/>
          </p:nvPr>
        </p:nvSpPr>
        <p:spPr/>
        <p:txBody>
          <a:bodyPr/>
          <a:lstStyle/>
          <a:p>
            <a:r>
              <a:rPr lang="en-US" dirty="0"/>
              <a:t>My Total</a:t>
            </a:r>
          </a:p>
        </p:txBody>
      </p:sp>
      <p:graphicFrame>
        <p:nvGraphicFramePr>
          <p:cNvPr id="6" name="Table 6">
            <a:extLst>
              <a:ext uri="{FF2B5EF4-FFF2-40B4-BE49-F238E27FC236}">
                <a16:creationId xmlns:a16="http://schemas.microsoft.com/office/drawing/2014/main" id="{9EFB2890-1CE2-1BC3-947E-0E0944C01498}"/>
              </a:ext>
            </a:extLst>
          </p:cNvPr>
          <p:cNvGraphicFramePr>
            <a:graphicFrameLocks noGrp="1"/>
          </p:cNvGraphicFramePr>
          <p:nvPr>
            <p:ph sz="quarter" idx="10"/>
            <p:extLst>
              <p:ext uri="{D42A27DB-BD31-4B8C-83A1-F6EECF244321}">
                <p14:modId xmlns:p14="http://schemas.microsoft.com/office/powerpoint/2010/main" val="290696001"/>
              </p:ext>
            </p:extLst>
          </p:nvPr>
        </p:nvGraphicFramePr>
        <p:xfrm>
          <a:off x="914400" y="1970088"/>
          <a:ext cx="10429872" cy="3606800"/>
        </p:xfrm>
        <a:graphic>
          <a:graphicData uri="http://schemas.openxmlformats.org/drawingml/2006/table">
            <a:tbl>
              <a:tblPr firstRow="1" bandRow="1">
                <a:tableStyleId>{5C22544A-7EE6-4342-B048-85BDC9FD1C3A}</a:tableStyleId>
              </a:tblPr>
              <a:tblGrid>
                <a:gridCol w="1738312">
                  <a:extLst>
                    <a:ext uri="{9D8B030D-6E8A-4147-A177-3AD203B41FA5}">
                      <a16:colId xmlns:a16="http://schemas.microsoft.com/office/drawing/2014/main" val="1938581054"/>
                    </a:ext>
                  </a:extLst>
                </a:gridCol>
                <a:gridCol w="1738312">
                  <a:extLst>
                    <a:ext uri="{9D8B030D-6E8A-4147-A177-3AD203B41FA5}">
                      <a16:colId xmlns:a16="http://schemas.microsoft.com/office/drawing/2014/main" val="1403480193"/>
                    </a:ext>
                  </a:extLst>
                </a:gridCol>
                <a:gridCol w="1738312">
                  <a:extLst>
                    <a:ext uri="{9D8B030D-6E8A-4147-A177-3AD203B41FA5}">
                      <a16:colId xmlns:a16="http://schemas.microsoft.com/office/drawing/2014/main" val="1518037486"/>
                    </a:ext>
                  </a:extLst>
                </a:gridCol>
                <a:gridCol w="1738312">
                  <a:extLst>
                    <a:ext uri="{9D8B030D-6E8A-4147-A177-3AD203B41FA5}">
                      <a16:colId xmlns:a16="http://schemas.microsoft.com/office/drawing/2014/main" val="878282688"/>
                    </a:ext>
                  </a:extLst>
                </a:gridCol>
                <a:gridCol w="1738312">
                  <a:extLst>
                    <a:ext uri="{9D8B030D-6E8A-4147-A177-3AD203B41FA5}">
                      <a16:colId xmlns:a16="http://schemas.microsoft.com/office/drawing/2014/main" val="3568064722"/>
                    </a:ext>
                  </a:extLst>
                </a:gridCol>
                <a:gridCol w="1738312">
                  <a:extLst>
                    <a:ext uri="{9D8B030D-6E8A-4147-A177-3AD203B41FA5}">
                      <a16:colId xmlns:a16="http://schemas.microsoft.com/office/drawing/2014/main" val="876644084"/>
                    </a:ext>
                  </a:extLst>
                </a:gridCol>
              </a:tblGrid>
              <a:tr h="370840">
                <a:tc>
                  <a:txBody>
                    <a:bodyPr/>
                    <a:lstStyle/>
                    <a:p>
                      <a:r>
                        <a:rPr lang="en-US" dirty="0"/>
                        <a:t>Case study</a:t>
                      </a:r>
                    </a:p>
                  </a:txBody>
                  <a:tcPr/>
                </a:tc>
                <a:tc>
                  <a:txBody>
                    <a:bodyPr/>
                    <a:lstStyle/>
                    <a:p>
                      <a:r>
                        <a:rPr lang="en-US" dirty="0"/>
                        <a:t>Possible Points</a:t>
                      </a:r>
                    </a:p>
                  </a:txBody>
                  <a:tcPr/>
                </a:tc>
                <a:tc>
                  <a:txBody>
                    <a:bodyPr/>
                    <a:lstStyle/>
                    <a:p>
                      <a:r>
                        <a:rPr lang="en-US" dirty="0"/>
                        <a:t>My score</a:t>
                      </a:r>
                    </a:p>
                  </a:txBody>
                  <a:tcPr/>
                </a:tc>
                <a:tc>
                  <a:txBody>
                    <a:bodyPr/>
                    <a:lstStyle/>
                    <a:p>
                      <a:r>
                        <a:rPr lang="en-US" dirty="0"/>
                        <a:t>Standalone</a:t>
                      </a:r>
                    </a:p>
                  </a:txBody>
                  <a:tcPr/>
                </a:tc>
                <a:tc>
                  <a:txBody>
                    <a:bodyPr/>
                    <a:lstStyle/>
                    <a:p>
                      <a:r>
                        <a:rPr lang="en-US"/>
                        <a:t>Possible Points </a:t>
                      </a:r>
                      <a:endParaRPr lang="en-US" dirty="0"/>
                    </a:p>
                  </a:txBody>
                  <a:tcPr/>
                </a:tc>
                <a:tc>
                  <a:txBody>
                    <a:bodyPr/>
                    <a:lstStyle/>
                    <a:p>
                      <a:r>
                        <a:rPr lang="en-US" dirty="0"/>
                        <a:t>My score</a:t>
                      </a:r>
                    </a:p>
                  </a:txBody>
                  <a:tcPr/>
                </a:tc>
                <a:extLst>
                  <a:ext uri="{0D108BD9-81ED-4DB2-BD59-A6C34878D82A}">
                    <a16:rowId xmlns:a16="http://schemas.microsoft.com/office/drawing/2014/main" val="25582848"/>
                  </a:ext>
                </a:extLst>
              </a:tr>
              <a:tr h="370840">
                <a:tc>
                  <a:txBody>
                    <a:bodyPr/>
                    <a:lstStyle/>
                    <a:p>
                      <a:r>
                        <a:rPr lang="en-US" dirty="0"/>
                        <a:t>Case study 1 </a:t>
                      </a:r>
                    </a:p>
                  </a:txBody>
                  <a:tcPr/>
                </a:tc>
                <a:tc>
                  <a:txBody>
                    <a:bodyPr/>
                    <a:lstStyle/>
                    <a:p>
                      <a:r>
                        <a:rPr lang="en-US" dirty="0"/>
                        <a:t>26</a:t>
                      </a:r>
                    </a:p>
                  </a:txBody>
                  <a:tcPr/>
                </a:tc>
                <a:tc>
                  <a:txBody>
                    <a:bodyPr/>
                    <a:lstStyle/>
                    <a:p>
                      <a:endParaRPr lang="en-US"/>
                    </a:p>
                  </a:txBody>
                  <a:tcPr/>
                </a:tc>
                <a:tc>
                  <a:txBody>
                    <a:bodyPr/>
                    <a:lstStyle/>
                    <a:p>
                      <a:r>
                        <a:rPr lang="en-US" dirty="0"/>
                        <a:t>Bowtie 1</a:t>
                      </a:r>
                    </a:p>
                  </a:txBody>
                  <a:tcPr/>
                </a:tc>
                <a:tc>
                  <a:txBody>
                    <a:bodyPr/>
                    <a:lstStyle/>
                    <a:p>
                      <a:r>
                        <a:rPr lang="en-US" dirty="0"/>
                        <a:t>5</a:t>
                      </a:r>
                    </a:p>
                  </a:txBody>
                  <a:tcPr/>
                </a:tc>
                <a:tc>
                  <a:txBody>
                    <a:bodyPr/>
                    <a:lstStyle/>
                    <a:p>
                      <a:endParaRPr lang="en-US"/>
                    </a:p>
                  </a:txBody>
                  <a:tcPr/>
                </a:tc>
                <a:extLst>
                  <a:ext uri="{0D108BD9-81ED-4DB2-BD59-A6C34878D82A}">
                    <a16:rowId xmlns:a16="http://schemas.microsoft.com/office/drawing/2014/main" val="3107381097"/>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Case study 2 </a:t>
                      </a:r>
                    </a:p>
                  </a:txBody>
                  <a:tcPr/>
                </a:tc>
                <a:tc>
                  <a:txBody>
                    <a:bodyPr/>
                    <a:lstStyle/>
                    <a:p>
                      <a:r>
                        <a:rPr lang="en-US" dirty="0"/>
                        <a:t>25</a:t>
                      </a:r>
                    </a:p>
                  </a:txBody>
                  <a:tcPr/>
                </a:tc>
                <a:tc>
                  <a:txBody>
                    <a:bodyPr/>
                    <a:lstStyle/>
                    <a:p>
                      <a:endParaRPr lang="en-US"/>
                    </a:p>
                  </a:txBody>
                  <a:tcPr/>
                </a:tc>
                <a:tc>
                  <a:txBody>
                    <a:bodyPr/>
                    <a:lstStyle/>
                    <a:p>
                      <a:r>
                        <a:rPr lang="en-US" dirty="0"/>
                        <a:t>Trend 1</a:t>
                      </a:r>
                    </a:p>
                  </a:txBody>
                  <a:tcPr/>
                </a:tc>
                <a:tc>
                  <a:txBody>
                    <a:bodyPr/>
                    <a:lstStyle/>
                    <a:p>
                      <a:r>
                        <a:rPr lang="en-US" dirty="0"/>
                        <a:t>7</a:t>
                      </a:r>
                    </a:p>
                  </a:txBody>
                  <a:tcPr/>
                </a:tc>
                <a:tc>
                  <a:txBody>
                    <a:bodyPr/>
                    <a:lstStyle/>
                    <a:p>
                      <a:endParaRPr lang="en-US"/>
                    </a:p>
                  </a:txBody>
                  <a:tcPr/>
                </a:tc>
                <a:extLst>
                  <a:ext uri="{0D108BD9-81ED-4DB2-BD59-A6C34878D82A}">
                    <a16:rowId xmlns:a16="http://schemas.microsoft.com/office/drawing/2014/main" val="2316600764"/>
                  </a:ext>
                </a:extLst>
              </a:tr>
              <a:tr h="370840">
                <a:tc>
                  <a:txBody>
                    <a:bodyPr/>
                    <a:lstStyle/>
                    <a:p>
                      <a:r>
                        <a:rPr lang="en-US" dirty="0"/>
                        <a:t>Case study 3</a:t>
                      </a:r>
                    </a:p>
                  </a:txBody>
                  <a:tcPr/>
                </a:tc>
                <a:tc>
                  <a:txBody>
                    <a:bodyPr/>
                    <a:lstStyle/>
                    <a:p>
                      <a:r>
                        <a:rPr lang="en-US" dirty="0"/>
                        <a:t>29</a:t>
                      </a:r>
                    </a:p>
                  </a:txBody>
                  <a:tcPr/>
                </a:tc>
                <a:tc>
                  <a:txBody>
                    <a:bodyPr/>
                    <a:lstStyle/>
                    <a:p>
                      <a:endParaRPr lang="en-US"/>
                    </a:p>
                  </a:txBody>
                  <a:tcPr/>
                </a:tc>
                <a:tc>
                  <a:txBody>
                    <a:bodyPr/>
                    <a:lstStyle/>
                    <a:p>
                      <a:r>
                        <a:rPr lang="en-US" dirty="0"/>
                        <a:t>Bowtie 2</a:t>
                      </a:r>
                    </a:p>
                  </a:txBody>
                  <a:tcPr/>
                </a:tc>
                <a:tc>
                  <a:txBody>
                    <a:bodyPr/>
                    <a:lstStyle/>
                    <a:p>
                      <a:r>
                        <a:rPr lang="en-US" dirty="0"/>
                        <a:t>5</a:t>
                      </a:r>
                    </a:p>
                  </a:txBody>
                  <a:tcPr/>
                </a:tc>
                <a:tc>
                  <a:txBody>
                    <a:bodyPr/>
                    <a:lstStyle/>
                    <a:p>
                      <a:endParaRPr lang="en-US"/>
                    </a:p>
                  </a:txBody>
                  <a:tcPr/>
                </a:tc>
                <a:extLst>
                  <a:ext uri="{0D108BD9-81ED-4DB2-BD59-A6C34878D82A}">
                    <a16:rowId xmlns:a16="http://schemas.microsoft.com/office/drawing/2014/main" val="3234571639"/>
                  </a:ext>
                </a:extLst>
              </a:tr>
              <a:tr h="370840">
                <a:tc>
                  <a:txBody>
                    <a:bodyPr/>
                    <a:lstStyle/>
                    <a:p>
                      <a:r>
                        <a:rPr lang="en-US" dirty="0"/>
                        <a:t>Case study 4</a:t>
                      </a:r>
                    </a:p>
                  </a:txBody>
                  <a:tcPr/>
                </a:tc>
                <a:tc>
                  <a:txBody>
                    <a:bodyPr/>
                    <a:lstStyle/>
                    <a:p>
                      <a:r>
                        <a:rPr lang="en-US" dirty="0"/>
                        <a:t>30</a:t>
                      </a:r>
                    </a:p>
                  </a:txBody>
                  <a:tcPr/>
                </a:tc>
                <a:tc>
                  <a:txBody>
                    <a:bodyPr/>
                    <a:lstStyle/>
                    <a:p>
                      <a:endParaRPr lang="en-US" dirty="0"/>
                    </a:p>
                  </a:txBody>
                  <a:tcPr/>
                </a:tc>
                <a:tc>
                  <a:txBody>
                    <a:bodyPr/>
                    <a:lstStyle/>
                    <a:p>
                      <a:r>
                        <a:rPr lang="en-US" dirty="0"/>
                        <a:t>Trend 2</a:t>
                      </a:r>
                    </a:p>
                  </a:txBody>
                  <a:tcPr/>
                </a:tc>
                <a:tc>
                  <a:txBody>
                    <a:bodyPr/>
                    <a:lstStyle/>
                    <a:p>
                      <a:r>
                        <a:rPr lang="en-US" dirty="0"/>
                        <a:t>8</a:t>
                      </a:r>
                    </a:p>
                  </a:txBody>
                  <a:tcPr/>
                </a:tc>
                <a:tc>
                  <a:txBody>
                    <a:bodyPr/>
                    <a:lstStyle/>
                    <a:p>
                      <a:endParaRPr lang="en-US"/>
                    </a:p>
                  </a:txBody>
                  <a:tcPr/>
                </a:tc>
                <a:extLst>
                  <a:ext uri="{0D108BD9-81ED-4DB2-BD59-A6C34878D82A}">
                    <a16:rowId xmlns:a16="http://schemas.microsoft.com/office/drawing/2014/main" val="2210208278"/>
                  </a:ext>
                </a:extLst>
              </a:tr>
              <a:tr h="370840">
                <a:tc>
                  <a:txBody>
                    <a:bodyPr/>
                    <a:lstStyle/>
                    <a:p>
                      <a:r>
                        <a:rPr lang="en-US" dirty="0"/>
                        <a:t>Case study 5</a:t>
                      </a:r>
                    </a:p>
                  </a:txBody>
                  <a:tcPr/>
                </a:tc>
                <a:tc>
                  <a:txBody>
                    <a:bodyPr/>
                    <a:lstStyle/>
                    <a:p>
                      <a:r>
                        <a:rPr lang="en-US" dirty="0"/>
                        <a:t>23</a:t>
                      </a:r>
                    </a:p>
                  </a:txBody>
                  <a:tcPr/>
                </a:tc>
                <a:tc>
                  <a:txBody>
                    <a:bodyPr/>
                    <a:lstStyle/>
                    <a:p>
                      <a:endParaRPr lang="en-US" dirty="0"/>
                    </a:p>
                  </a:txBody>
                  <a:tcPr/>
                </a:tc>
                <a:tc>
                  <a:txBody>
                    <a:bodyPr/>
                    <a:lstStyle/>
                    <a:p>
                      <a:r>
                        <a:rPr lang="en-US" dirty="0"/>
                        <a:t>Bowtie 3</a:t>
                      </a:r>
                    </a:p>
                  </a:txBody>
                  <a:tcPr/>
                </a:tc>
                <a:tc>
                  <a:txBody>
                    <a:bodyPr/>
                    <a:lstStyle/>
                    <a:p>
                      <a:r>
                        <a:rPr lang="en-US" dirty="0"/>
                        <a:t>5</a:t>
                      </a:r>
                    </a:p>
                  </a:txBody>
                  <a:tcPr/>
                </a:tc>
                <a:tc>
                  <a:txBody>
                    <a:bodyPr/>
                    <a:lstStyle/>
                    <a:p>
                      <a:endParaRPr lang="en-US"/>
                    </a:p>
                  </a:txBody>
                  <a:tcPr/>
                </a:tc>
                <a:extLst>
                  <a:ext uri="{0D108BD9-81ED-4DB2-BD59-A6C34878D82A}">
                    <a16:rowId xmlns:a16="http://schemas.microsoft.com/office/drawing/2014/main" val="3021649144"/>
                  </a:ext>
                </a:extLst>
              </a:tr>
              <a:tr h="370840">
                <a:tc>
                  <a:txBody>
                    <a:bodyPr/>
                    <a:lstStyle/>
                    <a:p>
                      <a:endParaRPr lang="en-US"/>
                    </a:p>
                  </a:txBody>
                  <a:tcPr/>
                </a:tc>
                <a:tc>
                  <a:txBody>
                    <a:bodyPr/>
                    <a:lstStyle/>
                    <a:p>
                      <a:endParaRPr lang="en-US"/>
                    </a:p>
                  </a:txBody>
                  <a:tcPr/>
                </a:tc>
                <a:tc>
                  <a:txBody>
                    <a:bodyPr/>
                    <a:lstStyle/>
                    <a:p>
                      <a:endParaRPr lang="en-US" dirty="0"/>
                    </a:p>
                  </a:txBody>
                  <a:tcPr/>
                </a:tc>
                <a:tc>
                  <a:txBody>
                    <a:bodyPr/>
                    <a:lstStyle/>
                    <a:p>
                      <a:r>
                        <a:rPr lang="en-US" dirty="0"/>
                        <a:t>Trend 3</a:t>
                      </a:r>
                    </a:p>
                  </a:txBody>
                  <a:tcPr/>
                </a:tc>
                <a:tc>
                  <a:txBody>
                    <a:bodyPr/>
                    <a:lstStyle/>
                    <a:p>
                      <a:r>
                        <a:rPr lang="en-US" dirty="0"/>
                        <a:t>1</a:t>
                      </a:r>
                    </a:p>
                  </a:txBody>
                  <a:tcPr/>
                </a:tc>
                <a:tc>
                  <a:txBody>
                    <a:bodyPr/>
                    <a:lstStyle/>
                    <a:p>
                      <a:endParaRPr lang="en-US" dirty="0"/>
                    </a:p>
                  </a:txBody>
                  <a:tcPr/>
                </a:tc>
                <a:extLst>
                  <a:ext uri="{0D108BD9-81ED-4DB2-BD59-A6C34878D82A}">
                    <a16:rowId xmlns:a16="http://schemas.microsoft.com/office/drawing/2014/main" val="942907047"/>
                  </a:ext>
                </a:extLst>
              </a:tr>
              <a:tr h="370840">
                <a:tc>
                  <a:txBody>
                    <a:bodyPr/>
                    <a:lstStyle/>
                    <a:p>
                      <a:r>
                        <a:rPr lang="en-US" dirty="0"/>
                        <a:t>Case Study Total</a:t>
                      </a:r>
                    </a:p>
                  </a:txBody>
                  <a:tcPr/>
                </a:tc>
                <a:tc>
                  <a:txBody>
                    <a:bodyPr/>
                    <a:lstStyle/>
                    <a:p>
                      <a:r>
                        <a:rPr lang="en-US" dirty="0"/>
                        <a:t>133</a:t>
                      </a:r>
                    </a:p>
                  </a:txBody>
                  <a:tcPr/>
                </a:tc>
                <a:tc>
                  <a:txBody>
                    <a:bodyPr/>
                    <a:lstStyle/>
                    <a:p>
                      <a:endParaRPr lang="en-US"/>
                    </a:p>
                  </a:txBody>
                  <a:tcPr/>
                </a:tc>
                <a:tc>
                  <a:txBody>
                    <a:bodyPr/>
                    <a:lstStyle/>
                    <a:p>
                      <a:r>
                        <a:rPr lang="en-US" dirty="0"/>
                        <a:t>Stand alone Total</a:t>
                      </a:r>
                    </a:p>
                  </a:txBody>
                  <a:tcPr/>
                </a:tc>
                <a:tc>
                  <a:txBody>
                    <a:bodyPr/>
                    <a:lstStyle/>
                    <a:p>
                      <a:r>
                        <a:rPr lang="en-US" dirty="0"/>
                        <a:t>31</a:t>
                      </a:r>
                    </a:p>
                  </a:txBody>
                  <a:tcPr/>
                </a:tc>
                <a:tc>
                  <a:txBody>
                    <a:bodyPr/>
                    <a:lstStyle/>
                    <a:p>
                      <a:endParaRPr lang="en-US" dirty="0"/>
                    </a:p>
                  </a:txBody>
                  <a:tcPr/>
                </a:tc>
                <a:extLst>
                  <a:ext uri="{0D108BD9-81ED-4DB2-BD59-A6C34878D82A}">
                    <a16:rowId xmlns:a16="http://schemas.microsoft.com/office/drawing/2014/main" val="1810459071"/>
                  </a:ext>
                </a:extLst>
              </a:tr>
              <a:tr h="370840">
                <a:tc>
                  <a:txBody>
                    <a:bodyPr/>
                    <a:lstStyle/>
                    <a:p>
                      <a:r>
                        <a:rPr lang="en-US" dirty="0"/>
                        <a:t>Total Possible</a:t>
                      </a:r>
                    </a:p>
                  </a:txBody>
                  <a:tcPr/>
                </a:tc>
                <a:tc gridSpan="2">
                  <a:txBody>
                    <a:bodyPr/>
                    <a:lstStyle/>
                    <a:p>
                      <a:r>
                        <a:rPr lang="en-US" dirty="0"/>
                        <a:t>164</a:t>
                      </a:r>
                    </a:p>
                  </a:txBody>
                  <a:tcPr/>
                </a:tc>
                <a:tc hMerge="1">
                  <a:txBody>
                    <a:bodyPr/>
                    <a:lstStyle/>
                    <a:p>
                      <a:endParaRPr lang="en-US" dirty="0"/>
                    </a:p>
                  </a:txBody>
                  <a:tcPr/>
                </a:tc>
                <a:tc>
                  <a:txBody>
                    <a:bodyPr/>
                    <a:lstStyle/>
                    <a:p>
                      <a:r>
                        <a:rPr lang="en-US" dirty="0"/>
                        <a:t>My score</a:t>
                      </a:r>
                    </a:p>
                  </a:txBody>
                  <a:tcPr/>
                </a:tc>
                <a:tc gridSpan="2">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991575141"/>
                  </a:ext>
                </a:extLst>
              </a:tr>
            </a:tbl>
          </a:graphicData>
        </a:graphic>
      </p:graphicFrame>
    </p:spTree>
    <p:extLst>
      <p:ext uri="{BB962C8B-B14F-4D97-AF65-F5344CB8AC3E}">
        <p14:creationId xmlns:p14="http://schemas.microsoft.com/office/powerpoint/2010/main" val="22384624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38F405C-61C6-E445-E1F5-C1D3C1B98678}"/>
              </a:ext>
            </a:extLst>
          </p:cNvPr>
          <p:cNvSpPr>
            <a:spLocks noGrp="1"/>
          </p:cNvSpPr>
          <p:nvPr>
            <p:ph type="title"/>
          </p:nvPr>
        </p:nvSpPr>
        <p:spPr/>
        <p:txBody>
          <a:bodyPr/>
          <a:lstStyle/>
          <a:p>
            <a:r>
              <a:rPr lang="en-US" dirty="0"/>
              <a:t>Please Complete the Mini Review Evaluation </a:t>
            </a:r>
          </a:p>
        </p:txBody>
      </p:sp>
      <p:sp>
        <p:nvSpPr>
          <p:cNvPr id="3" name="Content Placeholder 2">
            <a:extLst>
              <a:ext uri="{FF2B5EF4-FFF2-40B4-BE49-F238E27FC236}">
                <a16:creationId xmlns:a16="http://schemas.microsoft.com/office/drawing/2014/main" id="{13DCFD9F-B555-6BE0-A4AE-F194907AD6C0}"/>
              </a:ext>
            </a:extLst>
          </p:cNvPr>
          <p:cNvSpPr>
            <a:spLocks noGrp="1"/>
          </p:cNvSpPr>
          <p:nvPr>
            <p:ph sz="half" idx="1"/>
          </p:nvPr>
        </p:nvSpPr>
        <p:spPr/>
        <p:txBody>
          <a:bodyPr/>
          <a:lstStyle/>
          <a:p>
            <a:pPr marL="36900" indent="0">
              <a:buNone/>
            </a:pPr>
            <a:r>
              <a:rPr lang="en-US" sz="3200" dirty="0">
                <a:hlinkClick r:id="rId2"/>
              </a:rPr>
              <a:t>https://umaryland.az1.qualtrics.com/</a:t>
            </a:r>
            <a:r>
              <a:rPr lang="en-US" sz="3200" dirty="0" err="1">
                <a:hlinkClick r:id="rId2"/>
              </a:rPr>
              <a:t>jfe</a:t>
            </a:r>
            <a:r>
              <a:rPr lang="en-US" sz="3200" dirty="0">
                <a:hlinkClick r:id="rId2"/>
              </a:rPr>
              <a:t>/form/SV_1ZYu3gxvlMDziMS</a:t>
            </a:r>
            <a:endParaRPr lang="en-US" sz="3200" dirty="0"/>
          </a:p>
          <a:p>
            <a:endParaRPr lang="en-US" sz="3200" dirty="0"/>
          </a:p>
          <a:p>
            <a:endParaRPr lang="en-US" dirty="0"/>
          </a:p>
        </p:txBody>
      </p:sp>
      <p:pic>
        <p:nvPicPr>
          <p:cNvPr id="7" name="Content Placeholder 6" descr="Qr code&#10;&#10;Description automatically generated">
            <a:extLst>
              <a:ext uri="{FF2B5EF4-FFF2-40B4-BE49-F238E27FC236}">
                <a16:creationId xmlns:a16="http://schemas.microsoft.com/office/drawing/2014/main" id="{4BBE6236-EB82-1DBD-7B4D-B04F8555C399}"/>
              </a:ext>
            </a:extLst>
          </p:cNvPr>
          <p:cNvPicPr>
            <a:picLocks noGrp="1" noChangeAspect="1"/>
          </p:cNvPicPr>
          <p:nvPr>
            <p:ph sz="half" idx="2"/>
          </p:nvPr>
        </p:nvPicPr>
        <p:blipFill>
          <a:blip r:embed="rId3"/>
          <a:stretch>
            <a:fillRect/>
          </a:stretch>
        </p:blipFill>
        <p:spPr>
          <a:xfrm>
            <a:off x="7864475" y="3038475"/>
            <a:ext cx="2381250" cy="2381250"/>
          </a:xfrm>
        </p:spPr>
      </p:pic>
      <p:sp>
        <p:nvSpPr>
          <p:cNvPr id="8" name="TextBox 7">
            <a:extLst>
              <a:ext uri="{FF2B5EF4-FFF2-40B4-BE49-F238E27FC236}">
                <a16:creationId xmlns:a16="http://schemas.microsoft.com/office/drawing/2014/main" id="{D879D93F-ACBF-4B2C-8BCA-0EF482577BE2}"/>
              </a:ext>
            </a:extLst>
          </p:cNvPr>
          <p:cNvSpPr txBox="1"/>
          <p:nvPr/>
        </p:nvSpPr>
        <p:spPr>
          <a:xfrm>
            <a:off x="769434" y="5791200"/>
            <a:ext cx="7281746" cy="369332"/>
          </a:xfrm>
          <a:prstGeom prst="rect">
            <a:avLst/>
          </a:prstGeom>
          <a:noFill/>
        </p:spPr>
        <p:txBody>
          <a:bodyPr wrap="square" rtlCol="0">
            <a:spAutoFit/>
          </a:bodyPr>
          <a:lstStyle/>
          <a:p>
            <a:r>
              <a:rPr lang="en-US" dirty="0">
                <a:solidFill>
                  <a:schemeClr val="bg1"/>
                </a:solidFill>
                <a:latin typeface="Calibri" panose="020F0502020204030204" pitchFamily="34" charset="0"/>
                <a:cs typeface="Calibri" panose="020F0502020204030204" pitchFamily="34" charset="0"/>
              </a:rPr>
              <a:t>This evaluation will take approximately less than 2 minutes to complete.</a:t>
            </a:r>
          </a:p>
        </p:txBody>
      </p:sp>
    </p:spTree>
    <p:extLst>
      <p:ext uri="{BB962C8B-B14F-4D97-AF65-F5344CB8AC3E}">
        <p14:creationId xmlns:p14="http://schemas.microsoft.com/office/powerpoint/2010/main" val="857209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BC0EF21-1A1E-0B60-DEE6-DEC1E77695D4}"/>
              </a:ext>
            </a:extLst>
          </p:cNvPr>
          <p:cNvPicPr>
            <a:picLocks noGrp="1" noChangeAspect="1"/>
          </p:cNvPicPr>
          <p:nvPr>
            <p:ph sz="quarter" idx="10"/>
          </p:nvPr>
        </p:nvPicPr>
        <p:blipFill>
          <a:blip r:embed="rId2"/>
          <a:stretch>
            <a:fillRect/>
          </a:stretch>
        </p:blipFill>
        <p:spPr>
          <a:xfrm>
            <a:off x="479393" y="1490417"/>
            <a:ext cx="8771139" cy="4392542"/>
          </a:xfrm>
        </p:spPr>
      </p:pic>
      <p:sp>
        <p:nvSpPr>
          <p:cNvPr id="3" name="Title 2">
            <a:extLst>
              <a:ext uri="{FF2B5EF4-FFF2-40B4-BE49-F238E27FC236}">
                <a16:creationId xmlns:a16="http://schemas.microsoft.com/office/drawing/2014/main" id="{98935D0C-0A57-9873-0C10-538A91853D3E}"/>
              </a:ext>
            </a:extLst>
          </p:cNvPr>
          <p:cNvSpPr>
            <a:spLocks noGrp="1"/>
          </p:cNvSpPr>
          <p:nvPr>
            <p:ph type="title"/>
          </p:nvPr>
        </p:nvSpPr>
        <p:spPr>
          <a:xfrm>
            <a:off x="919119" y="547116"/>
            <a:ext cx="10353762" cy="970450"/>
          </a:xfrm>
        </p:spPr>
        <p:txBody>
          <a:bodyPr/>
          <a:lstStyle/>
          <a:p>
            <a:r>
              <a:rPr lang="en-US" dirty="0"/>
              <a:t>Student Work Sheet</a:t>
            </a:r>
          </a:p>
        </p:txBody>
      </p:sp>
      <p:sp>
        <p:nvSpPr>
          <p:cNvPr id="7" name="TextBox 6">
            <a:extLst>
              <a:ext uri="{FF2B5EF4-FFF2-40B4-BE49-F238E27FC236}">
                <a16:creationId xmlns:a16="http://schemas.microsoft.com/office/drawing/2014/main" id="{898F5E63-D67F-BF32-162D-DE0948B84CD5}"/>
              </a:ext>
            </a:extLst>
          </p:cNvPr>
          <p:cNvSpPr txBox="1"/>
          <p:nvPr/>
        </p:nvSpPr>
        <p:spPr>
          <a:xfrm>
            <a:off x="10120544" y="1331650"/>
            <a:ext cx="1669002" cy="369332"/>
          </a:xfrm>
          <a:prstGeom prst="rect">
            <a:avLst/>
          </a:prstGeom>
          <a:noFill/>
        </p:spPr>
        <p:txBody>
          <a:bodyPr wrap="square" rtlCol="0">
            <a:spAutoFit/>
          </a:bodyPr>
          <a:lstStyle/>
          <a:p>
            <a:r>
              <a:rPr lang="en-US" dirty="0"/>
              <a:t>Test</a:t>
            </a:r>
          </a:p>
        </p:txBody>
      </p:sp>
      <p:sp>
        <p:nvSpPr>
          <p:cNvPr id="8" name="TextBox 7">
            <a:extLst>
              <a:ext uri="{FF2B5EF4-FFF2-40B4-BE49-F238E27FC236}">
                <a16:creationId xmlns:a16="http://schemas.microsoft.com/office/drawing/2014/main" id="{3615439A-7EE3-D71B-0C3F-5F18D162A284}"/>
              </a:ext>
            </a:extLst>
          </p:cNvPr>
          <p:cNvSpPr txBox="1"/>
          <p:nvPr/>
        </p:nvSpPr>
        <p:spPr>
          <a:xfrm>
            <a:off x="9836458" y="1597981"/>
            <a:ext cx="1802167" cy="3970318"/>
          </a:xfrm>
          <a:prstGeom prst="rect">
            <a:avLst/>
          </a:prstGeom>
          <a:noFill/>
        </p:spPr>
        <p:txBody>
          <a:bodyPr wrap="square" rtlCol="0">
            <a:spAutoFit/>
          </a:bodyPr>
          <a:lstStyle/>
          <a:p>
            <a:r>
              <a:rPr lang="en-US" dirty="0">
                <a:solidFill>
                  <a:srgbClr val="FF0000"/>
                </a:solidFill>
              </a:rPr>
              <a:t>All 6 worksheets are on single pages in  one word document.</a:t>
            </a:r>
          </a:p>
          <a:p>
            <a:endParaRPr lang="en-US" dirty="0">
              <a:solidFill>
                <a:srgbClr val="FF0000"/>
              </a:solidFill>
            </a:endParaRPr>
          </a:p>
          <a:p>
            <a:r>
              <a:rPr lang="en-US" dirty="0">
                <a:solidFill>
                  <a:srgbClr val="FF0000"/>
                </a:solidFill>
              </a:rPr>
              <a:t>Edit the document to reflect only the reviews you are using or want students to </a:t>
            </a:r>
            <a:r>
              <a:rPr lang="en-US" dirty="0" err="1">
                <a:solidFill>
                  <a:srgbClr val="FF0000"/>
                </a:solidFill>
              </a:rPr>
              <a:t>completet</a:t>
            </a:r>
            <a:r>
              <a:rPr lang="en-US" dirty="0">
                <a:solidFill>
                  <a:srgbClr val="FF0000"/>
                </a:solidFill>
              </a:rPr>
              <a:t>   </a:t>
            </a:r>
          </a:p>
          <a:p>
            <a:endParaRPr lang="en-US" dirty="0">
              <a:solidFill>
                <a:srgbClr val="FF0000"/>
              </a:solidFill>
            </a:endParaRPr>
          </a:p>
          <a:p>
            <a:endParaRPr lang="en-US" dirty="0">
              <a:solidFill>
                <a:srgbClr val="FF0000"/>
              </a:solidFill>
            </a:endParaRPr>
          </a:p>
        </p:txBody>
      </p:sp>
    </p:spTree>
    <p:extLst>
      <p:ext uri="{BB962C8B-B14F-4D97-AF65-F5344CB8AC3E}">
        <p14:creationId xmlns:p14="http://schemas.microsoft.com/office/powerpoint/2010/main" val="1319150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506E4-A285-9FC0-C5E2-EF01697FF61F}"/>
              </a:ext>
            </a:extLst>
          </p:cNvPr>
          <p:cNvSpPr>
            <a:spLocks noGrp="1"/>
          </p:cNvSpPr>
          <p:nvPr>
            <p:ph type="title"/>
          </p:nvPr>
        </p:nvSpPr>
        <p:spPr/>
        <p:txBody>
          <a:bodyPr/>
          <a:lstStyle/>
          <a:p>
            <a:r>
              <a:rPr lang="en-US" sz="4000" dirty="0">
                <a:solidFill>
                  <a:schemeClr val="bg2"/>
                </a:solidFill>
                <a:latin typeface="Arial Black" panose="020B0A04020102020204" pitchFamily="34" charset="0"/>
              </a:rPr>
              <a:t>About The NextGen NCLEX</a:t>
            </a:r>
            <a:endParaRPr lang="en-US" dirty="0">
              <a:solidFill>
                <a:schemeClr val="bg2"/>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0C1AFC24-7254-A9E8-C7CD-07E277B00C8B}"/>
              </a:ext>
            </a:extLst>
          </p:cNvPr>
          <p:cNvSpPr>
            <a:spLocks noGrp="1"/>
          </p:cNvSpPr>
          <p:nvPr>
            <p:ph sz="quarter" idx="10"/>
          </p:nvPr>
        </p:nvSpPr>
        <p:spPr/>
        <p:txBody>
          <a:bodyPr>
            <a:normAutofit fontScale="92500"/>
          </a:bodyPr>
          <a:lstStyle/>
          <a:p>
            <a:r>
              <a:rPr lang="en-US" sz="2400" dirty="0">
                <a:latin typeface="Calibri" panose="020F0502020204030204" pitchFamily="34" charset="0"/>
                <a:cs typeface="Calibri" panose="020F0502020204030204" pitchFamily="34" charset="0"/>
              </a:rPr>
              <a:t>Starting April 1, 2023,  graduates will take an updated version of the National Council Licensure Exam referred to as Next Generation NCLEX.</a:t>
            </a:r>
          </a:p>
          <a:p>
            <a:r>
              <a:rPr lang="en-US" sz="2400" dirty="0">
                <a:latin typeface="Calibri" panose="020F0502020204030204" pitchFamily="34" charset="0"/>
                <a:cs typeface="Calibri" panose="020F0502020204030204" pitchFamily="34" charset="0"/>
              </a:rPr>
              <a:t>Next Generation NCLEX (NGN) will continue to test a candidate’s ability to provide safe client care while incorporating new methods to better test clinical judgment.   </a:t>
            </a:r>
          </a:p>
          <a:p>
            <a:r>
              <a:rPr lang="en-US" sz="2400" dirty="0">
                <a:latin typeface="Calibri" panose="020F0502020204030204" pitchFamily="34" charset="0"/>
                <a:cs typeface="Calibri" panose="020F0502020204030204" pitchFamily="34" charset="0"/>
              </a:rPr>
              <a:t>The testing methods will include using new item response types in clinical judgment case studies and stand-alone questions to test the </a:t>
            </a:r>
            <a:r>
              <a:rPr lang="en-US" sz="2400" i="0" dirty="0">
                <a:solidFill>
                  <a:schemeClr val="bg2"/>
                </a:solidFill>
                <a:effectLst/>
                <a:latin typeface="Calibri" panose="020F0502020204030204" pitchFamily="34" charset="0"/>
                <a:cs typeface="Calibri" panose="020F0502020204030204" pitchFamily="34" charset="0"/>
              </a:rPr>
              <a:t>NCSBN Clinical Judgment Measurement Model(NCJMM)</a:t>
            </a:r>
            <a:r>
              <a:rPr lang="en-US" sz="2400" i="0" dirty="0">
                <a:solidFill>
                  <a:srgbClr val="3A5559"/>
                </a:solidFill>
                <a:effectLst/>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hlinkClick r:id="rId2"/>
              </a:rPr>
              <a:t>https://www.ncsbn.org/exams/next-generation-nclex/NGN+Resources/clinical-judgment-measurement-</a:t>
            </a:r>
            <a:r>
              <a:rPr lang="en-US" sz="2400" dirty="0" err="1">
                <a:latin typeface="Calibri" panose="020F0502020204030204" pitchFamily="34" charset="0"/>
                <a:cs typeface="Calibri" panose="020F0502020204030204" pitchFamily="34" charset="0"/>
                <a:hlinkClick r:id="rId2"/>
              </a:rPr>
              <a:t>model.page</a:t>
            </a:r>
            <a:r>
              <a:rPr lang="en-US" sz="2400" dirty="0">
                <a:latin typeface="Calibri" panose="020F0502020204030204" pitchFamily="34" charset="0"/>
                <a:cs typeface="Calibri" panose="020F0502020204030204" pitchFamily="34" charset="0"/>
              </a:rPr>
              <a:t>)</a:t>
            </a:r>
          </a:p>
          <a:p>
            <a:r>
              <a:rPr lang="en-US" dirty="0"/>
              <a:t>Ideally meant to be instructor lead, but could be used independently by students </a:t>
            </a:r>
          </a:p>
          <a:p>
            <a:pPr lvl="1"/>
            <a:r>
              <a:rPr lang="en-US" dirty="0"/>
              <a:t>This could be used by December graduates who fail NCLEX on 1</a:t>
            </a:r>
            <a:r>
              <a:rPr lang="en-US" baseline="30000" dirty="0"/>
              <a:t>st</a:t>
            </a:r>
            <a:r>
              <a:rPr lang="en-US" dirty="0"/>
              <a:t> try and need to retake on NGN. </a:t>
            </a:r>
          </a:p>
          <a:p>
            <a:endParaRPr lang="en-US" sz="2400" dirty="0">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3542775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A6E8A7E-5672-4283-2ADE-39784CF7D4B5}"/>
              </a:ext>
            </a:extLst>
          </p:cNvPr>
          <p:cNvSpPr>
            <a:spLocks noGrp="1"/>
          </p:cNvSpPr>
          <p:nvPr>
            <p:ph sz="quarter" idx="10"/>
          </p:nvPr>
        </p:nvSpPr>
        <p:spPr/>
        <p:txBody>
          <a:bodyPr>
            <a:normAutofit lnSpcReduction="10000"/>
          </a:bodyPr>
          <a:lstStyle/>
          <a:p>
            <a:pPr>
              <a:lnSpc>
                <a:spcPct val="110000"/>
              </a:lnSpc>
            </a:pPr>
            <a:r>
              <a:rPr lang="en-US" sz="2400" dirty="0">
                <a:latin typeface="Calibri" panose="020F0502020204030204" pitchFamily="34" charset="0"/>
                <a:cs typeface="Calibri" panose="020F0502020204030204" pitchFamily="34" charset="0"/>
              </a:rPr>
              <a:t>Extended multiple response items with increased answer options. </a:t>
            </a:r>
          </a:p>
          <a:p>
            <a:pPr>
              <a:lnSpc>
                <a:spcPct val="110000"/>
              </a:lnSpc>
            </a:pPr>
            <a:r>
              <a:rPr lang="en-US" sz="2400" dirty="0">
                <a:latin typeface="Calibri" panose="020F0502020204030204" pitchFamily="34" charset="0"/>
                <a:cs typeface="Calibri" panose="020F0502020204030204" pitchFamily="34" charset="0"/>
              </a:rPr>
              <a:t>Drag-and-drop items that involve moving options to placeholders.</a:t>
            </a:r>
          </a:p>
          <a:p>
            <a:pPr>
              <a:lnSpc>
                <a:spcPct val="110000"/>
              </a:lnSpc>
            </a:pPr>
            <a:r>
              <a:rPr lang="en-US" sz="2400" dirty="0">
                <a:latin typeface="Calibri" panose="020F0502020204030204" pitchFamily="34" charset="0"/>
                <a:cs typeface="Calibri" panose="020F0502020204030204" pitchFamily="34" charset="0"/>
              </a:rPr>
              <a:t>Drop-down items where candidates select the missing words from sentences, paragraphs, or tables.</a:t>
            </a:r>
          </a:p>
          <a:p>
            <a:pPr>
              <a:lnSpc>
                <a:spcPct val="110000"/>
              </a:lnSpc>
            </a:pPr>
            <a:r>
              <a:rPr lang="en-US" sz="2400" dirty="0">
                <a:latin typeface="Calibri" panose="020F0502020204030204" pitchFamily="34" charset="0"/>
                <a:cs typeface="Calibri" panose="020F0502020204030204" pitchFamily="34" charset="0"/>
              </a:rPr>
              <a:t>Highlight items that require candidates to identify parts of the medical record to answer questions. </a:t>
            </a:r>
          </a:p>
          <a:p>
            <a:pPr>
              <a:lnSpc>
                <a:spcPct val="110000"/>
              </a:lnSpc>
            </a:pPr>
            <a:r>
              <a:rPr lang="en-US" sz="2400" dirty="0">
                <a:latin typeface="Calibri" panose="020F0502020204030204" pitchFamily="34" charset="0"/>
                <a:cs typeface="Calibri" panose="020F0502020204030204" pitchFamily="34" charset="0"/>
              </a:rPr>
              <a:t>Matrix/grid items that involve completing tables of information.</a:t>
            </a:r>
          </a:p>
          <a:p>
            <a:endParaRPr lang="en-US" dirty="0"/>
          </a:p>
        </p:txBody>
      </p:sp>
      <p:sp>
        <p:nvSpPr>
          <p:cNvPr id="4" name="Title 3">
            <a:extLst>
              <a:ext uri="{FF2B5EF4-FFF2-40B4-BE49-F238E27FC236}">
                <a16:creationId xmlns:a16="http://schemas.microsoft.com/office/drawing/2014/main" id="{2E0DD625-4121-3DFD-589B-1969370D2A6F}"/>
              </a:ext>
            </a:extLst>
          </p:cNvPr>
          <p:cNvSpPr>
            <a:spLocks noGrp="1"/>
          </p:cNvSpPr>
          <p:nvPr>
            <p:ph type="title"/>
          </p:nvPr>
        </p:nvSpPr>
        <p:spPr/>
        <p:txBody>
          <a:bodyPr/>
          <a:lstStyle/>
          <a:p>
            <a:r>
              <a:rPr lang="en-US" sz="4000" dirty="0"/>
              <a:t>The Five New Item Response Types</a:t>
            </a:r>
            <a:endParaRPr lang="en-US" dirty="0"/>
          </a:p>
        </p:txBody>
      </p:sp>
    </p:spTree>
    <p:extLst>
      <p:ext uri="{BB962C8B-B14F-4D97-AF65-F5344CB8AC3E}">
        <p14:creationId xmlns:p14="http://schemas.microsoft.com/office/powerpoint/2010/main" val="4229088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98CCDE4-C801-8C7E-F760-B2A55EAEAA35}"/>
              </a:ext>
            </a:extLst>
          </p:cNvPr>
          <p:cNvSpPr>
            <a:spLocks noGrp="1"/>
          </p:cNvSpPr>
          <p:nvPr>
            <p:ph sz="quarter" idx="10"/>
          </p:nvPr>
        </p:nvSpPr>
        <p:spPr>
          <a:xfrm>
            <a:off x="733425" y="2035210"/>
            <a:ext cx="10852150" cy="4115219"/>
          </a:xfrm>
        </p:spPr>
        <p:txBody>
          <a:bodyPr>
            <a:normAutofit fontScale="47500" lnSpcReduction="20000"/>
          </a:bodyPr>
          <a:lstStyle/>
          <a:p>
            <a:pPr>
              <a:lnSpc>
                <a:spcPct val="110000"/>
              </a:lnSpc>
            </a:pPr>
            <a:r>
              <a:rPr lang="en-US" sz="4200" dirty="0">
                <a:latin typeface="Calibri" panose="020F0502020204030204" pitchFamily="34" charset="0"/>
                <a:cs typeface="Calibri" panose="020F0502020204030204" pitchFamily="34" charset="0"/>
              </a:rPr>
              <a:t>Unfolding case studies use approved NGN item types to answer questions about evolving real-world nursing scenarios.</a:t>
            </a:r>
          </a:p>
          <a:p>
            <a:pPr>
              <a:lnSpc>
                <a:spcPct val="110000"/>
              </a:lnSpc>
            </a:pPr>
            <a:r>
              <a:rPr lang="en-US" sz="4200" dirty="0">
                <a:latin typeface="Calibri" panose="020F0502020204030204" pitchFamily="34" charset="0"/>
                <a:cs typeface="Calibri" panose="020F0502020204030204" pitchFamily="34" charset="0"/>
              </a:rPr>
              <a:t>Case studies present 6 linked questions to test the 6 steps of the </a:t>
            </a:r>
            <a:r>
              <a:rPr lang="en-US" sz="4200" i="0" dirty="0">
                <a:effectLst/>
                <a:latin typeface="Calibri" panose="020F0502020204030204" pitchFamily="34" charset="0"/>
                <a:cs typeface="Calibri" panose="020F0502020204030204" pitchFamily="34" charset="0"/>
              </a:rPr>
              <a:t>NCJMM in order:</a:t>
            </a:r>
          </a:p>
          <a:p>
            <a:pPr marL="964350" lvl="1" indent="-514350">
              <a:lnSpc>
                <a:spcPct val="110000"/>
              </a:lnSpc>
              <a:spcBef>
                <a:spcPts val="0"/>
              </a:spcBef>
              <a:buFont typeface="+mj-lt"/>
              <a:buAutoNum type="arabicPeriod"/>
            </a:pPr>
            <a:r>
              <a:rPr lang="en-US" sz="4200" dirty="0">
                <a:latin typeface="Calibri" panose="020F0502020204030204" pitchFamily="34" charset="0"/>
                <a:cs typeface="Calibri" panose="020F0502020204030204" pitchFamily="34" charset="0"/>
              </a:rPr>
              <a:t>Recognize cues</a:t>
            </a:r>
          </a:p>
          <a:p>
            <a:pPr marL="964350" lvl="1" indent="-514350">
              <a:lnSpc>
                <a:spcPct val="110000"/>
              </a:lnSpc>
              <a:spcBef>
                <a:spcPts val="0"/>
              </a:spcBef>
              <a:buFont typeface="+mj-lt"/>
              <a:buAutoNum type="arabicPeriod"/>
            </a:pPr>
            <a:r>
              <a:rPr lang="en-US" sz="4200" i="0" dirty="0">
                <a:effectLst/>
                <a:latin typeface="Calibri" panose="020F0502020204030204" pitchFamily="34" charset="0"/>
                <a:cs typeface="Calibri" panose="020F0502020204030204" pitchFamily="34" charset="0"/>
              </a:rPr>
              <a:t>Analyze cues</a:t>
            </a:r>
          </a:p>
          <a:p>
            <a:pPr marL="964350" lvl="1" indent="-514350">
              <a:lnSpc>
                <a:spcPct val="110000"/>
              </a:lnSpc>
              <a:spcBef>
                <a:spcPts val="0"/>
              </a:spcBef>
              <a:buFont typeface="+mj-lt"/>
              <a:buAutoNum type="arabicPeriod"/>
            </a:pPr>
            <a:r>
              <a:rPr lang="en-US" sz="4200" dirty="0">
                <a:latin typeface="Calibri" panose="020F0502020204030204" pitchFamily="34" charset="0"/>
                <a:cs typeface="Calibri" panose="020F0502020204030204" pitchFamily="34" charset="0"/>
              </a:rPr>
              <a:t>Prioritize hypotheses </a:t>
            </a:r>
          </a:p>
          <a:p>
            <a:pPr marL="964350" lvl="1" indent="-514350">
              <a:lnSpc>
                <a:spcPct val="110000"/>
              </a:lnSpc>
              <a:spcBef>
                <a:spcPts val="0"/>
              </a:spcBef>
              <a:buFont typeface="+mj-lt"/>
              <a:buAutoNum type="arabicPeriod"/>
            </a:pPr>
            <a:r>
              <a:rPr lang="en-US" sz="4200" i="0" dirty="0">
                <a:effectLst/>
                <a:latin typeface="Calibri" panose="020F0502020204030204" pitchFamily="34" charset="0"/>
                <a:cs typeface="Calibri" panose="020F0502020204030204" pitchFamily="34" charset="0"/>
              </a:rPr>
              <a:t>Generate solutions</a:t>
            </a:r>
          </a:p>
          <a:p>
            <a:pPr marL="964350" lvl="1" indent="-514350">
              <a:lnSpc>
                <a:spcPct val="110000"/>
              </a:lnSpc>
              <a:spcBef>
                <a:spcPts val="0"/>
              </a:spcBef>
              <a:buFont typeface="+mj-lt"/>
              <a:buAutoNum type="arabicPeriod"/>
            </a:pPr>
            <a:r>
              <a:rPr lang="en-US" sz="4200" dirty="0">
                <a:latin typeface="Calibri" panose="020F0502020204030204" pitchFamily="34" charset="0"/>
                <a:cs typeface="Calibri" panose="020F0502020204030204" pitchFamily="34" charset="0"/>
              </a:rPr>
              <a:t>Take action</a:t>
            </a:r>
          </a:p>
          <a:p>
            <a:pPr marL="964350" lvl="1" indent="-514350">
              <a:lnSpc>
                <a:spcPct val="110000"/>
              </a:lnSpc>
              <a:spcBef>
                <a:spcPts val="0"/>
              </a:spcBef>
              <a:buFont typeface="+mj-lt"/>
              <a:buAutoNum type="arabicPeriod"/>
            </a:pPr>
            <a:r>
              <a:rPr lang="en-US" sz="4200" i="0" dirty="0">
                <a:effectLst/>
                <a:latin typeface="Calibri" panose="020F0502020204030204" pitchFamily="34" charset="0"/>
                <a:cs typeface="Calibri" panose="020F0502020204030204" pitchFamily="34" charset="0"/>
              </a:rPr>
              <a:t>Evaluate outcomes</a:t>
            </a:r>
          </a:p>
          <a:p>
            <a:pPr>
              <a:lnSpc>
                <a:spcPct val="110000"/>
              </a:lnSpc>
            </a:pPr>
            <a:r>
              <a:rPr lang="en-US" sz="4200" i="0" dirty="0">
                <a:effectLst/>
                <a:latin typeface="Calibri" panose="020F0502020204030204" pitchFamily="34" charset="0"/>
                <a:cs typeface="Calibri" panose="020F0502020204030204" pitchFamily="34" charset="0"/>
              </a:rPr>
              <a:t>Candidates should expect to complete </a:t>
            </a:r>
            <a:r>
              <a:rPr lang="en-US" sz="4200" i="0" u="sng" dirty="0">
                <a:effectLst/>
                <a:latin typeface="Calibri" panose="020F0502020204030204" pitchFamily="34" charset="0"/>
                <a:cs typeface="Calibri" panose="020F0502020204030204" pitchFamily="34" charset="0"/>
              </a:rPr>
              <a:t>3 to 5 case studies i</a:t>
            </a:r>
            <a:r>
              <a:rPr lang="en-US" sz="4200" i="0" dirty="0">
                <a:effectLst/>
                <a:latin typeface="Calibri" panose="020F0502020204030204" pitchFamily="34" charset="0"/>
                <a:cs typeface="Calibri" panose="020F0502020204030204" pitchFamily="34" charset="0"/>
              </a:rPr>
              <a:t>n a minimum length 85 question NCLEX exam. </a:t>
            </a:r>
            <a:endParaRPr lang="en-US" dirty="0"/>
          </a:p>
        </p:txBody>
      </p:sp>
      <p:sp>
        <p:nvSpPr>
          <p:cNvPr id="3" name="Title 2">
            <a:extLst>
              <a:ext uri="{FF2B5EF4-FFF2-40B4-BE49-F238E27FC236}">
                <a16:creationId xmlns:a16="http://schemas.microsoft.com/office/drawing/2014/main" id="{04A559BF-3AF6-01EC-BB13-39C77E6B0C36}"/>
              </a:ext>
            </a:extLst>
          </p:cNvPr>
          <p:cNvSpPr>
            <a:spLocks noGrp="1"/>
          </p:cNvSpPr>
          <p:nvPr>
            <p:ph type="title"/>
          </p:nvPr>
        </p:nvSpPr>
        <p:spPr/>
        <p:txBody>
          <a:bodyPr/>
          <a:lstStyle/>
          <a:p>
            <a:r>
              <a:rPr lang="en-US" sz="4000" dirty="0"/>
              <a:t>Case Studies</a:t>
            </a:r>
            <a:endParaRPr lang="en-US" dirty="0"/>
          </a:p>
        </p:txBody>
      </p:sp>
    </p:spTree>
    <p:extLst>
      <p:ext uri="{BB962C8B-B14F-4D97-AF65-F5344CB8AC3E}">
        <p14:creationId xmlns:p14="http://schemas.microsoft.com/office/powerpoint/2010/main" val="865900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A99F20-6F8A-E23D-C011-CD4C4FDC116E}"/>
              </a:ext>
            </a:extLst>
          </p:cNvPr>
          <p:cNvSpPr>
            <a:spLocks noGrp="1"/>
          </p:cNvSpPr>
          <p:nvPr>
            <p:ph sz="quarter" idx="10"/>
          </p:nvPr>
        </p:nvSpPr>
        <p:spPr/>
        <p:txBody>
          <a:bodyPr>
            <a:normAutofit/>
          </a:bodyPr>
          <a:lstStyle/>
          <a:p>
            <a:pPr>
              <a:lnSpc>
                <a:spcPct val="110000"/>
              </a:lnSpc>
            </a:pPr>
            <a:r>
              <a:rPr lang="en-US" dirty="0">
                <a:latin typeface="Calibri" panose="020F0502020204030204" pitchFamily="34" charset="0"/>
                <a:cs typeface="Calibri" panose="020F0502020204030204" pitchFamily="34" charset="0"/>
              </a:rPr>
              <a:t>Stand-alone (single) items test either client needs or clinical judgment</a:t>
            </a:r>
          </a:p>
          <a:p>
            <a:pPr lvl="1">
              <a:lnSpc>
                <a:spcPct val="110000"/>
              </a:lnSpc>
            </a:pPr>
            <a:r>
              <a:rPr lang="en-US" sz="2000" dirty="0">
                <a:latin typeface="Calibri" panose="020F0502020204030204" pitchFamily="34" charset="0"/>
                <a:cs typeface="Calibri" panose="020F0502020204030204" pitchFamily="34" charset="0"/>
              </a:rPr>
              <a:t>Client needs items test knowledge of the 8 client needs using traditional or new item types.  </a:t>
            </a:r>
          </a:p>
          <a:p>
            <a:pPr lvl="1">
              <a:lnSpc>
                <a:spcPct val="110000"/>
              </a:lnSpc>
            </a:pPr>
            <a:r>
              <a:rPr lang="en-US" sz="2000" dirty="0">
                <a:latin typeface="Calibri" panose="020F0502020204030204" pitchFamily="34" charset="0"/>
                <a:cs typeface="Calibri" panose="020F0502020204030204" pitchFamily="34" charset="0"/>
              </a:rPr>
              <a:t>Clinical judgment items present information in a clinical scenario specifically targeting one or more NCJMM clinical judgment step.</a:t>
            </a:r>
          </a:p>
          <a:p>
            <a:pPr>
              <a:lnSpc>
                <a:spcPct val="110000"/>
              </a:lnSpc>
            </a:pPr>
            <a:r>
              <a:rPr lang="en-US" dirty="0">
                <a:latin typeface="Calibri" panose="020F0502020204030204" pitchFamily="34" charset="0"/>
                <a:cs typeface="Calibri" panose="020F0502020204030204" pitchFamily="34" charset="0"/>
              </a:rPr>
              <a:t>There are 2 unique types of clinical judgment stand-alone items: </a:t>
            </a:r>
          </a:p>
          <a:p>
            <a:pPr lvl="1">
              <a:lnSpc>
                <a:spcPct val="110000"/>
              </a:lnSpc>
              <a:spcBef>
                <a:spcPts val="0"/>
              </a:spcBef>
              <a:spcAft>
                <a:spcPts val="0"/>
              </a:spcAft>
            </a:pPr>
            <a:r>
              <a:rPr lang="en-US" sz="2000" dirty="0">
                <a:latin typeface="Calibri" panose="020F0502020204030204" pitchFamily="34" charset="0"/>
                <a:cs typeface="Calibri" panose="020F0502020204030204" pitchFamily="34" charset="0"/>
              </a:rPr>
              <a:t>Bow-tie </a:t>
            </a:r>
          </a:p>
          <a:p>
            <a:pPr lvl="1">
              <a:lnSpc>
                <a:spcPct val="110000"/>
              </a:lnSpc>
              <a:spcBef>
                <a:spcPts val="0"/>
              </a:spcBef>
              <a:spcAft>
                <a:spcPts val="0"/>
              </a:spcAft>
            </a:pPr>
            <a:r>
              <a:rPr lang="en-US" sz="2000" dirty="0">
                <a:latin typeface="Calibri" panose="020F0502020204030204" pitchFamily="34" charset="0"/>
                <a:cs typeface="Calibri" panose="020F0502020204030204" pitchFamily="34" charset="0"/>
              </a:rPr>
              <a:t>Trend  </a:t>
            </a:r>
          </a:p>
          <a:p>
            <a:pPr>
              <a:lnSpc>
                <a:spcPct val="110000"/>
              </a:lnSpc>
            </a:pPr>
            <a:r>
              <a:rPr lang="en-US" dirty="0">
                <a:latin typeface="Calibri" panose="020F0502020204030204" pitchFamily="34" charset="0"/>
                <a:cs typeface="Calibri" panose="020F0502020204030204" pitchFamily="34" charset="0"/>
              </a:rPr>
              <a:t>Clinical judgment stand-alone items make up approximately 10% of stand-alone items.</a:t>
            </a:r>
          </a:p>
          <a:p>
            <a:endParaRPr lang="en-US" dirty="0"/>
          </a:p>
        </p:txBody>
      </p:sp>
      <p:sp>
        <p:nvSpPr>
          <p:cNvPr id="3" name="Title 2">
            <a:extLst>
              <a:ext uri="{FF2B5EF4-FFF2-40B4-BE49-F238E27FC236}">
                <a16:creationId xmlns:a16="http://schemas.microsoft.com/office/drawing/2014/main" id="{5C9639E6-1458-C76D-C9C4-BAA872846E25}"/>
              </a:ext>
            </a:extLst>
          </p:cNvPr>
          <p:cNvSpPr>
            <a:spLocks noGrp="1"/>
          </p:cNvSpPr>
          <p:nvPr>
            <p:ph type="title"/>
          </p:nvPr>
        </p:nvSpPr>
        <p:spPr/>
        <p:txBody>
          <a:bodyPr/>
          <a:lstStyle/>
          <a:p>
            <a:r>
              <a:rPr lang="en-US" sz="4000" dirty="0"/>
              <a:t>Stand-alone Item Types</a:t>
            </a:r>
            <a:endParaRPr lang="en-US" dirty="0"/>
          </a:p>
        </p:txBody>
      </p:sp>
    </p:spTree>
    <p:extLst>
      <p:ext uri="{BB962C8B-B14F-4D97-AF65-F5344CB8AC3E}">
        <p14:creationId xmlns:p14="http://schemas.microsoft.com/office/powerpoint/2010/main" val="10051284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68ECBBE46D5344CA280ED648555FC32" ma:contentTypeVersion="16" ma:contentTypeDescription="Create a new document." ma:contentTypeScope="" ma:versionID="44148c78198fd675865615cca59ac108">
  <xsd:schema xmlns:xsd="http://www.w3.org/2001/XMLSchema" xmlns:xs="http://www.w3.org/2001/XMLSchema" xmlns:p="http://schemas.microsoft.com/office/2006/metadata/properties" xmlns:ns1="http://schemas.microsoft.com/sharepoint/v3" xmlns:ns3="0b1d5d30-e7e6-4040-941f-fae2e7ded6c3" xmlns:ns4="6ddd92d9-49d3-4fda-a06b-ab8d97146b3f" targetNamespace="http://schemas.microsoft.com/office/2006/metadata/properties" ma:root="true" ma:fieldsID="4bd31d563715eb882f22eadf1b0ef43e" ns1:_="" ns3:_="" ns4:_="">
    <xsd:import namespace="http://schemas.microsoft.com/sharepoint/v3"/>
    <xsd:import namespace="0b1d5d30-e7e6-4040-941f-fae2e7ded6c3"/>
    <xsd:import namespace="6ddd92d9-49d3-4fda-a06b-ab8d97146b3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1:_ip_UnifiedCompliancePolicyProperties" minOccurs="0"/>
                <xsd:element ref="ns1:_ip_UnifiedCompliancePolicyUIAction" minOccurs="0"/>
                <xsd:element ref="ns3:MediaServiceAutoTags" minOccurs="0"/>
                <xsd:element ref="ns3:MediaServiceDateTake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description="" ma:hidden="true" ma:internalName="_ip_UnifiedCompliancePolicyProperties">
      <xsd:simpleType>
        <xsd:restriction base="dms:Note"/>
      </xsd:simpleType>
    </xsd:element>
    <xsd:element name="_ip_UnifiedCompliancePolicyUIAction" ma:index="14"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b1d5d30-e7e6-4040-941f-fae2e7ded6c3"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5" nillable="true" ma:displayName="MediaServiceAutoTags" ma:description="" ma:internalName="MediaServiceAutoTags" ma:readOnly="true">
      <xsd:simpleType>
        <xsd:restriction base="dms:Text"/>
      </xsd:simpleType>
    </xsd:element>
    <xsd:element name="MediaServiceDateTaken" ma:index="16" nillable="true" ma:displayName="MediaServiceDateTaken" ma:description="" ma:hidden="true" ma:internalName="MediaServiceDateTake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dd92d9-49d3-4fda-a06b-ab8d97146b3f"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0BEAFDB-5157-4D9E-BAFC-77843928759B}">
  <ds:schemaRefs>
    <ds:schemaRef ds:uri="http://purl.org/dc/terms/"/>
    <ds:schemaRef ds:uri="http://schemas.openxmlformats.org/package/2006/metadata/core-properties"/>
    <ds:schemaRef ds:uri="http://purl.org/dc/dcmitype/"/>
    <ds:schemaRef ds:uri="http://schemas.microsoft.com/office/infopath/2007/PartnerControls"/>
    <ds:schemaRef ds:uri="6ddd92d9-49d3-4fda-a06b-ab8d97146b3f"/>
    <ds:schemaRef ds:uri="http://purl.org/dc/elements/1.1/"/>
    <ds:schemaRef ds:uri="http://schemas.microsoft.com/office/2006/metadata/properties"/>
    <ds:schemaRef ds:uri="http://schemas.microsoft.com/office/2006/documentManagement/types"/>
    <ds:schemaRef ds:uri="0b1d5d30-e7e6-4040-941f-fae2e7ded6c3"/>
    <ds:schemaRef ds:uri="http://schemas.microsoft.com/sharepoint/v3"/>
    <ds:schemaRef ds:uri="http://www.w3.org/XML/1998/namespace"/>
  </ds:schemaRefs>
</ds:datastoreItem>
</file>

<file path=customXml/itemProps2.xml><?xml version="1.0" encoding="utf-8"?>
<ds:datastoreItem xmlns:ds="http://schemas.openxmlformats.org/officeDocument/2006/customXml" ds:itemID="{FAFBF6C7-31AC-4E77-867A-BC98D5D14C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b1d5d30-e7e6-4040-941f-fae2e7ded6c3"/>
    <ds:schemaRef ds:uri="6ddd92d9-49d3-4fda-a06b-ab8d97146b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09C27BC-492A-472D-AA27-8888524811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849</TotalTime>
  <Words>2530</Words>
  <Application>Microsoft Office PowerPoint</Application>
  <PresentationFormat>Widescreen</PresentationFormat>
  <Paragraphs>393</Paragraphs>
  <Slides>44</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44</vt:i4>
      </vt:variant>
    </vt:vector>
  </HeadingPairs>
  <TitlesOfParts>
    <vt:vector size="53" baseType="lpstr">
      <vt:lpstr>Arial</vt:lpstr>
      <vt:lpstr>Arial Black</vt:lpstr>
      <vt:lpstr>Calibri</vt:lpstr>
      <vt:lpstr>Calisto MT</vt:lpstr>
      <vt:lpstr>Times New Roman</vt:lpstr>
      <vt:lpstr>Trebuchet MS</vt:lpstr>
      <vt:lpstr>Wingdings</vt:lpstr>
      <vt:lpstr>Wingdings 2</vt:lpstr>
      <vt:lpstr>Slate</vt:lpstr>
      <vt:lpstr>Maryland NextGen Testbank: Training to Use Mini Reviews</vt:lpstr>
      <vt:lpstr>About Mini Reviews</vt:lpstr>
      <vt:lpstr>Reviews Available</vt:lpstr>
      <vt:lpstr>Faculty Summary</vt:lpstr>
      <vt:lpstr>Student Work Sheet</vt:lpstr>
      <vt:lpstr>About The NextGen NCLEX</vt:lpstr>
      <vt:lpstr>The Five New Item Response Types</vt:lpstr>
      <vt:lpstr>Case Studies</vt:lpstr>
      <vt:lpstr>Stand-alone Item Types</vt:lpstr>
      <vt:lpstr>Stand-alone Item: Bowtie</vt:lpstr>
      <vt:lpstr>Bowties in Qualtrics</vt:lpstr>
      <vt:lpstr>Stand-alone Item: Trends</vt:lpstr>
      <vt:lpstr>About This Review</vt:lpstr>
      <vt:lpstr> The First Screen Provides Instructions </vt:lpstr>
      <vt:lpstr>Answer the Questions </vt:lpstr>
      <vt:lpstr>In Tables, Follow Instructions for How Many Options May be Selected in a Row.</vt:lpstr>
      <vt:lpstr> Highlight Questions</vt:lpstr>
      <vt:lpstr>Submit the Final Question  and Click Download PDF  from Thank You Screen </vt:lpstr>
      <vt:lpstr>The Response Summary Shows Your Answers   </vt:lpstr>
      <vt:lpstr>Correct Answers</vt:lpstr>
      <vt:lpstr>New Scoring Rule: +/-</vt:lpstr>
      <vt:lpstr>New Scoring Rule: 0/1</vt:lpstr>
      <vt:lpstr> Same Answers: Different Scores</vt:lpstr>
      <vt:lpstr>Rationale Scoring Rule</vt:lpstr>
      <vt:lpstr>Keep track of your score as you move through the review</vt:lpstr>
      <vt:lpstr>Final Link</vt:lpstr>
      <vt:lpstr>Case Study # 1</vt:lpstr>
      <vt:lpstr>PowerPoint Presentation</vt:lpstr>
      <vt:lpstr>Rationale</vt:lpstr>
      <vt:lpstr>PowerPoint Presentation</vt:lpstr>
      <vt:lpstr>Rationale</vt:lpstr>
      <vt:lpstr>PowerPoint Presentation</vt:lpstr>
      <vt:lpstr>Rationale</vt:lpstr>
      <vt:lpstr>PowerPoint Presentation</vt:lpstr>
      <vt:lpstr>Rationale</vt:lpstr>
      <vt:lpstr>PowerPoint Presentation</vt:lpstr>
      <vt:lpstr>Rationale</vt:lpstr>
      <vt:lpstr>PowerPoint Presentation</vt:lpstr>
      <vt:lpstr>Rationale</vt:lpstr>
      <vt:lpstr>Case Study 1 Score</vt:lpstr>
      <vt:lpstr> Bowtie # 1</vt:lpstr>
      <vt:lpstr>Case Bowtie 1 Score</vt:lpstr>
      <vt:lpstr>My Total</vt:lpstr>
      <vt:lpstr>Please Complete the Mini Review Evaluation </vt:lpstr>
    </vt:vector>
  </TitlesOfParts>
  <Company>Univ of Maryland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Jenna Meol</dc:creator>
  <cp:lastModifiedBy>Desiree Hensel</cp:lastModifiedBy>
  <cp:revision>44</cp:revision>
  <dcterms:created xsi:type="dcterms:W3CDTF">2011-06-24T14:29:15Z</dcterms:created>
  <dcterms:modified xsi:type="dcterms:W3CDTF">2023-06-14T12:13:33Z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0x010100B68ECBBE46D5344CA280ED648555FC32</vt:lpwstr>
  </property>
</Properties>
</file>