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4"/>
  </p:sldMasterIdLst>
  <p:notesMasterIdLst>
    <p:notesMasterId r:id="rId84"/>
  </p:notesMasterIdLst>
  <p:sldIdLst>
    <p:sldId id="256" r:id="rId5"/>
    <p:sldId id="258" r:id="rId6"/>
    <p:sldId id="263" r:id="rId7"/>
    <p:sldId id="264" r:id="rId8"/>
    <p:sldId id="265" r:id="rId9"/>
    <p:sldId id="266" r:id="rId10"/>
    <p:sldId id="267" r:id="rId11"/>
    <p:sldId id="1757" r:id="rId12"/>
    <p:sldId id="268" r:id="rId13"/>
    <p:sldId id="269" r:id="rId14"/>
    <p:sldId id="296" r:id="rId15"/>
    <p:sldId id="297" r:id="rId16"/>
    <p:sldId id="298" r:id="rId17"/>
    <p:sldId id="299" r:id="rId18"/>
    <p:sldId id="300" r:id="rId19"/>
    <p:sldId id="301" r:id="rId20"/>
    <p:sldId id="1761" r:id="rId21"/>
    <p:sldId id="1725" r:id="rId22"/>
    <p:sldId id="1726" r:id="rId23"/>
    <p:sldId id="1727" r:id="rId24"/>
    <p:sldId id="1728" r:id="rId25"/>
    <p:sldId id="1782" r:id="rId26"/>
    <p:sldId id="1759" r:id="rId27"/>
    <p:sldId id="376" r:id="rId28"/>
    <p:sldId id="377" r:id="rId29"/>
    <p:sldId id="378" r:id="rId30"/>
    <p:sldId id="379" r:id="rId31"/>
    <p:sldId id="30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80" r:id="rId46"/>
    <p:sldId id="381" r:id="rId47"/>
    <p:sldId id="382" r:id="rId48"/>
    <p:sldId id="383" r:id="rId49"/>
    <p:sldId id="304" r:id="rId50"/>
    <p:sldId id="348" r:id="rId51"/>
    <p:sldId id="349" r:id="rId52"/>
    <p:sldId id="350" r:id="rId53"/>
    <p:sldId id="351" r:id="rId54"/>
    <p:sldId id="352" r:id="rId55"/>
    <p:sldId id="353" r:id="rId56"/>
    <p:sldId id="354" r:id="rId57"/>
    <p:sldId id="355" r:id="rId58"/>
    <p:sldId id="356" r:id="rId59"/>
    <p:sldId id="357" r:id="rId60"/>
    <p:sldId id="358" r:id="rId61"/>
    <p:sldId id="359" r:id="rId62"/>
    <p:sldId id="360" r:id="rId63"/>
    <p:sldId id="388" r:id="rId64"/>
    <p:sldId id="1758" r:id="rId65"/>
    <p:sldId id="390" r:id="rId66"/>
    <p:sldId id="391" r:id="rId67"/>
    <p:sldId id="361" r:id="rId68"/>
    <p:sldId id="362" r:id="rId69"/>
    <p:sldId id="363" r:id="rId70"/>
    <p:sldId id="364" r:id="rId71"/>
    <p:sldId id="365" r:id="rId72"/>
    <p:sldId id="366" r:id="rId73"/>
    <p:sldId id="367" r:id="rId74"/>
    <p:sldId id="368" r:id="rId75"/>
    <p:sldId id="369" r:id="rId76"/>
    <p:sldId id="370" r:id="rId77"/>
    <p:sldId id="371" r:id="rId78"/>
    <p:sldId id="372" r:id="rId79"/>
    <p:sldId id="373" r:id="rId80"/>
    <p:sldId id="374" r:id="rId81"/>
    <p:sldId id="400" r:id="rId82"/>
    <p:sldId id="1781"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00AFCB"/>
    <a:srgbClr val="25408F"/>
    <a:srgbClr val="DE6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83" autoAdjust="0"/>
    <p:restoredTop sz="94660"/>
  </p:normalViewPr>
  <p:slideViewPr>
    <p:cSldViewPr snapToGrid="0" snapToObjects="1">
      <p:cViewPr varScale="1">
        <p:scale>
          <a:sx n="59" d="100"/>
          <a:sy n="59" d="100"/>
        </p:scale>
        <p:origin x="604"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2F08A-0A37-4DE6-9A12-E2137651A85D}"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45CF8-F007-4DCC-8D5C-AB22DB3097B8}" type="slidenum">
              <a:rPr lang="en-US" smtClean="0"/>
              <a:t>‹#›</a:t>
            </a:fld>
            <a:endParaRPr lang="en-US"/>
          </a:p>
        </p:txBody>
      </p:sp>
    </p:spTree>
    <p:extLst>
      <p:ext uri="{BB962C8B-B14F-4D97-AF65-F5344CB8AC3E}">
        <p14:creationId xmlns:p14="http://schemas.microsoft.com/office/powerpoint/2010/main" val="35058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a:t>
            </a:fld>
            <a:endParaRPr lang="en-US"/>
          </a:p>
        </p:txBody>
      </p:sp>
    </p:spTree>
    <p:extLst>
      <p:ext uri="{BB962C8B-B14F-4D97-AF65-F5344CB8AC3E}">
        <p14:creationId xmlns:p14="http://schemas.microsoft.com/office/powerpoint/2010/main" val="54456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43</a:t>
            </a:fld>
            <a:endParaRPr lang="en-US"/>
          </a:p>
        </p:txBody>
      </p:sp>
    </p:spTree>
    <p:extLst>
      <p:ext uri="{BB962C8B-B14F-4D97-AF65-F5344CB8AC3E}">
        <p14:creationId xmlns:p14="http://schemas.microsoft.com/office/powerpoint/2010/main" val="3260315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45</a:t>
            </a:fld>
            <a:endParaRPr lang="en-US"/>
          </a:p>
        </p:txBody>
      </p:sp>
    </p:spTree>
    <p:extLst>
      <p:ext uri="{BB962C8B-B14F-4D97-AF65-F5344CB8AC3E}">
        <p14:creationId xmlns:p14="http://schemas.microsoft.com/office/powerpoint/2010/main" val="106964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49</a:t>
            </a:fld>
            <a:endParaRPr lang="en-US"/>
          </a:p>
        </p:txBody>
      </p:sp>
    </p:spTree>
    <p:extLst>
      <p:ext uri="{BB962C8B-B14F-4D97-AF65-F5344CB8AC3E}">
        <p14:creationId xmlns:p14="http://schemas.microsoft.com/office/powerpoint/2010/main" val="246989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51</a:t>
            </a:fld>
            <a:endParaRPr lang="en-US"/>
          </a:p>
        </p:txBody>
      </p:sp>
    </p:spTree>
    <p:extLst>
      <p:ext uri="{BB962C8B-B14F-4D97-AF65-F5344CB8AC3E}">
        <p14:creationId xmlns:p14="http://schemas.microsoft.com/office/powerpoint/2010/main" val="2771950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53</a:t>
            </a:fld>
            <a:endParaRPr lang="en-US"/>
          </a:p>
        </p:txBody>
      </p:sp>
    </p:spTree>
    <p:extLst>
      <p:ext uri="{BB962C8B-B14F-4D97-AF65-F5344CB8AC3E}">
        <p14:creationId xmlns:p14="http://schemas.microsoft.com/office/powerpoint/2010/main" val="3004427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55</a:t>
            </a:fld>
            <a:endParaRPr lang="en-US"/>
          </a:p>
        </p:txBody>
      </p:sp>
    </p:spTree>
    <p:extLst>
      <p:ext uri="{BB962C8B-B14F-4D97-AF65-F5344CB8AC3E}">
        <p14:creationId xmlns:p14="http://schemas.microsoft.com/office/powerpoint/2010/main" val="1886318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57</a:t>
            </a:fld>
            <a:endParaRPr lang="en-US"/>
          </a:p>
        </p:txBody>
      </p:sp>
    </p:spTree>
    <p:extLst>
      <p:ext uri="{BB962C8B-B14F-4D97-AF65-F5344CB8AC3E}">
        <p14:creationId xmlns:p14="http://schemas.microsoft.com/office/powerpoint/2010/main" val="683014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63</a:t>
            </a:fld>
            <a:endParaRPr lang="en-US"/>
          </a:p>
        </p:txBody>
      </p:sp>
    </p:spTree>
    <p:extLst>
      <p:ext uri="{BB962C8B-B14F-4D97-AF65-F5344CB8AC3E}">
        <p14:creationId xmlns:p14="http://schemas.microsoft.com/office/powerpoint/2010/main" val="2167276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67</a:t>
            </a:fld>
            <a:endParaRPr lang="en-US"/>
          </a:p>
        </p:txBody>
      </p:sp>
    </p:spTree>
    <p:extLst>
      <p:ext uri="{BB962C8B-B14F-4D97-AF65-F5344CB8AC3E}">
        <p14:creationId xmlns:p14="http://schemas.microsoft.com/office/powerpoint/2010/main" val="2436152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69</a:t>
            </a:fld>
            <a:endParaRPr lang="en-US"/>
          </a:p>
        </p:txBody>
      </p:sp>
    </p:spTree>
    <p:extLst>
      <p:ext uri="{BB962C8B-B14F-4D97-AF65-F5344CB8AC3E}">
        <p14:creationId xmlns:p14="http://schemas.microsoft.com/office/powerpoint/2010/main" val="89368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13</a:t>
            </a:fld>
            <a:endParaRPr lang="en-US"/>
          </a:p>
        </p:txBody>
      </p:sp>
    </p:spTree>
    <p:extLst>
      <p:ext uri="{BB962C8B-B14F-4D97-AF65-F5344CB8AC3E}">
        <p14:creationId xmlns:p14="http://schemas.microsoft.com/office/powerpoint/2010/main" val="1892269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71</a:t>
            </a:fld>
            <a:endParaRPr lang="en-US"/>
          </a:p>
        </p:txBody>
      </p:sp>
    </p:spTree>
    <p:extLst>
      <p:ext uri="{BB962C8B-B14F-4D97-AF65-F5344CB8AC3E}">
        <p14:creationId xmlns:p14="http://schemas.microsoft.com/office/powerpoint/2010/main" val="3530581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73</a:t>
            </a:fld>
            <a:endParaRPr lang="en-US"/>
          </a:p>
        </p:txBody>
      </p:sp>
    </p:spTree>
    <p:extLst>
      <p:ext uri="{BB962C8B-B14F-4D97-AF65-F5344CB8AC3E}">
        <p14:creationId xmlns:p14="http://schemas.microsoft.com/office/powerpoint/2010/main" val="794446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75</a:t>
            </a:fld>
            <a:endParaRPr lang="en-US"/>
          </a:p>
        </p:txBody>
      </p:sp>
    </p:spTree>
    <p:extLst>
      <p:ext uri="{BB962C8B-B14F-4D97-AF65-F5344CB8AC3E}">
        <p14:creationId xmlns:p14="http://schemas.microsoft.com/office/powerpoint/2010/main" val="216444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25</a:t>
            </a:fld>
            <a:endParaRPr lang="en-US"/>
          </a:p>
        </p:txBody>
      </p:sp>
    </p:spTree>
    <p:extLst>
      <p:ext uri="{BB962C8B-B14F-4D97-AF65-F5344CB8AC3E}">
        <p14:creationId xmlns:p14="http://schemas.microsoft.com/office/powerpoint/2010/main" val="40725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27</a:t>
            </a:fld>
            <a:endParaRPr lang="en-US"/>
          </a:p>
        </p:txBody>
      </p:sp>
    </p:spTree>
    <p:extLst>
      <p:ext uri="{BB962C8B-B14F-4D97-AF65-F5344CB8AC3E}">
        <p14:creationId xmlns:p14="http://schemas.microsoft.com/office/powerpoint/2010/main" val="277520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31</a:t>
            </a:fld>
            <a:endParaRPr lang="en-US"/>
          </a:p>
        </p:txBody>
      </p:sp>
    </p:spTree>
    <p:extLst>
      <p:ext uri="{BB962C8B-B14F-4D97-AF65-F5344CB8AC3E}">
        <p14:creationId xmlns:p14="http://schemas.microsoft.com/office/powerpoint/2010/main" val="358808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33</a:t>
            </a:fld>
            <a:endParaRPr lang="en-US"/>
          </a:p>
        </p:txBody>
      </p:sp>
    </p:spTree>
    <p:extLst>
      <p:ext uri="{BB962C8B-B14F-4D97-AF65-F5344CB8AC3E}">
        <p14:creationId xmlns:p14="http://schemas.microsoft.com/office/powerpoint/2010/main" val="2028564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35</a:t>
            </a:fld>
            <a:endParaRPr lang="en-US"/>
          </a:p>
        </p:txBody>
      </p:sp>
    </p:spTree>
    <p:extLst>
      <p:ext uri="{BB962C8B-B14F-4D97-AF65-F5344CB8AC3E}">
        <p14:creationId xmlns:p14="http://schemas.microsoft.com/office/powerpoint/2010/main" val="156245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37</a:t>
            </a:fld>
            <a:endParaRPr lang="en-US"/>
          </a:p>
        </p:txBody>
      </p:sp>
    </p:spTree>
    <p:extLst>
      <p:ext uri="{BB962C8B-B14F-4D97-AF65-F5344CB8AC3E}">
        <p14:creationId xmlns:p14="http://schemas.microsoft.com/office/powerpoint/2010/main" val="10656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39</a:t>
            </a:fld>
            <a:endParaRPr lang="en-US"/>
          </a:p>
        </p:txBody>
      </p:sp>
    </p:spTree>
    <p:extLst>
      <p:ext uri="{BB962C8B-B14F-4D97-AF65-F5344CB8AC3E}">
        <p14:creationId xmlns:p14="http://schemas.microsoft.com/office/powerpoint/2010/main" val="5292163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5" name="Half Frame 24"/>
          <p:cNvSpPr/>
          <p:nvPr userDrawn="1"/>
        </p:nvSpPr>
        <p:spPr>
          <a:xfrm rot="10800000">
            <a:off x="8052078" y="0"/>
            <a:ext cx="4139922" cy="6858000"/>
          </a:xfrm>
          <a:prstGeom prst="halfFrame">
            <a:avLst>
              <a:gd name="adj1" fmla="val 42799"/>
              <a:gd name="adj2" fmla="val 3333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userDrawn="1"/>
        </p:nvSpPr>
        <p:spPr>
          <a:xfrm>
            <a:off x="-1" y="0"/>
            <a:ext cx="4139922" cy="6858000"/>
          </a:xfrm>
          <a:prstGeom prst="halfFrame">
            <a:avLst>
              <a:gd name="adj1" fmla="val 42799"/>
              <a:gd name="adj2" fmla="val 33333"/>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2">
            <a:duotone>
              <a:prstClr val="black"/>
              <a:schemeClr val="tx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124988" y="5542372"/>
            <a:ext cx="2818067" cy="889574"/>
          </a:xfrm>
          <a:prstGeom prst="rect">
            <a:avLst/>
          </a:prstGeom>
        </p:spPr>
      </p:pic>
      <p:sp>
        <p:nvSpPr>
          <p:cNvPr id="2" name="Title 1"/>
          <p:cNvSpPr>
            <a:spLocks noGrp="1"/>
          </p:cNvSpPr>
          <p:nvPr>
            <p:ph type="ctrTitle"/>
          </p:nvPr>
        </p:nvSpPr>
        <p:spPr>
          <a:xfrm>
            <a:off x="1375983" y="2221715"/>
            <a:ext cx="9440034" cy="1828801"/>
          </a:xfrm>
        </p:spPr>
        <p:txBody>
          <a:bodyPr anchor="b">
            <a:normAutofit/>
          </a:bodyPr>
          <a:lstStyle>
            <a:lvl1pPr algn="ctr">
              <a:defRPr sz="5400">
                <a:ln>
                  <a:noFill/>
                </a:ln>
                <a:solidFill>
                  <a:schemeClr val="bg1"/>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70687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bg1">
                    <a:lumMod val="65000"/>
                    <a:lumOff val="35000"/>
                  </a:schemeClr>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2"/>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2"/>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99933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tx2"/>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rgbClr val="FFC000"/>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rgbClr val="FFC000"/>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780656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bg>
      <p:bgPr>
        <a:solidFill>
          <a:srgbClr val="C8102E"/>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3697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3 Column">
    <p:bg>
      <p:bgPr>
        <a:solidFill>
          <a:schemeClr val="bg1"/>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44305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3 Column">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a:effectLst/>
        </p:spPr>
        <p:txBody>
          <a:bodyPr/>
          <a:lstStyle>
            <a:lvl1pPr>
              <a:defRPr b="1">
                <a:ln>
                  <a:noFill/>
                </a:ln>
                <a:solidFill>
                  <a:srgbClr val="C8102E"/>
                </a:solidFill>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18717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bg>
      <p:bgPr>
        <a:blipFill dpi="0" rotWithShape="1">
          <a:blip r:embed="rId2">
            <a:alphaModFix amt="28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a:effectLst/>
        </p:spPr>
        <p:txBody>
          <a:bodyPr/>
          <a:lstStyle>
            <a:lvl1pPr>
              <a:defRPr b="1">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61274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607BC4-3E12-4CE5-A399-2DCC2D65BA1B}"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EF2AE-4850-41E6-B4A5-E2B02E76EB87}" type="slidenum">
              <a:rPr lang="en-US" smtClean="0"/>
              <a:t>‹#›</a:t>
            </a:fld>
            <a:endParaRPr lang="en-US"/>
          </a:p>
        </p:txBody>
      </p:sp>
    </p:spTree>
    <p:extLst>
      <p:ext uri="{BB962C8B-B14F-4D97-AF65-F5344CB8AC3E}">
        <p14:creationId xmlns:p14="http://schemas.microsoft.com/office/powerpoint/2010/main" val="420705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749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47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4777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86181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lumMod val="50000"/>
            <a:lumOff val="50000"/>
          </a:schemeClr>
        </a:solidFill>
        <a:effectLst/>
      </p:bgPr>
    </p:bg>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48" y="1637881"/>
            <a:ext cx="5193884" cy="4564895"/>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438" y="1637881"/>
            <a:ext cx="5193884" cy="4564895"/>
          </a:xfrm>
          <a:prstGeom prst="rect">
            <a:avLst/>
          </a:prstGeom>
        </p:spPr>
      </p:pic>
      <p:sp>
        <p:nvSpPr>
          <p:cNvPr id="2" name="Title 1"/>
          <p:cNvSpPr>
            <a:spLocks noGrp="1"/>
          </p:cNvSpPr>
          <p:nvPr>
            <p:ph type="title"/>
          </p:nvPr>
        </p:nvSpPr>
        <p:spPr>
          <a:xfrm>
            <a:off x="452176" y="491615"/>
            <a:ext cx="11264202" cy="970450"/>
          </a:xfrm>
          <a:noFill/>
          <a:ln w="19050">
            <a:solidFill>
              <a:schemeClr val="tx1"/>
            </a:solidFill>
          </a:ln>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05871" y="1835254"/>
            <a:ext cx="4990541" cy="544884"/>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05872" y="2380137"/>
            <a:ext cx="4974468"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56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chemeClr val="tx1"/>
            </a:gs>
            <a:gs pos="100000">
              <a:schemeClr val="tx2">
                <a:lumMod val="75000"/>
              </a:schemeClr>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77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gradFill>
          <a:gsLst>
            <a:gs pos="0">
              <a:schemeClr val="tx1"/>
            </a:gs>
            <a:gs pos="100000">
              <a:srgbClr val="FFC000"/>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34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C8102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611" y="609600"/>
            <a:ext cx="4078073" cy="1821918"/>
          </a:xfrm>
          <a:effectLst/>
        </p:spPr>
        <p:txBody>
          <a:bodyPr anchor="b">
            <a:normAutofit/>
          </a:bodyPr>
          <a:lstStyle>
            <a:lvl1pPr algn="ctr">
              <a:defRPr sz="2400" b="0">
                <a:ln>
                  <a:noFill/>
                </a:ln>
                <a:effectLst/>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855633" y="609599"/>
            <a:ext cx="6890890" cy="5751007"/>
          </a:xfrm>
          <a:ln>
            <a:solidFill>
              <a:schemeClr val="tx1"/>
            </a:solidFill>
          </a:ln>
          <a:effectLst/>
        </p:spPr>
        <p:txBody>
          <a:bodyPr>
            <a:normAutofit/>
          </a:bodyPr>
          <a:lstStyle>
            <a:lvl1pPr>
              <a:defRPr>
                <a:ln>
                  <a:noFill/>
                </a:ln>
                <a:effectLst/>
              </a:defRPr>
            </a:lvl1pPr>
            <a:lvl2pPr>
              <a:defRPr>
                <a:ln>
                  <a:noFill/>
                </a:ln>
                <a:effectLst/>
              </a:defRPr>
            </a:lvl2pPr>
            <a:lvl3pPr>
              <a:defRPr>
                <a:ln>
                  <a:noFill/>
                </a:ln>
                <a:effectLst/>
              </a:defRPr>
            </a:lvl3pPr>
            <a:lvl4pPr>
              <a:defRPr>
                <a:ln>
                  <a:noFill/>
                </a:ln>
                <a:effectLst/>
              </a:defRPr>
            </a:lvl4pPr>
            <a:lvl5pPr>
              <a:defRPr>
                <a:ln>
                  <a:noFill/>
                </a:ln>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611" y="2431518"/>
            <a:ext cx="4078073" cy="3929088"/>
          </a:xfrm>
          <a:effectLst/>
        </p:spPr>
        <p:txBody>
          <a:bodyPr anchor="t">
            <a:normAutofit/>
          </a:bodyPr>
          <a:lstStyle>
            <a:lvl1pPr marL="0" indent="0" algn="ctr">
              <a:buNone/>
              <a:defRPr sz="1600">
                <a:ln>
                  <a:noFill/>
                </a:ln>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2335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ln>
            <a:no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3336082"/>
      </p:ext>
    </p:extLst>
  </p:cSld>
  <p:clrMap bg1="dk1" tx1="lt1" bg2="dk2" tx2="lt2" accent1="accent1" accent2="accent2" accent3="accent3" accent4="accent4" accent5="accent5" accent6="accent6" hlink="hlink" folHlink="folHlink"/>
  <p:sldLayoutIdLst>
    <p:sldLayoutId id="2147483965" r:id="rId1"/>
    <p:sldLayoutId id="2147483966" r:id="rId2"/>
    <p:sldLayoutId id="2147483983" r:id="rId3"/>
    <p:sldLayoutId id="2147483968" r:id="rId4"/>
    <p:sldLayoutId id="2147483984" r:id="rId5"/>
    <p:sldLayoutId id="2147483969" r:id="rId6"/>
    <p:sldLayoutId id="2147483971" r:id="rId7"/>
    <p:sldLayoutId id="2147483985" r:id="rId8"/>
    <p:sldLayoutId id="2147483972" r:id="rId9"/>
    <p:sldLayoutId id="2147483976" r:id="rId10"/>
    <p:sldLayoutId id="2147483986" r:id="rId11"/>
    <p:sldLayoutId id="2147483978" r:id="rId12"/>
    <p:sldLayoutId id="2147483987" r:id="rId13"/>
    <p:sldLayoutId id="2147483988" r:id="rId14"/>
    <p:sldLayoutId id="2147483979" r:id="rId15"/>
    <p:sldLayoutId id="2147483991" r:id="rId16"/>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bg1"/>
          </a:solidFill>
          <a:effectLst/>
          <a:latin typeface="Arial Black" panose="020B0A040201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noFill/>
          </a:ln>
          <a:solidFill>
            <a:schemeClr val="bg1"/>
          </a:solidFill>
          <a:effectLst/>
          <a:latin typeface="Arial" panose="020B0604020202020204" pitchFamily="34" charset="0"/>
          <a:ea typeface="+mn-ea"/>
          <a:cs typeface="Arial" panose="020B0604020202020204" pitchFamily="34" charset="0"/>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noFill/>
          </a:ln>
          <a:solidFill>
            <a:schemeClr val="bg1"/>
          </a:solidFill>
          <a:effectLst/>
          <a:latin typeface="Arial" panose="020B0604020202020204" pitchFamily="34" charset="0"/>
          <a:ea typeface="+mn-ea"/>
          <a:cs typeface="Arial" panose="020B0604020202020204" pitchFamily="34" charset="0"/>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noFill/>
          </a:ln>
          <a:solidFill>
            <a:schemeClr val="bg1"/>
          </a:solidFill>
          <a:effectLst/>
          <a:latin typeface="Arial" panose="020B0604020202020204" pitchFamily="34" charset="0"/>
          <a:ea typeface="+mn-ea"/>
          <a:cs typeface="Arial" panose="020B0604020202020204" pitchFamily="34" charset="0"/>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nclex.com/next-generation-nclex.pag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umaryland.az1.qualtrics.com/jfe/form/SV_3e2Dw5IGoxrIW4m"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umaryland.az1.qualtrics.com/jfe/form/SV_1RAIcNZ0SmsBAlE"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csbn.org/exams/next-generation-nclex/NGN+Resources/clinical-judgment-measurement-model.pag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umaryland.az1.qualtrics.com/jfe/form/SV_4VMW6Rt7x79A9E2"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umaryland.az1.qualtrics.com/jfe/form/SV_6SuLbW1OlWYay4S"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umaryland.az1.qualtrics.com/jfe/form/SV_efcwkK8NCyL231Y"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umaryland.az1.qualtrics.com/jfe/form/SV_5dt5N3y7rCEg7mS"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umaryland.az1.qualtrics.com/jfe/form/SV_1ZYu3gxvlMDziMS"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008" y="2302104"/>
            <a:ext cx="9440034" cy="1938302"/>
          </a:xfrm>
        </p:spPr>
        <p:txBody>
          <a:bodyPr>
            <a:normAutofit fontScale="90000"/>
          </a:bodyPr>
          <a:lstStyle/>
          <a:p>
            <a:r>
              <a:rPr lang="en-US" dirty="0"/>
              <a:t>Maryland NextGen Testbank: Fundamentals</a:t>
            </a:r>
            <a:br>
              <a:rPr lang="en-US" dirty="0"/>
            </a:br>
            <a:r>
              <a:rPr lang="en-US" dirty="0"/>
              <a:t>Mini-Review</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051B47-566D-A67C-24BC-07CEE4DCC45E}"/>
              </a:ext>
            </a:extLst>
          </p:cNvPr>
          <p:cNvSpPr>
            <a:spLocks noGrp="1"/>
          </p:cNvSpPr>
          <p:nvPr>
            <p:ph sz="quarter" idx="10"/>
          </p:nvPr>
        </p:nvSpPr>
        <p:spPr/>
        <p:txBody>
          <a:bodyPr>
            <a:normAutofit lnSpcReduction="10000"/>
          </a:bodyPr>
          <a:lstStyle/>
          <a:p>
            <a:r>
              <a:rPr lang="en-US" sz="2200" dirty="0">
                <a:latin typeface="Calibri" panose="020F0502020204030204" pitchFamily="34" charset="0"/>
                <a:cs typeface="Calibri" panose="020F0502020204030204" pitchFamily="34" charset="0"/>
              </a:rPr>
              <a:t>Your instructor will provide a QR code or link to answer a series of case studies, bowtie items and trends across a lifespan </a:t>
            </a:r>
          </a:p>
          <a:p>
            <a:r>
              <a:rPr lang="en-US" sz="2200" dirty="0">
                <a:latin typeface="Calibri" panose="020F0502020204030204" pitchFamily="34" charset="0"/>
                <a:cs typeface="Calibri" panose="020F0502020204030204" pitchFamily="34" charset="0"/>
              </a:rPr>
              <a:t>While questions throughout the test bank use all 5 new item response, not all specific variations that might be used on NCLEX are not included such as drop-down items formatted as a table.</a:t>
            </a:r>
          </a:p>
          <a:p>
            <a:r>
              <a:rPr lang="en-US" sz="2200" dirty="0">
                <a:latin typeface="Calibri" panose="020F0502020204030204" pitchFamily="34" charset="0"/>
                <a:cs typeface="Calibri" panose="020F0502020204030204" pitchFamily="34" charset="0"/>
              </a:rPr>
              <a:t>Information needed to answer questions will be displayed in a medical record, but the medical record will display differently on the actual NCLEX. </a:t>
            </a:r>
          </a:p>
          <a:p>
            <a:r>
              <a:rPr lang="en-US" sz="2200" dirty="0">
                <a:latin typeface="Calibri" panose="020F0502020204030204" pitchFamily="34" charset="0"/>
                <a:cs typeface="Calibri" panose="020F0502020204030204" pitchFamily="34" charset="0"/>
              </a:rPr>
              <a:t>To see how items will exactly appear on NCLEX see tutorials at </a:t>
            </a:r>
            <a:r>
              <a:rPr lang="en-US" sz="2200" dirty="0">
                <a:latin typeface="Calibri" panose="020F0502020204030204" pitchFamily="34" charset="0"/>
                <a:cs typeface="Calibri" panose="020F0502020204030204" pitchFamily="34" charset="0"/>
                <a:hlinkClick r:id="rId2"/>
              </a:rPr>
              <a:t>https://nclex.com/next-generation-</a:t>
            </a:r>
            <a:r>
              <a:rPr lang="en-US" sz="2200" dirty="0" err="1">
                <a:latin typeface="Calibri" panose="020F0502020204030204" pitchFamily="34" charset="0"/>
                <a:cs typeface="Calibri" panose="020F0502020204030204" pitchFamily="34" charset="0"/>
                <a:hlinkClick r:id="rId2"/>
              </a:rPr>
              <a:t>nclex.page</a:t>
            </a:r>
            <a:endParaRPr lang="en-US" sz="2200" dirty="0">
              <a:latin typeface="Calibri" panose="020F0502020204030204" pitchFamily="34" charset="0"/>
              <a:cs typeface="Calibri" panose="020F0502020204030204" pitchFamily="34" charset="0"/>
            </a:endParaRPr>
          </a:p>
          <a:p>
            <a:endParaRPr lang="en-US" sz="2200" dirty="0"/>
          </a:p>
        </p:txBody>
      </p:sp>
      <p:sp>
        <p:nvSpPr>
          <p:cNvPr id="3" name="Title 2">
            <a:extLst>
              <a:ext uri="{FF2B5EF4-FFF2-40B4-BE49-F238E27FC236}">
                <a16:creationId xmlns:a16="http://schemas.microsoft.com/office/drawing/2014/main" id="{7A100EDD-2C73-E6F0-09D9-C6292A6E77EA}"/>
              </a:ext>
            </a:extLst>
          </p:cNvPr>
          <p:cNvSpPr>
            <a:spLocks noGrp="1"/>
          </p:cNvSpPr>
          <p:nvPr>
            <p:ph type="title"/>
          </p:nvPr>
        </p:nvSpPr>
        <p:spPr/>
        <p:txBody>
          <a:bodyPr/>
          <a:lstStyle/>
          <a:p>
            <a:r>
              <a:rPr lang="en-US" sz="4000" dirty="0"/>
              <a:t>About This Review</a:t>
            </a:r>
            <a:endParaRPr lang="en-US" dirty="0"/>
          </a:p>
        </p:txBody>
      </p:sp>
    </p:spTree>
    <p:extLst>
      <p:ext uri="{BB962C8B-B14F-4D97-AF65-F5344CB8AC3E}">
        <p14:creationId xmlns:p14="http://schemas.microsoft.com/office/powerpoint/2010/main" val="367695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DED4-BBCB-1C56-0E0C-B07A6B085313}"/>
              </a:ext>
            </a:extLst>
          </p:cNvPr>
          <p:cNvSpPr>
            <a:spLocks noGrp="1"/>
          </p:cNvSpPr>
          <p:nvPr>
            <p:ph type="title"/>
          </p:nvPr>
        </p:nvSpPr>
        <p:spPr/>
        <p:txBody>
          <a:bodyPr>
            <a:normAutofit fontScale="90000"/>
          </a:bodyPr>
          <a:lstStyle/>
          <a:p>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The First Screen Provides Instructions </a:t>
            </a:r>
            <a:endParaRPr lang="en-US" dirty="0">
              <a:solidFill>
                <a:schemeClr val="bg2"/>
              </a:solidFill>
              <a:latin typeface="Arial Black" panose="020B0A04020102020204" pitchFamily="34" charset="0"/>
            </a:endParaRPr>
          </a:p>
        </p:txBody>
      </p:sp>
      <p:pic>
        <p:nvPicPr>
          <p:cNvPr id="8" name="Picture 7">
            <a:extLst>
              <a:ext uri="{FF2B5EF4-FFF2-40B4-BE49-F238E27FC236}">
                <a16:creationId xmlns:a16="http://schemas.microsoft.com/office/drawing/2014/main" id="{0AD06F00-A859-6E31-0D0B-344D9C5DC0FC}"/>
              </a:ext>
            </a:extLst>
          </p:cNvPr>
          <p:cNvPicPr>
            <a:picLocks noChangeAspect="1"/>
          </p:cNvPicPr>
          <p:nvPr/>
        </p:nvPicPr>
        <p:blipFill>
          <a:blip r:embed="rId2"/>
          <a:stretch>
            <a:fillRect/>
          </a:stretch>
        </p:blipFill>
        <p:spPr>
          <a:xfrm>
            <a:off x="436338" y="1768777"/>
            <a:ext cx="11308675" cy="5089223"/>
          </a:xfrm>
          <a:prstGeom prst="rect">
            <a:avLst/>
          </a:prstGeom>
        </p:spPr>
      </p:pic>
      <p:sp>
        <p:nvSpPr>
          <p:cNvPr id="13" name="TextBox 12">
            <a:extLst>
              <a:ext uri="{FF2B5EF4-FFF2-40B4-BE49-F238E27FC236}">
                <a16:creationId xmlns:a16="http://schemas.microsoft.com/office/drawing/2014/main" id="{30D0357C-CA81-C3F1-FDDC-1724862BD08B}"/>
              </a:ext>
            </a:extLst>
          </p:cNvPr>
          <p:cNvSpPr txBox="1"/>
          <p:nvPr/>
        </p:nvSpPr>
        <p:spPr>
          <a:xfrm>
            <a:off x="3668486" y="5657671"/>
            <a:ext cx="2579914" cy="1200329"/>
          </a:xfrm>
          <a:prstGeom prst="rect">
            <a:avLst/>
          </a:prstGeom>
          <a:noFill/>
        </p:spPr>
        <p:txBody>
          <a:bodyPr wrap="square" rtlCol="0">
            <a:spAutoFit/>
          </a:bodyPr>
          <a:lstStyle/>
          <a:p>
            <a:r>
              <a:rPr lang="en-US" dirty="0">
                <a:solidFill>
                  <a:srgbClr val="FF0000"/>
                </a:solidFill>
                <a:latin typeface="Calibri" panose="020F0502020204030204" pitchFamily="34" charset="0"/>
                <a:cs typeface="Calibri" panose="020F0502020204030204" pitchFamily="34" charset="0"/>
              </a:rPr>
              <a:t>Use the arrow to advance the screens</a:t>
            </a:r>
          </a:p>
          <a:p>
            <a:r>
              <a:rPr lang="en-US" dirty="0">
                <a:solidFill>
                  <a:srgbClr val="FF0000"/>
                </a:solidFill>
                <a:latin typeface="Calibri" panose="020F0502020204030204" pitchFamily="34" charset="0"/>
                <a:cs typeface="Calibri" panose="020F0502020204030204" pitchFamily="34" charset="0"/>
              </a:rPr>
              <a:t>There is no backtracking</a:t>
            </a:r>
          </a:p>
          <a:p>
            <a:endParaRPr lang="en-US" dirty="0"/>
          </a:p>
        </p:txBody>
      </p:sp>
    </p:spTree>
    <p:extLst>
      <p:ext uri="{BB962C8B-B14F-4D97-AF65-F5344CB8AC3E}">
        <p14:creationId xmlns:p14="http://schemas.microsoft.com/office/powerpoint/2010/main" val="257295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4D37-D0A1-7AF8-2DB7-D1ED4EBE1520}"/>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Answer the Questions </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C07875F-6B9A-CDC5-C199-A5CDFE5B80D9}"/>
              </a:ext>
            </a:extLst>
          </p:cNvPr>
          <p:cNvSpPr>
            <a:spLocks noGrp="1"/>
          </p:cNvSpPr>
          <p:nvPr>
            <p:ph sz="quarter" idx="10"/>
          </p:nvPr>
        </p:nvSpPr>
        <p:spPr>
          <a:xfrm>
            <a:off x="6781800" y="1970088"/>
            <a:ext cx="4562475" cy="4059237"/>
          </a:xfrm>
        </p:spPr>
        <p:txBody>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Read the instructions carefully.</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Sometimes the question tells how many options to pick.</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Other times you select all that apply.</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Some questions will not allow you to advance if they have not answered enough options.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Use the arrow to advance to the next question if doing a case study</a:t>
            </a:r>
            <a:endParaRPr lang="en-US" dirty="0"/>
          </a:p>
        </p:txBody>
      </p:sp>
      <p:pic>
        <p:nvPicPr>
          <p:cNvPr id="4" name="Content Placeholder 3">
            <a:extLst>
              <a:ext uri="{FF2B5EF4-FFF2-40B4-BE49-F238E27FC236}">
                <a16:creationId xmlns:a16="http://schemas.microsoft.com/office/drawing/2014/main" id="{9687782B-A7C9-7C5D-4A0E-661212842B4F}"/>
              </a:ext>
            </a:extLst>
          </p:cNvPr>
          <p:cNvPicPr>
            <a:picLocks noChangeAspect="1"/>
          </p:cNvPicPr>
          <p:nvPr/>
        </p:nvPicPr>
        <p:blipFill>
          <a:blip r:embed="rId2"/>
          <a:stretch>
            <a:fillRect/>
          </a:stretch>
        </p:blipFill>
        <p:spPr>
          <a:xfrm>
            <a:off x="463545" y="1547167"/>
            <a:ext cx="5708655" cy="5244113"/>
          </a:xfrm>
          <a:prstGeom prst="rect">
            <a:avLst/>
          </a:prstGeom>
        </p:spPr>
      </p:pic>
      <p:pic>
        <p:nvPicPr>
          <p:cNvPr id="5" name="Picture 4">
            <a:extLst>
              <a:ext uri="{FF2B5EF4-FFF2-40B4-BE49-F238E27FC236}">
                <a16:creationId xmlns:a16="http://schemas.microsoft.com/office/drawing/2014/main" id="{568367A6-E474-04F9-582B-A9759657F7DC}"/>
              </a:ext>
            </a:extLst>
          </p:cNvPr>
          <p:cNvPicPr>
            <a:picLocks noChangeAspect="1"/>
          </p:cNvPicPr>
          <p:nvPr/>
        </p:nvPicPr>
        <p:blipFill>
          <a:blip r:embed="rId3"/>
          <a:stretch>
            <a:fillRect/>
          </a:stretch>
        </p:blipFill>
        <p:spPr>
          <a:xfrm>
            <a:off x="4987981" y="6417469"/>
            <a:ext cx="571500" cy="352425"/>
          </a:xfrm>
          <a:prstGeom prst="rect">
            <a:avLst/>
          </a:prstGeom>
        </p:spPr>
      </p:pic>
      <p:cxnSp>
        <p:nvCxnSpPr>
          <p:cNvPr id="7" name="Straight Arrow Connector 6">
            <a:extLst>
              <a:ext uri="{FF2B5EF4-FFF2-40B4-BE49-F238E27FC236}">
                <a16:creationId xmlns:a16="http://schemas.microsoft.com/office/drawing/2014/main" id="{E6216D12-3056-B63D-DFE7-611B2D258259}"/>
              </a:ext>
            </a:extLst>
          </p:cNvPr>
          <p:cNvCxnSpPr/>
          <p:nvPr/>
        </p:nvCxnSpPr>
        <p:spPr>
          <a:xfrm flipH="1">
            <a:off x="5559481" y="5573486"/>
            <a:ext cx="1222319" cy="674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053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D47B-3CFF-6FD8-17F6-D90768248C6F}"/>
              </a:ext>
            </a:extLst>
          </p:cNvPr>
          <p:cNvSpPr>
            <a:spLocks noGrp="1"/>
          </p:cNvSpPr>
          <p:nvPr>
            <p:ph type="title"/>
          </p:nvPr>
        </p:nvSpPr>
        <p:spPr/>
        <p:txBody>
          <a:bodyPr>
            <a:normAutofit fontScale="90000"/>
          </a:bodyPr>
          <a:lstStyle/>
          <a:p>
            <a:r>
              <a:rPr lang="en-US" sz="4000" dirty="0">
                <a:latin typeface="Arial Black" panose="020B0A04020102020204" pitchFamily="34" charset="0"/>
              </a:rPr>
              <a:t>In Tables, Follow Instructions for How Many Options May be Selected in a Row.</a:t>
            </a:r>
            <a:endParaRPr lang="en-US" dirty="0">
              <a:latin typeface="Arial Black" panose="020B0A04020102020204" pitchFamily="34" charset="0"/>
            </a:endParaRPr>
          </a:p>
        </p:txBody>
      </p:sp>
      <p:pic>
        <p:nvPicPr>
          <p:cNvPr id="5" name="Content Placeholder 4">
            <a:extLst>
              <a:ext uri="{FF2B5EF4-FFF2-40B4-BE49-F238E27FC236}">
                <a16:creationId xmlns:a16="http://schemas.microsoft.com/office/drawing/2014/main" id="{EC8235F3-3858-E515-8B84-62058F5490EF}"/>
              </a:ext>
            </a:extLst>
          </p:cNvPr>
          <p:cNvPicPr>
            <a:picLocks noGrp="1" noChangeAspect="1"/>
          </p:cNvPicPr>
          <p:nvPr>
            <p:ph sz="quarter" idx="10"/>
          </p:nvPr>
        </p:nvPicPr>
        <p:blipFill>
          <a:blip r:embed="rId3"/>
          <a:stretch>
            <a:fillRect/>
          </a:stretch>
        </p:blipFill>
        <p:spPr>
          <a:xfrm>
            <a:off x="1257300" y="1970088"/>
            <a:ext cx="4343399" cy="4059237"/>
          </a:xfrm>
        </p:spPr>
      </p:pic>
      <p:pic>
        <p:nvPicPr>
          <p:cNvPr id="7" name="Picture 6">
            <a:extLst>
              <a:ext uri="{FF2B5EF4-FFF2-40B4-BE49-F238E27FC236}">
                <a16:creationId xmlns:a16="http://schemas.microsoft.com/office/drawing/2014/main" id="{844919F3-FEFF-7E51-6963-3DDAE2879F80}"/>
              </a:ext>
            </a:extLst>
          </p:cNvPr>
          <p:cNvPicPr>
            <a:picLocks noChangeAspect="1"/>
          </p:cNvPicPr>
          <p:nvPr/>
        </p:nvPicPr>
        <p:blipFill>
          <a:blip r:embed="rId4"/>
          <a:stretch>
            <a:fillRect/>
          </a:stretch>
        </p:blipFill>
        <p:spPr>
          <a:xfrm>
            <a:off x="6220777" y="1844357"/>
            <a:ext cx="5283859" cy="4059237"/>
          </a:xfrm>
          <a:prstGeom prst="rect">
            <a:avLst/>
          </a:prstGeom>
        </p:spPr>
      </p:pic>
    </p:spTree>
    <p:extLst>
      <p:ext uri="{BB962C8B-B14F-4D97-AF65-F5344CB8AC3E}">
        <p14:creationId xmlns:p14="http://schemas.microsoft.com/office/powerpoint/2010/main" val="1097092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3866-459B-4EDB-84ED-DB540CA44FAC}"/>
              </a:ext>
            </a:extLst>
          </p:cNvPr>
          <p:cNvSpPr>
            <a:spLocks noGrp="1"/>
          </p:cNvSpPr>
          <p:nvPr>
            <p:ph type="title"/>
          </p:nvPr>
        </p:nvSpPr>
        <p:spPr>
          <a:xfrm>
            <a:off x="913794" y="96350"/>
            <a:ext cx="10353762" cy="970450"/>
          </a:xfrm>
        </p:spPr>
        <p:txBody>
          <a:bodyPr>
            <a:normAutofit fontScale="90000"/>
          </a:bodyPr>
          <a:lstStyle/>
          <a:p>
            <a:br>
              <a:rPr lang="en-US" dirty="0">
                <a:latin typeface="Calibri" panose="020F0502020204030204" pitchFamily="34" charset="0"/>
                <a:cs typeface="Calibri" panose="020F0502020204030204" pitchFamily="34" charset="0"/>
              </a:rPr>
            </a:br>
            <a:r>
              <a:rPr lang="en-US" sz="4000" b="0" dirty="0">
                <a:latin typeface="Arial Black" panose="020B0A04020102020204" pitchFamily="34" charset="0"/>
              </a:rPr>
              <a:t>Highlight Questions</a:t>
            </a:r>
            <a:endParaRPr lang="en-US" b="0" dirty="0">
              <a:latin typeface="Arial Black" panose="020B0A04020102020204" pitchFamily="34" charset="0"/>
            </a:endParaRPr>
          </a:p>
        </p:txBody>
      </p:sp>
      <p:sp>
        <p:nvSpPr>
          <p:cNvPr id="8" name="Text Placeholder 7">
            <a:extLst>
              <a:ext uri="{FF2B5EF4-FFF2-40B4-BE49-F238E27FC236}">
                <a16:creationId xmlns:a16="http://schemas.microsoft.com/office/drawing/2014/main" id="{91EB524C-5242-9D96-9429-F19612CB49CE}"/>
              </a:ext>
            </a:extLst>
          </p:cNvPr>
          <p:cNvSpPr>
            <a:spLocks noGrp="1"/>
          </p:cNvSpPr>
          <p:nvPr>
            <p:ph type="body" idx="1"/>
          </p:nvPr>
        </p:nvSpPr>
        <p:spPr/>
        <p:txBody>
          <a:bodyPr/>
          <a:lstStyle/>
          <a:p>
            <a:r>
              <a:rPr lang="en-US" sz="1800" dirty="0">
                <a:latin typeface="Calibri" panose="020F0502020204030204" pitchFamily="34" charset="0"/>
                <a:cs typeface="Calibri" panose="020F0502020204030204" pitchFamily="34" charset="0"/>
              </a:rPr>
              <a:t>Questions first show a plain EMR page</a:t>
            </a:r>
            <a:endParaRPr lang="en-US" sz="1800" dirty="0"/>
          </a:p>
        </p:txBody>
      </p:sp>
      <p:sp>
        <p:nvSpPr>
          <p:cNvPr id="11" name="Text Placeholder 10">
            <a:extLst>
              <a:ext uri="{FF2B5EF4-FFF2-40B4-BE49-F238E27FC236}">
                <a16:creationId xmlns:a16="http://schemas.microsoft.com/office/drawing/2014/main" id="{1151EE4E-BB26-91AD-A2E7-B97963F07135}"/>
              </a:ext>
            </a:extLst>
          </p:cNvPr>
          <p:cNvSpPr>
            <a:spLocks noGrp="1"/>
          </p:cNvSpPr>
          <p:nvPr>
            <p:ph type="body" sz="half" idx="15"/>
          </p:nvPr>
        </p:nvSpPr>
        <p:spPr/>
        <p:txBody>
          <a:bodyPr/>
          <a:lstStyle/>
          <a:p>
            <a:endParaRPr lang="en-US"/>
          </a:p>
        </p:txBody>
      </p:sp>
      <p:sp>
        <p:nvSpPr>
          <p:cNvPr id="9" name="Text Placeholder 8">
            <a:extLst>
              <a:ext uri="{FF2B5EF4-FFF2-40B4-BE49-F238E27FC236}">
                <a16:creationId xmlns:a16="http://schemas.microsoft.com/office/drawing/2014/main" id="{D6B52E39-6027-BD0B-F7A6-4998BC56BFE4}"/>
              </a:ext>
            </a:extLst>
          </p:cNvPr>
          <p:cNvSpPr>
            <a:spLocks noGrp="1"/>
          </p:cNvSpPr>
          <p:nvPr>
            <p:ph type="body" sz="quarter" idx="3"/>
          </p:nvPr>
        </p:nvSpPr>
        <p:spPr/>
        <p:txBody>
          <a:bodyPr/>
          <a:lstStyle/>
          <a:p>
            <a:r>
              <a:rPr lang="en-US" sz="1800" dirty="0">
                <a:latin typeface="Calibri" panose="020F0502020204030204" pitchFamily="34" charset="0"/>
                <a:cs typeface="Calibri" panose="020F0502020204030204" pitchFamily="34" charset="0"/>
              </a:rPr>
              <a:t>Hovering curser makes boxes appear around selectable data</a:t>
            </a:r>
            <a:endParaRPr lang="en-US" sz="1800" dirty="0"/>
          </a:p>
        </p:txBody>
      </p:sp>
      <p:sp>
        <p:nvSpPr>
          <p:cNvPr id="12" name="Text Placeholder 11">
            <a:extLst>
              <a:ext uri="{FF2B5EF4-FFF2-40B4-BE49-F238E27FC236}">
                <a16:creationId xmlns:a16="http://schemas.microsoft.com/office/drawing/2014/main" id="{8DEC59A3-27E5-654D-7E46-2B371A91B7ED}"/>
              </a:ext>
            </a:extLst>
          </p:cNvPr>
          <p:cNvSpPr>
            <a:spLocks noGrp="1"/>
          </p:cNvSpPr>
          <p:nvPr>
            <p:ph type="body" sz="half" idx="16"/>
          </p:nvPr>
        </p:nvSpPr>
        <p:spPr/>
        <p:txBody>
          <a:bodyPr/>
          <a:lstStyle/>
          <a:p>
            <a:endParaRPr lang="en-US" dirty="0"/>
          </a:p>
        </p:txBody>
      </p:sp>
      <p:sp>
        <p:nvSpPr>
          <p:cNvPr id="13" name="Text Placeholder 12">
            <a:extLst>
              <a:ext uri="{FF2B5EF4-FFF2-40B4-BE49-F238E27FC236}">
                <a16:creationId xmlns:a16="http://schemas.microsoft.com/office/drawing/2014/main" id="{918173CF-7DE2-C61B-6C5A-32BA5865F604}"/>
              </a:ext>
            </a:extLst>
          </p:cNvPr>
          <p:cNvSpPr>
            <a:spLocks noGrp="1"/>
          </p:cNvSpPr>
          <p:nvPr>
            <p:ph type="body" sz="half" idx="17"/>
          </p:nvPr>
        </p:nvSpPr>
        <p:spPr/>
        <p:txBody>
          <a:bodyPr/>
          <a:lstStyle/>
          <a:p>
            <a:endParaRPr lang="en-US"/>
          </a:p>
        </p:txBody>
      </p:sp>
      <p:sp>
        <p:nvSpPr>
          <p:cNvPr id="15" name="Text Placeholder 14">
            <a:extLst>
              <a:ext uri="{FF2B5EF4-FFF2-40B4-BE49-F238E27FC236}">
                <a16:creationId xmlns:a16="http://schemas.microsoft.com/office/drawing/2014/main" id="{6D1A8666-CE18-7552-CF6D-79ABC954FAFD}"/>
              </a:ext>
            </a:extLst>
          </p:cNvPr>
          <p:cNvSpPr>
            <a:spLocks noGrp="1"/>
          </p:cNvSpPr>
          <p:nvPr>
            <p:ph type="body" sz="quarter" idx="13"/>
          </p:nvPr>
        </p:nvSpPr>
        <p:spPr>
          <a:xfrm>
            <a:off x="7966571" y="1885950"/>
            <a:ext cx="3517857" cy="576262"/>
          </a:xfrm>
        </p:spPr>
        <p:txBody>
          <a:bodyPr/>
          <a:lstStyle/>
          <a:p>
            <a:r>
              <a:rPr lang="en-US" sz="1800" dirty="0">
                <a:latin typeface="Calibri" panose="020F0502020204030204" pitchFamily="34" charset="0"/>
                <a:cs typeface="Calibri" panose="020F0502020204030204" pitchFamily="34" charset="0"/>
              </a:rPr>
              <a:t>Click the box to apply the highlight; A second click removes it.</a:t>
            </a:r>
            <a:endParaRPr lang="en-US" sz="1800" dirty="0"/>
          </a:p>
        </p:txBody>
      </p:sp>
      <p:pic>
        <p:nvPicPr>
          <p:cNvPr id="16" name="Picture 15">
            <a:extLst>
              <a:ext uri="{FF2B5EF4-FFF2-40B4-BE49-F238E27FC236}">
                <a16:creationId xmlns:a16="http://schemas.microsoft.com/office/drawing/2014/main" id="{4DF40EE0-D788-04BA-31FC-C45D55BFBA6B}"/>
              </a:ext>
            </a:extLst>
          </p:cNvPr>
          <p:cNvPicPr>
            <a:picLocks noChangeAspect="1"/>
          </p:cNvPicPr>
          <p:nvPr/>
        </p:nvPicPr>
        <p:blipFill>
          <a:blip r:embed="rId2"/>
          <a:stretch>
            <a:fillRect/>
          </a:stretch>
        </p:blipFill>
        <p:spPr>
          <a:xfrm>
            <a:off x="913795" y="2655280"/>
            <a:ext cx="3300984" cy="2635177"/>
          </a:xfrm>
          <a:prstGeom prst="rect">
            <a:avLst/>
          </a:prstGeom>
        </p:spPr>
      </p:pic>
      <p:pic>
        <p:nvPicPr>
          <p:cNvPr id="17" name="Picture 16">
            <a:extLst>
              <a:ext uri="{FF2B5EF4-FFF2-40B4-BE49-F238E27FC236}">
                <a16:creationId xmlns:a16="http://schemas.microsoft.com/office/drawing/2014/main" id="{54F1FE7D-9066-54F3-835A-53CD00F96D47}"/>
              </a:ext>
            </a:extLst>
          </p:cNvPr>
          <p:cNvPicPr>
            <a:picLocks noChangeAspect="1"/>
          </p:cNvPicPr>
          <p:nvPr/>
        </p:nvPicPr>
        <p:blipFill>
          <a:blip r:embed="rId2"/>
          <a:stretch>
            <a:fillRect/>
          </a:stretch>
        </p:blipFill>
        <p:spPr>
          <a:xfrm>
            <a:off x="4405903" y="2655280"/>
            <a:ext cx="3379200" cy="2635177"/>
          </a:xfrm>
          <a:prstGeom prst="rect">
            <a:avLst/>
          </a:prstGeom>
        </p:spPr>
      </p:pic>
      <p:sp>
        <p:nvSpPr>
          <p:cNvPr id="19" name="TextBox 18">
            <a:extLst>
              <a:ext uri="{FF2B5EF4-FFF2-40B4-BE49-F238E27FC236}">
                <a16:creationId xmlns:a16="http://schemas.microsoft.com/office/drawing/2014/main" id="{9E0B0477-E227-F56E-D34A-849AD8896C8F}"/>
              </a:ext>
            </a:extLst>
          </p:cNvPr>
          <p:cNvSpPr txBox="1"/>
          <p:nvPr/>
        </p:nvSpPr>
        <p:spPr>
          <a:xfrm>
            <a:off x="5410200" y="5086996"/>
            <a:ext cx="1023257" cy="246221"/>
          </a:xfrm>
          <a:prstGeom prst="rect">
            <a:avLst/>
          </a:prstGeom>
          <a:noFill/>
          <a:ln>
            <a:solidFill>
              <a:schemeClr val="bg1"/>
            </a:solidFill>
          </a:ln>
        </p:spPr>
        <p:txBody>
          <a:bodyPr wrap="square" rtlCol="0">
            <a:spAutoFit/>
          </a:bodyPr>
          <a:lstStyle/>
          <a:p>
            <a:endParaRPr lang="en-US" sz="1000" dirty="0"/>
          </a:p>
        </p:txBody>
      </p:sp>
      <p:pic>
        <p:nvPicPr>
          <p:cNvPr id="20" name="Picture 19">
            <a:extLst>
              <a:ext uri="{FF2B5EF4-FFF2-40B4-BE49-F238E27FC236}">
                <a16:creationId xmlns:a16="http://schemas.microsoft.com/office/drawing/2014/main" id="{C69D9D3A-F6BE-F2C0-35F5-73CEAE041289}"/>
              </a:ext>
            </a:extLst>
          </p:cNvPr>
          <p:cNvPicPr>
            <a:picLocks noChangeAspect="1"/>
          </p:cNvPicPr>
          <p:nvPr/>
        </p:nvPicPr>
        <p:blipFill>
          <a:blip r:embed="rId3"/>
          <a:stretch>
            <a:fillRect/>
          </a:stretch>
        </p:blipFill>
        <p:spPr>
          <a:xfrm>
            <a:off x="7977223" y="2571749"/>
            <a:ext cx="3300982" cy="2718708"/>
          </a:xfrm>
          <a:prstGeom prst="rect">
            <a:avLst/>
          </a:prstGeom>
        </p:spPr>
      </p:pic>
    </p:spTree>
    <p:extLst>
      <p:ext uri="{BB962C8B-B14F-4D97-AF65-F5344CB8AC3E}">
        <p14:creationId xmlns:p14="http://schemas.microsoft.com/office/powerpoint/2010/main" val="4221859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92F101-AE4B-7436-5D4D-B8E02F395F43}"/>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Submit the Final Question </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and Click Download PDF </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from Thank You Screen</a:t>
            </a:r>
            <a:br>
              <a:rPr lang="en-US" sz="4000" dirty="0">
                <a:solidFill>
                  <a:srgbClr val="C00000"/>
                </a:solidFill>
                <a:latin typeface="+mj-lt"/>
              </a:rPr>
            </a:br>
            <a:endParaRPr lang="en-US" dirty="0"/>
          </a:p>
        </p:txBody>
      </p:sp>
      <p:sp>
        <p:nvSpPr>
          <p:cNvPr id="12" name="Oval 11">
            <a:extLst>
              <a:ext uri="{FF2B5EF4-FFF2-40B4-BE49-F238E27FC236}">
                <a16:creationId xmlns:a16="http://schemas.microsoft.com/office/drawing/2014/main" id="{B7503B3F-650F-3A7A-36E8-69FAF59C82C6}"/>
              </a:ext>
            </a:extLst>
          </p:cNvPr>
          <p:cNvSpPr/>
          <p:nvPr/>
        </p:nvSpPr>
        <p:spPr>
          <a:xfrm>
            <a:off x="6542314" y="3233057"/>
            <a:ext cx="1469572" cy="5987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2EA45C4-9CE6-D85F-3BE9-E2C5E552D92F}"/>
              </a:ext>
            </a:extLst>
          </p:cNvPr>
          <p:cNvPicPr>
            <a:picLocks noChangeAspect="1"/>
          </p:cNvPicPr>
          <p:nvPr/>
        </p:nvPicPr>
        <p:blipFill>
          <a:blip r:embed="rId2"/>
          <a:stretch>
            <a:fillRect/>
          </a:stretch>
        </p:blipFill>
        <p:spPr>
          <a:xfrm>
            <a:off x="569824" y="1973295"/>
            <a:ext cx="7850389" cy="4096992"/>
          </a:xfrm>
          <a:prstGeom prst="rect">
            <a:avLst/>
          </a:prstGeom>
        </p:spPr>
      </p:pic>
      <p:cxnSp>
        <p:nvCxnSpPr>
          <p:cNvPr id="15" name="Straight Arrow Connector 14">
            <a:extLst>
              <a:ext uri="{FF2B5EF4-FFF2-40B4-BE49-F238E27FC236}">
                <a16:creationId xmlns:a16="http://schemas.microsoft.com/office/drawing/2014/main" id="{C783591E-93B0-EFAF-6979-669190F9FDFC}"/>
              </a:ext>
            </a:extLst>
          </p:cNvPr>
          <p:cNvCxnSpPr>
            <a:cxnSpLocks/>
          </p:cNvCxnSpPr>
          <p:nvPr/>
        </p:nvCxnSpPr>
        <p:spPr>
          <a:xfrm flipH="1">
            <a:off x="7897585" y="932089"/>
            <a:ext cx="1104901" cy="2496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876DA56B-8F91-C9BB-67DD-16936EC349CC}"/>
              </a:ext>
            </a:extLst>
          </p:cNvPr>
          <p:cNvSpPr txBox="1">
            <a:spLocks noGrp="1"/>
          </p:cNvSpPr>
          <p:nvPr>
            <p:ph sz="quarter" idx="10"/>
          </p:nvPr>
        </p:nvSpPr>
        <p:spPr>
          <a:xfrm>
            <a:off x="8393113" y="1931988"/>
            <a:ext cx="3081337" cy="2089803"/>
          </a:xfrm>
          <a:prstGeom prst="rect">
            <a:avLst/>
          </a:prstGeom>
          <a:noFill/>
        </p:spPr>
        <p:txBody>
          <a:bodyPr wrap="square" rtlCol="0">
            <a:spAutoFit/>
          </a:bodyPr>
          <a:lstStyle/>
          <a:p>
            <a:r>
              <a:rPr lang="en-US" sz="2400" dirty="0">
                <a:solidFill>
                  <a:srgbClr val="FF0000"/>
                </a:solidFill>
              </a:rPr>
              <a:t>It is the only way to save your answers.</a:t>
            </a:r>
          </a:p>
          <a:p>
            <a:r>
              <a:rPr lang="en-US" sz="2400" dirty="0">
                <a:solidFill>
                  <a:srgbClr val="FF0000"/>
                </a:solidFill>
              </a:rPr>
              <a:t>This step is critical!</a:t>
            </a:r>
          </a:p>
        </p:txBody>
      </p:sp>
    </p:spTree>
    <p:extLst>
      <p:ext uri="{BB962C8B-B14F-4D97-AF65-F5344CB8AC3E}">
        <p14:creationId xmlns:p14="http://schemas.microsoft.com/office/powerpoint/2010/main" val="419943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1FE8-5D60-4CD8-A281-1107FFE126F1}"/>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The Response Summary Shows Your Answers  </a:t>
            </a:r>
            <a:br>
              <a:rPr lang="en-US" sz="4000" dirty="0">
                <a:solidFill>
                  <a:schemeClr val="bg2"/>
                </a:solidFill>
                <a:latin typeface="Arial Black" panose="020B0A04020102020204" pitchFamily="34" charset="0"/>
              </a:rPr>
            </a:b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B85BC97-19EF-DB0F-0905-F0523503B624}"/>
              </a:ext>
            </a:extLst>
          </p:cNvPr>
          <p:cNvSpPr>
            <a:spLocks noGrp="1"/>
          </p:cNvSpPr>
          <p:nvPr>
            <p:ph sz="quarter" idx="10"/>
          </p:nvPr>
        </p:nvSpPr>
        <p:spPr>
          <a:xfrm>
            <a:off x="914401" y="1970088"/>
            <a:ext cx="5627914" cy="4059237"/>
          </a:xfrm>
        </p:spPr>
        <p:txBody>
          <a:bodyPr>
            <a:normAutofit fontScale="92500"/>
          </a:bodyPr>
          <a:lstStyle/>
          <a:p>
            <a:r>
              <a:rPr lang="en-US" sz="2400" dirty="0"/>
              <a:t>Follow your faculty’s instructions for saving the response summary.</a:t>
            </a:r>
          </a:p>
          <a:p>
            <a:r>
              <a:rPr lang="en-US" sz="2400" dirty="0"/>
              <a:t>They may have you print it out, save it to computer, or upload it to a learning management system.</a:t>
            </a:r>
          </a:p>
          <a:p>
            <a:r>
              <a:rPr lang="en-US" sz="2400" b="1" dirty="0"/>
              <a:t>The response summary DOES NOT give you the correct answers. </a:t>
            </a:r>
          </a:p>
          <a:p>
            <a:r>
              <a:rPr lang="en-US" sz="2400" dirty="0"/>
              <a:t>Answers will appear on subsequent slides with information on how to score the item and a rationale for the answer. </a:t>
            </a:r>
            <a:r>
              <a:rPr lang="en-US" sz="2400" dirty="0">
                <a:highlight>
                  <a:srgbClr val="F7F7F7"/>
                </a:highlight>
                <a:latin typeface="Calibri" panose="020F0502020204030204" pitchFamily="34" charset="0"/>
                <a:cs typeface="Calibri" panose="020F0502020204030204" pitchFamily="34" charset="0"/>
              </a:rPr>
              <a:t> </a:t>
            </a:r>
          </a:p>
          <a:p>
            <a:endParaRPr lang="en-US" dirty="0"/>
          </a:p>
        </p:txBody>
      </p:sp>
      <p:pic>
        <p:nvPicPr>
          <p:cNvPr id="6" name="Picture 5">
            <a:extLst>
              <a:ext uri="{FF2B5EF4-FFF2-40B4-BE49-F238E27FC236}">
                <a16:creationId xmlns:a16="http://schemas.microsoft.com/office/drawing/2014/main" id="{F078CE00-422F-E271-6D04-DD68F7F5F6B3}"/>
              </a:ext>
            </a:extLst>
          </p:cNvPr>
          <p:cNvPicPr>
            <a:picLocks noChangeAspect="1"/>
          </p:cNvPicPr>
          <p:nvPr/>
        </p:nvPicPr>
        <p:blipFill>
          <a:blip r:embed="rId2"/>
          <a:stretch>
            <a:fillRect/>
          </a:stretch>
        </p:blipFill>
        <p:spPr>
          <a:xfrm>
            <a:off x="7555231" y="1580050"/>
            <a:ext cx="4057650" cy="5044177"/>
          </a:xfrm>
          <a:prstGeom prst="rect">
            <a:avLst/>
          </a:prstGeom>
        </p:spPr>
      </p:pic>
    </p:spTree>
    <p:extLst>
      <p:ext uri="{BB962C8B-B14F-4D97-AF65-F5344CB8AC3E}">
        <p14:creationId xmlns:p14="http://schemas.microsoft.com/office/powerpoint/2010/main" val="214908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BAC4-C4B4-B4E0-F380-AC6D34591A84}"/>
              </a:ext>
            </a:extLst>
          </p:cNvPr>
          <p:cNvSpPr>
            <a:spLocks noGrp="1"/>
          </p:cNvSpPr>
          <p:nvPr>
            <p:ph type="title"/>
          </p:nvPr>
        </p:nvSpPr>
        <p:spPr/>
        <p:txBody>
          <a:bodyPr/>
          <a:lstStyle/>
          <a:p>
            <a:r>
              <a:rPr lang="en-US" dirty="0"/>
              <a:t>Correct Answers</a:t>
            </a:r>
          </a:p>
        </p:txBody>
      </p:sp>
      <p:sp>
        <p:nvSpPr>
          <p:cNvPr id="3" name="Content Placeholder 2">
            <a:extLst>
              <a:ext uri="{FF2B5EF4-FFF2-40B4-BE49-F238E27FC236}">
                <a16:creationId xmlns:a16="http://schemas.microsoft.com/office/drawing/2014/main" id="{39FCBB51-BB7A-6808-812B-4339AD9EF863}"/>
              </a:ext>
            </a:extLst>
          </p:cNvPr>
          <p:cNvSpPr>
            <a:spLocks noGrp="1"/>
          </p:cNvSpPr>
          <p:nvPr>
            <p:ph sz="quarter" idx="10"/>
          </p:nvPr>
        </p:nvSpPr>
        <p:spPr/>
        <p:txBody>
          <a:bodyPr/>
          <a:lstStyle/>
          <a:p>
            <a:r>
              <a:rPr lang="en-US" dirty="0"/>
              <a:t>Correct answers may be indicated 1 of 4 ways</a:t>
            </a:r>
          </a:p>
          <a:p>
            <a:r>
              <a:rPr lang="en-US" dirty="0"/>
              <a:t>Asterisk appears after correct option*</a:t>
            </a:r>
          </a:p>
          <a:p>
            <a:r>
              <a:rPr lang="en-US" u="sng" dirty="0"/>
              <a:t>Option may be underlined with or without an *</a:t>
            </a:r>
          </a:p>
          <a:p>
            <a:r>
              <a:rPr lang="en-US" dirty="0"/>
              <a:t>Option may appear as an X or * in a table  </a:t>
            </a:r>
          </a:p>
          <a:p>
            <a:endParaRPr lang="en-US" dirty="0"/>
          </a:p>
          <a:p>
            <a:endParaRPr lang="en-US" dirty="0"/>
          </a:p>
          <a:p>
            <a:r>
              <a:rPr lang="en-US" dirty="0"/>
              <a:t>Correct answer may appear as highlight</a:t>
            </a:r>
          </a:p>
          <a:p>
            <a:endParaRPr lang="en-US" dirty="0"/>
          </a:p>
        </p:txBody>
      </p:sp>
      <p:pic>
        <p:nvPicPr>
          <p:cNvPr id="5" name="Picture 4">
            <a:extLst>
              <a:ext uri="{FF2B5EF4-FFF2-40B4-BE49-F238E27FC236}">
                <a16:creationId xmlns:a16="http://schemas.microsoft.com/office/drawing/2014/main" id="{6C869D6D-3727-2F1F-6E6D-921C5D648F23}"/>
              </a:ext>
            </a:extLst>
          </p:cNvPr>
          <p:cNvPicPr>
            <a:picLocks noChangeAspect="1"/>
          </p:cNvPicPr>
          <p:nvPr/>
        </p:nvPicPr>
        <p:blipFill>
          <a:blip r:embed="rId2"/>
          <a:stretch>
            <a:fillRect/>
          </a:stretch>
        </p:blipFill>
        <p:spPr>
          <a:xfrm>
            <a:off x="6322241" y="3259815"/>
            <a:ext cx="5229225" cy="1190625"/>
          </a:xfrm>
          <a:prstGeom prst="rect">
            <a:avLst/>
          </a:prstGeom>
        </p:spPr>
      </p:pic>
      <p:pic>
        <p:nvPicPr>
          <p:cNvPr id="7" name="Picture 6">
            <a:extLst>
              <a:ext uri="{FF2B5EF4-FFF2-40B4-BE49-F238E27FC236}">
                <a16:creationId xmlns:a16="http://schemas.microsoft.com/office/drawing/2014/main" id="{EE1AFBEB-5184-4A4D-B5E8-8BDF5A3999E6}"/>
              </a:ext>
            </a:extLst>
          </p:cNvPr>
          <p:cNvPicPr>
            <a:picLocks noChangeAspect="1"/>
          </p:cNvPicPr>
          <p:nvPr/>
        </p:nvPicPr>
        <p:blipFill>
          <a:blip r:embed="rId3"/>
          <a:stretch>
            <a:fillRect/>
          </a:stretch>
        </p:blipFill>
        <p:spPr>
          <a:xfrm>
            <a:off x="4872990" y="5149215"/>
            <a:ext cx="5943600" cy="1428750"/>
          </a:xfrm>
          <a:prstGeom prst="rect">
            <a:avLst/>
          </a:prstGeom>
        </p:spPr>
      </p:pic>
    </p:spTree>
    <p:extLst>
      <p:ext uri="{BB962C8B-B14F-4D97-AF65-F5344CB8AC3E}">
        <p14:creationId xmlns:p14="http://schemas.microsoft.com/office/powerpoint/2010/main" val="2819605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3AAD-075B-44B9-87A4-1B7C4D760FD4}"/>
              </a:ext>
            </a:extLst>
          </p:cNvPr>
          <p:cNvSpPr>
            <a:spLocks noGrp="1"/>
          </p:cNvSpPr>
          <p:nvPr>
            <p:ph type="title"/>
          </p:nvPr>
        </p:nvSpPr>
        <p:spPr>
          <a:noFill/>
        </p:spPr>
        <p:txBody>
          <a:bodyPr>
            <a:normAutofit/>
          </a:bodyPr>
          <a:lstStyle/>
          <a:p>
            <a:pPr algn="ctr"/>
            <a:r>
              <a:rPr lang="en-US" sz="3600" dirty="0"/>
              <a:t>New Scoring Rule: +/-</a:t>
            </a:r>
          </a:p>
        </p:txBody>
      </p:sp>
      <p:sp>
        <p:nvSpPr>
          <p:cNvPr id="4" name="Content Placeholder 3">
            <a:extLst>
              <a:ext uri="{FF2B5EF4-FFF2-40B4-BE49-F238E27FC236}">
                <a16:creationId xmlns:a16="http://schemas.microsoft.com/office/drawing/2014/main" id="{076FAD2D-EF9A-449E-A7A2-202B8E835169}"/>
              </a:ext>
            </a:extLst>
          </p:cNvPr>
          <p:cNvSpPr>
            <a:spLocks noGrp="1"/>
          </p:cNvSpPr>
          <p:nvPr>
            <p:ph sz="quarter" idx="10"/>
          </p:nvPr>
        </p:nvSpPr>
        <p:spPr>
          <a:xfrm>
            <a:off x="914401" y="1970088"/>
            <a:ext cx="5029446" cy="4059237"/>
          </a:xfrm>
        </p:spPr>
        <p:txBody>
          <a:bodyPr>
            <a:normAutofit lnSpcReduction="10000"/>
          </a:bodyPr>
          <a:lstStyle/>
          <a:p>
            <a:r>
              <a:rPr lang="en-US" sz="2000" dirty="0"/>
              <a:t>Used when takers may pick </a:t>
            </a:r>
            <a:r>
              <a:rPr lang="en-US" sz="2000" u="sng" dirty="0"/>
              <a:t>unlimited</a:t>
            </a:r>
            <a:r>
              <a:rPr lang="en-US" sz="2000" dirty="0"/>
              <a:t> options</a:t>
            </a:r>
          </a:p>
          <a:p>
            <a:r>
              <a:rPr lang="en-US" sz="2000" dirty="0"/>
              <a:t>Possible points are number of keyed correct items</a:t>
            </a:r>
          </a:p>
          <a:p>
            <a:r>
              <a:rPr lang="en-US" sz="2000" dirty="0"/>
              <a:t>Earn 1 point  for each correct item selected</a:t>
            </a:r>
          </a:p>
          <a:p>
            <a:r>
              <a:rPr lang="en-US" sz="2000" dirty="0"/>
              <a:t>Loose 1 point for each incorrect item selected </a:t>
            </a:r>
          </a:p>
          <a:p>
            <a:r>
              <a:rPr lang="en-US" sz="2000" dirty="0"/>
              <a:t>Guessing penalty prevents takers  from gaming system by selecting all</a:t>
            </a:r>
          </a:p>
          <a:p>
            <a:r>
              <a:rPr lang="en-US" sz="2000" dirty="0"/>
              <a:t>Minimum score =0</a:t>
            </a:r>
          </a:p>
          <a:p>
            <a:endParaRPr lang="en-US" dirty="0"/>
          </a:p>
        </p:txBody>
      </p:sp>
      <p:sp>
        <p:nvSpPr>
          <p:cNvPr id="3" name="Content Placeholder 2">
            <a:extLst>
              <a:ext uri="{FF2B5EF4-FFF2-40B4-BE49-F238E27FC236}">
                <a16:creationId xmlns:a16="http://schemas.microsoft.com/office/drawing/2014/main" id="{EAAF5BB3-66CC-4A90-8B41-26DEEE6436C3}"/>
              </a:ext>
            </a:extLst>
          </p:cNvPr>
          <p:cNvSpPr>
            <a:spLocks noGrp="1"/>
          </p:cNvSpPr>
          <p:nvPr>
            <p:ph sz="half" idx="4294967295"/>
          </p:nvPr>
        </p:nvSpPr>
        <p:spPr>
          <a:xfrm>
            <a:off x="6248155" y="1888009"/>
            <a:ext cx="4641850" cy="4351338"/>
          </a:xfrm>
        </p:spPr>
        <p:txBody>
          <a:bodyPr>
            <a:normAutofit/>
          </a:bodyPr>
          <a:lstStyle/>
          <a:p>
            <a:pPr>
              <a:buFont typeface="Wingdings" panose="05000000000000000000" pitchFamily="2" charset="2"/>
              <a:buChar char="Ø"/>
            </a:pPr>
            <a:r>
              <a:rPr lang="en-US" dirty="0"/>
              <a:t>Which items are viruses? </a:t>
            </a:r>
            <a:r>
              <a:rPr lang="en-US" b="1" dirty="0"/>
              <a:t>Select all that apply. </a:t>
            </a:r>
          </a:p>
          <a:p>
            <a:endParaRPr lang="en-US" b="1" dirty="0"/>
          </a:p>
          <a:p>
            <a:pPr marL="0" indent="0">
              <a:buNone/>
            </a:pPr>
            <a:r>
              <a:rPr lang="en-US" b="1" dirty="0">
                <a:sym typeface="Wingdings" panose="05000000000000000000" pitchFamily="2" charset="2"/>
              </a:rPr>
              <a:t>     </a:t>
            </a:r>
            <a:r>
              <a:rPr lang="en-US" dirty="0">
                <a:sym typeface="Wingdings" panose="05000000000000000000" pitchFamily="2" charset="2"/>
              </a:rPr>
              <a:t>Chlamydia</a:t>
            </a:r>
            <a:endParaRPr lang="en-US" dirty="0"/>
          </a:p>
          <a:p>
            <a:pPr marL="0" indent="0">
              <a:buNone/>
            </a:pPr>
            <a:r>
              <a:rPr lang="en-US" dirty="0">
                <a:sym typeface="Wingdings" panose="05000000000000000000" pitchFamily="2" charset="2"/>
              </a:rPr>
              <a:t>    </a:t>
            </a:r>
            <a:r>
              <a:rPr lang="en-US" dirty="0"/>
              <a:t>Influenza[</a:t>
            </a:r>
            <a:r>
              <a:rPr lang="en-US" dirty="0">
                <a:sym typeface="Wingdings" panose="05000000000000000000" pitchFamily="2" charset="2"/>
              </a:rPr>
              <a:t>]</a:t>
            </a:r>
            <a:endParaRPr lang="en-US" dirty="0"/>
          </a:p>
          <a:p>
            <a:pPr marL="0" indent="0">
              <a:buNone/>
            </a:pPr>
            <a:r>
              <a:rPr lang="en-US" dirty="0">
                <a:sym typeface="Wingdings" panose="05000000000000000000" pitchFamily="2" charset="2"/>
              </a:rPr>
              <a:t>    </a:t>
            </a:r>
            <a:r>
              <a:rPr lang="en-US" dirty="0"/>
              <a:t>Hepatitis B [</a:t>
            </a:r>
            <a:r>
              <a:rPr lang="en-US" dirty="0">
                <a:sym typeface="Wingdings" panose="05000000000000000000" pitchFamily="2" charset="2"/>
              </a:rPr>
              <a:t>]</a:t>
            </a:r>
            <a:endParaRPr lang="en-US" dirty="0"/>
          </a:p>
          <a:p>
            <a:pPr>
              <a:buFont typeface="Wingdings" panose="05000000000000000000" pitchFamily="2" charset="2"/>
              <a:buChar char="q"/>
            </a:pPr>
            <a:r>
              <a:rPr lang="en-US" dirty="0"/>
              <a:t> Lyme disease</a:t>
            </a:r>
          </a:p>
          <a:p>
            <a:pPr>
              <a:buFont typeface="Wingdings" panose="05000000000000000000" pitchFamily="2" charset="2"/>
              <a:buChar char="q"/>
            </a:pPr>
            <a:r>
              <a:rPr lang="en-US" dirty="0"/>
              <a:t>Pertussis</a:t>
            </a:r>
          </a:p>
          <a:p>
            <a:pPr>
              <a:buFont typeface="Wingdings" panose="05000000000000000000" pitchFamily="2" charset="2"/>
              <a:buChar char="q"/>
            </a:pPr>
            <a:r>
              <a:rPr lang="en-US" dirty="0"/>
              <a:t>Tuberculosis</a:t>
            </a:r>
          </a:p>
          <a:p>
            <a:pPr>
              <a:buFont typeface="Wingdings" panose="05000000000000000000" pitchFamily="2" charset="2"/>
              <a:buChar char="q"/>
            </a:pPr>
            <a:r>
              <a:rPr lang="en-US" dirty="0"/>
              <a:t> Varicella [</a:t>
            </a:r>
            <a:r>
              <a:rPr lang="en-US" dirty="0">
                <a:sym typeface="Wingdings" panose="05000000000000000000" pitchFamily="2" charset="2"/>
              </a:rPr>
              <a:t>]</a:t>
            </a:r>
            <a:endParaRPr lang="en-US" dirty="0"/>
          </a:p>
          <a:p>
            <a:pPr>
              <a:buFont typeface="Wingdings" panose="05000000000000000000" pitchFamily="2" charset="2"/>
              <a:buChar char="q"/>
            </a:pPr>
            <a:endParaRPr lang="en-US" sz="1200" b="1" dirty="0"/>
          </a:p>
        </p:txBody>
      </p:sp>
      <p:sp>
        <p:nvSpPr>
          <p:cNvPr id="10" name="TextBox 9">
            <a:extLst>
              <a:ext uri="{FF2B5EF4-FFF2-40B4-BE49-F238E27FC236}">
                <a16:creationId xmlns:a16="http://schemas.microsoft.com/office/drawing/2014/main" id="{16708703-40F3-49AD-A147-67801824D138}"/>
              </a:ext>
            </a:extLst>
          </p:cNvPr>
          <p:cNvSpPr txBox="1"/>
          <p:nvPr/>
        </p:nvSpPr>
        <p:spPr>
          <a:xfrm flipH="1">
            <a:off x="7799071" y="3083210"/>
            <a:ext cx="2540810" cy="507831"/>
          </a:xfrm>
          <a:prstGeom prst="rect">
            <a:avLst/>
          </a:prstGeom>
          <a:noFill/>
        </p:spPr>
        <p:txBody>
          <a:bodyPr wrap="square" rtlCol="0">
            <a:spAutoFit/>
          </a:bodyPr>
          <a:lstStyle/>
          <a:p>
            <a:endParaRPr lang="en-US" sz="1350" dirty="0">
              <a:solidFill>
                <a:srgbClr val="0070C0"/>
              </a:solidFill>
              <a:latin typeface="Trebuchet MS" panose="020B0603020202020204" pitchFamily="34" charset="0"/>
            </a:endParaRPr>
          </a:p>
          <a:p>
            <a:endParaRPr lang="en-US" sz="1350" dirty="0">
              <a:solidFill>
                <a:srgbClr val="0070C0"/>
              </a:solidFill>
              <a:latin typeface="Trebuchet MS" panose="020B0603020202020204" pitchFamily="34" charset="0"/>
            </a:endParaRPr>
          </a:p>
        </p:txBody>
      </p:sp>
      <p:sp>
        <p:nvSpPr>
          <p:cNvPr id="7" name="TextBox 6">
            <a:extLst>
              <a:ext uri="{FF2B5EF4-FFF2-40B4-BE49-F238E27FC236}">
                <a16:creationId xmlns:a16="http://schemas.microsoft.com/office/drawing/2014/main" id="{772D567E-8660-41F0-8E31-12E88CC42EC9}"/>
              </a:ext>
            </a:extLst>
          </p:cNvPr>
          <p:cNvSpPr txBox="1"/>
          <p:nvPr/>
        </p:nvSpPr>
        <p:spPr>
          <a:xfrm>
            <a:off x="9459147" y="3083210"/>
            <a:ext cx="1761467" cy="2308324"/>
          </a:xfrm>
          <a:prstGeom prst="rect">
            <a:avLst/>
          </a:prstGeom>
          <a:noFill/>
        </p:spPr>
        <p:txBody>
          <a:bodyPr wrap="square" rtlCol="0">
            <a:spAutoFit/>
          </a:bodyPr>
          <a:lstStyle/>
          <a:p>
            <a:r>
              <a:rPr lang="en-US" dirty="0">
                <a:solidFill>
                  <a:srgbClr val="0068A9"/>
                </a:solidFill>
                <a:latin typeface="Trebuchet MS" panose="020B0603020202020204" pitchFamily="34" charset="0"/>
              </a:rPr>
              <a:t>+/- Scoring rule</a:t>
            </a:r>
          </a:p>
          <a:p>
            <a:r>
              <a:rPr lang="en-US" dirty="0">
                <a:solidFill>
                  <a:srgbClr val="0068A9"/>
                </a:solidFill>
                <a:latin typeface="Trebuchet MS" panose="020B0603020202020204" pitchFamily="34" charset="0"/>
              </a:rPr>
              <a:t>3 points possible</a:t>
            </a:r>
          </a:p>
          <a:p>
            <a:r>
              <a:rPr lang="en-US" dirty="0">
                <a:solidFill>
                  <a:srgbClr val="0068A9"/>
                </a:solidFill>
                <a:latin typeface="Trebuchet MS" panose="020B0603020202020204" pitchFamily="34" charset="0"/>
              </a:rPr>
              <a:t>+2 correct</a:t>
            </a:r>
          </a:p>
          <a:p>
            <a:r>
              <a:rPr lang="en-US" dirty="0">
                <a:solidFill>
                  <a:srgbClr val="0068A9"/>
                </a:solidFill>
                <a:latin typeface="Trebuchet MS" panose="020B0603020202020204" pitchFamily="34" charset="0"/>
              </a:rPr>
              <a:t>-1 incorrect</a:t>
            </a:r>
          </a:p>
          <a:p>
            <a:r>
              <a:rPr lang="en-US" dirty="0">
                <a:solidFill>
                  <a:srgbClr val="0068A9"/>
                </a:solidFill>
                <a:latin typeface="Trebuchet MS" panose="020B0603020202020204" pitchFamily="34" charset="0"/>
              </a:rPr>
              <a:t>-----------------</a:t>
            </a:r>
          </a:p>
          <a:p>
            <a:r>
              <a:rPr lang="en-US" dirty="0">
                <a:solidFill>
                  <a:srgbClr val="0068A9"/>
                </a:solidFill>
                <a:latin typeface="Trebuchet MS" panose="020B0603020202020204" pitchFamily="34" charset="0"/>
              </a:rPr>
              <a:t>1 points</a:t>
            </a:r>
          </a:p>
        </p:txBody>
      </p:sp>
    </p:spTree>
    <p:extLst>
      <p:ext uri="{BB962C8B-B14F-4D97-AF65-F5344CB8AC3E}">
        <p14:creationId xmlns:p14="http://schemas.microsoft.com/office/powerpoint/2010/main" val="263758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3AAD-075B-44B9-87A4-1B7C4D760FD4}"/>
              </a:ext>
            </a:extLst>
          </p:cNvPr>
          <p:cNvSpPr>
            <a:spLocks noGrp="1"/>
          </p:cNvSpPr>
          <p:nvPr>
            <p:ph type="title"/>
          </p:nvPr>
        </p:nvSpPr>
        <p:spPr>
          <a:noFill/>
        </p:spPr>
        <p:txBody>
          <a:bodyPr>
            <a:normAutofit/>
          </a:bodyPr>
          <a:lstStyle/>
          <a:p>
            <a:pPr algn="ctr"/>
            <a:r>
              <a:rPr lang="en-US" sz="3600" dirty="0"/>
              <a:t>New Scoring Rule: 0/1</a:t>
            </a:r>
          </a:p>
        </p:txBody>
      </p:sp>
      <p:sp>
        <p:nvSpPr>
          <p:cNvPr id="4" name="Content Placeholder 3">
            <a:extLst>
              <a:ext uri="{FF2B5EF4-FFF2-40B4-BE49-F238E27FC236}">
                <a16:creationId xmlns:a16="http://schemas.microsoft.com/office/drawing/2014/main" id="{076FAD2D-EF9A-449E-A7A2-202B8E835169}"/>
              </a:ext>
            </a:extLst>
          </p:cNvPr>
          <p:cNvSpPr>
            <a:spLocks noGrp="1"/>
          </p:cNvSpPr>
          <p:nvPr>
            <p:ph sz="quarter" idx="10"/>
          </p:nvPr>
        </p:nvSpPr>
        <p:spPr>
          <a:xfrm>
            <a:off x="914400" y="1970088"/>
            <a:ext cx="5811897" cy="4059237"/>
          </a:xfrm>
        </p:spPr>
        <p:txBody>
          <a:bodyPr>
            <a:normAutofit/>
          </a:bodyPr>
          <a:lstStyle/>
          <a:p>
            <a:r>
              <a:rPr lang="en-US" sz="2000" dirty="0"/>
              <a:t>Used when takers may select </a:t>
            </a:r>
            <a:r>
              <a:rPr lang="en-US" sz="2000" u="sng" dirty="0"/>
              <a:t>limited</a:t>
            </a:r>
            <a:r>
              <a:rPr lang="en-US" sz="2000" dirty="0"/>
              <a:t> options</a:t>
            </a:r>
          </a:p>
          <a:p>
            <a:r>
              <a:rPr lang="en-US" sz="2000" dirty="0"/>
              <a:t>Possible points are number of keyed  correct items</a:t>
            </a:r>
          </a:p>
          <a:p>
            <a:r>
              <a:rPr lang="en-US" sz="2000" dirty="0"/>
              <a:t>Earn 1 point for each correct item selected</a:t>
            </a:r>
          </a:p>
          <a:p>
            <a:r>
              <a:rPr lang="en-US" sz="2000" dirty="0"/>
              <a:t>Earn 0 points for incorrect responses</a:t>
            </a:r>
          </a:p>
          <a:p>
            <a:r>
              <a:rPr lang="en-US" sz="2000" dirty="0"/>
              <a:t>Minimum score 0</a:t>
            </a:r>
          </a:p>
          <a:p>
            <a:endParaRPr lang="en-US" dirty="0"/>
          </a:p>
        </p:txBody>
      </p:sp>
      <p:sp>
        <p:nvSpPr>
          <p:cNvPr id="3" name="Content Placeholder 2">
            <a:extLst>
              <a:ext uri="{FF2B5EF4-FFF2-40B4-BE49-F238E27FC236}">
                <a16:creationId xmlns:a16="http://schemas.microsoft.com/office/drawing/2014/main" id="{EAAF5BB3-66CC-4A90-8B41-26DEEE6436C3}"/>
              </a:ext>
            </a:extLst>
          </p:cNvPr>
          <p:cNvSpPr>
            <a:spLocks noGrp="1"/>
          </p:cNvSpPr>
          <p:nvPr>
            <p:ph sz="half" idx="4294967295"/>
          </p:nvPr>
        </p:nvSpPr>
        <p:spPr>
          <a:xfrm>
            <a:off x="6963789" y="1970088"/>
            <a:ext cx="3886200" cy="4351338"/>
          </a:xfrm>
        </p:spPr>
        <p:txBody>
          <a:bodyPr>
            <a:normAutofit/>
          </a:bodyPr>
          <a:lstStyle/>
          <a:p>
            <a:pPr>
              <a:buFont typeface="Wingdings" panose="05000000000000000000" pitchFamily="2" charset="2"/>
              <a:buChar char="Ø"/>
            </a:pPr>
            <a:r>
              <a:rPr lang="en-US" dirty="0"/>
              <a:t>Which 3 items are viruses?</a:t>
            </a:r>
            <a:r>
              <a:rPr lang="en-US" b="1" dirty="0"/>
              <a:t> </a:t>
            </a:r>
          </a:p>
          <a:p>
            <a:pPr marL="0" indent="0">
              <a:buNone/>
            </a:pPr>
            <a:r>
              <a:rPr lang="en-US" b="1" dirty="0">
                <a:sym typeface="Wingdings" panose="05000000000000000000" pitchFamily="2" charset="2"/>
              </a:rPr>
              <a:t> 	C</a:t>
            </a:r>
            <a:r>
              <a:rPr lang="en-US" dirty="0">
                <a:sym typeface="Wingdings" panose="05000000000000000000" pitchFamily="2" charset="2"/>
              </a:rPr>
              <a:t>hlamydia</a:t>
            </a:r>
            <a:endParaRPr lang="en-US" dirty="0"/>
          </a:p>
          <a:p>
            <a:pPr marL="0" indent="0">
              <a:buNone/>
            </a:pPr>
            <a:r>
              <a:rPr lang="en-US" dirty="0">
                <a:sym typeface="Wingdings" panose="05000000000000000000" pitchFamily="2" charset="2"/>
              </a:rPr>
              <a:t>	</a:t>
            </a:r>
            <a:r>
              <a:rPr lang="en-US" dirty="0"/>
              <a:t>Influenza[</a:t>
            </a:r>
            <a:r>
              <a:rPr lang="en-US" dirty="0">
                <a:sym typeface="Wingdings" panose="05000000000000000000" pitchFamily="2" charset="2"/>
              </a:rPr>
              <a:t>]</a:t>
            </a:r>
            <a:endParaRPr lang="en-US" dirty="0"/>
          </a:p>
          <a:p>
            <a:pPr marL="0" indent="0">
              <a:buNone/>
            </a:pPr>
            <a:r>
              <a:rPr lang="en-US" dirty="0">
                <a:sym typeface="Wingdings" panose="05000000000000000000" pitchFamily="2" charset="2"/>
              </a:rPr>
              <a:t>	</a:t>
            </a:r>
            <a:r>
              <a:rPr lang="en-US" dirty="0"/>
              <a:t>Hepatitis B [</a:t>
            </a:r>
            <a:r>
              <a:rPr lang="en-US" dirty="0">
                <a:sym typeface="Wingdings" panose="05000000000000000000" pitchFamily="2" charset="2"/>
              </a:rPr>
              <a:t>]</a:t>
            </a:r>
            <a:endParaRPr lang="en-US" dirty="0"/>
          </a:p>
          <a:p>
            <a:pPr>
              <a:buFont typeface="Wingdings" panose="05000000000000000000" pitchFamily="2" charset="2"/>
              <a:buChar char="q"/>
            </a:pPr>
            <a:r>
              <a:rPr lang="en-US" dirty="0"/>
              <a:t>  Lyme disease</a:t>
            </a:r>
          </a:p>
          <a:p>
            <a:pPr>
              <a:buFont typeface="Wingdings" panose="05000000000000000000" pitchFamily="2" charset="2"/>
              <a:buChar char="q"/>
            </a:pPr>
            <a:r>
              <a:rPr lang="en-US" dirty="0"/>
              <a:t>  Pertussis</a:t>
            </a:r>
          </a:p>
          <a:p>
            <a:pPr>
              <a:buFont typeface="Wingdings" panose="05000000000000000000" pitchFamily="2" charset="2"/>
              <a:buChar char="q"/>
            </a:pPr>
            <a:r>
              <a:rPr lang="en-US" dirty="0"/>
              <a:t>  Tuberculosis</a:t>
            </a:r>
          </a:p>
          <a:p>
            <a:pPr>
              <a:buFont typeface="Wingdings" panose="05000000000000000000" pitchFamily="2" charset="2"/>
              <a:buChar char="q"/>
            </a:pPr>
            <a:r>
              <a:rPr lang="en-US" dirty="0"/>
              <a:t>  Varicella [</a:t>
            </a:r>
            <a:r>
              <a:rPr lang="en-US" dirty="0">
                <a:sym typeface="Wingdings" panose="05000000000000000000" pitchFamily="2" charset="2"/>
              </a:rPr>
              <a:t>]</a:t>
            </a:r>
            <a:endParaRPr lang="en-US" dirty="0"/>
          </a:p>
          <a:p>
            <a:pPr>
              <a:buFont typeface="Wingdings" panose="05000000000000000000" pitchFamily="2" charset="2"/>
              <a:buChar char="q"/>
            </a:pPr>
            <a:endParaRPr lang="en-US" sz="1200" b="1" dirty="0"/>
          </a:p>
        </p:txBody>
      </p:sp>
      <p:sp>
        <p:nvSpPr>
          <p:cNvPr id="10" name="TextBox 9">
            <a:extLst>
              <a:ext uri="{FF2B5EF4-FFF2-40B4-BE49-F238E27FC236}">
                <a16:creationId xmlns:a16="http://schemas.microsoft.com/office/drawing/2014/main" id="{16708703-40F3-49AD-A147-67801824D138}"/>
              </a:ext>
            </a:extLst>
          </p:cNvPr>
          <p:cNvSpPr txBox="1"/>
          <p:nvPr/>
        </p:nvSpPr>
        <p:spPr>
          <a:xfrm flipH="1">
            <a:off x="7799071" y="3083210"/>
            <a:ext cx="2540810" cy="507831"/>
          </a:xfrm>
          <a:prstGeom prst="rect">
            <a:avLst/>
          </a:prstGeom>
          <a:noFill/>
        </p:spPr>
        <p:txBody>
          <a:bodyPr wrap="square" rtlCol="0">
            <a:spAutoFit/>
          </a:bodyPr>
          <a:lstStyle/>
          <a:p>
            <a:endParaRPr lang="en-US" sz="1350" dirty="0">
              <a:solidFill>
                <a:srgbClr val="0070C0"/>
              </a:solidFill>
              <a:latin typeface="Trebuchet MS" panose="020B0603020202020204" pitchFamily="34" charset="0"/>
            </a:endParaRPr>
          </a:p>
          <a:p>
            <a:endParaRPr lang="en-US" sz="1350" dirty="0">
              <a:solidFill>
                <a:srgbClr val="0070C0"/>
              </a:solidFill>
              <a:latin typeface="Trebuchet MS" panose="020B0603020202020204" pitchFamily="34" charset="0"/>
            </a:endParaRPr>
          </a:p>
        </p:txBody>
      </p:sp>
      <p:sp>
        <p:nvSpPr>
          <p:cNvPr id="7" name="TextBox 6">
            <a:extLst>
              <a:ext uri="{FF2B5EF4-FFF2-40B4-BE49-F238E27FC236}">
                <a16:creationId xmlns:a16="http://schemas.microsoft.com/office/drawing/2014/main" id="{772D567E-8660-41F0-8E31-12E88CC42EC9}"/>
              </a:ext>
            </a:extLst>
          </p:cNvPr>
          <p:cNvSpPr txBox="1"/>
          <p:nvPr/>
        </p:nvSpPr>
        <p:spPr>
          <a:xfrm>
            <a:off x="9459148" y="2786670"/>
            <a:ext cx="1761467" cy="2031325"/>
          </a:xfrm>
          <a:prstGeom prst="rect">
            <a:avLst/>
          </a:prstGeom>
          <a:noFill/>
        </p:spPr>
        <p:txBody>
          <a:bodyPr wrap="square" rtlCol="0">
            <a:spAutoFit/>
          </a:bodyPr>
          <a:lstStyle/>
          <a:p>
            <a:r>
              <a:rPr lang="en-US" dirty="0">
                <a:solidFill>
                  <a:srgbClr val="0068A9"/>
                </a:solidFill>
                <a:latin typeface="Trebuchet MS" panose="020B0603020202020204" pitchFamily="34" charset="0"/>
              </a:rPr>
              <a:t>0/1 Scoring rule</a:t>
            </a:r>
          </a:p>
          <a:p>
            <a:r>
              <a:rPr lang="en-US" dirty="0">
                <a:solidFill>
                  <a:srgbClr val="0068A9"/>
                </a:solidFill>
                <a:latin typeface="Trebuchet MS" panose="020B0603020202020204" pitchFamily="34" charset="0"/>
              </a:rPr>
              <a:t>3 points possible</a:t>
            </a:r>
          </a:p>
          <a:p>
            <a:r>
              <a:rPr lang="en-US" dirty="0">
                <a:solidFill>
                  <a:srgbClr val="0068A9"/>
                </a:solidFill>
                <a:latin typeface="Trebuchet MS" panose="020B0603020202020204" pitchFamily="34" charset="0"/>
              </a:rPr>
              <a:t>+2 correct</a:t>
            </a:r>
          </a:p>
          <a:p>
            <a:r>
              <a:rPr lang="en-US" dirty="0">
                <a:solidFill>
                  <a:srgbClr val="0068A9"/>
                </a:solidFill>
                <a:latin typeface="Trebuchet MS" panose="020B0603020202020204" pitchFamily="34" charset="0"/>
              </a:rPr>
              <a:t>-----------------</a:t>
            </a:r>
          </a:p>
          <a:p>
            <a:r>
              <a:rPr lang="en-US" dirty="0">
                <a:solidFill>
                  <a:srgbClr val="0068A9"/>
                </a:solidFill>
                <a:latin typeface="Trebuchet MS" panose="020B0603020202020204" pitchFamily="34" charset="0"/>
              </a:rPr>
              <a:t>2 points</a:t>
            </a:r>
          </a:p>
        </p:txBody>
      </p:sp>
    </p:spTree>
    <p:extLst>
      <p:ext uri="{BB962C8B-B14F-4D97-AF65-F5344CB8AC3E}">
        <p14:creationId xmlns:p14="http://schemas.microsoft.com/office/powerpoint/2010/main" val="129458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20000"/>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This review uses items in the Maryland NextGen Test Bank accessed with a Qualtrics link or QR Code.</a:t>
            </a:r>
          </a:p>
          <a:p>
            <a:r>
              <a:rPr lang="en-US" sz="2400" dirty="0">
                <a:latin typeface="Calibri" panose="020F0502020204030204" pitchFamily="34" charset="0"/>
                <a:ea typeface="Calibri" panose="020F0502020204030204" pitchFamily="34" charset="0"/>
                <a:cs typeface="Calibri" panose="020F0502020204030204" pitchFamily="34" charset="0"/>
              </a:rPr>
              <a:t>The Maryland Testbank contains peer-reviewed items written by faculty across the State of Maryland that attempt to align with publicly available information about Next Generation NCLEX.</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The Maryland NextGen Test Bank Project was funded by the Maryland Nursing Workforce Center as part of a grant from the Maryland Higher Education Commission Nurse</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Support Program II # 20-125.</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r>
              <a:rPr lang="en-US" sz="2400" dirty="0">
                <a:effectLst/>
                <a:latin typeface="Calibri" panose="020F0502020204030204" pitchFamily="34" charset="0"/>
                <a:ea typeface="Calibri" panose="020F0502020204030204" pitchFamily="34" charset="0"/>
                <a:cs typeface="Calibri" panose="020F0502020204030204" pitchFamily="34" charset="0"/>
              </a:rPr>
              <a:t>This review will take approximately 1.5 to 2 hours to complete.</a:t>
            </a:r>
          </a:p>
          <a:p>
            <a:r>
              <a:rPr lang="en-US" sz="2400" dirty="0">
                <a:latin typeface="Calibri" panose="020F0502020204030204" pitchFamily="34" charset="0"/>
                <a:cs typeface="Calibri" panose="020F0502020204030204" pitchFamily="34" charset="0"/>
              </a:rPr>
              <a:t>For best result, use a laptop, notebook, or desktop to answer the questions.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dirty="0"/>
          </a:p>
        </p:txBody>
      </p:sp>
      <p:sp>
        <p:nvSpPr>
          <p:cNvPr id="3" name="Title 2"/>
          <p:cNvSpPr>
            <a:spLocks noGrp="1"/>
          </p:cNvSpPr>
          <p:nvPr>
            <p:ph type="title"/>
          </p:nvPr>
        </p:nvSpPr>
        <p:spPr/>
        <p:txBody>
          <a:bodyPr>
            <a:normAutofit fontScale="90000"/>
          </a:bodyPr>
          <a:lstStyle/>
          <a:p>
            <a:br>
              <a:rPr lang="en-US" dirty="0"/>
            </a:br>
            <a:r>
              <a:rPr lang="en-US" dirty="0"/>
              <a:t>NextGen Test Bank</a:t>
            </a:r>
            <a:br>
              <a:rPr lang="en-US" dirty="0"/>
            </a:br>
            <a:r>
              <a:rPr lang="en-US" dirty="0"/>
              <a:t>Disclosures</a:t>
            </a:r>
          </a:p>
        </p:txBody>
      </p:sp>
    </p:spTree>
    <p:extLst>
      <p:ext uri="{BB962C8B-B14F-4D97-AF65-F5344CB8AC3E}">
        <p14:creationId xmlns:p14="http://schemas.microsoft.com/office/powerpoint/2010/main" val="3142578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FD2F2-F40D-DD12-DDB4-D0BFD9E00BEC}"/>
              </a:ext>
            </a:extLst>
          </p:cNvPr>
          <p:cNvSpPr>
            <a:spLocks noGrp="1"/>
          </p:cNvSpPr>
          <p:nvPr>
            <p:ph type="title"/>
          </p:nvPr>
        </p:nvSpPr>
        <p:spPr>
          <a:noFill/>
        </p:spPr>
        <p:txBody>
          <a:bodyPr>
            <a:normAutofit/>
          </a:bodyPr>
          <a:lstStyle/>
          <a:p>
            <a:pPr algn="ctr"/>
            <a:r>
              <a:rPr lang="en-US" sz="3600" dirty="0">
                <a:solidFill>
                  <a:schemeClr val="accent1"/>
                </a:solidFill>
              </a:rPr>
              <a:t> </a:t>
            </a:r>
            <a:r>
              <a:rPr lang="en-US" sz="3600" dirty="0"/>
              <a:t>Same Answers: Different Scores</a:t>
            </a:r>
          </a:p>
        </p:txBody>
      </p:sp>
      <p:sp>
        <p:nvSpPr>
          <p:cNvPr id="7" name="Content Placeholder 6">
            <a:extLst>
              <a:ext uri="{FF2B5EF4-FFF2-40B4-BE49-F238E27FC236}">
                <a16:creationId xmlns:a16="http://schemas.microsoft.com/office/drawing/2014/main" id="{9EA53096-00C1-E67D-EC69-0639431A3D07}"/>
              </a:ext>
            </a:extLst>
          </p:cNvPr>
          <p:cNvSpPr>
            <a:spLocks noGrp="1"/>
          </p:cNvSpPr>
          <p:nvPr>
            <p:ph sz="quarter" idx="10"/>
          </p:nvPr>
        </p:nvSpPr>
        <p:spPr/>
        <p:txBody>
          <a:bodyPr>
            <a:normAutofit fontScale="92500" lnSpcReduction="10000"/>
          </a:bodyPr>
          <a:lstStyle/>
          <a:p>
            <a:pPr>
              <a:buFont typeface="Wingdings" panose="05000000000000000000" pitchFamily="2" charset="2"/>
              <a:buChar char="Ø"/>
            </a:pPr>
            <a:r>
              <a:rPr lang="en-US" sz="2300" dirty="0"/>
              <a:t>Which 3 items are viruses?</a:t>
            </a:r>
            <a:r>
              <a:rPr lang="en-US" sz="2300" b="1" dirty="0"/>
              <a:t> </a:t>
            </a:r>
          </a:p>
          <a:p>
            <a:endParaRPr lang="en-US" sz="2300" b="1" dirty="0"/>
          </a:p>
          <a:p>
            <a:pPr marL="0" indent="0">
              <a:buNone/>
            </a:pPr>
            <a:r>
              <a:rPr lang="en-US" sz="2300" b="1" dirty="0">
                <a:sym typeface="Wingdings" panose="05000000000000000000" pitchFamily="2" charset="2"/>
              </a:rPr>
              <a:t> C</a:t>
            </a:r>
            <a:r>
              <a:rPr lang="en-US" sz="2300" dirty="0">
                <a:sym typeface="Wingdings" panose="05000000000000000000" pitchFamily="2" charset="2"/>
              </a:rPr>
              <a:t>hlamydia</a:t>
            </a:r>
            <a:endParaRPr lang="en-US" sz="2300" dirty="0"/>
          </a:p>
          <a:p>
            <a:pPr marL="0" indent="0">
              <a:buNone/>
            </a:pPr>
            <a:r>
              <a:rPr lang="en-US" sz="2300" dirty="0">
                <a:sym typeface="Wingdings" panose="05000000000000000000" pitchFamily="2" charset="2"/>
              </a:rPr>
              <a:t>  </a:t>
            </a:r>
            <a:r>
              <a:rPr lang="en-US" sz="2300" dirty="0"/>
              <a:t>Influenza[</a:t>
            </a:r>
            <a:r>
              <a:rPr lang="en-US" sz="2300" dirty="0">
                <a:sym typeface="Wingdings" panose="05000000000000000000" pitchFamily="2" charset="2"/>
              </a:rPr>
              <a:t>]</a:t>
            </a:r>
            <a:endParaRPr lang="en-US" sz="2300" dirty="0"/>
          </a:p>
          <a:p>
            <a:pPr marL="0" indent="0">
              <a:buNone/>
            </a:pPr>
            <a:r>
              <a:rPr lang="en-US" sz="2300" dirty="0">
                <a:sym typeface="Wingdings" panose="05000000000000000000" pitchFamily="2" charset="2"/>
              </a:rPr>
              <a:t>  </a:t>
            </a:r>
            <a:r>
              <a:rPr lang="en-US" sz="2300" dirty="0"/>
              <a:t>Hepatitis B [</a:t>
            </a:r>
            <a:r>
              <a:rPr lang="en-US" sz="2300" dirty="0">
                <a:sym typeface="Wingdings" panose="05000000000000000000" pitchFamily="2" charset="2"/>
              </a:rPr>
              <a:t>]</a:t>
            </a:r>
            <a:endParaRPr lang="en-US" sz="2300" dirty="0"/>
          </a:p>
          <a:p>
            <a:pPr>
              <a:buFont typeface="Wingdings" panose="05000000000000000000" pitchFamily="2" charset="2"/>
              <a:buChar char="q"/>
            </a:pPr>
            <a:r>
              <a:rPr lang="en-US" sz="2300" dirty="0"/>
              <a:t>Lyme disease</a:t>
            </a:r>
          </a:p>
          <a:p>
            <a:pPr>
              <a:buFont typeface="Wingdings" panose="05000000000000000000" pitchFamily="2" charset="2"/>
              <a:buChar char="q"/>
            </a:pPr>
            <a:r>
              <a:rPr lang="en-US" sz="2300" dirty="0"/>
              <a:t>Pertussis</a:t>
            </a:r>
          </a:p>
          <a:p>
            <a:pPr>
              <a:buFont typeface="Wingdings" panose="05000000000000000000" pitchFamily="2" charset="2"/>
              <a:buChar char="q"/>
            </a:pPr>
            <a:r>
              <a:rPr lang="en-US" sz="2300" dirty="0"/>
              <a:t>Tuberculosis</a:t>
            </a:r>
          </a:p>
          <a:p>
            <a:pPr>
              <a:buFont typeface="Wingdings" panose="05000000000000000000" pitchFamily="2" charset="2"/>
              <a:buChar char="q"/>
            </a:pPr>
            <a:r>
              <a:rPr lang="en-US" sz="2300" dirty="0"/>
              <a:t>Varicella [</a:t>
            </a:r>
            <a:r>
              <a:rPr lang="en-US" sz="2300" dirty="0">
                <a:sym typeface="Wingdings" panose="05000000000000000000" pitchFamily="2" charset="2"/>
              </a:rPr>
              <a:t>]           </a:t>
            </a:r>
            <a:endParaRPr lang="en-US" sz="2300" dirty="0"/>
          </a:p>
          <a:p>
            <a:endParaRPr lang="en-US" dirty="0"/>
          </a:p>
        </p:txBody>
      </p:sp>
      <p:sp>
        <p:nvSpPr>
          <p:cNvPr id="8" name="Text Placeholder 7">
            <a:extLst>
              <a:ext uri="{FF2B5EF4-FFF2-40B4-BE49-F238E27FC236}">
                <a16:creationId xmlns:a16="http://schemas.microsoft.com/office/drawing/2014/main" id="{530FEE9C-0F7A-45D4-EFA2-2855E600A882}"/>
              </a:ext>
            </a:extLst>
          </p:cNvPr>
          <p:cNvSpPr>
            <a:spLocks noGrp="1"/>
          </p:cNvSpPr>
          <p:nvPr>
            <p:ph type="body" sz="quarter" idx="4294967295"/>
          </p:nvPr>
        </p:nvSpPr>
        <p:spPr>
          <a:xfrm>
            <a:off x="7296150" y="1835150"/>
            <a:ext cx="4895850" cy="544513"/>
          </a:xfrm>
        </p:spPr>
        <p:txBody>
          <a:bodyPr/>
          <a:lstStyle/>
          <a:p>
            <a:r>
              <a:rPr lang="en-US" dirty="0"/>
              <a:t>Select all that apply</a:t>
            </a:r>
          </a:p>
        </p:txBody>
      </p:sp>
      <p:sp>
        <p:nvSpPr>
          <p:cNvPr id="9" name="Content Placeholder 8">
            <a:extLst>
              <a:ext uri="{FF2B5EF4-FFF2-40B4-BE49-F238E27FC236}">
                <a16:creationId xmlns:a16="http://schemas.microsoft.com/office/drawing/2014/main" id="{53E2F2A7-DBCF-46B9-2894-050FF01DCAE1}"/>
              </a:ext>
            </a:extLst>
          </p:cNvPr>
          <p:cNvSpPr>
            <a:spLocks noGrp="1"/>
          </p:cNvSpPr>
          <p:nvPr>
            <p:ph sz="quarter" idx="4294967295"/>
          </p:nvPr>
        </p:nvSpPr>
        <p:spPr>
          <a:xfrm>
            <a:off x="7100841" y="2634763"/>
            <a:ext cx="4895850" cy="3136900"/>
          </a:xfrm>
        </p:spPr>
        <p:txBody>
          <a:bodyPr>
            <a:normAutofit fontScale="77500" lnSpcReduction="20000"/>
          </a:bodyPr>
          <a:lstStyle/>
          <a:p>
            <a:pPr>
              <a:buFont typeface="Wingdings" panose="05000000000000000000" pitchFamily="2" charset="2"/>
              <a:buChar char="Ø"/>
            </a:pPr>
            <a:r>
              <a:rPr lang="en-US" sz="2300" dirty="0"/>
              <a:t>Which items are viruses?</a:t>
            </a:r>
            <a:r>
              <a:rPr lang="en-US" sz="2300" b="1" dirty="0"/>
              <a:t> Select all that apply </a:t>
            </a:r>
          </a:p>
          <a:p>
            <a:pPr marL="0" indent="0">
              <a:buNone/>
            </a:pPr>
            <a:r>
              <a:rPr lang="en-US" sz="2300" b="1" dirty="0">
                <a:sym typeface="Wingdings" panose="05000000000000000000" pitchFamily="2" charset="2"/>
              </a:rPr>
              <a:t>   C</a:t>
            </a:r>
            <a:r>
              <a:rPr lang="en-US" sz="2300" dirty="0">
                <a:sym typeface="Wingdings" panose="05000000000000000000" pitchFamily="2" charset="2"/>
              </a:rPr>
              <a:t>hlamydia</a:t>
            </a:r>
            <a:endParaRPr lang="en-US" sz="2300" dirty="0"/>
          </a:p>
          <a:p>
            <a:pPr marL="0" indent="0">
              <a:buNone/>
            </a:pPr>
            <a:r>
              <a:rPr lang="en-US" sz="2300" dirty="0">
                <a:sym typeface="Wingdings" panose="05000000000000000000" pitchFamily="2" charset="2"/>
              </a:rPr>
              <a:t>   </a:t>
            </a:r>
            <a:r>
              <a:rPr lang="en-US" sz="2300" dirty="0"/>
              <a:t>Influenza[</a:t>
            </a:r>
            <a:r>
              <a:rPr lang="en-US" sz="2300" dirty="0">
                <a:sym typeface="Wingdings" panose="05000000000000000000" pitchFamily="2" charset="2"/>
              </a:rPr>
              <a:t>]                    </a:t>
            </a:r>
            <a:endParaRPr lang="en-US" sz="2300" dirty="0"/>
          </a:p>
          <a:p>
            <a:pPr marL="0" indent="0">
              <a:buNone/>
            </a:pPr>
            <a:r>
              <a:rPr lang="en-US" sz="2300" dirty="0">
                <a:sym typeface="Wingdings" panose="05000000000000000000" pitchFamily="2" charset="2"/>
              </a:rPr>
              <a:t>   </a:t>
            </a:r>
            <a:r>
              <a:rPr lang="en-US" sz="2300" dirty="0"/>
              <a:t>Hepatitis B [</a:t>
            </a:r>
            <a:r>
              <a:rPr lang="en-US" sz="2300" dirty="0">
                <a:sym typeface="Wingdings" panose="05000000000000000000" pitchFamily="2" charset="2"/>
              </a:rPr>
              <a:t>]</a:t>
            </a:r>
            <a:endParaRPr lang="en-US" sz="2300" dirty="0"/>
          </a:p>
          <a:p>
            <a:pPr>
              <a:buFont typeface="Wingdings" panose="05000000000000000000" pitchFamily="2" charset="2"/>
              <a:buChar char="q"/>
            </a:pPr>
            <a:r>
              <a:rPr lang="en-US" sz="2300" dirty="0"/>
              <a:t>Lyme disease</a:t>
            </a:r>
          </a:p>
          <a:p>
            <a:pPr>
              <a:buFont typeface="Wingdings" panose="05000000000000000000" pitchFamily="2" charset="2"/>
              <a:buChar char="q"/>
            </a:pPr>
            <a:r>
              <a:rPr lang="en-US" sz="2300" dirty="0"/>
              <a:t>Pertussis</a:t>
            </a:r>
          </a:p>
          <a:p>
            <a:pPr>
              <a:buFont typeface="Wingdings" panose="05000000000000000000" pitchFamily="2" charset="2"/>
              <a:buChar char="q"/>
            </a:pPr>
            <a:r>
              <a:rPr lang="en-US" sz="2300" dirty="0"/>
              <a:t>Tuberculosis</a:t>
            </a:r>
          </a:p>
          <a:p>
            <a:pPr>
              <a:buFont typeface="Wingdings" panose="05000000000000000000" pitchFamily="2" charset="2"/>
              <a:buChar char="q"/>
            </a:pPr>
            <a:r>
              <a:rPr lang="en-US" sz="2300" dirty="0"/>
              <a:t>Varicella [</a:t>
            </a:r>
            <a:r>
              <a:rPr lang="en-US" sz="2300" dirty="0">
                <a:sym typeface="Wingdings" panose="05000000000000000000" pitchFamily="2" charset="2"/>
              </a:rPr>
              <a:t>]</a:t>
            </a:r>
            <a:endParaRPr lang="en-US" sz="2300" dirty="0"/>
          </a:p>
          <a:p>
            <a:endParaRPr lang="en-US" dirty="0"/>
          </a:p>
        </p:txBody>
      </p:sp>
      <p:sp>
        <p:nvSpPr>
          <p:cNvPr id="10" name="TextBox 9">
            <a:extLst>
              <a:ext uri="{FF2B5EF4-FFF2-40B4-BE49-F238E27FC236}">
                <a16:creationId xmlns:a16="http://schemas.microsoft.com/office/drawing/2014/main" id="{4C97ACEF-609B-9435-2C4D-7E8FE652870B}"/>
              </a:ext>
            </a:extLst>
          </p:cNvPr>
          <p:cNvSpPr txBox="1"/>
          <p:nvPr/>
        </p:nvSpPr>
        <p:spPr>
          <a:xfrm>
            <a:off x="9632075" y="3678279"/>
            <a:ext cx="1667193" cy="1815882"/>
          </a:xfrm>
          <a:prstGeom prst="rect">
            <a:avLst/>
          </a:prstGeom>
          <a:noFill/>
        </p:spPr>
        <p:txBody>
          <a:bodyPr wrap="square" rtlCol="0">
            <a:spAutoFit/>
          </a:bodyPr>
          <a:lstStyle/>
          <a:p>
            <a:r>
              <a:rPr lang="en-US" sz="1600" dirty="0">
                <a:solidFill>
                  <a:srgbClr val="0068A9"/>
                </a:solidFill>
                <a:latin typeface="Trebuchet MS" panose="020B0603020202020204" pitchFamily="34" charset="0"/>
              </a:rPr>
              <a:t>+/- Scoring rule</a:t>
            </a:r>
          </a:p>
          <a:p>
            <a:r>
              <a:rPr lang="en-US" sz="1600" dirty="0">
                <a:solidFill>
                  <a:srgbClr val="0068A9"/>
                </a:solidFill>
                <a:latin typeface="Trebuchet MS" panose="020B0603020202020204" pitchFamily="34" charset="0"/>
              </a:rPr>
              <a:t>3 points possible</a:t>
            </a:r>
          </a:p>
          <a:p>
            <a:r>
              <a:rPr lang="en-US" sz="1600" dirty="0">
                <a:solidFill>
                  <a:srgbClr val="0068A9"/>
                </a:solidFill>
                <a:latin typeface="Trebuchet MS" panose="020B0603020202020204" pitchFamily="34" charset="0"/>
              </a:rPr>
              <a:t>+2 correct</a:t>
            </a:r>
          </a:p>
          <a:p>
            <a:r>
              <a:rPr lang="en-US" sz="1600" dirty="0">
                <a:solidFill>
                  <a:srgbClr val="0068A9"/>
                </a:solidFill>
                <a:latin typeface="Trebuchet MS" panose="020B0603020202020204" pitchFamily="34" charset="0"/>
              </a:rPr>
              <a:t>-1 incorrect</a:t>
            </a:r>
          </a:p>
          <a:p>
            <a:r>
              <a:rPr lang="en-US" sz="1600" dirty="0">
                <a:solidFill>
                  <a:srgbClr val="0068A9"/>
                </a:solidFill>
                <a:latin typeface="Trebuchet MS" panose="020B0603020202020204" pitchFamily="34" charset="0"/>
              </a:rPr>
              <a:t>-----------------</a:t>
            </a:r>
          </a:p>
          <a:p>
            <a:r>
              <a:rPr lang="en-US" sz="1600" dirty="0">
                <a:solidFill>
                  <a:srgbClr val="0068A9"/>
                </a:solidFill>
                <a:latin typeface="Trebuchet MS" panose="020B0603020202020204" pitchFamily="34" charset="0"/>
              </a:rPr>
              <a:t>1 point</a:t>
            </a:r>
          </a:p>
        </p:txBody>
      </p:sp>
      <p:sp>
        <p:nvSpPr>
          <p:cNvPr id="11" name="TextBox 10">
            <a:extLst>
              <a:ext uri="{FF2B5EF4-FFF2-40B4-BE49-F238E27FC236}">
                <a16:creationId xmlns:a16="http://schemas.microsoft.com/office/drawing/2014/main" id="{9AB51671-0C8B-C4A7-5B9A-A2574873B5BE}"/>
              </a:ext>
            </a:extLst>
          </p:cNvPr>
          <p:cNvSpPr txBox="1"/>
          <p:nvPr/>
        </p:nvSpPr>
        <p:spPr>
          <a:xfrm>
            <a:off x="4122420" y="3353991"/>
            <a:ext cx="1531620" cy="1846659"/>
          </a:xfrm>
          <a:prstGeom prst="rect">
            <a:avLst/>
          </a:prstGeom>
          <a:noFill/>
        </p:spPr>
        <p:txBody>
          <a:bodyPr wrap="square" rtlCol="0">
            <a:spAutoFit/>
          </a:bodyPr>
          <a:lstStyle/>
          <a:p>
            <a:r>
              <a:rPr lang="en-US" sz="1600" dirty="0">
                <a:solidFill>
                  <a:srgbClr val="0068A9"/>
                </a:solidFill>
                <a:latin typeface="Trebuchet MS" panose="020B0603020202020204" pitchFamily="34" charset="0"/>
              </a:rPr>
              <a:t>0/1  Scoring rule</a:t>
            </a:r>
          </a:p>
          <a:p>
            <a:r>
              <a:rPr lang="en-US" sz="1600" dirty="0">
                <a:solidFill>
                  <a:srgbClr val="0068A9"/>
                </a:solidFill>
                <a:latin typeface="Trebuchet MS" panose="020B0603020202020204" pitchFamily="34" charset="0"/>
              </a:rPr>
              <a:t>3 points possible</a:t>
            </a:r>
          </a:p>
          <a:p>
            <a:r>
              <a:rPr lang="en-US" sz="1600" dirty="0">
                <a:solidFill>
                  <a:srgbClr val="0068A9"/>
                </a:solidFill>
                <a:latin typeface="Trebuchet MS" panose="020B0603020202020204" pitchFamily="34" charset="0"/>
              </a:rPr>
              <a:t>+2 correct</a:t>
            </a:r>
          </a:p>
          <a:p>
            <a:r>
              <a:rPr lang="en-US" sz="1600" dirty="0">
                <a:solidFill>
                  <a:srgbClr val="0068A9"/>
                </a:solidFill>
                <a:latin typeface="Trebuchet MS" panose="020B0603020202020204" pitchFamily="34" charset="0"/>
              </a:rPr>
              <a:t>-----------------</a:t>
            </a:r>
          </a:p>
          <a:p>
            <a:r>
              <a:rPr lang="en-US" sz="1600" dirty="0">
                <a:solidFill>
                  <a:srgbClr val="0068A9"/>
                </a:solidFill>
                <a:latin typeface="Trebuchet MS" panose="020B0603020202020204" pitchFamily="34" charset="0"/>
              </a:rPr>
              <a:t>2 point</a:t>
            </a:r>
            <a:r>
              <a:rPr lang="en-US" dirty="0">
                <a:solidFill>
                  <a:srgbClr val="0068A9"/>
                </a:solidFill>
                <a:latin typeface="Trebuchet MS" panose="020B0603020202020204" pitchFamily="34" charset="0"/>
              </a:rPr>
              <a:t>s</a:t>
            </a:r>
          </a:p>
        </p:txBody>
      </p:sp>
    </p:spTree>
    <p:extLst>
      <p:ext uri="{BB962C8B-B14F-4D97-AF65-F5344CB8AC3E}">
        <p14:creationId xmlns:p14="http://schemas.microsoft.com/office/powerpoint/2010/main" val="3954545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FD2F2-F40D-DD12-DDB4-D0BFD9E00BEC}"/>
              </a:ext>
            </a:extLst>
          </p:cNvPr>
          <p:cNvSpPr>
            <a:spLocks noGrp="1"/>
          </p:cNvSpPr>
          <p:nvPr>
            <p:ph type="title"/>
          </p:nvPr>
        </p:nvSpPr>
        <p:spPr>
          <a:noFill/>
        </p:spPr>
        <p:txBody>
          <a:bodyPr/>
          <a:lstStyle/>
          <a:p>
            <a:pPr algn="ctr"/>
            <a:r>
              <a:rPr lang="en-US" sz="3600" dirty="0">
                <a:latin typeface="Trebuchet MS" panose="020B0603020202020204" pitchFamily="34" charset="0"/>
              </a:rPr>
              <a:t>Rationale Scoring Rule</a:t>
            </a:r>
          </a:p>
        </p:txBody>
      </p:sp>
      <p:sp>
        <p:nvSpPr>
          <p:cNvPr id="7" name="Content Placeholder 6">
            <a:extLst>
              <a:ext uri="{FF2B5EF4-FFF2-40B4-BE49-F238E27FC236}">
                <a16:creationId xmlns:a16="http://schemas.microsoft.com/office/drawing/2014/main" id="{9EA53096-00C1-E67D-EC69-0639431A3D07}"/>
              </a:ext>
            </a:extLst>
          </p:cNvPr>
          <p:cNvSpPr>
            <a:spLocks noGrp="1"/>
          </p:cNvSpPr>
          <p:nvPr>
            <p:ph sz="quarter" idx="10"/>
          </p:nvPr>
        </p:nvSpPr>
        <p:spPr>
          <a:xfrm>
            <a:off x="914400" y="1970088"/>
            <a:ext cx="5956917" cy="5025072"/>
          </a:xfrm>
        </p:spPr>
        <p:txBody>
          <a:bodyPr>
            <a:normAutofit fontScale="77500" lnSpcReduction="20000"/>
          </a:bodyPr>
          <a:lstStyle/>
          <a:p>
            <a:pPr>
              <a:buFont typeface="Arial" panose="020B0604020202020204" pitchFamily="34" charset="0"/>
              <a:buChar char="•"/>
            </a:pPr>
            <a:r>
              <a:rPr lang="en-US" sz="2900" dirty="0">
                <a:cs typeface="Calibri" panose="020F0502020204030204" pitchFamily="34" charset="0"/>
              </a:rPr>
              <a:t>Used when question has linked concept and a justification in the same sentence</a:t>
            </a:r>
          </a:p>
          <a:p>
            <a:pPr lvl="1">
              <a:buFont typeface="Arial" panose="020B0604020202020204" pitchFamily="34" charset="0"/>
              <a:buChar char="•"/>
            </a:pPr>
            <a:r>
              <a:rPr lang="en-US" sz="2900" i="1" dirty="0">
                <a:cs typeface="Calibri" panose="020F0502020204030204" pitchFamily="34" charset="0"/>
              </a:rPr>
              <a:t>Example: The client most likely has an asthma exacerbation as evidenced by the breath sounds.</a:t>
            </a:r>
          </a:p>
          <a:p>
            <a:pPr>
              <a:buFont typeface="Arial" panose="020B0604020202020204" pitchFamily="34" charset="0"/>
              <a:buChar char="•"/>
            </a:pPr>
            <a:r>
              <a:rPr lang="en-US" sz="2900" dirty="0">
                <a:cs typeface="Calibri" panose="020F0502020204030204" pitchFamily="34" charset="0"/>
              </a:rPr>
              <a:t>Dyad worth 1 point</a:t>
            </a:r>
          </a:p>
          <a:p>
            <a:pPr lvl="1">
              <a:buFont typeface="Arial" panose="020B0604020202020204" pitchFamily="34" charset="0"/>
              <a:buChar char="•"/>
            </a:pPr>
            <a:r>
              <a:rPr lang="en-US" sz="2900" dirty="0">
                <a:cs typeface="Calibri" panose="020F0502020204030204" pitchFamily="34" charset="0"/>
              </a:rPr>
              <a:t>One cause and one effect</a:t>
            </a:r>
          </a:p>
          <a:p>
            <a:pPr lvl="1">
              <a:buFont typeface="Arial" panose="020B0604020202020204" pitchFamily="34" charset="0"/>
              <a:buChar char="•"/>
            </a:pPr>
            <a:r>
              <a:rPr lang="en-US" sz="2900" dirty="0">
                <a:cs typeface="Calibri" panose="020F0502020204030204" pitchFamily="34" charset="0"/>
              </a:rPr>
              <a:t>Both parts must be correct for credit</a:t>
            </a:r>
          </a:p>
          <a:p>
            <a:pPr>
              <a:buFont typeface="Arial" panose="020B0604020202020204" pitchFamily="34" charset="0"/>
              <a:buChar char="•"/>
            </a:pPr>
            <a:r>
              <a:rPr lang="en-US" sz="2900" dirty="0">
                <a:cs typeface="Calibri" panose="020F0502020204030204" pitchFamily="34" charset="0"/>
              </a:rPr>
              <a:t>Triad worth 2 points </a:t>
            </a:r>
          </a:p>
          <a:p>
            <a:pPr lvl="1">
              <a:buFont typeface="Arial" panose="020B0604020202020204" pitchFamily="34" charset="0"/>
              <a:buChar char="•"/>
            </a:pPr>
            <a:r>
              <a:rPr lang="en-US" sz="2900" dirty="0">
                <a:cs typeface="Calibri" panose="020F0502020204030204" pitchFamily="34" charset="0"/>
              </a:rPr>
              <a:t>One cause 2 effects</a:t>
            </a:r>
          </a:p>
          <a:p>
            <a:pPr lvl="1">
              <a:buFont typeface="Arial" panose="020B0604020202020204" pitchFamily="34" charset="0"/>
              <a:buChar char="•"/>
            </a:pPr>
            <a:r>
              <a:rPr lang="en-US" sz="2900" dirty="0">
                <a:cs typeface="Calibri" panose="020F0502020204030204" pitchFamily="34" charset="0"/>
              </a:rPr>
              <a:t>Cause must be right for any credit</a:t>
            </a:r>
          </a:p>
          <a:p>
            <a:pPr lvl="1">
              <a:buFont typeface="Arial" panose="020B0604020202020204" pitchFamily="34" charset="0"/>
              <a:buChar char="•"/>
            </a:pPr>
            <a:r>
              <a:rPr lang="en-US" sz="2900" dirty="0">
                <a:cs typeface="Calibri" panose="020F0502020204030204" pitchFamily="34" charset="0"/>
              </a:rPr>
              <a:t>Partial credit given (1 point) if only 1 effect is correct </a:t>
            </a:r>
            <a:endParaRPr lang="en-US" sz="2900" dirty="0">
              <a:solidFill>
                <a:srgbClr val="00B050"/>
              </a:solidFill>
              <a:cs typeface="Calibri" panose="020F0502020204030204" pitchFamily="34" charset="0"/>
            </a:endParaRPr>
          </a:p>
          <a:p>
            <a:endParaRPr lang="en-US" dirty="0"/>
          </a:p>
        </p:txBody>
      </p:sp>
      <p:sp>
        <p:nvSpPr>
          <p:cNvPr id="2" name="TextBox 1">
            <a:extLst>
              <a:ext uri="{FF2B5EF4-FFF2-40B4-BE49-F238E27FC236}">
                <a16:creationId xmlns:a16="http://schemas.microsoft.com/office/drawing/2014/main" id="{5193DF67-2DC5-1BF5-F8B5-BF5A5B70B2CA}"/>
              </a:ext>
            </a:extLst>
          </p:cNvPr>
          <p:cNvSpPr txBox="1"/>
          <p:nvPr/>
        </p:nvSpPr>
        <p:spPr>
          <a:xfrm>
            <a:off x="7477760" y="1818640"/>
            <a:ext cx="3931920" cy="3416320"/>
          </a:xfrm>
          <a:prstGeom prst="rect">
            <a:avLst/>
          </a:prstGeom>
          <a:noFill/>
        </p:spPr>
        <p:txBody>
          <a:bodyPr wrap="square" rtlCol="0">
            <a:spAutoFit/>
          </a:bodyPr>
          <a:lstStyle/>
          <a:p>
            <a:pPr>
              <a:buFont typeface="Wingdings" panose="05000000000000000000" pitchFamily="2" charset="2"/>
              <a:buChar char="Ø"/>
            </a:pPr>
            <a:r>
              <a:rPr lang="en-US" dirty="0">
                <a:solidFill>
                  <a:schemeClr val="bg1"/>
                </a:solidFill>
              </a:rPr>
              <a:t>Complete the sentence from list of dropdown options.</a:t>
            </a:r>
          </a:p>
          <a:p>
            <a:pPr marL="0" indent="0">
              <a:buNone/>
            </a:pPr>
            <a:endParaRPr lang="en-US" dirty="0">
              <a:solidFill>
                <a:schemeClr val="bg1"/>
              </a:solidFill>
            </a:endParaRPr>
          </a:p>
          <a:p>
            <a:pPr marL="0" indent="0">
              <a:buNone/>
            </a:pPr>
            <a:r>
              <a:rPr lang="en-US" dirty="0">
                <a:solidFill>
                  <a:schemeClr val="bg1"/>
                </a:solidFill>
              </a:rPr>
              <a:t>To prevent night blindness the nurse would recommend   </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because they are rich in vitamin                                                </a:t>
            </a:r>
          </a:p>
          <a:p>
            <a:endParaRPr lang="en-US" dirty="0"/>
          </a:p>
        </p:txBody>
      </p:sp>
      <p:sp>
        <p:nvSpPr>
          <p:cNvPr id="3" name="Rectangle 2">
            <a:extLst>
              <a:ext uri="{FF2B5EF4-FFF2-40B4-BE49-F238E27FC236}">
                <a16:creationId xmlns:a16="http://schemas.microsoft.com/office/drawing/2014/main" id="{7A5C6063-0215-2B32-6D60-E2C2FEA99745}"/>
              </a:ext>
            </a:extLst>
          </p:cNvPr>
          <p:cNvSpPr/>
          <p:nvPr/>
        </p:nvSpPr>
        <p:spPr>
          <a:xfrm>
            <a:off x="9560560" y="3132792"/>
            <a:ext cx="1463040" cy="941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r>
              <a:rPr lang="en-US" dirty="0">
                <a:solidFill>
                  <a:sysClr val="windowText" lastClr="000000"/>
                </a:solidFill>
              </a:rPr>
              <a:t>almonds</a:t>
            </a:r>
          </a:p>
          <a:p>
            <a:pPr algn="ctr"/>
            <a:r>
              <a:rPr lang="en-US" u="sng" dirty="0">
                <a:solidFill>
                  <a:sysClr val="windowText" lastClr="000000"/>
                </a:solidFill>
              </a:rPr>
              <a:t>carrots</a:t>
            </a:r>
            <a:r>
              <a:rPr lang="en-US" u="sng" dirty="0">
                <a:solidFill>
                  <a:srgbClr val="00B050"/>
                </a:solidFill>
                <a:sym typeface="Wingdings" panose="05000000000000000000" pitchFamily="2" charset="2"/>
              </a:rPr>
              <a:t></a:t>
            </a:r>
            <a:endParaRPr lang="en-US" u="sng" dirty="0">
              <a:solidFill>
                <a:srgbClr val="00B050"/>
              </a:solidFill>
            </a:endParaRPr>
          </a:p>
          <a:p>
            <a:pPr algn="ctr"/>
            <a:r>
              <a:rPr lang="en-US" dirty="0">
                <a:solidFill>
                  <a:sysClr val="windowText" lastClr="000000"/>
                </a:solidFill>
              </a:rPr>
              <a:t>orange juice</a:t>
            </a:r>
          </a:p>
          <a:p>
            <a:pPr algn="ctr"/>
            <a:endParaRPr lang="en-US" dirty="0"/>
          </a:p>
          <a:p>
            <a:pPr algn="ctr"/>
            <a:endParaRPr lang="en-US" dirty="0"/>
          </a:p>
        </p:txBody>
      </p:sp>
      <p:sp>
        <p:nvSpPr>
          <p:cNvPr id="4" name="Rectangle 3">
            <a:extLst>
              <a:ext uri="{FF2B5EF4-FFF2-40B4-BE49-F238E27FC236}">
                <a16:creationId xmlns:a16="http://schemas.microsoft.com/office/drawing/2014/main" id="{CF401879-A20C-ABFB-F365-A250BDD7E191}"/>
              </a:ext>
            </a:extLst>
          </p:cNvPr>
          <p:cNvSpPr/>
          <p:nvPr/>
        </p:nvSpPr>
        <p:spPr>
          <a:xfrm>
            <a:off x="10766800" y="4611522"/>
            <a:ext cx="1001514" cy="941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r>
              <a:rPr lang="en-US" dirty="0">
                <a:solidFill>
                  <a:sysClr val="windowText" lastClr="000000"/>
                </a:solidFill>
              </a:rPr>
              <a:t>A</a:t>
            </a:r>
          </a:p>
          <a:p>
            <a:pPr algn="ctr"/>
            <a:r>
              <a:rPr lang="en-US" dirty="0">
                <a:solidFill>
                  <a:sysClr val="windowText" lastClr="000000"/>
                </a:solidFill>
              </a:rPr>
              <a:t>B</a:t>
            </a:r>
          </a:p>
          <a:p>
            <a:pPr algn="ctr"/>
            <a:r>
              <a:rPr lang="en-US" u="sng" dirty="0">
                <a:solidFill>
                  <a:sysClr val="windowText" lastClr="000000"/>
                </a:solidFill>
              </a:rPr>
              <a:t>   C</a:t>
            </a:r>
            <a:r>
              <a:rPr lang="en-US" u="sng" dirty="0">
                <a:solidFill>
                  <a:srgbClr val="FF0000"/>
                </a:solidFill>
                <a:sym typeface="Wingdings" panose="05000000000000000000" pitchFamily="2" charset="2"/>
              </a:rPr>
              <a:t></a:t>
            </a:r>
            <a:endParaRPr lang="en-US" dirty="0">
              <a:solidFill>
                <a:srgbClr val="FF0000"/>
              </a:solidFill>
            </a:endParaRPr>
          </a:p>
          <a:p>
            <a:pPr algn="ctr"/>
            <a:endParaRPr lang="en-US" dirty="0"/>
          </a:p>
          <a:p>
            <a:pPr algn="ctr"/>
            <a:endParaRPr lang="en-US" dirty="0"/>
          </a:p>
        </p:txBody>
      </p:sp>
      <p:sp>
        <p:nvSpPr>
          <p:cNvPr id="8" name="TextBox 7">
            <a:extLst>
              <a:ext uri="{FF2B5EF4-FFF2-40B4-BE49-F238E27FC236}">
                <a16:creationId xmlns:a16="http://schemas.microsoft.com/office/drawing/2014/main" id="{1C883C1E-D706-0DFA-28C2-E9452AC1E0E7}"/>
              </a:ext>
            </a:extLst>
          </p:cNvPr>
          <p:cNvSpPr txBox="1"/>
          <p:nvPr/>
        </p:nvSpPr>
        <p:spPr>
          <a:xfrm>
            <a:off x="7152640" y="5685529"/>
            <a:ext cx="4118094" cy="830997"/>
          </a:xfrm>
          <a:prstGeom prst="rect">
            <a:avLst/>
          </a:prstGeom>
          <a:noFill/>
        </p:spPr>
        <p:txBody>
          <a:bodyPr wrap="square">
            <a:spAutoFit/>
          </a:bodyPr>
          <a:lstStyle/>
          <a:p>
            <a:r>
              <a:rPr lang="en-US" sz="2400" dirty="0">
                <a:solidFill>
                  <a:srgbClr val="00B0F0"/>
                </a:solidFill>
                <a:latin typeface="Calibri" panose="020F0502020204030204" pitchFamily="34" charset="0"/>
                <a:cs typeface="Calibri" panose="020F0502020204030204" pitchFamily="34" charset="0"/>
              </a:rPr>
              <a:t>Right condition, </a:t>
            </a:r>
          </a:p>
          <a:p>
            <a:r>
              <a:rPr lang="en-US" sz="2400" dirty="0">
                <a:solidFill>
                  <a:srgbClr val="00B0F0"/>
                </a:solidFill>
                <a:latin typeface="Calibri" panose="020F0502020204030204" pitchFamily="34" charset="0"/>
                <a:cs typeface="Calibri" panose="020F0502020204030204" pitchFamily="34" charset="0"/>
              </a:rPr>
              <a:t>Wrong justification =0 points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8300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88E3-7871-6F0C-4537-FBF2856944BF}"/>
              </a:ext>
            </a:extLst>
          </p:cNvPr>
          <p:cNvSpPr>
            <a:spLocks noGrp="1"/>
          </p:cNvSpPr>
          <p:nvPr>
            <p:ph type="title"/>
          </p:nvPr>
        </p:nvSpPr>
        <p:spPr/>
        <p:txBody>
          <a:bodyPr>
            <a:normAutofit fontScale="90000"/>
          </a:bodyPr>
          <a:lstStyle/>
          <a:p>
            <a:r>
              <a:rPr lang="en-US" dirty="0"/>
              <a:t>Keep track of your score as you move through the review</a:t>
            </a:r>
          </a:p>
        </p:txBody>
      </p:sp>
      <p:graphicFrame>
        <p:nvGraphicFramePr>
          <p:cNvPr id="6" name="Table 6">
            <a:extLst>
              <a:ext uri="{FF2B5EF4-FFF2-40B4-BE49-F238E27FC236}">
                <a16:creationId xmlns:a16="http://schemas.microsoft.com/office/drawing/2014/main" id="{9EFB2890-1CE2-1BC3-947E-0E0944C01498}"/>
              </a:ext>
            </a:extLst>
          </p:cNvPr>
          <p:cNvGraphicFramePr>
            <a:graphicFrameLocks noGrp="1"/>
          </p:cNvGraphicFramePr>
          <p:nvPr>
            <p:ph sz="quarter" idx="10"/>
            <p:extLst>
              <p:ext uri="{D42A27DB-BD31-4B8C-83A1-F6EECF244321}">
                <p14:modId xmlns:p14="http://schemas.microsoft.com/office/powerpoint/2010/main" val="1518614851"/>
              </p:ext>
            </p:extLst>
          </p:nvPr>
        </p:nvGraphicFramePr>
        <p:xfrm>
          <a:off x="914400" y="1970087"/>
          <a:ext cx="5486400" cy="407560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938581054"/>
                    </a:ext>
                  </a:extLst>
                </a:gridCol>
                <a:gridCol w="2743200">
                  <a:extLst>
                    <a:ext uri="{9D8B030D-6E8A-4147-A177-3AD203B41FA5}">
                      <a16:colId xmlns:a16="http://schemas.microsoft.com/office/drawing/2014/main" val="1518037486"/>
                    </a:ext>
                  </a:extLst>
                </a:gridCol>
              </a:tblGrid>
              <a:tr h="509451">
                <a:tc>
                  <a:txBody>
                    <a:bodyPr/>
                    <a:lstStyle/>
                    <a:p>
                      <a:r>
                        <a:rPr lang="en-US" dirty="0"/>
                        <a:t>Item</a:t>
                      </a:r>
                    </a:p>
                  </a:txBody>
                  <a:tcPr/>
                </a:tc>
                <a:tc>
                  <a:txBody>
                    <a:bodyPr/>
                    <a:lstStyle/>
                    <a:p>
                      <a:r>
                        <a:rPr lang="en-US" dirty="0"/>
                        <a:t>My score</a:t>
                      </a:r>
                    </a:p>
                  </a:txBody>
                  <a:tcPr/>
                </a:tc>
                <a:extLst>
                  <a:ext uri="{0D108BD9-81ED-4DB2-BD59-A6C34878D82A}">
                    <a16:rowId xmlns:a16="http://schemas.microsoft.com/office/drawing/2014/main" val="25582848"/>
                  </a:ext>
                </a:extLst>
              </a:tr>
              <a:tr h="509451">
                <a:tc>
                  <a:txBody>
                    <a:bodyPr/>
                    <a:lstStyle/>
                    <a:p>
                      <a:r>
                        <a:rPr lang="en-US" dirty="0"/>
                        <a:t>Bow tie 1 </a:t>
                      </a:r>
                    </a:p>
                  </a:txBody>
                  <a:tcPr/>
                </a:tc>
                <a:tc>
                  <a:txBody>
                    <a:bodyPr/>
                    <a:lstStyle/>
                    <a:p>
                      <a:endParaRPr lang="en-US"/>
                    </a:p>
                  </a:txBody>
                  <a:tcPr/>
                </a:tc>
                <a:extLst>
                  <a:ext uri="{0D108BD9-81ED-4DB2-BD59-A6C34878D82A}">
                    <a16:rowId xmlns:a16="http://schemas.microsoft.com/office/drawing/2014/main" val="3107381097"/>
                  </a:ext>
                </a:extLst>
              </a:tr>
              <a:tr h="5094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Case study 1 </a:t>
                      </a:r>
                    </a:p>
                  </a:txBody>
                  <a:tcPr/>
                </a:tc>
                <a:tc>
                  <a:txBody>
                    <a:bodyPr/>
                    <a:lstStyle/>
                    <a:p>
                      <a:endParaRPr lang="en-US"/>
                    </a:p>
                  </a:txBody>
                  <a:tcPr/>
                </a:tc>
                <a:extLst>
                  <a:ext uri="{0D108BD9-81ED-4DB2-BD59-A6C34878D82A}">
                    <a16:rowId xmlns:a16="http://schemas.microsoft.com/office/drawing/2014/main" val="2316600764"/>
                  </a:ext>
                </a:extLst>
              </a:tr>
              <a:tr h="509451">
                <a:tc>
                  <a:txBody>
                    <a:bodyPr/>
                    <a:lstStyle/>
                    <a:p>
                      <a:r>
                        <a:rPr lang="en-US" dirty="0"/>
                        <a:t>Bowtie 1</a:t>
                      </a:r>
                    </a:p>
                  </a:txBody>
                  <a:tcPr/>
                </a:tc>
                <a:tc>
                  <a:txBody>
                    <a:bodyPr/>
                    <a:lstStyle/>
                    <a:p>
                      <a:endParaRPr lang="en-US"/>
                    </a:p>
                  </a:txBody>
                  <a:tcPr/>
                </a:tc>
                <a:extLst>
                  <a:ext uri="{0D108BD9-81ED-4DB2-BD59-A6C34878D82A}">
                    <a16:rowId xmlns:a16="http://schemas.microsoft.com/office/drawing/2014/main" val="3234571639"/>
                  </a:ext>
                </a:extLst>
              </a:tr>
              <a:tr h="509451">
                <a:tc>
                  <a:txBody>
                    <a:bodyPr/>
                    <a:lstStyle/>
                    <a:p>
                      <a:r>
                        <a:rPr lang="en-US" dirty="0"/>
                        <a:t>Case study 2</a:t>
                      </a:r>
                    </a:p>
                  </a:txBody>
                  <a:tcPr/>
                </a:tc>
                <a:tc>
                  <a:txBody>
                    <a:bodyPr/>
                    <a:lstStyle/>
                    <a:p>
                      <a:endParaRPr lang="en-US"/>
                    </a:p>
                  </a:txBody>
                  <a:tcPr/>
                </a:tc>
                <a:extLst>
                  <a:ext uri="{0D108BD9-81ED-4DB2-BD59-A6C34878D82A}">
                    <a16:rowId xmlns:a16="http://schemas.microsoft.com/office/drawing/2014/main" val="2210208278"/>
                  </a:ext>
                </a:extLst>
              </a:tr>
              <a:tr h="509451">
                <a:tc>
                  <a:txBody>
                    <a:bodyPr/>
                    <a:lstStyle/>
                    <a:p>
                      <a:r>
                        <a:rPr lang="en-US" dirty="0"/>
                        <a:t>Trend 1</a:t>
                      </a:r>
                    </a:p>
                  </a:txBody>
                  <a:tcPr/>
                </a:tc>
                <a:tc>
                  <a:txBody>
                    <a:bodyPr/>
                    <a:lstStyle/>
                    <a:p>
                      <a:endParaRPr lang="en-US"/>
                    </a:p>
                  </a:txBody>
                  <a:tcPr/>
                </a:tc>
                <a:extLst>
                  <a:ext uri="{0D108BD9-81ED-4DB2-BD59-A6C34878D82A}">
                    <a16:rowId xmlns:a16="http://schemas.microsoft.com/office/drawing/2014/main" val="3021649144"/>
                  </a:ext>
                </a:extLst>
              </a:tr>
              <a:tr h="509451">
                <a:tc>
                  <a:txBody>
                    <a:bodyPr/>
                    <a:lstStyle/>
                    <a:p>
                      <a:r>
                        <a:rPr lang="en-US" dirty="0"/>
                        <a:t>Case study 3</a:t>
                      </a:r>
                    </a:p>
                  </a:txBody>
                  <a:tcPr/>
                </a:tc>
                <a:tc>
                  <a:txBody>
                    <a:bodyPr/>
                    <a:lstStyle/>
                    <a:p>
                      <a:endParaRPr lang="en-US" dirty="0"/>
                    </a:p>
                  </a:txBody>
                  <a:tcPr/>
                </a:tc>
                <a:extLst>
                  <a:ext uri="{0D108BD9-81ED-4DB2-BD59-A6C34878D82A}">
                    <a16:rowId xmlns:a16="http://schemas.microsoft.com/office/drawing/2014/main" val="942907047"/>
                  </a:ext>
                </a:extLst>
              </a:tr>
              <a:tr h="509451">
                <a:tc>
                  <a:txBody>
                    <a:bodyPr/>
                    <a:lstStyle/>
                    <a:p>
                      <a:r>
                        <a:rPr lang="en-US" dirty="0"/>
                        <a:t>Total Points</a:t>
                      </a:r>
                    </a:p>
                  </a:txBody>
                  <a:tcPr/>
                </a:tc>
                <a:tc>
                  <a:txBody>
                    <a:bodyPr/>
                    <a:lstStyle/>
                    <a:p>
                      <a:endParaRPr lang="en-US" dirty="0"/>
                    </a:p>
                  </a:txBody>
                  <a:tcPr/>
                </a:tc>
                <a:extLst>
                  <a:ext uri="{0D108BD9-81ED-4DB2-BD59-A6C34878D82A}">
                    <a16:rowId xmlns:a16="http://schemas.microsoft.com/office/drawing/2014/main" val="1991575141"/>
                  </a:ext>
                </a:extLst>
              </a:tr>
            </a:tbl>
          </a:graphicData>
        </a:graphic>
      </p:graphicFrame>
    </p:spTree>
    <p:extLst>
      <p:ext uri="{BB962C8B-B14F-4D97-AF65-F5344CB8AC3E}">
        <p14:creationId xmlns:p14="http://schemas.microsoft.com/office/powerpoint/2010/main" val="1285407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1F65-13E4-9164-9FAC-EE3F38F121BF}"/>
              </a:ext>
            </a:extLst>
          </p:cNvPr>
          <p:cNvSpPr>
            <a:spLocks noGrp="1"/>
          </p:cNvSpPr>
          <p:nvPr>
            <p:ph type="title"/>
          </p:nvPr>
        </p:nvSpPr>
        <p:spPr/>
        <p:txBody>
          <a:bodyPr/>
          <a:lstStyle/>
          <a:p>
            <a:r>
              <a:rPr lang="en-US" dirty="0"/>
              <a:t>Final Link</a:t>
            </a:r>
          </a:p>
        </p:txBody>
      </p:sp>
      <p:sp>
        <p:nvSpPr>
          <p:cNvPr id="3" name="Content Placeholder 2">
            <a:extLst>
              <a:ext uri="{FF2B5EF4-FFF2-40B4-BE49-F238E27FC236}">
                <a16:creationId xmlns:a16="http://schemas.microsoft.com/office/drawing/2014/main" id="{DC9FCC7B-C902-9BB3-8CEC-3C965F3AECF7}"/>
              </a:ext>
            </a:extLst>
          </p:cNvPr>
          <p:cNvSpPr>
            <a:spLocks noGrp="1"/>
          </p:cNvSpPr>
          <p:nvPr>
            <p:ph sz="quarter" idx="10"/>
          </p:nvPr>
        </p:nvSpPr>
        <p:spPr/>
        <p:txBody>
          <a:bodyPr>
            <a:normAutofit/>
          </a:bodyPr>
          <a:lstStyle/>
          <a:p>
            <a:r>
              <a:rPr lang="en-US" sz="2800" dirty="0"/>
              <a:t>The final link in the review takes you to the course evaluation. </a:t>
            </a:r>
          </a:p>
          <a:p>
            <a:r>
              <a:rPr lang="en-US" sz="2800" dirty="0"/>
              <a:t>This anonymous information will be used to help us understand how this review is being used and how to improve the experience. </a:t>
            </a:r>
          </a:p>
          <a:p>
            <a:endParaRPr lang="en-US" sz="2800" dirty="0"/>
          </a:p>
        </p:txBody>
      </p:sp>
    </p:spTree>
    <p:extLst>
      <p:ext uri="{BB962C8B-B14F-4D97-AF65-F5344CB8AC3E}">
        <p14:creationId xmlns:p14="http://schemas.microsoft.com/office/powerpoint/2010/main" val="91703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Bowtie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4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4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400" u="sng" dirty="0">
                <a:solidFill>
                  <a:srgbClr val="0563C1"/>
                </a:solidFill>
                <a:effectLst/>
                <a:latin typeface="Times New Roman" panose="02020603050405020304" pitchFamily="18" charset="0"/>
                <a:ea typeface="Times New Roman" panose="02020603050405020304" pitchFamily="18" charset="0"/>
                <a:hlinkClick r:id="rId2"/>
              </a:rPr>
              <a:t>/form/SV_3e2Dw5IGoxrIW4m</a:t>
            </a:r>
            <a:endParaRPr lang="en-US" sz="24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DB1F2840-5F32-8F60-C1CE-CEA2E6BC2652}"/>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239CD16D-7A16-5CDB-2518-6D3EC4F8C8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0964" y="3155164"/>
            <a:ext cx="2718154" cy="2718154"/>
          </a:xfrm>
          <a:prstGeom prst="rect">
            <a:avLst/>
          </a:prstGeom>
          <a:noFill/>
          <a:ln>
            <a:noFill/>
          </a:ln>
        </p:spPr>
      </p:pic>
    </p:spTree>
    <p:extLst>
      <p:ext uri="{BB962C8B-B14F-4D97-AF65-F5344CB8AC3E}">
        <p14:creationId xmlns:p14="http://schemas.microsoft.com/office/powerpoint/2010/main" val="296548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5 points. Give yourself 1 point for every correct selection </a:t>
            </a:r>
          </a:p>
        </p:txBody>
      </p:sp>
      <p:pic>
        <p:nvPicPr>
          <p:cNvPr id="5" name="Picture 4">
            <a:extLst>
              <a:ext uri="{FF2B5EF4-FFF2-40B4-BE49-F238E27FC236}">
                <a16:creationId xmlns:a16="http://schemas.microsoft.com/office/drawing/2014/main" id="{9028D2A9-B032-6EBA-C7D5-F0A8DB476AE3}"/>
              </a:ext>
            </a:extLst>
          </p:cNvPr>
          <p:cNvPicPr>
            <a:picLocks noChangeAspect="1"/>
          </p:cNvPicPr>
          <p:nvPr/>
        </p:nvPicPr>
        <p:blipFill>
          <a:blip r:embed="rId3"/>
          <a:stretch>
            <a:fillRect/>
          </a:stretch>
        </p:blipFill>
        <p:spPr>
          <a:xfrm>
            <a:off x="500380" y="597247"/>
            <a:ext cx="5429250" cy="5446714"/>
          </a:xfrm>
          <a:prstGeom prst="rect">
            <a:avLst/>
          </a:prstGeom>
        </p:spPr>
      </p:pic>
      <p:pic>
        <p:nvPicPr>
          <p:cNvPr id="7" name="Picture 6">
            <a:extLst>
              <a:ext uri="{FF2B5EF4-FFF2-40B4-BE49-F238E27FC236}">
                <a16:creationId xmlns:a16="http://schemas.microsoft.com/office/drawing/2014/main" id="{13C7C27F-2B5B-62F7-4EFD-CE25A94E5AA9}"/>
              </a:ext>
            </a:extLst>
          </p:cNvPr>
          <p:cNvPicPr>
            <a:picLocks noChangeAspect="1"/>
          </p:cNvPicPr>
          <p:nvPr/>
        </p:nvPicPr>
        <p:blipFill>
          <a:blip r:embed="rId4"/>
          <a:stretch>
            <a:fillRect/>
          </a:stretch>
        </p:blipFill>
        <p:spPr>
          <a:xfrm>
            <a:off x="6272755" y="597247"/>
            <a:ext cx="5391150" cy="4794587"/>
          </a:xfrm>
          <a:prstGeom prst="rect">
            <a:avLst/>
          </a:prstGeom>
        </p:spPr>
      </p:pic>
    </p:spTree>
    <p:extLst>
      <p:ext uri="{BB962C8B-B14F-4D97-AF65-F5344CB8AC3E}">
        <p14:creationId xmlns:p14="http://schemas.microsoft.com/office/powerpoint/2010/main" val="860866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assessment data (location over bony prominence, shallow wound, surrounding skin within normal parameters) indicates a stage II pressure injury. Wound care will facilitate healing and elevating the heels while in bed will relieve direct pressure. The wound should be monitored for signs of infection. A decrease in wound depth would indicate that the pressure injury was improving.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4085689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Bowtie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080799222"/>
              </p:ext>
            </p:extLst>
          </p:nvPr>
        </p:nvGraphicFramePr>
        <p:xfrm>
          <a:off x="914400" y="1970088"/>
          <a:ext cx="10429872" cy="262632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Conditions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Actions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Parameters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Total</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642328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/form/SV_1RAIcNZ0SmsBAlE</a:t>
            </a:r>
            <a:endParaRPr lang="en-US" sz="28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8" name="Content Placeholder 7">
            <a:extLst>
              <a:ext uri="{FF2B5EF4-FFF2-40B4-BE49-F238E27FC236}">
                <a16:creationId xmlns:a16="http://schemas.microsoft.com/office/drawing/2014/main" id="{6C45AA36-FA12-8FBC-0E3B-DC1FFD897CA3}"/>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7001649" y="2509024"/>
            <a:ext cx="2931339" cy="2931339"/>
          </a:xfrm>
          <a:prstGeom prst="rect">
            <a:avLst/>
          </a:prstGeom>
          <a:noFill/>
          <a:ln>
            <a:noFill/>
          </a:ln>
        </p:spPr>
      </p:pic>
    </p:spTree>
    <p:extLst>
      <p:ext uri="{BB962C8B-B14F-4D97-AF65-F5344CB8AC3E}">
        <p14:creationId xmlns:p14="http://schemas.microsoft.com/office/powerpoint/2010/main" val="1580695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1200329"/>
          </a:xfrm>
          <a:prstGeom prst="rect">
            <a:avLst/>
          </a:prstGeom>
          <a:noFill/>
        </p:spPr>
        <p:txBody>
          <a:bodyPr wrap="square" rtlCol="0">
            <a:spAutoFit/>
          </a:bodyPr>
          <a:lstStyle/>
          <a:p>
            <a:r>
              <a:rPr lang="en-US" dirty="0">
                <a:solidFill>
                  <a:srgbClr val="00B0F0"/>
                </a:solidFill>
              </a:rPr>
              <a:t>+/-. This  question is worth 5 points. </a:t>
            </a:r>
          </a:p>
          <a:p>
            <a:r>
              <a:rPr lang="en-US" dirty="0">
                <a:solidFill>
                  <a:srgbClr val="00B0F0"/>
                </a:solidFill>
              </a:rPr>
              <a:t>Give yourself 1 point for each correct response AND subtract 1 point for every incorrect answer you picked.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3" name="Picture 2">
            <a:extLst>
              <a:ext uri="{FF2B5EF4-FFF2-40B4-BE49-F238E27FC236}">
                <a16:creationId xmlns:a16="http://schemas.microsoft.com/office/drawing/2014/main" id="{125C9133-996D-7A9E-ED00-6FE8A28AE2EF}"/>
              </a:ext>
            </a:extLst>
          </p:cNvPr>
          <p:cNvPicPr>
            <a:picLocks noChangeAspect="1"/>
          </p:cNvPicPr>
          <p:nvPr/>
        </p:nvPicPr>
        <p:blipFill>
          <a:blip r:embed="rId2"/>
          <a:stretch>
            <a:fillRect/>
          </a:stretch>
        </p:blipFill>
        <p:spPr>
          <a:xfrm>
            <a:off x="560117" y="1039619"/>
            <a:ext cx="5448300" cy="4589086"/>
          </a:xfrm>
          <a:prstGeom prst="rect">
            <a:avLst/>
          </a:prstGeom>
        </p:spPr>
      </p:pic>
      <p:pic>
        <p:nvPicPr>
          <p:cNvPr id="11" name="Picture 10">
            <a:extLst>
              <a:ext uri="{FF2B5EF4-FFF2-40B4-BE49-F238E27FC236}">
                <a16:creationId xmlns:a16="http://schemas.microsoft.com/office/drawing/2014/main" id="{EE6D5992-F279-C2C6-94C4-B62721DD9D2C}"/>
              </a:ext>
            </a:extLst>
          </p:cNvPr>
          <p:cNvPicPr>
            <a:picLocks noChangeAspect="1"/>
          </p:cNvPicPr>
          <p:nvPr/>
        </p:nvPicPr>
        <p:blipFill>
          <a:blip r:embed="rId3"/>
          <a:stretch>
            <a:fillRect/>
          </a:stretch>
        </p:blipFill>
        <p:spPr>
          <a:xfrm>
            <a:off x="6381035" y="657224"/>
            <a:ext cx="5448299" cy="3167643"/>
          </a:xfrm>
          <a:prstGeom prst="rect">
            <a:avLst/>
          </a:prstGeom>
        </p:spPr>
      </p:pic>
    </p:spTree>
    <p:extLst>
      <p:ext uri="{BB962C8B-B14F-4D97-AF65-F5344CB8AC3E}">
        <p14:creationId xmlns:p14="http://schemas.microsoft.com/office/powerpoint/2010/main" val="398980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06E4-A285-9FC0-C5E2-EF01697FF61F}"/>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About The NextGen NCLEX</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0C1AFC24-7254-A9E8-C7CD-07E277B00C8B}"/>
              </a:ext>
            </a:extLst>
          </p:cNvPr>
          <p:cNvSpPr>
            <a:spLocks noGrp="1"/>
          </p:cNvSpPr>
          <p:nvPr>
            <p:ph sz="quarter" idx="10"/>
          </p:nvPr>
        </p:nvSpPr>
        <p:spPr/>
        <p:txBody>
          <a:bodyPr/>
          <a:lstStyle/>
          <a:p>
            <a:r>
              <a:rPr lang="en-US" sz="2400" dirty="0">
                <a:latin typeface="Calibri" panose="020F0502020204030204" pitchFamily="34" charset="0"/>
                <a:cs typeface="Calibri" panose="020F0502020204030204" pitchFamily="34" charset="0"/>
              </a:rPr>
              <a:t>Starting April 1, 2023,  graduates will take an updated version of the National Council Licensure Exam referred to as Next Generation NCLEX.</a:t>
            </a:r>
          </a:p>
          <a:p>
            <a:r>
              <a:rPr lang="en-US" sz="2400" dirty="0">
                <a:latin typeface="Calibri" panose="020F0502020204030204" pitchFamily="34" charset="0"/>
                <a:cs typeface="Calibri" panose="020F0502020204030204" pitchFamily="34" charset="0"/>
              </a:rPr>
              <a:t>Next Generation NCLEX (NGN) will continue to test a candidate’s ability to provide safe client care while incorporating new methods to better test clinical judgment.   </a:t>
            </a:r>
          </a:p>
          <a:p>
            <a:r>
              <a:rPr lang="en-US" sz="2400" dirty="0">
                <a:latin typeface="Calibri" panose="020F0502020204030204" pitchFamily="34" charset="0"/>
                <a:cs typeface="Calibri" panose="020F0502020204030204" pitchFamily="34" charset="0"/>
              </a:rPr>
              <a:t>The testing methods will include using new item response types in clinical judgment case studies and stand-alone questions to test the </a:t>
            </a:r>
            <a:r>
              <a:rPr lang="en-US" sz="2400" i="0" dirty="0">
                <a:solidFill>
                  <a:schemeClr val="bg2"/>
                </a:solidFill>
                <a:effectLst/>
                <a:latin typeface="Calibri" panose="020F0502020204030204" pitchFamily="34" charset="0"/>
                <a:cs typeface="Calibri" panose="020F0502020204030204" pitchFamily="34" charset="0"/>
              </a:rPr>
              <a:t>NCSBN Clinical Judgment Measurement Model(NCJMM)</a:t>
            </a:r>
            <a:r>
              <a:rPr lang="en-US" sz="2400" i="0" dirty="0">
                <a:solidFill>
                  <a:srgbClr val="3A5559"/>
                </a:solidFill>
                <a:effectLst/>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hlinkClick r:id="rId2"/>
              </a:rPr>
              <a:t>https://www.ncsbn.org/exams/next-generation-nclex/NGN+Resources/clinical-judgment-measurement-model.page</a:t>
            </a:r>
            <a:r>
              <a:rPr lang="en-US" sz="2400" dirty="0">
                <a:latin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3145038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lstStyle/>
          <a:p>
            <a:pPr marL="0" marR="0">
              <a:spcBef>
                <a:spcPts val="0"/>
              </a:spcBef>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nurse should identify signs and symptoms of post-operative complications that need to be addressed.  Signs of atelectasis include increased heart rate, increased respirations, breathing difficulties and low oxygen levels.  Breath sounds will be diminished due to collapsed alveoli.  Blood pressure is not affected unless it becomes elevated due to the stress of breathing difficulties.  Pain medication is important but first the breathing issues must be addressed.</a:t>
            </a:r>
          </a:p>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56918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5668539" y="4261174"/>
            <a:ext cx="6223900" cy="2585323"/>
          </a:xfrm>
          <a:prstGeom prst="rect">
            <a:avLst/>
          </a:prstGeom>
          <a:noFill/>
        </p:spPr>
        <p:txBody>
          <a:bodyPr wrap="square" rtlCol="0">
            <a:spAutoFit/>
          </a:bodyPr>
          <a:lstStyle/>
          <a:p>
            <a:r>
              <a:rPr lang="en-US" dirty="0">
                <a:solidFill>
                  <a:srgbClr val="00B0F0"/>
                </a:solidFill>
              </a:rPr>
              <a:t>+/-. This  question is worth 10 points. Score each column separately first, then add column scores together.  Earn 1 point each correct item selected AND subtract  point for each incorrect option you select. The worst you can score is 0  per column.</a:t>
            </a:r>
          </a:p>
          <a:p>
            <a:r>
              <a:rPr lang="en-US" dirty="0">
                <a:solidFill>
                  <a:srgbClr val="00B0F0"/>
                </a:solidFill>
              </a:rPr>
              <a:t>Column 1- 3 points </a:t>
            </a:r>
          </a:p>
          <a:p>
            <a:r>
              <a:rPr lang="en-US" dirty="0">
                <a:solidFill>
                  <a:srgbClr val="00B0F0"/>
                </a:solidFill>
              </a:rPr>
              <a:t>Column 2 -5 points</a:t>
            </a:r>
          </a:p>
          <a:p>
            <a:r>
              <a:rPr lang="en-US" dirty="0">
                <a:solidFill>
                  <a:srgbClr val="00B0F0"/>
                </a:solidFill>
              </a:rPr>
              <a:t>Column 3 -1 point</a:t>
            </a:r>
          </a:p>
          <a:p>
            <a:r>
              <a:rPr lang="en-US" dirty="0">
                <a:solidFill>
                  <a:srgbClr val="00B0F0"/>
                </a:solidFill>
              </a:rPr>
              <a:t>Column 4 -1point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4" name="Picture 3">
            <a:extLst>
              <a:ext uri="{FF2B5EF4-FFF2-40B4-BE49-F238E27FC236}">
                <a16:creationId xmlns:a16="http://schemas.microsoft.com/office/drawing/2014/main" id="{292ED041-98D6-4531-F5AC-3A255EFD643E}"/>
              </a:ext>
            </a:extLst>
          </p:cNvPr>
          <p:cNvPicPr>
            <a:picLocks noChangeAspect="1"/>
          </p:cNvPicPr>
          <p:nvPr/>
        </p:nvPicPr>
        <p:blipFill>
          <a:blip r:embed="rId3"/>
          <a:stretch>
            <a:fillRect/>
          </a:stretch>
        </p:blipFill>
        <p:spPr>
          <a:xfrm>
            <a:off x="401443" y="1033772"/>
            <a:ext cx="5261857" cy="4811907"/>
          </a:xfrm>
          <a:prstGeom prst="rect">
            <a:avLst/>
          </a:prstGeom>
        </p:spPr>
      </p:pic>
      <p:pic>
        <p:nvPicPr>
          <p:cNvPr id="7" name="Picture 6">
            <a:extLst>
              <a:ext uri="{FF2B5EF4-FFF2-40B4-BE49-F238E27FC236}">
                <a16:creationId xmlns:a16="http://schemas.microsoft.com/office/drawing/2014/main" id="{08CB430A-EEDB-125E-3DD9-59DA17992245}"/>
              </a:ext>
            </a:extLst>
          </p:cNvPr>
          <p:cNvPicPr>
            <a:picLocks noChangeAspect="1"/>
          </p:cNvPicPr>
          <p:nvPr/>
        </p:nvPicPr>
        <p:blipFill>
          <a:blip r:embed="rId4"/>
          <a:stretch>
            <a:fillRect/>
          </a:stretch>
        </p:blipFill>
        <p:spPr>
          <a:xfrm>
            <a:off x="5856499" y="486995"/>
            <a:ext cx="5715000" cy="3682793"/>
          </a:xfrm>
          <a:prstGeom prst="rect">
            <a:avLst/>
          </a:prstGeom>
        </p:spPr>
      </p:pic>
    </p:spTree>
    <p:extLst>
      <p:ext uri="{BB962C8B-B14F-4D97-AF65-F5344CB8AC3E}">
        <p14:creationId xmlns:p14="http://schemas.microsoft.com/office/powerpoint/2010/main" val="4043518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fontScale="92500"/>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nurse should differentiate signs and symptoms of atelectasis, pneumonia, pulmonary embolism, and fluid overload in clients with respiratory distress following surgery. All respiratory issues include shortness of breath and increased respirations, and decreased pulse oximeter readings. Diminished breath sounds and repressed coughing are most associated with post-op atelectasis. Coughing, rhonchi, wheezing, or crackles would be expected with the other three conditions.  Low-grade fever and normal and stable blood pressures would be expected with atelectasis and pneumonia. Fever could also be higher with pneumonia.  Unstable blood pressures would be expected for pulmonary embolism or fluid overload. Hypotension is typically seen with pulmonary embolism. Hypertension is associated with fluid overload.</a:t>
            </a:r>
          </a:p>
          <a:p>
            <a:endParaRPr lang="en-US" dirty="0"/>
          </a:p>
        </p:txBody>
      </p:sp>
    </p:spTree>
    <p:extLst>
      <p:ext uri="{BB962C8B-B14F-4D97-AF65-F5344CB8AC3E}">
        <p14:creationId xmlns:p14="http://schemas.microsoft.com/office/powerpoint/2010/main" val="4095149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3" name="Picture 2">
            <a:extLst>
              <a:ext uri="{FF2B5EF4-FFF2-40B4-BE49-F238E27FC236}">
                <a16:creationId xmlns:a16="http://schemas.microsoft.com/office/drawing/2014/main" id="{554408DD-4C27-EE2C-7347-B9DF25DC7A41}"/>
              </a:ext>
            </a:extLst>
          </p:cNvPr>
          <p:cNvPicPr>
            <a:picLocks noChangeAspect="1"/>
          </p:cNvPicPr>
          <p:nvPr/>
        </p:nvPicPr>
        <p:blipFill>
          <a:blip r:embed="rId3"/>
          <a:stretch>
            <a:fillRect/>
          </a:stretch>
        </p:blipFill>
        <p:spPr>
          <a:xfrm>
            <a:off x="440440" y="1070334"/>
            <a:ext cx="5448300" cy="4650242"/>
          </a:xfrm>
          <a:prstGeom prst="rect">
            <a:avLst/>
          </a:prstGeom>
        </p:spPr>
      </p:pic>
      <p:pic>
        <p:nvPicPr>
          <p:cNvPr id="8" name="Picture 7">
            <a:extLst>
              <a:ext uri="{FF2B5EF4-FFF2-40B4-BE49-F238E27FC236}">
                <a16:creationId xmlns:a16="http://schemas.microsoft.com/office/drawing/2014/main" id="{2ABF6EDB-F93B-11CB-091D-0ED6FCA1699E}"/>
              </a:ext>
            </a:extLst>
          </p:cNvPr>
          <p:cNvPicPr>
            <a:picLocks noChangeAspect="1"/>
          </p:cNvPicPr>
          <p:nvPr/>
        </p:nvPicPr>
        <p:blipFill>
          <a:blip r:embed="rId4"/>
          <a:stretch>
            <a:fillRect/>
          </a:stretch>
        </p:blipFill>
        <p:spPr>
          <a:xfrm>
            <a:off x="6303261" y="655499"/>
            <a:ext cx="5328621" cy="4016862"/>
          </a:xfrm>
          <a:prstGeom prst="rect">
            <a:avLst/>
          </a:prstGeom>
        </p:spPr>
      </p:pic>
    </p:spTree>
    <p:extLst>
      <p:ext uri="{BB962C8B-B14F-4D97-AF65-F5344CB8AC3E}">
        <p14:creationId xmlns:p14="http://schemas.microsoft.com/office/powerpoint/2010/main" val="3806384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client’s respiratory findings along with the diminished breath sounds, repressed cough,  low grade fever and stable blood pressure most suggest the client is  experiencing atelectasis.  </a:t>
            </a:r>
          </a:p>
          <a:p>
            <a:endParaRPr lang="en-US" dirty="0"/>
          </a:p>
        </p:txBody>
      </p:sp>
    </p:spTree>
    <p:extLst>
      <p:ext uri="{BB962C8B-B14F-4D97-AF65-F5344CB8AC3E}">
        <p14:creationId xmlns:p14="http://schemas.microsoft.com/office/powerpoint/2010/main" val="3949862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4726858"/>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5 points. Give yourself 1 point for every row you got right.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3" name="Picture 2">
            <a:extLst>
              <a:ext uri="{FF2B5EF4-FFF2-40B4-BE49-F238E27FC236}">
                <a16:creationId xmlns:a16="http://schemas.microsoft.com/office/drawing/2014/main" id="{8447848B-08FA-039C-8DE7-3EC08865840B}"/>
              </a:ext>
            </a:extLst>
          </p:cNvPr>
          <p:cNvPicPr>
            <a:picLocks noChangeAspect="1"/>
          </p:cNvPicPr>
          <p:nvPr/>
        </p:nvPicPr>
        <p:blipFill>
          <a:blip r:embed="rId3"/>
          <a:stretch>
            <a:fillRect/>
          </a:stretch>
        </p:blipFill>
        <p:spPr>
          <a:xfrm>
            <a:off x="367766" y="661424"/>
            <a:ext cx="5410200" cy="5348520"/>
          </a:xfrm>
          <a:prstGeom prst="rect">
            <a:avLst/>
          </a:prstGeom>
        </p:spPr>
      </p:pic>
      <p:pic>
        <p:nvPicPr>
          <p:cNvPr id="6" name="Picture 5">
            <a:extLst>
              <a:ext uri="{FF2B5EF4-FFF2-40B4-BE49-F238E27FC236}">
                <a16:creationId xmlns:a16="http://schemas.microsoft.com/office/drawing/2014/main" id="{DA5C6890-F81F-CE73-B2B0-F208FB2E5233}"/>
              </a:ext>
            </a:extLst>
          </p:cNvPr>
          <p:cNvPicPr>
            <a:picLocks noChangeAspect="1"/>
          </p:cNvPicPr>
          <p:nvPr/>
        </p:nvPicPr>
        <p:blipFill>
          <a:blip r:embed="rId4"/>
          <a:stretch>
            <a:fillRect/>
          </a:stretch>
        </p:blipFill>
        <p:spPr>
          <a:xfrm>
            <a:off x="5970317" y="476758"/>
            <a:ext cx="5514975" cy="3877752"/>
          </a:xfrm>
          <a:prstGeom prst="rect">
            <a:avLst/>
          </a:prstGeom>
        </p:spPr>
      </p:pic>
    </p:spTree>
    <p:extLst>
      <p:ext uri="{BB962C8B-B14F-4D97-AF65-F5344CB8AC3E}">
        <p14:creationId xmlns:p14="http://schemas.microsoft.com/office/powerpoint/2010/main" val="488595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The XRAY confirms atelectasis. Proper nursing interventions include sitting the client up to aid with breathing.  Supine position can make breathing more difficult.  Applying oxygen via nasal cannula can also make breathing easier.  Using the incentive spirometer can also make breathing easier. Controlling pain improves compliance with incentive spirometry.  Extra fluid does not help a client with breathing and can put the client at risk for fluid overload.  A CBC is not necessary for monitoring atelectasis as it would be for detecting and infection.</a:t>
            </a:r>
          </a:p>
          <a:p>
            <a:endParaRPr lang="en-US" dirty="0"/>
          </a:p>
        </p:txBody>
      </p:sp>
    </p:spTree>
    <p:extLst>
      <p:ext uri="{BB962C8B-B14F-4D97-AF65-F5344CB8AC3E}">
        <p14:creationId xmlns:p14="http://schemas.microsoft.com/office/powerpoint/2010/main" val="2674339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335502" y="4555103"/>
            <a:ext cx="5744660" cy="1200329"/>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 This item is worth 4 points. Give yourself 1 point for every correct option you picked AND subtract 1 point for every incorrect item you selected.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4" name="Picture 3">
            <a:extLst>
              <a:ext uri="{FF2B5EF4-FFF2-40B4-BE49-F238E27FC236}">
                <a16:creationId xmlns:a16="http://schemas.microsoft.com/office/drawing/2014/main" id="{F436B7DA-83FA-C63D-B355-B585A9CFD50C}"/>
              </a:ext>
            </a:extLst>
          </p:cNvPr>
          <p:cNvPicPr>
            <a:picLocks noChangeAspect="1"/>
          </p:cNvPicPr>
          <p:nvPr/>
        </p:nvPicPr>
        <p:blipFill>
          <a:blip r:embed="rId3"/>
          <a:stretch>
            <a:fillRect/>
          </a:stretch>
        </p:blipFill>
        <p:spPr>
          <a:xfrm>
            <a:off x="481328" y="760373"/>
            <a:ext cx="5381625" cy="5542683"/>
          </a:xfrm>
          <a:prstGeom prst="rect">
            <a:avLst/>
          </a:prstGeom>
        </p:spPr>
      </p:pic>
      <p:pic>
        <p:nvPicPr>
          <p:cNvPr id="7" name="Picture 6">
            <a:extLst>
              <a:ext uri="{FF2B5EF4-FFF2-40B4-BE49-F238E27FC236}">
                <a16:creationId xmlns:a16="http://schemas.microsoft.com/office/drawing/2014/main" id="{66114101-8DC0-7072-231B-C7BB4F5C28A4}"/>
              </a:ext>
            </a:extLst>
          </p:cNvPr>
          <p:cNvPicPr>
            <a:picLocks noChangeAspect="1"/>
          </p:cNvPicPr>
          <p:nvPr/>
        </p:nvPicPr>
        <p:blipFill>
          <a:blip r:embed="rId4"/>
          <a:stretch>
            <a:fillRect/>
          </a:stretch>
        </p:blipFill>
        <p:spPr>
          <a:xfrm>
            <a:off x="6262371" y="396952"/>
            <a:ext cx="5067300" cy="3974326"/>
          </a:xfrm>
          <a:prstGeom prst="rect">
            <a:avLst/>
          </a:prstGeom>
        </p:spPr>
      </p:pic>
    </p:spTree>
    <p:extLst>
      <p:ext uri="{BB962C8B-B14F-4D97-AF65-F5344CB8AC3E}">
        <p14:creationId xmlns:p14="http://schemas.microsoft.com/office/powerpoint/2010/main" val="2190937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nurse should teach the client with atelectasis interventions that can improve their oxygenation.   The nurse can instruct the client to be out of bed and ambulate, to take deep breaths in order to increase lung capacity and open up the alveoli.  The incentive spirometer can also help improve lung function.  The client should increase the fluids to about 3,000 ml /day to thin mucous secretions and use pain medication so they can take deep breaths.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1034234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4 points. Give yourself 1 point for every row you got right.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7" name="Picture 6">
            <a:extLst>
              <a:ext uri="{FF2B5EF4-FFF2-40B4-BE49-F238E27FC236}">
                <a16:creationId xmlns:a16="http://schemas.microsoft.com/office/drawing/2014/main" id="{B4147D4A-5F9F-BE76-5390-2A9F221A0B88}"/>
              </a:ext>
            </a:extLst>
          </p:cNvPr>
          <p:cNvPicPr>
            <a:picLocks noChangeAspect="1"/>
          </p:cNvPicPr>
          <p:nvPr/>
        </p:nvPicPr>
        <p:blipFill>
          <a:blip r:embed="rId3"/>
          <a:stretch>
            <a:fillRect/>
          </a:stretch>
        </p:blipFill>
        <p:spPr>
          <a:xfrm>
            <a:off x="6187175" y="1195313"/>
            <a:ext cx="5305425" cy="3127917"/>
          </a:xfrm>
          <a:prstGeom prst="rect">
            <a:avLst/>
          </a:prstGeom>
        </p:spPr>
      </p:pic>
      <p:pic>
        <p:nvPicPr>
          <p:cNvPr id="6" name="Picture 5">
            <a:extLst>
              <a:ext uri="{FF2B5EF4-FFF2-40B4-BE49-F238E27FC236}">
                <a16:creationId xmlns:a16="http://schemas.microsoft.com/office/drawing/2014/main" id="{C5393FA4-033A-F118-CA0A-FC7D39894CDC}"/>
              </a:ext>
            </a:extLst>
          </p:cNvPr>
          <p:cNvPicPr>
            <a:picLocks noChangeAspect="1"/>
          </p:cNvPicPr>
          <p:nvPr/>
        </p:nvPicPr>
        <p:blipFill>
          <a:blip r:embed="rId4"/>
          <a:stretch>
            <a:fillRect/>
          </a:stretch>
        </p:blipFill>
        <p:spPr>
          <a:xfrm>
            <a:off x="560116" y="1033771"/>
            <a:ext cx="5462753" cy="5209525"/>
          </a:xfrm>
          <a:prstGeom prst="rect">
            <a:avLst/>
          </a:prstGeom>
        </p:spPr>
      </p:pic>
    </p:spTree>
    <p:extLst>
      <p:ext uri="{BB962C8B-B14F-4D97-AF65-F5344CB8AC3E}">
        <p14:creationId xmlns:p14="http://schemas.microsoft.com/office/powerpoint/2010/main" val="355826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6E8A7E-5672-4283-2ADE-39784CF7D4B5}"/>
              </a:ext>
            </a:extLst>
          </p:cNvPr>
          <p:cNvSpPr>
            <a:spLocks noGrp="1"/>
          </p:cNvSpPr>
          <p:nvPr>
            <p:ph sz="quarter" idx="10"/>
          </p:nvPr>
        </p:nvSpPr>
        <p:spPr/>
        <p:txBody>
          <a:bodyPr>
            <a:normAutofit lnSpcReduction="10000"/>
          </a:bodyPr>
          <a:lstStyle/>
          <a:p>
            <a:pPr>
              <a:lnSpc>
                <a:spcPct val="110000"/>
              </a:lnSpc>
            </a:pPr>
            <a:r>
              <a:rPr lang="en-US" sz="2400" dirty="0">
                <a:latin typeface="Calibri" panose="020F0502020204030204" pitchFamily="34" charset="0"/>
                <a:cs typeface="Calibri" panose="020F0502020204030204" pitchFamily="34" charset="0"/>
              </a:rPr>
              <a:t>Extended multiple response items with increased answer options. </a:t>
            </a:r>
          </a:p>
          <a:p>
            <a:pPr>
              <a:lnSpc>
                <a:spcPct val="110000"/>
              </a:lnSpc>
            </a:pPr>
            <a:r>
              <a:rPr lang="en-US" sz="2400" dirty="0">
                <a:latin typeface="Calibri" panose="020F0502020204030204" pitchFamily="34" charset="0"/>
                <a:cs typeface="Calibri" panose="020F0502020204030204" pitchFamily="34" charset="0"/>
              </a:rPr>
              <a:t>Drag-and-drop items that involve moving options to placeholders.</a:t>
            </a:r>
          </a:p>
          <a:p>
            <a:pPr>
              <a:lnSpc>
                <a:spcPct val="110000"/>
              </a:lnSpc>
            </a:pPr>
            <a:r>
              <a:rPr lang="en-US" sz="2400" dirty="0">
                <a:latin typeface="Calibri" panose="020F0502020204030204" pitchFamily="34" charset="0"/>
                <a:cs typeface="Calibri" panose="020F0502020204030204" pitchFamily="34" charset="0"/>
              </a:rPr>
              <a:t>Drop-down items where candidates select the missing words from sentences, paragraphs, or tables.</a:t>
            </a:r>
          </a:p>
          <a:p>
            <a:pPr>
              <a:lnSpc>
                <a:spcPct val="110000"/>
              </a:lnSpc>
            </a:pPr>
            <a:r>
              <a:rPr lang="en-US" sz="2400" dirty="0">
                <a:latin typeface="Calibri" panose="020F0502020204030204" pitchFamily="34" charset="0"/>
                <a:cs typeface="Calibri" panose="020F0502020204030204" pitchFamily="34" charset="0"/>
              </a:rPr>
              <a:t>Highlight items that require candidates to identify parts of the medical record to answer questions. </a:t>
            </a:r>
          </a:p>
          <a:p>
            <a:pPr>
              <a:lnSpc>
                <a:spcPct val="110000"/>
              </a:lnSpc>
            </a:pPr>
            <a:r>
              <a:rPr lang="en-US" sz="2400" dirty="0">
                <a:latin typeface="Calibri" panose="020F0502020204030204" pitchFamily="34" charset="0"/>
                <a:cs typeface="Calibri" panose="020F0502020204030204" pitchFamily="34" charset="0"/>
              </a:rPr>
              <a:t>Matrix/grid items that involve completing tables of information.</a:t>
            </a:r>
          </a:p>
          <a:p>
            <a:endParaRPr lang="en-US" dirty="0"/>
          </a:p>
        </p:txBody>
      </p:sp>
      <p:sp>
        <p:nvSpPr>
          <p:cNvPr id="4" name="Title 3">
            <a:extLst>
              <a:ext uri="{FF2B5EF4-FFF2-40B4-BE49-F238E27FC236}">
                <a16:creationId xmlns:a16="http://schemas.microsoft.com/office/drawing/2014/main" id="{2E0DD625-4121-3DFD-589B-1969370D2A6F}"/>
              </a:ext>
            </a:extLst>
          </p:cNvPr>
          <p:cNvSpPr>
            <a:spLocks noGrp="1"/>
          </p:cNvSpPr>
          <p:nvPr>
            <p:ph type="title"/>
          </p:nvPr>
        </p:nvSpPr>
        <p:spPr/>
        <p:txBody>
          <a:bodyPr/>
          <a:lstStyle/>
          <a:p>
            <a:r>
              <a:rPr lang="en-US" sz="4000" dirty="0"/>
              <a:t>The Five New Item Response Types</a:t>
            </a:r>
            <a:endParaRPr lang="en-US" dirty="0"/>
          </a:p>
        </p:txBody>
      </p:sp>
    </p:spTree>
    <p:extLst>
      <p:ext uri="{BB962C8B-B14F-4D97-AF65-F5344CB8AC3E}">
        <p14:creationId xmlns:p14="http://schemas.microsoft.com/office/powerpoint/2010/main" val="2626842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8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nurse should recognize that the client has improved if the oxygen saturation is within normal limits and the client is coughing after using the incentive spirometer. Breath sounds were diminished on left and make take several cycles of deep breathing and coughing to improve. The increasing fever would indicate that the client’s condition had declined, and an infection may now be present.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2847535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681079012"/>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5</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10</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4</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4</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29</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3443958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Bowtie # 2</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4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4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400" u="sng" dirty="0">
                <a:solidFill>
                  <a:srgbClr val="0563C1"/>
                </a:solidFill>
                <a:effectLst/>
                <a:latin typeface="Times New Roman" panose="02020603050405020304" pitchFamily="18" charset="0"/>
                <a:ea typeface="Times New Roman" panose="02020603050405020304" pitchFamily="18" charset="0"/>
                <a:hlinkClick r:id="rId2"/>
              </a:rPr>
              <a:t>/form/SV_4VMW6Rt7x79A9E2</a:t>
            </a:r>
            <a:endParaRPr lang="en-US" sz="24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E7899F96-2857-1D60-BEBA-0227C0939A7E}"/>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0043332D-FCB6-4757-D49B-2ACB018A7F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0058" y="2753326"/>
            <a:ext cx="2954369" cy="2954369"/>
          </a:xfrm>
          <a:prstGeom prst="rect">
            <a:avLst/>
          </a:prstGeom>
          <a:noFill/>
          <a:ln>
            <a:noFill/>
          </a:ln>
        </p:spPr>
      </p:pic>
    </p:spTree>
    <p:extLst>
      <p:ext uri="{BB962C8B-B14F-4D97-AF65-F5344CB8AC3E}">
        <p14:creationId xmlns:p14="http://schemas.microsoft.com/office/powerpoint/2010/main" val="2197309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This item is worth 5 points. Give yourself 1 point for every correct selection. </a:t>
            </a:r>
          </a:p>
        </p:txBody>
      </p:sp>
      <p:pic>
        <p:nvPicPr>
          <p:cNvPr id="4" name="Picture 3">
            <a:extLst>
              <a:ext uri="{FF2B5EF4-FFF2-40B4-BE49-F238E27FC236}">
                <a16:creationId xmlns:a16="http://schemas.microsoft.com/office/drawing/2014/main" id="{4896C1B4-42B9-0E3C-34C1-E1360058C192}"/>
              </a:ext>
            </a:extLst>
          </p:cNvPr>
          <p:cNvPicPr>
            <a:picLocks noChangeAspect="1"/>
          </p:cNvPicPr>
          <p:nvPr/>
        </p:nvPicPr>
        <p:blipFill>
          <a:blip r:embed="rId3"/>
          <a:stretch>
            <a:fillRect/>
          </a:stretch>
        </p:blipFill>
        <p:spPr>
          <a:xfrm>
            <a:off x="838201" y="1346308"/>
            <a:ext cx="4667250" cy="4353156"/>
          </a:xfrm>
          <a:prstGeom prst="rect">
            <a:avLst/>
          </a:prstGeom>
        </p:spPr>
      </p:pic>
      <p:pic>
        <p:nvPicPr>
          <p:cNvPr id="9" name="Picture 8">
            <a:extLst>
              <a:ext uri="{FF2B5EF4-FFF2-40B4-BE49-F238E27FC236}">
                <a16:creationId xmlns:a16="http://schemas.microsoft.com/office/drawing/2014/main" id="{ED6A1724-1702-3B49-F16F-3E094ADC8C8D}"/>
              </a:ext>
            </a:extLst>
          </p:cNvPr>
          <p:cNvPicPr>
            <a:picLocks noChangeAspect="1"/>
          </p:cNvPicPr>
          <p:nvPr/>
        </p:nvPicPr>
        <p:blipFill>
          <a:blip r:embed="rId4"/>
          <a:stretch>
            <a:fillRect/>
          </a:stretch>
        </p:blipFill>
        <p:spPr>
          <a:xfrm>
            <a:off x="5856499" y="743781"/>
            <a:ext cx="5350351" cy="4565065"/>
          </a:xfrm>
          <a:prstGeom prst="rect">
            <a:avLst/>
          </a:prstGeom>
        </p:spPr>
      </p:pic>
    </p:spTree>
    <p:extLst>
      <p:ext uri="{BB962C8B-B14F-4D97-AF65-F5344CB8AC3E}">
        <p14:creationId xmlns:p14="http://schemas.microsoft.com/office/powerpoint/2010/main" val="2800299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rPr>
              <a:t>Based on the stable vital signs with skin changes, the nurse would most suspect that the client is having a mild allergic reaction to a foreign protein in the donor blood.  The nurse should stop the transfusion and administer and antihistamine. The nurse would monitor the skin for improvement and the breaths sounds to ensure the allergic reaction is continuing to be mild versus anaphylaxis. </a:t>
            </a:r>
            <a:endParaRPr lang="en-US" sz="2800" dirty="0"/>
          </a:p>
        </p:txBody>
      </p:sp>
    </p:spTree>
    <p:extLst>
      <p:ext uri="{BB962C8B-B14F-4D97-AF65-F5344CB8AC3E}">
        <p14:creationId xmlns:p14="http://schemas.microsoft.com/office/powerpoint/2010/main" val="1901944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Bowtie 2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nvPr>
        </p:nvGraphicFramePr>
        <p:xfrm>
          <a:off x="914400" y="1970088"/>
          <a:ext cx="10429872" cy="262632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Conditions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Actions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Parameters</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Total</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45422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2</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/form/SV_6SuLbW1OlWYay4S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50FF91E4-3315-9EBC-2F84-4A448FC211B1}"/>
              </a:ext>
            </a:extLst>
          </p:cNvPr>
          <p:cNvSpPr>
            <a:spLocks noGrp="1"/>
          </p:cNvSpPr>
          <p:nvPr>
            <p:ph sz="quarter" idx="4"/>
          </p:nvPr>
        </p:nvSpPr>
        <p:spPr/>
        <p:txBody>
          <a:bodyPr/>
          <a:lstStyle/>
          <a:p>
            <a:endParaRPr lang="en-US"/>
          </a:p>
        </p:txBody>
      </p:sp>
      <p:pic>
        <p:nvPicPr>
          <p:cNvPr id="9" name="Picture 8">
            <a:extLst>
              <a:ext uri="{FF2B5EF4-FFF2-40B4-BE49-F238E27FC236}">
                <a16:creationId xmlns:a16="http://schemas.microsoft.com/office/drawing/2014/main" id="{B4C1B88F-F498-0738-3326-1687FABDFA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799" y="2380137"/>
            <a:ext cx="3796717" cy="3796717"/>
          </a:xfrm>
          <a:prstGeom prst="rect">
            <a:avLst/>
          </a:prstGeom>
          <a:noFill/>
          <a:ln>
            <a:noFill/>
          </a:ln>
        </p:spPr>
      </p:pic>
    </p:spTree>
    <p:extLst>
      <p:ext uri="{BB962C8B-B14F-4D97-AF65-F5344CB8AC3E}">
        <p14:creationId xmlns:p14="http://schemas.microsoft.com/office/powerpoint/2010/main" val="1960523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646331"/>
          </a:xfrm>
          <a:prstGeom prst="rect">
            <a:avLst/>
          </a:prstGeom>
          <a:noFill/>
        </p:spPr>
        <p:txBody>
          <a:bodyPr wrap="square" rtlCol="0">
            <a:spAutoFit/>
          </a:bodyPr>
          <a:lstStyle/>
          <a:p>
            <a:r>
              <a:rPr lang="en-US" dirty="0">
                <a:solidFill>
                  <a:srgbClr val="00B0F0"/>
                </a:solidFill>
              </a:rPr>
              <a:t>0/1. This  question is worth 4 points.</a:t>
            </a:r>
          </a:p>
          <a:p>
            <a:r>
              <a:rPr lang="en-US" dirty="0">
                <a:solidFill>
                  <a:srgbClr val="00B0F0"/>
                </a:solidFill>
              </a:rPr>
              <a:t>Give yourself 1 point for each correct response.</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3" name="Picture 2">
            <a:extLst>
              <a:ext uri="{FF2B5EF4-FFF2-40B4-BE49-F238E27FC236}">
                <a16:creationId xmlns:a16="http://schemas.microsoft.com/office/drawing/2014/main" id="{B94A5950-FAAF-0E48-A046-118B0B78A710}"/>
              </a:ext>
            </a:extLst>
          </p:cNvPr>
          <p:cNvPicPr>
            <a:picLocks noChangeAspect="1"/>
          </p:cNvPicPr>
          <p:nvPr/>
        </p:nvPicPr>
        <p:blipFill>
          <a:blip r:embed="rId2"/>
          <a:stretch>
            <a:fillRect/>
          </a:stretch>
        </p:blipFill>
        <p:spPr>
          <a:xfrm>
            <a:off x="586744" y="1340402"/>
            <a:ext cx="5394606" cy="3285777"/>
          </a:xfrm>
          <a:prstGeom prst="rect">
            <a:avLst/>
          </a:prstGeom>
        </p:spPr>
      </p:pic>
      <p:pic>
        <p:nvPicPr>
          <p:cNvPr id="9" name="Picture 8">
            <a:extLst>
              <a:ext uri="{FF2B5EF4-FFF2-40B4-BE49-F238E27FC236}">
                <a16:creationId xmlns:a16="http://schemas.microsoft.com/office/drawing/2014/main" id="{015870D8-5D4A-14BE-C30A-C422BAFFE50B}"/>
              </a:ext>
            </a:extLst>
          </p:cNvPr>
          <p:cNvPicPr>
            <a:picLocks noChangeAspect="1"/>
          </p:cNvPicPr>
          <p:nvPr/>
        </p:nvPicPr>
        <p:blipFill>
          <a:blip r:embed="rId3"/>
          <a:stretch>
            <a:fillRect/>
          </a:stretch>
        </p:blipFill>
        <p:spPr>
          <a:xfrm>
            <a:off x="6419849" y="845123"/>
            <a:ext cx="4924425" cy="3517151"/>
          </a:xfrm>
          <a:prstGeom prst="rect">
            <a:avLst/>
          </a:prstGeom>
        </p:spPr>
      </p:pic>
    </p:spTree>
    <p:extLst>
      <p:ext uri="{BB962C8B-B14F-4D97-AF65-F5344CB8AC3E}">
        <p14:creationId xmlns:p14="http://schemas.microsoft.com/office/powerpoint/2010/main" val="4253435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Vital signs, with exception of temperature heart rate, are similar to baseline. Heart rate, while elevated, is still within normal parameters and may be the result of the fever. Confusion, fever, cloudy urine, and lower back pain are new symptoms.</a:t>
            </a:r>
          </a:p>
          <a:p>
            <a:endParaRPr lang="en-US" dirty="0"/>
          </a:p>
        </p:txBody>
      </p:sp>
    </p:spTree>
    <p:extLst>
      <p:ext uri="{BB962C8B-B14F-4D97-AF65-F5344CB8AC3E}">
        <p14:creationId xmlns:p14="http://schemas.microsoft.com/office/powerpoint/2010/main" val="2719548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35502" y="4261174"/>
            <a:ext cx="5217161" cy="1200329"/>
          </a:xfrm>
          <a:prstGeom prst="rect">
            <a:avLst/>
          </a:prstGeom>
          <a:noFill/>
        </p:spPr>
        <p:txBody>
          <a:bodyPr wrap="square" rtlCol="0">
            <a:spAutoFit/>
          </a:bodyPr>
          <a:lstStyle/>
          <a:p>
            <a:r>
              <a:rPr lang="en-US" dirty="0">
                <a:solidFill>
                  <a:srgbClr val="00B0F0"/>
                </a:solidFill>
              </a:rPr>
              <a:t>+/-. This  question is worth 2 points. Give yourself a point for correct response you selected AND subtract 1 point for each incorrect response you selected.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4" name="Picture 3">
            <a:extLst>
              <a:ext uri="{FF2B5EF4-FFF2-40B4-BE49-F238E27FC236}">
                <a16:creationId xmlns:a16="http://schemas.microsoft.com/office/drawing/2014/main" id="{628E4007-B62D-CF6D-BD74-790CC921B7DC}"/>
              </a:ext>
            </a:extLst>
          </p:cNvPr>
          <p:cNvPicPr>
            <a:picLocks noChangeAspect="1"/>
          </p:cNvPicPr>
          <p:nvPr/>
        </p:nvPicPr>
        <p:blipFill>
          <a:blip r:embed="rId3"/>
          <a:stretch>
            <a:fillRect/>
          </a:stretch>
        </p:blipFill>
        <p:spPr>
          <a:xfrm>
            <a:off x="666576" y="1114424"/>
            <a:ext cx="4953000" cy="3715028"/>
          </a:xfrm>
          <a:prstGeom prst="rect">
            <a:avLst/>
          </a:prstGeom>
        </p:spPr>
      </p:pic>
      <p:pic>
        <p:nvPicPr>
          <p:cNvPr id="9" name="Picture 8">
            <a:extLst>
              <a:ext uri="{FF2B5EF4-FFF2-40B4-BE49-F238E27FC236}">
                <a16:creationId xmlns:a16="http://schemas.microsoft.com/office/drawing/2014/main" id="{7E8C0491-1F8F-E65F-0B95-276B9C3E0820}"/>
              </a:ext>
            </a:extLst>
          </p:cNvPr>
          <p:cNvPicPr>
            <a:picLocks noChangeAspect="1"/>
          </p:cNvPicPr>
          <p:nvPr/>
        </p:nvPicPr>
        <p:blipFill>
          <a:blip r:embed="rId4"/>
          <a:stretch>
            <a:fillRect/>
          </a:stretch>
        </p:blipFill>
        <p:spPr>
          <a:xfrm>
            <a:off x="6193886" y="661424"/>
            <a:ext cx="5500392" cy="3081254"/>
          </a:xfrm>
          <a:prstGeom prst="rect">
            <a:avLst/>
          </a:prstGeom>
        </p:spPr>
      </p:pic>
    </p:spTree>
    <p:extLst>
      <p:ext uri="{BB962C8B-B14F-4D97-AF65-F5344CB8AC3E}">
        <p14:creationId xmlns:p14="http://schemas.microsoft.com/office/powerpoint/2010/main" val="236583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8CCDE4-C801-8C7E-F760-B2A55EAEAA35}"/>
              </a:ext>
            </a:extLst>
          </p:cNvPr>
          <p:cNvSpPr>
            <a:spLocks noGrp="1"/>
          </p:cNvSpPr>
          <p:nvPr>
            <p:ph sz="quarter" idx="10"/>
          </p:nvPr>
        </p:nvSpPr>
        <p:spPr>
          <a:xfrm>
            <a:off x="733425" y="2035210"/>
            <a:ext cx="10852150" cy="4115219"/>
          </a:xfrm>
        </p:spPr>
        <p:txBody>
          <a:bodyPr>
            <a:normAutofit fontScale="47500" lnSpcReduction="20000"/>
          </a:bodyPr>
          <a:lstStyle/>
          <a:p>
            <a:pPr>
              <a:lnSpc>
                <a:spcPct val="110000"/>
              </a:lnSpc>
            </a:pPr>
            <a:r>
              <a:rPr lang="en-US" sz="4200" dirty="0">
                <a:latin typeface="Calibri" panose="020F0502020204030204" pitchFamily="34" charset="0"/>
                <a:cs typeface="Calibri" panose="020F0502020204030204" pitchFamily="34" charset="0"/>
              </a:rPr>
              <a:t>Unfolding case studies use approved NGN item types to answer questions about evolving real-world nursing scenarios.</a:t>
            </a:r>
          </a:p>
          <a:p>
            <a:pPr>
              <a:lnSpc>
                <a:spcPct val="110000"/>
              </a:lnSpc>
            </a:pPr>
            <a:r>
              <a:rPr lang="en-US" sz="4200" dirty="0">
                <a:latin typeface="Calibri" panose="020F0502020204030204" pitchFamily="34" charset="0"/>
                <a:cs typeface="Calibri" panose="020F0502020204030204" pitchFamily="34" charset="0"/>
              </a:rPr>
              <a:t>Case studies present 6 linked questions to test the 6 steps of the </a:t>
            </a:r>
            <a:r>
              <a:rPr lang="en-US" sz="4200" i="0" dirty="0">
                <a:effectLst/>
                <a:latin typeface="Calibri" panose="020F0502020204030204" pitchFamily="34" charset="0"/>
                <a:cs typeface="Calibri" panose="020F0502020204030204" pitchFamily="34" charset="0"/>
              </a:rPr>
              <a:t>NCJMM in order:</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Recognize cues</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Analyze cues</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Prioritize hypotheses </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Generate solutions</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Take action</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Evaluate outcomes</a:t>
            </a:r>
          </a:p>
          <a:p>
            <a:pPr>
              <a:lnSpc>
                <a:spcPct val="110000"/>
              </a:lnSpc>
            </a:pPr>
            <a:r>
              <a:rPr lang="en-US" sz="4200" i="0" dirty="0">
                <a:effectLst/>
                <a:latin typeface="Calibri" panose="020F0502020204030204" pitchFamily="34" charset="0"/>
                <a:cs typeface="Calibri" panose="020F0502020204030204" pitchFamily="34" charset="0"/>
              </a:rPr>
              <a:t>Candidates should expect to complete </a:t>
            </a:r>
            <a:r>
              <a:rPr lang="en-US" sz="4200" i="0" u="sng" dirty="0">
                <a:effectLst/>
                <a:latin typeface="Calibri" panose="020F0502020204030204" pitchFamily="34" charset="0"/>
                <a:cs typeface="Calibri" panose="020F0502020204030204" pitchFamily="34" charset="0"/>
              </a:rPr>
              <a:t>3 to 5 case studies i</a:t>
            </a:r>
            <a:r>
              <a:rPr lang="en-US" sz="4200" i="0" dirty="0">
                <a:effectLst/>
                <a:latin typeface="Calibri" panose="020F0502020204030204" pitchFamily="34" charset="0"/>
                <a:cs typeface="Calibri" panose="020F0502020204030204" pitchFamily="34" charset="0"/>
              </a:rPr>
              <a:t>n a minimum length 85 question NCLEX exam. </a:t>
            </a:r>
            <a:endParaRPr lang="en-US" dirty="0"/>
          </a:p>
        </p:txBody>
      </p:sp>
      <p:sp>
        <p:nvSpPr>
          <p:cNvPr id="3" name="Title 2">
            <a:extLst>
              <a:ext uri="{FF2B5EF4-FFF2-40B4-BE49-F238E27FC236}">
                <a16:creationId xmlns:a16="http://schemas.microsoft.com/office/drawing/2014/main" id="{04A559BF-3AF6-01EC-BB13-39C77E6B0C36}"/>
              </a:ext>
            </a:extLst>
          </p:cNvPr>
          <p:cNvSpPr>
            <a:spLocks noGrp="1"/>
          </p:cNvSpPr>
          <p:nvPr>
            <p:ph type="title"/>
          </p:nvPr>
        </p:nvSpPr>
        <p:spPr/>
        <p:txBody>
          <a:bodyPr/>
          <a:lstStyle/>
          <a:p>
            <a:r>
              <a:rPr lang="en-US" sz="4000" dirty="0"/>
              <a:t>Case Studies</a:t>
            </a:r>
            <a:endParaRPr lang="en-US" dirty="0"/>
          </a:p>
        </p:txBody>
      </p:sp>
    </p:spTree>
    <p:extLst>
      <p:ext uri="{BB962C8B-B14F-4D97-AF65-F5344CB8AC3E}">
        <p14:creationId xmlns:p14="http://schemas.microsoft.com/office/powerpoint/2010/main" val="1884105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client is experiencing acute confusion which had an abrupt onset (delirium) as opposed to chronic confusion (dementia). Confusion, along with fever, chills, and lower back pain are all signs of a UTI. There is no data to support the client being constipated or having an incisional infection. Renal calculi typically present with severe, sharp back and side pain.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744315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pic>
        <p:nvPicPr>
          <p:cNvPr id="5" name="Picture 4">
            <a:extLst>
              <a:ext uri="{FF2B5EF4-FFF2-40B4-BE49-F238E27FC236}">
                <a16:creationId xmlns:a16="http://schemas.microsoft.com/office/drawing/2014/main" id="{A9251E26-D4CD-5CB8-552D-08E8ADFDC6B6}"/>
              </a:ext>
            </a:extLst>
          </p:cNvPr>
          <p:cNvPicPr>
            <a:picLocks noChangeAspect="1"/>
          </p:cNvPicPr>
          <p:nvPr/>
        </p:nvPicPr>
        <p:blipFill>
          <a:blip r:embed="rId3"/>
          <a:stretch>
            <a:fillRect/>
          </a:stretch>
        </p:blipFill>
        <p:spPr>
          <a:xfrm>
            <a:off x="560117" y="1304793"/>
            <a:ext cx="4953000" cy="3835377"/>
          </a:xfrm>
          <a:prstGeom prst="rect">
            <a:avLst/>
          </a:prstGeom>
        </p:spPr>
      </p:pic>
      <p:pic>
        <p:nvPicPr>
          <p:cNvPr id="8" name="Picture 7">
            <a:extLst>
              <a:ext uri="{FF2B5EF4-FFF2-40B4-BE49-F238E27FC236}">
                <a16:creationId xmlns:a16="http://schemas.microsoft.com/office/drawing/2014/main" id="{92D82D88-3653-CE61-A56A-161C5D85C99F}"/>
              </a:ext>
            </a:extLst>
          </p:cNvPr>
          <p:cNvPicPr>
            <a:picLocks noChangeAspect="1"/>
          </p:cNvPicPr>
          <p:nvPr/>
        </p:nvPicPr>
        <p:blipFill>
          <a:blip r:embed="rId4"/>
          <a:stretch>
            <a:fillRect/>
          </a:stretch>
        </p:blipFill>
        <p:spPr>
          <a:xfrm>
            <a:off x="6291044" y="595512"/>
            <a:ext cx="5029200" cy="3334318"/>
          </a:xfrm>
          <a:prstGeom prst="rect">
            <a:avLst/>
          </a:prstGeom>
        </p:spPr>
      </p:pic>
    </p:spTree>
    <p:extLst>
      <p:ext uri="{BB962C8B-B14F-4D97-AF65-F5344CB8AC3E}">
        <p14:creationId xmlns:p14="http://schemas.microsoft.com/office/powerpoint/2010/main" val="1010138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The signs and symptoms the client is experiencing, including delirium, suggest UTI. There is no indication that the client is constipated, has renal calculi, or has an incisional infection.</a:t>
            </a:r>
          </a:p>
          <a:p>
            <a:endParaRPr lang="en-US" dirty="0"/>
          </a:p>
        </p:txBody>
      </p:sp>
    </p:spTree>
    <p:extLst>
      <p:ext uri="{BB962C8B-B14F-4D97-AF65-F5344CB8AC3E}">
        <p14:creationId xmlns:p14="http://schemas.microsoft.com/office/powerpoint/2010/main" val="2858649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4726858"/>
            <a:ext cx="5744660" cy="2031325"/>
          </a:xfrm>
          <a:prstGeom prst="rect">
            <a:avLst/>
          </a:prstGeom>
          <a:noFill/>
        </p:spPr>
        <p:txBody>
          <a:bodyPr wrap="square" rtlCol="0">
            <a:spAutoFit/>
          </a:bodyPr>
          <a:lstStyle/>
          <a:p>
            <a:r>
              <a:rPr lang="en-US" dirty="0">
                <a:solidFill>
                  <a:srgbClr val="00B0F0"/>
                </a:solidFill>
              </a:rPr>
              <a:t>+/-.This  question is worth 4 points. Score each group separately first, then add group scores together.  Earn 1 point each correct item selected AND subtract 1 point for each incorrect option you select. The worst you can score is 0 per column.</a:t>
            </a:r>
          </a:p>
          <a:p>
            <a:r>
              <a:rPr lang="en-US" dirty="0">
                <a:solidFill>
                  <a:srgbClr val="00B0F0"/>
                </a:solidFill>
              </a:rPr>
              <a:t>Nursing- 3 points </a:t>
            </a:r>
          </a:p>
          <a:p>
            <a:r>
              <a:rPr lang="en-US" dirty="0">
                <a:solidFill>
                  <a:srgbClr val="00B0F0"/>
                </a:solidFill>
              </a:rPr>
              <a:t>Medications – 1 point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3" name="Picture 2">
            <a:extLst>
              <a:ext uri="{FF2B5EF4-FFF2-40B4-BE49-F238E27FC236}">
                <a16:creationId xmlns:a16="http://schemas.microsoft.com/office/drawing/2014/main" id="{48F12042-5CD7-A31F-C156-93380FDD7179}"/>
              </a:ext>
            </a:extLst>
          </p:cNvPr>
          <p:cNvPicPr>
            <a:picLocks noChangeAspect="1"/>
          </p:cNvPicPr>
          <p:nvPr/>
        </p:nvPicPr>
        <p:blipFill>
          <a:blip r:embed="rId3"/>
          <a:stretch>
            <a:fillRect/>
          </a:stretch>
        </p:blipFill>
        <p:spPr>
          <a:xfrm>
            <a:off x="560117" y="1151091"/>
            <a:ext cx="4953000" cy="2993070"/>
          </a:xfrm>
          <a:prstGeom prst="rect">
            <a:avLst/>
          </a:prstGeom>
        </p:spPr>
      </p:pic>
      <p:pic>
        <p:nvPicPr>
          <p:cNvPr id="6" name="Picture 5">
            <a:extLst>
              <a:ext uri="{FF2B5EF4-FFF2-40B4-BE49-F238E27FC236}">
                <a16:creationId xmlns:a16="http://schemas.microsoft.com/office/drawing/2014/main" id="{44642BB8-2D52-B625-AC9B-3600AA61AB51}"/>
              </a:ext>
            </a:extLst>
          </p:cNvPr>
          <p:cNvPicPr>
            <a:picLocks noChangeAspect="1"/>
          </p:cNvPicPr>
          <p:nvPr/>
        </p:nvPicPr>
        <p:blipFill>
          <a:blip r:embed="rId4"/>
          <a:stretch>
            <a:fillRect/>
          </a:stretch>
        </p:blipFill>
        <p:spPr>
          <a:xfrm>
            <a:off x="6095999" y="1022939"/>
            <a:ext cx="5172075" cy="3264976"/>
          </a:xfrm>
          <a:prstGeom prst="rect">
            <a:avLst/>
          </a:prstGeom>
        </p:spPr>
      </p:pic>
    </p:spTree>
    <p:extLst>
      <p:ext uri="{BB962C8B-B14F-4D97-AF65-F5344CB8AC3E}">
        <p14:creationId xmlns:p14="http://schemas.microsoft.com/office/powerpoint/2010/main" val="110399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A UTI is suspected. Since the client has an indwelling catheter, a culture should be sent, the catheter discontinued, and clindamycin started to treat the infection. It is important to monitor intake and output once the catheter is discontinued since the client previously experienced urinary retention. The client should not be restrained without trying other interventions first. A stool softener, antidepressant, and dementia medication are not indicated.</a:t>
            </a:r>
          </a:p>
          <a:p>
            <a:endParaRPr lang="en-US" dirty="0"/>
          </a:p>
        </p:txBody>
      </p:sp>
    </p:spTree>
    <p:extLst>
      <p:ext uri="{BB962C8B-B14F-4D97-AF65-F5344CB8AC3E}">
        <p14:creationId xmlns:p14="http://schemas.microsoft.com/office/powerpoint/2010/main" val="335563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335502" y="4555103"/>
            <a:ext cx="5744660" cy="923330"/>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 This item is worth 5 points. Give yourself 1 point for every option you got right AND subtract 1 point for every incorrect item you selected.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3" name="Picture 2">
            <a:extLst>
              <a:ext uri="{FF2B5EF4-FFF2-40B4-BE49-F238E27FC236}">
                <a16:creationId xmlns:a16="http://schemas.microsoft.com/office/drawing/2014/main" id="{3AA83C49-C43B-C33E-CB5C-5263ADB27A85}"/>
              </a:ext>
            </a:extLst>
          </p:cNvPr>
          <p:cNvPicPr>
            <a:picLocks noChangeAspect="1"/>
          </p:cNvPicPr>
          <p:nvPr/>
        </p:nvPicPr>
        <p:blipFill>
          <a:blip r:embed="rId3"/>
          <a:stretch>
            <a:fillRect/>
          </a:stretch>
        </p:blipFill>
        <p:spPr>
          <a:xfrm>
            <a:off x="560117" y="1033772"/>
            <a:ext cx="4981575" cy="4532527"/>
          </a:xfrm>
          <a:prstGeom prst="rect">
            <a:avLst/>
          </a:prstGeom>
        </p:spPr>
      </p:pic>
      <p:pic>
        <p:nvPicPr>
          <p:cNvPr id="6" name="Picture 5">
            <a:extLst>
              <a:ext uri="{FF2B5EF4-FFF2-40B4-BE49-F238E27FC236}">
                <a16:creationId xmlns:a16="http://schemas.microsoft.com/office/drawing/2014/main" id="{093DD7EF-9373-5BA7-2103-59CE8B6B3A84}"/>
              </a:ext>
            </a:extLst>
          </p:cNvPr>
          <p:cNvPicPr>
            <a:picLocks noChangeAspect="1"/>
          </p:cNvPicPr>
          <p:nvPr/>
        </p:nvPicPr>
        <p:blipFill>
          <a:blip r:embed="rId4"/>
          <a:stretch>
            <a:fillRect/>
          </a:stretch>
        </p:blipFill>
        <p:spPr>
          <a:xfrm>
            <a:off x="6335983" y="957235"/>
            <a:ext cx="5295900" cy="3534866"/>
          </a:xfrm>
          <a:prstGeom prst="rect">
            <a:avLst/>
          </a:prstGeom>
        </p:spPr>
      </p:pic>
    </p:spTree>
    <p:extLst>
      <p:ext uri="{BB962C8B-B14F-4D97-AF65-F5344CB8AC3E}">
        <p14:creationId xmlns:p14="http://schemas.microsoft.com/office/powerpoint/2010/main" val="2069817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fontScale="92500" lnSpcReduction="10000"/>
          </a:bodyPr>
          <a:lstStyle/>
          <a:p>
            <a:pPr marL="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client likely has CAUTI. Sending a C&amp;S will determine 1) if there is an infection and 2) if the appropriate antibiotic is prescribed. Removing the catheter eliminates the mode of transmission and helps to restore the body’s natural flushing out of bacteria. Increased fluid intake will also help to flush out the bacteria. The full course of antibiotics should be taken even if symptoms resolve. The nurse should monitor the client’s voiding pattern to identify potential urinary retention. Evaluation for dementia is not necessary as the client likely had delirium because of the UTI. The client should void when the urge is felt as bacteria can multiply when holding urine.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593228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7 points. Give yourself 1 point for every row you got right.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4" name="Picture 3">
            <a:extLst>
              <a:ext uri="{FF2B5EF4-FFF2-40B4-BE49-F238E27FC236}">
                <a16:creationId xmlns:a16="http://schemas.microsoft.com/office/drawing/2014/main" id="{86B98A24-7421-C7BB-0EA6-620EB9E65C27}"/>
              </a:ext>
            </a:extLst>
          </p:cNvPr>
          <p:cNvPicPr>
            <a:picLocks noChangeAspect="1"/>
          </p:cNvPicPr>
          <p:nvPr/>
        </p:nvPicPr>
        <p:blipFill>
          <a:blip r:embed="rId3"/>
          <a:stretch>
            <a:fillRect/>
          </a:stretch>
        </p:blipFill>
        <p:spPr>
          <a:xfrm>
            <a:off x="351340" y="1033772"/>
            <a:ext cx="5181600" cy="4568038"/>
          </a:xfrm>
          <a:prstGeom prst="rect">
            <a:avLst/>
          </a:prstGeom>
        </p:spPr>
      </p:pic>
      <p:pic>
        <p:nvPicPr>
          <p:cNvPr id="7" name="Picture 6">
            <a:extLst>
              <a:ext uri="{FF2B5EF4-FFF2-40B4-BE49-F238E27FC236}">
                <a16:creationId xmlns:a16="http://schemas.microsoft.com/office/drawing/2014/main" id="{201F3E93-13E8-9F5D-0B68-0E9CB7A9F1F0}"/>
              </a:ext>
            </a:extLst>
          </p:cNvPr>
          <p:cNvPicPr>
            <a:picLocks noChangeAspect="1"/>
          </p:cNvPicPr>
          <p:nvPr/>
        </p:nvPicPr>
        <p:blipFill>
          <a:blip r:embed="rId4"/>
          <a:stretch>
            <a:fillRect/>
          </a:stretch>
        </p:blipFill>
        <p:spPr>
          <a:xfrm>
            <a:off x="6262371" y="1134323"/>
            <a:ext cx="5248275" cy="3402166"/>
          </a:xfrm>
          <a:prstGeom prst="rect">
            <a:avLst/>
          </a:prstGeom>
        </p:spPr>
      </p:pic>
    </p:spTree>
    <p:extLst>
      <p:ext uri="{BB962C8B-B14F-4D97-AF65-F5344CB8AC3E}">
        <p14:creationId xmlns:p14="http://schemas.microsoft.com/office/powerpoint/2010/main" val="2266332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lnSpcReduction="10000"/>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client should drink eight 8-ounce glasses of water a day to flush bacteria out of the urinary system. Cotton enhances ventilation of the perineal area and helps prevent accumulation of perineal moisture with facilitates bacterial growth. The bacteria present in bath water can readily enter the urethra. The full course of clindamycin should be finished even if symptoms resolve. The client should practice frequent voiding to flush bacteria out of the urethra and prevent organisms from ascending into the bladder. The use of harsh soaps, bubble bath, powder, or sprays in the perineal areas should be avoided. These substances can be irritating to the urethra and encourage inflammation and bacterial infection. Burning with urination is not normal. It may indicate recurrence of UTI.</a:t>
            </a: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747488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2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613743900"/>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2</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4</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7</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23</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626255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99F20-6F8A-E23D-C011-CD4C4FDC116E}"/>
              </a:ext>
            </a:extLst>
          </p:cNvPr>
          <p:cNvSpPr>
            <a:spLocks noGrp="1"/>
          </p:cNvSpPr>
          <p:nvPr>
            <p:ph sz="quarter" idx="10"/>
          </p:nvPr>
        </p:nvSpPr>
        <p:spPr/>
        <p:txBody>
          <a:bodyPr>
            <a:normAutofit/>
          </a:bodyPr>
          <a:lstStyle/>
          <a:p>
            <a:pPr>
              <a:lnSpc>
                <a:spcPct val="110000"/>
              </a:lnSpc>
            </a:pPr>
            <a:r>
              <a:rPr lang="en-US" dirty="0">
                <a:latin typeface="Calibri" panose="020F0502020204030204" pitchFamily="34" charset="0"/>
                <a:cs typeface="Calibri" panose="020F0502020204030204" pitchFamily="34" charset="0"/>
              </a:rPr>
              <a:t>Stand-alone (single) items test either client needs or clinical judgment</a:t>
            </a:r>
          </a:p>
          <a:p>
            <a:pPr lvl="1">
              <a:lnSpc>
                <a:spcPct val="110000"/>
              </a:lnSpc>
            </a:pPr>
            <a:r>
              <a:rPr lang="en-US" sz="2000" dirty="0">
                <a:latin typeface="Calibri" panose="020F0502020204030204" pitchFamily="34" charset="0"/>
                <a:cs typeface="Calibri" panose="020F0502020204030204" pitchFamily="34" charset="0"/>
              </a:rPr>
              <a:t>Client needs items test knowledge of the 8 client needs using traditional or new item types.  </a:t>
            </a:r>
          </a:p>
          <a:p>
            <a:pPr lvl="1">
              <a:lnSpc>
                <a:spcPct val="110000"/>
              </a:lnSpc>
            </a:pPr>
            <a:r>
              <a:rPr lang="en-US" sz="2000" dirty="0">
                <a:latin typeface="Calibri" panose="020F0502020204030204" pitchFamily="34" charset="0"/>
                <a:cs typeface="Calibri" panose="020F0502020204030204" pitchFamily="34" charset="0"/>
              </a:rPr>
              <a:t>Clinical judgment items present information in a clinical scenario specifically targeting one or more NCJMM clinical judgment step.</a:t>
            </a:r>
          </a:p>
          <a:p>
            <a:pPr>
              <a:lnSpc>
                <a:spcPct val="110000"/>
              </a:lnSpc>
            </a:pPr>
            <a:r>
              <a:rPr lang="en-US" dirty="0">
                <a:latin typeface="Calibri" panose="020F0502020204030204" pitchFamily="34" charset="0"/>
                <a:cs typeface="Calibri" panose="020F0502020204030204" pitchFamily="34" charset="0"/>
              </a:rPr>
              <a:t>There are 2 unique types of clinical judgment stand-alone items: </a:t>
            </a:r>
          </a:p>
          <a:p>
            <a:pPr lvl="1">
              <a:lnSpc>
                <a:spcPct val="110000"/>
              </a:lnSpc>
              <a:spcBef>
                <a:spcPts val="0"/>
              </a:spcBef>
              <a:spcAft>
                <a:spcPts val="0"/>
              </a:spcAft>
            </a:pPr>
            <a:r>
              <a:rPr lang="en-US" sz="2000" dirty="0">
                <a:latin typeface="Calibri" panose="020F0502020204030204" pitchFamily="34" charset="0"/>
                <a:cs typeface="Calibri" panose="020F0502020204030204" pitchFamily="34" charset="0"/>
              </a:rPr>
              <a:t>Bowtie </a:t>
            </a:r>
          </a:p>
          <a:p>
            <a:pPr lvl="1">
              <a:lnSpc>
                <a:spcPct val="110000"/>
              </a:lnSpc>
              <a:spcBef>
                <a:spcPts val="0"/>
              </a:spcBef>
              <a:spcAft>
                <a:spcPts val="0"/>
              </a:spcAft>
            </a:pPr>
            <a:r>
              <a:rPr lang="en-US" sz="2000" dirty="0">
                <a:latin typeface="Calibri" panose="020F0502020204030204" pitchFamily="34" charset="0"/>
                <a:cs typeface="Calibri" panose="020F0502020204030204" pitchFamily="34" charset="0"/>
              </a:rPr>
              <a:t>Trend  </a:t>
            </a:r>
          </a:p>
          <a:p>
            <a:pPr>
              <a:lnSpc>
                <a:spcPct val="110000"/>
              </a:lnSpc>
            </a:pPr>
            <a:r>
              <a:rPr lang="en-US" dirty="0">
                <a:latin typeface="Calibri" panose="020F0502020204030204" pitchFamily="34" charset="0"/>
                <a:cs typeface="Calibri" panose="020F0502020204030204" pitchFamily="34" charset="0"/>
              </a:rPr>
              <a:t>Clinical judgment stand-alone items make up approximately 10% of stand-alone items.</a:t>
            </a:r>
          </a:p>
          <a:p>
            <a:endParaRPr lang="en-US" dirty="0"/>
          </a:p>
        </p:txBody>
      </p:sp>
      <p:sp>
        <p:nvSpPr>
          <p:cNvPr id="3" name="Title 2">
            <a:extLst>
              <a:ext uri="{FF2B5EF4-FFF2-40B4-BE49-F238E27FC236}">
                <a16:creationId xmlns:a16="http://schemas.microsoft.com/office/drawing/2014/main" id="{5C9639E6-1458-C76D-C9C4-BAA872846E25}"/>
              </a:ext>
            </a:extLst>
          </p:cNvPr>
          <p:cNvSpPr>
            <a:spLocks noGrp="1"/>
          </p:cNvSpPr>
          <p:nvPr>
            <p:ph type="title"/>
          </p:nvPr>
        </p:nvSpPr>
        <p:spPr/>
        <p:txBody>
          <a:bodyPr/>
          <a:lstStyle/>
          <a:p>
            <a:r>
              <a:rPr lang="en-US" sz="4000" dirty="0"/>
              <a:t>Stand-alone Item Types</a:t>
            </a:r>
            <a:endParaRPr lang="en-US" dirty="0"/>
          </a:p>
        </p:txBody>
      </p:sp>
    </p:spTree>
    <p:extLst>
      <p:ext uri="{BB962C8B-B14F-4D97-AF65-F5344CB8AC3E}">
        <p14:creationId xmlns:p14="http://schemas.microsoft.com/office/powerpoint/2010/main" val="1314293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Trend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4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https://umaryland.az1.qualtrics.com/</a:t>
            </a:r>
            <a:r>
              <a:rPr lang="en-US" sz="2400" u="sng"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jfe</a:t>
            </a:r>
            <a:r>
              <a:rPr lang="en-US" sz="24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/form/SV_efcwkK8NCyL231Y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B33CB5A3-4975-8A57-7BBD-EA592F872B92}"/>
              </a:ext>
            </a:extLst>
          </p:cNvPr>
          <p:cNvSpPr>
            <a:spLocks noGrp="1"/>
          </p:cNvSpPr>
          <p:nvPr>
            <p:ph sz="quarter" idx="4"/>
          </p:nvPr>
        </p:nvSpPr>
        <p:spPr/>
        <p:txBody>
          <a:bodyPr/>
          <a:lstStyle/>
          <a:p>
            <a:endParaRPr lang="en-US"/>
          </a:p>
        </p:txBody>
      </p:sp>
      <p:pic>
        <p:nvPicPr>
          <p:cNvPr id="3" name="Picture 2">
            <a:extLst>
              <a:ext uri="{FF2B5EF4-FFF2-40B4-BE49-F238E27FC236}">
                <a16:creationId xmlns:a16="http://schemas.microsoft.com/office/drawing/2014/main" id="{3DD871FD-8802-700A-5E5E-0230FF1A5D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086" y="2414480"/>
            <a:ext cx="3650378" cy="3650378"/>
          </a:xfrm>
          <a:prstGeom prst="rect">
            <a:avLst/>
          </a:prstGeom>
          <a:noFill/>
          <a:ln>
            <a:noFill/>
          </a:ln>
        </p:spPr>
      </p:pic>
    </p:spTree>
    <p:extLst>
      <p:ext uri="{BB962C8B-B14F-4D97-AF65-F5344CB8AC3E}">
        <p14:creationId xmlns:p14="http://schemas.microsoft.com/office/powerpoint/2010/main" val="4236616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923330"/>
          </a:xfrm>
          <a:prstGeom prst="rect">
            <a:avLst/>
          </a:prstGeom>
          <a:noFill/>
        </p:spPr>
        <p:txBody>
          <a:bodyPr wrap="square" rtlCol="0">
            <a:spAutoFit/>
          </a:bodyPr>
          <a:lstStyle/>
          <a:p>
            <a:r>
              <a:rPr lang="en-US" dirty="0">
                <a:solidFill>
                  <a:srgbClr val="00B0F0"/>
                </a:solidFill>
              </a:rPr>
              <a:t>0/1. This  question is worth 8 points.</a:t>
            </a:r>
          </a:p>
          <a:p>
            <a:r>
              <a:rPr lang="en-US" dirty="0">
                <a:solidFill>
                  <a:srgbClr val="00B0F0"/>
                </a:solidFill>
              </a:rPr>
              <a:t>Give yourself 1 point for each row you got correct.</a:t>
            </a:r>
          </a:p>
        </p:txBody>
      </p:sp>
      <p:pic>
        <p:nvPicPr>
          <p:cNvPr id="4" name="Picture 3">
            <a:extLst>
              <a:ext uri="{FF2B5EF4-FFF2-40B4-BE49-F238E27FC236}">
                <a16:creationId xmlns:a16="http://schemas.microsoft.com/office/drawing/2014/main" id="{3A059CA6-E329-B2CF-A097-FA3BC7E7C3DA}"/>
              </a:ext>
            </a:extLst>
          </p:cNvPr>
          <p:cNvPicPr>
            <a:picLocks noChangeAspect="1"/>
          </p:cNvPicPr>
          <p:nvPr/>
        </p:nvPicPr>
        <p:blipFill>
          <a:blip r:embed="rId2"/>
          <a:stretch>
            <a:fillRect/>
          </a:stretch>
        </p:blipFill>
        <p:spPr>
          <a:xfrm>
            <a:off x="847726" y="770944"/>
            <a:ext cx="5029200" cy="4795355"/>
          </a:xfrm>
          <a:prstGeom prst="rect">
            <a:avLst/>
          </a:prstGeom>
        </p:spPr>
      </p:pic>
      <p:pic>
        <p:nvPicPr>
          <p:cNvPr id="7" name="Picture 6">
            <a:extLst>
              <a:ext uri="{FF2B5EF4-FFF2-40B4-BE49-F238E27FC236}">
                <a16:creationId xmlns:a16="http://schemas.microsoft.com/office/drawing/2014/main" id="{EE102B10-96B6-969A-89AE-507623D7A126}"/>
              </a:ext>
            </a:extLst>
          </p:cNvPr>
          <p:cNvPicPr>
            <a:picLocks noChangeAspect="1"/>
          </p:cNvPicPr>
          <p:nvPr/>
        </p:nvPicPr>
        <p:blipFill>
          <a:blip r:embed="rId3"/>
          <a:stretch>
            <a:fillRect/>
          </a:stretch>
        </p:blipFill>
        <p:spPr>
          <a:xfrm>
            <a:off x="6361307" y="1153944"/>
            <a:ext cx="5029200" cy="2920905"/>
          </a:xfrm>
          <a:prstGeom prst="rect">
            <a:avLst/>
          </a:prstGeom>
        </p:spPr>
      </p:pic>
    </p:spTree>
    <p:extLst>
      <p:ext uri="{BB962C8B-B14F-4D97-AF65-F5344CB8AC3E}">
        <p14:creationId xmlns:p14="http://schemas.microsoft.com/office/powerpoint/2010/main" val="1152127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When reviewing the assessment findings, the nurse should understand that s</a:t>
            </a:r>
            <a:r>
              <a:rPr lang="en-US" sz="2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udden shortness of breath, low oxygen saturation levels, coughing up blood, increased heart rate, and low blood pressure are consistent with signs of a pulmonary embolism. A pulmonary embolism is a serious medical emergency that can be life threatening. In a pulmonary embolism a dislodged blood clot travels to the pulmonary artery. There is no change to the client’s capillary refill or leg cramping since day 5. The client’s calf size has improved. </a:t>
            </a:r>
            <a:r>
              <a:rPr lang="en-US" sz="2800" i="1"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5931859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Trend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1285522887"/>
              </p:ext>
            </p:extLst>
          </p:nvPr>
        </p:nvGraphicFramePr>
        <p:xfrm>
          <a:off x="914400" y="1970088"/>
          <a:ext cx="10429872" cy="159000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Points</a:t>
                      </a:r>
                    </a:p>
                  </a:txBody>
                  <a:tcPr/>
                </a:tc>
                <a:tc>
                  <a:txBody>
                    <a:bodyPr/>
                    <a:lstStyle/>
                    <a:p>
                      <a:r>
                        <a:rPr lang="en-US" sz="2800" dirty="0"/>
                        <a:t>8</a:t>
                      </a:r>
                    </a:p>
                  </a:txBody>
                  <a:tcPr/>
                </a:tc>
                <a:tc>
                  <a:txBody>
                    <a:bodyPr/>
                    <a:lstStyle/>
                    <a:p>
                      <a:endParaRPr lang="en-US" sz="2800" dirty="0"/>
                    </a:p>
                  </a:txBody>
                  <a:tcPr/>
                </a:tc>
                <a:extLst>
                  <a:ext uri="{0D108BD9-81ED-4DB2-BD59-A6C34878D82A}">
                    <a16:rowId xmlns:a16="http://schemas.microsoft.com/office/drawing/2014/main" val="3648513413"/>
                  </a:ext>
                </a:extLst>
              </a:tr>
              <a:tr h="370840">
                <a:tc>
                  <a:txBody>
                    <a:bodyPr/>
                    <a:lstStyle/>
                    <a:p>
                      <a:r>
                        <a:rPr lang="en-US" sz="2800" dirty="0"/>
                        <a:t>Total</a:t>
                      </a:r>
                    </a:p>
                  </a:txBody>
                  <a:tcPr/>
                </a:tc>
                <a:tc>
                  <a:txBody>
                    <a:bodyPr/>
                    <a:lstStyle/>
                    <a:p>
                      <a:r>
                        <a:rPr lang="en-US" sz="2800" dirty="0"/>
                        <a:t>8</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5127878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3</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4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4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400" u="sng" dirty="0">
                <a:solidFill>
                  <a:srgbClr val="0563C1"/>
                </a:solidFill>
                <a:effectLst/>
                <a:latin typeface="Times New Roman" panose="02020603050405020304" pitchFamily="18" charset="0"/>
                <a:ea typeface="Times New Roman" panose="02020603050405020304" pitchFamily="18" charset="0"/>
                <a:hlinkClick r:id="rId2"/>
              </a:rPr>
              <a:t>/form/SV_5dt5N3y7rCEg7mS</a:t>
            </a:r>
            <a:endParaRPr lang="en-US" sz="24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0E57E445-28F9-401B-5344-9BBD1BCF5680}"/>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3BFBE0CC-2AF5-5E61-D113-8415787D47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9107" y="2380138"/>
            <a:ext cx="3726443" cy="3726443"/>
          </a:xfrm>
          <a:prstGeom prst="rect">
            <a:avLst/>
          </a:prstGeom>
          <a:noFill/>
          <a:ln>
            <a:noFill/>
          </a:ln>
        </p:spPr>
      </p:pic>
    </p:spTree>
    <p:extLst>
      <p:ext uri="{BB962C8B-B14F-4D97-AF65-F5344CB8AC3E}">
        <p14:creationId xmlns:p14="http://schemas.microsoft.com/office/powerpoint/2010/main" val="282613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646331"/>
          </a:xfrm>
          <a:prstGeom prst="rect">
            <a:avLst/>
          </a:prstGeom>
          <a:noFill/>
        </p:spPr>
        <p:txBody>
          <a:bodyPr wrap="square" rtlCol="0">
            <a:spAutoFit/>
          </a:bodyPr>
          <a:lstStyle/>
          <a:p>
            <a:r>
              <a:rPr lang="en-US" dirty="0">
                <a:solidFill>
                  <a:srgbClr val="00B0F0"/>
                </a:solidFill>
              </a:rPr>
              <a:t>0/1. This  question is worth 3 points.</a:t>
            </a:r>
          </a:p>
          <a:p>
            <a:r>
              <a:rPr lang="en-US" dirty="0">
                <a:solidFill>
                  <a:srgbClr val="00B0F0"/>
                </a:solidFill>
              </a:rPr>
              <a:t>Give yourself 1 point for each correct response.</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4" name="Picture 3">
            <a:extLst>
              <a:ext uri="{FF2B5EF4-FFF2-40B4-BE49-F238E27FC236}">
                <a16:creationId xmlns:a16="http://schemas.microsoft.com/office/drawing/2014/main" id="{A8B81DB8-CADE-10C7-24D4-9336B414AD0F}"/>
              </a:ext>
            </a:extLst>
          </p:cNvPr>
          <p:cNvPicPr>
            <a:picLocks noChangeAspect="1"/>
          </p:cNvPicPr>
          <p:nvPr/>
        </p:nvPicPr>
        <p:blipFill>
          <a:blip r:embed="rId2"/>
          <a:stretch>
            <a:fillRect/>
          </a:stretch>
        </p:blipFill>
        <p:spPr>
          <a:xfrm>
            <a:off x="629020" y="996419"/>
            <a:ext cx="4914900" cy="5155805"/>
          </a:xfrm>
          <a:prstGeom prst="rect">
            <a:avLst/>
          </a:prstGeom>
        </p:spPr>
      </p:pic>
      <p:pic>
        <p:nvPicPr>
          <p:cNvPr id="7" name="Picture 6">
            <a:extLst>
              <a:ext uri="{FF2B5EF4-FFF2-40B4-BE49-F238E27FC236}">
                <a16:creationId xmlns:a16="http://schemas.microsoft.com/office/drawing/2014/main" id="{4F4A4D94-8174-10E0-DB81-542E60F1B357}"/>
              </a:ext>
            </a:extLst>
          </p:cNvPr>
          <p:cNvPicPr>
            <a:picLocks noChangeAspect="1"/>
          </p:cNvPicPr>
          <p:nvPr/>
        </p:nvPicPr>
        <p:blipFill>
          <a:blip r:embed="rId3"/>
          <a:stretch>
            <a:fillRect/>
          </a:stretch>
        </p:blipFill>
        <p:spPr>
          <a:xfrm>
            <a:off x="5760577" y="848474"/>
            <a:ext cx="5957996" cy="2853514"/>
          </a:xfrm>
          <a:prstGeom prst="rect">
            <a:avLst/>
          </a:prstGeom>
        </p:spPr>
      </p:pic>
    </p:spTree>
    <p:extLst>
      <p:ext uri="{BB962C8B-B14F-4D97-AF65-F5344CB8AC3E}">
        <p14:creationId xmlns:p14="http://schemas.microsoft.com/office/powerpoint/2010/main" val="41132577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5" name="Content Placeholder 4">
            <a:extLst>
              <a:ext uri="{FF2B5EF4-FFF2-40B4-BE49-F238E27FC236}">
                <a16:creationId xmlns:a16="http://schemas.microsoft.com/office/drawing/2014/main" id="{09979F71-9046-B8D3-7F55-21C85C445DD3}"/>
              </a:ext>
            </a:extLst>
          </p:cNvPr>
          <p:cNvSpPr>
            <a:spLocks noGrp="1"/>
          </p:cNvSpPr>
          <p:nvPr>
            <p:ph sz="quarter" idx="10"/>
          </p:nvPr>
        </p:nvSpPr>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Dizziness is symptom related to orthostatic hypotension and can be a side effect of lisinopril. This puts the client at increased risk for falls. Sleep disturbance is not a normal part of aging and needs additional assessment, as fatigue can increase fall risk. The diminished strength in the client’s legs also increases his risk for falls.</a:t>
            </a:r>
          </a:p>
          <a:p>
            <a:endParaRPr lang="en-US" dirty="0"/>
          </a:p>
        </p:txBody>
      </p:sp>
    </p:spTree>
    <p:extLst>
      <p:ext uri="{BB962C8B-B14F-4D97-AF65-F5344CB8AC3E}">
        <p14:creationId xmlns:p14="http://schemas.microsoft.com/office/powerpoint/2010/main" val="41004080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35502" y="4261174"/>
            <a:ext cx="5217161" cy="923330"/>
          </a:xfrm>
          <a:prstGeom prst="rect">
            <a:avLst/>
          </a:prstGeom>
          <a:noFill/>
        </p:spPr>
        <p:txBody>
          <a:bodyPr wrap="square" rtlCol="0">
            <a:spAutoFit/>
          </a:bodyPr>
          <a:lstStyle/>
          <a:p>
            <a:r>
              <a:rPr lang="en-US" dirty="0">
                <a:solidFill>
                  <a:srgbClr val="00B0F0"/>
                </a:solidFill>
              </a:rPr>
              <a:t>0/1.  This  question is worth 8 points.</a:t>
            </a:r>
          </a:p>
          <a:p>
            <a:r>
              <a:rPr lang="en-US" dirty="0">
                <a:solidFill>
                  <a:srgbClr val="00B0F0"/>
                </a:solidFill>
              </a:rPr>
              <a:t>Give yourself 1 point for each row you got correct.</a:t>
            </a:r>
          </a:p>
          <a:p>
            <a:endParaRPr lang="en-US" dirty="0">
              <a:solidFill>
                <a:srgbClr val="00B0F0"/>
              </a:solidFill>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3" name="Picture 2">
            <a:extLst>
              <a:ext uri="{FF2B5EF4-FFF2-40B4-BE49-F238E27FC236}">
                <a16:creationId xmlns:a16="http://schemas.microsoft.com/office/drawing/2014/main" id="{F30FDC4E-D779-62D2-B730-0FBD89D2248F}"/>
              </a:ext>
            </a:extLst>
          </p:cNvPr>
          <p:cNvPicPr>
            <a:picLocks noChangeAspect="1"/>
          </p:cNvPicPr>
          <p:nvPr/>
        </p:nvPicPr>
        <p:blipFill>
          <a:blip r:embed="rId3"/>
          <a:stretch>
            <a:fillRect/>
          </a:stretch>
        </p:blipFill>
        <p:spPr>
          <a:xfrm>
            <a:off x="639337" y="1033772"/>
            <a:ext cx="5217160" cy="5532136"/>
          </a:xfrm>
          <a:prstGeom prst="rect">
            <a:avLst/>
          </a:prstGeom>
        </p:spPr>
      </p:pic>
      <p:pic>
        <p:nvPicPr>
          <p:cNvPr id="6" name="Picture 5">
            <a:extLst>
              <a:ext uri="{FF2B5EF4-FFF2-40B4-BE49-F238E27FC236}">
                <a16:creationId xmlns:a16="http://schemas.microsoft.com/office/drawing/2014/main" id="{B452C127-1661-4542-43AB-1BBC4E5082EB}"/>
              </a:ext>
            </a:extLst>
          </p:cNvPr>
          <p:cNvPicPr>
            <a:picLocks noChangeAspect="1"/>
          </p:cNvPicPr>
          <p:nvPr/>
        </p:nvPicPr>
        <p:blipFill>
          <a:blip r:embed="rId4"/>
          <a:stretch>
            <a:fillRect/>
          </a:stretch>
        </p:blipFill>
        <p:spPr>
          <a:xfrm>
            <a:off x="6015407" y="931784"/>
            <a:ext cx="6013836" cy="2957041"/>
          </a:xfrm>
          <a:prstGeom prst="rect">
            <a:avLst/>
          </a:prstGeom>
        </p:spPr>
      </p:pic>
    </p:spTree>
    <p:extLst>
      <p:ext uri="{BB962C8B-B14F-4D97-AF65-F5344CB8AC3E}">
        <p14:creationId xmlns:p14="http://schemas.microsoft.com/office/powerpoint/2010/main" val="433076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Medications causing orthostatic hypotension may increase the risk for falls, need for frequent toileting increases need for mobility and use of stairs, history of a fall is a known risk factor for additional falls; advanced age, &gt; 80, is considered a fall risk.</a:t>
            </a:r>
          </a:p>
          <a:p>
            <a:pPr marL="0">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23337549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3" name="Picture 2">
            <a:extLst>
              <a:ext uri="{FF2B5EF4-FFF2-40B4-BE49-F238E27FC236}">
                <a16:creationId xmlns:a16="http://schemas.microsoft.com/office/drawing/2014/main" id="{391B3596-5DFE-066E-3C26-43E1C2BD1E0B}"/>
              </a:ext>
            </a:extLst>
          </p:cNvPr>
          <p:cNvPicPr>
            <a:picLocks noChangeAspect="1"/>
          </p:cNvPicPr>
          <p:nvPr/>
        </p:nvPicPr>
        <p:blipFill>
          <a:blip r:embed="rId3"/>
          <a:stretch>
            <a:fillRect/>
          </a:stretch>
        </p:blipFill>
        <p:spPr>
          <a:xfrm>
            <a:off x="767970" y="972563"/>
            <a:ext cx="5019675" cy="5593345"/>
          </a:xfrm>
          <a:prstGeom prst="rect">
            <a:avLst/>
          </a:prstGeom>
        </p:spPr>
      </p:pic>
      <p:pic>
        <p:nvPicPr>
          <p:cNvPr id="7" name="Picture 6">
            <a:extLst>
              <a:ext uri="{FF2B5EF4-FFF2-40B4-BE49-F238E27FC236}">
                <a16:creationId xmlns:a16="http://schemas.microsoft.com/office/drawing/2014/main" id="{86278617-6370-FC5E-20D5-732638EA4AAA}"/>
              </a:ext>
            </a:extLst>
          </p:cNvPr>
          <p:cNvPicPr>
            <a:picLocks noChangeAspect="1"/>
          </p:cNvPicPr>
          <p:nvPr/>
        </p:nvPicPr>
        <p:blipFill>
          <a:blip r:embed="rId4"/>
          <a:stretch>
            <a:fillRect/>
          </a:stretch>
        </p:blipFill>
        <p:spPr>
          <a:xfrm>
            <a:off x="5988034" y="1033771"/>
            <a:ext cx="5650591" cy="3147611"/>
          </a:xfrm>
          <a:prstGeom prst="rect">
            <a:avLst/>
          </a:prstGeom>
        </p:spPr>
      </p:pic>
    </p:spTree>
    <p:extLst>
      <p:ext uri="{BB962C8B-B14F-4D97-AF65-F5344CB8AC3E}">
        <p14:creationId xmlns:p14="http://schemas.microsoft.com/office/powerpoint/2010/main" val="382799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CA53BA-2BE3-E08B-3E3E-332CA6FDBF1A}"/>
              </a:ext>
            </a:extLst>
          </p:cNvPr>
          <p:cNvSpPr>
            <a:spLocks noGrp="1"/>
          </p:cNvSpPr>
          <p:nvPr>
            <p:ph sz="quarter" idx="10"/>
          </p:nvPr>
        </p:nvSpPr>
        <p:spPr>
          <a:xfrm>
            <a:off x="733425" y="2350895"/>
            <a:ext cx="10852150" cy="3457575"/>
          </a:xfrm>
        </p:spPr>
        <p:txBody>
          <a:bodyPr>
            <a:normAutofit fontScale="85000" lnSpcReduction="20000"/>
          </a:bodyPr>
          <a:lstStyle/>
          <a:p>
            <a:pPr>
              <a:lnSpc>
                <a:spcPct val="110000"/>
              </a:lnSpc>
            </a:pPr>
            <a:r>
              <a:rPr lang="en-US" sz="2600" dirty="0">
                <a:latin typeface="Calibri" panose="020F0502020204030204" pitchFamily="34" charset="0"/>
                <a:cs typeface="Calibri" panose="020F0502020204030204" pitchFamily="34" charset="0"/>
              </a:rPr>
              <a:t>A bowtie is a drag-and-drop response item variation.  </a:t>
            </a:r>
          </a:p>
          <a:p>
            <a:pPr>
              <a:lnSpc>
                <a:spcPct val="110000"/>
              </a:lnSpc>
            </a:pPr>
            <a:r>
              <a:rPr lang="en-US" sz="2600" dirty="0">
                <a:latin typeface="Calibri" panose="020F0502020204030204" pitchFamily="34" charset="0"/>
                <a:cs typeface="Calibri" panose="020F0502020204030204" pitchFamily="34" charset="0"/>
              </a:rPr>
              <a:t>After reading a clinical scenario, candidates move response options (tokens) to placeholders (targets).</a:t>
            </a:r>
          </a:p>
          <a:p>
            <a:pPr lvl="1">
              <a:lnSpc>
                <a:spcPct val="110000"/>
              </a:lnSpc>
            </a:pPr>
            <a:r>
              <a:rPr lang="en-US" sz="2600" dirty="0">
                <a:latin typeface="Calibri" panose="020F0502020204030204" pitchFamily="34" charset="0"/>
                <a:cs typeface="Calibri" panose="020F0502020204030204" pitchFamily="34" charset="0"/>
              </a:rPr>
              <a:t>On NCLEX the placeholders are arranged in the shape of a bowtie.</a:t>
            </a:r>
          </a:p>
          <a:p>
            <a:pPr>
              <a:lnSpc>
                <a:spcPct val="110000"/>
              </a:lnSpc>
            </a:pPr>
            <a:r>
              <a:rPr lang="en-US" sz="2600" dirty="0">
                <a:latin typeface="Calibri" panose="020F0502020204030204" pitchFamily="34" charset="0"/>
                <a:cs typeface="Calibri" panose="020F0502020204030204" pitchFamily="34" charset="0"/>
              </a:rPr>
              <a:t>Candidates must select:</a:t>
            </a:r>
          </a:p>
          <a:p>
            <a:pPr lvl="1">
              <a:lnSpc>
                <a:spcPct val="110000"/>
              </a:lnSpc>
            </a:pPr>
            <a:r>
              <a:rPr lang="en-US" sz="2600" dirty="0">
                <a:latin typeface="Calibri" panose="020F0502020204030204" pitchFamily="34" charset="0"/>
                <a:cs typeface="Calibri" panose="020F0502020204030204" pitchFamily="34" charset="0"/>
              </a:rPr>
              <a:t>1 condition the client is most likely experiencing from 4 options.</a:t>
            </a:r>
          </a:p>
          <a:p>
            <a:pPr lvl="1">
              <a:lnSpc>
                <a:spcPct val="110000"/>
              </a:lnSpc>
            </a:pPr>
            <a:r>
              <a:rPr lang="en-US" sz="2600" dirty="0">
                <a:latin typeface="Calibri" panose="020F0502020204030204" pitchFamily="34" charset="0"/>
                <a:cs typeface="Calibri" panose="020F0502020204030204" pitchFamily="34" charset="0"/>
              </a:rPr>
              <a:t>2 actions to take to address the condition from 5 options.</a:t>
            </a:r>
          </a:p>
          <a:p>
            <a:pPr lvl="1">
              <a:lnSpc>
                <a:spcPct val="110000"/>
              </a:lnSpc>
            </a:pPr>
            <a:r>
              <a:rPr lang="en-US" sz="2600" dirty="0">
                <a:latin typeface="Calibri" panose="020F0502020204030204" pitchFamily="34" charset="0"/>
                <a:cs typeface="Calibri" panose="020F0502020204030204" pitchFamily="34" charset="0"/>
              </a:rPr>
              <a:t>2 parameters to monitor the client’s progress from 5 options. </a:t>
            </a:r>
          </a:p>
          <a:p>
            <a:endParaRPr lang="en-US" dirty="0"/>
          </a:p>
        </p:txBody>
      </p:sp>
      <p:sp>
        <p:nvSpPr>
          <p:cNvPr id="3" name="Title 2">
            <a:extLst>
              <a:ext uri="{FF2B5EF4-FFF2-40B4-BE49-F238E27FC236}">
                <a16:creationId xmlns:a16="http://schemas.microsoft.com/office/drawing/2014/main" id="{B8CC0625-A7C5-8C40-FE42-DE852CC146C4}"/>
              </a:ext>
            </a:extLst>
          </p:cNvPr>
          <p:cNvSpPr>
            <a:spLocks noGrp="1"/>
          </p:cNvSpPr>
          <p:nvPr>
            <p:ph type="title"/>
          </p:nvPr>
        </p:nvSpPr>
        <p:spPr/>
        <p:txBody>
          <a:bodyPr>
            <a:normAutofit/>
          </a:bodyPr>
          <a:lstStyle/>
          <a:p>
            <a:r>
              <a:rPr lang="en-US" sz="4000" dirty="0"/>
              <a:t>Stand-alone Item: Bowtie</a:t>
            </a:r>
            <a:endParaRPr lang="en-US" dirty="0"/>
          </a:p>
        </p:txBody>
      </p:sp>
    </p:spTree>
    <p:extLst>
      <p:ext uri="{BB962C8B-B14F-4D97-AF65-F5344CB8AC3E}">
        <p14:creationId xmlns:p14="http://schemas.microsoft.com/office/powerpoint/2010/main" val="498785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Modifying access to toilet facilities will address the client’s only need to use the stairs and reduce his risk for falls. This is an intervention that will increase client’s quality of life and have limited associated expense.</a:t>
            </a:r>
          </a:p>
          <a:p>
            <a:endParaRPr lang="en-US" dirty="0"/>
          </a:p>
        </p:txBody>
      </p:sp>
    </p:spTree>
    <p:extLst>
      <p:ext uri="{BB962C8B-B14F-4D97-AF65-F5344CB8AC3E}">
        <p14:creationId xmlns:p14="http://schemas.microsoft.com/office/powerpoint/2010/main" val="19585928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258879"/>
            <a:ext cx="5744660" cy="646331"/>
          </a:xfrm>
          <a:prstGeom prst="rect">
            <a:avLst/>
          </a:prstGeom>
          <a:noFill/>
        </p:spPr>
        <p:txBody>
          <a:bodyPr wrap="square" rtlCol="0">
            <a:spAutoFit/>
          </a:bodyPr>
          <a:lstStyle/>
          <a:p>
            <a:r>
              <a:rPr lang="en-US" dirty="0">
                <a:solidFill>
                  <a:srgbClr val="00B0F0"/>
                </a:solidFill>
              </a:rPr>
              <a:t>0/1. This  question is worth 9 points. Give yourself 1 point for each row you got correct.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4" name="Picture 3">
            <a:extLst>
              <a:ext uri="{FF2B5EF4-FFF2-40B4-BE49-F238E27FC236}">
                <a16:creationId xmlns:a16="http://schemas.microsoft.com/office/drawing/2014/main" id="{22F37476-D44C-7BA6-1BC9-7F7CF0D418B3}"/>
              </a:ext>
            </a:extLst>
          </p:cNvPr>
          <p:cNvPicPr>
            <a:picLocks noChangeAspect="1"/>
          </p:cNvPicPr>
          <p:nvPr/>
        </p:nvPicPr>
        <p:blipFill>
          <a:blip r:embed="rId3"/>
          <a:stretch>
            <a:fillRect/>
          </a:stretch>
        </p:blipFill>
        <p:spPr>
          <a:xfrm>
            <a:off x="443467" y="842500"/>
            <a:ext cx="5019675" cy="5629321"/>
          </a:xfrm>
          <a:prstGeom prst="rect">
            <a:avLst/>
          </a:prstGeom>
        </p:spPr>
      </p:pic>
      <p:pic>
        <p:nvPicPr>
          <p:cNvPr id="7" name="Picture 6">
            <a:extLst>
              <a:ext uri="{FF2B5EF4-FFF2-40B4-BE49-F238E27FC236}">
                <a16:creationId xmlns:a16="http://schemas.microsoft.com/office/drawing/2014/main" id="{8559B646-0C72-8A5B-75EF-757D8E39B1D1}"/>
              </a:ext>
            </a:extLst>
          </p:cNvPr>
          <p:cNvPicPr>
            <a:picLocks noChangeAspect="1"/>
          </p:cNvPicPr>
          <p:nvPr/>
        </p:nvPicPr>
        <p:blipFill>
          <a:blip r:embed="rId4"/>
          <a:stretch>
            <a:fillRect/>
          </a:stretch>
        </p:blipFill>
        <p:spPr>
          <a:xfrm>
            <a:off x="5856499" y="862567"/>
            <a:ext cx="5984161" cy="4100050"/>
          </a:xfrm>
          <a:prstGeom prst="rect">
            <a:avLst/>
          </a:prstGeom>
        </p:spPr>
      </p:pic>
    </p:spTree>
    <p:extLst>
      <p:ext uri="{BB962C8B-B14F-4D97-AF65-F5344CB8AC3E}">
        <p14:creationId xmlns:p14="http://schemas.microsoft.com/office/powerpoint/2010/main" val="1361844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lnSpcReduction="10000"/>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client is not ready for extended care facility placement. Flexibility exercises, such as yoga or tai chi, will help promote range-of-motions and balance. Home physical therapy will help maintain strength and flexibility. A bedside commode will enable the client to use the toilet without climbing stairs. Exploring activities of interest and allowing the client time to respond to questions will help keep client engaged and prevent social isolation.</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 fluid restriction is not indicated, based on signs of dehydration. Promoting as much independence as possible in self-care is important to client self-esteem. Due to client’s decreased strength and orthostatic hypotension, he should be encouraged to use the walker when ambulating.</a:t>
            </a:r>
          </a:p>
          <a:p>
            <a:endParaRPr lang="en-US" dirty="0"/>
          </a:p>
        </p:txBody>
      </p:sp>
    </p:spTree>
    <p:extLst>
      <p:ext uri="{BB962C8B-B14F-4D97-AF65-F5344CB8AC3E}">
        <p14:creationId xmlns:p14="http://schemas.microsoft.com/office/powerpoint/2010/main" val="26100194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335502" y="4555103"/>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8 points. Give yourself 1 point for every row you got correct.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4" name="Picture 3">
            <a:extLst>
              <a:ext uri="{FF2B5EF4-FFF2-40B4-BE49-F238E27FC236}">
                <a16:creationId xmlns:a16="http://schemas.microsoft.com/office/drawing/2014/main" id="{7B020908-FD38-24AB-6BEF-B7C922945DB9}"/>
              </a:ext>
            </a:extLst>
          </p:cNvPr>
          <p:cNvPicPr>
            <a:picLocks noChangeAspect="1"/>
          </p:cNvPicPr>
          <p:nvPr/>
        </p:nvPicPr>
        <p:blipFill>
          <a:blip r:embed="rId3"/>
          <a:stretch>
            <a:fillRect/>
          </a:stretch>
        </p:blipFill>
        <p:spPr>
          <a:xfrm>
            <a:off x="692042" y="832285"/>
            <a:ext cx="5019675" cy="4924425"/>
          </a:xfrm>
          <a:prstGeom prst="rect">
            <a:avLst/>
          </a:prstGeom>
        </p:spPr>
      </p:pic>
      <p:pic>
        <p:nvPicPr>
          <p:cNvPr id="7" name="Picture 6">
            <a:extLst>
              <a:ext uri="{FF2B5EF4-FFF2-40B4-BE49-F238E27FC236}">
                <a16:creationId xmlns:a16="http://schemas.microsoft.com/office/drawing/2014/main" id="{A5907708-C9E3-FB9E-130F-3798D1A52089}"/>
              </a:ext>
            </a:extLst>
          </p:cNvPr>
          <p:cNvPicPr>
            <a:picLocks noChangeAspect="1"/>
          </p:cNvPicPr>
          <p:nvPr/>
        </p:nvPicPr>
        <p:blipFill>
          <a:blip r:embed="rId4"/>
          <a:stretch>
            <a:fillRect/>
          </a:stretch>
        </p:blipFill>
        <p:spPr>
          <a:xfrm>
            <a:off x="5910836" y="400903"/>
            <a:ext cx="6011875" cy="3781852"/>
          </a:xfrm>
          <a:prstGeom prst="rect">
            <a:avLst/>
          </a:prstGeom>
        </p:spPr>
      </p:pic>
    </p:spTree>
    <p:extLst>
      <p:ext uri="{BB962C8B-B14F-4D97-AF65-F5344CB8AC3E}">
        <p14:creationId xmlns:p14="http://schemas.microsoft.com/office/powerpoint/2010/main" val="7307269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fontScale="92500" lnSpcReduction="20000"/>
          </a:bodyPr>
          <a:lstStyle/>
          <a:p>
            <a:pPr marL="0">
              <a:lnSpc>
                <a:spcPct val="107000"/>
              </a:lnSpc>
              <a:spcBef>
                <a:spcPts val="0"/>
              </a:spcBef>
              <a:spcAft>
                <a:spcPts val="800"/>
              </a:spcAft>
            </a:pPr>
            <a:r>
              <a:rPr lang="en-US" sz="36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Clients with Parkinson’s disease should be encouraged to participate in self-care for as long as possible. This helps with both motor skills and self-esteem. Lisinopril can cause orthostatic hypotension, so instruction on standing up slowly is important. Wearing socks on the wood floor increases the risk for falls. Instead, the client should always wear shoes. Making the toilet more accessible is a healthier option to decreasing fluid because dehydration can contribute to the risk for falls. Weightlifting is not considered a safe activity for clients with decreased strength.   Focus on flexibility and stretching is more beneficial that strength training in Parkinson’s disease. Using the bedside commode is a safety intervention to prevent the use of stairs when unattended. Parkinson’s disease is a progressive degenerative disease that will not be cured by medication. Carbidopa/levodopa can help with symptoms of shakiness and trouble moving, but will not prevent disease progression.</a:t>
            </a:r>
            <a:endParaRPr lang="en-US" sz="2400" dirty="0"/>
          </a:p>
        </p:txBody>
      </p:sp>
    </p:spTree>
    <p:extLst>
      <p:ext uri="{BB962C8B-B14F-4D97-AF65-F5344CB8AC3E}">
        <p14:creationId xmlns:p14="http://schemas.microsoft.com/office/powerpoint/2010/main" val="25767679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4844469"/>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7 points. Give yourself 1 point for each row you got correct .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3" name="Picture 2">
            <a:extLst>
              <a:ext uri="{FF2B5EF4-FFF2-40B4-BE49-F238E27FC236}">
                <a16:creationId xmlns:a16="http://schemas.microsoft.com/office/drawing/2014/main" id="{282DC430-4C57-1FF3-855D-069E3EBFFE07}"/>
              </a:ext>
            </a:extLst>
          </p:cNvPr>
          <p:cNvPicPr>
            <a:picLocks noChangeAspect="1"/>
          </p:cNvPicPr>
          <p:nvPr/>
        </p:nvPicPr>
        <p:blipFill>
          <a:blip r:embed="rId3"/>
          <a:stretch>
            <a:fillRect/>
          </a:stretch>
        </p:blipFill>
        <p:spPr>
          <a:xfrm>
            <a:off x="560117" y="588679"/>
            <a:ext cx="4991100" cy="6181725"/>
          </a:xfrm>
          <a:prstGeom prst="rect">
            <a:avLst/>
          </a:prstGeom>
        </p:spPr>
      </p:pic>
      <p:pic>
        <p:nvPicPr>
          <p:cNvPr id="6" name="Picture 5">
            <a:extLst>
              <a:ext uri="{FF2B5EF4-FFF2-40B4-BE49-F238E27FC236}">
                <a16:creationId xmlns:a16="http://schemas.microsoft.com/office/drawing/2014/main" id="{50CDBF61-909F-7118-DC9F-4DD1A623ED4F}"/>
              </a:ext>
            </a:extLst>
          </p:cNvPr>
          <p:cNvPicPr>
            <a:picLocks noChangeAspect="1"/>
          </p:cNvPicPr>
          <p:nvPr/>
        </p:nvPicPr>
        <p:blipFill>
          <a:blip r:embed="rId4"/>
          <a:stretch>
            <a:fillRect/>
          </a:stretch>
        </p:blipFill>
        <p:spPr>
          <a:xfrm>
            <a:off x="6095999" y="476757"/>
            <a:ext cx="5535883" cy="3995363"/>
          </a:xfrm>
          <a:prstGeom prst="rect">
            <a:avLst/>
          </a:prstGeom>
        </p:spPr>
      </p:pic>
    </p:spTree>
    <p:extLst>
      <p:ext uri="{BB962C8B-B14F-4D97-AF65-F5344CB8AC3E}">
        <p14:creationId xmlns:p14="http://schemas.microsoft.com/office/powerpoint/2010/main" val="12671286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Changes in cognition such as confusion and irritability and declining speech capability are signs of progressing disease. No fall shows in 3 months shows interventions have been effective. Joining a support group  and an online yoga class demonstrate an understanding of disease progression and positive interventions. The client was using a walker and had dizziness upon standing at the initial visit.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167739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3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2453384642"/>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3</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8</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9</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8</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7</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36</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12951663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88E3-7871-6F0C-4537-FBF2856944BF}"/>
              </a:ext>
            </a:extLst>
          </p:cNvPr>
          <p:cNvSpPr>
            <a:spLocks noGrp="1"/>
          </p:cNvSpPr>
          <p:nvPr>
            <p:ph type="title"/>
          </p:nvPr>
        </p:nvSpPr>
        <p:spPr/>
        <p:txBody>
          <a:bodyPr/>
          <a:lstStyle/>
          <a:p>
            <a:r>
              <a:rPr lang="en-US" dirty="0"/>
              <a:t>My Total</a:t>
            </a:r>
          </a:p>
        </p:txBody>
      </p:sp>
      <p:graphicFrame>
        <p:nvGraphicFramePr>
          <p:cNvPr id="6" name="Table 6">
            <a:extLst>
              <a:ext uri="{FF2B5EF4-FFF2-40B4-BE49-F238E27FC236}">
                <a16:creationId xmlns:a16="http://schemas.microsoft.com/office/drawing/2014/main" id="{9EFB2890-1CE2-1BC3-947E-0E0944C01498}"/>
              </a:ext>
            </a:extLst>
          </p:cNvPr>
          <p:cNvGraphicFramePr>
            <a:graphicFrameLocks noGrp="1"/>
          </p:cNvGraphicFramePr>
          <p:nvPr>
            <p:ph sz="quarter" idx="10"/>
            <p:extLst>
              <p:ext uri="{D42A27DB-BD31-4B8C-83A1-F6EECF244321}">
                <p14:modId xmlns:p14="http://schemas.microsoft.com/office/powerpoint/2010/main" val="1890283217"/>
              </p:ext>
            </p:extLst>
          </p:nvPr>
        </p:nvGraphicFramePr>
        <p:xfrm>
          <a:off x="914400" y="1970087"/>
          <a:ext cx="8229600" cy="407560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938581054"/>
                    </a:ext>
                  </a:extLst>
                </a:gridCol>
                <a:gridCol w="2743200">
                  <a:extLst>
                    <a:ext uri="{9D8B030D-6E8A-4147-A177-3AD203B41FA5}">
                      <a16:colId xmlns:a16="http://schemas.microsoft.com/office/drawing/2014/main" val="1403480193"/>
                    </a:ext>
                  </a:extLst>
                </a:gridCol>
                <a:gridCol w="2743200">
                  <a:extLst>
                    <a:ext uri="{9D8B030D-6E8A-4147-A177-3AD203B41FA5}">
                      <a16:colId xmlns:a16="http://schemas.microsoft.com/office/drawing/2014/main" val="1518037486"/>
                    </a:ext>
                  </a:extLst>
                </a:gridCol>
              </a:tblGrid>
              <a:tr h="509451">
                <a:tc>
                  <a:txBody>
                    <a:bodyPr/>
                    <a:lstStyle/>
                    <a:p>
                      <a:r>
                        <a:rPr lang="en-US" dirty="0"/>
                        <a:t>Item</a:t>
                      </a:r>
                    </a:p>
                  </a:txBody>
                  <a:tcPr/>
                </a:tc>
                <a:tc>
                  <a:txBody>
                    <a:bodyPr/>
                    <a:lstStyle/>
                    <a:p>
                      <a:r>
                        <a:rPr lang="en-US"/>
                        <a:t>Possible Points</a:t>
                      </a:r>
                      <a:endParaRPr lang="en-US" dirty="0"/>
                    </a:p>
                  </a:txBody>
                  <a:tcPr/>
                </a:tc>
                <a:tc>
                  <a:txBody>
                    <a:bodyPr/>
                    <a:lstStyle/>
                    <a:p>
                      <a:r>
                        <a:rPr lang="en-US" dirty="0"/>
                        <a:t>My score</a:t>
                      </a:r>
                    </a:p>
                  </a:txBody>
                  <a:tcPr/>
                </a:tc>
                <a:extLst>
                  <a:ext uri="{0D108BD9-81ED-4DB2-BD59-A6C34878D82A}">
                    <a16:rowId xmlns:a16="http://schemas.microsoft.com/office/drawing/2014/main" val="25582848"/>
                  </a:ext>
                </a:extLst>
              </a:tr>
              <a:tr h="509451">
                <a:tc>
                  <a:txBody>
                    <a:bodyPr/>
                    <a:lstStyle/>
                    <a:p>
                      <a:r>
                        <a:rPr lang="en-US" dirty="0"/>
                        <a:t>Bow tie 1 </a:t>
                      </a:r>
                    </a:p>
                  </a:txBody>
                  <a:tcPr/>
                </a:tc>
                <a:tc>
                  <a:txBody>
                    <a:bodyPr/>
                    <a:lstStyle/>
                    <a:p>
                      <a:r>
                        <a:rPr lang="en-US" dirty="0"/>
                        <a:t>5</a:t>
                      </a:r>
                    </a:p>
                  </a:txBody>
                  <a:tcPr/>
                </a:tc>
                <a:tc>
                  <a:txBody>
                    <a:bodyPr/>
                    <a:lstStyle/>
                    <a:p>
                      <a:endParaRPr lang="en-US"/>
                    </a:p>
                  </a:txBody>
                  <a:tcPr/>
                </a:tc>
                <a:extLst>
                  <a:ext uri="{0D108BD9-81ED-4DB2-BD59-A6C34878D82A}">
                    <a16:rowId xmlns:a16="http://schemas.microsoft.com/office/drawing/2014/main" val="3107381097"/>
                  </a:ext>
                </a:extLst>
              </a:tr>
              <a:tr h="5094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Case study 1 </a:t>
                      </a:r>
                    </a:p>
                  </a:txBody>
                  <a:tcPr/>
                </a:tc>
                <a:tc>
                  <a:txBody>
                    <a:bodyPr/>
                    <a:lstStyle/>
                    <a:p>
                      <a:r>
                        <a:rPr lang="en-US" dirty="0"/>
                        <a:t>29</a:t>
                      </a:r>
                    </a:p>
                  </a:txBody>
                  <a:tcPr/>
                </a:tc>
                <a:tc>
                  <a:txBody>
                    <a:bodyPr/>
                    <a:lstStyle/>
                    <a:p>
                      <a:endParaRPr lang="en-US"/>
                    </a:p>
                  </a:txBody>
                  <a:tcPr/>
                </a:tc>
                <a:extLst>
                  <a:ext uri="{0D108BD9-81ED-4DB2-BD59-A6C34878D82A}">
                    <a16:rowId xmlns:a16="http://schemas.microsoft.com/office/drawing/2014/main" val="2316600764"/>
                  </a:ext>
                </a:extLst>
              </a:tr>
              <a:tr h="509451">
                <a:tc>
                  <a:txBody>
                    <a:bodyPr/>
                    <a:lstStyle/>
                    <a:p>
                      <a:r>
                        <a:rPr lang="en-US" dirty="0"/>
                        <a:t>Bowtie 1</a:t>
                      </a:r>
                    </a:p>
                  </a:txBody>
                  <a:tcPr/>
                </a:tc>
                <a:tc>
                  <a:txBody>
                    <a:bodyPr/>
                    <a:lstStyle/>
                    <a:p>
                      <a:r>
                        <a:rPr lang="en-US" dirty="0"/>
                        <a:t>5</a:t>
                      </a:r>
                    </a:p>
                  </a:txBody>
                  <a:tcPr/>
                </a:tc>
                <a:tc>
                  <a:txBody>
                    <a:bodyPr/>
                    <a:lstStyle/>
                    <a:p>
                      <a:endParaRPr lang="en-US"/>
                    </a:p>
                  </a:txBody>
                  <a:tcPr/>
                </a:tc>
                <a:extLst>
                  <a:ext uri="{0D108BD9-81ED-4DB2-BD59-A6C34878D82A}">
                    <a16:rowId xmlns:a16="http://schemas.microsoft.com/office/drawing/2014/main" val="3234571639"/>
                  </a:ext>
                </a:extLst>
              </a:tr>
              <a:tr h="509451">
                <a:tc>
                  <a:txBody>
                    <a:bodyPr/>
                    <a:lstStyle/>
                    <a:p>
                      <a:r>
                        <a:rPr lang="en-US" dirty="0"/>
                        <a:t>Case study 2</a:t>
                      </a:r>
                    </a:p>
                  </a:txBody>
                  <a:tcPr/>
                </a:tc>
                <a:tc>
                  <a:txBody>
                    <a:bodyPr/>
                    <a:lstStyle/>
                    <a:p>
                      <a:r>
                        <a:rPr lang="en-US" dirty="0"/>
                        <a:t>23</a:t>
                      </a:r>
                    </a:p>
                  </a:txBody>
                  <a:tcPr/>
                </a:tc>
                <a:tc>
                  <a:txBody>
                    <a:bodyPr/>
                    <a:lstStyle/>
                    <a:p>
                      <a:endParaRPr lang="en-US"/>
                    </a:p>
                  </a:txBody>
                  <a:tcPr/>
                </a:tc>
                <a:extLst>
                  <a:ext uri="{0D108BD9-81ED-4DB2-BD59-A6C34878D82A}">
                    <a16:rowId xmlns:a16="http://schemas.microsoft.com/office/drawing/2014/main" val="2210208278"/>
                  </a:ext>
                </a:extLst>
              </a:tr>
              <a:tr h="509451">
                <a:tc>
                  <a:txBody>
                    <a:bodyPr/>
                    <a:lstStyle/>
                    <a:p>
                      <a:r>
                        <a:rPr lang="en-US" dirty="0"/>
                        <a:t>Trend 1</a:t>
                      </a:r>
                    </a:p>
                  </a:txBody>
                  <a:tcPr/>
                </a:tc>
                <a:tc>
                  <a:txBody>
                    <a:bodyPr/>
                    <a:lstStyle/>
                    <a:p>
                      <a:r>
                        <a:rPr lang="en-US" dirty="0"/>
                        <a:t>8</a:t>
                      </a:r>
                    </a:p>
                  </a:txBody>
                  <a:tcPr/>
                </a:tc>
                <a:tc>
                  <a:txBody>
                    <a:bodyPr/>
                    <a:lstStyle/>
                    <a:p>
                      <a:endParaRPr lang="en-US"/>
                    </a:p>
                  </a:txBody>
                  <a:tcPr/>
                </a:tc>
                <a:extLst>
                  <a:ext uri="{0D108BD9-81ED-4DB2-BD59-A6C34878D82A}">
                    <a16:rowId xmlns:a16="http://schemas.microsoft.com/office/drawing/2014/main" val="3021649144"/>
                  </a:ext>
                </a:extLst>
              </a:tr>
              <a:tr h="509451">
                <a:tc>
                  <a:txBody>
                    <a:bodyPr/>
                    <a:lstStyle/>
                    <a:p>
                      <a:r>
                        <a:rPr lang="en-US" dirty="0"/>
                        <a:t>Case study 3</a:t>
                      </a:r>
                    </a:p>
                  </a:txBody>
                  <a:tcPr/>
                </a:tc>
                <a:tc>
                  <a:txBody>
                    <a:bodyPr/>
                    <a:lstStyle/>
                    <a:p>
                      <a:r>
                        <a:rPr lang="en-US" dirty="0"/>
                        <a:t>36</a:t>
                      </a:r>
                    </a:p>
                  </a:txBody>
                  <a:tcPr/>
                </a:tc>
                <a:tc>
                  <a:txBody>
                    <a:bodyPr/>
                    <a:lstStyle/>
                    <a:p>
                      <a:endParaRPr lang="en-US" dirty="0"/>
                    </a:p>
                  </a:txBody>
                  <a:tcPr/>
                </a:tc>
                <a:extLst>
                  <a:ext uri="{0D108BD9-81ED-4DB2-BD59-A6C34878D82A}">
                    <a16:rowId xmlns:a16="http://schemas.microsoft.com/office/drawing/2014/main" val="942907047"/>
                  </a:ext>
                </a:extLst>
              </a:tr>
              <a:tr h="509451">
                <a:tc>
                  <a:txBody>
                    <a:bodyPr/>
                    <a:lstStyle/>
                    <a:p>
                      <a:r>
                        <a:rPr lang="en-US" dirty="0"/>
                        <a:t>Total Possible</a:t>
                      </a:r>
                    </a:p>
                  </a:txBody>
                  <a:tcPr/>
                </a:tc>
                <a:tc gridSpan="2">
                  <a:txBody>
                    <a:bodyPr/>
                    <a:lstStyle/>
                    <a:p>
                      <a:r>
                        <a:rPr lang="en-US" dirty="0"/>
                        <a:t>106</a:t>
                      </a:r>
                    </a:p>
                  </a:txBody>
                  <a:tcPr/>
                </a:tc>
                <a:tc hMerge="1">
                  <a:txBody>
                    <a:bodyPr/>
                    <a:lstStyle/>
                    <a:p>
                      <a:endParaRPr lang="en-US" dirty="0"/>
                    </a:p>
                  </a:txBody>
                  <a:tcPr/>
                </a:tc>
                <a:extLst>
                  <a:ext uri="{0D108BD9-81ED-4DB2-BD59-A6C34878D82A}">
                    <a16:rowId xmlns:a16="http://schemas.microsoft.com/office/drawing/2014/main" val="1991575141"/>
                  </a:ext>
                </a:extLst>
              </a:tr>
            </a:tbl>
          </a:graphicData>
        </a:graphic>
      </p:graphicFrame>
    </p:spTree>
    <p:extLst>
      <p:ext uri="{BB962C8B-B14F-4D97-AF65-F5344CB8AC3E}">
        <p14:creationId xmlns:p14="http://schemas.microsoft.com/office/powerpoint/2010/main" val="22384624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F405C-61C6-E445-E1F5-C1D3C1B98678}"/>
              </a:ext>
            </a:extLst>
          </p:cNvPr>
          <p:cNvSpPr>
            <a:spLocks noGrp="1"/>
          </p:cNvSpPr>
          <p:nvPr>
            <p:ph type="title"/>
          </p:nvPr>
        </p:nvSpPr>
        <p:spPr/>
        <p:txBody>
          <a:bodyPr/>
          <a:lstStyle/>
          <a:p>
            <a:r>
              <a:rPr lang="en-US" dirty="0"/>
              <a:t>Please Complete the Mini Review Evaluation </a:t>
            </a:r>
          </a:p>
        </p:txBody>
      </p:sp>
      <p:sp>
        <p:nvSpPr>
          <p:cNvPr id="3" name="Content Placeholder 2">
            <a:extLst>
              <a:ext uri="{FF2B5EF4-FFF2-40B4-BE49-F238E27FC236}">
                <a16:creationId xmlns:a16="http://schemas.microsoft.com/office/drawing/2014/main" id="{13DCFD9F-B555-6BE0-A4AE-F194907AD6C0}"/>
              </a:ext>
            </a:extLst>
          </p:cNvPr>
          <p:cNvSpPr>
            <a:spLocks noGrp="1"/>
          </p:cNvSpPr>
          <p:nvPr>
            <p:ph sz="half" idx="1"/>
          </p:nvPr>
        </p:nvSpPr>
        <p:spPr/>
        <p:txBody>
          <a:bodyPr/>
          <a:lstStyle/>
          <a:p>
            <a:pPr marL="36900" indent="0">
              <a:buNone/>
            </a:pPr>
            <a:r>
              <a:rPr lang="en-US" sz="3200" dirty="0">
                <a:hlinkClick r:id="rId2"/>
              </a:rPr>
              <a:t>https://umaryland.az1.qualtrics.com/</a:t>
            </a:r>
            <a:r>
              <a:rPr lang="en-US" sz="3200" dirty="0" err="1">
                <a:hlinkClick r:id="rId2"/>
              </a:rPr>
              <a:t>jfe</a:t>
            </a:r>
            <a:r>
              <a:rPr lang="en-US" sz="3200" dirty="0">
                <a:hlinkClick r:id="rId2"/>
              </a:rPr>
              <a:t>/form/SV_1ZYu3gxvlMDziMS</a:t>
            </a:r>
            <a:endParaRPr lang="en-US" sz="3200" dirty="0"/>
          </a:p>
          <a:p>
            <a:endParaRPr lang="en-US" sz="3200" dirty="0"/>
          </a:p>
          <a:p>
            <a:endParaRPr lang="en-US" dirty="0"/>
          </a:p>
        </p:txBody>
      </p:sp>
      <p:pic>
        <p:nvPicPr>
          <p:cNvPr id="7" name="Content Placeholder 6" descr="Qr code&#10;&#10;Description automatically generated">
            <a:extLst>
              <a:ext uri="{FF2B5EF4-FFF2-40B4-BE49-F238E27FC236}">
                <a16:creationId xmlns:a16="http://schemas.microsoft.com/office/drawing/2014/main" id="{4BBE6236-EB82-1DBD-7B4D-B04F8555C399}"/>
              </a:ext>
            </a:extLst>
          </p:cNvPr>
          <p:cNvPicPr>
            <a:picLocks noGrp="1" noChangeAspect="1"/>
          </p:cNvPicPr>
          <p:nvPr>
            <p:ph sz="half" idx="2"/>
          </p:nvPr>
        </p:nvPicPr>
        <p:blipFill>
          <a:blip r:embed="rId3"/>
          <a:stretch>
            <a:fillRect/>
          </a:stretch>
        </p:blipFill>
        <p:spPr>
          <a:xfrm>
            <a:off x="7864475" y="3038475"/>
            <a:ext cx="2381250" cy="2381250"/>
          </a:xfrm>
        </p:spPr>
      </p:pic>
      <p:sp>
        <p:nvSpPr>
          <p:cNvPr id="8" name="TextBox 7">
            <a:extLst>
              <a:ext uri="{FF2B5EF4-FFF2-40B4-BE49-F238E27FC236}">
                <a16:creationId xmlns:a16="http://schemas.microsoft.com/office/drawing/2014/main" id="{D879D93F-ACBF-4B2C-8BCA-0EF482577BE2}"/>
              </a:ext>
            </a:extLst>
          </p:cNvPr>
          <p:cNvSpPr txBox="1"/>
          <p:nvPr/>
        </p:nvSpPr>
        <p:spPr>
          <a:xfrm>
            <a:off x="769434" y="5791200"/>
            <a:ext cx="7281746"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This evaluation will take approximately less than 2 minutes to complete.</a:t>
            </a:r>
          </a:p>
        </p:txBody>
      </p:sp>
    </p:spTree>
    <p:extLst>
      <p:ext uri="{BB962C8B-B14F-4D97-AF65-F5344CB8AC3E}">
        <p14:creationId xmlns:p14="http://schemas.microsoft.com/office/powerpoint/2010/main" val="333729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68C217-C2A6-E561-0DE2-279F1CA9B1EC}"/>
              </a:ext>
            </a:extLst>
          </p:cNvPr>
          <p:cNvSpPr>
            <a:spLocks noGrp="1"/>
          </p:cNvSpPr>
          <p:nvPr>
            <p:ph type="title"/>
          </p:nvPr>
        </p:nvSpPr>
        <p:spPr>
          <a:xfrm>
            <a:off x="913795" y="609600"/>
            <a:ext cx="4412585" cy="773430"/>
          </a:xfrm>
        </p:spPr>
        <p:txBody>
          <a:bodyPr>
            <a:normAutofit fontScale="90000"/>
          </a:bodyPr>
          <a:lstStyle/>
          <a:p>
            <a:r>
              <a:rPr lang="en-US" dirty="0"/>
              <a:t>Bowties in Qualtrics</a:t>
            </a:r>
          </a:p>
        </p:txBody>
      </p:sp>
      <p:pic>
        <p:nvPicPr>
          <p:cNvPr id="5" name="Content Placeholder 4">
            <a:extLst>
              <a:ext uri="{FF2B5EF4-FFF2-40B4-BE49-F238E27FC236}">
                <a16:creationId xmlns:a16="http://schemas.microsoft.com/office/drawing/2014/main" id="{7DEFD109-D073-6E4A-C859-9C9D3D51ADC2}"/>
              </a:ext>
            </a:extLst>
          </p:cNvPr>
          <p:cNvPicPr>
            <a:picLocks noGrp="1" noChangeAspect="1"/>
          </p:cNvPicPr>
          <p:nvPr>
            <p:ph sz="quarter" idx="10"/>
          </p:nvPr>
        </p:nvPicPr>
        <p:blipFill>
          <a:blip r:embed="rId2"/>
          <a:stretch>
            <a:fillRect/>
          </a:stretch>
        </p:blipFill>
        <p:spPr>
          <a:xfrm>
            <a:off x="6096000" y="609600"/>
            <a:ext cx="5311140" cy="6055296"/>
          </a:xfrm>
        </p:spPr>
      </p:pic>
      <p:pic>
        <p:nvPicPr>
          <p:cNvPr id="8" name="Picture 7">
            <a:extLst>
              <a:ext uri="{FF2B5EF4-FFF2-40B4-BE49-F238E27FC236}">
                <a16:creationId xmlns:a16="http://schemas.microsoft.com/office/drawing/2014/main" id="{0A53F8DC-21B1-38E6-B08F-6368D4A576DA}"/>
              </a:ext>
            </a:extLst>
          </p:cNvPr>
          <p:cNvPicPr>
            <a:picLocks noChangeAspect="1"/>
          </p:cNvPicPr>
          <p:nvPr/>
        </p:nvPicPr>
        <p:blipFill>
          <a:blip r:embed="rId3"/>
          <a:stretch>
            <a:fillRect/>
          </a:stretch>
        </p:blipFill>
        <p:spPr>
          <a:xfrm>
            <a:off x="372124" y="1800224"/>
            <a:ext cx="5311141" cy="3114675"/>
          </a:xfrm>
          <a:prstGeom prst="rect">
            <a:avLst/>
          </a:prstGeom>
        </p:spPr>
      </p:pic>
      <p:sp>
        <p:nvSpPr>
          <p:cNvPr id="10" name="TextBox 9">
            <a:extLst>
              <a:ext uri="{FF2B5EF4-FFF2-40B4-BE49-F238E27FC236}">
                <a16:creationId xmlns:a16="http://schemas.microsoft.com/office/drawing/2014/main" id="{A3BABF7D-CB06-9651-1B55-37EC498AC4CB}"/>
              </a:ext>
            </a:extLst>
          </p:cNvPr>
          <p:cNvSpPr txBox="1"/>
          <p:nvPr/>
        </p:nvSpPr>
        <p:spPr>
          <a:xfrm>
            <a:off x="784860" y="5143500"/>
            <a:ext cx="4898405" cy="646331"/>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Bowties in Qualtrics are 3 drop and drag question- but they don’t make a “bowtie” shape. </a:t>
            </a:r>
          </a:p>
        </p:txBody>
      </p:sp>
    </p:spTree>
    <p:extLst>
      <p:ext uri="{BB962C8B-B14F-4D97-AF65-F5344CB8AC3E}">
        <p14:creationId xmlns:p14="http://schemas.microsoft.com/office/powerpoint/2010/main" val="26196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3BA598-2B84-54D5-853B-7CDC8C045D71}"/>
              </a:ext>
            </a:extLst>
          </p:cNvPr>
          <p:cNvSpPr>
            <a:spLocks noGrp="1"/>
          </p:cNvSpPr>
          <p:nvPr>
            <p:ph sz="quarter" idx="10"/>
          </p:nvPr>
        </p:nvSpPr>
        <p:spPr/>
        <p:txBody>
          <a:bodyPr/>
          <a:lstStyle/>
          <a:p>
            <a:r>
              <a:rPr lang="en-US" sz="2200" dirty="0">
                <a:latin typeface="Calibri" panose="020F0502020204030204" pitchFamily="34" charset="0"/>
                <a:cs typeface="Calibri" panose="020F0502020204030204" pitchFamily="34" charset="0"/>
              </a:rPr>
              <a:t>Trend items require the candidate to make clinical judgments based on client data presented at different time points.</a:t>
            </a:r>
          </a:p>
          <a:p>
            <a:r>
              <a:rPr lang="en-US" sz="2200" dirty="0">
                <a:latin typeface="Calibri" panose="020F0502020204030204" pitchFamily="34" charset="0"/>
                <a:cs typeface="Calibri" panose="020F0502020204030204" pitchFamily="34" charset="0"/>
              </a:rPr>
              <a:t> Trend items may address one or more clinical judgment steps but do not follow the six-item sequence like case studies do.</a:t>
            </a:r>
          </a:p>
          <a:p>
            <a:r>
              <a:rPr lang="en-US" sz="2200" dirty="0">
                <a:latin typeface="Calibri" panose="020F0502020204030204" pitchFamily="34" charset="0"/>
                <a:cs typeface="Calibri" panose="020F0502020204030204" pitchFamily="34" charset="0"/>
              </a:rPr>
              <a:t> Trend items can feature any item response type except bowtie.</a:t>
            </a:r>
          </a:p>
          <a:p>
            <a:endParaRPr lang="en-US" sz="2400" dirty="0">
              <a:latin typeface="Calibri" panose="020F0502020204030204" pitchFamily="34" charset="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E7252E43-2A69-6B95-B41E-C4A383CAAAA0}"/>
              </a:ext>
            </a:extLst>
          </p:cNvPr>
          <p:cNvSpPr>
            <a:spLocks noGrp="1"/>
          </p:cNvSpPr>
          <p:nvPr>
            <p:ph type="title"/>
          </p:nvPr>
        </p:nvSpPr>
        <p:spPr/>
        <p:txBody>
          <a:bodyPr/>
          <a:lstStyle/>
          <a:p>
            <a:r>
              <a:rPr lang="en-US" sz="4000" dirty="0"/>
              <a:t>Stand-alone Item: Trends</a:t>
            </a:r>
            <a:endParaRPr lang="en-US" dirty="0"/>
          </a:p>
        </p:txBody>
      </p:sp>
    </p:spTree>
    <p:extLst>
      <p:ext uri="{BB962C8B-B14F-4D97-AF65-F5344CB8AC3E}">
        <p14:creationId xmlns:p14="http://schemas.microsoft.com/office/powerpoint/2010/main" val="17866694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8ECBBE46D5344CA280ED648555FC32" ma:contentTypeVersion="16" ma:contentTypeDescription="Create a new document." ma:contentTypeScope="" ma:versionID="44148c78198fd675865615cca59ac108">
  <xsd:schema xmlns:xsd="http://www.w3.org/2001/XMLSchema" xmlns:xs="http://www.w3.org/2001/XMLSchema" xmlns:p="http://schemas.microsoft.com/office/2006/metadata/properties" xmlns:ns1="http://schemas.microsoft.com/sharepoint/v3" xmlns:ns3="0b1d5d30-e7e6-4040-941f-fae2e7ded6c3" xmlns:ns4="6ddd92d9-49d3-4fda-a06b-ab8d97146b3f" targetNamespace="http://schemas.microsoft.com/office/2006/metadata/properties" ma:root="true" ma:fieldsID="4bd31d563715eb882f22eadf1b0ef43e" ns1:_="" ns3:_="" ns4:_="">
    <xsd:import namespace="http://schemas.microsoft.com/sharepoint/v3"/>
    <xsd:import namespace="0b1d5d30-e7e6-4040-941f-fae2e7ded6c3"/>
    <xsd:import namespace="6ddd92d9-49d3-4fda-a06b-ab8d97146b3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1d5d30-e7e6-4040-941f-fae2e7ded6c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dd92d9-49d3-4fda-a06b-ab8d97146b3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FBF6C7-31AC-4E77-867A-BC98D5D14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1d5d30-e7e6-4040-941f-fae2e7ded6c3"/>
    <ds:schemaRef ds:uri="6ddd92d9-49d3-4fda-a06b-ab8d97146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BEAFDB-5157-4D9E-BAFC-77843928759B}">
  <ds:schemaRefs>
    <ds:schemaRef ds:uri="http://purl.org/dc/terms/"/>
    <ds:schemaRef ds:uri="http://schemas.openxmlformats.org/package/2006/metadata/core-properties"/>
    <ds:schemaRef ds:uri="http://purl.org/dc/dcmitype/"/>
    <ds:schemaRef ds:uri="http://schemas.microsoft.com/office/infopath/2007/PartnerControls"/>
    <ds:schemaRef ds:uri="6ddd92d9-49d3-4fda-a06b-ab8d97146b3f"/>
    <ds:schemaRef ds:uri="http://purl.org/dc/elements/1.1/"/>
    <ds:schemaRef ds:uri="http://schemas.microsoft.com/office/2006/metadata/properties"/>
    <ds:schemaRef ds:uri="http://schemas.microsoft.com/office/2006/documentManagement/types"/>
    <ds:schemaRef ds:uri="0b1d5d30-e7e6-4040-941f-fae2e7ded6c3"/>
    <ds:schemaRef ds:uri="http://schemas.microsoft.com/sharepoint/v3"/>
    <ds:schemaRef ds:uri="http://www.w3.org/XML/1998/namespace"/>
  </ds:schemaRefs>
</ds:datastoreItem>
</file>

<file path=customXml/itemProps3.xml><?xml version="1.0" encoding="utf-8"?>
<ds:datastoreItem xmlns:ds="http://schemas.openxmlformats.org/officeDocument/2006/customXml" ds:itemID="{F09C27BC-492A-472D-AA27-8888524811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894</TotalTime>
  <Words>4145</Words>
  <Application>Microsoft Office PowerPoint</Application>
  <PresentationFormat>Widescreen</PresentationFormat>
  <Paragraphs>468</Paragraphs>
  <Slides>79</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Arial</vt:lpstr>
      <vt:lpstr>Arial Black</vt:lpstr>
      <vt:lpstr>Calibri</vt:lpstr>
      <vt:lpstr>Calisto MT</vt:lpstr>
      <vt:lpstr>Times New Roman</vt:lpstr>
      <vt:lpstr>Trebuchet MS</vt:lpstr>
      <vt:lpstr>Wingdings</vt:lpstr>
      <vt:lpstr>Wingdings 2</vt:lpstr>
      <vt:lpstr>Slate</vt:lpstr>
      <vt:lpstr>Maryland NextGen Testbank: Fundamentals Mini-Review </vt:lpstr>
      <vt:lpstr> NextGen Test Bank Disclosures</vt:lpstr>
      <vt:lpstr>About The NextGen NCLEX</vt:lpstr>
      <vt:lpstr>The Five New Item Response Types</vt:lpstr>
      <vt:lpstr>Case Studies</vt:lpstr>
      <vt:lpstr>Stand-alone Item Types</vt:lpstr>
      <vt:lpstr>Stand-alone Item: Bowtie</vt:lpstr>
      <vt:lpstr>Bowties in Qualtrics</vt:lpstr>
      <vt:lpstr>Stand-alone Item: Trends</vt:lpstr>
      <vt:lpstr>About This Review</vt:lpstr>
      <vt:lpstr> The First Screen Provides Instructions </vt:lpstr>
      <vt:lpstr>Answer the Questions </vt:lpstr>
      <vt:lpstr>In Tables, Follow Instructions for How Many Options May be Selected in a Row.</vt:lpstr>
      <vt:lpstr> Highlight Questions</vt:lpstr>
      <vt:lpstr>Submit the Final Question  and Click Download PDF  from Thank You Screen </vt:lpstr>
      <vt:lpstr>The Response Summary Shows Your Answers   </vt:lpstr>
      <vt:lpstr>Correct Answers</vt:lpstr>
      <vt:lpstr>New Scoring Rule: +/-</vt:lpstr>
      <vt:lpstr>New Scoring Rule: 0/1</vt:lpstr>
      <vt:lpstr> Same Answers: Different Scores</vt:lpstr>
      <vt:lpstr>Rationale Scoring Rule</vt:lpstr>
      <vt:lpstr>Keep track of your score as you move through the review</vt:lpstr>
      <vt:lpstr>Final Link</vt:lpstr>
      <vt:lpstr> Bowtie # 1</vt:lpstr>
      <vt:lpstr>PowerPoint Presentation</vt:lpstr>
      <vt:lpstr>Rationale</vt:lpstr>
      <vt:lpstr>Case Bowtie 1 Score</vt:lpstr>
      <vt:lpstr>Case Study 1</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1 Score</vt:lpstr>
      <vt:lpstr> Bowtie # 2</vt:lpstr>
      <vt:lpstr>PowerPoint Presentation</vt:lpstr>
      <vt:lpstr>Rationale</vt:lpstr>
      <vt:lpstr>Bowtie 2 Score</vt:lpstr>
      <vt:lpstr>Case Study # 2</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2 Score</vt:lpstr>
      <vt:lpstr> Trend # 1</vt:lpstr>
      <vt:lpstr>PowerPoint Presentation</vt:lpstr>
      <vt:lpstr>Rationale</vt:lpstr>
      <vt:lpstr>Trend 1 Score</vt:lpstr>
      <vt:lpstr>Case Study # 3</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3 Score</vt:lpstr>
      <vt:lpstr>My Total</vt:lpstr>
      <vt:lpstr>Please Complete the Mini Review Evaluation </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Desiree Hensel</cp:lastModifiedBy>
  <cp:revision>45</cp:revision>
  <dcterms:created xsi:type="dcterms:W3CDTF">2011-06-24T14:29:15Z</dcterms:created>
  <dcterms:modified xsi:type="dcterms:W3CDTF">2023-06-14T12:09:31Z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0x010100B68ECBBE46D5344CA280ED648555FC32</vt:lpwstr>
  </property>
</Properties>
</file>