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Lst>
  <p:notesMasterIdLst>
    <p:notesMasterId r:id="rId124"/>
  </p:notesMasterIdLst>
  <p:sldIdLst>
    <p:sldId id="1758" r:id="rId5"/>
    <p:sldId id="1759" r:id="rId6"/>
    <p:sldId id="1760" r:id="rId7"/>
    <p:sldId id="1761" r:id="rId8"/>
    <p:sldId id="1762" r:id="rId9"/>
    <p:sldId id="1763" r:id="rId10"/>
    <p:sldId id="1764" r:id="rId11"/>
    <p:sldId id="1765" r:id="rId12"/>
    <p:sldId id="1766" r:id="rId13"/>
    <p:sldId id="1767" r:id="rId14"/>
    <p:sldId id="1768" r:id="rId15"/>
    <p:sldId id="1769" r:id="rId16"/>
    <p:sldId id="1770" r:id="rId17"/>
    <p:sldId id="1771" r:id="rId18"/>
    <p:sldId id="1772" r:id="rId19"/>
    <p:sldId id="1773" r:id="rId20"/>
    <p:sldId id="1774" r:id="rId21"/>
    <p:sldId id="1775" r:id="rId22"/>
    <p:sldId id="1776" r:id="rId23"/>
    <p:sldId id="1777" r:id="rId24"/>
    <p:sldId id="1778" r:id="rId25"/>
    <p:sldId id="1782" r:id="rId26"/>
    <p:sldId id="1780" r:id="rId27"/>
    <p:sldId id="302"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76" r:id="rId42"/>
    <p:sldId id="377" r:id="rId43"/>
    <p:sldId id="378" r:id="rId44"/>
    <p:sldId id="379" r:id="rId45"/>
    <p:sldId id="319" r:id="rId46"/>
    <p:sldId id="320" r:id="rId47"/>
    <p:sldId id="321" r:id="rId48"/>
    <p:sldId id="322" r:id="rId49"/>
    <p:sldId id="323" r:id="rId50"/>
    <p:sldId id="324" r:id="rId51"/>
    <p:sldId id="325" r:id="rId52"/>
    <p:sldId id="326" r:id="rId53"/>
    <p:sldId id="327" r:id="rId54"/>
    <p:sldId id="328" r:id="rId55"/>
    <p:sldId id="329" r:id="rId56"/>
    <p:sldId id="333" r:id="rId57"/>
    <p:sldId id="331" r:id="rId58"/>
    <p:sldId id="332" r:id="rId59"/>
    <p:sldId id="392" r:id="rId60"/>
    <p:sldId id="393" r:id="rId61"/>
    <p:sldId id="394" r:id="rId62"/>
    <p:sldId id="395" r:id="rId63"/>
    <p:sldId id="30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80" r:id="rId78"/>
    <p:sldId id="381" r:id="rId79"/>
    <p:sldId id="382" r:id="rId80"/>
    <p:sldId id="383" r:id="rId81"/>
    <p:sldId id="304"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88" r:id="rId96"/>
    <p:sldId id="389" r:id="rId97"/>
    <p:sldId id="390" r:id="rId98"/>
    <p:sldId id="391"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84" r:id="rId114"/>
    <p:sldId id="385" r:id="rId115"/>
    <p:sldId id="386" r:id="rId116"/>
    <p:sldId id="387" r:id="rId117"/>
    <p:sldId id="396" r:id="rId118"/>
    <p:sldId id="397" r:id="rId119"/>
    <p:sldId id="398" r:id="rId120"/>
    <p:sldId id="399" r:id="rId121"/>
    <p:sldId id="400" r:id="rId122"/>
    <p:sldId id="1781" r:id="rId1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00AFCB"/>
    <a:srgbClr val="25408F"/>
    <a:srgbClr val="DE6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3" autoAdjust="0"/>
    <p:restoredTop sz="94660"/>
  </p:normalViewPr>
  <p:slideViewPr>
    <p:cSldViewPr snapToGrid="0" snapToObjects="1">
      <p:cViewPr varScale="1">
        <p:scale>
          <a:sx n="59" d="100"/>
          <a:sy n="59" d="100"/>
        </p:scale>
        <p:origin x="60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2F08A-0A37-4DE6-9A12-E2137651A85D}"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45CF8-F007-4DCC-8D5C-AB22DB3097B8}" type="slidenum">
              <a:rPr lang="en-US" smtClean="0"/>
              <a:t>‹#›</a:t>
            </a:fld>
            <a:endParaRPr lang="en-US"/>
          </a:p>
        </p:txBody>
      </p:sp>
    </p:spTree>
    <p:extLst>
      <p:ext uri="{BB962C8B-B14F-4D97-AF65-F5344CB8AC3E}">
        <p14:creationId xmlns:p14="http://schemas.microsoft.com/office/powerpoint/2010/main" val="35058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a:t>
            </a:fld>
            <a:endParaRPr lang="en-US"/>
          </a:p>
        </p:txBody>
      </p:sp>
    </p:spTree>
    <p:extLst>
      <p:ext uri="{BB962C8B-B14F-4D97-AF65-F5344CB8AC3E}">
        <p14:creationId xmlns:p14="http://schemas.microsoft.com/office/powerpoint/2010/main" val="54456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45</a:t>
            </a:fld>
            <a:endParaRPr lang="en-US"/>
          </a:p>
        </p:txBody>
      </p:sp>
    </p:spTree>
    <p:extLst>
      <p:ext uri="{BB962C8B-B14F-4D97-AF65-F5344CB8AC3E}">
        <p14:creationId xmlns:p14="http://schemas.microsoft.com/office/powerpoint/2010/main" val="215708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47</a:t>
            </a:fld>
            <a:endParaRPr lang="en-US"/>
          </a:p>
        </p:txBody>
      </p:sp>
    </p:spTree>
    <p:extLst>
      <p:ext uri="{BB962C8B-B14F-4D97-AF65-F5344CB8AC3E}">
        <p14:creationId xmlns:p14="http://schemas.microsoft.com/office/powerpoint/2010/main" val="193383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49</a:t>
            </a:fld>
            <a:endParaRPr lang="en-US"/>
          </a:p>
        </p:txBody>
      </p:sp>
    </p:spTree>
    <p:extLst>
      <p:ext uri="{BB962C8B-B14F-4D97-AF65-F5344CB8AC3E}">
        <p14:creationId xmlns:p14="http://schemas.microsoft.com/office/powerpoint/2010/main" val="3190945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51</a:t>
            </a:fld>
            <a:endParaRPr lang="en-US"/>
          </a:p>
        </p:txBody>
      </p:sp>
    </p:spTree>
    <p:extLst>
      <p:ext uri="{BB962C8B-B14F-4D97-AF65-F5344CB8AC3E}">
        <p14:creationId xmlns:p14="http://schemas.microsoft.com/office/powerpoint/2010/main" val="377102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53</a:t>
            </a:fld>
            <a:endParaRPr lang="en-US"/>
          </a:p>
        </p:txBody>
      </p:sp>
    </p:spTree>
    <p:extLst>
      <p:ext uri="{BB962C8B-B14F-4D97-AF65-F5344CB8AC3E}">
        <p14:creationId xmlns:p14="http://schemas.microsoft.com/office/powerpoint/2010/main" val="2714149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57</a:t>
            </a:fld>
            <a:endParaRPr lang="en-US"/>
          </a:p>
        </p:txBody>
      </p:sp>
    </p:spTree>
    <p:extLst>
      <p:ext uri="{BB962C8B-B14F-4D97-AF65-F5344CB8AC3E}">
        <p14:creationId xmlns:p14="http://schemas.microsoft.com/office/powerpoint/2010/main" val="274096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59</a:t>
            </a:fld>
            <a:endParaRPr lang="en-US"/>
          </a:p>
        </p:txBody>
      </p:sp>
    </p:spTree>
    <p:extLst>
      <p:ext uri="{BB962C8B-B14F-4D97-AF65-F5344CB8AC3E}">
        <p14:creationId xmlns:p14="http://schemas.microsoft.com/office/powerpoint/2010/main" val="2858908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63</a:t>
            </a:fld>
            <a:endParaRPr lang="en-US"/>
          </a:p>
        </p:txBody>
      </p:sp>
    </p:spTree>
    <p:extLst>
      <p:ext uri="{BB962C8B-B14F-4D97-AF65-F5344CB8AC3E}">
        <p14:creationId xmlns:p14="http://schemas.microsoft.com/office/powerpoint/2010/main" val="3588088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65</a:t>
            </a:fld>
            <a:endParaRPr lang="en-US"/>
          </a:p>
        </p:txBody>
      </p:sp>
    </p:spTree>
    <p:extLst>
      <p:ext uri="{BB962C8B-B14F-4D97-AF65-F5344CB8AC3E}">
        <p14:creationId xmlns:p14="http://schemas.microsoft.com/office/powerpoint/2010/main" val="2028564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67</a:t>
            </a:fld>
            <a:endParaRPr lang="en-US"/>
          </a:p>
        </p:txBody>
      </p:sp>
    </p:spTree>
    <p:extLst>
      <p:ext uri="{BB962C8B-B14F-4D97-AF65-F5344CB8AC3E}">
        <p14:creationId xmlns:p14="http://schemas.microsoft.com/office/powerpoint/2010/main" val="156245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13</a:t>
            </a:fld>
            <a:endParaRPr lang="en-US"/>
          </a:p>
        </p:txBody>
      </p:sp>
    </p:spTree>
    <p:extLst>
      <p:ext uri="{BB962C8B-B14F-4D97-AF65-F5344CB8AC3E}">
        <p14:creationId xmlns:p14="http://schemas.microsoft.com/office/powerpoint/2010/main" val="1892269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69</a:t>
            </a:fld>
            <a:endParaRPr lang="en-US"/>
          </a:p>
        </p:txBody>
      </p:sp>
    </p:spTree>
    <p:extLst>
      <p:ext uri="{BB962C8B-B14F-4D97-AF65-F5344CB8AC3E}">
        <p14:creationId xmlns:p14="http://schemas.microsoft.com/office/powerpoint/2010/main" val="10656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71</a:t>
            </a:fld>
            <a:endParaRPr lang="en-US"/>
          </a:p>
        </p:txBody>
      </p:sp>
    </p:spTree>
    <p:extLst>
      <p:ext uri="{BB962C8B-B14F-4D97-AF65-F5344CB8AC3E}">
        <p14:creationId xmlns:p14="http://schemas.microsoft.com/office/powerpoint/2010/main" val="529216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75</a:t>
            </a:fld>
            <a:endParaRPr lang="en-US"/>
          </a:p>
        </p:txBody>
      </p:sp>
    </p:spTree>
    <p:extLst>
      <p:ext uri="{BB962C8B-B14F-4D97-AF65-F5344CB8AC3E}">
        <p14:creationId xmlns:p14="http://schemas.microsoft.com/office/powerpoint/2010/main" val="3260315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77</a:t>
            </a:fld>
            <a:endParaRPr lang="en-US"/>
          </a:p>
        </p:txBody>
      </p:sp>
    </p:spTree>
    <p:extLst>
      <p:ext uri="{BB962C8B-B14F-4D97-AF65-F5344CB8AC3E}">
        <p14:creationId xmlns:p14="http://schemas.microsoft.com/office/powerpoint/2010/main" val="106964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81</a:t>
            </a:fld>
            <a:endParaRPr lang="en-US"/>
          </a:p>
        </p:txBody>
      </p:sp>
    </p:spTree>
    <p:extLst>
      <p:ext uri="{BB962C8B-B14F-4D97-AF65-F5344CB8AC3E}">
        <p14:creationId xmlns:p14="http://schemas.microsoft.com/office/powerpoint/2010/main" val="2469892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83</a:t>
            </a:fld>
            <a:endParaRPr lang="en-US"/>
          </a:p>
        </p:txBody>
      </p:sp>
    </p:spTree>
    <p:extLst>
      <p:ext uri="{BB962C8B-B14F-4D97-AF65-F5344CB8AC3E}">
        <p14:creationId xmlns:p14="http://schemas.microsoft.com/office/powerpoint/2010/main" val="2771950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85</a:t>
            </a:fld>
            <a:endParaRPr lang="en-US"/>
          </a:p>
        </p:txBody>
      </p:sp>
    </p:spTree>
    <p:extLst>
      <p:ext uri="{BB962C8B-B14F-4D97-AF65-F5344CB8AC3E}">
        <p14:creationId xmlns:p14="http://schemas.microsoft.com/office/powerpoint/2010/main" val="3004427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87</a:t>
            </a:fld>
            <a:endParaRPr lang="en-US"/>
          </a:p>
        </p:txBody>
      </p:sp>
    </p:spTree>
    <p:extLst>
      <p:ext uri="{BB962C8B-B14F-4D97-AF65-F5344CB8AC3E}">
        <p14:creationId xmlns:p14="http://schemas.microsoft.com/office/powerpoint/2010/main" val="1886318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89</a:t>
            </a:fld>
            <a:endParaRPr lang="en-US"/>
          </a:p>
        </p:txBody>
      </p:sp>
    </p:spTree>
    <p:extLst>
      <p:ext uri="{BB962C8B-B14F-4D97-AF65-F5344CB8AC3E}">
        <p14:creationId xmlns:p14="http://schemas.microsoft.com/office/powerpoint/2010/main" val="683014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93</a:t>
            </a:fld>
            <a:endParaRPr lang="en-US"/>
          </a:p>
        </p:txBody>
      </p:sp>
    </p:spTree>
    <p:extLst>
      <p:ext uri="{BB962C8B-B14F-4D97-AF65-F5344CB8AC3E}">
        <p14:creationId xmlns:p14="http://schemas.microsoft.com/office/powerpoint/2010/main" val="223385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27</a:t>
            </a:fld>
            <a:endParaRPr lang="en-US"/>
          </a:p>
        </p:txBody>
      </p:sp>
    </p:spTree>
    <p:extLst>
      <p:ext uri="{BB962C8B-B14F-4D97-AF65-F5344CB8AC3E}">
        <p14:creationId xmlns:p14="http://schemas.microsoft.com/office/powerpoint/2010/main" val="2664182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95</a:t>
            </a:fld>
            <a:endParaRPr lang="en-US"/>
          </a:p>
        </p:txBody>
      </p:sp>
    </p:spTree>
    <p:extLst>
      <p:ext uri="{BB962C8B-B14F-4D97-AF65-F5344CB8AC3E}">
        <p14:creationId xmlns:p14="http://schemas.microsoft.com/office/powerpoint/2010/main" val="2167276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99</a:t>
            </a:fld>
            <a:endParaRPr lang="en-US"/>
          </a:p>
        </p:txBody>
      </p:sp>
    </p:spTree>
    <p:extLst>
      <p:ext uri="{BB962C8B-B14F-4D97-AF65-F5344CB8AC3E}">
        <p14:creationId xmlns:p14="http://schemas.microsoft.com/office/powerpoint/2010/main" val="2436152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101</a:t>
            </a:fld>
            <a:endParaRPr lang="en-US"/>
          </a:p>
        </p:txBody>
      </p:sp>
    </p:spTree>
    <p:extLst>
      <p:ext uri="{BB962C8B-B14F-4D97-AF65-F5344CB8AC3E}">
        <p14:creationId xmlns:p14="http://schemas.microsoft.com/office/powerpoint/2010/main" val="893683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103</a:t>
            </a:fld>
            <a:endParaRPr lang="en-US"/>
          </a:p>
        </p:txBody>
      </p:sp>
    </p:spTree>
    <p:extLst>
      <p:ext uri="{BB962C8B-B14F-4D97-AF65-F5344CB8AC3E}">
        <p14:creationId xmlns:p14="http://schemas.microsoft.com/office/powerpoint/2010/main" val="3530581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105</a:t>
            </a:fld>
            <a:endParaRPr lang="en-US"/>
          </a:p>
        </p:txBody>
      </p:sp>
    </p:spTree>
    <p:extLst>
      <p:ext uri="{BB962C8B-B14F-4D97-AF65-F5344CB8AC3E}">
        <p14:creationId xmlns:p14="http://schemas.microsoft.com/office/powerpoint/2010/main" val="794446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107</a:t>
            </a:fld>
            <a:endParaRPr lang="en-US"/>
          </a:p>
        </p:txBody>
      </p:sp>
    </p:spTree>
    <p:extLst>
      <p:ext uri="{BB962C8B-B14F-4D97-AF65-F5344CB8AC3E}">
        <p14:creationId xmlns:p14="http://schemas.microsoft.com/office/powerpoint/2010/main" val="2164446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111</a:t>
            </a:fld>
            <a:endParaRPr lang="en-US"/>
          </a:p>
        </p:txBody>
      </p:sp>
    </p:spTree>
    <p:extLst>
      <p:ext uri="{BB962C8B-B14F-4D97-AF65-F5344CB8AC3E}">
        <p14:creationId xmlns:p14="http://schemas.microsoft.com/office/powerpoint/2010/main" val="4182184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113</a:t>
            </a:fld>
            <a:endParaRPr lang="en-US"/>
          </a:p>
        </p:txBody>
      </p:sp>
    </p:spTree>
    <p:extLst>
      <p:ext uri="{BB962C8B-B14F-4D97-AF65-F5344CB8AC3E}">
        <p14:creationId xmlns:p14="http://schemas.microsoft.com/office/powerpoint/2010/main" val="3606751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115</a:t>
            </a:fld>
            <a:endParaRPr lang="en-US"/>
          </a:p>
        </p:txBody>
      </p:sp>
    </p:spTree>
    <p:extLst>
      <p:ext uri="{BB962C8B-B14F-4D97-AF65-F5344CB8AC3E}">
        <p14:creationId xmlns:p14="http://schemas.microsoft.com/office/powerpoint/2010/main" val="2491255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117</a:t>
            </a:fld>
            <a:endParaRPr lang="en-US"/>
          </a:p>
        </p:txBody>
      </p:sp>
    </p:spTree>
    <p:extLst>
      <p:ext uri="{BB962C8B-B14F-4D97-AF65-F5344CB8AC3E}">
        <p14:creationId xmlns:p14="http://schemas.microsoft.com/office/powerpoint/2010/main" val="362785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29</a:t>
            </a:fld>
            <a:endParaRPr lang="en-US"/>
          </a:p>
        </p:txBody>
      </p:sp>
    </p:spTree>
    <p:extLst>
      <p:ext uri="{BB962C8B-B14F-4D97-AF65-F5344CB8AC3E}">
        <p14:creationId xmlns:p14="http://schemas.microsoft.com/office/powerpoint/2010/main" val="205952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31</a:t>
            </a:fld>
            <a:endParaRPr lang="en-US"/>
          </a:p>
        </p:txBody>
      </p:sp>
    </p:spTree>
    <p:extLst>
      <p:ext uri="{BB962C8B-B14F-4D97-AF65-F5344CB8AC3E}">
        <p14:creationId xmlns:p14="http://schemas.microsoft.com/office/powerpoint/2010/main" val="382209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33</a:t>
            </a:fld>
            <a:endParaRPr lang="en-US"/>
          </a:p>
        </p:txBody>
      </p:sp>
    </p:spTree>
    <p:extLst>
      <p:ext uri="{BB962C8B-B14F-4D97-AF65-F5344CB8AC3E}">
        <p14:creationId xmlns:p14="http://schemas.microsoft.com/office/powerpoint/2010/main" val="15505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35</a:t>
            </a:fld>
            <a:endParaRPr lang="en-US"/>
          </a:p>
        </p:txBody>
      </p:sp>
    </p:spTree>
    <p:extLst>
      <p:ext uri="{BB962C8B-B14F-4D97-AF65-F5344CB8AC3E}">
        <p14:creationId xmlns:p14="http://schemas.microsoft.com/office/powerpoint/2010/main" val="36227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39</a:t>
            </a:fld>
            <a:endParaRPr lang="en-US"/>
          </a:p>
        </p:txBody>
      </p:sp>
    </p:spTree>
    <p:extLst>
      <p:ext uri="{BB962C8B-B14F-4D97-AF65-F5344CB8AC3E}">
        <p14:creationId xmlns:p14="http://schemas.microsoft.com/office/powerpoint/2010/main" val="40725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41</a:t>
            </a:fld>
            <a:endParaRPr lang="en-US"/>
          </a:p>
        </p:txBody>
      </p:sp>
    </p:spTree>
    <p:extLst>
      <p:ext uri="{BB962C8B-B14F-4D97-AF65-F5344CB8AC3E}">
        <p14:creationId xmlns:p14="http://schemas.microsoft.com/office/powerpoint/2010/main" val="27752073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5" name="Half Frame 24"/>
          <p:cNvSpPr/>
          <p:nvPr userDrawn="1"/>
        </p:nvSpPr>
        <p:spPr>
          <a:xfrm rot="10800000">
            <a:off x="8052078" y="0"/>
            <a:ext cx="4139922" cy="6858000"/>
          </a:xfrm>
          <a:prstGeom prst="halfFrame">
            <a:avLst>
              <a:gd name="adj1" fmla="val 42799"/>
              <a:gd name="adj2" fmla="val 333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userDrawn="1"/>
        </p:nvSpPr>
        <p:spPr>
          <a:xfrm>
            <a:off x="-1" y="0"/>
            <a:ext cx="4139922" cy="6858000"/>
          </a:xfrm>
          <a:prstGeom prst="halfFrame">
            <a:avLst>
              <a:gd name="adj1" fmla="val 42799"/>
              <a:gd name="adj2" fmla="val 33333"/>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24988" y="5542372"/>
            <a:ext cx="2818067" cy="889574"/>
          </a:xfrm>
          <a:prstGeom prst="rect">
            <a:avLst/>
          </a:prstGeom>
        </p:spPr>
      </p:pic>
      <p:sp>
        <p:nvSpPr>
          <p:cNvPr id="2" name="Title 1"/>
          <p:cNvSpPr>
            <a:spLocks noGrp="1"/>
          </p:cNvSpPr>
          <p:nvPr>
            <p:ph type="ctrTitle"/>
          </p:nvPr>
        </p:nvSpPr>
        <p:spPr>
          <a:xfrm>
            <a:off x="1375983" y="2221715"/>
            <a:ext cx="9440034" cy="1828801"/>
          </a:xfrm>
        </p:spPr>
        <p:txBody>
          <a:bodyPr anchor="b">
            <a:normAutofit/>
          </a:bodyPr>
          <a:lstStyle>
            <a:lvl1pPr algn="ctr">
              <a:defRPr sz="5400">
                <a:ln>
                  <a:noFill/>
                </a:ln>
                <a:solidFill>
                  <a:schemeClr val="bg1"/>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70687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bg1">
                    <a:lumMod val="65000"/>
                    <a:lumOff val="35000"/>
                  </a:schemeClr>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2"/>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2"/>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999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tx2"/>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rgbClr val="FFC000"/>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rgbClr val="FFC000"/>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78065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bg>
      <p:bgPr>
        <a:solidFill>
          <a:srgbClr val="C8102E"/>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3697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3 Column">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4430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3 Column">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a:effectLst/>
        </p:spPr>
        <p:txBody>
          <a:bodyPr/>
          <a:lstStyle>
            <a:lvl1pPr>
              <a:defRPr b="1">
                <a:ln>
                  <a:noFill/>
                </a:ln>
                <a:solidFill>
                  <a:srgbClr val="C8102E"/>
                </a:solidFill>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1871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blipFill dpi="0" rotWithShape="1">
          <a:blip r:embed="rId2">
            <a:alphaModFix amt="2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a:effectLst/>
        </p:spPr>
        <p:txBody>
          <a:bodyPr/>
          <a:lstStyle>
            <a:lvl1pPr>
              <a:defRPr b="1">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6127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607BC4-3E12-4CE5-A399-2DCC2D65BA1B}"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EF2AE-4850-41E6-B4A5-E2B02E76EB87}" type="slidenum">
              <a:rPr lang="en-US" smtClean="0"/>
              <a:t>‹#›</a:t>
            </a:fld>
            <a:endParaRPr lang="en-US"/>
          </a:p>
        </p:txBody>
      </p:sp>
    </p:spTree>
    <p:extLst>
      <p:ext uri="{BB962C8B-B14F-4D97-AF65-F5344CB8AC3E}">
        <p14:creationId xmlns:p14="http://schemas.microsoft.com/office/powerpoint/2010/main" val="420705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49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47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4777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86181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50000"/>
            <a:lumOff val="50000"/>
          </a:schemeClr>
        </a:solidFill>
        <a:effectLst/>
      </p:bgPr>
    </p:b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48" y="1637881"/>
            <a:ext cx="5193884" cy="4564895"/>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438" y="1637881"/>
            <a:ext cx="5193884" cy="4564895"/>
          </a:xfrm>
          <a:prstGeom prst="rect">
            <a:avLst/>
          </a:prstGeom>
        </p:spPr>
      </p:pic>
      <p:sp>
        <p:nvSpPr>
          <p:cNvPr id="2" name="Title 1"/>
          <p:cNvSpPr>
            <a:spLocks noGrp="1"/>
          </p:cNvSpPr>
          <p:nvPr>
            <p:ph type="title"/>
          </p:nvPr>
        </p:nvSpPr>
        <p:spPr>
          <a:xfrm>
            <a:off x="452176" y="491615"/>
            <a:ext cx="11264202" cy="970450"/>
          </a:xfrm>
          <a:noFill/>
          <a:ln w="19050">
            <a:solidFill>
              <a:schemeClr val="tx1"/>
            </a:solidFill>
          </a:ln>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05871" y="1835254"/>
            <a:ext cx="4990541" cy="544884"/>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05872" y="2380137"/>
            <a:ext cx="4974468"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tx1"/>
            </a:gs>
            <a:gs pos="100000">
              <a:schemeClr val="tx2">
                <a:lumMod val="75000"/>
              </a:schemeClr>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77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0">
              <a:schemeClr val="tx1"/>
            </a:gs>
            <a:gs pos="100000">
              <a:srgbClr val="FFC000"/>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C810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611" y="609600"/>
            <a:ext cx="4078073" cy="1821918"/>
          </a:xfrm>
          <a:effectLst/>
        </p:spPr>
        <p:txBody>
          <a:bodyPr anchor="b">
            <a:normAutofit/>
          </a:bodyPr>
          <a:lstStyle>
            <a:lvl1pPr algn="ctr">
              <a:defRPr sz="2400" b="0">
                <a:ln>
                  <a:noFill/>
                </a:ln>
                <a:effectLst/>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855633" y="609599"/>
            <a:ext cx="6890890" cy="5751007"/>
          </a:xfrm>
          <a:ln>
            <a:solidFill>
              <a:schemeClr val="tx1"/>
            </a:solidFill>
          </a:ln>
          <a:effectLst/>
        </p:spPr>
        <p:txBody>
          <a:bodyPr>
            <a:normAutofit/>
          </a:bodyPr>
          <a:lstStyle>
            <a:lvl1pPr>
              <a:defRPr>
                <a:ln>
                  <a:noFill/>
                </a:ln>
                <a:effectLst/>
              </a:defRPr>
            </a:lvl1pPr>
            <a:lvl2pPr>
              <a:defRPr>
                <a:ln>
                  <a:noFill/>
                </a:ln>
                <a:effectLst/>
              </a:defRPr>
            </a:lvl2pPr>
            <a:lvl3pPr>
              <a:defRPr>
                <a:ln>
                  <a:noFill/>
                </a:ln>
                <a:effectLst/>
              </a:defRPr>
            </a:lvl3pPr>
            <a:lvl4pPr>
              <a:defRPr>
                <a:ln>
                  <a:noFill/>
                </a:ln>
                <a:effectLst/>
              </a:defRPr>
            </a:lvl4pPr>
            <a:lvl5pPr>
              <a:defRPr>
                <a:ln>
                  <a:noFill/>
                </a:ln>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611" y="2431518"/>
            <a:ext cx="4078073" cy="3929088"/>
          </a:xfrm>
          <a:effectLst/>
        </p:spPr>
        <p:txBody>
          <a:bodyPr anchor="t">
            <a:normAutofit/>
          </a:bodyPr>
          <a:lstStyle>
            <a:lvl1pPr marL="0" indent="0" algn="ctr">
              <a:buNone/>
              <a:defRPr sz="1600">
                <a:ln>
                  <a:noFill/>
                </a:ln>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33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ln>
            <a:no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336082"/>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83" r:id="rId3"/>
    <p:sldLayoutId id="2147483968" r:id="rId4"/>
    <p:sldLayoutId id="2147483984" r:id="rId5"/>
    <p:sldLayoutId id="2147483969" r:id="rId6"/>
    <p:sldLayoutId id="2147483971" r:id="rId7"/>
    <p:sldLayoutId id="2147483985" r:id="rId8"/>
    <p:sldLayoutId id="2147483972" r:id="rId9"/>
    <p:sldLayoutId id="2147483976" r:id="rId10"/>
    <p:sldLayoutId id="2147483986" r:id="rId11"/>
    <p:sldLayoutId id="2147483978" r:id="rId12"/>
    <p:sldLayoutId id="2147483987" r:id="rId13"/>
    <p:sldLayoutId id="2147483988" r:id="rId14"/>
    <p:sldLayoutId id="2147483979" r:id="rId15"/>
    <p:sldLayoutId id="2147483991" r:id="rId16"/>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bg1"/>
          </a:solidFill>
          <a:effectLst/>
          <a:latin typeface="Arial Black" panose="020B0A040201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noFill/>
          </a:ln>
          <a:solidFill>
            <a:schemeClr val="bg1"/>
          </a:solidFill>
          <a:effectLst/>
          <a:latin typeface="Arial" panose="020B0604020202020204" pitchFamily="34" charset="0"/>
          <a:ea typeface="+mn-ea"/>
          <a:cs typeface="Arial" panose="020B060402020202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noFill/>
          </a:ln>
          <a:solidFill>
            <a:schemeClr val="bg1"/>
          </a:solidFill>
          <a:effectLst/>
          <a:latin typeface="Arial" panose="020B0604020202020204" pitchFamily="34" charset="0"/>
          <a:ea typeface="+mn-ea"/>
          <a:cs typeface="Arial" panose="020B060402020202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noFill/>
          </a:ln>
          <a:solidFill>
            <a:schemeClr val="bg1"/>
          </a:solidFill>
          <a:effectLst/>
          <a:latin typeface="Arial" panose="020B0604020202020204" pitchFamily="34" charset="0"/>
          <a:ea typeface="+mn-ea"/>
          <a:cs typeface="Arial" panose="020B060402020202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clex.com/next-generation-nclex.page" TargetMode="Externa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umaryland.az1.qualtrics.com/jfe/form/SV_eljHHkEaqnMqXH0" TargetMode="Externa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umaryland.az1.qualtrics.com/jfe/form/SV_54rWUN5iC91OzYO" TargetMode="Externa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umaryland.az1.qualtrics.com/jfe/form/SV_1ZYu3gxvlMDziMS"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maryland.az1.qualtrics.com/jfe/form/SV_8cQvohVkmgfi6Wy"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sbn.org/exams/next-generation-nclex/NGN+Resources/clinical-judgment-measurement-model.pag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umaryland.az1.qualtrics.com/jfe/form/SV_3e2Dw5IGoxrIW4m"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umaryland.az1.qualtrics.com/jfe/form/SV_3eKszlC4xNo4CJE"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umaryland.az1.qualtrics.com/jfe/form/SV_02IHwhHpiblxzb8"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umaryland.az1.qualtrics.com/jfe/form/SV_1RAIcNZ0SmsBAlE"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umaryland.az1.qualtrics.com/jfe/form/SV_2nkk8caqQOO0gx8"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umaryland.az1.qualtrics.com/jfe/form/SV_eX9s0hwdlD6QpBI"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umaryland.az1.qualtrics.com/jfe/form/SV_0DSrwqlb366JHx4" TargetMode="Externa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umaryland.az1.qualtrics.com/jfe/form/SV_eyabT2E95Uker4O"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08" y="2302104"/>
            <a:ext cx="9440034" cy="1938302"/>
          </a:xfrm>
        </p:spPr>
        <p:txBody>
          <a:bodyPr>
            <a:normAutofit fontScale="90000"/>
          </a:bodyPr>
          <a:lstStyle/>
          <a:p>
            <a:r>
              <a:rPr lang="en-US" dirty="0"/>
              <a:t>Maryland NextGen Testbank: Comprehensive Mini-Review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51B47-566D-A67C-24BC-07CEE4DCC45E}"/>
              </a:ext>
            </a:extLst>
          </p:cNvPr>
          <p:cNvSpPr>
            <a:spLocks noGrp="1"/>
          </p:cNvSpPr>
          <p:nvPr>
            <p:ph sz="quarter" idx="10"/>
          </p:nvPr>
        </p:nvSpPr>
        <p:spPr/>
        <p:txBody>
          <a:bodyPr>
            <a:normAutofit lnSpcReduction="10000"/>
          </a:bodyPr>
          <a:lstStyle/>
          <a:p>
            <a:r>
              <a:rPr lang="en-US" sz="2200" dirty="0">
                <a:latin typeface="Calibri" panose="020F0502020204030204" pitchFamily="34" charset="0"/>
                <a:cs typeface="Calibri" panose="020F0502020204030204" pitchFamily="34" charset="0"/>
              </a:rPr>
              <a:t>Your instructor will provide a QR code or link to answer a series of case studies, bowtie items and trends across a lifespan </a:t>
            </a:r>
          </a:p>
          <a:p>
            <a:r>
              <a:rPr lang="en-US" sz="2200" dirty="0">
                <a:latin typeface="Calibri" panose="020F0502020204030204" pitchFamily="34" charset="0"/>
                <a:cs typeface="Calibri" panose="020F0502020204030204" pitchFamily="34" charset="0"/>
              </a:rPr>
              <a:t>While questions throughout the test bank use all 5 new item response, not all specific variations that might be used on NCLEX are not included such as drop-down items formatted as a table.</a:t>
            </a:r>
          </a:p>
          <a:p>
            <a:r>
              <a:rPr lang="en-US" sz="2200" dirty="0">
                <a:latin typeface="Calibri" panose="020F0502020204030204" pitchFamily="34" charset="0"/>
                <a:cs typeface="Calibri" panose="020F0502020204030204" pitchFamily="34" charset="0"/>
              </a:rPr>
              <a:t>Information needed to answer questions will be displayed in a medical record, but the medical record will display differently on the actual NCLEX. </a:t>
            </a:r>
          </a:p>
          <a:p>
            <a:r>
              <a:rPr lang="en-US" sz="2200" dirty="0">
                <a:latin typeface="Calibri" panose="020F0502020204030204" pitchFamily="34" charset="0"/>
                <a:cs typeface="Calibri" panose="020F0502020204030204" pitchFamily="34" charset="0"/>
              </a:rPr>
              <a:t>To see how items will exactly appear on NCLEX see tutorials at </a:t>
            </a:r>
            <a:r>
              <a:rPr lang="en-US" sz="2200" dirty="0">
                <a:latin typeface="Calibri" panose="020F0502020204030204" pitchFamily="34" charset="0"/>
                <a:cs typeface="Calibri" panose="020F0502020204030204" pitchFamily="34" charset="0"/>
                <a:hlinkClick r:id="rId2"/>
              </a:rPr>
              <a:t>https://nclex.com/next-generation-</a:t>
            </a:r>
            <a:r>
              <a:rPr lang="en-US" sz="2200" dirty="0" err="1">
                <a:latin typeface="Calibri" panose="020F0502020204030204" pitchFamily="34" charset="0"/>
                <a:cs typeface="Calibri" panose="020F0502020204030204" pitchFamily="34" charset="0"/>
                <a:hlinkClick r:id="rId2"/>
              </a:rPr>
              <a:t>nclex.page</a:t>
            </a:r>
            <a:endParaRPr lang="en-US" sz="2200" dirty="0">
              <a:latin typeface="Calibri" panose="020F0502020204030204" pitchFamily="34" charset="0"/>
              <a:cs typeface="Calibri" panose="020F0502020204030204" pitchFamily="34" charset="0"/>
            </a:endParaRPr>
          </a:p>
          <a:p>
            <a:endParaRPr lang="en-US" sz="2200" dirty="0"/>
          </a:p>
        </p:txBody>
      </p:sp>
      <p:sp>
        <p:nvSpPr>
          <p:cNvPr id="3" name="Title 2">
            <a:extLst>
              <a:ext uri="{FF2B5EF4-FFF2-40B4-BE49-F238E27FC236}">
                <a16:creationId xmlns:a16="http://schemas.microsoft.com/office/drawing/2014/main" id="{7A100EDD-2C73-E6F0-09D9-C6292A6E77EA}"/>
              </a:ext>
            </a:extLst>
          </p:cNvPr>
          <p:cNvSpPr>
            <a:spLocks noGrp="1"/>
          </p:cNvSpPr>
          <p:nvPr>
            <p:ph type="title"/>
          </p:nvPr>
        </p:nvSpPr>
        <p:spPr/>
        <p:txBody>
          <a:bodyPr/>
          <a:lstStyle/>
          <a:p>
            <a:r>
              <a:rPr lang="en-US" sz="4000" dirty="0"/>
              <a:t>About This Review</a:t>
            </a:r>
            <a:endParaRPr lang="en-US" dirty="0"/>
          </a:p>
        </p:txBody>
      </p:sp>
    </p:spTree>
    <p:extLst>
      <p:ext uri="{BB962C8B-B14F-4D97-AF65-F5344CB8AC3E}">
        <p14:creationId xmlns:p14="http://schemas.microsoft.com/office/powerpoint/2010/main" val="28574418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Any time the client is experiencing a complication the fetus should be assessed. Patients with preeclampsia and magnesium toxicity can experience pulmonary edema and changes in LOC, which would provide the nurse with additional assessment data.</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3337549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5" name="Picture 4">
            <a:extLst>
              <a:ext uri="{FF2B5EF4-FFF2-40B4-BE49-F238E27FC236}">
                <a16:creationId xmlns:a16="http://schemas.microsoft.com/office/drawing/2014/main" id="{1D75D9F6-D59A-CD02-2ECB-5341B316B747}"/>
              </a:ext>
            </a:extLst>
          </p:cNvPr>
          <p:cNvPicPr>
            <a:picLocks noChangeAspect="1"/>
          </p:cNvPicPr>
          <p:nvPr/>
        </p:nvPicPr>
        <p:blipFill>
          <a:blip r:embed="rId3"/>
          <a:stretch>
            <a:fillRect/>
          </a:stretch>
        </p:blipFill>
        <p:spPr>
          <a:xfrm>
            <a:off x="426418" y="908774"/>
            <a:ext cx="5495925" cy="5657134"/>
          </a:xfrm>
          <a:prstGeom prst="rect">
            <a:avLst/>
          </a:prstGeom>
        </p:spPr>
      </p:pic>
      <p:pic>
        <p:nvPicPr>
          <p:cNvPr id="8" name="Picture 7">
            <a:extLst>
              <a:ext uri="{FF2B5EF4-FFF2-40B4-BE49-F238E27FC236}">
                <a16:creationId xmlns:a16="http://schemas.microsoft.com/office/drawing/2014/main" id="{866ABB95-29E6-0F5C-3AA9-A90292237B18}"/>
              </a:ext>
            </a:extLst>
          </p:cNvPr>
          <p:cNvPicPr>
            <a:picLocks noChangeAspect="1"/>
          </p:cNvPicPr>
          <p:nvPr/>
        </p:nvPicPr>
        <p:blipFill>
          <a:blip r:embed="rId4"/>
          <a:stretch>
            <a:fillRect/>
          </a:stretch>
        </p:blipFill>
        <p:spPr>
          <a:xfrm>
            <a:off x="6298704" y="1181665"/>
            <a:ext cx="5621950" cy="3356881"/>
          </a:xfrm>
          <a:prstGeom prst="rect">
            <a:avLst/>
          </a:prstGeom>
        </p:spPr>
      </p:pic>
    </p:spTree>
    <p:extLst>
      <p:ext uri="{BB962C8B-B14F-4D97-AF65-F5344CB8AC3E}">
        <p14:creationId xmlns:p14="http://schemas.microsoft.com/office/powerpoint/2010/main" val="38279941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Trends are consistent with magnesium toxicity.  Abruption would be accompanied by abdominal pain, uterine tenderness, potentially vaginal bleeding, and fetal distress. Seizures are required for eclampsia. Pulmonary embolism would be accompanied by chest pain.</a:t>
            </a:r>
          </a:p>
          <a:p>
            <a:endParaRPr lang="en-US" dirty="0"/>
          </a:p>
        </p:txBody>
      </p:sp>
    </p:spTree>
    <p:extLst>
      <p:ext uri="{BB962C8B-B14F-4D97-AF65-F5344CB8AC3E}">
        <p14:creationId xmlns:p14="http://schemas.microsoft.com/office/powerpoint/2010/main" val="19585928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258879"/>
            <a:ext cx="5744660" cy="646331"/>
          </a:xfrm>
          <a:prstGeom prst="rect">
            <a:avLst/>
          </a:prstGeom>
          <a:noFill/>
        </p:spPr>
        <p:txBody>
          <a:bodyPr wrap="square" rtlCol="0">
            <a:spAutoFit/>
          </a:bodyPr>
          <a:lstStyle/>
          <a:p>
            <a:r>
              <a:rPr lang="en-US" dirty="0">
                <a:solidFill>
                  <a:srgbClr val="00B0F0"/>
                </a:solidFill>
              </a:rPr>
              <a:t>0/1. This  question is worth 10 points. Give yourself 1 point for each row you got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1C14F824-B3A9-7CC2-4D44-C60775811C48}"/>
              </a:ext>
            </a:extLst>
          </p:cNvPr>
          <p:cNvPicPr>
            <a:picLocks noChangeAspect="1"/>
          </p:cNvPicPr>
          <p:nvPr/>
        </p:nvPicPr>
        <p:blipFill>
          <a:blip r:embed="rId3"/>
          <a:stretch>
            <a:fillRect/>
          </a:stretch>
        </p:blipFill>
        <p:spPr>
          <a:xfrm>
            <a:off x="351340" y="962682"/>
            <a:ext cx="5495925" cy="5603225"/>
          </a:xfrm>
          <a:prstGeom prst="rect">
            <a:avLst/>
          </a:prstGeom>
        </p:spPr>
      </p:pic>
      <p:pic>
        <p:nvPicPr>
          <p:cNvPr id="6" name="Picture 5">
            <a:extLst>
              <a:ext uri="{FF2B5EF4-FFF2-40B4-BE49-F238E27FC236}">
                <a16:creationId xmlns:a16="http://schemas.microsoft.com/office/drawing/2014/main" id="{35D07924-5FDA-5E2F-805A-F1078DE6758F}"/>
              </a:ext>
            </a:extLst>
          </p:cNvPr>
          <p:cNvPicPr>
            <a:picLocks noChangeAspect="1"/>
          </p:cNvPicPr>
          <p:nvPr/>
        </p:nvPicPr>
        <p:blipFill>
          <a:blip r:embed="rId4"/>
          <a:stretch>
            <a:fillRect/>
          </a:stretch>
        </p:blipFill>
        <p:spPr>
          <a:xfrm>
            <a:off x="6335501" y="962682"/>
            <a:ext cx="5744659" cy="4010762"/>
          </a:xfrm>
          <a:prstGeom prst="rect">
            <a:avLst/>
          </a:prstGeom>
        </p:spPr>
      </p:pic>
    </p:spTree>
    <p:extLst>
      <p:ext uri="{BB962C8B-B14F-4D97-AF65-F5344CB8AC3E}">
        <p14:creationId xmlns:p14="http://schemas.microsoft.com/office/powerpoint/2010/main" val="13618440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lnSpcReduction="10000"/>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When magnesium toxicity is suspected the infusion should be stopped, a rapid response activated, and calcium gluconate administered.  The patient should receive oxygen because of respiratory depression. The fetus should be assessed any time there is a complication with the mother. Serum magnesium would confirm toxicity. Checking for medication error is necessary after medication-related complications. Supine position could make shortness of breath worse. Anti-seizure medication would be necessary for eclampsia, which this client does not have.  Elevation of extremities is unrelated to magnesium toxicity.</a:t>
            </a:r>
          </a:p>
          <a:p>
            <a:endParaRPr lang="en-US" dirty="0"/>
          </a:p>
        </p:txBody>
      </p:sp>
    </p:spTree>
    <p:extLst>
      <p:ext uri="{BB962C8B-B14F-4D97-AF65-F5344CB8AC3E}">
        <p14:creationId xmlns:p14="http://schemas.microsoft.com/office/powerpoint/2010/main" val="26100194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3 points. Give yourself 1 point for every correct option selected.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3" name="Picture 2">
            <a:extLst>
              <a:ext uri="{FF2B5EF4-FFF2-40B4-BE49-F238E27FC236}">
                <a16:creationId xmlns:a16="http://schemas.microsoft.com/office/drawing/2014/main" id="{2DA8C863-AE6D-C0E3-F9D5-0D5F9EF204FD}"/>
              </a:ext>
            </a:extLst>
          </p:cNvPr>
          <p:cNvPicPr>
            <a:picLocks noChangeAspect="1"/>
          </p:cNvPicPr>
          <p:nvPr/>
        </p:nvPicPr>
        <p:blipFill>
          <a:blip r:embed="rId3"/>
          <a:stretch>
            <a:fillRect/>
          </a:stretch>
        </p:blipFill>
        <p:spPr>
          <a:xfrm>
            <a:off x="600074" y="832285"/>
            <a:ext cx="5495925" cy="5613119"/>
          </a:xfrm>
          <a:prstGeom prst="rect">
            <a:avLst/>
          </a:prstGeom>
        </p:spPr>
      </p:pic>
      <p:pic>
        <p:nvPicPr>
          <p:cNvPr id="6" name="Picture 5">
            <a:extLst>
              <a:ext uri="{FF2B5EF4-FFF2-40B4-BE49-F238E27FC236}">
                <a16:creationId xmlns:a16="http://schemas.microsoft.com/office/drawing/2014/main" id="{C99833D7-131B-37C6-356E-0E519403A1F6}"/>
              </a:ext>
            </a:extLst>
          </p:cNvPr>
          <p:cNvPicPr>
            <a:picLocks noChangeAspect="1"/>
          </p:cNvPicPr>
          <p:nvPr/>
        </p:nvPicPr>
        <p:blipFill>
          <a:blip r:embed="rId4"/>
          <a:stretch>
            <a:fillRect/>
          </a:stretch>
        </p:blipFill>
        <p:spPr>
          <a:xfrm>
            <a:off x="6744023" y="832285"/>
            <a:ext cx="4600251" cy="2808937"/>
          </a:xfrm>
          <a:prstGeom prst="rect">
            <a:avLst/>
          </a:prstGeom>
        </p:spPr>
      </p:pic>
    </p:spTree>
    <p:extLst>
      <p:ext uri="{BB962C8B-B14F-4D97-AF65-F5344CB8AC3E}">
        <p14:creationId xmlns:p14="http://schemas.microsoft.com/office/powerpoint/2010/main" val="7307269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36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3600" dirty="0">
                <a:effectLst/>
                <a:latin typeface="Calibri" panose="020F0502020204030204" pitchFamily="34" charset="0"/>
                <a:ea typeface="Calibri" panose="020F0502020204030204" pitchFamily="34" charset="0"/>
                <a:cs typeface="Times New Roman" panose="02020603050405020304" pitchFamily="18" charset="0"/>
              </a:rPr>
              <a:t>Priority actions are to get help, stop the infusion, and administer the antidote calcium gluconate.  The other interventions are warranted but not the immediate priority.</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5767679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2 points. Give yourself 1 point for each correct response.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4" name="Picture 3">
            <a:extLst>
              <a:ext uri="{FF2B5EF4-FFF2-40B4-BE49-F238E27FC236}">
                <a16:creationId xmlns:a16="http://schemas.microsoft.com/office/drawing/2014/main" id="{5FF39A9E-ACBA-1FE9-173C-08A356EF6661}"/>
              </a:ext>
            </a:extLst>
          </p:cNvPr>
          <p:cNvPicPr>
            <a:picLocks noChangeAspect="1"/>
          </p:cNvPicPr>
          <p:nvPr/>
        </p:nvPicPr>
        <p:blipFill>
          <a:blip r:embed="rId3"/>
          <a:stretch>
            <a:fillRect/>
          </a:stretch>
        </p:blipFill>
        <p:spPr>
          <a:xfrm>
            <a:off x="393023" y="790169"/>
            <a:ext cx="5432027" cy="5775739"/>
          </a:xfrm>
          <a:prstGeom prst="rect">
            <a:avLst/>
          </a:prstGeom>
        </p:spPr>
      </p:pic>
      <p:pic>
        <p:nvPicPr>
          <p:cNvPr id="7" name="Picture 6">
            <a:extLst>
              <a:ext uri="{FF2B5EF4-FFF2-40B4-BE49-F238E27FC236}">
                <a16:creationId xmlns:a16="http://schemas.microsoft.com/office/drawing/2014/main" id="{70BC827B-F2AB-AC42-4278-EC99638C33B7}"/>
              </a:ext>
            </a:extLst>
          </p:cNvPr>
          <p:cNvPicPr>
            <a:picLocks noChangeAspect="1"/>
          </p:cNvPicPr>
          <p:nvPr/>
        </p:nvPicPr>
        <p:blipFill>
          <a:blip r:embed="rId4"/>
          <a:stretch>
            <a:fillRect/>
          </a:stretch>
        </p:blipFill>
        <p:spPr>
          <a:xfrm>
            <a:off x="6215750" y="712852"/>
            <a:ext cx="5248275" cy="3686524"/>
          </a:xfrm>
          <a:prstGeom prst="rect">
            <a:avLst/>
          </a:prstGeom>
        </p:spPr>
      </p:pic>
    </p:spTree>
    <p:extLst>
      <p:ext uri="{BB962C8B-B14F-4D97-AF65-F5344CB8AC3E}">
        <p14:creationId xmlns:p14="http://schemas.microsoft.com/office/powerpoint/2010/main" val="12671286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Calcium gluconate is the antidote for magnesium toxicity and can be administered more than once if there is no improvement in client condition. Client has not improved, and magnesium sulfate infusion would be contraindicated. ICU is not warranted at this time.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167739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5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162538798"/>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3</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10</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3</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2</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23</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129516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ED4-BBCB-1C56-0E0C-B07A6B085313}"/>
              </a:ext>
            </a:extLst>
          </p:cNvPr>
          <p:cNvSpPr>
            <a:spLocks noGrp="1"/>
          </p:cNvSpPr>
          <p:nvPr>
            <p:ph type="title"/>
          </p:nvPr>
        </p:nvSpPr>
        <p:spPr/>
        <p:txBody>
          <a:bodyPr>
            <a:normAutofit fontScale="90000"/>
          </a:bodyPr>
          <a:lstStyle/>
          <a:p>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The First Screen Provides Instructions </a:t>
            </a:r>
            <a:endParaRPr lang="en-US" dirty="0">
              <a:solidFill>
                <a:schemeClr val="bg2"/>
              </a:solidFill>
              <a:latin typeface="Arial Black" panose="020B0A04020102020204" pitchFamily="34" charset="0"/>
            </a:endParaRPr>
          </a:p>
        </p:txBody>
      </p:sp>
      <p:pic>
        <p:nvPicPr>
          <p:cNvPr id="8" name="Picture 7">
            <a:extLst>
              <a:ext uri="{FF2B5EF4-FFF2-40B4-BE49-F238E27FC236}">
                <a16:creationId xmlns:a16="http://schemas.microsoft.com/office/drawing/2014/main" id="{0AD06F00-A859-6E31-0D0B-344D9C5DC0FC}"/>
              </a:ext>
            </a:extLst>
          </p:cNvPr>
          <p:cNvPicPr>
            <a:picLocks noChangeAspect="1"/>
          </p:cNvPicPr>
          <p:nvPr/>
        </p:nvPicPr>
        <p:blipFill>
          <a:blip r:embed="rId2"/>
          <a:stretch>
            <a:fillRect/>
          </a:stretch>
        </p:blipFill>
        <p:spPr>
          <a:xfrm>
            <a:off x="436338" y="1768777"/>
            <a:ext cx="11308675" cy="5089223"/>
          </a:xfrm>
          <a:prstGeom prst="rect">
            <a:avLst/>
          </a:prstGeom>
        </p:spPr>
      </p:pic>
      <p:sp>
        <p:nvSpPr>
          <p:cNvPr id="13" name="TextBox 12">
            <a:extLst>
              <a:ext uri="{FF2B5EF4-FFF2-40B4-BE49-F238E27FC236}">
                <a16:creationId xmlns:a16="http://schemas.microsoft.com/office/drawing/2014/main" id="{30D0357C-CA81-C3F1-FDDC-1724862BD08B}"/>
              </a:ext>
            </a:extLst>
          </p:cNvPr>
          <p:cNvSpPr txBox="1"/>
          <p:nvPr/>
        </p:nvSpPr>
        <p:spPr>
          <a:xfrm>
            <a:off x="3668486" y="5657671"/>
            <a:ext cx="2579914" cy="1200329"/>
          </a:xfrm>
          <a:prstGeom prst="rect">
            <a:avLst/>
          </a:prstGeom>
          <a:noFill/>
        </p:spPr>
        <p:txBody>
          <a:bodyPr wrap="square" rtlCol="0">
            <a:spAutoFit/>
          </a:bodyPr>
          <a:lstStyle/>
          <a:p>
            <a:r>
              <a:rPr lang="en-US" dirty="0">
                <a:solidFill>
                  <a:srgbClr val="FF0000"/>
                </a:solidFill>
                <a:latin typeface="Calibri" panose="020F0502020204030204" pitchFamily="34" charset="0"/>
                <a:cs typeface="Calibri" panose="020F0502020204030204" pitchFamily="34" charset="0"/>
              </a:rPr>
              <a:t>Use the arrow to advance the screens</a:t>
            </a:r>
          </a:p>
          <a:p>
            <a:r>
              <a:rPr lang="en-US" dirty="0">
                <a:solidFill>
                  <a:srgbClr val="FF0000"/>
                </a:solidFill>
                <a:latin typeface="Calibri" panose="020F0502020204030204" pitchFamily="34" charset="0"/>
                <a:cs typeface="Calibri" panose="020F0502020204030204" pitchFamily="34" charset="0"/>
              </a:rPr>
              <a:t>There is no backtracking</a:t>
            </a:r>
          </a:p>
          <a:p>
            <a:endParaRPr lang="en-US" dirty="0"/>
          </a:p>
        </p:txBody>
      </p:sp>
    </p:spTree>
    <p:extLst>
      <p:ext uri="{BB962C8B-B14F-4D97-AF65-F5344CB8AC3E}">
        <p14:creationId xmlns:p14="http://schemas.microsoft.com/office/powerpoint/2010/main" val="29978806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3</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/form/SV_eljHHkEaqnMqXH0</a:t>
            </a:r>
            <a:endParaRPr lang="en-US" sz="28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10" name="Content Placeholder 9">
            <a:extLst>
              <a:ext uri="{FF2B5EF4-FFF2-40B4-BE49-F238E27FC236}">
                <a16:creationId xmlns:a16="http://schemas.microsoft.com/office/drawing/2014/main" id="{709BD874-A0C0-5436-4FC9-2EF9C472912A}"/>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551738" y="3059113"/>
            <a:ext cx="2381250" cy="2381250"/>
          </a:xfrm>
          <a:prstGeom prst="rect">
            <a:avLst/>
          </a:prstGeom>
          <a:noFill/>
          <a:ln>
            <a:noFill/>
          </a:ln>
        </p:spPr>
      </p:pic>
    </p:spTree>
    <p:extLst>
      <p:ext uri="{BB962C8B-B14F-4D97-AF65-F5344CB8AC3E}">
        <p14:creationId xmlns:p14="http://schemas.microsoft.com/office/powerpoint/2010/main" val="24284752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3" name="Picture 2">
            <a:extLst>
              <a:ext uri="{FF2B5EF4-FFF2-40B4-BE49-F238E27FC236}">
                <a16:creationId xmlns:a16="http://schemas.microsoft.com/office/drawing/2014/main" id="{C5A221ED-D22C-46EC-9D66-D7562B9BB447}"/>
              </a:ext>
            </a:extLst>
          </p:cNvPr>
          <p:cNvPicPr>
            <a:picLocks noChangeAspect="1"/>
          </p:cNvPicPr>
          <p:nvPr/>
        </p:nvPicPr>
        <p:blipFill>
          <a:blip r:embed="rId3"/>
          <a:stretch>
            <a:fillRect/>
          </a:stretch>
        </p:blipFill>
        <p:spPr>
          <a:xfrm>
            <a:off x="488282" y="662932"/>
            <a:ext cx="5753100" cy="4521222"/>
          </a:xfrm>
          <a:prstGeom prst="rect">
            <a:avLst/>
          </a:prstGeom>
        </p:spPr>
      </p:pic>
      <p:pic>
        <p:nvPicPr>
          <p:cNvPr id="6" name="Picture 5">
            <a:extLst>
              <a:ext uri="{FF2B5EF4-FFF2-40B4-BE49-F238E27FC236}">
                <a16:creationId xmlns:a16="http://schemas.microsoft.com/office/drawing/2014/main" id="{E580DD0E-FF12-3D31-0A52-EE8F04CC0B25}"/>
              </a:ext>
            </a:extLst>
          </p:cNvPr>
          <p:cNvPicPr>
            <a:picLocks noChangeAspect="1"/>
          </p:cNvPicPr>
          <p:nvPr/>
        </p:nvPicPr>
        <p:blipFill>
          <a:blip r:embed="rId4"/>
          <a:stretch>
            <a:fillRect/>
          </a:stretch>
        </p:blipFill>
        <p:spPr>
          <a:xfrm>
            <a:off x="6324350" y="763480"/>
            <a:ext cx="5516310" cy="4521222"/>
          </a:xfrm>
          <a:prstGeom prst="rect">
            <a:avLst/>
          </a:prstGeom>
        </p:spPr>
      </p:pic>
    </p:spTree>
    <p:extLst>
      <p:ext uri="{BB962C8B-B14F-4D97-AF65-F5344CB8AC3E}">
        <p14:creationId xmlns:p14="http://schemas.microsoft.com/office/powerpoint/2010/main" val="21223104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Rationale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Student has symptoms that relate to hypoglycemia, it would be important to check the student’s history and obtain a blood glucose at this time. Student pulse is elevated and should continue to be monitored and the student is currently speaking and oriented this would need to continue to be monitored to make sure no changes in orientation occur. </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41571841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3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3369113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3</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https://umaryland.az1.qualtrics.com/</a:t>
            </a:r>
            <a:r>
              <a:rPr lang="en-US" sz="2800" b="1"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jfe</a:t>
            </a:r>
            <a:r>
              <a:rPr lang="en-US" sz="2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/form/SV_54rWUN5iC91OzYO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8" name="Content Placeholder 7">
            <a:extLst>
              <a:ext uri="{FF2B5EF4-FFF2-40B4-BE49-F238E27FC236}">
                <a16:creationId xmlns:a16="http://schemas.microsoft.com/office/drawing/2014/main" id="{2D908C76-74AE-FF77-6E7C-99BA7D94F7A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924583" y="2431958"/>
            <a:ext cx="3008405" cy="3008405"/>
          </a:xfrm>
          <a:prstGeom prst="rect">
            <a:avLst/>
          </a:prstGeom>
          <a:noFill/>
          <a:ln>
            <a:noFill/>
          </a:ln>
        </p:spPr>
      </p:pic>
    </p:spTree>
    <p:extLst>
      <p:ext uri="{BB962C8B-B14F-4D97-AF65-F5344CB8AC3E}">
        <p14:creationId xmlns:p14="http://schemas.microsoft.com/office/powerpoint/2010/main" val="25710738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07960" y="4860988"/>
            <a:ext cx="5244551"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1 point. Give yourself 1 point if you got it correct. </a:t>
            </a:r>
          </a:p>
        </p:txBody>
      </p:sp>
      <p:pic>
        <p:nvPicPr>
          <p:cNvPr id="4" name="Picture 3">
            <a:extLst>
              <a:ext uri="{FF2B5EF4-FFF2-40B4-BE49-F238E27FC236}">
                <a16:creationId xmlns:a16="http://schemas.microsoft.com/office/drawing/2014/main" id="{9D34DB30-B479-4BEB-02F1-BDA68199BC80}"/>
              </a:ext>
            </a:extLst>
          </p:cNvPr>
          <p:cNvPicPr>
            <a:picLocks noChangeAspect="1"/>
          </p:cNvPicPr>
          <p:nvPr/>
        </p:nvPicPr>
        <p:blipFill>
          <a:blip r:embed="rId3"/>
          <a:stretch>
            <a:fillRect/>
          </a:stretch>
        </p:blipFill>
        <p:spPr>
          <a:xfrm>
            <a:off x="351340" y="662932"/>
            <a:ext cx="5905500" cy="4521222"/>
          </a:xfrm>
          <a:prstGeom prst="rect">
            <a:avLst/>
          </a:prstGeom>
        </p:spPr>
      </p:pic>
      <p:pic>
        <p:nvPicPr>
          <p:cNvPr id="7" name="Picture 6">
            <a:extLst>
              <a:ext uri="{FF2B5EF4-FFF2-40B4-BE49-F238E27FC236}">
                <a16:creationId xmlns:a16="http://schemas.microsoft.com/office/drawing/2014/main" id="{59D5EC21-E8B9-076A-26B0-A88644920817}"/>
              </a:ext>
            </a:extLst>
          </p:cNvPr>
          <p:cNvPicPr>
            <a:picLocks noChangeAspect="1"/>
          </p:cNvPicPr>
          <p:nvPr/>
        </p:nvPicPr>
        <p:blipFill>
          <a:blip r:embed="rId4"/>
          <a:stretch>
            <a:fillRect/>
          </a:stretch>
        </p:blipFill>
        <p:spPr>
          <a:xfrm>
            <a:off x="6253686" y="887768"/>
            <a:ext cx="5753100" cy="3328802"/>
          </a:xfrm>
          <a:prstGeom prst="rect">
            <a:avLst/>
          </a:prstGeom>
        </p:spPr>
      </p:pic>
    </p:spTree>
    <p:extLst>
      <p:ext uri="{BB962C8B-B14F-4D97-AF65-F5344CB8AC3E}">
        <p14:creationId xmlns:p14="http://schemas.microsoft.com/office/powerpoint/2010/main" val="3956735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Side effects are predictable unintended responses to medications. For stimulants used to treat attention deficit hyperactivity disorders side effects include decreased appetite, rapid weight loss and insomnia. Side effects can often be managed without discontinuing treatment. Adverse reactions are less predictable, more severe, and more likely to require discontinuing treatment. The client is having a therapeutic effect (improved behavior/school performance) on the target dose thus it is unlikely the effects are due to non- compliance. There is no evidence of  drug dependence.</a:t>
            </a:r>
            <a:endParaRPr lang="en-US" sz="2400" dirty="0"/>
          </a:p>
        </p:txBody>
      </p:sp>
    </p:spTree>
    <p:extLst>
      <p:ext uri="{BB962C8B-B14F-4D97-AF65-F5344CB8AC3E}">
        <p14:creationId xmlns:p14="http://schemas.microsoft.com/office/powerpoint/2010/main" val="9430186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3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30067578"/>
              </p:ext>
            </p:extLst>
          </p:nvPr>
        </p:nvGraphicFramePr>
        <p:xfrm>
          <a:off x="914400" y="1970088"/>
          <a:ext cx="10429872" cy="107184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bl>
          </a:graphicData>
        </a:graphic>
      </p:graphicFrame>
    </p:spTree>
    <p:extLst>
      <p:ext uri="{BB962C8B-B14F-4D97-AF65-F5344CB8AC3E}">
        <p14:creationId xmlns:p14="http://schemas.microsoft.com/office/powerpoint/2010/main" val="11371519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lstStyle/>
          <a:p>
            <a:r>
              <a:rPr lang="en-US" dirty="0"/>
              <a:t>My Total</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290696001"/>
              </p:ext>
            </p:extLst>
          </p:nvPr>
        </p:nvGraphicFramePr>
        <p:xfrm>
          <a:off x="914400" y="1970088"/>
          <a:ext cx="10429872" cy="3606800"/>
        </p:xfrm>
        <a:graphic>
          <a:graphicData uri="http://schemas.openxmlformats.org/drawingml/2006/table">
            <a:tbl>
              <a:tblPr firstRow="1" bandRow="1">
                <a:tableStyleId>{5C22544A-7EE6-4342-B048-85BDC9FD1C3A}</a:tableStyleId>
              </a:tblPr>
              <a:tblGrid>
                <a:gridCol w="1738312">
                  <a:extLst>
                    <a:ext uri="{9D8B030D-6E8A-4147-A177-3AD203B41FA5}">
                      <a16:colId xmlns:a16="http://schemas.microsoft.com/office/drawing/2014/main" val="1938581054"/>
                    </a:ext>
                  </a:extLst>
                </a:gridCol>
                <a:gridCol w="1738312">
                  <a:extLst>
                    <a:ext uri="{9D8B030D-6E8A-4147-A177-3AD203B41FA5}">
                      <a16:colId xmlns:a16="http://schemas.microsoft.com/office/drawing/2014/main" val="1403480193"/>
                    </a:ext>
                  </a:extLst>
                </a:gridCol>
                <a:gridCol w="1738312">
                  <a:extLst>
                    <a:ext uri="{9D8B030D-6E8A-4147-A177-3AD203B41FA5}">
                      <a16:colId xmlns:a16="http://schemas.microsoft.com/office/drawing/2014/main" val="1518037486"/>
                    </a:ext>
                  </a:extLst>
                </a:gridCol>
                <a:gridCol w="1738312">
                  <a:extLst>
                    <a:ext uri="{9D8B030D-6E8A-4147-A177-3AD203B41FA5}">
                      <a16:colId xmlns:a16="http://schemas.microsoft.com/office/drawing/2014/main" val="878282688"/>
                    </a:ext>
                  </a:extLst>
                </a:gridCol>
                <a:gridCol w="1738312">
                  <a:extLst>
                    <a:ext uri="{9D8B030D-6E8A-4147-A177-3AD203B41FA5}">
                      <a16:colId xmlns:a16="http://schemas.microsoft.com/office/drawing/2014/main" val="3568064722"/>
                    </a:ext>
                  </a:extLst>
                </a:gridCol>
                <a:gridCol w="1738312">
                  <a:extLst>
                    <a:ext uri="{9D8B030D-6E8A-4147-A177-3AD203B41FA5}">
                      <a16:colId xmlns:a16="http://schemas.microsoft.com/office/drawing/2014/main" val="876644084"/>
                    </a:ext>
                  </a:extLst>
                </a:gridCol>
              </a:tblGrid>
              <a:tr h="370840">
                <a:tc>
                  <a:txBody>
                    <a:bodyPr/>
                    <a:lstStyle/>
                    <a:p>
                      <a:r>
                        <a:rPr lang="en-US" dirty="0"/>
                        <a:t>Case study</a:t>
                      </a:r>
                    </a:p>
                  </a:txBody>
                  <a:tcPr/>
                </a:tc>
                <a:tc>
                  <a:txBody>
                    <a:bodyPr/>
                    <a:lstStyle/>
                    <a:p>
                      <a:r>
                        <a:rPr lang="en-US" dirty="0"/>
                        <a:t>Possible Points</a:t>
                      </a:r>
                    </a:p>
                  </a:txBody>
                  <a:tcPr/>
                </a:tc>
                <a:tc>
                  <a:txBody>
                    <a:bodyPr/>
                    <a:lstStyle/>
                    <a:p>
                      <a:r>
                        <a:rPr lang="en-US" dirty="0"/>
                        <a:t>My score</a:t>
                      </a:r>
                    </a:p>
                  </a:txBody>
                  <a:tcPr/>
                </a:tc>
                <a:tc>
                  <a:txBody>
                    <a:bodyPr/>
                    <a:lstStyle/>
                    <a:p>
                      <a:r>
                        <a:rPr lang="en-US" dirty="0"/>
                        <a:t>Standalone</a:t>
                      </a:r>
                    </a:p>
                  </a:txBody>
                  <a:tcPr/>
                </a:tc>
                <a:tc>
                  <a:txBody>
                    <a:bodyPr/>
                    <a:lstStyle/>
                    <a:p>
                      <a:r>
                        <a:rPr lang="en-US"/>
                        <a:t>Possible Points </a:t>
                      </a:r>
                      <a:endParaRPr lang="en-US" dirty="0"/>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Case study 1 </a:t>
                      </a:r>
                    </a:p>
                  </a:txBody>
                  <a:tcPr/>
                </a:tc>
                <a:tc>
                  <a:txBody>
                    <a:bodyPr/>
                    <a:lstStyle/>
                    <a:p>
                      <a:r>
                        <a:rPr lang="en-US" dirty="0"/>
                        <a:t>26</a:t>
                      </a:r>
                    </a:p>
                  </a:txBody>
                  <a:tcPr/>
                </a:tc>
                <a:tc>
                  <a:txBody>
                    <a:bodyPr/>
                    <a:lstStyle/>
                    <a:p>
                      <a:endParaRPr lang="en-US"/>
                    </a:p>
                  </a:txBody>
                  <a:tcPr/>
                </a:tc>
                <a:tc>
                  <a:txBody>
                    <a:bodyPr/>
                    <a:lstStyle/>
                    <a:p>
                      <a:r>
                        <a:rPr lang="en-US" dirty="0"/>
                        <a:t>Bowtie 1</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 study 2 </a:t>
                      </a:r>
                    </a:p>
                  </a:txBody>
                  <a:tcPr/>
                </a:tc>
                <a:tc>
                  <a:txBody>
                    <a:bodyPr/>
                    <a:lstStyle/>
                    <a:p>
                      <a:r>
                        <a:rPr lang="en-US" dirty="0"/>
                        <a:t>25</a:t>
                      </a:r>
                    </a:p>
                  </a:txBody>
                  <a:tcPr/>
                </a:tc>
                <a:tc>
                  <a:txBody>
                    <a:bodyPr/>
                    <a:lstStyle/>
                    <a:p>
                      <a:endParaRPr lang="en-US"/>
                    </a:p>
                  </a:txBody>
                  <a:tcPr/>
                </a:tc>
                <a:tc>
                  <a:txBody>
                    <a:bodyPr/>
                    <a:lstStyle/>
                    <a:p>
                      <a:r>
                        <a:rPr lang="en-US" dirty="0"/>
                        <a:t>Trend 1</a:t>
                      </a:r>
                    </a:p>
                  </a:txBody>
                  <a:tcPr/>
                </a:tc>
                <a:tc>
                  <a:txBody>
                    <a:bodyPr/>
                    <a:lstStyle/>
                    <a:p>
                      <a:r>
                        <a:rPr lang="en-US" dirty="0"/>
                        <a:t>7</a:t>
                      </a:r>
                    </a:p>
                  </a:txBody>
                  <a:tcPr/>
                </a:tc>
                <a:tc>
                  <a:txBody>
                    <a:bodyPr/>
                    <a:lstStyle/>
                    <a:p>
                      <a:endParaRPr lang="en-US"/>
                    </a:p>
                  </a:txBody>
                  <a:tcPr/>
                </a:tc>
                <a:extLst>
                  <a:ext uri="{0D108BD9-81ED-4DB2-BD59-A6C34878D82A}">
                    <a16:rowId xmlns:a16="http://schemas.microsoft.com/office/drawing/2014/main" val="2316600764"/>
                  </a:ext>
                </a:extLst>
              </a:tr>
              <a:tr h="370840">
                <a:tc>
                  <a:txBody>
                    <a:bodyPr/>
                    <a:lstStyle/>
                    <a:p>
                      <a:r>
                        <a:rPr lang="en-US" dirty="0"/>
                        <a:t>Case study 3</a:t>
                      </a:r>
                    </a:p>
                  </a:txBody>
                  <a:tcPr/>
                </a:tc>
                <a:tc>
                  <a:txBody>
                    <a:bodyPr/>
                    <a:lstStyle/>
                    <a:p>
                      <a:r>
                        <a:rPr lang="en-US" dirty="0"/>
                        <a:t>29</a:t>
                      </a:r>
                    </a:p>
                  </a:txBody>
                  <a:tcPr/>
                </a:tc>
                <a:tc>
                  <a:txBody>
                    <a:bodyPr/>
                    <a:lstStyle/>
                    <a:p>
                      <a:endParaRPr lang="en-US"/>
                    </a:p>
                  </a:txBody>
                  <a:tcPr/>
                </a:tc>
                <a:tc>
                  <a:txBody>
                    <a:bodyPr/>
                    <a:lstStyle/>
                    <a:p>
                      <a:r>
                        <a:rPr lang="en-US" dirty="0"/>
                        <a:t>Bowtie 2</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234571639"/>
                  </a:ext>
                </a:extLst>
              </a:tr>
              <a:tr h="370840">
                <a:tc>
                  <a:txBody>
                    <a:bodyPr/>
                    <a:lstStyle/>
                    <a:p>
                      <a:r>
                        <a:rPr lang="en-US" dirty="0"/>
                        <a:t>Case study 4</a:t>
                      </a:r>
                    </a:p>
                  </a:txBody>
                  <a:tcPr/>
                </a:tc>
                <a:tc>
                  <a:txBody>
                    <a:bodyPr/>
                    <a:lstStyle/>
                    <a:p>
                      <a:r>
                        <a:rPr lang="en-US" dirty="0"/>
                        <a:t>30</a:t>
                      </a:r>
                    </a:p>
                  </a:txBody>
                  <a:tcPr/>
                </a:tc>
                <a:tc>
                  <a:txBody>
                    <a:bodyPr/>
                    <a:lstStyle/>
                    <a:p>
                      <a:endParaRPr lang="en-US" dirty="0"/>
                    </a:p>
                  </a:txBody>
                  <a:tcPr/>
                </a:tc>
                <a:tc>
                  <a:txBody>
                    <a:bodyPr/>
                    <a:lstStyle/>
                    <a:p>
                      <a:r>
                        <a:rPr lang="en-US" dirty="0"/>
                        <a:t>Trend 2</a:t>
                      </a:r>
                    </a:p>
                  </a:txBody>
                  <a:tcPr/>
                </a:tc>
                <a:tc>
                  <a:txBody>
                    <a:bodyPr/>
                    <a:lstStyle/>
                    <a:p>
                      <a:r>
                        <a:rPr lang="en-US" dirty="0"/>
                        <a:t>8</a:t>
                      </a:r>
                    </a:p>
                  </a:txBody>
                  <a:tcPr/>
                </a:tc>
                <a:tc>
                  <a:txBody>
                    <a:bodyPr/>
                    <a:lstStyle/>
                    <a:p>
                      <a:endParaRPr lang="en-US"/>
                    </a:p>
                  </a:txBody>
                  <a:tcPr/>
                </a:tc>
                <a:extLst>
                  <a:ext uri="{0D108BD9-81ED-4DB2-BD59-A6C34878D82A}">
                    <a16:rowId xmlns:a16="http://schemas.microsoft.com/office/drawing/2014/main" val="2210208278"/>
                  </a:ext>
                </a:extLst>
              </a:tr>
              <a:tr h="370840">
                <a:tc>
                  <a:txBody>
                    <a:bodyPr/>
                    <a:lstStyle/>
                    <a:p>
                      <a:r>
                        <a:rPr lang="en-US" dirty="0"/>
                        <a:t>Case study 5</a:t>
                      </a:r>
                    </a:p>
                  </a:txBody>
                  <a:tcPr/>
                </a:tc>
                <a:tc>
                  <a:txBody>
                    <a:bodyPr/>
                    <a:lstStyle/>
                    <a:p>
                      <a:r>
                        <a:rPr lang="en-US" dirty="0"/>
                        <a:t>23</a:t>
                      </a:r>
                    </a:p>
                  </a:txBody>
                  <a:tcPr/>
                </a:tc>
                <a:tc>
                  <a:txBody>
                    <a:bodyPr/>
                    <a:lstStyle/>
                    <a:p>
                      <a:endParaRPr lang="en-US" dirty="0"/>
                    </a:p>
                  </a:txBody>
                  <a:tcPr/>
                </a:tc>
                <a:tc>
                  <a:txBody>
                    <a:bodyPr/>
                    <a:lstStyle/>
                    <a:p>
                      <a:r>
                        <a:rPr lang="en-US" dirty="0"/>
                        <a:t>Bowtie 3</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021649144"/>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a:t>Trend 3</a:t>
                      </a:r>
                    </a:p>
                  </a:txBody>
                  <a:tcPr/>
                </a:tc>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942907047"/>
                  </a:ext>
                </a:extLst>
              </a:tr>
              <a:tr h="370840">
                <a:tc>
                  <a:txBody>
                    <a:bodyPr/>
                    <a:lstStyle/>
                    <a:p>
                      <a:r>
                        <a:rPr lang="en-US" dirty="0"/>
                        <a:t>Case Study Total</a:t>
                      </a:r>
                    </a:p>
                  </a:txBody>
                  <a:tcPr/>
                </a:tc>
                <a:tc>
                  <a:txBody>
                    <a:bodyPr/>
                    <a:lstStyle/>
                    <a:p>
                      <a:r>
                        <a:rPr lang="en-US" dirty="0"/>
                        <a:t>133</a:t>
                      </a:r>
                    </a:p>
                  </a:txBody>
                  <a:tcPr/>
                </a:tc>
                <a:tc>
                  <a:txBody>
                    <a:bodyPr/>
                    <a:lstStyle/>
                    <a:p>
                      <a:endParaRPr lang="en-US"/>
                    </a:p>
                  </a:txBody>
                  <a:tcPr/>
                </a:tc>
                <a:tc>
                  <a:txBody>
                    <a:bodyPr/>
                    <a:lstStyle/>
                    <a:p>
                      <a:r>
                        <a:rPr lang="en-US" dirty="0"/>
                        <a:t>Stand alone Total</a:t>
                      </a:r>
                    </a:p>
                  </a:txBody>
                  <a:tcPr/>
                </a:tc>
                <a:tc>
                  <a:txBody>
                    <a:bodyPr/>
                    <a:lstStyle/>
                    <a:p>
                      <a:r>
                        <a:rPr lang="en-US" dirty="0"/>
                        <a:t>31</a:t>
                      </a:r>
                    </a:p>
                  </a:txBody>
                  <a:tcPr/>
                </a:tc>
                <a:tc>
                  <a:txBody>
                    <a:bodyPr/>
                    <a:lstStyle/>
                    <a:p>
                      <a:endParaRPr lang="en-US" dirty="0"/>
                    </a:p>
                  </a:txBody>
                  <a:tcPr/>
                </a:tc>
                <a:extLst>
                  <a:ext uri="{0D108BD9-81ED-4DB2-BD59-A6C34878D82A}">
                    <a16:rowId xmlns:a16="http://schemas.microsoft.com/office/drawing/2014/main" val="1810459071"/>
                  </a:ext>
                </a:extLst>
              </a:tr>
              <a:tr h="370840">
                <a:tc>
                  <a:txBody>
                    <a:bodyPr/>
                    <a:lstStyle/>
                    <a:p>
                      <a:r>
                        <a:rPr lang="en-US" dirty="0"/>
                        <a:t>Total Possible</a:t>
                      </a:r>
                    </a:p>
                  </a:txBody>
                  <a:tcPr/>
                </a:tc>
                <a:tc gridSpan="2">
                  <a:txBody>
                    <a:bodyPr/>
                    <a:lstStyle/>
                    <a:p>
                      <a:r>
                        <a:rPr lang="en-US" dirty="0"/>
                        <a:t>164</a:t>
                      </a:r>
                    </a:p>
                  </a:txBody>
                  <a:tcPr/>
                </a:tc>
                <a:tc hMerge="1">
                  <a:txBody>
                    <a:bodyPr/>
                    <a:lstStyle/>
                    <a:p>
                      <a:endParaRPr lang="en-US" dirty="0"/>
                    </a:p>
                  </a:txBody>
                  <a:tcPr/>
                </a:tc>
                <a:tc>
                  <a:txBody>
                    <a:bodyPr/>
                    <a:lstStyle/>
                    <a:p>
                      <a:r>
                        <a:rPr lang="en-US" dirty="0"/>
                        <a:t>My score</a:t>
                      </a:r>
                    </a:p>
                  </a:txBody>
                  <a:tcPr/>
                </a:tc>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91575141"/>
                  </a:ext>
                </a:extLst>
              </a:tr>
            </a:tbl>
          </a:graphicData>
        </a:graphic>
      </p:graphicFrame>
    </p:spTree>
    <p:extLst>
      <p:ext uri="{BB962C8B-B14F-4D97-AF65-F5344CB8AC3E}">
        <p14:creationId xmlns:p14="http://schemas.microsoft.com/office/powerpoint/2010/main" val="22384624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F405C-61C6-E445-E1F5-C1D3C1B98678}"/>
              </a:ext>
            </a:extLst>
          </p:cNvPr>
          <p:cNvSpPr>
            <a:spLocks noGrp="1"/>
          </p:cNvSpPr>
          <p:nvPr>
            <p:ph type="title"/>
          </p:nvPr>
        </p:nvSpPr>
        <p:spPr/>
        <p:txBody>
          <a:bodyPr/>
          <a:lstStyle/>
          <a:p>
            <a:r>
              <a:rPr lang="en-US" dirty="0"/>
              <a:t>Please Complete the Mini Review Evaluation </a:t>
            </a:r>
          </a:p>
        </p:txBody>
      </p:sp>
      <p:sp>
        <p:nvSpPr>
          <p:cNvPr id="3" name="Content Placeholder 2">
            <a:extLst>
              <a:ext uri="{FF2B5EF4-FFF2-40B4-BE49-F238E27FC236}">
                <a16:creationId xmlns:a16="http://schemas.microsoft.com/office/drawing/2014/main" id="{13DCFD9F-B555-6BE0-A4AE-F194907AD6C0}"/>
              </a:ext>
            </a:extLst>
          </p:cNvPr>
          <p:cNvSpPr>
            <a:spLocks noGrp="1"/>
          </p:cNvSpPr>
          <p:nvPr>
            <p:ph sz="half" idx="1"/>
          </p:nvPr>
        </p:nvSpPr>
        <p:spPr/>
        <p:txBody>
          <a:bodyPr/>
          <a:lstStyle/>
          <a:p>
            <a:pPr marL="36900" indent="0">
              <a:buNone/>
            </a:pPr>
            <a:r>
              <a:rPr lang="en-US" sz="3200" dirty="0">
                <a:hlinkClick r:id="rId2"/>
              </a:rPr>
              <a:t>https://umaryland.az1.qualtrics.com/</a:t>
            </a:r>
            <a:r>
              <a:rPr lang="en-US" sz="3200" dirty="0" err="1">
                <a:hlinkClick r:id="rId2"/>
              </a:rPr>
              <a:t>jfe</a:t>
            </a:r>
            <a:r>
              <a:rPr lang="en-US" sz="3200" dirty="0">
                <a:hlinkClick r:id="rId2"/>
              </a:rPr>
              <a:t>/form/SV_1ZYu3gxvlMDziMS</a:t>
            </a:r>
            <a:endParaRPr lang="en-US" sz="3200" dirty="0"/>
          </a:p>
          <a:p>
            <a:endParaRPr lang="en-US" sz="3200" dirty="0"/>
          </a:p>
          <a:p>
            <a:endParaRPr lang="en-US" dirty="0"/>
          </a:p>
        </p:txBody>
      </p:sp>
      <p:pic>
        <p:nvPicPr>
          <p:cNvPr id="7" name="Content Placeholder 6" descr="Qr code&#10;&#10;Description automatically generated">
            <a:extLst>
              <a:ext uri="{FF2B5EF4-FFF2-40B4-BE49-F238E27FC236}">
                <a16:creationId xmlns:a16="http://schemas.microsoft.com/office/drawing/2014/main" id="{4BBE6236-EB82-1DBD-7B4D-B04F8555C399}"/>
              </a:ext>
            </a:extLst>
          </p:cNvPr>
          <p:cNvPicPr>
            <a:picLocks noGrp="1" noChangeAspect="1"/>
          </p:cNvPicPr>
          <p:nvPr>
            <p:ph sz="half" idx="2"/>
          </p:nvPr>
        </p:nvPicPr>
        <p:blipFill>
          <a:blip r:embed="rId3"/>
          <a:stretch>
            <a:fillRect/>
          </a:stretch>
        </p:blipFill>
        <p:spPr>
          <a:xfrm>
            <a:off x="7864475" y="3038475"/>
            <a:ext cx="2381250" cy="2381250"/>
          </a:xfrm>
        </p:spPr>
      </p:pic>
      <p:sp>
        <p:nvSpPr>
          <p:cNvPr id="8" name="TextBox 7">
            <a:extLst>
              <a:ext uri="{FF2B5EF4-FFF2-40B4-BE49-F238E27FC236}">
                <a16:creationId xmlns:a16="http://schemas.microsoft.com/office/drawing/2014/main" id="{D879D93F-ACBF-4B2C-8BCA-0EF482577BE2}"/>
              </a:ext>
            </a:extLst>
          </p:cNvPr>
          <p:cNvSpPr txBox="1"/>
          <p:nvPr/>
        </p:nvSpPr>
        <p:spPr>
          <a:xfrm>
            <a:off x="769434" y="5791200"/>
            <a:ext cx="7281746"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This evaluation will take approximately less than 2 minutes to complete.</a:t>
            </a:r>
          </a:p>
        </p:txBody>
      </p:sp>
    </p:spTree>
    <p:extLst>
      <p:ext uri="{BB962C8B-B14F-4D97-AF65-F5344CB8AC3E}">
        <p14:creationId xmlns:p14="http://schemas.microsoft.com/office/powerpoint/2010/main" val="857209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4D37-D0A1-7AF8-2DB7-D1ED4EBE1520}"/>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Answer the Questions </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C07875F-6B9A-CDC5-C199-A5CDFE5B80D9}"/>
              </a:ext>
            </a:extLst>
          </p:cNvPr>
          <p:cNvSpPr>
            <a:spLocks noGrp="1"/>
          </p:cNvSpPr>
          <p:nvPr>
            <p:ph sz="quarter" idx="10"/>
          </p:nvPr>
        </p:nvSpPr>
        <p:spPr>
          <a:xfrm>
            <a:off x="6781800" y="1970088"/>
            <a:ext cx="4562475" cy="4059237"/>
          </a:xfrm>
        </p:spPr>
        <p:txBody>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Read the instructions carefully.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Sometimes the question tells how many options to pick.</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Other times you select all that apply.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 questions will not allow you to advance if they have not answered enough options.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arrow to advance to the next question if doing a case study</a:t>
            </a:r>
            <a:endParaRPr lang="en-US" dirty="0"/>
          </a:p>
        </p:txBody>
      </p:sp>
      <p:pic>
        <p:nvPicPr>
          <p:cNvPr id="4" name="Content Placeholder 3">
            <a:extLst>
              <a:ext uri="{FF2B5EF4-FFF2-40B4-BE49-F238E27FC236}">
                <a16:creationId xmlns:a16="http://schemas.microsoft.com/office/drawing/2014/main" id="{9687782B-A7C9-7C5D-4A0E-661212842B4F}"/>
              </a:ext>
            </a:extLst>
          </p:cNvPr>
          <p:cNvPicPr>
            <a:picLocks noChangeAspect="1"/>
          </p:cNvPicPr>
          <p:nvPr/>
        </p:nvPicPr>
        <p:blipFill>
          <a:blip r:embed="rId2"/>
          <a:stretch>
            <a:fillRect/>
          </a:stretch>
        </p:blipFill>
        <p:spPr>
          <a:xfrm>
            <a:off x="463545" y="1547167"/>
            <a:ext cx="5708655" cy="5244113"/>
          </a:xfrm>
          <a:prstGeom prst="rect">
            <a:avLst/>
          </a:prstGeom>
        </p:spPr>
      </p:pic>
      <p:pic>
        <p:nvPicPr>
          <p:cNvPr id="5" name="Picture 4">
            <a:extLst>
              <a:ext uri="{FF2B5EF4-FFF2-40B4-BE49-F238E27FC236}">
                <a16:creationId xmlns:a16="http://schemas.microsoft.com/office/drawing/2014/main" id="{568367A6-E474-04F9-582B-A9759657F7DC}"/>
              </a:ext>
            </a:extLst>
          </p:cNvPr>
          <p:cNvPicPr>
            <a:picLocks noChangeAspect="1"/>
          </p:cNvPicPr>
          <p:nvPr/>
        </p:nvPicPr>
        <p:blipFill>
          <a:blip r:embed="rId3"/>
          <a:stretch>
            <a:fillRect/>
          </a:stretch>
        </p:blipFill>
        <p:spPr>
          <a:xfrm>
            <a:off x="4987981" y="6417469"/>
            <a:ext cx="571500" cy="352425"/>
          </a:xfrm>
          <a:prstGeom prst="rect">
            <a:avLst/>
          </a:prstGeom>
        </p:spPr>
      </p:pic>
      <p:cxnSp>
        <p:nvCxnSpPr>
          <p:cNvPr id="7" name="Straight Arrow Connector 6">
            <a:extLst>
              <a:ext uri="{FF2B5EF4-FFF2-40B4-BE49-F238E27FC236}">
                <a16:creationId xmlns:a16="http://schemas.microsoft.com/office/drawing/2014/main" id="{E6216D12-3056-B63D-DFE7-611B2D258259}"/>
              </a:ext>
            </a:extLst>
          </p:cNvPr>
          <p:cNvCxnSpPr/>
          <p:nvPr/>
        </p:nvCxnSpPr>
        <p:spPr>
          <a:xfrm flipH="1">
            <a:off x="5559481" y="5573486"/>
            <a:ext cx="1222319" cy="67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48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47B-3CFF-6FD8-17F6-D90768248C6F}"/>
              </a:ext>
            </a:extLst>
          </p:cNvPr>
          <p:cNvSpPr>
            <a:spLocks noGrp="1"/>
          </p:cNvSpPr>
          <p:nvPr>
            <p:ph type="title"/>
          </p:nvPr>
        </p:nvSpPr>
        <p:spPr/>
        <p:txBody>
          <a:bodyPr>
            <a:normAutofit fontScale="90000"/>
          </a:bodyPr>
          <a:lstStyle/>
          <a:p>
            <a:r>
              <a:rPr lang="en-US" sz="4000" dirty="0">
                <a:latin typeface="Arial Black" panose="020B0A04020102020204" pitchFamily="34" charset="0"/>
              </a:rPr>
              <a:t>In Tables, Follow Instructions for How Many Options May be Selected in a Row.</a:t>
            </a:r>
            <a:endParaRPr lang="en-US"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EC8235F3-3858-E515-8B84-62058F5490EF}"/>
              </a:ext>
            </a:extLst>
          </p:cNvPr>
          <p:cNvPicPr>
            <a:picLocks noGrp="1" noChangeAspect="1"/>
          </p:cNvPicPr>
          <p:nvPr>
            <p:ph sz="quarter" idx="10"/>
          </p:nvPr>
        </p:nvPicPr>
        <p:blipFill>
          <a:blip r:embed="rId3"/>
          <a:stretch>
            <a:fillRect/>
          </a:stretch>
        </p:blipFill>
        <p:spPr>
          <a:xfrm>
            <a:off x="1257300" y="1970088"/>
            <a:ext cx="4343399" cy="4059237"/>
          </a:xfrm>
        </p:spPr>
      </p:pic>
      <p:pic>
        <p:nvPicPr>
          <p:cNvPr id="7" name="Picture 6">
            <a:extLst>
              <a:ext uri="{FF2B5EF4-FFF2-40B4-BE49-F238E27FC236}">
                <a16:creationId xmlns:a16="http://schemas.microsoft.com/office/drawing/2014/main" id="{844919F3-FEFF-7E51-6963-3DDAE2879F80}"/>
              </a:ext>
            </a:extLst>
          </p:cNvPr>
          <p:cNvPicPr>
            <a:picLocks noChangeAspect="1"/>
          </p:cNvPicPr>
          <p:nvPr/>
        </p:nvPicPr>
        <p:blipFill>
          <a:blip r:embed="rId4"/>
          <a:stretch>
            <a:fillRect/>
          </a:stretch>
        </p:blipFill>
        <p:spPr>
          <a:xfrm>
            <a:off x="6220777" y="1844357"/>
            <a:ext cx="5283859" cy="4059237"/>
          </a:xfrm>
          <a:prstGeom prst="rect">
            <a:avLst/>
          </a:prstGeom>
        </p:spPr>
      </p:pic>
    </p:spTree>
    <p:extLst>
      <p:ext uri="{BB962C8B-B14F-4D97-AF65-F5344CB8AC3E}">
        <p14:creationId xmlns:p14="http://schemas.microsoft.com/office/powerpoint/2010/main" val="290037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3866-459B-4EDB-84ED-DB540CA44FAC}"/>
              </a:ext>
            </a:extLst>
          </p:cNvPr>
          <p:cNvSpPr>
            <a:spLocks noGrp="1"/>
          </p:cNvSpPr>
          <p:nvPr>
            <p:ph type="title"/>
          </p:nvPr>
        </p:nvSpPr>
        <p:spPr>
          <a:xfrm>
            <a:off x="913794" y="96350"/>
            <a:ext cx="10353762" cy="970450"/>
          </a:xfrm>
        </p:spPr>
        <p:txBody>
          <a:bodyPr>
            <a:normAutofit fontScale="90000"/>
          </a:bodyPr>
          <a:lstStyle/>
          <a:p>
            <a:br>
              <a:rPr lang="en-US" dirty="0">
                <a:latin typeface="Calibri" panose="020F0502020204030204" pitchFamily="34" charset="0"/>
                <a:cs typeface="Calibri" panose="020F0502020204030204" pitchFamily="34" charset="0"/>
              </a:rPr>
            </a:br>
            <a:r>
              <a:rPr lang="en-US" sz="4000" b="0" dirty="0">
                <a:latin typeface="Arial Black" panose="020B0A04020102020204" pitchFamily="34" charset="0"/>
              </a:rPr>
              <a:t>Highlight Questions</a:t>
            </a:r>
            <a:endParaRPr lang="en-US" b="0" dirty="0">
              <a:latin typeface="Arial Black" panose="020B0A04020102020204" pitchFamily="34" charset="0"/>
            </a:endParaRPr>
          </a:p>
        </p:txBody>
      </p:sp>
      <p:sp>
        <p:nvSpPr>
          <p:cNvPr id="8" name="Text Placeholder 7">
            <a:extLst>
              <a:ext uri="{FF2B5EF4-FFF2-40B4-BE49-F238E27FC236}">
                <a16:creationId xmlns:a16="http://schemas.microsoft.com/office/drawing/2014/main" id="{91EB524C-5242-9D96-9429-F19612CB49CE}"/>
              </a:ext>
            </a:extLst>
          </p:cNvPr>
          <p:cNvSpPr>
            <a:spLocks noGrp="1"/>
          </p:cNvSpPr>
          <p:nvPr>
            <p:ph type="body" idx="1"/>
          </p:nvPr>
        </p:nvSpPr>
        <p:spPr/>
        <p:txBody>
          <a:bodyPr/>
          <a:lstStyle/>
          <a:p>
            <a:r>
              <a:rPr lang="en-US" sz="1800" dirty="0">
                <a:latin typeface="Calibri" panose="020F0502020204030204" pitchFamily="34" charset="0"/>
                <a:cs typeface="Calibri" panose="020F0502020204030204" pitchFamily="34" charset="0"/>
              </a:rPr>
              <a:t>Questions first show a plain EMR page</a:t>
            </a:r>
            <a:endParaRPr lang="en-US" sz="1800" dirty="0"/>
          </a:p>
        </p:txBody>
      </p:sp>
      <p:sp>
        <p:nvSpPr>
          <p:cNvPr id="11" name="Text Placeholder 10">
            <a:extLst>
              <a:ext uri="{FF2B5EF4-FFF2-40B4-BE49-F238E27FC236}">
                <a16:creationId xmlns:a16="http://schemas.microsoft.com/office/drawing/2014/main" id="{1151EE4E-BB26-91AD-A2E7-B97963F07135}"/>
              </a:ext>
            </a:extLst>
          </p:cNvPr>
          <p:cNvSpPr>
            <a:spLocks noGrp="1"/>
          </p:cNvSpPr>
          <p:nvPr>
            <p:ph type="body" sz="half" idx="15"/>
          </p:nvPr>
        </p:nvSpPr>
        <p:spPr/>
        <p:txBody>
          <a:bodyPr/>
          <a:lstStyle/>
          <a:p>
            <a:endParaRPr lang="en-US"/>
          </a:p>
        </p:txBody>
      </p:sp>
      <p:sp>
        <p:nvSpPr>
          <p:cNvPr id="9" name="Text Placeholder 8">
            <a:extLst>
              <a:ext uri="{FF2B5EF4-FFF2-40B4-BE49-F238E27FC236}">
                <a16:creationId xmlns:a16="http://schemas.microsoft.com/office/drawing/2014/main" id="{D6B52E39-6027-BD0B-F7A6-4998BC56BFE4}"/>
              </a:ext>
            </a:extLst>
          </p:cNvPr>
          <p:cNvSpPr>
            <a:spLocks noGrp="1"/>
          </p:cNvSpPr>
          <p:nvPr>
            <p:ph type="body" sz="quarter" idx="3"/>
          </p:nvPr>
        </p:nvSpPr>
        <p:spPr/>
        <p:txBody>
          <a:bodyPr/>
          <a:lstStyle/>
          <a:p>
            <a:r>
              <a:rPr lang="en-US" sz="1800" dirty="0">
                <a:latin typeface="Calibri" panose="020F0502020204030204" pitchFamily="34" charset="0"/>
                <a:cs typeface="Calibri" panose="020F0502020204030204" pitchFamily="34" charset="0"/>
              </a:rPr>
              <a:t>Hovering curser makes boxes appear around selectable data</a:t>
            </a:r>
            <a:endParaRPr lang="en-US" sz="1800" dirty="0"/>
          </a:p>
        </p:txBody>
      </p:sp>
      <p:sp>
        <p:nvSpPr>
          <p:cNvPr id="12" name="Text Placeholder 11">
            <a:extLst>
              <a:ext uri="{FF2B5EF4-FFF2-40B4-BE49-F238E27FC236}">
                <a16:creationId xmlns:a16="http://schemas.microsoft.com/office/drawing/2014/main" id="{8DEC59A3-27E5-654D-7E46-2B371A91B7ED}"/>
              </a:ext>
            </a:extLst>
          </p:cNvPr>
          <p:cNvSpPr>
            <a:spLocks noGrp="1"/>
          </p:cNvSpPr>
          <p:nvPr>
            <p:ph type="body" sz="half" idx="16"/>
          </p:nvPr>
        </p:nvSpPr>
        <p:spPr/>
        <p:txBody>
          <a:bodyPr/>
          <a:lstStyle/>
          <a:p>
            <a:endParaRPr lang="en-US" dirty="0"/>
          </a:p>
        </p:txBody>
      </p:sp>
      <p:sp>
        <p:nvSpPr>
          <p:cNvPr id="13" name="Text Placeholder 12">
            <a:extLst>
              <a:ext uri="{FF2B5EF4-FFF2-40B4-BE49-F238E27FC236}">
                <a16:creationId xmlns:a16="http://schemas.microsoft.com/office/drawing/2014/main" id="{918173CF-7DE2-C61B-6C5A-32BA5865F604}"/>
              </a:ext>
            </a:extLst>
          </p:cNvPr>
          <p:cNvSpPr>
            <a:spLocks noGrp="1"/>
          </p:cNvSpPr>
          <p:nvPr>
            <p:ph type="body" sz="half" idx="17"/>
          </p:nvPr>
        </p:nvSpPr>
        <p:spPr/>
        <p:txBody>
          <a:bodyPr/>
          <a:lstStyle/>
          <a:p>
            <a:endParaRPr lang="en-US"/>
          </a:p>
        </p:txBody>
      </p:sp>
      <p:sp>
        <p:nvSpPr>
          <p:cNvPr id="15" name="Text Placeholder 14">
            <a:extLst>
              <a:ext uri="{FF2B5EF4-FFF2-40B4-BE49-F238E27FC236}">
                <a16:creationId xmlns:a16="http://schemas.microsoft.com/office/drawing/2014/main" id="{6D1A8666-CE18-7552-CF6D-79ABC954FAFD}"/>
              </a:ext>
            </a:extLst>
          </p:cNvPr>
          <p:cNvSpPr>
            <a:spLocks noGrp="1"/>
          </p:cNvSpPr>
          <p:nvPr>
            <p:ph type="body" sz="quarter" idx="13"/>
          </p:nvPr>
        </p:nvSpPr>
        <p:spPr>
          <a:xfrm>
            <a:off x="7966571" y="1885950"/>
            <a:ext cx="3517857" cy="576262"/>
          </a:xfrm>
        </p:spPr>
        <p:txBody>
          <a:bodyPr/>
          <a:lstStyle/>
          <a:p>
            <a:r>
              <a:rPr lang="en-US" sz="1800" dirty="0">
                <a:latin typeface="Calibri" panose="020F0502020204030204" pitchFamily="34" charset="0"/>
                <a:cs typeface="Calibri" panose="020F0502020204030204" pitchFamily="34" charset="0"/>
              </a:rPr>
              <a:t>Click the box to apply the highlight; A second click removes it.</a:t>
            </a:r>
            <a:endParaRPr lang="en-US" sz="1800" dirty="0"/>
          </a:p>
        </p:txBody>
      </p:sp>
      <p:pic>
        <p:nvPicPr>
          <p:cNvPr id="16" name="Picture 15">
            <a:extLst>
              <a:ext uri="{FF2B5EF4-FFF2-40B4-BE49-F238E27FC236}">
                <a16:creationId xmlns:a16="http://schemas.microsoft.com/office/drawing/2014/main" id="{4DF40EE0-D788-04BA-31FC-C45D55BFBA6B}"/>
              </a:ext>
            </a:extLst>
          </p:cNvPr>
          <p:cNvPicPr>
            <a:picLocks noChangeAspect="1"/>
          </p:cNvPicPr>
          <p:nvPr/>
        </p:nvPicPr>
        <p:blipFill>
          <a:blip r:embed="rId2"/>
          <a:stretch>
            <a:fillRect/>
          </a:stretch>
        </p:blipFill>
        <p:spPr>
          <a:xfrm>
            <a:off x="913795" y="2655280"/>
            <a:ext cx="3300984" cy="2635177"/>
          </a:xfrm>
          <a:prstGeom prst="rect">
            <a:avLst/>
          </a:prstGeom>
        </p:spPr>
      </p:pic>
      <p:pic>
        <p:nvPicPr>
          <p:cNvPr id="17" name="Picture 16">
            <a:extLst>
              <a:ext uri="{FF2B5EF4-FFF2-40B4-BE49-F238E27FC236}">
                <a16:creationId xmlns:a16="http://schemas.microsoft.com/office/drawing/2014/main" id="{54F1FE7D-9066-54F3-835A-53CD00F96D47}"/>
              </a:ext>
            </a:extLst>
          </p:cNvPr>
          <p:cNvPicPr>
            <a:picLocks noChangeAspect="1"/>
          </p:cNvPicPr>
          <p:nvPr/>
        </p:nvPicPr>
        <p:blipFill>
          <a:blip r:embed="rId2"/>
          <a:stretch>
            <a:fillRect/>
          </a:stretch>
        </p:blipFill>
        <p:spPr>
          <a:xfrm>
            <a:off x="4405903" y="2655280"/>
            <a:ext cx="3379200" cy="2635177"/>
          </a:xfrm>
          <a:prstGeom prst="rect">
            <a:avLst/>
          </a:prstGeom>
        </p:spPr>
      </p:pic>
      <p:sp>
        <p:nvSpPr>
          <p:cNvPr id="19" name="TextBox 18">
            <a:extLst>
              <a:ext uri="{FF2B5EF4-FFF2-40B4-BE49-F238E27FC236}">
                <a16:creationId xmlns:a16="http://schemas.microsoft.com/office/drawing/2014/main" id="{9E0B0477-E227-F56E-D34A-849AD8896C8F}"/>
              </a:ext>
            </a:extLst>
          </p:cNvPr>
          <p:cNvSpPr txBox="1"/>
          <p:nvPr/>
        </p:nvSpPr>
        <p:spPr>
          <a:xfrm>
            <a:off x="5410200" y="5086996"/>
            <a:ext cx="1023257" cy="246221"/>
          </a:xfrm>
          <a:prstGeom prst="rect">
            <a:avLst/>
          </a:prstGeom>
          <a:noFill/>
          <a:ln>
            <a:solidFill>
              <a:schemeClr val="bg1"/>
            </a:solidFill>
          </a:ln>
        </p:spPr>
        <p:txBody>
          <a:bodyPr wrap="square" rtlCol="0">
            <a:spAutoFit/>
          </a:bodyPr>
          <a:lstStyle/>
          <a:p>
            <a:endParaRPr lang="en-US" sz="1000" dirty="0"/>
          </a:p>
        </p:txBody>
      </p:sp>
      <p:pic>
        <p:nvPicPr>
          <p:cNvPr id="20" name="Picture 19">
            <a:extLst>
              <a:ext uri="{FF2B5EF4-FFF2-40B4-BE49-F238E27FC236}">
                <a16:creationId xmlns:a16="http://schemas.microsoft.com/office/drawing/2014/main" id="{C69D9D3A-F6BE-F2C0-35F5-73CEAE041289}"/>
              </a:ext>
            </a:extLst>
          </p:cNvPr>
          <p:cNvPicPr>
            <a:picLocks noChangeAspect="1"/>
          </p:cNvPicPr>
          <p:nvPr/>
        </p:nvPicPr>
        <p:blipFill>
          <a:blip r:embed="rId3"/>
          <a:stretch>
            <a:fillRect/>
          </a:stretch>
        </p:blipFill>
        <p:spPr>
          <a:xfrm>
            <a:off x="7977223" y="2571749"/>
            <a:ext cx="3300982" cy="2718708"/>
          </a:xfrm>
          <a:prstGeom prst="rect">
            <a:avLst/>
          </a:prstGeom>
        </p:spPr>
      </p:pic>
    </p:spTree>
    <p:extLst>
      <p:ext uri="{BB962C8B-B14F-4D97-AF65-F5344CB8AC3E}">
        <p14:creationId xmlns:p14="http://schemas.microsoft.com/office/powerpoint/2010/main" val="313266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92F101-AE4B-7436-5D4D-B8E02F395F43}"/>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Submit the Final Question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and Click Download PDF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from Thank You Screen</a:t>
            </a:r>
            <a:br>
              <a:rPr lang="en-US" sz="4000" dirty="0">
                <a:solidFill>
                  <a:srgbClr val="C00000"/>
                </a:solidFill>
                <a:latin typeface="+mj-lt"/>
              </a:rPr>
            </a:br>
            <a:endParaRPr lang="en-US" dirty="0"/>
          </a:p>
        </p:txBody>
      </p:sp>
      <p:sp>
        <p:nvSpPr>
          <p:cNvPr id="12" name="Oval 11">
            <a:extLst>
              <a:ext uri="{FF2B5EF4-FFF2-40B4-BE49-F238E27FC236}">
                <a16:creationId xmlns:a16="http://schemas.microsoft.com/office/drawing/2014/main" id="{B7503B3F-650F-3A7A-36E8-69FAF59C82C6}"/>
              </a:ext>
            </a:extLst>
          </p:cNvPr>
          <p:cNvSpPr/>
          <p:nvPr/>
        </p:nvSpPr>
        <p:spPr>
          <a:xfrm>
            <a:off x="6542314" y="3233057"/>
            <a:ext cx="1469572" cy="5987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EA45C4-9CE6-D85F-3BE9-E2C5E552D92F}"/>
              </a:ext>
            </a:extLst>
          </p:cNvPr>
          <p:cNvPicPr>
            <a:picLocks noChangeAspect="1"/>
          </p:cNvPicPr>
          <p:nvPr/>
        </p:nvPicPr>
        <p:blipFill>
          <a:blip r:embed="rId2"/>
          <a:stretch>
            <a:fillRect/>
          </a:stretch>
        </p:blipFill>
        <p:spPr>
          <a:xfrm>
            <a:off x="569824" y="1973295"/>
            <a:ext cx="7850389" cy="4096992"/>
          </a:xfrm>
          <a:prstGeom prst="rect">
            <a:avLst/>
          </a:prstGeom>
        </p:spPr>
      </p:pic>
      <p:cxnSp>
        <p:nvCxnSpPr>
          <p:cNvPr id="15" name="Straight Arrow Connector 14">
            <a:extLst>
              <a:ext uri="{FF2B5EF4-FFF2-40B4-BE49-F238E27FC236}">
                <a16:creationId xmlns:a16="http://schemas.microsoft.com/office/drawing/2014/main" id="{C783591E-93B0-EFAF-6979-669190F9FDFC}"/>
              </a:ext>
            </a:extLst>
          </p:cNvPr>
          <p:cNvCxnSpPr>
            <a:cxnSpLocks/>
          </p:cNvCxnSpPr>
          <p:nvPr/>
        </p:nvCxnSpPr>
        <p:spPr>
          <a:xfrm flipH="1">
            <a:off x="7897585" y="932089"/>
            <a:ext cx="1104901" cy="249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876DA56B-8F91-C9BB-67DD-16936EC349CC}"/>
              </a:ext>
            </a:extLst>
          </p:cNvPr>
          <p:cNvSpPr txBox="1">
            <a:spLocks noGrp="1"/>
          </p:cNvSpPr>
          <p:nvPr>
            <p:ph sz="quarter" idx="10"/>
          </p:nvPr>
        </p:nvSpPr>
        <p:spPr>
          <a:xfrm>
            <a:off x="8393113" y="1931988"/>
            <a:ext cx="3081337" cy="2089803"/>
          </a:xfrm>
          <a:prstGeom prst="rect">
            <a:avLst/>
          </a:prstGeom>
          <a:noFill/>
        </p:spPr>
        <p:txBody>
          <a:bodyPr wrap="square" rtlCol="0">
            <a:spAutoFit/>
          </a:bodyPr>
          <a:lstStyle/>
          <a:p>
            <a:r>
              <a:rPr lang="en-US" sz="2400" dirty="0">
                <a:solidFill>
                  <a:srgbClr val="FF0000"/>
                </a:solidFill>
              </a:rPr>
              <a:t>It is the only way to save your answers.</a:t>
            </a:r>
          </a:p>
          <a:p>
            <a:r>
              <a:rPr lang="en-US" sz="2400" dirty="0">
                <a:solidFill>
                  <a:srgbClr val="FF0000"/>
                </a:solidFill>
              </a:rPr>
              <a:t>This step is critical!</a:t>
            </a:r>
          </a:p>
        </p:txBody>
      </p:sp>
    </p:spTree>
    <p:extLst>
      <p:ext uri="{BB962C8B-B14F-4D97-AF65-F5344CB8AC3E}">
        <p14:creationId xmlns:p14="http://schemas.microsoft.com/office/powerpoint/2010/main" val="48072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1FE8-5D60-4CD8-A281-1107FFE126F1}"/>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The Response Summary Shows Your Answers  </a:t>
            </a:r>
            <a:br>
              <a:rPr lang="en-US" sz="4000" dirty="0">
                <a:solidFill>
                  <a:schemeClr val="bg2"/>
                </a:solidFill>
                <a:latin typeface="Arial Black" panose="020B0A04020102020204" pitchFamily="34" charset="0"/>
              </a:rPr>
            </a:b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B85BC97-19EF-DB0F-0905-F0523503B624}"/>
              </a:ext>
            </a:extLst>
          </p:cNvPr>
          <p:cNvSpPr>
            <a:spLocks noGrp="1"/>
          </p:cNvSpPr>
          <p:nvPr>
            <p:ph sz="quarter" idx="10"/>
          </p:nvPr>
        </p:nvSpPr>
        <p:spPr>
          <a:xfrm>
            <a:off x="914401" y="1970088"/>
            <a:ext cx="5627914" cy="4059237"/>
          </a:xfrm>
        </p:spPr>
        <p:txBody>
          <a:bodyPr>
            <a:normAutofit fontScale="92500"/>
          </a:bodyPr>
          <a:lstStyle/>
          <a:p>
            <a:r>
              <a:rPr lang="en-US" sz="2400" dirty="0"/>
              <a:t>Follow your faculty’s instructions for saving the response summary.</a:t>
            </a:r>
          </a:p>
          <a:p>
            <a:r>
              <a:rPr lang="en-US" sz="2400" dirty="0"/>
              <a:t>They may have you print it out, save it to computer, or upload it to a learning management system.</a:t>
            </a:r>
          </a:p>
          <a:p>
            <a:r>
              <a:rPr lang="en-US" sz="2400" b="1" dirty="0"/>
              <a:t>The response summary DOES NOT give you the correct answers. </a:t>
            </a:r>
          </a:p>
          <a:p>
            <a:r>
              <a:rPr lang="en-US" sz="2400" dirty="0"/>
              <a:t>Answers will appear on subsequent slides with information on how to score the item and a rationale for the answer. </a:t>
            </a:r>
            <a:r>
              <a:rPr lang="en-US" sz="2400" dirty="0">
                <a:highlight>
                  <a:srgbClr val="F7F7F7"/>
                </a:highlight>
                <a:latin typeface="Calibri" panose="020F0502020204030204" pitchFamily="34" charset="0"/>
                <a:cs typeface="Calibri" panose="020F0502020204030204" pitchFamily="34" charset="0"/>
              </a:rPr>
              <a:t> </a:t>
            </a:r>
          </a:p>
          <a:p>
            <a:endParaRPr lang="en-US" dirty="0"/>
          </a:p>
        </p:txBody>
      </p:sp>
      <p:pic>
        <p:nvPicPr>
          <p:cNvPr id="6" name="Picture 5">
            <a:extLst>
              <a:ext uri="{FF2B5EF4-FFF2-40B4-BE49-F238E27FC236}">
                <a16:creationId xmlns:a16="http://schemas.microsoft.com/office/drawing/2014/main" id="{F078CE00-422F-E271-6D04-DD68F7F5F6B3}"/>
              </a:ext>
            </a:extLst>
          </p:cNvPr>
          <p:cNvPicPr>
            <a:picLocks noChangeAspect="1"/>
          </p:cNvPicPr>
          <p:nvPr/>
        </p:nvPicPr>
        <p:blipFill>
          <a:blip r:embed="rId2"/>
          <a:stretch>
            <a:fillRect/>
          </a:stretch>
        </p:blipFill>
        <p:spPr>
          <a:xfrm>
            <a:off x="7555231" y="1580050"/>
            <a:ext cx="4057650" cy="5044177"/>
          </a:xfrm>
          <a:prstGeom prst="rect">
            <a:avLst/>
          </a:prstGeom>
        </p:spPr>
      </p:pic>
    </p:spTree>
    <p:extLst>
      <p:ext uri="{BB962C8B-B14F-4D97-AF65-F5344CB8AC3E}">
        <p14:creationId xmlns:p14="http://schemas.microsoft.com/office/powerpoint/2010/main" val="268459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BAC4-C4B4-B4E0-F380-AC6D34591A84}"/>
              </a:ext>
            </a:extLst>
          </p:cNvPr>
          <p:cNvSpPr>
            <a:spLocks noGrp="1"/>
          </p:cNvSpPr>
          <p:nvPr>
            <p:ph type="title"/>
          </p:nvPr>
        </p:nvSpPr>
        <p:spPr/>
        <p:txBody>
          <a:bodyPr/>
          <a:lstStyle/>
          <a:p>
            <a:r>
              <a:rPr lang="en-US" dirty="0"/>
              <a:t>Correct Answers</a:t>
            </a:r>
          </a:p>
        </p:txBody>
      </p:sp>
      <p:sp>
        <p:nvSpPr>
          <p:cNvPr id="3" name="Content Placeholder 2">
            <a:extLst>
              <a:ext uri="{FF2B5EF4-FFF2-40B4-BE49-F238E27FC236}">
                <a16:creationId xmlns:a16="http://schemas.microsoft.com/office/drawing/2014/main" id="{39FCBB51-BB7A-6808-812B-4339AD9EF863}"/>
              </a:ext>
            </a:extLst>
          </p:cNvPr>
          <p:cNvSpPr>
            <a:spLocks noGrp="1"/>
          </p:cNvSpPr>
          <p:nvPr>
            <p:ph sz="quarter" idx="10"/>
          </p:nvPr>
        </p:nvSpPr>
        <p:spPr/>
        <p:txBody>
          <a:bodyPr/>
          <a:lstStyle/>
          <a:p>
            <a:r>
              <a:rPr lang="en-US" dirty="0"/>
              <a:t>Correct answers may be indicated 1 of 4 ways</a:t>
            </a:r>
          </a:p>
          <a:p>
            <a:r>
              <a:rPr lang="en-US" dirty="0"/>
              <a:t>Asterisk appears after correct option*</a:t>
            </a:r>
          </a:p>
          <a:p>
            <a:r>
              <a:rPr lang="en-US" u="sng" dirty="0"/>
              <a:t>Option may be underlined with or without an *</a:t>
            </a:r>
          </a:p>
          <a:p>
            <a:r>
              <a:rPr lang="en-US" dirty="0"/>
              <a:t>Option may appear as an X or * in a table  </a:t>
            </a:r>
          </a:p>
          <a:p>
            <a:endParaRPr lang="en-US" dirty="0"/>
          </a:p>
          <a:p>
            <a:endParaRPr lang="en-US" dirty="0"/>
          </a:p>
          <a:p>
            <a:r>
              <a:rPr lang="en-US" dirty="0"/>
              <a:t>Correct answer may appear as highlight</a:t>
            </a:r>
          </a:p>
          <a:p>
            <a:endParaRPr lang="en-US" dirty="0"/>
          </a:p>
        </p:txBody>
      </p:sp>
      <p:pic>
        <p:nvPicPr>
          <p:cNvPr id="5" name="Picture 4">
            <a:extLst>
              <a:ext uri="{FF2B5EF4-FFF2-40B4-BE49-F238E27FC236}">
                <a16:creationId xmlns:a16="http://schemas.microsoft.com/office/drawing/2014/main" id="{6C869D6D-3727-2F1F-6E6D-921C5D648F23}"/>
              </a:ext>
            </a:extLst>
          </p:cNvPr>
          <p:cNvPicPr>
            <a:picLocks noChangeAspect="1"/>
          </p:cNvPicPr>
          <p:nvPr/>
        </p:nvPicPr>
        <p:blipFill>
          <a:blip r:embed="rId2"/>
          <a:stretch>
            <a:fillRect/>
          </a:stretch>
        </p:blipFill>
        <p:spPr>
          <a:xfrm>
            <a:off x="6322241" y="3259815"/>
            <a:ext cx="5229225" cy="1190625"/>
          </a:xfrm>
          <a:prstGeom prst="rect">
            <a:avLst/>
          </a:prstGeom>
        </p:spPr>
      </p:pic>
      <p:pic>
        <p:nvPicPr>
          <p:cNvPr id="7" name="Picture 6">
            <a:extLst>
              <a:ext uri="{FF2B5EF4-FFF2-40B4-BE49-F238E27FC236}">
                <a16:creationId xmlns:a16="http://schemas.microsoft.com/office/drawing/2014/main" id="{EE1AFBEB-5184-4A4D-B5E8-8BDF5A3999E6}"/>
              </a:ext>
            </a:extLst>
          </p:cNvPr>
          <p:cNvPicPr>
            <a:picLocks noChangeAspect="1"/>
          </p:cNvPicPr>
          <p:nvPr/>
        </p:nvPicPr>
        <p:blipFill>
          <a:blip r:embed="rId3"/>
          <a:stretch>
            <a:fillRect/>
          </a:stretch>
        </p:blipFill>
        <p:spPr>
          <a:xfrm>
            <a:off x="4872990" y="5149215"/>
            <a:ext cx="5943600" cy="1428750"/>
          </a:xfrm>
          <a:prstGeom prst="rect">
            <a:avLst/>
          </a:prstGeom>
        </p:spPr>
      </p:pic>
    </p:spTree>
    <p:extLst>
      <p:ext uri="{BB962C8B-B14F-4D97-AF65-F5344CB8AC3E}">
        <p14:creationId xmlns:p14="http://schemas.microsoft.com/office/powerpoint/2010/main" val="281960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1" y="1970088"/>
            <a:ext cx="5029446" cy="4059237"/>
          </a:xfrm>
        </p:spPr>
        <p:txBody>
          <a:bodyPr>
            <a:normAutofit lnSpcReduction="10000"/>
          </a:bodyPr>
          <a:lstStyle/>
          <a:p>
            <a:r>
              <a:rPr lang="en-US" sz="2000" dirty="0"/>
              <a:t>Used when takers may pick </a:t>
            </a:r>
            <a:r>
              <a:rPr lang="en-US" sz="2000" u="sng" dirty="0"/>
              <a:t>unlimited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Loose 1 point for each incorrect item selected </a:t>
            </a:r>
          </a:p>
          <a:p>
            <a:r>
              <a:rPr lang="en-US" sz="2000" dirty="0"/>
              <a:t>Guessing penalty prevents takers  from gaming system by selecting all</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248155" y="1888009"/>
            <a:ext cx="4641850" cy="4351338"/>
          </a:xfrm>
        </p:spPr>
        <p:txBody>
          <a:bodyPr>
            <a:normAutofit/>
          </a:bodyPr>
          <a:lstStyle/>
          <a:p>
            <a:pPr>
              <a:buFont typeface="Wingdings" panose="05000000000000000000" pitchFamily="2" charset="2"/>
              <a:buChar char="Ø"/>
            </a:pPr>
            <a:r>
              <a:rPr lang="en-US" dirty="0"/>
              <a:t>Which items are viruses? </a:t>
            </a:r>
            <a:r>
              <a:rPr lang="en-US" b="1" dirty="0"/>
              <a:t>Select all that apply. </a:t>
            </a:r>
          </a:p>
          <a:p>
            <a:endParaRPr lang="en-US" b="1" dirty="0"/>
          </a:p>
          <a:p>
            <a:pPr marL="0" indent="0">
              <a:buNone/>
            </a:pPr>
            <a:r>
              <a:rPr lang="en-US" b="1" dirty="0">
                <a:sym typeface="Wingdings" panose="05000000000000000000" pitchFamily="2" charset="2"/>
              </a:rPr>
              <a:t>     </a:t>
            </a:r>
            <a:r>
              <a:rPr lang="en-US" dirty="0">
                <a:sym typeface="Wingdings" panose="05000000000000000000" pitchFamily="2" charset="2"/>
              </a:rPr>
              <a:t>Chlamydia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Pertussis</a:t>
            </a:r>
          </a:p>
          <a:p>
            <a:pPr>
              <a:buFont typeface="Wingdings" panose="05000000000000000000" pitchFamily="2" charset="2"/>
              <a:buChar char="q"/>
            </a:pPr>
            <a:r>
              <a:rPr lang="en-US" dirty="0"/>
              <a:t>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7" y="3083210"/>
            <a:ext cx="1761467" cy="2308324"/>
          </a:xfrm>
          <a:prstGeom prst="rect">
            <a:avLst/>
          </a:prstGeom>
          <a:noFill/>
        </p:spPr>
        <p:txBody>
          <a:bodyPr wrap="square" rtlCol="0">
            <a:spAutoFit/>
          </a:bodyPr>
          <a:lstStyle/>
          <a:p>
            <a:r>
              <a:rPr lang="en-US" dirty="0">
                <a:solidFill>
                  <a:srgbClr val="0068A9"/>
                </a:solidFill>
                <a:latin typeface="Trebuchet MS" panose="020B0603020202020204" pitchFamily="34" charset="0"/>
              </a:rPr>
              <a:t>+/-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-1 incorrect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1 points</a:t>
            </a:r>
          </a:p>
        </p:txBody>
      </p:sp>
    </p:spTree>
    <p:extLst>
      <p:ext uri="{BB962C8B-B14F-4D97-AF65-F5344CB8AC3E}">
        <p14:creationId xmlns:p14="http://schemas.microsoft.com/office/powerpoint/2010/main" val="4102924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0/1</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0" y="1970088"/>
            <a:ext cx="5811897" cy="4059237"/>
          </a:xfrm>
        </p:spPr>
        <p:txBody>
          <a:bodyPr>
            <a:normAutofit/>
          </a:bodyPr>
          <a:lstStyle/>
          <a:p>
            <a:r>
              <a:rPr lang="en-US" sz="2000" dirty="0"/>
              <a:t>Used when takers may select </a:t>
            </a:r>
            <a:r>
              <a:rPr lang="en-US" sz="2000" u="sng" dirty="0"/>
              <a:t>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Earn 0 points for incorrect responses</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963789" y="1970088"/>
            <a:ext cx="3886200" cy="4351338"/>
          </a:xfrm>
        </p:spPr>
        <p:txBody>
          <a:bodyPr>
            <a:normAutofit/>
          </a:bodyPr>
          <a:lstStyle/>
          <a:p>
            <a:pPr>
              <a:buFont typeface="Wingdings" panose="05000000000000000000" pitchFamily="2" charset="2"/>
              <a:buChar char="Ø"/>
            </a:pPr>
            <a:r>
              <a:rPr lang="en-US" dirty="0"/>
              <a:t>Which 3 items are viruses?</a:t>
            </a:r>
            <a:r>
              <a:rPr lang="en-US" b="1" dirty="0"/>
              <a:t> </a:t>
            </a:r>
          </a:p>
          <a:p>
            <a:pPr marL="0" indent="0">
              <a:buNone/>
            </a:pPr>
            <a:r>
              <a:rPr lang="en-US" b="1" dirty="0">
                <a:sym typeface="Wingdings" panose="05000000000000000000" pitchFamily="2" charset="2"/>
              </a:rPr>
              <a:t> 	C</a:t>
            </a:r>
            <a:r>
              <a:rPr lang="en-US" dirty="0">
                <a:sym typeface="Wingdings" panose="05000000000000000000" pitchFamily="2" charset="2"/>
              </a:rPr>
              <a:t>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  Pertussis</a:t>
            </a:r>
          </a:p>
          <a:p>
            <a:pPr>
              <a:buFont typeface="Wingdings" panose="05000000000000000000" pitchFamily="2" charset="2"/>
              <a:buChar char="q"/>
            </a:pPr>
            <a:r>
              <a:rPr lang="en-US" dirty="0"/>
              <a:t>  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8" y="2786670"/>
            <a:ext cx="1761467" cy="2031325"/>
          </a:xfrm>
          <a:prstGeom prst="rect">
            <a:avLst/>
          </a:prstGeom>
          <a:noFill/>
        </p:spPr>
        <p:txBody>
          <a:bodyPr wrap="square" rtlCol="0">
            <a:spAutoFit/>
          </a:bodyPr>
          <a:lstStyle/>
          <a:p>
            <a:r>
              <a:rPr lang="en-US" dirty="0">
                <a:solidFill>
                  <a:srgbClr val="0068A9"/>
                </a:solidFill>
                <a:latin typeface="Trebuchet MS" panose="020B0603020202020204" pitchFamily="34" charset="0"/>
              </a:rPr>
              <a:t>0/1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2 points</a:t>
            </a:r>
          </a:p>
        </p:txBody>
      </p:sp>
    </p:spTree>
    <p:extLst>
      <p:ext uri="{BB962C8B-B14F-4D97-AF65-F5344CB8AC3E}">
        <p14:creationId xmlns:p14="http://schemas.microsoft.com/office/powerpoint/2010/main" val="386335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This review uses items in the Maryland NextGen Test Bank accessed with a Qualtrics link or QR Code.</a:t>
            </a:r>
          </a:p>
          <a:p>
            <a:r>
              <a:rPr lang="en-US" sz="2400" dirty="0">
                <a:latin typeface="Calibri" panose="020F0502020204030204" pitchFamily="34" charset="0"/>
                <a:ea typeface="Calibri" panose="020F0502020204030204" pitchFamily="34" charset="0"/>
                <a:cs typeface="Calibri" panose="020F0502020204030204" pitchFamily="34" charset="0"/>
              </a:rPr>
              <a:t>The Maryland Testbank contains peer-reviewed items written by faculty across the State of Maryland that attempt to align with publicly available information about Next Generation NCLEX.</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The Maryland NextGen Test Bank Project was funded by the Maryland Nursing Workforce Center as part of a grant from the Maryland Higher Education Commission Nurse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Support Program II # 20-125.</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r>
              <a:rPr lang="en-US" sz="2400" dirty="0">
                <a:effectLst/>
                <a:latin typeface="Calibri" panose="020F0502020204030204" pitchFamily="34" charset="0"/>
                <a:ea typeface="Calibri" panose="020F0502020204030204" pitchFamily="34" charset="0"/>
                <a:cs typeface="Calibri" panose="020F0502020204030204" pitchFamily="34" charset="0"/>
              </a:rPr>
              <a:t>This review will take approximately 2.5 to 3 hours to complete.</a:t>
            </a:r>
          </a:p>
          <a:p>
            <a:r>
              <a:rPr lang="en-US" sz="2400" dirty="0">
                <a:latin typeface="Calibri" panose="020F0502020204030204" pitchFamily="34" charset="0"/>
                <a:cs typeface="Calibri" panose="020F0502020204030204" pitchFamily="34" charset="0"/>
              </a:rPr>
              <a:t>For best result, use a laptop, notebook, or desktop to answer the questions.</a:t>
            </a:r>
          </a:p>
          <a:p>
            <a:endParaRPr lang="en-US" dirty="0"/>
          </a:p>
        </p:txBody>
      </p:sp>
      <p:sp>
        <p:nvSpPr>
          <p:cNvPr id="3" name="Title 2"/>
          <p:cNvSpPr>
            <a:spLocks noGrp="1"/>
          </p:cNvSpPr>
          <p:nvPr>
            <p:ph type="title"/>
          </p:nvPr>
        </p:nvSpPr>
        <p:spPr/>
        <p:txBody>
          <a:bodyPr>
            <a:normAutofit fontScale="90000"/>
          </a:bodyPr>
          <a:lstStyle/>
          <a:p>
            <a:br>
              <a:rPr lang="en-US" dirty="0"/>
            </a:br>
            <a:r>
              <a:rPr lang="en-US" dirty="0"/>
              <a:t>NextGen Test Bank</a:t>
            </a:r>
            <a:br>
              <a:rPr lang="en-US" dirty="0"/>
            </a:br>
            <a:r>
              <a:rPr lang="en-US" dirty="0"/>
              <a:t>Disclosures</a:t>
            </a:r>
          </a:p>
        </p:txBody>
      </p:sp>
    </p:spTree>
    <p:extLst>
      <p:ext uri="{BB962C8B-B14F-4D97-AF65-F5344CB8AC3E}">
        <p14:creationId xmlns:p14="http://schemas.microsoft.com/office/powerpoint/2010/main" val="153791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normAutofit/>
          </a:bodyPr>
          <a:lstStyle/>
          <a:p>
            <a:pPr algn="ctr"/>
            <a:r>
              <a:rPr lang="en-US" sz="3600" dirty="0">
                <a:solidFill>
                  <a:schemeClr val="accent1"/>
                </a:solidFill>
              </a:rPr>
              <a:t> </a:t>
            </a:r>
            <a:r>
              <a:rPr lang="en-US" sz="3600" dirty="0"/>
              <a:t>Same Answers: Different Scores</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p:txBody>
          <a:bodyPr>
            <a:normAutofit fontScale="92500" lnSpcReduction="10000"/>
          </a:bodyPr>
          <a:lstStyle/>
          <a:p>
            <a:pPr>
              <a:buFont typeface="Wingdings" panose="05000000000000000000" pitchFamily="2" charset="2"/>
              <a:buChar char="Ø"/>
            </a:pPr>
            <a:r>
              <a:rPr lang="en-US" sz="2300" dirty="0"/>
              <a:t>Which 3 items are viruses?</a:t>
            </a:r>
            <a:r>
              <a:rPr lang="en-US" sz="2300" b="1" dirty="0"/>
              <a:t> </a:t>
            </a:r>
          </a:p>
          <a:p>
            <a:endParaRPr lang="en-US" sz="2300" b="1" dirty="0"/>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           </a:t>
            </a:r>
            <a:endParaRPr lang="en-US" sz="2300" dirty="0"/>
          </a:p>
          <a:p>
            <a:endParaRPr lang="en-US" dirty="0"/>
          </a:p>
        </p:txBody>
      </p:sp>
      <p:sp>
        <p:nvSpPr>
          <p:cNvPr id="8" name="Text Placeholder 7">
            <a:extLst>
              <a:ext uri="{FF2B5EF4-FFF2-40B4-BE49-F238E27FC236}">
                <a16:creationId xmlns:a16="http://schemas.microsoft.com/office/drawing/2014/main" id="{530FEE9C-0F7A-45D4-EFA2-2855E600A882}"/>
              </a:ext>
            </a:extLst>
          </p:cNvPr>
          <p:cNvSpPr>
            <a:spLocks noGrp="1"/>
          </p:cNvSpPr>
          <p:nvPr>
            <p:ph type="body" sz="quarter" idx="4294967295"/>
          </p:nvPr>
        </p:nvSpPr>
        <p:spPr>
          <a:xfrm>
            <a:off x="7296150" y="1835150"/>
            <a:ext cx="4895850" cy="544513"/>
          </a:xfrm>
        </p:spPr>
        <p:txBody>
          <a:bodyPr/>
          <a:lstStyle/>
          <a:p>
            <a:r>
              <a:rPr lang="en-US" dirty="0"/>
              <a:t>Select all that apply</a:t>
            </a:r>
          </a:p>
        </p:txBody>
      </p:sp>
      <p:sp>
        <p:nvSpPr>
          <p:cNvPr id="9" name="Content Placeholder 8">
            <a:extLst>
              <a:ext uri="{FF2B5EF4-FFF2-40B4-BE49-F238E27FC236}">
                <a16:creationId xmlns:a16="http://schemas.microsoft.com/office/drawing/2014/main" id="{53E2F2A7-DBCF-46B9-2894-050FF01DCAE1}"/>
              </a:ext>
            </a:extLst>
          </p:cNvPr>
          <p:cNvSpPr>
            <a:spLocks noGrp="1"/>
          </p:cNvSpPr>
          <p:nvPr>
            <p:ph sz="quarter" idx="4294967295"/>
          </p:nvPr>
        </p:nvSpPr>
        <p:spPr>
          <a:xfrm>
            <a:off x="7100841" y="2634763"/>
            <a:ext cx="4895850" cy="3136900"/>
          </a:xfrm>
        </p:spPr>
        <p:txBody>
          <a:bodyPr>
            <a:normAutofit fontScale="77500" lnSpcReduction="20000"/>
          </a:bodyPr>
          <a:lstStyle/>
          <a:p>
            <a:pPr>
              <a:buFont typeface="Wingdings" panose="05000000000000000000" pitchFamily="2" charset="2"/>
              <a:buChar char="Ø"/>
            </a:pPr>
            <a:r>
              <a:rPr lang="en-US" sz="2300" dirty="0"/>
              <a:t>Which items are viruses?</a:t>
            </a:r>
            <a:r>
              <a:rPr lang="en-US" sz="2300" b="1" dirty="0"/>
              <a:t> Select all that apply </a:t>
            </a:r>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                    </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a:t>
            </a:r>
            <a:endParaRPr lang="en-US" sz="2300" dirty="0"/>
          </a:p>
          <a:p>
            <a:endParaRPr lang="en-US" dirty="0"/>
          </a:p>
        </p:txBody>
      </p:sp>
      <p:sp>
        <p:nvSpPr>
          <p:cNvPr id="10" name="TextBox 9">
            <a:extLst>
              <a:ext uri="{FF2B5EF4-FFF2-40B4-BE49-F238E27FC236}">
                <a16:creationId xmlns:a16="http://schemas.microsoft.com/office/drawing/2014/main" id="{4C97ACEF-609B-9435-2C4D-7E8FE652870B}"/>
              </a:ext>
            </a:extLst>
          </p:cNvPr>
          <p:cNvSpPr txBox="1"/>
          <p:nvPr/>
        </p:nvSpPr>
        <p:spPr>
          <a:xfrm>
            <a:off x="9632075" y="3678279"/>
            <a:ext cx="1667193" cy="1815882"/>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-1 incorrect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1 point</a:t>
            </a:r>
          </a:p>
        </p:txBody>
      </p:sp>
      <p:sp>
        <p:nvSpPr>
          <p:cNvPr id="11" name="TextBox 10">
            <a:extLst>
              <a:ext uri="{FF2B5EF4-FFF2-40B4-BE49-F238E27FC236}">
                <a16:creationId xmlns:a16="http://schemas.microsoft.com/office/drawing/2014/main" id="{9AB51671-0C8B-C4A7-5B9A-A2574873B5BE}"/>
              </a:ext>
            </a:extLst>
          </p:cNvPr>
          <p:cNvSpPr txBox="1"/>
          <p:nvPr/>
        </p:nvSpPr>
        <p:spPr>
          <a:xfrm>
            <a:off x="4122420" y="3353991"/>
            <a:ext cx="1531620" cy="1846659"/>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0/1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2 point</a:t>
            </a:r>
            <a:r>
              <a:rPr lang="en-US" dirty="0">
                <a:solidFill>
                  <a:srgbClr val="0068A9"/>
                </a:solidFill>
                <a:latin typeface="Trebuchet MS" panose="020B0603020202020204" pitchFamily="34" charset="0"/>
              </a:rPr>
              <a:t>s</a:t>
            </a:r>
          </a:p>
        </p:txBody>
      </p:sp>
    </p:spTree>
    <p:extLst>
      <p:ext uri="{BB962C8B-B14F-4D97-AF65-F5344CB8AC3E}">
        <p14:creationId xmlns:p14="http://schemas.microsoft.com/office/powerpoint/2010/main" val="1108922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lstStyle/>
          <a:p>
            <a:pPr algn="ctr"/>
            <a:r>
              <a:rPr lang="en-US" sz="3600" dirty="0">
                <a:latin typeface="Trebuchet MS" panose="020B0603020202020204" pitchFamily="34" charset="0"/>
              </a:rPr>
              <a:t>Rationale Scoring Rule</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a:xfrm>
            <a:off x="914400" y="1970088"/>
            <a:ext cx="5956917" cy="5025072"/>
          </a:xfrm>
        </p:spPr>
        <p:txBody>
          <a:bodyPr>
            <a:normAutofit fontScale="77500" lnSpcReduction="20000"/>
          </a:bodyPr>
          <a:lstStyle/>
          <a:p>
            <a:pPr>
              <a:buFont typeface="Arial" panose="020B0604020202020204" pitchFamily="34" charset="0"/>
              <a:buChar char="•"/>
            </a:pPr>
            <a:r>
              <a:rPr lang="en-US" sz="2900" dirty="0">
                <a:cs typeface="Calibri" panose="020F0502020204030204" pitchFamily="34" charset="0"/>
              </a:rPr>
              <a:t>Used when question has linked concept and a justification in the same sentence</a:t>
            </a:r>
          </a:p>
          <a:p>
            <a:pPr lvl="1">
              <a:buFont typeface="Arial" panose="020B0604020202020204" pitchFamily="34" charset="0"/>
              <a:buChar char="•"/>
            </a:pPr>
            <a:r>
              <a:rPr lang="en-US" sz="2900" i="1" dirty="0">
                <a:cs typeface="Calibri" panose="020F0502020204030204" pitchFamily="34" charset="0"/>
              </a:rPr>
              <a:t>Example: The client most likely has an asthma exacerbation as evidenced by the breath sounds.</a:t>
            </a:r>
          </a:p>
          <a:p>
            <a:pPr>
              <a:buFont typeface="Arial" panose="020B0604020202020204" pitchFamily="34" charset="0"/>
              <a:buChar char="•"/>
            </a:pPr>
            <a:r>
              <a:rPr lang="en-US" sz="2900" dirty="0">
                <a:cs typeface="Calibri" panose="020F0502020204030204" pitchFamily="34" charset="0"/>
              </a:rPr>
              <a:t>Dyad worth 1 point</a:t>
            </a:r>
          </a:p>
          <a:p>
            <a:pPr lvl="1">
              <a:buFont typeface="Arial" panose="020B0604020202020204" pitchFamily="34" charset="0"/>
              <a:buChar char="•"/>
            </a:pPr>
            <a:r>
              <a:rPr lang="en-US" sz="2900" dirty="0">
                <a:cs typeface="Calibri" panose="020F0502020204030204" pitchFamily="34" charset="0"/>
              </a:rPr>
              <a:t>One cause and one effect</a:t>
            </a:r>
          </a:p>
          <a:p>
            <a:pPr lvl="1">
              <a:buFont typeface="Arial" panose="020B0604020202020204" pitchFamily="34" charset="0"/>
              <a:buChar char="•"/>
            </a:pPr>
            <a:r>
              <a:rPr lang="en-US" sz="2900" dirty="0">
                <a:cs typeface="Calibri" panose="020F0502020204030204" pitchFamily="34" charset="0"/>
              </a:rPr>
              <a:t>Both parts must be correct for credit</a:t>
            </a:r>
          </a:p>
          <a:p>
            <a:pPr>
              <a:buFont typeface="Arial" panose="020B0604020202020204" pitchFamily="34" charset="0"/>
              <a:buChar char="•"/>
            </a:pPr>
            <a:r>
              <a:rPr lang="en-US" sz="2900" dirty="0">
                <a:cs typeface="Calibri" panose="020F0502020204030204" pitchFamily="34" charset="0"/>
              </a:rPr>
              <a:t>Triad worth 2 points </a:t>
            </a:r>
          </a:p>
          <a:p>
            <a:pPr lvl="1">
              <a:buFont typeface="Arial" panose="020B0604020202020204" pitchFamily="34" charset="0"/>
              <a:buChar char="•"/>
            </a:pPr>
            <a:r>
              <a:rPr lang="en-US" sz="2900" dirty="0">
                <a:cs typeface="Calibri" panose="020F0502020204030204" pitchFamily="34" charset="0"/>
              </a:rPr>
              <a:t>One cause 2 effects</a:t>
            </a:r>
          </a:p>
          <a:p>
            <a:pPr lvl="1">
              <a:buFont typeface="Arial" panose="020B0604020202020204" pitchFamily="34" charset="0"/>
              <a:buChar char="•"/>
            </a:pPr>
            <a:r>
              <a:rPr lang="en-US" sz="2900" dirty="0">
                <a:cs typeface="Calibri" panose="020F0502020204030204" pitchFamily="34" charset="0"/>
              </a:rPr>
              <a:t>Cause must be right for any credit</a:t>
            </a:r>
          </a:p>
          <a:p>
            <a:pPr lvl="1">
              <a:buFont typeface="Arial" panose="020B0604020202020204" pitchFamily="34" charset="0"/>
              <a:buChar char="•"/>
            </a:pPr>
            <a:r>
              <a:rPr lang="en-US" sz="2900" dirty="0">
                <a:cs typeface="Calibri" panose="020F0502020204030204" pitchFamily="34" charset="0"/>
              </a:rPr>
              <a:t>Partial credit given (1 point) if only 1 effect is correct </a:t>
            </a:r>
            <a:endParaRPr lang="en-US" sz="2900" dirty="0">
              <a:solidFill>
                <a:srgbClr val="00B050"/>
              </a:solidFill>
              <a:cs typeface="Calibri" panose="020F0502020204030204" pitchFamily="34" charset="0"/>
            </a:endParaRPr>
          </a:p>
          <a:p>
            <a:endParaRPr lang="en-US" dirty="0"/>
          </a:p>
        </p:txBody>
      </p:sp>
      <p:sp>
        <p:nvSpPr>
          <p:cNvPr id="2" name="TextBox 1">
            <a:extLst>
              <a:ext uri="{FF2B5EF4-FFF2-40B4-BE49-F238E27FC236}">
                <a16:creationId xmlns:a16="http://schemas.microsoft.com/office/drawing/2014/main" id="{5193DF67-2DC5-1BF5-F8B5-BF5A5B70B2CA}"/>
              </a:ext>
            </a:extLst>
          </p:cNvPr>
          <p:cNvSpPr txBox="1"/>
          <p:nvPr/>
        </p:nvSpPr>
        <p:spPr>
          <a:xfrm>
            <a:off x="7477760" y="1818640"/>
            <a:ext cx="3931920" cy="3416320"/>
          </a:xfrm>
          <a:prstGeom prst="rect">
            <a:avLst/>
          </a:prstGeom>
          <a:noFill/>
        </p:spPr>
        <p:txBody>
          <a:bodyPr wrap="square" rtlCol="0">
            <a:spAutoFit/>
          </a:bodyPr>
          <a:lstStyle/>
          <a:p>
            <a:pPr>
              <a:buFont typeface="Wingdings" panose="05000000000000000000" pitchFamily="2" charset="2"/>
              <a:buChar char="Ø"/>
            </a:pPr>
            <a:r>
              <a:rPr lang="en-US" dirty="0">
                <a:solidFill>
                  <a:schemeClr val="bg1"/>
                </a:solidFill>
              </a:rPr>
              <a:t>Complete the sentence from list of dropdown options.</a:t>
            </a:r>
          </a:p>
          <a:p>
            <a:pPr marL="0" indent="0">
              <a:buNone/>
            </a:pPr>
            <a:endParaRPr lang="en-US" dirty="0">
              <a:solidFill>
                <a:schemeClr val="bg1"/>
              </a:solidFill>
            </a:endParaRPr>
          </a:p>
          <a:p>
            <a:pPr marL="0" indent="0">
              <a:buNone/>
            </a:pPr>
            <a:r>
              <a:rPr lang="en-US" dirty="0">
                <a:solidFill>
                  <a:schemeClr val="bg1"/>
                </a:solidFill>
              </a:rPr>
              <a:t>To prevent night blindness the nurse would recommend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because they are rich in vitamin                                                </a:t>
            </a:r>
          </a:p>
          <a:p>
            <a:endParaRPr lang="en-US" dirty="0"/>
          </a:p>
        </p:txBody>
      </p:sp>
      <p:sp>
        <p:nvSpPr>
          <p:cNvPr id="3" name="Rectangle 2">
            <a:extLst>
              <a:ext uri="{FF2B5EF4-FFF2-40B4-BE49-F238E27FC236}">
                <a16:creationId xmlns:a16="http://schemas.microsoft.com/office/drawing/2014/main" id="{7A5C6063-0215-2B32-6D60-E2C2FEA99745}"/>
              </a:ext>
            </a:extLst>
          </p:cNvPr>
          <p:cNvSpPr/>
          <p:nvPr/>
        </p:nvSpPr>
        <p:spPr>
          <a:xfrm>
            <a:off x="9560560" y="3132792"/>
            <a:ext cx="1463040"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almonds</a:t>
            </a:r>
          </a:p>
          <a:p>
            <a:pPr algn="ctr"/>
            <a:r>
              <a:rPr lang="en-US" u="sng" dirty="0">
                <a:solidFill>
                  <a:sysClr val="windowText" lastClr="000000"/>
                </a:solidFill>
              </a:rPr>
              <a:t>carrots</a:t>
            </a:r>
            <a:r>
              <a:rPr lang="en-US" u="sng" dirty="0">
                <a:solidFill>
                  <a:srgbClr val="00B050"/>
                </a:solidFill>
                <a:sym typeface="Wingdings" panose="05000000000000000000" pitchFamily="2" charset="2"/>
              </a:rPr>
              <a:t></a:t>
            </a:r>
            <a:endParaRPr lang="en-US" u="sng" dirty="0">
              <a:solidFill>
                <a:srgbClr val="00B050"/>
              </a:solidFill>
            </a:endParaRPr>
          </a:p>
          <a:p>
            <a:pPr algn="ctr"/>
            <a:r>
              <a:rPr lang="en-US" dirty="0">
                <a:solidFill>
                  <a:sysClr val="windowText" lastClr="000000"/>
                </a:solidFill>
              </a:rPr>
              <a:t>orange juice</a:t>
            </a:r>
          </a:p>
          <a:p>
            <a:pPr algn="ctr"/>
            <a:endParaRPr lang="en-US" dirty="0"/>
          </a:p>
          <a:p>
            <a:pPr algn="ctr"/>
            <a:endParaRPr lang="en-US" dirty="0"/>
          </a:p>
        </p:txBody>
      </p:sp>
      <p:sp>
        <p:nvSpPr>
          <p:cNvPr id="4" name="Rectangle 3">
            <a:extLst>
              <a:ext uri="{FF2B5EF4-FFF2-40B4-BE49-F238E27FC236}">
                <a16:creationId xmlns:a16="http://schemas.microsoft.com/office/drawing/2014/main" id="{CF401879-A20C-ABFB-F365-A250BDD7E191}"/>
              </a:ext>
            </a:extLst>
          </p:cNvPr>
          <p:cNvSpPr/>
          <p:nvPr/>
        </p:nvSpPr>
        <p:spPr>
          <a:xfrm>
            <a:off x="10766800" y="4611522"/>
            <a:ext cx="1001514"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a:t>
            </a:r>
          </a:p>
          <a:p>
            <a:pPr algn="ctr"/>
            <a:r>
              <a:rPr lang="en-US" dirty="0">
                <a:solidFill>
                  <a:sysClr val="windowText" lastClr="000000"/>
                </a:solidFill>
              </a:rPr>
              <a:t>B</a:t>
            </a:r>
          </a:p>
          <a:p>
            <a:pPr algn="ctr"/>
            <a:r>
              <a:rPr lang="en-US" u="sng" dirty="0">
                <a:solidFill>
                  <a:sysClr val="windowText" lastClr="000000"/>
                </a:solidFill>
              </a:rPr>
              <a:t>   C</a:t>
            </a:r>
            <a:r>
              <a:rPr lang="en-US" u="sng" dirty="0">
                <a:solidFill>
                  <a:srgbClr val="FF0000"/>
                </a:solidFill>
                <a:sym typeface="Wingdings" panose="05000000000000000000" pitchFamily="2" charset="2"/>
              </a:rPr>
              <a:t></a:t>
            </a:r>
            <a:endParaRPr lang="en-US" dirty="0">
              <a:solidFill>
                <a:srgbClr val="FF0000"/>
              </a:solidFill>
            </a:endParaRPr>
          </a:p>
          <a:p>
            <a:pPr algn="ctr"/>
            <a:endParaRPr lang="en-US" dirty="0"/>
          </a:p>
          <a:p>
            <a:pPr algn="ctr"/>
            <a:endParaRPr lang="en-US" dirty="0"/>
          </a:p>
        </p:txBody>
      </p:sp>
      <p:sp>
        <p:nvSpPr>
          <p:cNvPr id="8" name="TextBox 7">
            <a:extLst>
              <a:ext uri="{FF2B5EF4-FFF2-40B4-BE49-F238E27FC236}">
                <a16:creationId xmlns:a16="http://schemas.microsoft.com/office/drawing/2014/main" id="{1C883C1E-D706-0DFA-28C2-E9452AC1E0E7}"/>
              </a:ext>
            </a:extLst>
          </p:cNvPr>
          <p:cNvSpPr txBox="1"/>
          <p:nvPr/>
        </p:nvSpPr>
        <p:spPr>
          <a:xfrm>
            <a:off x="7152640" y="5685529"/>
            <a:ext cx="4118094" cy="830997"/>
          </a:xfrm>
          <a:prstGeom prst="rect">
            <a:avLst/>
          </a:prstGeom>
          <a:noFill/>
        </p:spPr>
        <p:txBody>
          <a:bodyPr wrap="square">
            <a:spAutoFit/>
          </a:bodyPr>
          <a:lstStyle/>
          <a:p>
            <a:r>
              <a:rPr lang="en-US" sz="2400" dirty="0">
                <a:solidFill>
                  <a:srgbClr val="00B0F0"/>
                </a:solidFill>
                <a:latin typeface="Calibri" panose="020F0502020204030204" pitchFamily="34" charset="0"/>
                <a:cs typeface="Calibri" panose="020F0502020204030204" pitchFamily="34" charset="0"/>
              </a:rPr>
              <a:t>Right condition, </a:t>
            </a:r>
          </a:p>
          <a:p>
            <a:r>
              <a:rPr lang="en-US" sz="2400" dirty="0">
                <a:solidFill>
                  <a:srgbClr val="00B0F0"/>
                </a:solidFill>
                <a:latin typeface="Calibri" panose="020F0502020204030204" pitchFamily="34" charset="0"/>
                <a:cs typeface="Calibri" panose="020F0502020204030204" pitchFamily="34" charset="0"/>
              </a:rPr>
              <a:t>Wrong justification =0 points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11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normAutofit fontScale="90000"/>
          </a:bodyPr>
          <a:lstStyle/>
          <a:p>
            <a:r>
              <a:rPr lang="en-US" dirty="0"/>
              <a:t>Keep track of your score as you move through the review</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2950639438"/>
              </p:ext>
            </p:extLst>
          </p:nvPr>
        </p:nvGraphicFramePr>
        <p:xfrm>
          <a:off x="914400" y="1970088"/>
          <a:ext cx="6953248" cy="3235960"/>
        </p:xfrm>
        <a:graphic>
          <a:graphicData uri="http://schemas.openxmlformats.org/drawingml/2006/table">
            <a:tbl>
              <a:tblPr firstRow="1" bandRow="1">
                <a:tableStyleId>{5C22544A-7EE6-4342-B048-85BDC9FD1C3A}</a:tableStyleId>
              </a:tblPr>
              <a:tblGrid>
                <a:gridCol w="1738312">
                  <a:extLst>
                    <a:ext uri="{9D8B030D-6E8A-4147-A177-3AD203B41FA5}">
                      <a16:colId xmlns:a16="http://schemas.microsoft.com/office/drawing/2014/main" val="1938581054"/>
                    </a:ext>
                  </a:extLst>
                </a:gridCol>
                <a:gridCol w="1738312">
                  <a:extLst>
                    <a:ext uri="{9D8B030D-6E8A-4147-A177-3AD203B41FA5}">
                      <a16:colId xmlns:a16="http://schemas.microsoft.com/office/drawing/2014/main" val="1518037486"/>
                    </a:ext>
                  </a:extLst>
                </a:gridCol>
                <a:gridCol w="1738312">
                  <a:extLst>
                    <a:ext uri="{9D8B030D-6E8A-4147-A177-3AD203B41FA5}">
                      <a16:colId xmlns:a16="http://schemas.microsoft.com/office/drawing/2014/main" val="878282688"/>
                    </a:ext>
                  </a:extLst>
                </a:gridCol>
                <a:gridCol w="1738312">
                  <a:extLst>
                    <a:ext uri="{9D8B030D-6E8A-4147-A177-3AD203B41FA5}">
                      <a16:colId xmlns:a16="http://schemas.microsoft.com/office/drawing/2014/main" val="876644084"/>
                    </a:ext>
                  </a:extLst>
                </a:gridCol>
              </a:tblGrid>
              <a:tr h="370840">
                <a:tc>
                  <a:txBody>
                    <a:bodyPr/>
                    <a:lstStyle/>
                    <a:p>
                      <a:r>
                        <a:rPr lang="en-US" dirty="0"/>
                        <a:t>Case Study</a:t>
                      </a:r>
                    </a:p>
                  </a:txBody>
                  <a:tcPr/>
                </a:tc>
                <a:tc>
                  <a:txBody>
                    <a:bodyPr/>
                    <a:lstStyle/>
                    <a:p>
                      <a:r>
                        <a:rPr lang="en-US" dirty="0"/>
                        <a:t>My score</a:t>
                      </a:r>
                    </a:p>
                  </a:txBody>
                  <a:tcPr/>
                </a:tc>
                <a:tc>
                  <a:txBody>
                    <a:bodyPr/>
                    <a:lstStyle/>
                    <a:p>
                      <a:r>
                        <a:rPr lang="en-US" dirty="0"/>
                        <a:t>Standalone</a:t>
                      </a:r>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Case study 1 </a:t>
                      </a:r>
                    </a:p>
                  </a:txBody>
                  <a:tcPr/>
                </a:tc>
                <a:tc>
                  <a:txBody>
                    <a:bodyPr/>
                    <a:lstStyle/>
                    <a:p>
                      <a:endParaRPr lang="en-US"/>
                    </a:p>
                  </a:txBody>
                  <a:tcPr/>
                </a:tc>
                <a:tc>
                  <a:txBody>
                    <a:bodyPr/>
                    <a:lstStyle/>
                    <a:p>
                      <a:r>
                        <a:rPr lang="en-US" dirty="0"/>
                        <a:t>Bowtie 1</a:t>
                      </a:r>
                    </a:p>
                  </a:txBody>
                  <a:tcPr/>
                </a:tc>
                <a:tc>
                  <a:txBody>
                    <a:bodyPr/>
                    <a:lstStyle/>
                    <a:p>
                      <a:endParaRPr lang="en-US"/>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 study 2 </a:t>
                      </a:r>
                    </a:p>
                  </a:txBody>
                  <a:tcPr/>
                </a:tc>
                <a:tc>
                  <a:txBody>
                    <a:bodyPr/>
                    <a:lstStyle/>
                    <a:p>
                      <a:endParaRPr lang="en-US"/>
                    </a:p>
                  </a:txBody>
                  <a:tcPr/>
                </a:tc>
                <a:tc>
                  <a:txBody>
                    <a:bodyPr/>
                    <a:lstStyle/>
                    <a:p>
                      <a:r>
                        <a:rPr lang="en-US" dirty="0"/>
                        <a:t>Trend 1</a:t>
                      </a:r>
                    </a:p>
                  </a:txBody>
                  <a:tcPr/>
                </a:tc>
                <a:tc>
                  <a:txBody>
                    <a:bodyPr/>
                    <a:lstStyle/>
                    <a:p>
                      <a:endParaRPr lang="en-US"/>
                    </a:p>
                  </a:txBody>
                  <a:tcPr/>
                </a:tc>
                <a:extLst>
                  <a:ext uri="{0D108BD9-81ED-4DB2-BD59-A6C34878D82A}">
                    <a16:rowId xmlns:a16="http://schemas.microsoft.com/office/drawing/2014/main" val="2316600764"/>
                  </a:ext>
                </a:extLst>
              </a:tr>
              <a:tr h="370840">
                <a:tc>
                  <a:txBody>
                    <a:bodyPr/>
                    <a:lstStyle/>
                    <a:p>
                      <a:r>
                        <a:rPr lang="en-US" dirty="0"/>
                        <a:t>Case study 3</a:t>
                      </a:r>
                    </a:p>
                  </a:txBody>
                  <a:tcPr/>
                </a:tc>
                <a:tc>
                  <a:txBody>
                    <a:bodyPr/>
                    <a:lstStyle/>
                    <a:p>
                      <a:endParaRPr lang="en-US"/>
                    </a:p>
                  </a:txBody>
                  <a:tcPr/>
                </a:tc>
                <a:tc>
                  <a:txBody>
                    <a:bodyPr/>
                    <a:lstStyle/>
                    <a:p>
                      <a:r>
                        <a:rPr lang="en-US" dirty="0"/>
                        <a:t>Bowtie 2</a:t>
                      </a:r>
                    </a:p>
                  </a:txBody>
                  <a:tcPr/>
                </a:tc>
                <a:tc>
                  <a:txBody>
                    <a:bodyPr/>
                    <a:lstStyle/>
                    <a:p>
                      <a:endParaRPr lang="en-US"/>
                    </a:p>
                  </a:txBody>
                  <a:tcPr/>
                </a:tc>
                <a:extLst>
                  <a:ext uri="{0D108BD9-81ED-4DB2-BD59-A6C34878D82A}">
                    <a16:rowId xmlns:a16="http://schemas.microsoft.com/office/drawing/2014/main" val="3234571639"/>
                  </a:ext>
                </a:extLst>
              </a:tr>
              <a:tr h="370840">
                <a:tc>
                  <a:txBody>
                    <a:bodyPr/>
                    <a:lstStyle/>
                    <a:p>
                      <a:r>
                        <a:rPr lang="en-US" dirty="0"/>
                        <a:t>Case study 4</a:t>
                      </a:r>
                    </a:p>
                  </a:txBody>
                  <a:tcPr/>
                </a:tc>
                <a:tc>
                  <a:txBody>
                    <a:bodyPr/>
                    <a:lstStyle/>
                    <a:p>
                      <a:endParaRPr lang="en-US" dirty="0"/>
                    </a:p>
                  </a:txBody>
                  <a:tcPr/>
                </a:tc>
                <a:tc>
                  <a:txBody>
                    <a:bodyPr/>
                    <a:lstStyle/>
                    <a:p>
                      <a:r>
                        <a:rPr lang="en-US" dirty="0"/>
                        <a:t>Trend 2</a:t>
                      </a:r>
                    </a:p>
                  </a:txBody>
                  <a:tcPr/>
                </a:tc>
                <a:tc>
                  <a:txBody>
                    <a:bodyPr/>
                    <a:lstStyle/>
                    <a:p>
                      <a:endParaRPr lang="en-US"/>
                    </a:p>
                  </a:txBody>
                  <a:tcPr/>
                </a:tc>
                <a:extLst>
                  <a:ext uri="{0D108BD9-81ED-4DB2-BD59-A6C34878D82A}">
                    <a16:rowId xmlns:a16="http://schemas.microsoft.com/office/drawing/2014/main" val="2210208278"/>
                  </a:ext>
                </a:extLst>
              </a:tr>
              <a:tr h="370840">
                <a:tc>
                  <a:txBody>
                    <a:bodyPr/>
                    <a:lstStyle/>
                    <a:p>
                      <a:r>
                        <a:rPr lang="en-US" dirty="0"/>
                        <a:t>Case study 5</a:t>
                      </a:r>
                    </a:p>
                  </a:txBody>
                  <a:tcPr/>
                </a:tc>
                <a:tc>
                  <a:txBody>
                    <a:bodyPr/>
                    <a:lstStyle/>
                    <a:p>
                      <a:endParaRPr lang="en-US" dirty="0"/>
                    </a:p>
                  </a:txBody>
                  <a:tcPr/>
                </a:tc>
                <a:tc>
                  <a:txBody>
                    <a:bodyPr/>
                    <a:lstStyle/>
                    <a:p>
                      <a:r>
                        <a:rPr lang="en-US" dirty="0"/>
                        <a:t>Bowtie 3</a:t>
                      </a:r>
                    </a:p>
                  </a:txBody>
                  <a:tcPr/>
                </a:tc>
                <a:tc>
                  <a:txBody>
                    <a:bodyPr/>
                    <a:lstStyle/>
                    <a:p>
                      <a:endParaRPr lang="en-US"/>
                    </a:p>
                  </a:txBody>
                  <a:tcPr/>
                </a:tc>
                <a:extLst>
                  <a:ext uri="{0D108BD9-81ED-4DB2-BD59-A6C34878D82A}">
                    <a16:rowId xmlns:a16="http://schemas.microsoft.com/office/drawing/2014/main" val="3021649144"/>
                  </a:ext>
                </a:extLst>
              </a:tr>
              <a:tr h="370840">
                <a:tc>
                  <a:txBody>
                    <a:bodyPr/>
                    <a:lstStyle/>
                    <a:p>
                      <a:endParaRPr lang="en-US"/>
                    </a:p>
                  </a:txBody>
                  <a:tcPr/>
                </a:tc>
                <a:tc>
                  <a:txBody>
                    <a:bodyPr/>
                    <a:lstStyle/>
                    <a:p>
                      <a:endParaRPr lang="en-US" dirty="0"/>
                    </a:p>
                  </a:txBody>
                  <a:tcPr/>
                </a:tc>
                <a:tc>
                  <a:txBody>
                    <a:bodyPr/>
                    <a:lstStyle/>
                    <a:p>
                      <a:r>
                        <a:rPr lang="en-US" dirty="0"/>
                        <a:t>Trend 3</a:t>
                      </a:r>
                    </a:p>
                  </a:txBody>
                  <a:tcPr/>
                </a:tc>
                <a:tc>
                  <a:txBody>
                    <a:bodyPr/>
                    <a:lstStyle/>
                    <a:p>
                      <a:endParaRPr lang="en-US" dirty="0"/>
                    </a:p>
                  </a:txBody>
                  <a:tcPr/>
                </a:tc>
                <a:extLst>
                  <a:ext uri="{0D108BD9-81ED-4DB2-BD59-A6C34878D82A}">
                    <a16:rowId xmlns:a16="http://schemas.microsoft.com/office/drawing/2014/main" val="942907047"/>
                  </a:ext>
                </a:extLst>
              </a:tr>
              <a:tr h="370840">
                <a:tc>
                  <a:txBody>
                    <a:bodyPr/>
                    <a:lstStyle/>
                    <a:p>
                      <a:r>
                        <a:rPr lang="en-US" dirty="0"/>
                        <a:t>Case Study Total</a:t>
                      </a:r>
                    </a:p>
                  </a:txBody>
                  <a:tcPr/>
                </a:tc>
                <a:tc>
                  <a:txBody>
                    <a:bodyPr/>
                    <a:lstStyle/>
                    <a:p>
                      <a:endParaRPr lang="en-US" dirty="0"/>
                    </a:p>
                  </a:txBody>
                  <a:tcPr/>
                </a:tc>
                <a:tc>
                  <a:txBody>
                    <a:bodyPr/>
                    <a:lstStyle/>
                    <a:p>
                      <a:r>
                        <a:rPr lang="en-US" dirty="0"/>
                        <a:t>Stand alone Total</a:t>
                      </a:r>
                    </a:p>
                  </a:txBody>
                  <a:tcPr/>
                </a:tc>
                <a:tc>
                  <a:txBody>
                    <a:bodyPr/>
                    <a:lstStyle/>
                    <a:p>
                      <a:endParaRPr lang="en-US" dirty="0"/>
                    </a:p>
                  </a:txBody>
                  <a:tcPr/>
                </a:tc>
                <a:extLst>
                  <a:ext uri="{0D108BD9-81ED-4DB2-BD59-A6C34878D82A}">
                    <a16:rowId xmlns:a16="http://schemas.microsoft.com/office/drawing/2014/main" val="1810459071"/>
                  </a:ext>
                </a:extLst>
              </a:tr>
            </a:tbl>
          </a:graphicData>
        </a:graphic>
      </p:graphicFrame>
    </p:spTree>
    <p:extLst>
      <p:ext uri="{BB962C8B-B14F-4D97-AF65-F5344CB8AC3E}">
        <p14:creationId xmlns:p14="http://schemas.microsoft.com/office/powerpoint/2010/main" val="158165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1F65-13E4-9164-9FAC-EE3F38F121BF}"/>
              </a:ext>
            </a:extLst>
          </p:cNvPr>
          <p:cNvSpPr>
            <a:spLocks noGrp="1"/>
          </p:cNvSpPr>
          <p:nvPr>
            <p:ph type="title"/>
          </p:nvPr>
        </p:nvSpPr>
        <p:spPr/>
        <p:txBody>
          <a:bodyPr/>
          <a:lstStyle/>
          <a:p>
            <a:r>
              <a:rPr lang="en-US" dirty="0"/>
              <a:t>Final Link</a:t>
            </a:r>
          </a:p>
        </p:txBody>
      </p:sp>
      <p:sp>
        <p:nvSpPr>
          <p:cNvPr id="3" name="Content Placeholder 2">
            <a:extLst>
              <a:ext uri="{FF2B5EF4-FFF2-40B4-BE49-F238E27FC236}">
                <a16:creationId xmlns:a16="http://schemas.microsoft.com/office/drawing/2014/main" id="{DC9FCC7B-C902-9BB3-8CEC-3C965F3AECF7}"/>
              </a:ext>
            </a:extLst>
          </p:cNvPr>
          <p:cNvSpPr>
            <a:spLocks noGrp="1"/>
          </p:cNvSpPr>
          <p:nvPr>
            <p:ph sz="quarter" idx="10"/>
          </p:nvPr>
        </p:nvSpPr>
        <p:spPr/>
        <p:txBody>
          <a:bodyPr>
            <a:normAutofit/>
          </a:bodyPr>
          <a:lstStyle/>
          <a:p>
            <a:r>
              <a:rPr lang="en-US" sz="2800" dirty="0"/>
              <a:t>The final link in the review takes you to the course evaluation. </a:t>
            </a:r>
          </a:p>
          <a:p>
            <a:r>
              <a:rPr lang="en-US" sz="2800" dirty="0"/>
              <a:t>This anonymous information will be used to help us understand how this review is being used and how to improve the experience. </a:t>
            </a:r>
          </a:p>
        </p:txBody>
      </p:sp>
    </p:spTree>
    <p:extLst>
      <p:ext uri="{BB962C8B-B14F-4D97-AF65-F5344CB8AC3E}">
        <p14:creationId xmlns:p14="http://schemas.microsoft.com/office/powerpoint/2010/main" val="91703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32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32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3200" u="sng" dirty="0">
                <a:solidFill>
                  <a:srgbClr val="0563C1"/>
                </a:solidFill>
                <a:effectLst/>
                <a:latin typeface="Times New Roman" panose="02020603050405020304" pitchFamily="18" charset="0"/>
                <a:ea typeface="Times New Roman" panose="02020603050405020304" pitchFamily="18" charset="0"/>
                <a:hlinkClick r:id="rId2"/>
              </a:rPr>
              <a:t>/form/SV_8cQvohVkmgfi6Wy</a:t>
            </a:r>
            <a:endParaRPr lang="en-US" sz="3200" u="sng" dirty="0">
              <a:solidFill>
                <a:srgbClr val="0563C1"/>
              </a:solidFill>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9" name="Content Placeholder 8">
            <a:extLst>
              <a:ext uri="{FF2B5EF4-FFF2-40B4-BE49-F238E27FC236}">
                <a16:creationId xmlns:a16="http://schemas.microsoft.com/office/drawing/2014/main" id="{2B6C1DED-C0F4-6EF4-D284-4DD0240363F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036420" y="2543795"/>
            <a:ext cx="3501482" cy="3501482"/>
          </a:xfrm>
          <a:prstGeom prst="rect">
            <a:avLst/>
          </a:prstGeom>
          <a:noFill/>
          <a:ln>
            <a:noFill/>
          </a:ln>
        </p:spPr>
      </p:pic>
    </p:spTree>
    <p:extLst>
      <p:ext uri="{BB962C8B-B14F-4D97-AF65-F5344CB8AC3E}">
        <p14:creationId xmlns:p14="http://schemas.microsoft.com/office/powerpoint/2010/main" val="124998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extLst>
              <p:ext uri="{D42A27DB-BD31-4B8C-83A1-F6EECF244321}">
                <p14:modId xmlns:p14="http://schemas.microsoft.com/office/powerpoint/2010/main" val="2531341709"/>
              </p:ext>
            </p:extLst>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719657" y="433477"/>
            <a:ext cx="5155034" cy="4661469"/>
          </a:xfrm>
          <a:prstGeom prst="rect">
            <a:avLst/>
          </a:prstGeom>
          <a:noFill/>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Drag the 4 findings are most significant to the box on the right</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Client Findings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Blood pressure*</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Periorbital edema*</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Poor appetite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Headache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Fatigue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Urine output*</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marL="71755" marR="0">
              <a:lnSpc>
                <a:spcPct val="107000"/>
              </a:lnSpc>
              <a:spcBef>
                <a:spcPts val="0"/>
              </a:spcBef>
              <a:spcAft>
                <a:spcPts val="800"/>
              </a:spcAft>
              <a:tabLst>
                <a:tab pos="3040380" algn="l"/>
              </a:tabLs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Increased intake of fluids	</a:t>
            </a:r>
          </a:p>
          <a:p>
            <a:pPr marL="71755" marR="0">
              <a:lnSpc>
                <a:spcPct val="107000"/>
              </a:lnSpc>
              <a:spcBef>
                <a:spcPts val="0"/>
              </a:spcBef>
              <a:spcAft>
                <a:spcPts val="800"/>
              </a:spcAft>
              <a:tabLst>
                <a:tab pos="3040380" algn="l"/>
              </a:tabLst>
            </a:pPr>
            <a:r>
              <a:rPr lang="en-US" sz="18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History of strep throat*</a:t>
            </a:r>
          </a:p>
          <a:p>
            <a:pPr marL="342900" marR="0" lvl="0" indent="-342900">
              <a:lnSpc>
                <a:spcPct val="107000"/>
              </a:lnSpc>
              <a:spcBef>
                <a:spcPts val="0"/>
              </a:spcBef>
              <a:spcAft>
                <a:spcPts val="800"/>
              </a:spcAft>
              <a:buFont typeface="Wingdings" panose="05000000000000000000" pitchFamily="2" charset="2"/>
              <a:buChar char=""/>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646331"/>
          </a:xfrm>
          <a:prstGeom prst="rect">
            <a:avLst/>
          </a:prstGeom>
          <a:noFill/>
        </p:spPr>
        <p:txBody>
          <a:bodyPr wrap="square" rtlCol="0">
            <a:spAutoFit/>
          </a:bodyPr>
          <a:lstStyle/>
          <a:p>
            <a:r>
              <a:rPr lang="en-US" dirty="0">
                <a:solidFill>
                  <a:srgbClr val="00B0F0"/>
                </a:solidFill>
              </a:rPr>
              <a:t>0/1. This  question is worth 4 points.</a:t>
            </a:r>
          </a:p>
          <a:p>
            <a:r>
              <a:rPr lang="en-US" dirty="0">
                <a:solidFill>
                  <a:srgbClr val="00B0F0"/>
                </a:solidFill>
              </a:rPr>
              <a:t>Give yourself 1 point for each correct response. </a:t>
            </a:r>
          </a:p>
        </p:txBody>
      </p:sp>
      <p:pic>
        <p:nvPicPr>
          <p:cNvPr id="19" name="Picture 18">
            <a:extLst>
              <a:ext uri="{FF2B5EF4-FFF2-40B4-BE49-F238E27FC236}">
                <a16:creationId xmlns:a16="http://schemas.microsoft.com/office/drawing/2014/main" id="{6A61192C-A553-B0E1-04E8-FC75F6C9FE7C}"/>
              </a:ext>
            </a:extLst>
          </p:cNvPr>
          <p:cNvPicPr>
            <a:picLocks noChangeAspect="1"/>
          </p:cNvPicPr>
          <p:nvPr/>
        </p:nvPicPr>
        <p:blipFill>
          <a:blip r:embed="rId2"/>
          <a:stretch>
            <a:fillRect/>
          </a:stretch>
        </p:blipFill>
        <p:spPr>
          <a:xfrm>
            <a:off x="486900" y="849816"/>
            <a:ext cx="5862985" cy="5158368"/>
          </a:xfrm>
          <a:prstGeom prst="rect">
            <a:avLst/>
          </a:prstGeom>
        </p:spPr>
      </p:pic>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spTree>
    <p:extLst>
      <p:ext uri="{BB962C8B-B14F-4D97-AF65-F5344CB8AC3E}">
        <p14:creationId xmlns:p14="http://schemas.microsoft.com/office/powerpoint/2010/main" val="3274937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 blood pressure for an 8- year-old should be less than 120/80. The history of recent strep throat, blood pressure, periorbital edema and changes in urine output are the most significant findings because they suggest the child has poststreptococcal glomerulonephritis.  The child is at risk for heart failure, seizures, and encephalopathy due to hypertension and fluid overload as evidenced by bilateral periorbital edema, decreased urine output, hematuria, and high blood pressure of 128/80. </a:t>
            </a:r>
          </a:p>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27531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719657" y="433477"/>
            <a:ext cx="5155034" cy="5191229"/>
          </a:xfrm>
          <a:prstGeom prst="rect">
            <a:avLst/>
          </a:prstGeom>
          <a:noFill/>
        </p:spPr>
        <p:txBody>
          <a:bodyPr wrap="square">
            <a:spAutoFit/>
          </a:bodyPr>
          <a:lstStyle/>
          <a:p>
            <a:pPr marL="0" marR="0">
              <a:lnSpc>
                <a:spcPct val="107000"/>
              </a:lnSpc>
              <a:spcBef>
                <a:spcPts val="0"/>
              </a:spcBef>
              <a:spcAft>
                <a:spcPts val="800"/>
              </a:spcAft>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nurse suspects poststreptococcal glomerulonephritis and considers the child’s risks.</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Which of the following complications is the client at risk for experiencing?  Select all that apply</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Bowel obstruction</a:t>
            </a:r>
          </a:p>
          <a:p>
            <a:pPr marL="342900" marR="0" lvl="0" indent="-342900">
              <a:lnSpc>
                <a:spcPct val="107000"/>
              </a:lnSpc>
              <a:spcBef>
                <a:spcPts val="0"/>
              </a:spcBef>
              <a:spcAft>
                <a:spcPts val="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Heart failure*</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Diabetes</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Liver failure</a:t>
            </a:r>
          </a:p>
          <a:p>
            <a:pPr marL="342900" marR="0" lvl="0" indent="-342900">
              <a:lnSpc>
                <a:spcPct val="107000"/>
              </a:lnSpc>
              <a:spcBef>
                <a:spcPts val="0"/>
              </a:spcBef>
              <a:spcAft>
                <a:spcPts val="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Fluid overload* </a:t>
            </a:r>
          </a:p>
          <a:p>
            <a:pPr marL="342900" marR="0" lvl="0" indent="-342900">
              <a:lnSpc>
                <a:spcPct val="107000"/>
              </a:lnSpc>
              <a:spcBef>
                <a:spcPts val="0"/>
              </a:spcBef>
              <a:spcAft>
                <a:spcPts val="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Acute renal failure</a:t>
            </a: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Wingdings" panose="05000000000000000000" pitchFamily="2" charset="2"/>
              <a:buChar char=""/>
            </a:pPr>
            <a:r>
              <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Adrenal insufficiency</a:t>
            </a:r>
          </a:p>
          <a:p>
            <a:pPr marL="342900" marR="0" lvl="0" indent="-342900">
              <a:lnSpc>
                <a:spcPct val="107000"/>
              </a:lnSpc>
              <a:spcBef>
                <a:spcPts val="0"/>
              </a:spcBef>
              <a:spcAft>
                <a:spcPts val="800"/>
              </a:spcAft>
              <a:buFont typeface="Wingdings" panose="05000000000000000000" pitchFamily="2" charset="2"/>
              <a:buChar char=""/>
            </a:pPr>
            <a:r>
              <a:rPr lang="en-US" sz="2000" u="sng" dirty="0">
                <a:solidFill>
                  <a:schemeClr val="bg1"/>
                </a:solidFill>
                <a:effectLst/>
                <a:latin typeface="Calibri" panose="020F0502020204030204" pitchFamily="34" charset="0"/>
                <a:ea typeface="Calibri" panose="020F0502020204030204" pitchFamily="34" charset="0"/>
                <a:cs typeface="Arial" panose="020B0604020202020204" pitchFamily="34" charset="0"/>
              </a:rPr>
              <a:t>Hypertension*</a:t>
            </a:r>
          </a:p>
          <a:p>
            <a:pPr marL="342900" marR="0" lvl="0" indent="-342900">
              <a:lnSpc>
                <a:spcPct val="107000"/>
              </a:lnSpc>
              <a:spcBef>
                <a:spcPts val="0"/>
              </a:spcBef>
              <a:spcAft>
                <a:spcPts val="800"/>
              </a:spcAft>
              <a:buFont typeface="Wingdings" panose="05000000000000000000" pitchFamily="2" charset="2"/>
              <a:buChar char=""/>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1200329"/>
          </a:xfrm>
          <a:prstGeom prst="rect">
            <a:avLst/>
          </a:prstGeom>
          <a:noFill/>
        </p:spPr>
        <p:txBody>
          <a:bodyPr wrap="square" rtlCol="0">
            <a:spAutoFit/>
          </a:bodyPr>
          <a:lstStyle/>
          <a:p>
            <a:r>
              <a:rPr lang="en-US" dirty="0">
                <a:solidFill>
                  <a:srgbClr val="00B0F0"/>
                </a:solidFill>
              </a:rPr>
              <a:t>+/-. This  question is worth 4 points.</a:t>
            </a:r>
          </a:p>
          <a:p>
            <a:r>
              <a:rPr lang="en-US" dirty="0">
                <a:solidFill>
                  <a:srgbClr val="00B0F0"/>
                </a:solidFill>
              </a:rPr>
              <a:t>Give yourself 1 point for each correct response</a:t>
            </a:r>
          </a:p>
          <a:p>
            <a:r>
              <a:rPr lang="en-US" dirty="0">
                <a:solidFill>
                  <a:srgbClr val="00B0F0"/>
                </a:solidFill>
              </a:rPr>
              <a:t>AND subtract 1 point for each incorrect response you selected. The least you can score is 0.  </a:t>
            </a:r>
          </a:p>
        </p:txBody>
      </p:sp>
      <p:pic>
        <p:nvPicPr>
          <p:cNvPr id="19" name="Picture 18">
            <a:extLst>
              <a:ext uri="{FF2B5EF4-FFF2-40B4-BE49-F238E27FC236}">
                <a16:creationId xmlns:a16="http://schemas.microsoft.com/office/drawing/2014/main" id="{6A61192C-A553-B0E1-04E8-FC75F6C9FE7C}"/>
              </a:ext>
            </a:extLst>
          </p:cNvPr>
          <p:cNvPicPr>
            <a:picLocks noChangeAspect="1"/>
          </p:cNvPicPr>
          <p:nvPr/>
        </p:nvPicPr>
        <p:blipFill>
          <a:blip r:embed="rId3"/>
          <a:stretch>
            <a:fillRect/>
          </a:stretch>
        </p:blipFill>
        <p:spPr>
          <a:xfrm>
            <a:off x="486900" y="849816"/>
            <a:ext cx="5862985" cy="5158368"/>
          </a:xfrm>
          <a:prstGeom prst="rect">
            <a:avLst/>
          </a:prstGeom>
        </p:spPr>
      </p:pic>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spTree>
    <p:extLst>
      <p:ext uri="{BB962C8B-B14F-4D97-AF65-F5344CB8AC3E}">
        <p14:creationId xmlns:p14="http://schemas.microsoft.com/office/powerpoint/2010/main" val="2270618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The child is at risk for fluid overload leading to hypertension and cardio- pulmonary  congestion leading to heart failure. Untreated the decreased urine output, hematuria, and high blood pressure  can lead to renal failure. Gastrointestinal, endocrine, and hepatic complications are not known ramifications of poststreptococcal glomerulonephritis.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311236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719657" y="433477"/>
            <a:ext cx="5155034" cy="1766189"/>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Labs return and the child receives the diagnosis of poststreptococcal glomerulonephritis.</a:t>
            </a:r>
          </a:p>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Complete the sentence from the list of drop-down options.</a:t>
            </a:r>
          </a:p>
          <a:p>
            <a:pPr marL="0" marR="0">
              <a:lnSpc>
                <a:spcPct val="107000"/>
              </a:lnSpc>
              <a:spcBef>
                <a:spcPts val="0"/>
              </a:spcBef>
              <a:spcAft>
                <a:spcPts val="800"/>
              </a:spcAft>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880302" y="5274527"/>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pic>
        <p:nvPicPr>
          <p:cNvPr id="3" name="Picture 2">
            <a:extLst>
              <a:ext uri="{FF2B5EF4-FFF2-40B4-BE49-F238E27FC236}">
                <a16:creationId xmlns:a16="http://schemas.microsoft.com/office/drawing/2014/main" id="{4E9200A3-D9B3-CB2F-4029-AFB98A83D7DA}"/>
              </a:ext>
            </a:extLst>
          </p:cNvPr>
          <p:cNvPicPr>
            <a:picLocks noChangeAspect="1"/>
          </p:cNvPicPr>
          <p:nvPr/>
        </p:nvPicPr>
        <p:blipFill>
          <a:blip r:embed="rId3"/>
          <a:stretch>
            <a:fillRect/>
          </a:stretch>
        </p:blipFill>
        <p:spPr>
          <a:xfrm>
            <a:off x="656157" y="869794"/>
            <a:ext cx="5535883" cy="5419494"/>
          </a:xfrm>
          <a:prstGeom prst="rect">
            <a:avLst/>
          </a:prstGeom>
        </p:spPr>
      </p:pic>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extLst>
              <p:ext uri="{D42A27DB-BD31-4B8C-83A1-F6EECF244321}">
                <p14:modId xmlns:p14="http://schemas.microsoft.com/office/powerpoint/2010/main" val="3661270349"/>
              </p:ext>
            </p:extLst>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The problem the nurse needs to address first is</a:t>
                      </a: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treating the infection</a:t>
                      </a:r>
                    </a:p>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lowering the blood pressure</a:t>
                      </a:r>
                    </a:p>
                    <a:p>
                      <a:pPr marL="0" marR="0">
                        <a:lnSpc>
                          <a:spcPct val="107000"/>
                        </a:lnSpc>
                        <a:spcBef>
                          <a:spcPts val="0"/>
                        </a:spcBef>
                        <a:spcAft>
                          <a:spcPts val="0"/>
                        </a:spcAft>
                      </a:pPr>
                      <a:r>
                        <a:rPr lang="en-US" sz="1800" dirty="0">
                          <a:solidFill>
                            <a:schemeClr val="bg1"/>
                          </a:solidFill>
                          <a:effectLst/>
                          <a:latin typeface="Calibri" panose="020F0502020204030204" pitchFamily="34" charset="0"/>
                          <a:cs typeface="Calibri" panose="020F0502020204030204" pitchFamily="34" charset="0"/>
                        </a:rPr>
                        <a:t>managing the fluid overload*</a:t>
                      </a: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spTree>
    <p:extLst>
      <p:ext uri="{BB962C8B-B14F-4D97-AF65-F5344CB8AC3E}">
        <p14:creationId xmlns:p14="http://schemas.microsoft.com/office/powerpoint/2010/main" val="98574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06E4-A285-9FC0-C5E2-EF01697FF61F}"/>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About The NextGen NCLEX</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C1AFC24-7254-A9E8-C7CD-07E277B00C8B}"/>
              </a:ext>
            </a:extLst>
          </p:cNvPr>
          <p:cNvSpPr>
            <a:spLocks noGrp="1"/>
          </p:cNvSpPr>
          <p:nvPr>
            <p:ph sz="quarter" idx="10"/>
          </p:nvPr>
        </p:nvSpPr>
        <p:spPr/>
        <p:txBody>
          <a:bodyPr/>
          <a:lstStyle/>
          <a:p>
            <a:r>
              <a:rPr lang="en-US" sz="2400" dirty="0">
                <a:latin typeface="Calibri" panose="020F0502020204030204" pitchFamily="34" charset="0"/>
                <a:cs typeface="Calibri" panose="020F0502020204030204" pitchFamily="34" charset="0"/>
              </a:rPr>
              <a:t>Starting April 1, 2023,  graduates will take an updated version of the National Council Licensure Exam referred to as Next Generation NCLEX.</a:t>
            </a:r>
          </a:p>
          <a:p>
            <a:r>
              <a:rPr lang="en-US" sz="2400" dirty="0">
                <a:latin typeface="Calibri" panose="020F0502020204030204" pitchFamily="34" charset="0"/>
                <a:cs typeface="Calibri" panose="020F0502020204030204" pitchFamily="34" charset="0"/>
              </a:rPr>
              <a:t>Next Generation NCLEX (NGN) will continue to test a candidate’s ability to provide safe client care while incorporating new methods to better test clinical judgment.   </a:t>
            </a:r>
          </a:p>
          <a:p>
            <a:r>
              <a:rPr lang="en-US" sz="2400" dirty="0">
                <a:latin typeface="Calibri" panose="020F0502020204030204" pitchFamily="34" charset="0"/>
                <a:cs typeface="Calibri" panose="020F0502020204030204" pitchFamily="34" charset="0"/>
              </a:rPr>
              <a:t>The testing methods will include using new item response types in clinical judgment case studies and stand-alone questions to test the </a:t>
            </a:r>
            <a:r>
              <a:rPr lang="en-US" sz="2400" i="0" dirty="0">
                <a:solidFill>
                  <a:schemeClr val="bg2"/>
                </a:solidFill>
                <a:effectLst/>
                <a:latin typeface="Calibri" panose="020F0502020204030204" pitchFamily="34" charset="0"/>
                <a:cs typeface="Calibri" panose="020F0502020204030204" pitchFamily="34" charset="0"/>
              </a:rPr>
              <a:t>NCSBN Clinical Judgment Measurement Model(NCJMM)</a:t>
            </a:r>
            <a:r>
              <a:rPr lang="en-US" sz="2400" i="0" dirty="0">
                <a:solidFill>
                  <a:srgbClr val="3A5559"/>
                </a:solidFill>
                <a:effectLst/>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2"/>
              </a:rPr>
              <a:t>https://www.ncsbn.org/exams/next-generation-nclex/NGN+Resources/clinical-judgment-measurement-model.page</a:t>
            </a:r>
            <a:r>
              <a:rPr lang="en-US" sz="2400"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3542775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r>
              <a:rPr lang="en-US" sz="2800" dirty="0">
                <a:effectLst/>
                <a:latin typeface="Calibri" panose="020F0502020204030204" pitchFamily="34" charset="0"/>
                <a:ea typeface="Calibri" panose="020F0502020204030204" pitchFamily="34" charset="0"/>
                <a:cs typeface="Arial" panose="020B0604020202020204" pitchFamily="34" charset="0"/>
              </a:rPr>
              <a:t>The top priority is to manage the fluid overload. Managing the overload will help the blood pressure. The nurse will anticipate orders to treat the infection, however the problem is being caused by an immune response not an infection.</a:t>
            </a:r>
          </a:p>
          <a:p>
            <a:endParaRPr lang="en-US" dirty="0"/>
          </a:p>
        </p:txBody>
      </p:sp>
    </p:spTree>
    <p:extLst>
      <p:ext uri="{BB962C8B-B14F-4D97-AF65-F5344CB8AC3E}">
        <p14:creationId xmlns:p14="http://schemas.microsoft.com/office/powerpoint/2010/main" val="2136660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1367234"/>
          </a:xfrm>
          <a:prstGeom prst="rect">
            <a:avLst/>
          </a:prstGeom>
          <a:noFill/>
        </p:spPr>
        <p:txBody>
          <a:bodyPr wrap="square">
            <a:spAutoFit/>
          </a:bodyPr>
          <a:lstStyle/>
          <a:p>
            <a:pPr marL="0" lvl="1">
              <a:lnSpc>
                <a:spcPct val="107000"/>
              </a:lnSpc>
              <a:spcAft>
                <a:spcPts val="800"/>
              </a:spcAft>
            </a:pPr>
            <a:r>
              <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rPr>
              <a:t>Select the orders from each of the categories the nurse should anticipate including in the plan of care. Each category may have more than one order. </a:t>
            </a:r>
          </a:p>
          <a:p>
            <a:pPr marL="0" marR="0">
              <a:lnSpc>
                <a:spcPct val="107000"/>
              </a:lnSpc>
              <a:spcBef>
                <a:spcPts val="0"/>
              </a:spcBef>
              <a:spcAft>
                <a:spcPts val="800"/>
              </a:spcAft>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53330" y="4124692"/>
            <a:ext cx="5744660" cy="2308324"/>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5 points- Score each category separately and then add the category scores together.</a:t>
            </a:r>
          </a:p>
          <a:p>
            <a:r>
              <a:rPr lang="en-US" dirty="0">
                <a:solidFill>
                  <a:srgbClr val="00B0F0"/>
                </a:solidFill>
                <a:latin typeface="Calibri" panose="020F0502020204030204" pitchFamily="34" charset="0"/>
                <a:cs typeface="Calibri" panose="020F0502020204030204" pitchFamily="34" charset="0"/>
              </a:rPr>
              <a:t> Score 1 point for each correct answer AND subtract 1point for each incorrect answer. The worst you can score is 0 per category</a:t>
            </a:r>
          </a:p>
          <a:p>
            <a:r>
              <a:rPr lang="en-US" dirty="0">
                <a:solidFill>
                  <a:srgbClr val="00B0F0"/>
                </a:solidFill>
                <a:latin typeface="Calibri" panose="020F0502020204030204" pitchFamily="34" charset="0"/>
                <a:cs typeface="Calibri" panose="020F0502020204030204" pitchFamily="34" charset="0"/>
              </a:rPr>
              <a:t>Medications=2 points</a:t>
            </a:r>
          </a:p>
          <a:p>
            <a:r>
              <a:rPr lang="en-US" dirty="0">
                <a:solidFill>
                  <a:srgbClr val="00B0F0"/>
                </a:solidFill>
                <a:latin typeface="Calibri" panose="020F0502020204030204" pitchFamily="34" charset="0"/>
                <a:cs typeface="Calibri" panose="020F0502020204030204" pitchFamily="34" charset="0"/>
              </a:rPr>
              <a:t>Nursing= 3 points.</a:t>
            </a:r>
          </a:p>
          <a:p>
            <a:endParaRPr lang="en-US" dirty="0">
              <a:solidFill>
                <a:srgbClr val="00B0F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4E9200A3-D9B3-CB2F-4029-AFB98A83D7DA}"/>
              </a:ext>
            </a:extLst>
          </p:cNvPr>
          <p:cNvPicPr>
            <a:picLocks noChangeAspect="1"/>
          </p:cNvPicPr>
          <p:nvPr/>
        </p:nvPicPr>
        <p:blipFill>
          <a:blip r:embed="rId3"/>
          <a:stretch>
            <a:fillRect/>
          </a:stretch>
        </p:blipFill>
        <p:spPr>
          <a:xfrm>
            <a:off x="560116" y="719253"/>
            <a:ext cx="5535883" cy="5419494"/>
          </a:xfrm>
          <a:prstGeom prst="rect">
            <a:avLst/>
          </a:prstGeom>
        </p:spPr>
      </p:pic>
      <p:pic>
        <p:nvPicPr>
          <p:cNvPr id="5" name="Picture 4">
            <a:extLst>
              <a:ext uri="{FF2B5EF4-FFF2-40B4-BE49-F238E27FC236}">
                <a16:creationId xmlns:a16="http://schemas.microsoft.com/office/drawing/2014/main" id="{09C5228A-A958-86C2-ACF7-521C2AAAEEA1}"/>
              </a:ext>
            </a:extLst>
          </p:cNvPr>
          <p:cNvPicPr>
            <a:picLocks noChangeAspect="1"/>
          </p:cNvPicPr>
          <p:nvPr/>
        </p:nvPicPr>
        <p:blipFill>
          <a:blip r:embed="rId4"/>
          <a:stretch>
            <a:fillRect/>
          </a:stretch>
        </p:blipFill>
        <p:spPr>
          <a:xfrm>
            <a:off x="6262370" y="1188604"/>
            <a:ext cx="4216884" cy="2901578"/>
          </a:xfrm>
          <a:prstGeom prst="rect">
            <a:avLst/>
          </a:prstGeom>
        </p:spPr>
      </p:pic>
    </p:spTree>
    <p:extLst>
      <p:ext uri="{BB962C8B-B14F-4D97-AF65-F5344CB8AC3E}">
        <p14:creationId xmlns:p14="http://schemas.microsoft.com/office/powerpoint/2010/main" val="211516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r>
              <a:rPr lang="en-US" sz="2800" dirty="0">
                <a:effectLst/>
                <a:latin typeface="Calibri" panose="020F0502020204030204" pitchFamily="34" charset="0"/>
                <a:ea typeface="Calibri" panose="020F0502020204030204" pitchFamily="34" charset="0"/>
                <a:cs typeface="Arial" panose="020B0604020202020204" pitchFamily="34" charset="0"/>
              </a:rPr>
              <a:t>The top priority is to manage the fluid overload. Managing the overload will help the blood pressure. The nurse will anticipate orders to treat the infection, however the problem is being caused by an immune response not an infection.</a:t>
            </a:r>
          </a:p>
          <a:p>
            <a:endParaRPr lang="en-US" dirty="0"/>
          </a:p>
        </p:txBody>
      </p:sp>
    </p:spTree>
    <p:extLst>
      <p:ext uri="{BB962C8B-B14F-4D97-AF65-F5344CB8AC3E}">
        <p14:creationId xmlns:p14="http://schemas.microsoft.com/office/powerpoint/2010/main" val="352555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2358915"/>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nurse plans the family teaching about the treatment plan.</a:t>
            </a:r>
          </a:p>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For each teaching point, click to specify if the nurse should address the teaching immediately upon admission, within the next hour, or before the end of the shift.</a:t>
            </a:r>
          </a:p>
          <a:p>
            <a:pPr marL="0" marR="0">
              <a:lnSpc>
                <a:spcPct val="107000"/>
              </a:lnSpc>
              <a:spcBef>
                <a:spcPts val="0"/>
              </a:spcBef>
              <a:spcAft>
                <a:spcPts val="800"/>
              </a:spcAft>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8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4" name="Picture 3">
            <a:extLst>
              <a:ext uri="{FF2B5EF4-FFF2-40B4-BE49-F238E27FC236}">
                <a16:creationId xmlns:a16="http://schemas.microsoft.com/office/drawing/2014/main" id="{9EABFBDF-C005-D28E-F581-5BDE1770308F}"/>
              </a:ext>
            </a:extLst>
          </p:cNvPr>
          <p:cNvPicPr>
            <a:picLocks noChangeAspect="1"/>
          </p:cNvPicPr>
          <p:nvPr/>
        </p:nvPicPr>
        <p:blipFill>
          <a:blip r:embed="rId3"/>
          <a:stretch>
            <a:fillRect/>
          </a:stretch>
        </p:blipFill>
        <p:spPr>
          <a:xfrm>
            <a:off x="486986" y="661423"/>
            <a:ext cx="5451724" cy="5984703"/>
          </a:xfrm>
          <a:prstGeom prst="rect">
            <a:avLst/>
          </a:prstGeom>
        </p:spPr>
      </p:pic>
      <p:pic>
        <p:nvPicPr>
          <p:cNvPr id="7" name="Picture 6">
            <a:extLst>
              <a:ext uri="{FF2B5EF4-FFF2-40B4-BE49-F238E27FC236}">
                <a16:creationId xmlns:a16="http://schemas.microsoft.com/office/drawing/2014/main" id="{6F407331-FD51-2FF5-DAE6-45F75FFEC8AA}"/>
              </a:ext>
            </a:extLst>
          </p:cNvPr>
          <p:cNvPicPr>
            <a:picLocks noChangeAspect="1"/>
          </p:cNvPicPr>
          <p:nvPr/>
        </p:nvPicPr>
        <p:blipFill>
          <a:blip r:embed="rId4"/>
          <a:stretch>
            <a:fillRect/>
          </a:stretch>
        </p:blipFill>
        <p:spPr>
          <a:xfrm>
            <a:off x="6096000" y="1778222"/>
            <a:ext cx="5609014" cy="3284431"/>
          </a:xfrm>
          <a:prstGeom prst="rect">
            <a:avLst/>
          </a:prstGeom>
        </p:spPr>
      </p:pic>
    </p:spTree>
    <p:extLst>
      <p:ext uri="{BB962C8B-B14F-4D97-AF65-F5344CB8AC3E}">
        <p14:creationId xmlns:p14="http://schemas.microsoft.com/office/powerpoint/2010/main" val="1166906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When teaching is complex, teaching should be broken down into short segments. Upon admission the things that are most important for the nurse to address before leaving the client alone are the bedrest and fluid restriction orders, signs and symptoms to call the nurse for (in this case seizures or changes in LOC) and diagnostic test that are ordered so the client will not be surprised if another team member comes into the room. Medication teaching should be done when the medicine is given. Diet teaching will need to be done before lunch. Since the client is on bedrest discussions of strenuous activities can occur later. Discussions of monitoring urine output can occur when the child needs to void.</a:t>
            </a: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20708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1959960"/>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nurse evaluates the family’s understanding of the treatment plan. </a:t>
            </a:r>
          </a:p>
          <a:p>
            <a:pPr marL="342900" marR="0" lvl="0" indent="-342900">
              <a:lnSpc>
                <a:spcPct val="107000"/>
              </a:lnSpc>
              <a:spcBef>
                <a:spcPts val="0"/>
              </a:spcBef>
              <a:spcAft>
                <a:spcPts val="800"/>
              </a:spcAft>
              <a:buFont typeface="Wingdings" panose="05000000000000000000" pitchFamily="2" charset="2"/>
              <a:buChar char=""/>
            </a:pPr>
            <a:r>
              <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For each client statement, click to specify whether the statement indicates an understanding, or no understanding of teaching provided. </a:t>
            </a: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4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4" name="Picture 3">
            <a:extLst>
              <a:ext uri="{FF2B5EF4-FFF2-40B4-BE49-F238E27FC236}">
                <a16:creationId xmlns:a16="http://schemas.microsoft.com/office/drawing/2014/main" id="{9EABFBDF-C005-D28E-F581-5BDE1770308F}"/>
              </a:ext>
            </a:extLst>
          </p:cNvPr>
          <p:cNvPicPr>
            <a:picLocks noChangeAspect="1"/>
          </p:cNvPicPr>
          <p:nvPr/>
        </p:nvPicPr>
        <p:blipFill>
          <a:blip r:embed="rId3"/>
          <a:stretch>
            <a:fillRect/>
          </a:stretch>
        </p:blipFill>
        <p:spPr>
          <a:xfrm>
            <a:off x="486986" y="661423"/>
            <a:ext cx="5451724" cy="5984703"/>
          </a:xfrm>
          <a:prstGeom prst="rect">
            <a:avLst/>
          </a:prstGeom>
        </p:spPr>
      </p:pic>
      <p:pic>
        <p:nvPicPr>
          <p:cNvPr id="3" name="Picture 2">
            <a:extLst>
              <a:ext uri="{FF2B5EF4-FFF2-40B4-BE49-F238E27FC236}">
                <a16:creationId xmlns:a16="http://schemas.microsoft.com/office/drawing/2014/main" id="{095574FD-6C80-E9F5-A31B-920F0E9E18BD}"/>
              </a:ext>
            </a:extLst>
          </p:cNvPr>
          <p:cNvPicPr>
            <a:picLocks noChangeAspect="1"/>
          </p:cNvPicPr>
          <p:nvPr/>
        </p:nvPicPr>
        <p:blipFill>
          <a:blip r:embed="rId4"/>
          <a:stretch>
            <a:fillRect/>
          </a:stretch>
        </p:blipFill>
        <p:spPr>
          <a:xfrm>
            <a:off x="6262371" y="2201644"/>
            <a:ext cx="5155034" cy="3039429"/>
          </a:xfrm>
          <a:prstGeom prst="rect">
            <a:avLst/>
          </a:prstGeom>
        </p:spPr>
      </p:pic>
    </p:spTree>
    <p:extLst>
      <p:ext uri="{BB962C8B-B14F-4D97-AF65-F5344CB8AC3E}">
        <p14:creationId xmlns:p14="http://schemas.microsoft.com/office/powerpoint/2010/main" val="3852524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The child is experiencing poststreptococcal glomerulonephritis. The child is at risk for seizures and encephalopathy.  The parent must understand the importance of close monitoring for changes in LOC or seizure activity and when to seek additional medical attention.</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3236879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551204588"/>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26</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431679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hlinkClick r:id="rId2"/>
              </a:rPr>
              <a:t>/form/SV_3e2Dw5IGoxrIW4m</a:t>
            </a:r>
            <a:endParaRPr lang="en-US" sz="24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DB1F2840-5F32-8F60-C1CE-CEA2E6BC2652}"/>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239CD16D-7A16-5CDB-2518-6D3EC4F8C8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0964" y="3155164"/>
            <a:ext cx="2718154" cy="2718154"/>
          </a:xfrm>
          <a:prstGeom prst="rect">
            <a:avLst/>
          </a:prstGeom>
          <a:noFill/>
          <a:ln>
            <a:noFill/>
          </a:ln>
        </p:spPr>
      </p:pic>
    </p:spTree>
    <p:extLst>
      <p:ext uri="{BB962C8B-B14F-4D97-AF65-F5344CB8AC3E}">
        <p14:creationId xmlns:p14="http://schemas.microsoft.com/office/powerpoint/2010/main" val="2965485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5" name="Picture 4">
            <a:extLst>
              <a:ext uri="{FF2B5EF4-FFF2-40B4-BE49-F238E27FC236}">
                <a16:creationId xmlns:a16="http://schemas.microsoft.com/office/drawing/2014/main" id="{9028D2A9-B032-6EBA-C7D5-F0A8DB476AE3}"/>
              </a:ext>
            </a:extLst>
          </p:cNvPr>
          <p:cNvPicPr>
            <a:picLocks noChangeAspect="1"/>
          </p:cNvPicPr>
          <p:nvPr/>
        </p:nvPicPr>
        <p:blipFill>
          <a:blip r:embed="rId3"/>
          <a:stretch>
            <a:fillRect/>
          </a:stretch>
        </p:blipFill>
        <p:spPr>
          <a:xfrm>
            <a:off x="500380" y="597247"/>
            <a:ext cx="5429250" cy="5446714"/>
          </a:xfrm>
          <a:prstGeom prst="rect">
            <a:avLst/>
          </a:prstGeom>
        </p:spPr>
      </p:pic>
      <p:pic>
        <p:nvPicPr>
          <p:cNvPr id="7" name="Picture 6">
            <a:extLst>
              <a:ext uri="{FF2B5EF4-FFF2-40B4-BE49-F238E27FC236}">
                <a16:creationId xmlns:a16="http://schemas.microsoft.com/office/drawing/2014/main" id="{13C7C27F-2B5B-62F7-4EFD-CE25A94E5AA9}"/>
              </a:ext>
            </a:extLst>
          </p:cNvPr>
          <p:cNvPicPr>
            <a:picLocks noChangeAspect="1"/>
          </p:cNvPicPr>
          <p:nvPr/>
        </p:nvPicPr>
        <p:blipFill>
          <a:blip r:embed="rId4"/>
          <a:stretch>
            <a:fillRect/>
          </a:stretch>
        </p:blipFill>
        <p:spPr>
          <a:xfrm>
            <a:off x="6272755" y="597247"/>
            <a:ext cx="5391150" cy="4794587"/>
          </a:xfrm>
          <a:prstGeom prst="rect">
            <a:avLst/>
          </a:prstGeom>
        </p:spPr>
      </p:pic>
    </p:spTree>
    <p:extLst>
      <p:ext uri="{BB962C8B-B14F-4D97-AF65-F5344CB8AC3E}">
        <p14:creationId xmlns:p14="http://schemas.microsoft.com/office/powerpoint/2010/main" val="86086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6E8A7E-5672-4283-2ADE-39784CF7D4B5}"/>
              </a:ext>
            </a:extLst>
          </p:cNvPr>
          <p:cNvSpPr>
            <a:spLocks noGrp="1"/>
          </p:cNvSpPr>
          <p:nvPr>
            <p:ph sz="quarter" idx="10"/>
          </p:nvPr>
        </p:nvSpPr>
        <p:spPr/>
        <p:txBody>
          <a:bodyPr>
            <a:normAutofit lnSpcReduction="10000"/>
          </a:bodyPr>
          <a:lstStyle/>
          <a:p>
            <a:pPr>
              <a:lnSpc>
                <a:spcPct val="110000"/>
              </a:lnSpc>
            </a:pPr>
            <a:r>
              <a:rPr lang="en-US" sz="2400" dirty="0">
                <a:latin typeface="Calibri" panose="020F0502020204030204" pitchFamily="34" charset="0"/>
                <a:cs typeface="Calibri" panose="020F0502020204030204" pitchFamily="34" charset="0"/>
              </a:rPr>
              <a:t>Extended multiple response items with increased answer options. </a:t>
            </a:r>
          </a:p>
          <a:p>
            <a:pPr>
              <a:lnSpc>
                <a:spcPct val="110000"/>
              </a:lnSpc>
            </a:pPr>
            <a:r>
              <a:rPr lang="en-US" sz="2400" dirty="0">
                <a:latin typeface="Calibri" panose="020F0502020204030204" pitchFamily="34" charset="0"/>
                <a:cs typeface="Calibri" panose="020F0502020204030204" pitchFamily="34" charset="0"/>
              </a:rPr>
              <a:t>Drag-and-drop items that involve moving options to placeholders.</a:t>
            </a:r>
          </a:p>
          <a:p>
            <a:pPr>
              <a:lnSpc>
                <a:spcPct val="110000"/>
              </a:lnSpc>
            </a:pPr>
            <a:r>
              <a:rPr lang="en-US" sz="2400" dirty="0">
                <a:latin typeface="Calibri" panose="020F0502020204030204" pitchFamily="34" charset="0"/>
                <a:cs typeface="Calibri" panose="020F0502020204030204" pitchFamily="34" charset="0"/>
              </a:rPr>
              <a:t>Drop-down items where candidates select the missing words from sentences, paragraphs, or tables.</a:t>
            </a:r>
          </a:p>
          <a:p>
            <a:pPr>
              <a:lnSpc>
                <a:spcPct val="110000"/>
              </a:lnSpc>
            </a:pPr>
            <a:r>
              <a:rPr lang="en-US" sz="2400" dirty="0">
                <a:latin typeface="Calibri" panose="020F0502020204030204" pitchFamily="34" charset="0"/>
                <a:cs typeface="Calibri" panose="020F0502020204030204" pitchFamily="34" charset="0"/>
              </a:rPr>
              <a:t>Highlight items that require candidates to identify parts of the medical record to answer questions. </a:t>
            </a:r>
          </a:p>
          <a:p>
            <a:pPr>
              <a:lnSpc>
                <a:spcPct val="110000"/>
              </a:lnSpc>
            </a:pPr>
            <a:r>
              <a:rPr lang="en-US" sz="2400" dirty="0">
                <a:latin typeface="Calibri" panose="020F0502020204030204" pitchFamily="34" charset="0"/>
                <a:cs typeface="Calibri" panose="020F0502020204030204" pitchFamily="34" charset="0"/>
              </a:rPr>
              <a:t>Matrix/grid items that involve completing tables of information.</a:t>
            </a:r>
          </a:p>
          <a:p>
            <a:endParaRPr lang="en-US" dirty="0"/>
          </a:p>
        </p:txBody>
      </p:sp>
      <p:sp>
        <p:nvSpPr>
          <p:cNvPr id="4" name="Title 3">
            <a:extLst>
              <a:ext uri="{FF2B5EF4-FFF2-40B4-BE49-F238E27FC236}">
                <a16:creationId xmlns:a16="http://schemas.microsoft.com/office/drawing/2014/main" id="{2E0DD625-4121-3DFD-589B-1969370D2A6F}"/>
              </a:ext>
            </a:extLst>
          </p:cNvPr>
          <p:cNvSpPr>
            <a:spLocks noGrp="1"/>
          </p:cNvSpPr>
          <p:nvPr>
            <p:ph type="title"/>
          </p:nvPr>
        </p:nvSpPr>
        <p:spPr/>
        <p:txBody>
          <a:bodyPr/>
          <a:lstStyle/>
          <a:p>
            <a:r>
              <a:rPr lang="en-US" sz="4000" dirty="0"/>
              <a:t>The Five New Item Response Types</a:t>
            </a:r>
            <a:endParaRPr lang="en-US" dirty="0"/>
          </a:p>
        </p:txBody>
      </p:sp>
    </p:spTree>
    <p:extLst>
      <p:ext uri="{BB962C8B-B14F-4D97-AF65-F5344CB8AC3E}">
        <p14:creationId xmlns:p14="http://schemas.microsoft.com/office/powerpoint/2010/main" val="4229088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assessment data (location over bony prominence, shallow wound, surrounding skin within normal parameters) indicates a stage II pressure injury. Wound care will facilitate healing and elevating the heels while in bed will relieve direct pressure. The wound should be monitored for signs of infection. A decrease in wound depth would indicate that the pressure injury was improving.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4085689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Bowtie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080799222"/>
              </p:ext>
            </p:extLst>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642328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/form/SV_3eKszlC4xNo4CJE</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12" name="Content Placeholder 11">
            <a:extLst>
              <a:ext uri="{FF2B5EF4-FFF2-40B4-BE49-F238E27FC236}">
                <a16:creationId xmlns:a16="http://schemas.microsoft.com/office/drawing/2014/main" id="{9F46AB6E-7DA8-1097-A664-4F103523C2D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551738" y="3059113"/>
            <a:ext cx="2381250" cy="2381250"/>
          </a:xfrm>
          <a:prstGeom prst="rect">
            <a:avLst/>
          </a:prstGeom>
          <a:noFill/>
          <a:ln>
            <a:noFill/>
          </a:ln>
        </p:spPr>
      </p:pic>
    </p:spTree>
    <p:extLst>
      <p:ext uri="{BB962C8B-B14F-4D97-AF65-F5344CB8AC3E}">
        <p14:creationId xmlns:p14="http://schemas.microsoft.com/office/powerpoint/2010/main" val="474965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1200329"/>
          </a:xfrm>
          <a:prstGeom prst="rect">
            <a:avLst/>
          </a:prstGeom>
          <a:noFill/>
        </p:spPr>
        <p:txBody>
          <a:bodyPr wrap="square" rtlCol="0">
            <a:spAutoFit/>
          </a:bodyPr>
          <a:lstStyle/>
          <a:p>
            <a:r>
              <a:rPr lang="en-US" dirty="0">
                <a:solidFill>
                  <a:srgbClr val="00B0F0"/>
                </a:solidFill>
              </a:rPr>
              <a:t>+/-. This  question is worth 3 points.</a:t>
            </a:r>
          </a:p>
          <a:p>
            <a:r>
              <a:rPr lang="en-US" dirty="0">
                <a:solidFill>
                  <a:srgbClr val="00B0F0"/>
                </a:solidFill>
              </a:rPr>
              <a:t>Give yourself 1 point for each correct response AND subtract 1 point for every incorrect answer you picked.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sp>
        <p:nvSpPr>
          <p:cNvPr id="4" name="TextBox 3">
            <a:extLst>
              <a:ext uri="{FF2B5EF4-FFF2-40B4-BE49-F238E27FC236}">
                <a16:creationId xmlns:a16="http://schemas.microsoft.com/office/drawing/2014/main" id="{8A97DE3B-EF05-8413-24E5-36A436EECC87}"/>
              </a:ext>
            </a:extLst>
          </p:cNvPr>
          <p:cNvSpPr txBox="1"/>
          <p:nvPr/>
        </p:nvSpPr>
        <p:spPr>
          <a:xfrm>
            <a:off x="560117" y="6424522"/>
            <a:ext cx="5084956" cy="369332"/>
          </a:xfrm>
          <a:prstGeom prst="rect">
            <a:avLst/>
          </a:prstGeom>
          <a:noFill/>
        </p:spPr>
        <p:txBody>
          <a:bodyPr wrap="square" rtlCol="0">
            <a:spAutoFit/>
          </a:bodyPr>
          <a:lstStyle/>
          <a:p>
            <a:r>
              <a:rPr lang="en-US" dirty="0">
                <a:solidFill>
                  <a:schemeClr val="bg1"/>
                </a:solidFill>
              </a:rPr>
              <a:t>6 statements are selectable</a:t>
            </a:r>
          </a:p>
        </p:txBody>
      </p:sp>
      <p:pic>
        <p:nvPicPr>
          <p:cNvPr id="6" name="Picture 5">
            <a:extLst>
              <a:ext uri="{FF2B5EF4-FFF2-40B4-BE49-F238E27FC236}">
                <a16:creationId xmlns:a16="http://schemas.microsoft.com/office/drawing/2014/main" id="{7BA2F6F5-B19A-4057-7322-E87232AF30F5}"/>
              </a:ext>
            </a:extLst>
          </p:cNvPr>
          <p:cNvPicPr>
            <a:picLocks noChangeAspect="1"/>
          </p:cNvPicPr>
          <p:nvPr/>
        </p:nvPicPr>
        <p:blipFill>
          <a:blip r:embed="rId2"/>
          <a:stretch>
            <a:fillRect/>
          </a:stretch>
        </p:blipFill>
        <p:spPr>
          <a:xfrm>
            <a:off x="560116" y="833437"/>
            <a:ext cx="5535883" cy="5191125"/>
          </a:xfrm>
          <a:prstGeom prst="rect">
            <a:avLst/>
          </a:prstGeom>
        </p:spPr>
      </p:pic>
      <p:pic>
        <p:nvPicPr>
          <p:cNvPr id="8" name="Picture 7">
            <a:extLst>
              <a:ext uri="{FF2B5EF4-FFF2-40B4-BE49-F238E27FC236}">
                <a16:creationId xmlns:a16="http://schemas.microsoft.com/office/drawing/2014/main" id="{BF32BEBD-4E2E-48A9-F622-D007DF508CD5}"/>
              </a:ext>
            </a:extLst>
          </p:cNvPr>
          <p:cNvPicPr>
            <a:picLocks noChangeAspect="1"/>
          </p:cNvPicPr>
          <p:nvPr/>
        </p:nvPicPr>
        <p:blipFill>
          <a:blip r:embed="rId3"/>
          <a:stretch>
            <a:fillRect/>
          </a:stretch>
        </p:blipFill>
        <p:spPr>
          <a:xfrm>
            <a:off x="6724184" y="661424"/>
            <a:ext cx="4765289" cy="3397620"/>
          </a:xfrm>
          <a:prstGeom prst="rect">
            <a:avLst/>
          </a:prstGeom>
        </p:spPr>
      </p:pic>
    </p:spTree>
    <p:extLst>
      <p:ext uri="{BB962C8B-B14F-4D97-AF65-F5344CB8AC3E}">
        <p14:creationId xmlns:p14="http://schemas.microsoft.com/office/powerpoint/2010/main" val="437081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priority concern for this client is safety. The RN should immediately follow up with the brother’s statement about guns being in the house and the client having an active plan to use them to cause harm. The RN should also be concerned about access to the sharps box with her recent suicide attempt and the client’s statement of wanting to end her life.  </a:t>
            </a:r>
          </a:p>
          <a:p>
            <a:endParaRPr lang="en-US" dirty="0"/>
          </a:p>
        </p:txBody>
      </p:sp>
    </p:spTree>
    <p:extLst>
      <p:ext uri="{BB962C8B-B14F-4D97-AF65-F5344CB8AC3E}">
        <p14:creationId xmlns:p14="http://schemas.microsoft.com/office/powerpoint/2010/main" val="1306350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200075" y="4965427"/>
            <a:ext cx="4994389" cy="923330"/>
          </a:xfrm>
          <a:prstGeom prst="rect">
            <a:avLst/>
          </a:prstGeom>
          <a:noFill/>
        </p:spPr>
        <p:txBody>
          <a:bodyPr wrap="square" rtlCol="0">
            <a:spAutoFit/>
          </a:bodyPr>
          <a:lstStyle/>
          <a:p>
            <a:r>
              <a:rPr lang="en-US" dirty="0">
                <a:solidFill>
                  <a:srgbClr val="00B0F0"/>
                </a:solidFill>
              </a:rPr>
              <a:t>0/1. This  question is worth 5 points.</a:t>
            </a:r>
          </a:p>
          <a:p>
            <a:r>
              <a:rPr lang="en-US" dirty="0">
                <a:solidFill>
                  <a:srgbClr val="00B0F0"/>
                </a:solidFill>
              </a:rPr>
              <a:t>Give yourself 1 point for each row you got correct.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3" name="Picture 2">
            <a:extLst>
              <a:ext uri="{FF2B5EF4-FFF2-40B4-BE49-F238E27FC236}">
                <a16:creationId xmlns:a16="http://schemas.microsoft.com/office/drawing/2014/main" id="{A3DBB5A6-4527-306B-C89F-0F2B05B0AF65}"/>
              </a:ext>
            </a:extLst>
          </p:cNvPr>
          <p:cNvPicPr>
            <a:picLocks noChangeAspect="1"/>
          </p:cNvPicPr>
          <p:nvPr/>
        </p:nvPicPr>
        <p:blipFill>
          <a:blip r:embed="rId3"/>
          <a:stretch>
            <a:fillRect/>
          </a:stretch>
        </p:blipFill>
        <p:spPr>
          <a:xfrm>
            <a:off x="560117" y="786005"/>
            <a:ext cx="5155034" cy="5635579"/>
          </a:xfrm>
          <a:prstGeom prst="rect">
            <a:avLst/>
          </a:prstGeom>
        </p:spPr>
      </p:pic>
      <p:pic>
        <p:nvPicPr>
          <p:cNvPr id="5" name="Picture 4">
            <a:extLst>
              <a:ext uri="{FF2B5EF4-FFF2-40B4-BE49-F238E27FC236}">
                <a16:creationId xmlns:a16="http://schemas.microsoft.com/office/drawing/2014/main" id="{3C63CE82-C30B-8345-E72A-E5F2954433B1}"/>
              </a:ext>
            </a:extLst>
          </p:cNvPr>
          <p:cNvPicPr>
            <a:picLocks noChangeAspect="1"/>
          </p:cNvPicPr>
          <p:nvPr/>
        </p:nvPicPr>
        <p:blipFill>
          <a:blip r:embed="rId4"/>
          <a:stretch>
            <a:fillRect/>
          </a:stretch>
        </p:blipFill>
        <p:spPr>
          <a:xfrm>
            <a:off x="5856784" y="786005"/>
            <a:ext cx="5680973" cy="3685509"/>
          </a:xfrm>
          <a:prstGeom prst="rect">
            <a:avLst/>
          </a:prstGeom>
        </p:spPr>
      </p:pic>
    </p:spTree>
    <p:extLst>
      <p:ext uri="{BB962C8B-B14F-4D97-AF65-F5344CB8AC3E}">
        <p14:creationId xmlns:p14="http://schemas.microsoft.com/office/powerpoint/2010/main" val="795166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Per the CDC, risk factors for suicide include previous suicide attempts, mental illness such as depression, substance use disorder, relationship problems such as a loss, etc.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47637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extLst>
              <p:ext uri="{D42A27DB-BD31-4B8C-83A1-F6EECF244321}">
                <p14:modId xmlns:p14="http://schemas.microsoft.com/office/powerpoint/2010/main" val="597818962"/>
              </p:ext>
            </p:extLst>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extLst>
              <p:ext uri="{D42A27DB-BD31-4B8C-83A1-F6EECF244321}">
                <p14:modId xmlns:p14="http://schemas.microsoft.com/office/powerpoint/2010/main" val="1597031343"/>
              </p:ext>
            </p:extLst>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5" name="Picture 4">
            <a:extLst>
              <a:ext uri="{FF2B5EF4-FFF2-40B4-BE49-F238E27FC236}">
                <a16:creationId xmlns:a16="http://schemas.microsoft.com/office/drawing/2014/main" id="{1E850EB3-1367-B96E-1FFB-22AA7FD6BA58}"/>
              </a:ext>
            </a:extLst>
          </p:cNvPr>
          <p:cNvPicPr>
            <a:picLocks noChangeAspect="1"/>
          </p:cNvPicPr>
          <p:nvPr/>
        </p:nvPicPr>
        <p:blipFill>
          <a:blip r:embed="rId3"/>
          <a:stretch>
            <a:fillRect/>
          </a:stretch>
        </p:blipFill>
        <p:spPr>
          <a:xfrm>
            <a:off x="452207" y="802809"/>
            <a:ext cx="5658892" cy="5562600"/>
          </a:xfrm>
          <a:prstGeom prst="rect">
            <a:avLst/>
          </a:prstGeom>
        </p:spPr>
      </p:pic>
      <p:pic>
        <p:nvPicPr>
          <p:cNvPr id="7" name="Picture 6">
            <a:extLst>
              <a:ext uri="{FF2B5EF4-FFF2-40B4-BE49-F238E27FC236}">
                <a16:creationId xmlns:a16="http://schemas.microsoft.com/office/drawing/2014/main" id="{D29646A8-8A80-F8CA-5C14-C00EFE44E410}"/>
              </a:ext>
            </a:extLst>
          </p:cNvPr>
          <p:cNvPicPr>
            <a:picLocks noChangeAspect="1"/>
          </p:cNvPicPr>
          <p:nvPr/>
        </p:nvPicPr>
        <p:blipFill>
          <a:blip r:embed="rId4"/>
          <a:stretch>
            <a:fillRect/>
          </a:stretch>
        </p:blipFill>
        <p:spPr>
          <a:xfrm>
            <a:off x="6305136" y="599246"/>
            <a:ext cx="5012386" cy="3961603"/>
          </a:xfrm>
          <a:prstGeom prst="rect">
            <a:avLst/>
          </a:prstGeom>
        </p:spPr>
      </p:pic>
    </p:spTree>
    <p:extLst>
      <p:ext uri="{BB962C8B-B14F-4D97-AF65-F5344CB8AC3E}">
        <p14:creationId xmlns:p14="http://schemas.microsoft.com/office/powerpoint/2010/main" val="1135540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client is presenting with several safety concerns, and it is crucial to keep them safe. While it is important to continue suicide risk assessments, it is clear the client is presenting with immediate safety needs related to suicidal comments and behaviors and suicide precautions must be implemented.  Hourly suicided assessments are not sufficient. </a:t>
            </a:r>
          </a:p>
          <a:p>
            <a:endParaRPr lang="en-US" dirty="0"/>
          </a:p>
        </p:txBody>
      </p:sp>
    </p:spTree>
    <p:extLst>
      <p:ext uri="{BB962C8B-B14F-4D97-AF65-F5344CB8AC3E}">
        <p14:creationId xmlns:p14="http://schemas.microsoft.com/office/powerpoint/2010/main" val="2992580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726858"/>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4" name="Picture 3">
            <a:extLst>
              <a:ext uri="{FF2B5EF4-FFF2-40B4-BE49-F238E27FC236}">
                <a16:creationId xmlns:a16="http://schemas.microsoft.com/office/drawing/2014/main" id="{9E0CF3C6-6F22-5B6F-AA84-34E2C566FC70}"/>
              </a:ext>
            </a:extLst>
          </p:cNvPr>
          <p:cNvPicPr>
            <a:picLocks noChangeAspect="1"/>
          </p:cNvPicPr>
          <p:nvPr/>
        </p:nvPicPr>
        <p:blipFill>
          <a:blip r:embed="rId3"/>
          <a:stretch>
            <a:fillRect/>
          </a:stretch>
        </p:blipFill>
        <p:spPr>
          <a:xfrm>
            <a:off x="393746" y="774080"/>
            <a:ext cx="5480021" cy="5872047"/>
          </a:xfrm>
          <a:prstGeom prst="rect">
            <a:avLst/>
          </a:prstGeom>
        </p:spPr>
      </p:pic>
      <p:pic>
        <p:nvPicPr>
          <p:cNvPr id="7" name="Picture 6">
            <a:extLst>
              <a:ext uri="{FF2B5EF4-FFF2-40B4-BE49-F238E27FC236}">
                <a16:creationId xmlns:a16="http://schemas.microsoft.com/office/drawing/2014/main" id="{0934CDFD-AEE0-14B2-6B9D-E71D48D644F2}"/>
              </a:ext>
            </a:extLst>
          </p:cNvPr>
          <p:cNvPicPr>
            <a:picLocks noChangeAspect="1"/>
          </p:cNvPicPr>
          <p:nvPr/>
        </p:nvPicPr>
        <p:blipFill>
          <a:blip r:embed="rId4"/>
          <a:stretch>
            <a:fillRect/>
          </a:stretch>
        </p:blipFill>
        <p:spPr>
          <a:xfrm>
            <a:off x="5963811" y="476757"/>
            <a:ext cx="5668071" cy="3994882"/>
          </a:xfrm>
          <a:prstGeom prst="rect">
            <a:avLst/>
          </a:prstGeom>
        </p:spPr>
      </p:pic>
    </p:spTree>
    <p:extLst>
      <p:ext uri="{BB962C8B-B14F-4D97-AF65-F5344CB8AC3E}">
        <p14:creationId xmlns:p14="http://schemas.microsoft.com/office/powerpoint/2010/main" val="232320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CCDE4-C801-8C7E-F760-B2A55EAEAA35}"/>
              </a:ext>
            </a:extLst>
          </p:cNvPr>
          <p:cNvSpPr>
            <a:spLocks noGrp="1"/>
          </p:cNvSpPr>
          <p:nvPr>
            <p:ph sz="quarter" idx="10"/>
          </p:nvPr>
        </p:nvSpPr>
        <p:spPr>
          <a:xfrm>
            <a:off x="733425" y="2035210"/>
            <a:ext cx="10852150" cy="4115219"/>
          </a:xfrm>
        </p:spPr>
        <p:txBody>
          <a:bodyPr>
            <a:normAutofit fontScale="47500" lnSpcReduction="20000"/>
          </a:bodyPr>
          <a:lstStyle/>
          <a:p>
            <a:pPr>
              <a:lnSpc>
                <a:spcPct val="110000"/>
              </a:lnSpc>
            </a:pPr>
            <a:r>
              <a:rPr lang="en-US" sz="4200" dirty="0">
                <a:latin typeface="Calibri" panose="020F0502020204030204" pitchFamily="34" charset="0"/>
                <a:cs typeface="Calibri" panose="020F0502020204030204" pitchFamily="34" charset="0"/>
              </a:rPr>
              <a:t>Unfolding case studies use approved NGN item types to answer questions about evolving real-world nursing scenarios.</a:t>
            </a:r>
          </a:p>
          <a:p>
            <a:pPr>
              <a:lnSpc>
                <a:spcPct val="110000"/>
              </a:lnSpc>
            </a:pPr>
            <a:r>
              <a:rPr lang="en-US" sz="4200" dirty="0">
                <a:latin typeface="Calibri" panose="020F0502020204030204" pitchFamily="34" charset="0"/>
                <a:cs typeface="Calibri" panose="020F0502020204030204" pitchFamily="34" charset="0"/>
              </a:rPr>
              <a:t>Case studies present 6 linked questions to test the 6 steps of the </a:t>
            </a:r>
            <a:r>
              <a:rPr lang="en-US" sz="4200" i="0" dirty="0">
                <a:effectLst/>
                <a:latin typeface="Calibri" panose="020F0502020204030204" pitchFamily="34" charset="0"/>
                <a:cs typeface="Calibri" panose="020F0502020204030204" pitchFamily="34" charset="0"/>
              </a:rPr>
              <a:t>NCJMM in order:</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Recognize cues</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Analyze cues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Prioritize hypotheses </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Generate solutions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Take action</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Evaluate outcomes</a:t>
            </a:r>
          </a:p>
          <a:p>
            <a:pPr>
              <a:lnSpc>
                <a:spcPct val="110000"/>
              </a:lnSpc>
            </a:pPr>
            <a:r>
              <a:rPr lang="en-US" sz="4200" i="0" dirty="0">
                <a:effectLst/>
                <a:latin typeface="Calibri" panose="020F0502020204030204" pitchFamily="34" charset="0"/>
                <a:cs typeface="Calibri" panose="020F0502020204030204" pitchFamily="34" charset="0"/>
              </a:rPr>
              <a:t>Candidates should expect to complete </a:t>
            </a:r>
            <a:r>
              <a:rPr lang="en-US" sz="4200" i="0" u="sng" dirty="0">
                <a:effectLst/>
                <a:latin typeface="Calibri" panose="020F0502020204030204" pitchFamily="34" charset="0"/>
                <a:cs typeface="Calibri" panose="020F0502020204030204" pitchFamily="34" charset="0"/>
              </a:rPr>
              <a:t>3 to 5 case studies i</a:t>
            </a:r>
            <a:r>
              <a:rPr lang="en-US" sz="4200" i="0" dirty="0">
                <a:effectLst/>
                <a:latin typeface="Calibri" panose="020F0502020204030204" pitchFamily="34" charset="0"/>
                <a:cs typeface="Calibri" panose="020F0502020204030204" pitchFamily="34" charset="0"/>
              </a:rPr>
              <a:t>n a minimum length 85 question NCLEX exam. </a:t>
            </a:r>
            <a:endParaRPr lang="en-US" dirty="0"/>
          </a:p>
        </p:txBody>
      </p:sp>
      <p:sp>
        <p:nvSpPr>
          <p:cNvPr id="3" name="Title 2">
            <a:extLst>
              <a:ext uri="{FF2B5EF4-FFF2-40B4-BE49-F238E27FC236}">
                <a16:creationId xmlns:a16="http://schemas.microsoft.com/office/drawing/2014/main" id="{04A559BF-3AF6-01EC-BB13-39C77E6B0C36}"/>
              </a:ext>
            </a:extLst>
          </p:cNvPr>
          <p:cNvSpPr>
            <a:spLocks noGrp="1"/>
          </p:cNvSpPr>
          <p:nvPr>
            <p:ph type="title"/>
          </p:nvPr>
        </p:nvSpPr>
        <p:spPr/>
        <p:txBody>
          <a:bodyPr/>
          <a:lstStyle/>
          <a:p>
            <a:r>
              <a:rPr lang="en-US" sz="4000" dirty="0"/>
              <a:t>Case Studies</a:t>
            </a:r>
            <a:endParaRPr lang="en-US" dirty="0"/>
          </a:p>
        </p:txBody>
      </p:sp>
    </p:spTree>
    <p:extLst>
      <p:ext uri="{BB962C8B-B14F-4D97-AF65-F5344CB8AC3E}">
        <p14:creationId xmlns:p14="http://schemas.microsoft.com/office/powerpoint/2010/main" val="865900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room should be prepared with limited linen, removal of all sharp objects, and removal of unnecessary cables, cords, and equipment when a client is on suicide precautions. There is not necessarily a restriction on staff or visitors. Visitors should be screened, and a Chaplin can be consulted per the client request. It is important to conduct frequent safety assessments, but vital signs every 5 minutes and restraints are not necessary currently. </a:t>
            </a:r>
          </a:p>
          <a:p>
            <a:endParaRPr lang="en-US" dirty="0"/>
          </a:p>
        </p:txBody>
      </p:sp>
    </p:spTree>
    <p:extLst>
      <p:ext uri="{BB962C8B-B14F-4D97-AF65-F5344CB8AC3E}">
        <p14:creationId xmlns:p14="http://schemas.microsoft.com/office/powerpoint/2010/main" val="4196176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1200329"/>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3 points. Give yourself 1 point for every correct option you selected AND subtract 1 point for every incorrect item you selected.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3" name="Picture 2">
            <a:extLst>
              <a:ext uri="{FF2B5EF4-FFF2-40B4-BE49-F238E27FC236}">
                <a16:creationId xmlns:a16="http://schemas.microsoft.com/office/drawing/2014/main" id="{4189A9EB-59F3-C3E2-5D07-89C517C5E0D2}"/>
              </a:ext>
            </a:extLst>
          </p:cNvPr>
          <p:cNvPicPr>
            <a:picLocks noChangeAspect="1"/>
          </p:cNvPicPr>
          <p:nvPr/>
        </p:nvPicPr>
        <p:blipFill>
          <a:blip r:embed="rId3"/>
          <a:stretch>
            <a:fillRect/>
          </a:stretch>
        </p:blipFill>
        <p:spPr>
          <a:xfrm>
            <a:off x="560117" y="750454"/>
            <a:ext cx="5248274" cy="5927079"/>
          </a:xfrm>
          <a:prstGeom prst="rect">
            <a:avLst/>
          </a:prstGeom>
        </p:spPr>
      </p:pic>
      <p:pic>
        <p:nvPicPr>
          <p:cNvPr id="6" name="Picture 5">
            <a:extLst>
              <a:ext uri="{FF2B5EF4-FFF2-40B4-BE49-F238E27FC236}">
                <a16:creationId xmlns:a16="http://schemas.microsoft.com/office/drawing/2014/main" id="{B6B7DE66-3812-F521-306E-ADA9A16457F5}"/>
              </a:ext>
            </a:extLst>
          </p:cNvPr>
          <p:cNvPicPr>
            <a:picLocks noChangeAspect="1"/>
          </p:cNvPicPr>
          <p:nvPr/>
        </p:nvPicPr>
        <p:blipFill>
          <a:blip r:embed="rId4"/>
          <a:stretch>
            <a:fillRect/>
          </a:stretch>
        </p:blipFill>
        <p:spPr>
          <a:xfrm>
            <a:off x="6029324" y="661424"/>
            <a:ext cx="5314950" cy="4273210"/>
          </a:xfrm>
          <a:prstGeom prst="rect">
            <a:avLst/>
          </a:prstGeom>
        </p:spPr>
      </p:pic>
    </p:spTree>
    <p:extLst>
      <p:ext uri="{BB962C8B-B14F-4D97-AF65-F5344CB8AC3E}">
        <p14:creationId xmlns:p14="http://schemas.microsoft.com/office/powerpoint/2010/main" val="2406026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An involuntary psychiatric admission is granted when a client is a danger to themselves or others and if a client is unwilling to be admitted. The client must be given verbal and written information within 12 hours stating the reason for the involuntary admission, availability of legal services and their right to talk to a lawyer. Clients retain the right to be cared for in the least restrictive environment and the right to refuse to participate in any form of human subject’s research.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4024406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got right.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3" name="Picture 2">
            <a:extLst>
              <a:ext uri="{FF2B5EF4-FFF2-40B4-BE49-F238E27FC236}">
                <a16:creationId xmlns:a16="http://schemas.microsoft.com/office/drawing/2014/main" id="{4189A9EB-59F3-C3E2-5D07-89C517C5E0D2}"/>
              </a:ext>
            </a:extLst>
          </p:cNvPr>
          <p:cNvPicPr>
            <a:picLocks noChangeAspect="1"/>
          </p:cNvPicPr>
          <p:nvPr/>
        </p:nvPicPr>
        <p:blipFill>
          <a:blip r:embed="rId3"/>
          <a:stretch>
            <a:fillRect/>
          </a:stretch>
        </p:blipFill>
        <p:spPr>
          <a:xfrm>
            <a:off x="560117" y="750454"/>
            <a:ext cx="5248274" cy="5927079"/>
          </a:xfrm>
          <a:prstGeom prst="rect">
            <a:avLst/>
          </a:prstGeom>
        </p:spPr>
      </p:pic>
      <p:pic>
        <p:nvPicPr>
          <p:cNvPr id="4" name="Picture 3">
            <a:extLst>
              <a:ext uri="{FF2B5EF4-FFF2-40B4-BE49-F238E27FC236}">
                <a16:creationId xmlns:a16="http://schemas.microsoft.com/office/drawing/2014/main" id="{4D253712-5BCB-2DB4-6D5E-4EF88ABDCD16}"/>
              </a:ext>
            </a:extLst>
          </p:cNvPr>
          <p:cNvPicPr>
            <a:picLocks noChangeAspect="1"/>
          </p:cNvPicPr>
          <p:nvPr/>
        </p:nvPicPr>
        <p:blipFill>
          <a:blip r:embed="rId4"/>
          <a:stretch>
            <a:fillRect/>
          </a:stretch>
        </p:blipFill>
        <p:spPr>
          <a:xfrm>
            <a:off x="6095999" y="604679"/>
            <a:ext cx="5400675" cy="4234949"/>
          </a:xfrm>
          <a:prstGeom prst="rect">
            <a:avLst/>
          </a:prstGeom>
        </p:spPr>
      </p:pic>
    </p:spTree>
    <p:extLst>
      <p:ext uri="{BB962C8B-B14F-4D97-AF65-F5344CB8AC3E}">
        <p14:creationId xmlns:p14="http://schemas.microsoft.com/office/powerpoint/2010/main" val="680061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 verbalizes understanding when she states her brother can visit with her, friends and family are not limited to visitation. The client verbalizes understanding that even though she wants to be discharged, legally she will be admitted against her wishes due to her history of depression and suicide attempts.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979034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750843236"/>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3</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5</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3</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87687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https://umaryland.az1.qualtrics.com/</a:t>
            </a:r>
            <a:r>
              <a:rPr lang="en-US" sz="2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jfe</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/form/SV_02IHwhHpiblxzb8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11" name="Content Placeholder 10">
            <a:extLst>
              <a:ext uri="{FF2B5EF4-FFF2-40B4-BE49-F238E27FC236}">
                <a16:creationId xmlns:a16="http://schemas.microsoft.com/office/drawing/2014/main" id="{BEA6F065-8A10-F600-31C3-3E4639D224A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058272" y="2565647"/>
            <a:ext cx="2874716" cy="2874716"/>
          </a:xfrm>
          <a:prstGeom prst="rect">
            <a:avLst/>
          </a:prstGeom>
          <a:noFill/>
          <a:ln>
            <a:noFill/>
          </a:ln>
        </p:spPr>
      </p:pic>
    </p:spTree>
    <p:extLst>
      <p:ext uri="{BB962C8B-B14F-4D97-AF65-F5344CB8AC3E}">
        <p14:creationId xmlns:p14="http://schemas.microsoft.com/office/powerpoint/2010/main" val="842653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794188"/>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every row you got correct .</a:t>
            </a:r>
          </a:p>
        </p:txBody>
      </p:sp>
      <p:pic>
        <p:nvPicPr>
          <p:cNvPr id="3" name="Picture 2">
            <a:extLst>
              <a:ext uri="{FF2B5EF4-FFF2-40B4-BE49-F238E27FC236}">
                <a16:creationId xmlns:a16="http://schemas.microsoft.com/office/drawing/2014/main" id="{231DE0B0-D570-0215-5217-36DAED7014D0}"/>
              </a:ext>
            </a:extLst>
          </p:cNvPr>
          <p:cNvPicPr>
            <a:picLocks noChangeAspect="1"/>
          </p:cNvPicPr>
          <p:nvPr/>
        </p:nvPicPr>
        <p:blipFill>
          <a:blip r:embed="rId3"/>
          <a:stretch>
            <a:fillRect/>
          </a:stretch>
        </p:blipFill>
        <p:spPr>
          <a:xfrm>
            <a:off x="462796" y="597246"/>
            <a:ext cx="5553075" cy="4794587"/>
          </a:xfrm>
          <a:prstGeom prst="rect">
            <a:avLst/>
          </a:prstGeom>
        </p:spPr>
      </p:pic>
      <p:pic>
        <p:nvPicPr>
          <p:cNvPr id="6" name="Picture 5">
            <a:extLst>
              <a:ext uri="{FF2B5EF4-FFF2-40B4-BE49-F238E27FC236}">
                <a16:creationId xmlns:a16="http://schemas.microsoft.com/office/drawing/2014/main" id="{99207174-B44B-B9DA-FB64-FE481CA1C339}"/>
              </a:ext>
            </a:extLst>
          </p:cNvPr>
          <p:cNvPicPr>
            <a:picLocks noChangeAspect="1"/>
          </p:cNvPicPr>
          <p:nvPr/>
        </p:nvPicPr>
        <p:blipFill>
          <a:blip r:embed="rId4"/>
          <a:stretch>
            <a:fillRect/>
          </a:stretch>
        </p:blipFill>
        <p:spPr>
          <a:xfrm>
            <a:off x="6291805" y="829599"/>
            <a:ext cx="5353050" cy="3777911"/>
          </a:xfrm>
          <a:prstGeom prst="rect">
            <a:avLst/>
          </a:prstGeom>
        </p:spPr>
      </p:pic>
    </p:spTree>
    <p:extLst>
      <p:ext uri="{BB962C8B-B14F-4D97-AF65-F5344CB8AC3E}">
        <p14:creationId xmlns:p14="http://schemas.microsoft.com/office/powerpoint/2010/main" val="761428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trends in the vital signs, firm fundus, and cessation of bleeding indicate the client is improving. The level of consciousness has declined from dizzy to groggy due to the blood loss. The correct action is to continue to monitor the patient.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506872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969179662"/>
              </p:ext>
            </p:extLst>
          </p:nvPr>
        </p:nvGraphicFramePr>
        <p:xfrm>
          <a:off x="914400" y="1970088"/>
          <a:ext cx="10429872" cy="159000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endParaRPr lang="en-US" sz="2800" dirty="0"/>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Total</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421812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99F20-6F8A-E23D-C011-CD4C4FDC116E}"/>
              </a:ext>
            </a:extLst>
          </p:cNvPr>
          <p:cNvSpPr>
            <a:spLocks noGrp="1"/>
          </p:cNvSpPr>
          <p:nvPr>
            <p:ph sz="quarter" idx="10"/>
          </p:nvPr>
        </p:nvSpPr>
        <p:spPr/>
        <p:txBody>
          <a:bodyPr>
            <a:normAutofit/>
          </a:bodyPr>
          <a:lstStyle/>
          <a:p>
            <a:pPr>
              <a:lnSpc>
                <a:spcPct val="110000"/>
              </a:lnSpc>
            </a:pPr>
            <a:r>
              <a:rPr lang="en-US" dirty="0">
                <a:latin typeface="Calibri" panose="020F0502020204030204" pitchFamily="34" charset="0"/>
                <a:cs typeface="Calibri" panose="020F0502020204030204" pitchFamily="34" charset="0"/>
              </a:rPr>
              <a:t>Stand-alone (single) items test either client needs or clinical judgment</a:t>
            </a:r>
          </a:p>
          <a:p>
            <a:pPr lvl="1">
              <a:lnSpc>
                <a:spcPct val="110000"/>
              </a:lnSpc>
            </a:pPr>
            <a:r>
              <a:rPr lang="en-US" sz="2000" dirty="0">
                <a:latin typeface="Calibri" panose="020F0502020204030204" pitchFamily="34" charset="0"/>
                <a:cs typeface="Calibri" panose="020F0502020204030204" pitchFamily="34" charset="0"/>
              </a:rPr>
              <a:t>Client needs items test knowledge of the 8 client needs using traditional or new item types.  </a:t>
            </a:r>
          </a:p>
          <a:p>
            <a:pPr lvl="1">
              <a:lnSpc>
                <a:spcPct val="110000"/>
              </a:lnSpc>
            </a:pPr>
            <a:r>
              <a:rPr lang="en-US" sz="2000" dirty="0">
                <a:latin typeface="Calibri" panose="020F0502020204030204" pitchFamily="34" charset="0"/>
                <a:cs typeface="Calibri" panose="020F0502020204030204" pitchFamily="34" charset="0"/>
              </a:rPr>
              <a:t>Clinical judgment items present information in a clinical scenario specifically targeting one or more NCJMM clinical judgment step.</a:t>
            </a:r>
          </a:p>
          <a:p>
            <a:pPr>
              <a:lnSpc>
                <a:spcPct val="110000"/>
              </a:lnSpc>
            </a:pPr>
            <a:r>
              <a:rPr lang="en-US" dirty="0">
                <a:latin typeface="Calibri" panose="020F0502020204030204" pitchFamily="34" charset="0"/>
                <a:cs typeface="Calibri" panose="020F0502020204030204" pitchFamily="34" charset="0"/>
              </a:rPr>
              <a:t>There are 2 unique types of clinical judgment stand-alone items: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Bow-tie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Trend  </a:t>
            </a:r>
          </a:p>
          <a:p>
            <a:pPr>
              <a:lnSpc>
                <a:spcPct val="110000"/>
              </a:lnSpc>
            </a:pPr>
            <a:r>
              <a:rPr lang="en-US" dirty="0">
                <a:latin typeface="Calibri" panose="020F0502020204030204" pitchFamily="34" charset="0"/>
                <a:cs typeface="Calibri" panose="020F0502020204030204" pitchFamily="34" charset="0"/>
              </a:rPr>
              <a:t>Clinical judgment stand-alone items make up approximately 10% of stand-alone items.</a:t>
            </a:r>
          </a:p>
          <a:p>
            <a:endParaRPr lang="en-US" dirty="0"/>
          </a:p>
        </p:txBody>
      </p:sp>
      <p:sp>
        <p:nvSpPr>
          <p:cNvPr id="3" name="Title 2">
            <a:extLst>
              <a:ext uri="{FF2B5EF4-FFF2-40B4-BE49-F238E27FC236}">
                <a16:creationId xmlns:a16="http://schemas.microsoft.com/office/drawing/2014/main" id="{5C9639E6-1458-C76D-C9C4-BAA872846E25}"/>
              </a:ext>
            </a:extLst>
          </p:cNvPr>
          <p:cNvSpPr>
            <a:spLocks noGrp="1"/>
          </p:cNvSpPr>
          <p:nvPr>
            <p:ph type="title"/>
          </p:nvPr>
        </p:nvSpPr>
        <p:spPr/>
        <p:txBody>
          <a:bodyPr/>
          <a:lstStyle/>
          <a:p>
            <a:r>
              <a:rPr lang="en-US" sz="4000" dirty="0"/>
              <a:t>Stand-alone Item Types</a:t>
            </a:r>
            <a:endParaRPr lang="en-US" dirty="0"/>
          </a:p>
        </p:txBody>
      </p:sp>
    </p:spTree>
    <p:extLst>
      <p:ext uri="{BB962C8B-B14F-4D97-AF65-F5344CB8AC3E}">
        <p14:creationId xmlns:p14="http://schemas.microsoft.com/office/powerpoint/2010/main" val="1005128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3</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/form/SV_1RAIcNZ0SmsBAlE</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8" name="Content Placeholder 7">
            <a:extLst>
              <a:ext uri="{FF2B5EF4-FFF2-40B4-BE49-F238E27FC236}">
                <a16:creationId xmlns:a16="http://schemas.microsoft.com/office/drawing/2014/main" id="{6C45AA36-FA12-8FBC-0E3B-DC1FFD897CA3}"/>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001649" y="2509024"/>
            <a:ext cx="2931339" cy="2931339"/>
          </a:xfrm>
          <a:prstGeom prst="rect">
            <a:avLst/>
          </a:prstGeom>
          <a:noFill/>
          <a:ln>
            <a:noFill/>
          </a:ln>
        </p:spPr>
      </p:pic>
    </p:spTree>
    <p:extLst>
      <p:ext uri="{BB962C8B-B14F-4D97-AF65-F5344CB8AC3E}">
        <p14:creationId xmlns:p14="http://schemas.microsoft.com/office/powerpoint/2010/main" val="1580695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1200329"/>
          </a:xfrm>
          <a:prstGeom prst="rect">
            <a:avLst/>
          </a:prstGeom>
          <a:noFill/>
        </p:spPr>
        <p:txBody>
          <a:bodyPr wrap="square" rtlCol="0">
            <a:spAutoFit/>
          </a:bodyPr>
          <a:lstStyle/>
          <a:p>
            <a:r>
              <a:rPr lang="en-US" dirty="0">
                <a:solidFill>
                  <a:srgbClr val="00B0F0"/>
                </a:solidFill>
              </a:rPr>
              <a:t>+/-. This  question is worth 5 points.</a:t>
            </a:r>
          </a:p>
          <a:p>
            <a:r>
              <a:rPr lang="en-US" dirty="0">
                <a:solidFill>
                  <a:srgbClr val="00B0F0"/>
                </a:solidFill>
              </a:rPr>
              <a:t>Give yourself 1 point for each correct response AND  subtract 1 point for every incorrect answer you picked.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125C9133-996D-7A9E-ED00-6FE8A28AE2EF}"/>
              </a:ext>
            </a:extLst>
          </p:cNvPr>
          <p:cNvPicPr>
            <a:picLocks noChangeAspect="1"/>
          </p:cNvPicPr>
          <p:nvPr/>
        </p:nvPicPr>
        <p:blipFill>
          <a:blip r:embed="rId2"/>
          <a:stretch>
            <a:fillRect/>
          </a:stretch>
        </p:blipFill>
        <p:spPr>
          <a:xfrm>
            <a:off x="560117" y="1039619"/>
            <a:ext cx="5448300" cy="4589086"/>
          </a:xfrm>
          <a:prstGeom prst="rect">
            <a:avLst/>
          </a:prstGeom>
        </p:spPr>
      </p:pic>
      <p:pic>
        <p:nvPicPr>
          <p:cNvPr id="11" name="Picture 10">
            <a:extLst>
              <a:ext uri="{FF2B5EF4-FFF2-40B4-BE49-F238E27FC236}">
                <a16:creationId xmlns:a16="http://schemas.microsoft.com/office/drawing/2014/main" id="{EE6D5992-F279-C2C6-94C4-B62721DD9D2C}"/>
              </a:ext>
            </a:extLst>
          </p:cNvPr>
          <p:cNvPicPr>
            <a:picLocks noChangeAspect="1"/>
          </p:cNvPicPr>
          <p:nvPr/>
        </p:nvPicPr>
        <p:blipFill>
          <a:blip r:embed="rId3"/>
          <a:stretch>
            <a:fillRect/>
          </a:stretch>
        </p:blipFill>
        <p:spPr>
          <a:xfrm>
            <a:off x="6381035" y="657224"/>
            <a:ext cx="5448299" cy="3167643"/>
          </a:xfrm>
          <a:prstGeom prst="rect">
            <a:avLst/>
          </a:prstGeom>
        </p:spPr>
      </p:pic>
    </p:spTree>
    <p:extLst>
      <p:ext uri="{BB962C8B-B14F-4D97-AF65-F5344CB8AC3E}">
        <p14:creationId xmlns:p14="http://schemas.microsoft.com/office/powerpoint/2010/main" val="3989809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lstStyle/>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nurse should identify signs and symptoms of post-operative complications that need to be addressed.  Signs of atelectasis include increased heart rate, increased respirations, breathing difficulties and low oxygen levels.  Breath sounds will be diminished due to collapsed alveoli.  Blood pressure is not affected unless it becomes elevated due to the stress of breathing difficulties.  Pain medication is important but first the breathing issues must be addressed.</a:t>
            </a:r>
          </a:p>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6918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5668539" y="4261174"/>
            <a:ext cx="6223900" cy="2585323"/>
          </a:xfrm>
          <a:prstGeom prst="rect">
            <a:avLst/>
          </a:prstGeom>
          <a:noFill/>
        </p:spPr>
        <p:txBody>
          <a:bodyPr wrap="square" rtlCol="0">
            <a:spAutoFit/>
          </a:bodyPr>
          <a:lstStyle/>
          <a:p>
            <a:r>
              <a:rPr lang="en-US" dirty="0">
                <a:solidFill>
                  <a:srgbClr val="00B0F0"/>
                </a:solidFill>
              </a:rPr>
              <a:t>+/-. This  question is worth 10 points. Score each column separately first, then add scores together.  Earn 1 point for each correct item selected AND subtract 1 point for each incorrect option you select. The worst you can score is 0  per column.</a:t>
            </a:r>
          </a:p>
          <a:p>
            <a:r>
              <a:rPr lang="en-US" dirty="0">
                <a:solidFill>
                  <a:srgbClr val="00B0F0"/>
                </a:solidFill>
              </a:rPr>
              <a:t>Column 1- 3 points </a:t>
            </a:r>
          </a:p>
          <a:p>
            <a:r>
              <a:rPr lang="en-US" dirty="0">
                <a:solidFill>
                  <a:srgbClr val="00B0F0"/>
                </a:solidFill>
              </a:rPr>
              <a:t>Column 2 -5 points</a:t>
            </a:r>
          </a:p>
          <a:p>
            <a:r>
              <a:rPr lang="en-US" dirty="0">
                <a:solidFill>
                  <a:srgbClr val="00B0F0"/>
                </a:solidFill>
              </a:rPr>
              <a:t>Column 3 -1 points</a:t>
            </a:r>
          </a:p>
          <a:p>
            <a:r>
              <a:rPr lang="en-US" dirty="0">
                <a:solidFill>
                  <a:srgbClr val="00B0F0"/>
                </a:solidFill>
              </a:rPr>
              <a:t>Column 4 -1points</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4" name="Picture 3">
            <a:extLst>
              <a:ext uri="{FF2B5EF4-FFF2-40B4-BE49-F238E27FC236}">
                <a16:creationId xmlns:a16="http://schemas.microsoft.com/office/drawing/2014/main" id="{292ED041-98D6-4531-F5AC-3A255EFD643E}"/>
              </a:ext>
            </a:extLst>
          </p:cNvPr>
          <p:cNvPicPr>
            <a:picLocks noChangeAspect="1"/>
          </p:cNvPicPr>
          <p:nvPr/>
        </p:nvPicPr>
        <p:blipFill>
          <a:blip r:embed="rId3"/>
          <a:stretch>
            <a:fillRect/>
          </a:stretch>
        </p:blipFill>
        <p:spPr>
          <a:xfrm>
            <a:off x="401443" y="1033772"/>
            <a:ext cx="5261857" cy="4811907"/>
          </a:xfrm>
          <a:prstGeom prst="rect">
            <a:avLst/>
          </a:prstGeom>
        </p:spPr>
      </p:pic>
      <p:pic>
        <p:nvPicPr>
          <p:cNvPr id="7" name="Picture 6">
            <a:extLst>
              <a:ext uri="{FF2B5EF4-FFF2-40B4-BE49-F238E27FC236}">
                <a16:creationId xmlns:a16="http://schemas.microsoft.com/office/drawing/2014/main" id="{08CB430A-EEDB-125E-3DD9-59DA17992245}"/>
              </a:ext>
            </a:extLst>
          </p:cNvPr>
          <p:cNvPicPr>
            <a:picLocks noChangeAspect="1"/>
          </p:cNvPicPr>
          <p:nvPr/>
        </p:nvPicPr>
        <p:blipFill>
          <a:blip r:embed="rId4"/>
          <a:stretch>
            <a:fillRect/>
          </a:stretch>
        </p:blipFill>
        <p:spPr>
          <a:xfrm>
            <a:off x="5856499" y="486995"/>
            <a:ext cx="5715000" cy="3682793"/>
          </a:xfrm>
          <a:prstGeom prst="rect">
            <a:avLst/>
          </a:prstGeom>
        </p:spPr>
      </p:pic>
    </p:spTree>
    <p:extLst>
      <p:ext uri="{BB962C8B-B14F-4D97-AF65-F5344CB8AC3E}">
        <p14:creationId xmlns:p14="http://schemas.microsoft.com/office/powerpoint/2010/main" val="40435184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fontScale="92500"/>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nurse should differentiate signs and symptoms of atelectasis, pneumonia, pulmonary embolism, and fluid overload in clients with respiratory distress following surgery. All respiratory issues include shortness of breath and increased respirations, and decreased pulse oximeter readings. Diminished breath sounds and repressed coughing are most associated with post-op atelectasis. Coughing, rhonchi, wheezing, or crackles would be expected with the other three conditions.  Low-grade fever and normal and stable blood pressures would be expected with atelectasis and pneumonia. Fever could also be higher with pneumonia.  Unstable blood pressures would be expected for pulmonary embolism or fluid overload. Hypotension is typically seen with pulmonary embolism. Hypertension is associated with fluid overload.</a:t>
            </a:r>
          </a:p>
          <a:p>
            <a:endParaRPr lang="en-US" dirty="0"/>
          </a:p>
        </p:txBody>
      </p:sp>
    </p:spTree>
    <p:extLst>
      <p:ext uri="{BB962C8B-B14F-4D97-AF65-F5344CB8AC3E}">
        <p14:creationId xmlns:p14="http://schemas.microsoft.com/office/powerpoint/2010/main" val="4095149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3" name="Picture 2">
            <a:extLst>
              <a:ext uri="{FF2B5EF4-FFF2-40B4-BE49-F238E27FC236}">
                <a16:creationId xmlns:a16="http://schemas.microsoft.com/office/drawing/2014/main" id="{554408DD-4C27-EE2C-7347-B9DF25DC7A41}"/>
              </a:ext>
            </a:extLst>
          </p:cNvPr>
          <p:cNvPicPr>
            <a:picLocks noChangeAspect="1"/>
          </p:cNvPicPr>
          <p:nvPr/>
        </p:nvPicPr>
        <p:blipFill>
          <a:blip r:embed="rId3"/>
          <a:stretch>
            <a:fillRect/>
          </a:stretch>
        </p:blipFill>
        <p:spPr>
          <a:xfrm>
            <a:off x="440440" y="1070334"/>
            <a:ext cx="5448300" cy="4650242"/>
          </a:xfrm>
          <a:prstGeom prst="rect">
            <a:avLst/>
          </a:prstGeom>
        </p:spPr>
      </p:pic>
      <p:pic>
        <p:nvPicPr>
          <p:cNvPr id="8" name="Picture 7">
            <a:extLst>
              <a:ext uri="{FF2B5EF4-FFF2-40B4-BE49-F238E27FC236}">
                <a16:creationId xmlns:a16="http://schemas.microsoft.com/office/drawing/2014/main" id="{2ABF6EDB-F93B-11CB-091D-0ED6FCA1699E}"/>
              </a:ext>
            </a:extLst>
          </p:cNvPr>
          <p:cNvPicPr>
            <a:picLocks noChangeAspect="1"/>
          </p:cNvPicPr>
          <p:nvPr/>
        </p:nvPicPr>
        <p:blipFill>
          <a:blip r:embed="rId4"/>
          <a:stretch>
            <a:fillRect/>
          </a:stretch>
        </p:blipFill>
        <p:spPr>
          <a:xfrm>
            <a:off x="6303261" y="655499"/>
            <a:ext cx="5328621" cy="4016862"/>
          </a:xfrm>
          <a:prstGeom prst="rect">
            <a:avLst/>
          </a:prstGeom>
        </p:spPr>
      </p:pic>
    </p:spTree>
    <p:extLst>
      <p:ext uri="{BB962C8B-B14F-4D97-AF65-F5344CB8AC3E}">
        <p14:creationId xmlns:p14="http://schemas.microsoft.com/office/powerpoint/2010/main" val="3806384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client’s respiratory findings along with the diminished breath sounds, repressed cough, low grade fever and stable blood pressure most suggest the client is experiencing atelectasis.  </a:t>
            </a:r>
          </a:p>
          <a:p>
            <a:endParaRPr lang="en-US" dirty="0"/>
          </a:p>
        </p:txBody>
      </p:sp>
    </p:spTree>
    <p:extLst>
      <p:ext uri="{BB962C8B-B14F-4D97-AF65-F5344CB8AC3E}">
        <p14:creationId xmlns:p14="http://schemas.microsoft.com/office/powerpoint/2010/main" val="3949862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726858"/>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8447848B-08FA-039C-8DE7-3EC08865840B}"/>
              </a:ext>
            </a:extLst>
          </p:cNvPr>
          <p:cNvPicPr>
            <a:picLocks noChangeAspect="1"/>
          </p:cNvPicPr>
          <p:nvPr/>
        </p:nvPicPr>
        <p:blipFill>
          <a:blip r:embed="rId3"/>
          <a:stretch>
            <a:fillRect/>
          </a:stretch>
        </p:blipFill>
        <p:spPr>
          <a:xfrm>
            <a:off x="367766" y="661424"/>
            <a:ext cx="5410200" cy="5348520"/>
          </a:xfrm>
          <a:prstGeom prst="rect">
            <a:avLst/>
          </a:prstGeom>
        </p:spPr>
      </p:pic>
      <p:pic>
        <p:nvPicPr>
          <p:cNvPr id="6" name="Picture 5">
            <a:extLst>
              <a:ext uri="{FF2B5EF4-FFF2-40B4-BE49-F238E27FC236}">
                <a16:creationId xmlns:a16="http://schemas.microsoft.com/office/drawing/2014/main" id="{DA5C6890-F81F-CE73-B2B0-F208FB2E5233}"/>
              </a:ext>
            </a:extLst>
          </p:cNvPr>
          <p:cNvPicPr>
            <a:picLocks noChangeAspect="1"/>
          </p:cNvPicPr>
          <p:nvPr/>
        </p:nvPicPr>
        <p:blipFill>
          <a:blip r:embed="rId4"/>
          <a:stretch>
            <a:fillRect/>
          </a:stretch>
        </p:blipFill>
        <p:spPr>
          <a:xfrm>
            <a:off x="5970317" y="476758"/>
            <a:ext cx="5514975" cy="3877752"/>
          </a:xfrm>
          <a:prstGeom prst="rect">
            <a:avLst/>
          </a:prstGeom>
        </p:spPr>
      </p:pic>
    </p:spTree>
    <p:extLst>
      <p:ext uri="{BB962C8B-B14F-4D97-AF65-F5344CB8AC3E}">
        <p14:creationId xmlns:p14="http://schemas.microsoft.com/office/powerpoint/2010/main" val="488595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The XRAY confirms atelectasis. Proper nursing interventions include sitting the client up to aid with breathing.  Supine position can make breathing more difficult.  Applying oxygen via nasal cannula can also make breathing easier.  Using the incentive spirometer can also make breathing easier. Controlling pain improves compliance with incentive spirometry.  Extra fluid does not help a client with breathing and can put the client at risk for fluid overload.  A CBC is not necessary for monitoring atelectasis as it would be for detecting and infection.</a:t>
            </a:r>
          </a:p>
          <a:p>
            <a:endParaRPr lang="en-US" dirty="0"/>
          </a:p>
        </p:txBody>
      </p:sp>
    </p:spTree>
    <p:extLst>
      <p:ext uri="{BB962C8B-B14F-4D97-AF65-F5344CB8AC3E}">
        <p14:creationId xmlns:p14="http://schemas.microsoft.com/office/powerpoint/2010/main" val="2674339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923330"/>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4 points. Give yourself 1 point for every row you got right AND subtract 1 point for every incorrect item you selected.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4" name="Picture 3">
            <a:extLst>
              <a:ext uri="{FF2B5EF4-FFF2-40B4-BE49-F238E27FC236}">
                <a16:creationId xmlns:a16="http://schemas.microsoft.com/office/drawing/2014/main" id="{F436B7DA-83FA-C63D-B355-B585A9CFD50C}"/>
              </a:ext>
            </a:extLst>
          </p:cNvPr>
          <p:cNvPicPr>
            <a:picLocks noChangeAspect="1"/>
          </p:cNvPicPr>
          <p:nvPr/>
        </p:nvPicPr>
        <p:blipFill>
          <a:blip r:embed="rId3"/>
          <a:stretch>
            <a:fillRect/>
          </a:stretch>
        </p:blipFill>
        <p:spPr>
          <a:xfrm>
            <a:off x="481328" y="760373"/>
            <a:ext cx="5381625" cy="5542683"/>
          </a:xfrm>
          <a:prstGeom prst="rect">
            <a:avLst/>
          </a:prstGeom>
        </p:spPr>
      </p:pic>
      <p:pic>
        <p:nvPicPr>
          <p:cNvPr id="7" name="Picture 6">
            <a:extLst>
              <a:ext uri="{FF2B5EF4-FFF2-40B4-BE49-F238E27FC236}">
                <a16:creationId xmlns:a16="http://schemas.microsoft.com/office/drawing/2014/main" id="{66114101-8DC0-7072-231B-C7BB4F5C28A4}"/>
              </a:ext>
            </a:extLst>
          </p:cNvPr>
          <p:cNvPicPr>
            <a:picLocks noChangeAspect="1"/>
          </p:cNvPicPr>
          <p:nvPr/>
        </p:nvPicPr>
        <p:blipFill>
          <a:blip r:embed="rId4"/>
          <a:stretch>
            <a:fillRect/>
          </a:stretch>
        </p:blipFill>
        <p:spPr>
          <a:xfrm>
            <a:off x="6262371" y="396952"/>
            <a:ext cx="5067300" cy="3974326"/>
          </a:xfrm>
          <a:prstGeom prst="rect">
            <a:avLst/>
          </a:prstGeom>
        </p:spPr>
      </p:pic>
    </p:spTree>
    <p:extLst>
      <p:ext uri="{BB962C8B-B14F-4D97-AF65-F5344CB8AC3E}">
        <p14:creationId xmlns:p14="http://schemas.microsoft.com/office/powerpoint/2010/main" val="219093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A53BA-2BE3-E08B-3E3E-332CA6FDBF1A}"/>
              </a:ext>
            </a:extLst>
          </p:cNvPr>
          <p:cNvSpPr>
            <a:spLocks noGrp="1"/>
          </p:cNvSpPr>
          <p:nvPr>
            <p:ph sz="quarter" idx="10"/>
          </p:nvPr>
        </p:nvSpPr>
        <p:spPr>
          <a:xfrm>
            <a:off x="733425" y="2350895"/>
            <a:ext cx="10852150" cy="3457575"/>
          </a:xfrm>
        </p:spPr>
        <p:txBody>
          <a:bodyPr>
            <a:normAutofit fontScale="85000" lnSpcReduction="20000"/>
          </a:bodyPr>
          <a:lstStyle/>
          <a:p>
            <a:pPr>
              <a:lnSpc>
                <a:spcPct val="110000"/>
              </a:lnSpc>
            </a:pPr>
            <a:r>
              <a:rPr lang="en-US" sz="2600" dirty="0">
                <a:latin typeface="Calibri" panose="020F0502020204030204" pitchFamily="34" charset="0"/>
                <a:cs typeface="Calibri" panose="020F0502020204030204" pitchFamily="34" charset="0"/>
              </a:rPr>
              <a:t>A bowtie is a drag-and-drop response item variation.  </a:t>
            </a:r>
          </a:p>
          <a:p>
            <a:pPr>
              <a:lnSpc>
                <a:spcPct val="110000"/>
              </a:lnSpc>
            </a:pPr>
            <a:r>
              <a:rPr lang="en-US" sz="2600" dirty="0">
                <a:latin typeface="Calibri" panose="020F0502020204030204" pitchFamily="34" charset="0"/>
                <a:cs typeface="Calibri" panose="020F0502020204030204" pitchFamily="34" charset="0"/>
              </a:rPr>
              <a:t>After reading a clinical scenario, candidates move response options (tokens) to placeholders (targets).</a:t>
            </a:r>
          </a:p>
          <a:p>
            <a:pPr lvl="1">
              <a:lnSpc>
                <a:spcPct val="110000"/>
              </a:lnSpc>
            </a:pPr>
            <a:r>
              <a:rPr lang="en-US" sz="2600" dirty="0">
                <a:latin typeface="Calibri" panose="020F0502020204030204" pitchFamily="34" charset="0"/>
                <a:cs typeface="Calibri" panose="020F0502020204030204" pitchFamily="34" charset="0"/>
              </a:rPr>
              <a:t>On NCLEX the placeholders are arranged in the shape of a bowtie.</a:t>
            </a:r>
          </a:p>
          <a:p>
            <a:pPr>
              <a:lnSpc>
                <a:spcPct val="110000"/>
              </a:lnSpc>
            </a:pPr>
            <a:r>
              <a:rPr lang="en-US" sz="2600" dirty="0">
                <a:latin typeface="Calibri" panose="020F0502020204030204" pitchFamily="34" charset="0"/>
                <a:cs typeface="Calibri" panose="020F0502020204030204" pitchFamily="34" charset="0"/>
              </a:rPr>
              <a:t>Candidates must select:</a:t>
            </a:r>
          </a:p>
          <a:p>
            <a:pPr lvl="1">
              <a:lnSpc>
                <a:spcPct val="110000"/>
              </a:lnSpc>
            </a:pPr>
            <a:r>
              <a:rPr lang="en-US" sz="2600" dirty="0">
                <a:latin typeface="Calibri" panose="020F0502020204030204" pitchFamily="34" charset="0"/>
                <a:cs typeface="Calibri" panose="020F0502020204030204" pitchFamily="34" charset="0"/>
              </a:rPr>
              <a:t>1 condition the client is most likely experiencing from 4 options.</a:t>
            </a:r>
          </a:p>
          <a:p>
            <a:pPr lvl="1">
              <a:lnSpc>
                <a:spcPct val="110000"/>
              </a:lnSpc>
            </a:pPr>
            <a:r>
              <a:rPr lang="en-US" sz="2600" dirty="0">
                <a:latin typeface="Calibri" panose="020F0502020204030204" pitchFamily="34" charset="0"/>
                <a:cs typeface="Calibri" panose="020F0502020204030204" pitchFamily="34" charset="0"/>
              </a:rPr>
              <a:t>2 actions to take to address the condition from 5 options.</a:t>
            </a:r>
          </a:p>
          <a:p>
            <a:pPr lvl="1">
              <a:lnSpc>
                <a:spcPct val="110000"/>
              </a:lnSpc>
            </a:pPr>
            <a:r>
              <a:rPr lang="en-US" sz="2600" dirty="0">
                <a:latin typeface="Calibri" panose="020F0502020204030204" pitchFamily="34" charset="0"/>
                <a:cs typeface="Calibri" panose="020F0502020204030204" pitchFamily="34" charset="0"/>
              </a:rPr>
              <a:t>2 parameters to monitor the client’s progress from 5 options. </a:t>
            </a:r>
          </a:p>
          <a:p>
            <a:endParaRPr lang="en-US" dirty="0"/>
          </a:p>
        </p:txBody>
      </p:sp>
      <p:sp>
        <p:nvSpPr>
          <p:cNvPr id="3" name="Title 2">
            <a:extLst>
              <a:ext uri="{FF2B5EF4-FFF2-40B4-BE49-F238E27FC236}">
                <a16:creationId xmlns:a16="http://schemas.microsoft.com/office/drawing/2014/main" id="{B8CC0625-A7C5-8C40-FE42-DE852CC146C4}"/>
              </a:ext>
            </a:extLst>
          </p:cNvPr>
          <p:cNvSpPr>
            <a:spLocks noGrp="1"/>
          </p:cNvSpPr>
          <p:nvPr>
            <p:ph type="title"/>
          </p:nvPr>
        </p:nvSpPr>
        <p:spPr/>
        <p:txBody>
          <a:bodyPr>
            <a:normAutofit/>
          </a:bodyPr>
          <a:lstStyle/>
          <a:p>
            <a:r>
              <a:rPr lang="en-US" sz="4000" dirty="0"/>
              <a:t>Stand-alone Item: Bowtie</a:t>
            </a:r>
            <a:endParaRPr lang="en-US" dirty="0"/>
          </a:p>
        </p:txBody>
      </p:sp>
    </p:spTree>
    <p:extLst>
      <p:ext uri="{BB962C8B-B14F-4D97-AF65-F5344CB8AC3E}">
        <p14:creationId xmlns:p14="http://schemas.microsoft.com/office/powerpoint/2010/main" val="16709688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nurse should teach the client with atelectasis interventions that can improve their oxygenation.   The nurse can instruct the client to be out of bed and ambulate, to take deep breaths in order to increase lung capacity and open up the alveoli.  The incentive spirometer can also help improve lung function.  The client should increase the fluids to about 3,000 ml /day to thin mucous secretions and use pain medication so they can take deep breaths.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10342341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4 points. Give yourself 1 point for every row you got right.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7" name="Picture 6">
            <a:extLst>
              <a:ext uri="{FF2B5EF4-FFF2-40B4-BE49-F238E27FC236}">
                <a16:creationId xmlns:a16="http://schemas.microsoft.com/office/drawing/2014/main" id="{B4147D4A-5F9F-BE76-5390-2A9F221A0B88}"/>
              </a:ext>
            </a:extLst>
          </p:cNvPr>
          <p:cNvPicPr>
            <a:picLocks noChangeAspect="1"/>
          </p:cNvPicPr>
          <p:nvPr/>
        </p:nvPicPr>
        <p:blipFill>
          <a:blip r:embed="rId3"/>
          <a:stretch>
            <a:fillRect/>
          </a:stretch>
        </p:blipFill>
        <p:spPr>
          <a:xfrm>
            <a:off x="6187175" y="1195313"/>
            <a:ext cx="5305425" cy="3127917"/>
          </a:xfrm>
          <a:prstGeom prst="rect">
            <a:avLst/>
          </a:prstGeom>
        </p:spPr>
      </p:pic>
      <p:pic>
        <p:nvPicPr>
          <p:cNvPr id="3" name="Picture 2">
            <a:extLst>
              <a:ext uri="{FF2B5EF4-FFF2-40B4-BE49-F238E27FC236}">
                <a16:creationId xmlns:a16="http://schemas.microsoft.com/office/drawing/2014/main" id="{CAEBEF72-2897-718D-F88A-9C8A99969FF8}"/>
              </a:ext>
            </a:extLst>
          </p:cNvPr>
          <p:cNvPicPr>
            <a:picLocks noChangeAspect="1"/>
          </p:cNvPicPr>
          <p:nvPr/>
        </p:nvPicPr>
        <p:blipFill>
          <a:blip r:embed="rId4"/>
          <a:stretch>
            <a:fillRect/>
          </a:stretch>
        </p:blipFill>
        <p:spPr>
          <a:xfrm>
            <a:off x="351340" y="965918"/>
            <a:ext cx="5825361" cy="5557528"/>
          </a:xfrm>
          <a:prstGeom prst="rect">
            <a:avLst/>
          </a:prstGeom>
        </p:spPr>
      </p:pic>
    </p:spTree>
    <p:extLst>
      <p:ext uri="{BB962C8B-B14F-4D97-AF65-F5344CB8AC3E}">
        <p14:creationId xmlns:p14="http://schemas.microsoft.com/office/powerpoint/2010/main" val="3558261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nurse should recognize that the client has improved if the oxygen saturation is within normal limits and the client is coughing after using the incentive spirometer. Breath sounds were diminished on left and make take several cycles of deep breathing and coughing to improve. The increasing fever would indicate that the client’s condition had decreased and an infection may now be present.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2847535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3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681079012"/>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5</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10</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29</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3443958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/form/SV_2nkk8caqQOO0gx8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11" name="Content Placeholder 10">
            <a:extLst>
              <a:ext uri="{FF2B5EF4-FFF2-40B4-BE49-F238E27FC236}">
                <a16:creationId xmlns:a16="http://schemas.microsoft.com/office/drawing/2014/main" id="{FED61CC5-28D0-D430-F5DD-10ECF62B49C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182035" y="2893597"/>
            <a:ext cx="2910751" cy="2910751"/>
          </a:xfrm>
          <a:prstGeom prst="rect">
            <a:avLst/>
          </a:prstGeom>
          <a:noFill/>
          <a:ln>
            <a:noFill/>
          </a:ln>
        </p:spPr>
      </p:pic>
    </p:spTree>
    <p:extLst>
      <p:ext uri="{BB962C8B-B14F-4D97-AF65-F5344CB8AC3E}">
        <p14:creationId xmlns:p14="http://schemas.microsoft.com/office/powerpoint/2010/main" val="2197309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3" name="Picture 2">
            <a:extLst>
              <a:ext uri="{FF2B5EF4-FFF2-40B4-BE49-F238E27FC236}">
                <a16:creationId xmlns:a16="http://schemas.microsoft.com/office/drawing/2014/main" id="{104E7D07-0620-F222-9E3D-247ED6475CBD}"/>
              </a:ext>
            </a:extLst>
          </p:cNvPr>
          <p:cNvPicPr>
            <a:picLocks noChangeAspect="1"/>
          </p:cNvPicPr>
          <p:nvPr/>
        </p:nvPicPr>
        <p:blipFill>
          <a:blip r:embed="rId3"/>
          <a:stretch>
            <a:fillRect/>
          </a:stretch>
        </p:blipFill>
        <p:spPr>
          <a:xfrm>
            <a:off x="600074" y="662931"/>
            <a:ext cx="5353050" cy="5285107"/>
          </a:xfrm>
          <a:prstGeom prst="rect">
            <a:avLst/>
          </a:prstGeom>
        </p:spPr>
      </p:pic>
      <p:pic>
        <p:nvPicPr>
          <p:cNvPr id="6" name="Picture 5">
            <a:extLst>
              <a:ext uri="{FF2B5EF4-FFF2-40B4-BE49-F238E27FC236}">
                <a16:creationId xmlns:a16="http://schemas.microsoft.com/office/drawing/2014/main" id="{9B7AE555-A706-BD92-AB56-654F575C76E8}"/>
              </a:ext>
            </a:extLst>
          </p:cNvPr>
          <p:cNvPicPr>
            <a:picLocks noChangeAspect="1"/>
          </p:cNvPicPr>
          <p:nvPr/>
        </p:nvPicPr>
        <p:blipFill>
          <a:blip r:embed="rId4"/>
          <a:stretch>
            <a:fillRect/>
          </a:stretch>
        </p:blipFill>
        <p:spPr>
          <a:xfrm>
            <a:off x="5953124" y="780588"/>
            <a:ext cx="5400675" cy="4652546"/>
          </a:xfrm>
          <a:prstGeom prst="rect">
            <a:avLst/>
          </a:prstGeom>
        </p:spPr>
      </p:pic>
    </p:spTree>
    <p:extLst>
      <p:ext uri="{BB962C8B-B14F-4D97-AF65-F5344CB8AC3E}">
        <p14:creationId xmlns:p14="http://schemas.microsoft.com/office/powerpoint/2010/main" val="2800299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child is showing signs of moderate dehydration including decreased tears, decreased urine output, pale/dry oral mucosa and irritability. He is not demonstrating hypotension or signs of shock at this time. It is the standard of care to attempt oral rehydration in an outpatient setting for moderate dehydration, but the child’s perfusion and circulation should be monitored to ensure he does not decompensate. His intake should also be closely monitored to ensure he is retaining some of the rehydration offered.</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1901944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454222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4</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/form/SV_eX9s0hwdlD6QpBI</a:t>
            </a:r>
            <a:endParaRPr lang="en-US" sz="2800" dirty="0">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8" name="Content Placeholder 7">
            <a:extLst>
              <a:ext uri="{FF2B5EF4-FFF2-40B4-BE49-F238E27FC236}">
                <a16:creationId xmlns:a16="http://schemas.microsoft.com/office/drawing/2014/main" id="{49E95A8A-BCDC-8735-0A27-75D131FAE7B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734020" y="2241395"/>
            <a:ext cx="3198968" cy="3198968"/>
          </a:xfrm>
          <a:prstGeom prst="rect">
            <a:avLst/>
          </a:prstGeom>
          <a:noFill/>
          <a:ln>
            <a:noFill/>
          </a:ln>
        </p:spPr>
      </p:pic>
    </p:spTree>
    <p:extLst>
      <p:ext uri="{BB962C8B-B14F-4D97-AF65-F5344CB8AC3E}">
        <p14:creationId xmlns:p14="http://schemas.microsoft.com/office/powerpoint/2010/main" val="19605235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1200329"/>
          </a:xfrm>
          <a:prstGeom prst="rect">
            <a:avLst/>
          </a:prstGeom>
          <a:noFill/>
        </p:spPr>
        <p:txBody>
          <a:bodyPr wrap="square" rtlCol="0">
            <a:spAutoFit/>
          </a:bodyPr>
          <a:lstStyle/>
          <a:p>
            <a:r>
              <a:rPr lang="en-US" dirty="0">
                <a:solidFill>
                  <a:srgbClr val="00B0F0"/>
                </a:solidFill>
              </a:rPr>
              <a:t>+/-. This  question is worth 5 points.</a:t>
            </a:r>
          </a:p>
          <a:p>
            <a:r>
              <a:rPr lang="en-US" dirty="0">
                <a:solidFill>
                  <a:srgbClr val="00B0F0"/>
                </a:solidFill>
              </a:rPr>
              <a:t>Give yourself 1 point for each correct response AND subtract 1 point for every incorrect answer you picked.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5" name="Picture 4">
            <a:extLst>
              <a:ext uri="{FF2B5EF4-FFF2-40B4-BE49-F238E27FC236}">
                <a16:creationId xmlns:a16="http://schemas.microsoft.com/office/drawing/2014/main" id="{1694E743-8720-B68F-3475-D62D742CA912}"/>
              </a:ext>
            </a:extLst>
          </p:cNvPr>
          <p:cNvPicPr>
            <a:picLocks noChangeAspect="1"/>
          </p:cNvPicPr>
          <p:nvPr/>
        </p:nvPicPr>
        <p:blipFill>
          <a:blip r:embed="rId2"/>
          <a:stretch>
            <a:fillRect/>
          </a:stretch>
        </p:blipFill>
        <p:spPr>
          <a:xfrm>
            <a:off x="456270" y="804978"/>
            <a:ext cx="5924765" cy="5760929"/>
          </a:xfrm>
          <a:prstGeom prst="rect">
            <a:avLst/>
          </a:prstGeom>
        </p:spPr>
      </p:pic>
      <p:pic>
        <p:nvPicPr>
          <p:cNvPr id="7" name="Picture 6">
            <a:extLst>
              <a:ext uri="{FF2B5EF4-FFF2-40B4-BE49-F238E27FC236}">
                <a16:creationId xmlns:a16="http://schemas.microsoft.com/office/drawing/2014/main" id="{73063A59-F3F3-D6E1-18C8-37FFA62A1BBB}"/>
              </a:ext>
            </a:extLst>
          </p:cNvPr>
          <p:cNvPicPr>
            <a:picLocks noChangeAspect="1"/>
          </p:cNvPicPr>
          <p:nvPr/>
        </p:nvPicPr>
        <p:blipFill>
          <a:blip r:embed="rId3"/>
          <a:stretch>
            <a:fillRect/>
          </a:stretch>
        </p:blipFill>
        <p:spPr>
          <a:xfrm>
            <a:off x="6724184" y="654106"/>
            <a:ext cx="4581525" cy="3285777"/>
          </a:xfrm>
          <a:prstGeom prst="rect">
            <a:avLst/>
          </a:prstGeom>
        </p:spPr>
      </p:pic>
    </p:spTree>
    <p:extLst>
      <p:ext uri="{BB962C8B-B14F-4D97-AF65-F5344CB8AC3E}">
        <p14:creationId xmlns:p14="http://schemas.microsoft.com/office/powerpoint/2010/main" val="425343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68C217-C2A6-E561-0DE2-279F1CA9B1EC}"/>
              </a:ext>
            </a:extLst>
          </p:cNvPr>
          <p:cNvSpPr>
            <a:spLocks noGrp="1"/>
          </p:cNvSpPr>
          <p:nvPr>
            <p:ph type="title"/>
          </p:nvPr>
        </p:nvSpPr>
        <p:spPr>
          <a:xfrm>
            <a:off x="913795" y="609600"/>
            <a:ext cx="4412585" cy="773430"/>
          </a:xfrm>
        </p:spPr>
        <p:txBody>
          <a:bodyPr>
            <a:normAutofit fontScale="90000"/>
          </a:bodyPr>
          <a:lstStyle/>
          <a:p>
            <a:r>
              <a:rPr lang="en-US" dirty="0"/>
              <a:t>Bowties in Qualtrics</a:t>
            </a:r>
          </a:p>
        </p:txBody>
      </p:sp>
      <p:pic>
        <p:nvPicPr>
          <p:cNvPr id="5" name="Content Placeholder 4">
            <a:extLst>
              <a:ext uri="{FF2B5EF4-FFF2-40B4-BE49-F238E27FC236}">
                <a16:creationId xmlns:a16="http://schemas.microsoft.com/office/drawing/2014/main" id="{7DEFD109-D073-6E4A-C859-9C9D3D51ADC2}"/>
              </a:ext>
            </a:extLst>
          </p:cNvPr>
          <p:cNvPicPr>
            <a:picLocks noGrp="1" noChangeAspect="1"/>
          </p:cNvPicPr>
          <p:nvPr>
            <p:ph sz="quarter" idx="10"/>
          </p:nvPr>
        </p:nvPicPr>
        <p:blipFill>
          <a:blip r:embed="rId2"/>
          <a:stretch>
            <a:fillRect/>
          </a:stretch>
        </p:blipFill>
        <p:spPr>
          <a:xfrm>
            <a:off x="6096000" y="609600"/>
            <a:ext cx="5311140" cy="6055296"/>
          </a:xfrm>
        </p:spPr>
      </p:pic>
      <p:pic>
        <p:nvPicPr>
          <p:cNvPr id="8" name="Picture 7">
            <a:extLst>
              <a:ext uri="{FF2B5EF4-FFF2-40B4-BE49-F238E27FC236}">
                <a16:creationId xmlns:a16="http://schemas.microsoft.com/office/drawing/2014/main" id="{0A53F8DC-21B1-38E6-B08F-6368D4A576DA}"/>
              </a:ext>
            </a:extLst>
          </p:cNvPr>
          <p:cNvPicPr>
            <a:picLocks noChangeAspect="1"/>
          </p:cNvPicPr>
          <p:nvPr/>
        </p:nvPicPr>
        <p:blipFill>
          <a:blip r:embed="rId3"/>
          <a:stretch>
            <a:fillRect/>
          </a:stretch>
        </p:blipFill>
        <p:spPr>
          <a:xfrm>
            <a:off x="372124" y="1800224"/>
            <a:ext cx="5311141" cy="3114675"/>
          </a:xfrm>
          <a:prstGeom prst="rect">
            <a:avLst/>
          </a:prstGeom>
        </p:spPr>
      </p:pic>
      <p:sp>
        <p:nvSpPr>
          <p:cNvPr id="10" name="TextBox 9">
            <a:extLst>
              <a:ext uri="{FF2B5EF4-FFF2-40B4-BE49-F238E27FC236}">
                <a16:creationId xmlns:a16="http://schemas.microsoft.com/office/drawing/2014/main" id="{A3BABF7D-CB06-9651-1B55-37EC498AC4CB}"/>
              </a:ext>
            </a:extLst>
          </p:cNvPr>
          <p:cNvSpPr txBox="1"/>
          <p:nvPr/>
        </p:nvSpPr>
        <p:spPr>
          <a:xfrm>
            <a:off x="784860" y="5143500"/>
            <a:ext cx="4898405"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Bowties in Qualtrics are 3 drop and drag question- but they don’t make a “bowtie” shape. </a:t>
            </a:r>
          </a:p>
        </p:txBody>
      </p:sp>
    </p:spTree>
    <p:extLst>
      <p:ext uri="{BB962C8B-B14F-4D97-AF65-F5344CB8AC3E}">
        <p14:creationId xmlns:p14="http://schemas.microsoft.com/office/powerpoint/2010/main" val="33396080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lnSpcReduction="1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Primary signs of compartment syndrome include the “5 P’s,”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ain (out of proportion/not relieved with pain medication),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allor,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ulses (diminished or absent),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aresthesia,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aralysis. Additionally, fullness, cool or cold extremity, and weakness may occur. Any of these symptoms are indicative of neurovascular compromise. If untreated could result in tissue death and loss of limb. The pedal pulse will not be able to be assessed due to the cast. </a:t>
            </a:r>
          </a:p>
          <a:p>
            <a:endParaRPr lang="en-US" dirty="0"/>
          </a:p>
        </p:txBody>
      </p:sp>
    </p:spTree>
    <p:extLst>
      <p:ext uri="{BB962C8B-B14F-4D97-AF65-F5344CB8AC3E}">
        <p14:creationId xmlns:p14="http://schemas.microsoft.com/office/powerpoint/2010/main" val="2719548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646331"/>
          </a:xfrm>
          <a:prstGeom prst="rect">
            <a:avLst/>
          </a:prstGeom>
          <a:noFill/>
        </p:spPr>
        <p:txBody>
          <a:bodyPr wrap="square" rtlCol="0">
            <a:spAutoFit/>
          </a:bodyPr>
          <a:lstStyle/>
          <a:p>
            <a:r>
              <a:rPr lang="en-US" dirty="0">
                <a:solidFill>
                  <a:srgbClr val="00B0F0"/>
                </a:solidFill>
              </a:rPr>
              <a:t>0/1. This  question is worth 6 points. Give yourself a point for each row you got right.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2" name="Picture 1">
            <a:extLst>
              <a:ext uri="{FF2B5EF4-FFF2-40B4-BE49-F238E27FC236}">
                <a16:creationId xmlns:a16="http://schemas.microsoft.com/office/drawing/2014/main" id="{98CD0679-EA54-DF62-B5F9-1331BD72DA4E}"/>
              </a:ext>
            </a:extLst>
          </p:cNvPr>
          <p:cNvPicPr>
            <a:picLocks noChangeAspect="1"/>
          </p:cNvPicPr>
          <p:nvPr/>
        </p:nvPicPr>
        <p:blipFill>
          <a:blip r:embed="rId3"/>
          <a:stretch>
            <a:fillRect/>
          </a:stretch>
        </p:blipFill>
        <p:spPr>
          <a:xfrm>
            <a:off x="456270" y="804978"/>
            <a:ext cx="5212269" cy="5760929"/>
          </a:xfrm>
          <a:prstGeom prst="rect">
            <a:avLst/>
          </a:prstGeom>
        </p:spPr>
      </p:pic>
      <p:pic>
        <p:nvPicPr>
          <p:cNvPr id="5" name="Picture 4">
            <a:extLst>
              <a:ext uri="{FF2B5EF4-FFF2-40B4-BE49-F238E27FC236}">
                <a16:creationId xmlns:a16="http://schemas.microsoft.com/office/drawing/2014/main" id="{7E1654DF-C6DA-E84B-BDB1-AA576EB4EFA7}"/>
              </a:ext>
            </a:extLst>
          </p:cNvPr>
          <p:cNvPicPr>
            <a:picLocks noChangeAspect="1"/>
          </p:cNvPicPr>
          <p:nvPr/>
        </p:nvPicPr>
        <p:blipFill>
          <a:blip r:embed="rId4"/>
          <a:stretch>
            <a:fillRect/>
          </a:stretch>
        </p:blipFill>
        <p:spPr>
          <a:xfrm>
            <a:off x="6335502" y="661423"/>
            <a:ext cx="5556937" cy="3208049"/>
          </a:xfrm>
          <a:prstGeom prst="rect">
            <a:avLst/>
          </a:prstGeom>
        </p:spPr>
      </p:pic>
    </p:spTree>
    <p:extLst>
      <p:ext uri="{BB962C8B-B14F-4D97-AF65-F5344CB8AC3E}">
        <p14:creationId xmlns:p14="http://schemas.microsoft.com/office/powerpoint/2010/main" val="23658300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nurse should differentiate between acute complications of a fracture and chronic or late complications. Acute complications include deep vein thrombosis or pulmonary embolism, fat embolism, and compartment syndrome. Late, or chronic complications include complex regional pain syndrome, avascular necrosis, osteomyelitis, and delayed union.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7443153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923330"/>
          </a:xfrm>
          <a:prstGeom prst="rect">
            <a:avLst/>
          </a:prstGeom>
          <a:noFill/>
        </p:spPr>
        <p:txBody>
          <a:bodyPr wrap="square" rtlCol="0">
            <a:spAutoFit/>
          </a:bodyPr>
          <a:lstStyle/>
          <a:p>
            <a:r>
              <a:rPr lang="en-US" dirty="0">
                <a:solidFill>
                  <a:srgbClr val="00B0F0"/>
                </a:solidFill>
              </a:rPr>
              <a:t>Rationale. This  question is worth 1 point.</a:t>
            </a:r>
          </a:p>
          <a:p>
            <a:r>
              <a:rPr lang="en-US" dirty="0">
                <a:solidFill>
                  <a:srgbClr val="00B0F0"/>
                </a:solidFill>
              </a:rPr>
              <a:t>Give yourself 1 point only  if you answered BOTH parts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2" name="Picture 1">
            <a:extLst>
              <a:ext uri="{FF2B5EF4-FFF2-40B4-BE49-F238E27FC236}">
                <a16:creationId xmlns:a16="http://schemas.microsoft.com/office/drawing/2014/main" id="{50D3A819-EA1C-249A-A8B5-E12303FCC07F}"/>
              </a:ext>
            </a:extLst>
          </p:cNvPr>
          <p:cNvPicPr>
            <a:picLocks noChangeAspect="1"/>
          </p:cNvPicPr>
          <p:nvPr/>
        </p:nvPicPr>
        <p:blipFill>
          <a:blip r:embed="rId3"/>
          <a:stretch>
            <a:fillRect/>
          </a:stretch>
        </p:blipFill>
        <p:spPr>
          <a:xfrm>
            <a:off x="456271" y="804978"/>
            <a:ext cx="5432470" cy="5760929"/>
          </a:xfrm>
          <a:prstGeom prst="rect">
            <a:avLst/>
          </a:prstGeom>
        </p:spPr>
      </p:pic>
      <p:pic>
        <p:nvPicPr>
          <p:cNvPr id="6" name="Picture 5">
            <a:extLst>
              <a:ext uri="{FF2B5EF4-FFF2-40B4-BE49-F238E27FC236}">
                <a16:creationId xmlns:a16="http://schemas.microsoft.com/office/drawing/2014/main" id="{997EAFBA-3589-3378-A24F-378B00D4231F}"/>
              </a:ext>
            </a:extLst>
          </p:cNvPr>
          <p:cNvPicPr>
            <a:picLocks noChangeAspect="1"/>
          </p:cNvPicPr>
          <p:nvPr/>
        </p:nvPicPr>
        <p:blipFill>
          <a:blip r:embed="rId4"/>
          <a:stretch>
            <a:fillRect/>
          </a:stretch>
        </p:blipFill>
        <p:spPr>
          <a:xfrm>
            <a:off x="6047020" y="1004756"/>
            <a:ext cx="5362575" cy="3411127"/>
          </a:xfrm>
          <a:prstGeom prst="rect">
            <a:avLst/>
          </a:prstGeom>
        </p:spPr>
      </p:pic>
    </p:spTree>
    <p:extLst>
      <p:ext uri="{BB962C8B-B14F-4D97-AF65-F5344CB8AC3E}">
        <p14:creationId xmlns:p14="http://schemas.microsoft.com/office/powerpoint/2010/main" val="10101383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Compartment syndrome is suspected based on the abnormal findings in the neurovascular assessment. While some of the vital signs are abnormal, and the client is tachycardic there can be causes other than compartment syndrome for these findings.</a:t>
            </a:r>
          </a:p>
          <a:p>
            <a:endParaRPr lang="en-US" dirty="0"/>
          </a:p>
        </p:txBody>
      </p:sp>
    </p:spTree>
    <p:extLst>
      <p:ext uri="{BB962C8B-B14F-4D97-AF65-F5344CB8AC3E}">
        <p14:creationId xmlns:p14="http://schemas.microsoft.com/office/powerpoint/2010/main" val="28586490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425017"/>
            <a:ext cx="5744660" cy="2308324"/>
          </a:xfrm>
          <a:prstGeom prst="rect">
            <a:avLst/>
          </a:prstGeom>
          <a:noFill/>
        </p:spPr>
        <p:txBody>
          <a:bodyPr wrap="square" rtlCol="0">
            <a:spAutoFit/>
          </a:bodyPr>
          <a:lstStyle/>
          <a:p>
            <a:r>
              <a:rPr lang="en-US" dirty="0">
                <a:solidFill>
                  <a:srgbClr val="00B0F0"/>
                </a:solidFill>
              </a:rPr>
              <a:t>+/-.This  question is worth 6 points. Score each  group separately first then add scores together.  Earn 1 point for  each correct item selected AND subtract 1 point for each incorrect option you select. The worst you can score is 0  per group.</a:t>
            </a:r>
          </a:p>
          <a:p>
            <a:r>
              <a:rPr lang="en-US" dirty="0">
                <a:solidFill>
                  <a:srgbClr val="00B0F0"/>
                </a:solidFill>
              </a:rPr>
              <a:t>Nursing- 3 points </a:t>
            </a:r>
          </a:p>
          <a:p>
            <a:r>
              <a:rPr lang="en-US" dirty="0">
                <a:solidFill>
                  <a:srgbClr val="00B0F0"/>
                </a:solidFill>
              </a:rPr>
              <a:t>Medications – 2 point</a:t>
            </a:r>
          </a:p>
          <a:p>
            <a:r>
              <a:rPr lang="en-US" dirty="0">
                <a:solidFill>
                  <a:srgbClr val="00B0F0"/>
                </a:solidFill>
              </a:rPr>
              <a:t>Collaborative- 1 point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4" name="Picture 3">
            <a:extLst>
              <a:ext uri="{FF2B5EF4-FFF2-40B4-BE49-F238E27FC236}">
                <a16:creationId xmlns:a16="http://schemas.microsoft.com/office/drawing/2014/main" id="{EC7A5667-912F-6B0C-EC09-1E38CFB835A2}"/>
              </a:ext>
            </a:extLst>
          </p:cNvPr>
          <p:cNvPicPr>
            <a:picLocks noChangeAspect="1"/>
          </p:cNvPicPr>
          <p:nvPr/>
        </p:nvPicPr>
        <p:blipFill>
          <a:blip r:embed="rId3"/>
          <a:stretch>
            <a:fillRect/>
          </a:stretch>
        </p:blipFill>
        <p:spPr>
          <a:xfrm>
            <a:off x="457200" y="982198"/>
            <a:ext cx="5393366" cy="5583710"/>
          </a:xfrm>
          <a:prstGeom prst="rect">
            <a:avLst/>
          </a:prstGeom>
        </p:spPr>
      </p:pic>
      <p:pic>
        <p:nvPicPr>
          <p:cNvPr id="7" name="Picture 6">
            <a:extLst>
              <a:ext uri="{FF2B5EF4-FFF2-40B4-BE49-F238E27FC236}">
                <a16:creationId xmlns:a16="http://schemas.microsoft.com/office/drawing/2014/main" id="{D7B9DE4D-88BA-5D7C-69CA-B30EC489CCEA}"/>
              </a:ext>
            </a:extLst>
          </p:cNvPr>
          <p:cNvPicPr>
            <a:picLocks noChangeAspect="1"/>
          </p:cNvPicPr>
          <p:nvPr/>
        </p:nvPicPr>
        <p:blipFill>
          <a:blip r:embed="rId4"/>
          <a:stretch>
            <a:fillRect/>
          </a:stretch>
        </p:blipFill>
        <p:spPr>
          <a:xfrm>
            <a:off x="6096000" y="661424"/>
            <a:ext cx="5353050" cy="3640832"/>
          </a:xfrm>
          <a:prstGeom prst="rect">
            <a:avLst/>
          </a:prstGeom>
        </p:spPr>
      </p:pic>
    </p:spTree>
    <p:extLst>
      <p:ext uri="{BB962C8B-B14F-4D97-AF65-F5344CB8AC3E}">
        <p14:creationId xmlns:p14="http://schemas.microsoft.com/office/powerpoint/2010/main" val="110399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 nurse should prioritize interventions that would relieve pressure within the compartment, monitor for improving or declining condition, and treat potential life or limb threatening conditions. This would include frequent neurovascular assessments and preparing to remove the cast as soon as possible by getting the cast removal saw to the bedside. The provider is likely to insert a compartment pressure measurement manometer to assess compartmental pressures. Client should be kept NPO in the event surgery is required. Pain medication such as morphine is indicated, and due to hypotension an IV fluid bolus is indicated. Ibuprofen is not effective for the pain rate of 10/10, and 400 mg would not be a therapeutic dose. Aspirin is contraindicated due to the anticoagulation component if the client needs surgery. The surgical team should be consulted. Client would not be instructed on crutch walking at this time until the compartment syndrome is resolved. Respiratory and Case Management for long-term care are not indicated at this time.</a:t>
            </a:r>
            <a:endParaRPr lang="en-US" dirty="0"/>
          </a:p>
        </p:txBody>
      </p:sp>
    </p:spTree>
    <p:extLst>
      <p:ext uri="{BB962C8B-B14F-4D97-AF65-F5344CB8AC3E}">
        <p14:creationId xmlns:p14="http://schemas.microsoft.com/office/powerpoint/2010/main" val="3355637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1200329"/>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5 points. Give yourself 1 point for every correct option you selected AND subtract 1 point for every incorrect item you selected.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5" name="Picture 4">
            <a:extLst>
              <a:ext uri="{FF2B5EF4-FFF2-40B4-BE49-F238E27FC236}">
                <a16:creationId xmlns:a16="http://schemas.microsoft.com/office/drawing/2014/main" id="{CFD49BE5-23C7-C9E2-E35D-5BFF0028486F}"/>
              </a:ext>
            </a:extLst>
          </p:cNvPr>
          <p:cNvPicPr>
            <a:picLocks noChangeAspect="1"/>
          </p:cNvPicPr>
          <p:nvPr/>
        </p:nvPicPr>
        <p:blipFill>
          <a:blip r:embed="rId3"/>
          <a:stretch>
            <a:fillRect/>
          </a:stretch>
        </p:blipFill>
        <p:spPr>
          <a:xfrm>
            <a:off x="486986" y="645684"/>
            <a:ext cx="5702254" cy="5920224"/>
          </a:xfrm>
          <a:prstGeom prst="rect">
            <a:avLst/>
          </a:prstGeom>
        </p:spPr>
      </p:pic>
      <p:pic>
        <p:nvPicPr>
          <p:cNvPr id="8" name="Picture 7">
            <a:extLst>
              <a:ext uri="{FF2B5EF4-FFF2-40B4-BE49-F238E27FC236}">
                <a16:creationId xmlns:a16="http://schemas.microsoft.com/office/drawing/2014/main" id="{E53DE979-9FBB-76C9-2859-93317505D681}"/>
              </a:ext>
            </a:extLst>
          </p:cNvPr>
          <p:cNvPicPr>
            <a:picLocks noChangeAspect="1"/>
          </p:cNvPicPr>
          <p:nvPr/>
        </p:nvPicPr>
        <p:blipFill>
          <a:blip r:embed="rId4"/>
          <a:stretch>
            <a:fillRect/>
          </a:stretch>
        </p:blipFill>
        <p:spPr>
          <a:xfrm>
            <a:off x="6455107" y="832286"/>
            <a:ext cx="5505450" cy="3277723"/>
          </a:xfrm>
          <a:prstGeom prst="rect">
            <a:avLst/>
          </a:prstGeom>
        </p:spPr>
      </p:pic>
    </p:spTree>
    <p:extLst>
      <p:ext uri="{BB962C8B-B14F-4D97-AF65-F5344CB8AC3E}">
        <p14:creationId xmlns:p14="http://schemas.microsoft.com/office/powerpoint/2010/main" val="2069817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To accomplish all the tasks needed to care for this client the nurse may delegate some tasks to  the UAP. The UAP is unable to perform assessments or monitor neurovascular status. t is the nurses’ responsibility to ensure client is ready for surgery. The pre-operative checklist may be used to ensure all pre-operative criteria is met. Measuring and documenting VS, Intake and Output, height and weight may all be done by the UAP. The UAP may also help the client to maintain the extremity in the proper position as instructed by the Nurse.</a:t>
            </a:r>
          </a:p>
          <a:p>
            <a:pPr marL="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5932286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every row you got right.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3" name="Picture 2">
            <a:extLst>
              <a:ext uri="{FF2B5EF4-FFF2-40B4-BE49-F238E27FC236}">
                <a16:creationId xmlns:a16="http://schemas.microsoft.com/office/drawing/2014/main" id="{2E20F1BA-8B74-3044-4B14-121AC9B517DD}"/>
              </a:ext>
            </a:extLst>
          </p:cNvPr>
          <p:cNvPicPr>
            <a:picLocks noChangeAspect="1"/>
          </p:cNvPicPr>
          <p:nvPr/>
        </p:nvPicPr>
        <p:blipFill>
          <a:blip r:embed="rId3"/>
          <a:stretch>
            <a:fillRect/>
          </a:stretch>
        </p:blipFill>
        <p:spPr>
          <a:xfrm>
            <a:off x="351339" y="749264"/>
            <a:ext cx="5213119" cy="5662687"/>
          </a:xfrm>
          <a:prstGeom prst="rect">
            <a:avLst/>
          </a:prstGeom>
        </p:spPr>
      </p:pic>
      <p:pic>
        <p:nvPicPr>
          <p:cNvPr id="6" name="Picture 5">
            <a:extLst>
              <a:ext uri="{FF2B5EF4-FFF2-40B4-BE49-F238E27FC236}">
                <a16:creationId xmlns:a16="http://schemas.microsoft.com/office/drawing/2014/main" id="{1FCD0CE0-5CA9-55E8-7F7D-271CD034C53C}"/>
              </a:ext>
            </a:extLst>
          </p:cNvPr>
          <p:cNvPicPr>
            <a:picLocks noChangeAspect="1"/>
          </p:cNvPicPr>
          <p:nvPr/>
        </p:nvPicPr>
        <p:blipFill>
          <a:blip r:embed="rId4"/>
          <a:stretch>
            <a:fillRect/>
          </a:stretch>
        </p:blipFill>
        <p:spPr>
          <a:xfrm>
            <a:off x="5898181" y="1033772"/>
            <a:ext cx="5942479" cy="3214843"/>
          </a:xfrm>
          <a:prstGeom prst="rect">
            <a:avLst/>
          </a:prstGeom>
        </p:spPr>
      </p:pic>
    </p:spTree>
    <p:extLst>
      <p:ext uri="{BB962C8B-B14F-4D97-AF65-F5344CB8AC3E}">
        <p14:creationId xmlns:p14="http://schemas.microsoft.com/office/powerpoint/2010/main" val="226633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3BA598-2B84-54D5-853B-7CDC8C045D71}"/>
              </a:ext>
            </a:extLst>
          </p:cNvPr>
          <p:cNvSpPr>
            <a:spLocks noGrp="1"/>
          </p:cNvSpPr>
          <p:nvPr>
            <p:ph sz="quarter" idx="10"/>
          </p:nvPr>
        </p:nvSpPr>
        <p:spPr/>
        <p:txBody>
          <a:bodyPr/>
          <a:lstStyle/>
          <a:p>
            <a:r>
              <a:rPr lang="en-US" sz="2200" dirty="0">
                <a:latin typeface="Calibri" panose="020F0502020204030204" pitchFamily="34" charset="0"/>
                <a:cs typeface="Calibri" panose="020F0502020204030204" pitchFamily="34" charset="0"/>
              </a:rPr>
              <a:t>Trend items require the candidate to make clinical judgments based on client data presented at different time points.</a:t>
            </a:r>
          </a:p>
          <a:p>
            <a:r>
              <a:rPr lang="en-US" sz="2200" dirty="0">
                <a:latin typeface="Calibri" panose="020F0502020204030204" pitchFamily="34" charset="0"/>
                <a:cs typeface="Calibri" panose="020F0502020204030204" pitchFamily="34" charset="0"/>
              </a:rPr>
              <a:t> Trend items may address one or more clinical judgment steps but do not follow the six-item sequence like case studies do.</a:t>
            </a:r>
          </a:p>
          <a:p>
            <a:r>
              <a:rPr lang="en-US" sz="2200" dirty="0">
                <a:latin typeface="Calibri" panose="020F0502020204030204" pitchFamily="34" charset="0"/>
                <a:cs typeface="Calibri" panose="020F0502020204030204" pitchFamily="34" charset="0"/>
              </a:rPr>
              <a:t> Trend items can feature any item response type except bowtie.</a:t>
            </a: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E7252E43-2A69-6B95-B41E-C4A383CAAAA0}"/>
              </a:ext>
            </a:extLst>
          </p:cNvPr>
          <p:cNvSpPr>
            <a:spLocks noGrp="1"/>
          </p:cNvSpPr>
          <p:nvPr>
            <p:ph type="title"/>
          </p:nvPr>
        </p:nvSpPr>
        <p:spPr/>
        <p:txBody>
          <a:bodyPr/>
          <a:lstStyle/>
          <a:p>
            <a:r>
              <a:rPr lang="en-US" sz="4000" dirty="0"/>
              <a:t>Stand-alone Item: Trends</a:t>
            </a:r>
            <a:endParaRPr lang="en-US" dirty="0"/>
          </a:p>
        </p:txBody>
      </p:sp>
    </p:spTree>
    <p:extLst>
      <p:ext uri="{BB962C8B-B14F-4D97-AF65-F5344CB8AC3E}">
        <p14:creationId xmlns:p14="http://schemas.microsoft.com/office/powerpoint/2010/main" val="5762424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nurse determines the client’s Pain rate, motion and color are improving since the onset of symptoms (1100) as evidenced by the data in the neurovascular assessment. The pulse and temperature declined, and the sensation and capillary refill remained unchanged.</a:t>
            </a:r>
          </a:p>
          <a:p>
            <a:pPr marL="0" marR="0">
              <a:lnSpc>
                <a:spcPct val="107000"/>
              </a:lnSpc>
              <a:spcBef>
                <a:spcPts val="0"/>
              </a:spcBef>
              <a:spcAft>
                <a:spcPts val="80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7474881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4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408619544"/>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5</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6</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30</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6262556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/form/SV_0DSrwqlb366JHx4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B33CB5A3-4975-8A57-7BBD-EA592F872B92}"/>
              </a:ext>
            </a:extLst>
          </p:cNvPr>
          <p:cNvSpPr>
            <a:spLocks noGrp="1"/>
          </p:cNvSpPr>
          <p:nvPr>
            <p:ph sz="quarter" idx="4"/>
          </p:nvPr>
        </p:nvSpPr>
        <p:spPr/>
        <p:txBody>
          <a:bodyPr/>
          <a:lstStyle/>
          <a:p>
            <a:endParaRPr lang="en-US"/>
          </a:p>
        </p:txBody>
      </p:sp>
      <p:pic>
        <p:nvPicPr>
          <p:cNvPr id="9" name="Picture 8">
            <a:extLst>
              <a:ext uri="{FF2B5EF4-FFF2-40B4-BE49-F238E27FC236}">
                <a16:creationId xmlns:a16="http://schemas.microsoft.com/office/drawing/2014/main" id="{401E5CD8-10B9-D126-5885-A67EF40FB5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8640" y="3022971"/>
            <a:ext cx="2747514" cy="2747514"/>
          </a:xfrm>
          <a:prstGeom prst="rect">
            <a:avLst/>
          </a:prstGeom>
          <a:noFill/>
          <a:ln>
            <a:noFill/>
          </a:ln>
        </p:spPr>
      </p:pic>
    </p:spTree>
    <p:extLst>
      <p:ext uri="{BB962C8B-B14F-4D97-AF65-F5344CB8AC3E}">
        <p14:creationId xmlns:p14="http://schemas.microsoft.com/office/powerpoint/2010/main" val="42366161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258756" y="5190596"/>
            <a:ext cx="5581903"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8 points. Give yourself 1 point for every row you got right. </a:t>
            </a:r>
          </a:p>
        </p:txBody>
      </p:sp>
      <p:pic>
        <p:nvPicPr>
          <p:cNvPr id="6" name="Picture 5">
            <a:extLst>
              <a:ext uri="{FF2B5EF4-FFF2-40B4-BE49-F238E27FC236}">
                <a16:creationId xmlns:a16="http://schemas.microsoft.com/office/drawing/2014/main" id="{53DD7D94-3F6C-8208-0EA8-B57788FA58AB}"/>
              </a:ext>
            </a:extLst>
          </p:cNvPr>
          <p:cNvPicPr>
            <a:picLocks noChangeAspect="1"/>
          </p:cNvPicPr>
          <p:nvPr/>
        </p:nvPicPr>
        <p:blipFill>
          <a:blip r:embed="rId3"/>
          <a:stretch>
            <a:fillRect/>
          </a:stretch>
        </p:blipFill>
        <p:spPr>
          <a:xfrm>
            <a:off x="6125263" y="504594"/>
            <a:ext cx="5429250" cy="3818831"/>
          </a:xfrm>
          <a:prstGeom prst="rect">
            <a:avLst/>
          </a:prstGeom>
        </p:spPr>
      </p:pic>
      <p:pic>
        <p:nvPicPr>
          <p:cNvPr id="4" name="Picture 3">
            <a:extLst>
              <a:ext uri="{FF2B5EF4-FFF2-40B4-BE49-F238E27FC236}">
                <a16:creationId xmlns:a16="http://schemas.microsoft.com/office/drawing/2014/main" id="{39AB31A5-B4C4-FAB5-EB98-9EA8FA427526}"/>
              </a:ext>
            </a:extLst>
          </p:cNvPr>
          <p:cNvPicPr>
            <a:picLocks noChangeAspect="1"/>
          </p:cNvPicPr>
          <p:nvPr/>
        </p:nvPicPr>
        <p:blipFill>
          <a:blip r:embed="rId4"/>
          <a:stretch>
            <a:fillRect/>
          </a:stretch>
        </p:blipFill>
        <p:spPr>
          <a:xfrm>
            <a:off x="761999" y="292091"/>
            <a:ext cx="5153025" cy="6239337"/>
          </a:xfrm>
          <a:prstGeom prst="rect">
            <a:avLst/>
          </a:prstGeom>
        </p:spPr>
      </p:pic>
    </p:spTree>
    <p:extLst>
      <p:ext uri="{BB962C8B-B14F-4D97-AF65-F5344CB8AC3E}">
        <p14:creationId xmlns:p14="http://schemas.microsoft.com/office/powerpoint/2010/main" val="14243867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Elevated blood pressure and missed doses of medication are cause for further assessment and patient education. Abdominal pain could be a sign of a medication side effect off liver involvement Pulse oximeter has increased on room air, temperature is normal, and WBC count is within normal limits. Productive cough and fatigue are unchanged from initial visit.</a:t>
            </a:r>
          </a:p>
          <a:p>
            <a:pPr marL="0" marR="0">
              <a:lnSpc>
                <a:spcPct val="107000"/>
              </a:lnSpc>
              <a:spcBef>
                <a:spcPts val="0"/>
              </a:spcBef>
              <a:spcAft>
                <a:spcPts val="80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5931859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1285522887"/>
              </p:ext>
            </p:extLst>
          </p:nvPr>
        </p:nvGraphicFramePr>
        <p:xfrm>
          <a:off x="914400" y="1970088"/>
          <a:ext cx="10429872" cy="159000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Total</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5127878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5</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hlinkClick r:id="rId2"/>
              </a:rPr>
              <a:t>/form/SV_eyabT2E95Uker4O</a:t>
            </a:r>
            <a:endParaRPr lang="en-US" sz="24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9" name="Content Placeholder 8">
            <a:extLst>
              <a:ext uri="{FF2B5EF4-FFF2-40B4-BE49-F238E27FC236}">
                <a16:creationId xmlns:a16="http://schemas.microsoft.com/office/drawing/2014/main" id="{5070C742-7C3D-1A3D-A8AC-A31658EDD095}"/>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125629" y="2633004"/>
            <a:ext cx="2807359" cy="2807359"/>
          </a:xfrm>
          <a:prstGeom prst="rect">
            <a:avLst/>
          </a:prstGeom>
          <a:noFill/>
          <a:ln>
            <a:noFill/>
          </a:ln>
        </p:spPr>
      </p:pic>
    </p:spTree>
    <p:extLst>
      <p:ext uri="{BB962C8B-B14F-4D97-AF65-F5344CB8AC3E}">
        <p14:creationId xmlns:p14="http://schemas.microsoft.com/office/powerpoint/2010/main" val="282613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1200329"/>
          </a:xfrm>
          <a:prstGeom prst="rect">
            <a:avLst/>
          </a:prstGeom>
          <a:noFill/>
        </p:spPr>
        <p:txBody>
          <a:bodyPr wrap="square" rtlCol="0">
            <a:spAutoFit/>
          </a:bodyPr>
          <a:lstStyle/>
          <a:p>
            <a:r>
              <a:rPr lang="en-US" dirty="0">
                <a:solidFill>
                  <a:srgbClr val="00B0F0"/>
                </a:solidFill>
              </a:rPr>
              <a:t>+/-/ This  question is worth 4 points.</a:t>
            </a:r>
          </a:p>
          <a:p>
            <a:r>
              <a:rPr lang="en-US" dirty="0">
                <a:solidFill>
                  <a:srgbClr val="00B0F0"/>
                </a:solidFill>
              </a:rPr>
              <a:t>Give yourself 1 point for each correct response AND subtract 1 point for every incorrect answer you picked.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6AD1A025-F5E2-0CCF-F12B-06763DBB0EAD}"/>
              </a:ext>
            </a:extLst>
          </p:cNvPr>
          <p:cNvPicPr>
            <a:picLocks noChangeAspect="1"/>
          </p:cNvPicPr>
          <p:nvPr/>
        </p:nvPicPr>
        <p:blipFill>
          <a:blip r:embed="rId2"/>
          <a:stretch>
            <a:fillRect/>
          </a:stretch>
        </p:blipFill>
        <p:spPr>
          <a:xfrm>
            <a:off x="613433" y="942405"/>
            <a:ext cx="5429250" cy="5413790"/>
          </a:xfrm>
          <a:prstGeom prst="rect">
            <a:avLst/>
          </a:prstGeom>
        </p:spPr>
      </p:pic>
      <p:pic>
        <p:nvPicPr>
          <p:cNvPr id="6" name="Picture 5">
            <a:extLst>
              <a:ext uri="{FF2B5EF4-FFF2-40B4-BE49-F238E27FC236}">
                <a16:creationId xmlns:a16="http://schemas.microsoft.com/office/drawing/2014/main" id="{78BC0E89-B521-DDB7-D459-165DDB5F5058}"/>
              </a:ext>
            </a:extLst>
          </p:cNvPr>
          <p:cNvPicPr>
            <a:picLocks noChangeAspect="1"/>
          </p:cNvPicPr>
          <p:nvPr/>
        </p:nvPicPr>
        <p:blipFill>
          <a:blip r:embed="rId3"/>
          <a:stretch>
            <a:fillRect/>
          </a:stretch>
        </p:blipFill>
        <p:spPr>
          <a:xfrm>
            <a:off x="6422637" y="770944"/>
            <a:ext cx="4610100" cy="3299251"/>
          </a:xfrm>
          <a:prstGeom prst="rect">
            <a:avLst/>
          </a:prstGeom>
        </p:spPr>
      </p:pic>
    </p:spTree>
    <p:extLst>
      <p:ext uri="{BB962C8B-B14F-4D97-AF65-F5344CB8AC3E}">
        <p14:creationId xmlns:p14="http://schemas.microsoft.com/office/powerpoint/2010/main" val="41132577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Magnesium toxicity is characterized by respiratory depression, decreased urinary output, and loss of deep tendon reflexes. Cutaneous flushing and sweating are expected side effects of magnesium administration and are not concerning. Blood pressure at 0900 is expected since the client has severe preeclampsia. Magnesium infusion can cause hypotension.</a:t>
            </a:r>
          </a:p>
          <a:p>
            <a:endParaRPr lang="en-US" dirty="0"/>
          </a:p>
        </p:txBody>
      </p:sp>
    </p:spTree>
    <p:extLst>
      <p:ext uri="{BB962C8B-B14F-4D97-AF65-F5344CB8AC3E}">
        <p14:creationId xmlns:p14="http://schemas.microsoft.com/office/powerpoint/2010/main" val="41004080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1477328"/>
          </a:xfrm>
          <a:prstGeom prst="rect">
            <a:avLst/>
          </a:prstGeom>
          <a:noFill/>
        </p:spPr>
        <p:txBody>
          <a:bodyPr wrap="square" rtlCol="0">
            <a:spAutoFit/>
          </a:bodyPr>
          <a:lstStyle/>
          <a:p>
            <a:r>
              <a:rPr lang="en-US" dirty="0">
                <a:solidFill>
                  <a:srgbClr val="00B0F0"/>
                </a:solidFill>
              </a:rPr>
              <a:t>+/-. This  question is worth 3 points</a:t>
            </a:r>
          </a:p>
          <a:p>
            <a:r>
              <a:rPr lang="en-US" dirty="0">
                <a:solidFill>
                  <a:srgbClr val="00B0F0"/>
                </a:solidFill>
              </a:rPr>
              <a:t>Give yourself 1 point for each correct response AND subtract 1 point for every incorrect answer you picked. The worst you can score is 0. </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4" name="Picture 3">
            <a:extLst>
              <a:ext uri="{FF2B5EF4-FFF2-40B4-BE49-F238E27FC236}">
                <a16:creationId xmlns:a16="http://schemas.microsoft.com/office/drawing/2014/main" id="{2D570CFB-6EF1-D139-7431-53466098E195}"/>
              </a:ext>
            </a:extLst>
          </p:cNvPr>
          <p:cNvPicPr>
            <a:picLocks noChangeAspect="1"/>
          </p:cNvPicPr>
          <p:nvPr/>
        </p:nvPicPr>
        <p:blipFill>
          <a:blip r:embed="rId3"/>
          <a:stretch>
            <a:fillRect/>
          </a:stretch>
        </p:blipFill>
        <p:spPr>
          <a:xfrm>
            <a:off x="360574" y="776404"/>
            <a:ext cx="5495925" cy="5789504"/>
          </a:xfrm>
          <a:prstGeom prst="rect">
            <a:avLst/>
          </a:prstGeom>
        </p:spPr>
      </p:pic>
      <p:pic>
        <p:nvPicPr>
          <p:cNvPr id="7" name="Picture 6">
            <a:extLst>
              <a:ext uri="{FF2B5EF4-FFF2-40B4-BE49-F238E27FC236}">
                <a16:creationId xmlns:a16="http://schemas.microsoft.com/office/drawing/2014/main" id="{CFDCFD07-DCCB-F304-74F4-15E28628CB48}"/>
              </a:ext>
            </a:extLst>
          </p:cNvPr>
          <p:cNvPicPr>
            <a:picLocks noChangeAspect="1"/>
          </p:cNvPicPr>
          <p:nvPr/>
        </p:nvPicPr>
        <p:blipFill>
          <a:blip r:embed="rId4"/>
          <a:stretch>
            <a:fillRect/>
          </a:stretch>
        </p:blipFill>
        <p:spPr>
          <a:xfrm>
            <a:off x="6400799" y="1009611"/>
            <a:ext cx="4943475" cy="2971374"/>
          </a:xfrm>
          <a:prstGeom prst="rect">
            <a:avLst/>
          </a:prstGeom>
        </p:spPr>
      </p:pic>
    </p:spTree>
    <p:extLst>
      <p:ext uri="{BB962C8B-B14F-4D97-AF65-F5344CB8AC3E}">
        <p14:creationId xmlns:p14="http://schemas.microsoft.com/office/powerpoint/2010/main" val="433076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8ECBBE46D5344CA280ED648555FC32" ma:contentTypeVersion="16" ma:contentTypeDescription="Create a new document." ma:contentTypeScope="" ma:versionID="44148c78198fd675865615cca59ac108">
  <xsd:schema xmlns:xsd="http://www.w3.org/2001/XMLSchema" xmlns:xs="http://www.w3.org/2001/XMLSchema" xmlns:p="http://schemas.microsoft.com/office/2006/metadata/properties" xmlns:ns1="http://schemas.microsoft.com/sharepoint/v3" xmlns:ns3="0b1d5d30-e7e6-4040-941f-fae2e7ded6c3" xmlns:ns4="6ddd92d9-49d3-4fda-a06b-ab8d97146b3f" targetNamespace="http://schemas.microsoft.com/office/2006/metadata/properties" ma:root="true" ma:fieldsID="4bd31d563715eb882f22eadf1b0ef43e" ns1:_="" ns3:_="" ns4:_="">
    <xsd:import namespace="http://schemas.microsoft.com/sharepoint/v3"/>
    <xsd:import namespace="0b1d5d30-e7e6-4040-941f-fae2e7ded6c3"/>
    <xsd:import namespace="6ddd92d9-49d3-4fda-a06b-ab8d97146b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1d5d30-e7e6-4040-941f-fae2e7ded6c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dd92d9-49d3-4fda-a06b-ab8d97146b3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BEAFDB-5157-4D9E-BAFC-77843928759B}">
  <ds:schemaRefs>
    <ds:schemaRef ds:uri="http://purl.org/dc/terms/"/>
    <ds:schemaRef ds:uri="http://schemas.openxmlformats.org/package/2006/metadata/core-properties"/>
    <ds:schemaRef ds:uri="http://purl.org/dc/dcmitype/"/>
    <ds:schemaRef ds:uri="http://schemas.microsoft.com/office/infopath/2007/PartnerControls"/>
    <ds:schemaRef ds:uri="6ddd92d9-49d3-4fda-a06b-ab8d97146b3f"/>
    <ds:schemaRef ds:uri="http://purl.org/dc/elements/1.1/"/>
    <ds:schemaRef ds:uri="http://schemas.microsoft.com/office/2006/metadata/properties"/>
    <ds:schemaRef ds:uri="http://schemas.microsoft.com/office/2006/documentManagement/types"/>
    <ds:schemaRef ds:uri="0b1d5d30-e7e6-4040-941f-fae2e7ded6c3"/>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09C27BC-492A-472D-AA27-8888524811DE}">
  <ds:schemaRefs>
    <ds:schemaRef ds:uri="http://schemas.microsoft.com/sharepoint/v3/contenttype/forms"/>
  </ds:schemaRefs>
</ds:datastoreItem>
</file>

<file path=customXml/itemProps3.xml><?xml version="1.0" encoding="utf-8"?>
<ds:datastoreItem xmlns:ds="http://schemas.openxmlformats.org/officeDocument/2006/customXml" ds:itemID="{FAFBF6C7-31AC-4E77-867A-BC98D5D14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1d5d30-e7e6-4040-941f-fae2e7ded6c3"/>
    <ds:schemaRef ds:uri="6ddd92d9-49d3-4fda-a06b-ab8d97146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1121</TotalTime>
  <Words>5945</Words>
  <Application>Microsoft Office PowerPoint</Application>
  <PresentationFormat>Widescreen</PresentationFormat>
  <Paragraphs>711</Paragraphs>
  <Slides>119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119</vt:i4>
      </vt:variant>
    </vt:vector>
  </HeadingPairs>
  <TitlesOfParts>
    <vt:vector size="128" baseType="lpstr">
      <vt:lpstr>Arial</vt:lpstr>
      <vt:lpstr>Arial Black</vt:lpstr>
      <vt:lpstr>Calibri</vt:lpstr>
      <vt:lpstr>Calisto MT</vt:lpstr>
      <vt:lpstr>Times New Roman</vt:lpstr>
      <vt:lpstr>Trebuchet MS</vt:lpstr>
      <vt:lpstr>Wingdings</vt:lpstr>
      <vt:lpstr>Wingdings 2</vt:lpstr>
      <vt:lpstr>Slate</vt:lpstr>
      <vt:lpstr>Maryland NextGen Testbank: Comprehensive Mini-Review</vt:lpstr>
      <vt:lpstr> NextGen Test Bank Disclosures</vt:lpstr>
      <vt:lpstr>About The NextGen NCLEX</vt:lpstr>
      <vt:lpstr>The Five New Item Response Types</vt:lpstr>
      <vt:lpstr>Case Studies</vt:lpstr>
      <vt:lpstr>Stand-alone Item Types</vt:lpstr>
      <vt:lpstr>Stand-alone Item: Bowtie</vt:lpstr>
      <vt:lpstr>Bowties in Qualtrics</vt:lpstr>
      <vt:lpstr>Stand-alone Item: Trends</vt:lpstr>
      <vt:lpstr>About This Review</vt:lpstr>
      <vt:lpstr> The First Screen Provides Instructions </vt:lpstr>
      <vt:lpstr>Answer the Questions </vt:lpstr>
      <vt:lpstr>In Tables, Follow Instructions for How Many Options May be Selected in a Row.</vt:lpstr>
      <vt:lpstr> Highlight Questions</vt:lpstr>
      <vt:lpstr>Submit the Final Question  and Click Download PDF  from Thank You Screen </vt:lpstr>
      <vt:lpstr>The Response Summary Shows Your Answers   </vt:lpstr>
      <vt:lpstr>Correct Answers</vt:lpstr>
      <vt:lpstr>New Scoring Rule: +/-</vt:lpstr>
      <vt:lpstr>New Scoring Rule: 0/1</vt:lpstr>
      <vt:lpstr> Same Answers: Different Scores</vt:lpstr>
      <vt:lpstr>Rationale Scoring Rule</vt:lpstr>
      <vt:lpstr>Keep track of your score as you move through the review</vt:lpstr>
      <vt:lpstr>Final Link</vt:lpstr>
      <vt:lpstr>Case Study # 1</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1 Score</vt:lpstr>
      <vt:lpstr> Bowtie # 1</vt:lpstr>
      <vt:lpstr>PowerPoint Presentation</vt:lpstr>
      <vt:lpstr>Rationale</vt:lpstr>
      <vt:lpstr>Case Bowtie 1 Score</vt:lpstr>
      <vt:lpstr>Case Study # 2</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2 Score</vt:lpstr>
      <vt:lpstr> Trend # 1</vt:lpstr>
      <vt:lpstr>PowerPoint Presentation</vt:lpstr>
      <vt:lpstr>Rationale</vt:lpstr>
      <vt:lpstr>Trend 1 Score</vt:lpstr>
      <vt:lpstr>Case Study 3</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3 Score</vt:lpstr>
      <vt:lpstr> Bowtie # 2</vt:lpstr>
      <vt:lpstr>PowerPoint Presentation</vt:lpstr>
      <vt:lpstr>Rationale</vt:lpstr>
      <vt:lpstr>Bowtie 2 Score</vt:lpstr>
      <vt:lpstr>Case Study # 4</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4 Score</vt:lpstr>
      <vt:lpstr> Trend # 2</vt:lpstr>
      <vt:lpstr>PowerPoint Presentation</vt:lpstr>
      <vt:lpstr>Rationale</vt:lpstr>
      <vt:lpstr>Trend 2 Score</vt:lpstr>
      <vt:lpstr>Case Study # 5</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5 Score</vt:lpstr>
      <vt:lpstr> Bowtie # 3</vt:lpstr>
      <vt:lpstr>PowerPoint Presentation</vt:lpstr>
      <vt:lpstr>Rationale</vt:lpstr>
      <vt:lpstr>Bowtie 3 Score</vt:lpstr>
      <vt:lpstr> Trend # 3</vt:lpstr>
      <vt:lpstr>PowerPoint Presentation</vt:lpstr>
      <vt:lpstr>Rationale</vt:lpstr>
      <vt:lpstr>Trend 3 Score</vt:lpstr>
      <vt:lpstr>My Total</vt:lpstr>
      <vt:lpstr>Please Complete the Mini Review Evaluation </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Desiree Hensel</cp:lastModifiedBy>
  <cp:revision>47</cp:revision>
  <dcterms:created xsi:type="dcterms:W3CDTF">2011-06-24T14:29:15Z</dcterms:created>
  <dcterms:modified xsi:type="dcterms:W3CDTF">2023-06-14T12:09:35Z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0x010100B68ECBBE46D5344CA280ED648555FC32</vt:lpwstr>
  </property>
</Properties>
</file>