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55"/>
  </p:notesMasterIdLst>
  <p:sldIdLst>
    <p:sldId id="256" r:id="rId5"/>
    <p:sldId id="258"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09" r:id="rId20"/>
    <p:sldId id="310"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3" autoAdjust="0"/>
    <p:restoredTop sz="94660"/>
  </p:normalViewPr>
  <p:slideViewPr>
    <p:cSldViewPr snapToGrid="0" snapToObjects="1">
      <p:cViewPr varScale="1">
        <p:scale>
          <a:sx n="68" d="100"/>
          <a:sy n="68" d="100"/>
        </p:scale>
        <p:origin x="64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42F08A-0A37-4DE6-9A12-E2137651A85D}" type="datetimeFigureOut">
              <a:rPr lang="en-US" smtClean="0"/>
              <a:pPr/>
              <a:t>8/11/2023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E745CF8-F007-4DCC-8D5C-AB22DB3097B8}" type="slidenum">
              <a:rPr lang="en-US" smtClean="0"/>
              <a:pPr/>
              <a:t>‹#›</a:t>
            </a:fld>
            <a:endParaRPr lang="en-US" dirty="0"/>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50</a:t>
            </a:fld>
            <a:endParaRPr lang="en-US"/>
          </a:p>
        </p:txBody>
      </p:sp>
    </p:spTree>
    <p:extLst>
      <p:ext uri="{BB962C8B-B14F-4D97-AF65-F5344CB8AC3E}">
        <p14:creationId xmlns:p14="http://schemas.microsoft.com/office/powerpoint/2010/main" val="398120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15</a:t>
            </a:fld>
            <a:endParaRPr lang="en-US"/>
          </a:p>
        </p:txBody>
      </p:sp>
    </p:spTree>
    <p:extLst>
      <p:ext uri="{BB962C8B-B14F-4D97-AF65-F5344CB8AC3E}">
        <p14:creationId xmlns:p14="http://schemas.microsoft.com/office/powerpoint/2010/main" val="347184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16</a:t>
            </a:fld>
            <a:endParaRPr lang="en-US"/>
          </a:p>
        </p:txBody>
      </p:sp>
    </p:spTree>
    <p:extLst>
      <p:ext uri="{BB962C8B-B14F-4D97-AF65-F5344CB8AC3E}">
        <p14:creationId xmlns:p14="http://schemas.microsoft.com/office/powerpoint/2010/main" val="133137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17</a:t>
            </a:fld>
            <a:endParaRPr lang="en-US"/>
          </a:p>
        </p:txBody>
      </p:sp>
    </p:spTree>
    <p:extLst>
      <p:ext uri="{BB962C8B-B14F-4D97-AF65-F5344CB8AC3E}">
        <p14:creationId xmlns:p14="http://schemas.microsoft.com/office/powerpoint/2010/main" val="402670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19</a:t>
            </a:fld>
            <a:endParaRPr lang="en-US"/>
          </a:p>
        </p:txBody>
      </p:sp>
    </p:spTree>
    <p:extLst>
      <p:ext uri="{BB962C8B-B14F-4D97-AF65-F5344CB8AC3E}">
        <p14:creationId xmlns:p14="http://schemas.microsoft.com/office/powerpoint/2010/main" val="384776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20</a:t>
            </a:fld>
            <a:endParaRPr lang="en-US"/>
          </a:p>
        </p:txBody>
      </p:sp>
    </p:spTree>
    <p:extLst>
      <p:ext uri="{BB962C8B-B14F-4D97-AF65-F5344CB8AC3E}">
        <p14:creationId xmlns:p14="http://schemas.microsoft.com/office/powerpoint/2010/main" val="175579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21</a:t>
            </a:fld>
            <a:endParaRPr lang="en-US"/>
          </a:p>
        </p:txBody>
      </p:sp>
    </p:spTree>
    <p:extLst>
      <p:ext uri="{BB962C8B-B14F-4D97-AF65-F5344CB8AC3E}">
        <p14:creationId xmlns:p14="http://schemas.microsoft.com/office/powerpoint/2010/main" val="11949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35</a:t>
            </a:fld>
            <a:endParaRPr lang="en-US"/>
          </a:p>
        </p:txBody>
      </p:sp>
    </p:spTree>
    <p:extLst>
      <p:ext uri="{BB962C8B-B14F-4D97-AF65-F5344CB8AC3E}">
        <p14:creationId xmlns:p14="http://schemas.microsoft.com/office/powerpoint/2010/main" val="202928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39</a:t>
            </a:fld>
            <a:endParaRPr lang="en-US"/>
          </a:p>
        </p:txBody>
      </p:sp>
    </p:spTree>
    <p:extLst>
      <p:ext uri="{BB962C8B-B14F-4D97-AF65-F5344CB8AC3E}">
        <p14:creationId xmlns:p14="http://schemas.microsoft.com/office/powerpoint/2010/main" val="18922697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lex.com/prepare.pag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ursing.umaryland.edu/mnwc/mnwc-initiativ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ursing.umaryland.edu/mnwc/mnwc-initiatives/nextgen-nclex/nextgen-nclex-test-ban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ursing.umaryland.edu/mnwc/mnwc-initiatives/nextgen-nclex/nextgen-nclex-test-b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nursing.umaryland.edu/mnwc/mnwc-initiatives/nextgen-nclex/faculty-case-studie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csbn.org/publications/ngn-news-winter-2022"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sz="5400" dirty="0">
                <a:effectLst/>
                <a:ea typeface="Calibri" panose="020F0502020204030204" pitchFamily="34" charset="0"/>
                <a:cs typeface="Times New Roman" panose="02020603050405020304" pitchFamily="18" charset="0"/>
              </a:rPr>
              <a:t>Using the Maryland  NextGen Test Bank</a:t>
            </a:r>
            <a:br>
              <a:rPr lang="en-US" sz="5400" dirty="0">
                <a:effectLst/>
                <a:ea typeface="Calibri" panose="020F0502020204030204" pitchFamily="34" charset="0"/>
                <a:cs typeface="Times New Roman" panose="02020603050405020304" pitchFamily="18" charset="0"/>
              </a:rPr>
            </a:br>
            <a:r>
              <a:rPr lang="en-US" sz="5400" dirty="0">
                <a:effectLst/>
                <a:ea typeface="Calibri" panose="020F0502020204030204" pitchFamily="34" charset="0"/>
                <a:cs typeface="Times New Roman" panose="02020603050405020304" pitchFamily="18" charset="0"/>
              </a:rPr>
              <a:t>For Faculty</a:t>
            </a:r>
            <a:endParaRPr lang="en-US" dirty="0"/>
          </a:p>
        </p:txBody>
      </p:sp>
      <p:sp>
        <p:nvSpPr>
          <p:cNvPr id="4" name="TextBox 3"/>
          <p:cNvSpPr txBox="1"/>
          <p:nvPr/>
        </p:nvSpPr>
        <p:spPr>
          <a:xfrm>
            <a:off x="1593236" y="5250044"/>
            <a:ext cx="4943789" cy="2123658"/>
          </a:xfrm>
          <a:prstGeom prst="rect">
            <a:avLst/>
          </a:prstGeom>
          <a:noFill/>
        </p:spPr>
        <p:txBody>
          <a:bodyPr wrap="square" rtlCol="0">
            <a:spAutoFit/>
          </a:bodyPr>
          <a:lstStyle/>
          <a:p>
            <a:r>
              <a:rPr lang="en-US" sz="24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Rebecca Wiseman, PhD, RN</a:t>
            </a:r>
          </a:p>
          <a:p>
            <a:r>
              <a:rPr lang="en-US" sz="24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Project Director</a:t>
            </a:r>
          </a:p>
          <a:p>
            <a:r>
              <a:rPr lang="en-US" sz="24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Director, Maryland Nursing Workforce Center</a:t>
            </a:r>
          </a:p>
          <a:p>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a:bodyPr>
          <a:lstStyle/>
          <a:p>
            <a:r>
              <a:rPr lang="en-US" sz="2200" dirty="0"/>
              <a:t>This test bank is designed to give students practice answering case studies and stand-alone items in an electronic format.</a:t>
            </a:r>
          </a:p>
          <a:p>
            <a:r>
              <a:rPr lang="en-US" sz="2200" dirty="0"/>
              <a:t>While questions throughout the test bank use all 5 new item response types, some specific variations, such as drop-downs in a table, are not included.</a:t>
            </a:r>
          </a:p>
          <a:p>
            <a:r>
              <a:rPr lang="en-US" sz="2200" dirty="0"/>
              <a:t>Students use information from a medical record to answer questions, but the medical record will display differently on the actual NCLEX. </a:t>
            </a:r>
          </a:p>
          <a:p>
            <a:r>
              <a:rPr lang="en-US" sz="2200" dirty="0"/>
              <a:t>To see how items will exactly appear on NCLEX see tutorials, sample packs, and exam preview at </a:t>
            </a:r>
            <a:r>
              <a:rPr lang="en-US" sz="2200" dirty="0">
                <a:hlinkClick r:id="rId2"/>
              </a:rPr>
              <a:t>https://</a:t>
            </a:r>
            <a:r>
              <a:rPr lang="en-US" sz="2200" dirty="0" err="1">
                <a:hlinkClick r:id="rId2"/>
              </a:rPr>
              <a:t>www.nclex.com</a:t>
            </a:r>
            <a:r>
              <a:rPr lang="en-US" sz="2200" dirty="0">
                <a:hlinkClick r:id="rId2"/>
              </a:rPr>
              <a:t>/</a:t>
            </a:r>
            <a:r>
              <a:rPr lang="en-US" sz="2200" dirty="0" err="1">
                <a:hlinkClick r:id="rId2"/>
              </a:rPr>
              <a:t>prepare.page</a:t>
            </a:r>
            <a:endParaRPr lang="en-US" sz="2200" dirty="0"/>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Test Bank</a:t>
            </a:r>
            <a:endParaRPr lang="en-US" dirty="0"/>
          </a:p>
        </p:txBody>
      </p:sp>
    </p:spTree>
    <p:extLst>
      <p:ext uri="{BB962C8B-B14F-4D97-AF65-F5344CB8AC3E}">
        <p14:creationId xmlns:p14="http://schemas.microsoft.com/office/powerpoint/2010/main" val="367695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fontScale="77500" lnSpcReduction="20000"/>
          </a:bodyPr>
          <a:lstStyle/>
          <a:p>
            <a:r>
              <a:rPr lang="en-US" sz="3600" dirty="0"/>
              <a:t>378 individual items</a:t>
            </a:r>
          </a:p>
          <a:p>
            <a:r>
              <a:rPr lang="en-US" sz="3600" dirty="0"/>
              <a:t>54 6-question case studies</a:t>
            </a:r>
          </a:p>
          <a:p>
            <a:r>
              <a:rPr lang="en-US" sz="3600" dirty="0"/>
              <a:t>Each case study includes an additional related stand-alone item</a:t>
            </a:r>
          </a:p>
          <a:p>
            <a:pPr lvl="1"/>
            <a:r>
              <a:rPr lang="en-US" sz="3200" dirty="0"/>
              <a:t>33 Bowties</a:t>
            </a:r>
          </a:p>
          <a:p>
            <a:pPr lvl="1"/>
            <a:r>
              <a:rPr lang="en-US" sz="3200" dirty="0"/>
              <a:t>21 Trends</a:t>
            </a:r>
          </a:p>
          <a:p>
            <a:r>
              <a:rPr lang="en-US" sz="3400" dirty="0"/>
              <a:t>All items have gone through peer review</a:t>
            </a: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dirty="0"/>
              <a:t>The Test Bank Has</a:t>
            </a:r>
          </a:p>
        </p:txBody>
      </p:sp>
    </p:spTree>
    <p:extLst>
      <p:ext uri="{BB962C8B-B14F-4D97-AF65-F5344CB8AC3E}">
        <p14:creationId xmlns:p14="http://schemas.microsoft.com/office/powerpoint/2010/main" val="20719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09E29E-CAF5-7137-71C7-BFA39BBB36A9}"/>
              </a:ext>
            </a:extLst>
          </p:cNvPr>
          <p:cNvSpPr>
            <a:spLocks noGrp="1"/>
          </p:cNvSpPr>
          <p:nvPr>
            <p:ph sz="quarter" idx="10"/>
          </p:nvPr>
        </p:nvSpPr>
        <p:spPr/>
        <p:txBody>
          <a:bodyPr/>
          <a:lstStyle/>
          <a:p>
            <a:r>
              <a:rPr lang="en-US" sz="2000" dirty="0"/>
              <a:t>From the Maryland Nursing Workforce Center Website: </a:t>
            </a:r>
            <a:r>
              <a:rPr lang="en-US" sz="2000" dirty="0">
                <a:hlinkClick r:id="rId2"/>
              </a:rPr>
              <a:t>https://www.nursing.umaryland.edu/mnwc/mnwc-initiatives/</a:t>
            </a:r>
            <a:r>
              <a:rPr lang="en-US" sz="2000" dirty="0"/>
              <a:t> </a:t>
            </a:r>
          </a:p>
          <a:p>
            <a:r>
              <a:rPr lang="en-US" sz="2000" dirty="0"/>
              <a:t>select Initiatives</a:t>
            </a:r>
          </a:p>
          <a:p>
            <a:r>
              <a:rPr lang="en-US" sz="2000" dirty="0"/>
              <a:t>Then select NextGen NCLEX</a:t>
            </a:r>
          </a:p>
          <a:p>
            <a:endParaRPr lang="en-US" dirty="0"/>
          </a:p>
        </p:txBody>
      </p:sp>
      <p:sp>
        <p:nvSpPr>
          <p:cNvPr id="3" name="Title 2">
            <a:extLst>
              <a:ext uri="{FF2B5EF4-FFF2-40B4-BE49-F238E27FC236}">
                <a16:creationId xmlns:a16="http://schemas.microsoft.com/office/drawing/2014/main" id="{EB2D6484-7190-B459-DF3D-AB33B141776F}"/>
              </a:ext>
            </a:extLst>
          </p:cNvPr>
          <p:cNvSpPr>
            <a:spLocks noGrp="1"/>
          </p:cNvSpPr>
          <p:nvPr>
            <p:ph type="title"/>
          </p:nvPr>
        </p:nvSpPr>
        <p:spPr/>
        <p:txBody>
          <a:bodyPr/>
          <a:lstStyle/>
          <a:p>
            <a:r>
              <a:rPr lang="en-US" dirty="0"/>
              <a:t>Getting Started</a:t>
            </a:r>
          </a:p>
        </p:txBody>
      </p:sp>
      <p:pic>
        <p:nvPicPr>
          <p:cNvPr id="4" name="Picture 3">
            <a:extLst>
              <a:ext uri="{FF2B5EF4-FFF2-40B4-BE49-F238E27FC236}">
                <a16:creationId xmlns:a16="http://schemas.microsoft.com/office/drawing/2014/main" id="{4D047565-598B-72D7-083E-D25D607F1F89}"/>
              </a:ext>
            </a:extLst>
          </p:cNvPr>
          <p:cNvPicPr>
            <a:picLocks noChangeAspect="1"/>
          </p:cNvPicPr>
          <p:nvPr/>
        </p:nvPicPr>
        <p:blipFill>
          <a:blip r:embed="rId3"/>
          <a:stretch>
            <a:fillRect/>
          </a:stretch>
        </p:blipFill>
        <p:spPr>
          <a:xfrm>
            <a:off x="4665818" y="3321317"/>
            <a:ext cx="6919757" cy="3116177"/>
          </a:xfrm>
          <a:prstGeom prst="rect">
            <a:avLst/>
          </a:prstGeom>
        </p:spPr>
      </p:pic>
      <p:cxnSp>
        <p:nvCxnSpPr>
          <p:cNvPr id="6" name="Straight Arrow Connector 5">
            <a:extLst>
              <a:ext uri="{FF2B5EF4-FFF2-40B4-BE49-F238E27FC236}">
                <a16:creationId xmlns:a16="http://schemas.microsoft.com/office/drawing/2014/main" id="{55724AFF-D124-2FF8-2F50-3629567C329E}"/>
              </a:ext>
            </a:extLst>
          </p:cNvPr>
          <p:cNvCxnSpPr>
            <a:cxnSpLocks/>
          </p:cNvCxnSpPr>
          <p:nvPr/>
        </p:nvCxnSpPr>
        <p:spPr>
          <a:xfrm>
            <a:off x="2514600" y="4049486"/>
            <a:ext cx="2045970" cy="2191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94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BEA0ED-641E-6965-0137-4B2210F0201D}"/>
              </a:ext>
            </a:extLst>
          </p:cNvPr>
          <p:cNvSpPr>
            <a:spLocks noGrp="1"/>
          </p:cNvSpPr>
          <p:nvPr>
            <p:ph sz="quarter" idx="10"/>
          </p:nvPr>
        </p:nvSpPr>
        <p:spPr/>
        <p:txBody>
          <a:bodyPr/>
          <a:lstStyle/>
          <a:p>
            <a:r>
              <a:rPr lang="en-US" b="1" dirty="0"/>
              <a:t>Select Faculty Case Studies</a:t>
            </a:r>
          </a:p>
          <a:p>
            <a:endParaRPr lang="en-US" dirty="0"/>
          </a:p>
        </p:txBody>
      </p:sp>
      <p:sp>
        <p:nvSpPr>
          <p:cNvPr id="3" name="Title 2">
            <a:extLst>
              <a:ext uri="{FF2B5EF4-FFF2-40B4-BE49-F238E27FC236}">
                <a16:creationId xmlns:a16="http://schemas.microsoft.com/office/drawing/2014/main" id="{5B553C2C-CF3D-63D6-8146-032525FF49FE}"/>
              </a:ext>
            </a:extLst>
          </p:cNvPr>
          <p:cNvSpPr>
            <a:spLocks noGrp="1"/>
          </p:cNvSpPr>
          <p:nvPr>
            <p:ph type="title"/>
          </p:nvPr>
        </p:nvSpPr>
        <p:spPr/>
        <p:txBody>
          <a:bodyPr/>
          <a:lstStyle/>
          <a:p>
            <a:r>
              <a:rPr lang="en-US" b="1" dirty="0">
                <a:latin typeface="Arial" panose="020B0604020202020204" pitchFamily="34" charset="0"/>
              </a:rPr>
              <a:t>From NextGen NCLEX Page</a:t>
            </a:r>
            <a:endParaRPr lang="en-US" dirty="0"/>
          </a:p>
        </p:txBody>
      </p:sp>
      <p:pic>
        <p:nvPicPr>
          <p:cNvPr id="4" name="Picture 3">
            <a:extLst>
              <a:ext uri="{FF2B5EF4-FFF2-40B4-BE49-F238E27FC236}">
                <a16:creationId xmlns:a16="http://schemas.microsoft.com/office/drawing/2014/main" id="{FC6EAF1F-0E24-4059-9F85-FA32C398DA03}"/>
              </a:ext>
            </a:extLst>
          </p:cNvPr>
          <p:cNvPicPr>
            <a:picLocks noChangeAspect="1"/>
          </p:cNvPicPr>
          <p:nvPr/>
        </p:nvPicPr>
        <p:blipFill>
          <a:blip r:embed="rId2"/>
          <a:stretch>
            <a:fillRect/>
          </a:stretch>
        </p:blipFill>
        <p:spPr>
          <a:xfrm>
            <a:off x="4899108" y="2260694"/>
            <a:ext cx="6165934" cy="4187182"/>
          </a:xfrm>
          <a:prstGeom prst="rect">
            <a:avLst/>
          </a:prstGeom>
        </p:spPr>
      </p:pic>
      <p:cxnSp>
        <p:nvCxnSpPr>
          <p:cNvPr id="6" name="Straight Arrow Connector 5">
            <a:extLst>
              <a:ext uri="{FF2B5EF4-FFF2-40B4-BE49-F238E27FC236}">
                <a16:creationId xmlns:a16="http://schemas.microsoft.com/office/drawing/2014/main" id="{9C09E172-FA25-0D8F-EDAC-BE80190DB67E}"/>
              </a:ext>
            </a:extLst>
          </p:cNvPr>
          <p:cNvCxnSpPr>
            <a:cxnSpLocks/>
          </p:cNvCxnSpPr>
          <p:nvPr/>
        </p:nvCxnSpPr>
        <p:spPr>
          <a:xfrm>
            <a:off x="1730829" y="2928257"/>
            <a:ext cx="4648200" cy="3116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1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CF2A8-9A10-6B47-8223-6274C921F5C1}"/>
              </a:ext>
            </a:extLst>
          </p:cNvPr>
          <p:cNvSpPr>
            <a:spLocks noGrp="1"/>
          </p:cNvSpPr>
          <p:nvPr>
            <p:ph sz="quarter" idx="10"/>
          </p:nvPr>
        </p:nvSpPr>
        <p:spPr>
          <a:xfrm>
            <a:off x="733425" y="2481524"/>
            <a:ext cx="3707946" cy="3457575"/>
          </a:xfrm>
        </p:spPr>
        <p:txBody>
          <a:bodyPr/>
          <a:lstStyle/>
          <a:p>
            <a:r>
              <a:rPr lang="en-US" sz="2400" dirty="0"/>
              <a:t>All case studies also include 1 related  stand-alone trend or Bowtie item.</a:t>
            </a:r>
          </a:p>
          <a:p>
            <a:endParaRPr lang="en-US" dirty="0"/>
          </a:p>
        </p:txBody>
      </p:sp>
      <p:sp>
        <p:nvSpPr>
          <p:cNvPr id="3" name="Title 2">
            <a:extLst>
              <a:ext uri="{FF2B5EF4-FFF2-40B4-BE49-F238E27FC236}">
                <a16:creationId xmlns:a16="http://schemas.microsoft.com/office/drawing/2014/main" id="{5A1D0DE2-4252-74DE-DF0C-1E639234B42C}"/>
              </a:ext>
            </a:extLst>
          </p:cNvPr>
          <p:cNvSpPr>
            <a:spLocks noGrp="1"/>
          </p:cNvSpPr>
          <p:nvPr>
            <p:ph type="title"/>
          </p:nvPr>
        </p:nvSpPr>
        <p:spPr/>
        <p:txBody>
          <a:bodyPr/>
          <a:lstStyle/>
          <a:p>
            <a:r>
              <a:rPr lang="en-US" dirty="0"/>
              <a:t>Case Studies Are in 3 Folders</a:t>
            </a:r>
          </a:p>
        </p:txBody>
      </p:sp>
      <p:pic>
        <p:nvPicPr>
          <p:cNvPr id="7" name="Picture 6">
            <a:extLst>
              <a:ext uri="{FF2B5EF4-FFF2-40B4-BE49-F238E27FC236}">
                <a16:creationId xmlns:a16="http://schemas.microsoft.com/office/drawing/2014/main" id="{91B4A87E-A20F-2934-A6A2-86EDC459D19C}"/>
              </a:ext>
            </a:extLst>
          </p:cNvPr>
          <p:cNvPicPr>
            <a:picLocks noChangeAspect="1"/>
          </p:cNvPicPr>
          <p:nvPr/>
        </p:nvPicPr>
        <p:blipFill>
          <a:blip r:embed="rId2"/>
          <a:stretch>
            <a:fillRect/>
          </a:stretch>
        </p:blipFill>
        <p:spPr>
          <a:xfrm>
            <a:off x="4844823" y="2127476"/>
            <a:ext cx="6943725" cy="3648075"/>
          </a:xfrm>
          <a:prstGeom prst="rect">
            <a:avLst/>
          </a:prstGeom>
        </p:spPr>
      </p:pic>
    </p:spTree>
    <p:extLst>
      <p:ext uri="{BB962C8B-B14F-4D97-AF65-F5344CB8AC3E}">
        <p14:creationId xmlns:p14="http://schemas.microsoft.com/office/powerpoint/2010/main" val="180376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4EC53-6116-BD03-C013-431905412AAE}"/>
              </a:ext>
            </a:extLst>
          </p:cNvPr>
          <p:cNvSpPr>
            <a:spLocks noGrp="1"/>
          </p:cNvSpPr>
          <p:nvPr>
            <p:ph type="title"/>
          </p:nvPr>
        </p:nvSpPr>
        <p:spPr/>
        <p:txBody>
          <a:bodyPr/>
          <a:lstStyle/>
          <a:p>
            <a:r>
              <a:rPr lang="en-US" dirty="0"/>
              <a:t>Family Course Case Studies </a:t>
            </a:r>
          </a:p>
        </p:txBody>
      </p:sp>
      <p:sp>
        <p:nvSpPr>
          <p:cNvPr id="5" name="Text Placeholder 4">
            <a:extLst>
              <a:ext uri="{FF2B5EF4-FFF2-40B4-BE49-F238E27FC236}">
                <a16:creationId xmlns:a16="http://schemas.microsoft.com/office/drawing/2014/main" id="{C5DFA366-486D-3F02-60F2-E6B524001CCE}"/>
              </a:ext>
            </a:extLst>
          </p:cNvPr>
          <p:cNvSpPr>
            <a:spLocks noGrp="1"/>
          </p:cNvSpPr>
          <p:nvPr>
            <p:ph type="body" idx="1"/>
          </p:nvPr>
        </p:nvSpPr>
        <p:spPr/>
        <p:txBody>
          <a:bodyPr/>
          <a:lstStyle/>
          <a:p>
            <a:r>
              <a:rPr lang="en-US" dirty="0"/>
              <a:t>Maternity</a:t>
            </a:r>
          </a:p>
        </p:txBody>
      </p:sp>
      <p:sp>
        <p:nvSpPr>
          <p:cNvPr id="6" name="Content Placeholder 5">
            <a:extLst>
              <a:ext uri="{FF2B5EF4-FFF2-40B4-BE49-F238E27FC236}">
                <a16:creationId xmlns:a16="http://schemas.microsoft.com/office/drawing/2014/main" id="{C60647B9-CAFC-2355-A56A-196C30605AB5}"/>
              </a:ext>
            </a:extLst>
          </p:cNvPr>
          <p:cNvSpPr>
            <a:spLocks noGrp="1"/>
          </p:cNvSpPr>
          <p:nvPr>
            <p:ph sz="half" idx="2"/>
          </p:nvPr>
        </p:nvSpPr>
        <p:spPr/>
        <p:txBody>
          <a:bodyPr/>
          <a:lstStyle/>
          <a:p>
            <a:pPr marL="36900" indent="0">
              <a:buNone/>
            </a:pPr>
            <a:r>
              <a:rPr lang="en-US" dirty="0">
                <a:solidFill>
                  <a:schemeClr val="bg1"/>
                </a:solidFill>
              </a:rPr>
              <a:t>1. Ectopic pregnancy</a:t>
            </a:r>
          </a:p>
          <a:p>
            <a:pPr marL="36900" indent="0">
              <a:buNone/>
            </a:pPr>
            <a:r>
              <a:rPr lang="en-US" dirty="0">
                <a:solidFill>
                  <a:schemeClr val="bg1"/>
                </a:solidFill>
              </a:rPr>
              <a:t>2. Gestational diabetes</a:t>
            </a:r>
          </a:p>
          <a:p>
            <a:pPr marL="36900" indent="0">
              <a:buNone/>
            </a:pPr>
            <a:r>
              <a:rPr lang="en-US" sz="1800" dirty="0">
                <a:solidFill>
                  <a:srgbClr val="000000"/>
                </a:solidFill>
                <a:effectLst/>
                <a:ea typeface="Calibri" panose="020F0502020204030204" pitchFamily="34" charset="0"/>
              </a:rPr>
              <a:t>3. Intimate partner violence</a:t>
            </a:r>
          </a:p>
          <a:p>
            <a:pPr marL="36900" indent="0">
              <a:buNone/>
            </a:pPr>
            <a:r>
              <a:rPr lang="en-US" dirty="0">
                <a:solidFill>
                  <a:srgbClr val="000000"/>
                </a:solidFill>
              </a:rPr>
              <a:t>4. Neonatal jaundice</a:t>
            </a:r>
          </a:p>
          <a:p>
            <a:pPr marL="36900" indent="0">
              <a:buNone/>
            </a:pPr>
            <a:r>
              <a:rPr lang="en-US" dirty="0">
                <a:solidFill>
                  <a:srgbClr val="000000"/>
                </a:solidFill>
              </a:rPr>
              <a:t>5. Neonatal respiratory distress</a:t>
            </a:r>
          </a:p>
          <a:p>
            <a:pPr marL="36900" indent="0">
              <a:buNone/>
            </a:pPr>
            <a:r>
              <a:rPr lang="en-US" dirty="0">
                <a:solidFill>
                  <a:srgbClr val="000000"/>
                </a:solidFill>
              </a:rPr>
              <a:t>6. Preeclampsia</a:t>
            </a:r>
          </a:p>
          <a:p>
            <a:pPr marL="36900" indent="0">
              <a:buNone/>
            </a:pPr>
            <a:r>
              <a:rPr lang="en-US" dirty="0">
                <a:solidFill>
                  <a:srgbClr val="000000"/>
                </a:solidFill>
              </a:rPr>
              <a:t>7. Postpartum hemorrhage</a:t>
            </a:r>
            <a:endParaRPr lang="en-US" dirty="0">
              <a:solidFill>
                <a:schemeClr val="bg1"/>
              </a:solidFill>
            </a:endParaRPr>
          </a:p>
        </p:txBody>
      </p:sp>
      <p:sp>
        <p:nvSpPr>
          <p:cNvPr id="7" name="Text Placeholder 6">
            <a:extLst>
              <a:ext uri="{FF2B5EF4-FFF2-40B4-BE49-F238E27FC236}">
                <a16:creationId xmlns:a16="http://schemas.microsoft.com/office/drawing/2014/main" id="{4822A2FC-BDCD-28E6-5AFC-87D2F7C2BB02}"/>
              </a:ext>
            </a:extLst>
          </p:cNvPr>
          <p:cNvSpPr>
            <a:spLocks noGrp="1"/>
          </p:cNvSpPr>
          <p:nvPr>
            <p:ph type="body" sz="quarter" idx="3"/>
          </p:nvPr>
        </p:nvSpPr>
        <p:spPr/>
        <p:txBody>
          <a:bodyPr/>
          <a:lstStyle/>
          <a:p>
            <a:r>
              <a:rPr lang="en-US" dirty="0"/>
              <a:t>Pediatrics</a:t>
            </a:r>
          </a:p>
        </p:txBody>
      </p:sp>
      <p:sp>
        <p:nvSpPr>
          <p:cNvPr id="8" name="Content Placeholder 7">
            <a:extLst>
              <a:ext uri="{FF2B5EF4-FFF2-40B4-BE49-F238E27FC236}">
                <a16:creationId xmlns:a16="http://schemas.microsoft.com/office/drawing/2014/main" id="{E39706FE-AA21-4B56-1B78-53AA4A85A8FE}"/>
              </a:ext>
            </a:extLst>
          </p:cNvPr>
          <p:cNvSpPr>
            <a:spLocks noGrp="1"/>
          </p:cNvSpPr>
          <p:nvPr>
            <p:ph sz="quarter" idx="4"/>
          </p:nvPr>
        </p:nvSpPr>
        <p:spPr/>
        <p:txBody>
          <a:bodyPr/>
          <a:lstStyle/>
          <a:p>
            <a:r>
              <a:rPr lang="en-US" dirty="0">
                <a:solidFill>
                  <a:schemeClr val="bg1"/>
                </a:solidFill>
              </a:rPr>
              <a:t>1. Attention deficit hyperactivity disorder</a:t>
            </a:r>
          </a:p>
          <a:p>
            <a:r>
              <a:rPr lang="en-US" dirty="0">
                <a:solidFill>
                  <a:schemeClr val="bg1"/>
                </a:solidFill>
              </a:rPr>
              <a:t>2. Febrile seizures</a:t>
            </a:r>
          </a:p>
          <a:p>
            <a:r>
              <a:rPr lang="en-US" dirty="0">
                <a:solidFill>
                  <a:schemeClr val="bg1"/>
                </a:solidFill>
              </a:rPr>
              <a:t>3. Pediatric anaphylaxis</a:t>
            </a:r>
          </a:p>
          <a:p>
            <a:r>
              <a:rPr lang="en-US" dirty="0">
                <a:solidFill>
                  <a:schemeClr val="bg1"/>
                </a:solidFill>
              </a:rPr>
              <a:t>4. Pediatric diabetes with hypoglycemia</a:t>
            </a:r>
          </a:p>
          <a:p>
            <a:r>
              <a:rPr lang="en-US" dirty="0">
                <a:solidFill>
                  <a:schemeClr val="bg1"/>
                </a:solidFill>
              </a:rPr>
              <a:t>5. Pediatric diarrhea and dehydration</a:t>
            </a:r>
          </a:p>
          <a:p>
            <a:r>
              <a:rPr lang="en-US" dirty="0">
                <a:solidFill>
                  <a:schemeClr val="bg1"/>
                </a:solidFill>
              </a:rPr>
              <a:t>6. Pediatric intussusception</a:t>
            </a:r>
          </a:p>
          <a:p>
            <a:r>
              <a:rPr lang="en-US" dirty="0">
                <a:solidFill>
                  <a:schemeClr val="bg1"/>
                </a:solidFill>
              </a:rPr>
              <a:t>7. Pediatric sickle cell anemia</a:t>
            </a:r>
          </a:p>
          <a:p>
            <a:r>
              <a:rPr lang="en-US" dirty="0">
                <a:solidFill>
                  <a:schemeClr val="bg1"/>
                </a:solidFill>
              </a:rPr>
              <a:t>8. Post-strep glomerulonephritis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0526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4EC53-6116-BD03-C013-431905412AAE}"/>
              </a:ext>
            </a:extLst>
          </p:cNvPr>
          <p:cNvSpPr>
            <a:spLocks noGrp="1"/>
          </p:cNvSpPr>
          <p:nvPr>
            <p:ph type="title"/>
          </p:nvPr>
        </p:nvSpPr>
        <p:spPr/>
        <p:txBody>
          <a:bodyPr>
            <a:normAutofit fontScale="90000"/>
          </a:bodyPr>
          <a:lstStyle/>
          <a:p>
            <a:r>
              <a:rPr lang="en-US" dirty="0"/>
              <a:t>Fundamentals and Mental Health Case Studies</a:t>
            </a:r>
          </a:p>
        </p:txBody>
      </p:sp>
      <p:sp>
        <p:nvSpPr>
          <p:cNvPr id="5" name="Text Placeholder 4">
            <a:extLst>
              <a:ext uri="{FF2B5EF4-FFF2-40B4-BE49-F238E27FC236}">
                <a16:creationId xmlns:a16="http://schemas.microsoft.com/office/drawing/2014/main" id="{C5DFA366-486D-3F02-60F2-E6B524001CCE}"/>
              </a:ext>
            </a:extLst>
          </p:cNvPr>
          <p:cNvSpPr>
            <a:spLocks noGrp="1"/>
          </p:cNvSpPr>
          <p:nvPr>
            <p:ph type="body" idx="1"/>
          </p:nvPr>
        </p:nvSpPr>
        <p:spPr/>
        <p:txBody>
          <a:bodyPr/>
          <a:lstStyle/>
          <a:p>
            <a:r>
              <a:rPr lang="en-US" dirty="0"/>
              <a:t>Fundamentals</a:t>
            </a:r>
          </a:p>
        </p:txBody>
      </p:sp>
      <p:sp>
        <p:nvSpPr>
          <p:cNvPr id="6" name="Content Placeholder 5">
            <a:extLst>
              <a:ext uri="{FF2B5EF4-FFF2-40B4-BE49-F238E27FC236}">
                <a16:creationId xmlns:a16="http://schemas.microsoft.com/office/drawing/2014/main" id="{C60647B9-CAFC-2355-A56A-196C30605AB5}"/>
              </a:ext>
            </a:extLst>
          </p:cNvPr>
          <p:cNvSpPr>
            <a:spLocks noGrp="1"/>
          </p:cNvSpPr>
          <p:nvPr>
            <p:ph sz="half" idx="2"/>
          </p:nvPr>
        </p:nvSpPr>
        <p:spPr/>
        <p:txBody>
          <a:bodyPr/>
          <a:lstStyle/>
          <a:p>
            <a:pPr marL="36900" indent="0">
              <a:buNone/>
            </a:pPr>
            <a:r>
              <a:rPr lang="en-US" dirty="0">
                <a:solidFill>
                  <a:schemeClr val="bg1"/>
                </a:solidFill>
              </a:rPr>
              <a:t>1. Abdominal surgery post-operative care</a:t>
            </a:r>
          </a:p>
          <a:p>
            <a:pPr marL="36900" indent="0">
              <a:buNone/>
            </a:pPr>
            <a:r>
              <a:rPr lang="en-US" dirty="0">
                <a:solidFill>
                  <a:schemeClr val="bg1"/>
                </a:solidFill>
              </a:rPr>
              <a:t>2. Catheter related UTI</a:t>
            </a:r>
          </a:p>
          <a:p>
            <a:pPr marL="36900" indent="0">
              <a:buNone/>
            </a:pPr>
            <a:r>
              <a:rPr lang="en-US" sz="1800" dirty="0">
                <a:solidFill>
                  <a:srgbClr val="000000"/>
                </a:solidFill>
                <a:effectLst/>
                <a:ea typeface="Calibri" panose="020F0502020204030204" pitchFamily="34" charset="0"/>
              </a:rPr>
              <a:t>3. Deep vein thrombosis I</a:t>
            </a:r>
          </a:p>
          <a:p>
            <a:pPr marL="36900" indent="0">
              <a:buNone/>
            </a:pPr>
            <a:r>
              <a:rPr lang="en-US" dirty="0">
                <a:solidFill>
                  <a:srgbClr val="000000"/>
                </a:solidFill>
              </a:rPr>
              <a:t>4. Home safety I</a:t>
            </a:r>
          </a:p>
          <a:p>
            <a:pPr marL="36900" indent="0">
              <a:buNone/>
            </a:pPr>
            <a:r>
              <a:rPr lang="en-US" dirty="0">
                <a:solidFill>
                  <a:srgbClr val="000000"/>
                </a:solidFill>
              </a:rPr>
              <a:t>5. Home safety II</a:t>
            </a:r>
          </a:p>
          <a:p>
            <a:pPr marL="36900" indent="0">
              <a:buNone/>
            </a:pPr>
            <a:r>
              <a:rPr lang="en-US" dirty="0">
                <a:solidFill>
                  <a:srgbClr val="000000"/>
                </a:solidFill>
              </a:rPr>
              <a:t>6. Post-operative atelectasis </a:t>
            </a:r>
          </a:p>
          <a:p>
            <a:pPr marL="36900" indent="0">
              <a:buNone/>
            </a:pPr>
            <a:r>
              <a:rPr lang="en-US" dirty="0">
                <a:solidFill>
                  <a:srgbClr val="000000"/>
                </a:solidFill>
              </a:rPr>
              <a:t>7. Pressure injury</a:t>
            </a:r>
          </a:p>
          <a:p>
            <a:pPr marL="36900" indent="0">
              <a:buNone/>
            </a:pPr>
            <a:r>
              <a:rPr lang="en-US" dirty="0">
                <a:solidFill>
                  <a:srgbClr val="000000"/>
                </a:solidFill>
              </a:rPr>
              <a:t>8. Transfusion reaction</a:t>
            </a:r>
          </a:p>
          <a:p>
            <a:pPr marL="36900" indent="0">
              <a:buNone/>
            </a:pPr>
            <a:r>
              <a:rPr lang="en-US" dirty="0">
                <a:solidFill>
                  <a:srgbClr val="000000"/>
                </a:solidFill>
              </a:rPr>
              <a:t>9. UTI in older adult </a:t>
            </a:r>
            <a:endParaRPr lang="en-US" dirty="0">
              <a:solidFill>
                <a:schemeClr val="bg1"/>
              </a:solidFill>
            </a:endParaRPr>
          </a:p>
        </p:txBody>
      </p:sp>
      <p:sp>
        <p:nvSpPr>
          <p:cNvPr id="7" name="Text Placeholder 6">
            <a:extLst>
              <a:ext uri="{FF2B5EF4-FFF2-40B4-BE49-F238E27FC236}">
                <a16:creationId xmlns:a16="http://schemas.microsoft.com/office/drawing/2014/main" id="{4822A2FC-BDCD-28E6-5AFC-87D2F7C2BB02}"/>
              </a:ext>
            </a:extLst>
          </p:cNvPr>
          <p:cNvSpPr>
            <a:spLocks noGrp="1"/>
          </p:cNvSpPr>
          <p:nvPr>
            <p:ph type="body" sz="quarter" idx="3"/>
          </p:nvPr>
        </p:nvSpPr>
        <p:spPr/>
        <p:txBody>
          <a:bodyPr/>
          <a:lstStyle/>
          <a:p>
            <a:r>
              <a:rPr lang="en-US" dirty="0"/>
              <a:t>Mental Health</a:t>
            </a:r>
          </a:p>
        </p:txBody>
      </p:sp>
      <p:sp>
        <p:nvSpPr>
          <p:cNvPr id="8" name="Content Placeholder 7">
            <a:extLst>
              <a:ext uri="{FF2B5EF4-FFF2-40B4-BE49-F238E27FC236}">
                <a16:creationId xmlns:a16="http://schemas.microsoft.com/office/drawing/2014/main" id="{E39706FE-AA21-4B56-1B78-53AA4A85A8FE}"/>
              </a:ext>
            </a:extLst>
          </p:cNvPr>
          <p:cNvSpPr>
            <a:spLocks noGrp="1"/>
          </p:cNvSpPr>
          <p:nvPr>
            <p:ph sz="quarter" idx="4"/>
          </p:nvPr>
        </p:nvSpPr>
        <p:spPr/>
        <p:txBody>
          <a:bodyPr/>
          <a:lstStyle/>
          <a:p>
            <a:r>
              <a:rPr lang="en-US" dirty="0">
                <a:solidFill>
                  <a:schemeClr val="bg1"/>
                </a:solidFill>
              </a:rPr>
              <a:t>1. Alzheimer's and dehydration</a:t>
            </a:r>
          </a:p>
          <a:p>
            <a:r>
              <a:rPr lang="en-US" dirty="0">
                <a:solidFill>
                  <a:schemeClr val="bg1"/>
                </a:solidFill>
              </a:rPr>
              <a:t>2. Anorexia and dehydration</a:t>
            </a:r>
          </a:p>
          <a:p>
            <a:r>
              <a:rPr lang="en-US" dirty="0">
                <a:solidFill>
                  <a:schemeClr val="bg1"/>
                </a:solidFill>
              </a:rPr>
              <a:t>3. Electroconvulsive therapy </a:t>
            </a:r>
          </a:p>
          <a:p>
            <a:r>
              <a:rPr lang="en-US" dirty="0">
                <a:solidFill>
                  <a:schemeClr val="bg1"/>
                </a:solidFill>
              </a:rPr>
              <a:t>4. Neuroleptic malignant syndrome</a:t>
            </a:r>
          </a:p>
          <a:p>
            <a:r>
              <a:rPr lang="en-US" dirty="0">
                <a:solidFill>
                  <a:schemeClr val="bg1"/>
                </a:solidFill>
              </a:rPr>
              <a:t>5. Opioid overdose</a:t>
            </a:r>
          </a:p>
          <a:p>
            <a:r>
              <a:rPr lang="en-US" dirty="0">
                <a:solidFill>
                  <a:schemeClr val="bg1"/>
                </a:solidFill>
              </a:rPr>
              <a:t>6. Posttraumatic stress disorder</a:t>
            </a:r>
          </a:p>
          <a:p>
            <a:r>
              <a:rPr lang="en-US" dirty="0">
                <a:solidFill>
                  <a:schemeClr val="bg1"/>
                </a:solidFill>
              </a:rPr>
              <a:t>7. Substance abuse</a:t>
            </a:r>
          </a:p>
          <a:p>
            <a:r>
              <a:rPr lang="en-US" dirty="0">
                <a:solidFill>
                  <a:schemeClr val="bg1"/>
                </a:solidFill>
              </a:rPr>
              <a:t>8. Suicide prevention</a:t>
            </a:r>
          </a:p>
          <a:p>
            <a:r>
              <a:rPr lang="en-US" dirty="0">
                <a:solidFill>
                  <a:schemeClr val="bg1"/>
                </a:solidFill>
              </a:rPr>
              <a:t>9. Tardive dyskinesia</a:t>
            </a:r>
          </a:p>
          <a:p>
            <a:endParaRPr lang="en-US" dirty="0">
              <a:solidFill>
                <a:schemeClr val="bg1"/>
              </a:solidFill>
            </a:endParaRPr>
          </a:p>
        </p:txBody>
      </p:sp>
    </p:spTree>
    <p:extLst>
      <p:ext uri="{BB962C8B-B14F-4D97-AF65-F5344CB8AC3E}">
        <p14:creationId xmlns:p14="http://schemas.microsoft.com/office/powerpoint/2010/main" val="323896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4EC53-6116-BD03-C013-431905412AAE}"/>
              </a:ext>
            </a:extLst>
          </p:cNvPr>
          <p:cNvSpPr>
            <a:spLocks noGrp="1"/>
          </p:cNvSpPr>
          <p:nvPr>
            <p:ph type="title"/>
          </p:nvPr>
        </p:nvSpPr>
        <p:spPr/>
        <p:txBody>
          <a:bodyPr>
            <a:normAutofit/>
          </a:bodyPr>
          <a:lstStyle/>
          <a:p>
            <a:r>
              <a:rPr lang="en-US" dirty="0"/>
              <a:t>Medical Surgical Cases</a:t>
            </a:r>
          </a:p>
        </p:txBody>
      </p:sp>
      <p:sp>
        <p:nvSpPr>
          <p:cNvPr id="6" name="Content Placeholder 5">
            <a:extLst>
              <a:ext uri="{FF2B5EF4-FFF2-40B4-BE49-F238E27FC236}">
                <a16:creationId xmlns:a16="http://schemas.microsoft.com/office/drawing/2014/main" id="{C60647B9-CAFC-2355-A56A-196C30605AB5}"/>
              </a:ext>
            </a:extLst>
          </p:cNvPr>
          <p:cNvSpPr>
            <a:spLocks noGrp="1"/>
          </p:cNvSpPr>
          <p:nvPr>
            <p:ph sz="half" idx="2"/>
          </p:nvPr>
        </p:nvSpPr>
        <p:spPr>
          <a:xfrm>
            <a:off x="1005872" y="1691641"/>
            <a:ext cx="4974468" cy="4427806"/>
          </a:xfrm>
        </p:spPr>
        <p:txBody>
          <a:bodyPr>
            <a:normAutofit/>
          </a:bodyPr>
          <a:lstStyle/>
          <a:p>
            <a:pPr marL="36900" indent="0">
              <a:buNone/>
            </a:pPr>
            <a:r>
              <a:rPr lang="en-US" dirty="0">
                <a:solidFill>
                  <a:schemeClr val="bg1"/>
                </a:solidFill>
              </a:rPr>
              <a:t>1. Acute respiratory failure</a:t>
            </a:r>
          </a:p>
          <a:p>
            <a:pPr marL="36900" indent="0">
              <a:buNone/>
            </a:pPr>
            <a:r>
              <a:rPr lang="en-US" dirty="0">
                <a:solidFill>
                  <a:schemeClr val="bg1"/>
                </a:solidFill>
              </a:rPr>
              <a:t>2. Asthma</a:t>
            </a:r>
          </a:p>
          <a:p>
            <a:pPr marL="36900" indent="0">
              <a:buNone/>
            </a:pPr>
            <a:r>
              <a:rPr lang="en-US" sz="1800" dirty="0">
                <a:solidFill>
                  <a:srgbClr val="000000"/>
                </a:solidFill>
                <a:effectLst/>
                <a:ea typeface="Calibri" panose="020F0502020204030204" pitchFamily="34" charset="0"/>
              </a:rPr>
              <a:t>3. Breast cancer</a:t>
            </a:r>
          </a:p>
          <a:p>
            <a:pPr marL="36900" indent="0">
              <a:buNone/>
            </a:pPr>
            <a:r>
              <a:rPr lang="en-US" sz="1800" dirty="0">
                <a:solidFill>
                  <a:srgbClr val="000000"/>
                </a:solidFill>
                <a:effectLst/>
                <a:ea typeface="Calibri" panose="020F0502020204030204" pitchFamily="34" charset="0"/>
              </a:rPr>
              <a:t>4. Burns</a:t>
            </a:r>
          </a:p>
          <a:p>
            <a:pPr marL="36900" indent="0">
              <a:buNone/>
            </a:pPr>
            <a:r>
              <a:rPr lang="en-US" sz="1800" dirty="0">
                <a:solidFill>
                  <a:srgbClr val="000000"/>
                </a:solidFill>
                <a:effectLst/>
                <a:ea typeface="Calibri" panose="020F0502020204030204" pitchFamily="34" charset="0"/>
              </a:rPr>
              <a:t>5. Chest pain</a:t>
            </a:r>
          </a:p>
          <a:p>
            <a:pPr marL="36900" indent="0">
              <a:buNone/>
            </a:pPr>
            <a:r>
              <a:rPr lang="en-US" sz="1800" dirty="0">
                <a:solidFill>
                  <a:srgbClr val="000000"/>
                </a:solidFill>
                <a:effectLst/>
                <a:ea typeface="Calibri" panose="020F0502020204030204" pitchFamily="34" charset="0"/>
              </a:rPr>
              <a:t>6. Compartment syndrome</a:t>
            </a:r>
          </a:p>
          <a:p>
            <a:pPr marL="36900" indent="0">
              <a:buNone/>
            </a:pPr>
            <a:r>
              <a:rPr lang="en-US" sz="1800" dirty="0">
                <a:solidFill>
                  <a:srgbClr val="000000"/>
                </a:solidFill>
                <a:effectLst/>
                <a:ea typeface="Calibri" panose="020F0502020204030204" pitchFamily="34" charset="0"/>
              </a:rPr>
              <a:t>7. COPD I</a:t>
            </a:r>
          </a:p>
          <a:p>
            <a:pPr marL="36900" indent="0">
              <a:buNone/>
            </a:pPr>
            <a:r>
              <a:rPr lang="en-US" sz="1800" dirty="0">
                <a:solidFill>
                  <a:srgbClr val="000000"/>
                </a:solidFill>
                <a:effectLst/>
                <a:ea typeface="Calibri" panose="020F0502020204030204" pitchFamily="34" charset="0"/>
              </a:rPr>
              <a:t>8. COPD II</a:t>
            </a:r>
          </a:p>
          <a:p>
            <a:pPr marL="36900" indent="0">
              <a:buNone/>
            </a:pPr>
            <a:r>
              <a:rPr lang="en-US" sz="1800" dirty="0">
                <a:solidFill>
                  <a:srgbClr val="000000"/>
                </a:solidFill>
                <a:effectLst/>
                <a:ea typeface="Calibri" panose="020F0502020204030204" pitchFamily="34" charset="0"/>
              </a:rPr>
              <a:t>9. Deep vein thrombosis II</a:t>
            </a:r>
          </a:p>
          <a:p>
            <a:pPr marL="36900" indent="0">
              <a:buNone/>
            </a:pPr>
            <a:r>
              <a:rPr lang="en-US" dirty="0">
                <a:solidFill>
                  <a:srgbClr val="000000"/>
                </a:solidFill>
              </a:rPr>
              <a:t>10. End stage renal disease</a:t>
            </a:r>
          </a:p>
          <a:p>
            <a:pPr marL="36900" indent="0">
              <a:buNone/>
            </a:pPr>
            <a:r>
              <a:rPr lang="en-US" dirty="0">
                <a:solidFill>
                  <a:srgbClr val="000000"/>
                </a:solidFill>
              </a:rPr>
              <a:t>11. Gastroesophageal reflux</a:t>
            </a:r>
          </a:p>
        </p:txBody>
      </p:sp>
      <p:sp>
        <p:nvSpPr>
          <p:cNvPr id="8" name="Content Placeholder 7">
            <a:extLst>
              <a:ext uri="{FF2B5EF4-FFF2-40B4-BE49-F238E27FC236}">
                <a16:creationId xmlns:a16="http://schemas.microsoft.com/office/drawing/2014/main" id="{E39706FE-AA21-4B56-1B78-53AA4A85A8FE}"/>
              </a:ext>
            </a:extLst>
          </p:cNvPr>
          <p:cNvSpPr>
            <a:spLocks noGrp="1"/>
          </p:cNvSpPr>
          <p:nvPr>
            <p:ph sz="quarter" idx="4"/>
          </p:nvPr>
        </p:nvSpPr>
        <p:spPr>
          <a:xfrm>
            <a:off x="6294967" y="1783081"/>
            <a:ext cx="4895330" cy="4336366"/>
          </a:xfrm>
        </p:spPr>
        <p:txBody>
          <a:bodyPr>
            <a:normAutofit/>
          </a:bodyPr>
          <a:lstStyle/>
          <a:p>
            <a:r>
              <a:rPr lang="en-US" dirty="0">
                <a:solidFill>
                  <a:schemeClr val="bg1"/>
                </a:solidFill>
              </a:rPr>
              <a:t>12. Heart failure</a:t>
            </a:r>
          </a:p>
          <a:p>
            <a:r>
              <a:rPr lang="en-US" dirty="0">
                <a:solidFill>
                  <a:schemeClr val="bg1"/>
                </a:solidFill>
              </a:rPr>
              <a:t>13. HIV with opportunistic infection</a:t>
            </a:r>
          </a:p>
          <a:p>
            <a:r>
              <a:rPr lang="en-US" dirty="0">
                <a:solidFill>
                  <a:schemeClr val="bg1"/>
                </a:solidFill>
              </a:rPr>
              <a:t>14. Ketoacidosis</a:t>
            </a:r>
          </a:p>
          <a:p>
            <a:r>
              <a:rPr lang="en-US" dirty="0">
                <a:solidFill>
                  <a:schemeClr val="bg1"/>
                </a:solidFill>
              </a:rPr>
              <a:t>15. Liver failure</a:t>
            </a:r>
          </a:p>
          <a:p>
            <a:r>
              <a:rPr lang="en-US" dirty="0">
                <a:solidFill>
                  <a:schemeClr val="bg1"/>
                </a:solidFill>
              </a:rPr>
              <a:t>16. Prostate cancer</a:t>
            </a:r>
          </a:p>
          <a:p>
            <a:r>
              <a:rPr lang="en-US" dirty="0">
                <a:solidFill>
                  <a:schemeClr val="bg1"/>
                </a:solidFill>
              </a:rPr>
              <a:t>17. Spinal surgery</a:t>
            </a:r>
          </a:p>
          <a:p>
            <a:r>
              <a:rPr lang="en-US" dirty="0">
                <a:solidFill>
                  <a:schemeClr val="bg1"/>
                </a:solidFill>
              </a:rPr>
              <a:t>18. Stroke</a:t>
            </a:r>
          </a:p>
          <a:p>
            <a:r>
              <a:rPr lang="en-US" dirty="0">
                <a:solidFill>
                  <a:schemeClr val="bg1"/>
                </a:solidFill>
              </a:rPr>
              <a:t>19. Tension pneumothorax</a:t>
            </a:r>
          </a:p>
          <a:p>
            <a:r>
              <a:rPr lang="en-US" dirty="0">
                <a:solidFill>
                  <a:schemeClr val="bg1"/>
                </a:solidFill>
              </a:rPr>
              <a:t>20. Thyroid storm</a:t>
            </a:r>
          </a:p>
          <a:p>
            <a:r>
              <a:rPr lang="en-US" dirty="0">
                <a:solidFill>
                  <a:schemeClr val="bg1"/>
                </a:solidFill>
              </a:rPr>
              <a:t>21. Tuberculosis</a:t>
            </a:r>
          </a:p>
        </p:txBody>
      </p:sp>
    </p:spTree>
    <p:extLst>
      <p:ext uri="{BB962C8B-B14F-4D97-AF65-F5344CB8AC3E}">
        <p14:creationId xmlns:p14="http://schemas.microsoft.com/office/powerpoint/2010/main" val="2439105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388E22-2563-182D-374C-50B65B07122A}"/>
              </a:ext>
            </a:extLst>
          </p:cNvPr>
          <p:cNvSpPr>
            <a:spLocks noGrp="1"/>
          </p:cNvSpPr>
          <p:nvPr>
            <p:ph type="title"/>
          </p:nvPr>
        </p:nvSpPr>
        <p:spPr/>
        <p:txBody>
          <a:bodyPr/>
          <a:lstStyle/>
          <a:p>
            <a:r>
              <a:rPr lang="en-US" dirty="0"/>
              <a:t>Other Possible Course Uses </a:t>
            </a:r>
          </a:p>
        </p:txBody>
      </p:sp>
      <p:sp>
        <p:nvSpPr>
          <p:cNvPr id="5" name="Text Placeholder 4">
            <a:extLst>
              <a:ext uri="{FF2B5EF4-FFF2-40B4-BE49-F238E27FC236}">
                <a16:creationId xmlns:a16="http://schemas.microsoft.com/office/drawing/2014/main" id="{B0AFF992-8580-8001-F02D-637802D8F414}"/>
              </a:ext>
            </a:extLst>
          </p:cNvPr>
          <p:cNvSpPr>
            <a:spLocks noGrp="1"/>
          </p:cNvSpPr>
          <p:nvPr>
            <p:ph type="body" idx="1"/>
          </p:nvPr>
        </p:nvSpPr>
        <p:spPr/>
        <p:txBody>
          <a:bodyPr/>
          <a:lstStyle/>
          <a:p>
            <a:r>
              <a:rPr lang="en-US" dirty="0">
                <a:solidFill>
                  <a:srgbClr val="FF0000"/>
                </a:solidFill>
              </a:rPr>
              <a:t>Critical Care</a:t>
            </a:r>
          </a:p>
        </p:txBody>
      </p:sp>
      <p:sp>
        <p:nvSpPr>
          <p:cNvPr id="8" name="Text Placeholder 7">
            <a:extLst>
              <a:ext uri="{FF2B5EF4-FFF2-40B4-BE49-F238E27FC236}">
                <a16:creationId xmlns:a16="http://schemas.microsoft.com/office/drawing/2014/main" id="{A7D072BB-40B1-B8B0-7C67-1F216EE5E074}"/>
              </a:ext>
            </a:extLst>
          </p:cNvPr>
          <p:cNvSpPr>
            <a:spLocks noGrp="1"/>
          </p:cNvSpPr>
          <p:nvPr>
            <p:ph type="body" sz="half" idx="15"/>
          </p:nvPr>
        </p:nvSpPr>
        <p:spPr>
          <a:xfrm>
            <a:off x="913795" y="2571749"/>
            <a:ext cx="3300984" cy="3676651"/>
          </a:xfrm>
        </p:spPr>
        <p:txBody>
          <a:bodyPr>
            <a:normAutofit fontScale="92500"/>
          </a:bodyPr>
          <a:lstStyle/>
          <a:p>
            <a:pPr marL="301625" indent="-457200" algn="l">
              <a:lnSpc>
                <a:spcPct val="107000"/>
              </a:lnSpc>
              <a:spcBef>
                <a:spcPts val="0"/>
              </a:spcBef>
              <a:spcAft>
                <a:spcPts val="800"/>
              </a:spcAft>
              <a:buFont typeface="Arial" panose="020B0604020202020204" pitchFamily="34" charset="0"/>
              <a:buChar char="•"/>
              <a:tabLst>
                <a:tab pos="1897380" algn="l"/>
              </a:tabLst>
            </a:pPr>
            <a:r>
              <a:rPr lang="en-US" sz="2200" dirty="0">
                <a:solidFill>
                  <a:srgbClr val="000000"/>
                </a:solidFill>
                <a:effectLst/>
                <a:ea typeface="Times New Roman" panose="02020603050405020304" pitchFamily="18" charset="0"/>
              </a:rPr>
              <a:t>Acute respiratory failure</a:t>
            </a:r>
            <a:endParaRPr lang="en-US" sz="2200" dirty="0">
              <a:effectLst/>
              <a:ea typeface="Calibri" panose="020F0502020204030204" pitchFamily="34" charset="0"/>
            </a:endParaRPr>
          </a:p>
          <a:p>
            <a:pPr marL="301625" indent="-457200" algn="l">
              <a:lnSpc>
                <a:spcPct val="107000"/>
              </a:lnSpc>
              <a:spcBef>
                <a:spcPts val="0"/>
              </a:spcBef>
              <a:spcAft>
                <a:spcPts val="800"/>
              </a:spcAft>
              <a:buFont typeface="Arial" panose="020B0604020202020204" pitchFamily="34" charset="0"/>
              <a:buChar char="•"/>
            </a:pPr>
            <a:r>
              <a:rPr lang="en-US" sz="2200" dirty="0">
                <a:solidFill>
                  <a:srgbClr val="000000"/>
                </a:solidFill>
                <a:effectLst/>
                <a:ea typeface="Times New Roman" panose="02020603050405020304" pitchFamily="18" charset="0"/>
              </a:rPr>
              <a:t>Burns  </a:t>
            </a:r>
            <a:endParaRPr lang="en-US" sz="2200" dirty="0">
              <a:effectLst/>
              <a:ea typeface="Calibri" panose="020F0502020204030204" pitchFamily="34" charset="0"/>
            </a:endParaRPr>
          </a:p>
          <a:p>
            <a:pPr marL="301625" indent="-457200" algn="l">
              <a:lnSpc>
                <a:spcPct val="107000"/>
              </a:lnSpc>
              <a:spcBef>
                <a:spcPts val="0"/>
              </a:spcBef>
              <a:spcAft>
                <a:spcPts val="800"/>
              </a:spcAft>
              <a:buFont typeface="Arial" panose="020B0604020202020204" pitchFamily="34" charset="0"/>
              <a:buChar char="•"/>
            </a:pPr>
            <a:r>
              <a:rPr lang="en-US" sz="2200" dirty="0">
                <a:solidFill>
                  <a:srgbClr val="000000"/>
                </a:solidFill>
                <a:effectLst/>
                <a:ea typeface="Times New Roman" panose="02020603050405020304" pitchFamily="18" charset="0"/>
              </a:rPr>
              <a:t>Ketoacidosis</a:t>
            </a:r>
            <a:endParaRPr lang="en-US" sz="2200" dirty="0">
              <a:effectLst/>
              <a:ea typeface="Calibri" panose="020F0502020204030204" pitchFamily="34" charset="0"/>
            </a:endParaRPr>
          </a:p>
          <a:p>
            <a:pPr marL="301625" indent="-457200" algn="l">
              <a:lnSpc>
                <a:spcPct val="107000"/>
              </a:lnSpc>
              <a:spcBef>
                <a:spcPts val="0"/>
              </a:spcBef>
              <a:spcAft>
                <a:spcPts val="800"/>
              </a:spcAft>
              <a:buFont typeface="Arial" panose="020B0604020202020204" pitchFamily="34" charset="0"/>
              <a:buChar char="•"/>
            </a:pPr>
            <a:r>
              <a:rPr lang="en-US" sz="2200" dirty="0">
                <a:solidFill>
                  <a:srgbClr val="000000"/>
                </a:solidFill>
                <a:effectLst/>
                <a:ea typeface="Times New Roman" panose="02020603050405020304" pitchFamily="18" charset="0"/>
              </a:rPr>
              <a:t>Neonatal respiratory distress syndrome</a:t>
            </a:r>
            <a:endParaRPr lang="en-US" sz="2200" dirty="0">
              <a:effectLst/>
              <a:ea typeface="Calibri" panose="020F0502020204030204" pitchFamily="34" charset="0"/>
            </a:endParaRPr>
          </a:p>
          <a:p>
            <a:pPr marL="301625" indent="-457200" algn="l">
              <a:lnSpc>
                <a:spcPct val="107000"/>
              </a:lnSpc>
              <a:spcBef>
                <a:spcPts val="0"/>
              </a:spcBef>
              <a:spcAft>
                <a:spcPts val="800"/>
              </a:spcAft>
              <a:buFont typeface="Arial" panose="020B0604020202020204" pitchFamily="34" charset="0"/>
              <a:buChar char="•"/>
              <a:tabLst>
                <a:tab pos="1897380" algn="l"/>
              </a:tabLst>
            </a:pPr>
            <a:r>
              <a:rPr lang="en-US" sz="2200" dirty="0">
                <a:solidFill>
                  <a:srgbClr val="000000"/>
                </a:solidFill>
                <a:effectLst/>
                <a:ea typeface="Times New Roman" panose="02020603050405020304" pitchFamily="18" charset="0"/>
              </a:rPr>
              <a:t>Neuroleptic malignant syndrome</a:t>
            </a:r>
            <a:endParaRPr lang="en-US" sz="2200" dirty="0">
              <a:effectLst/>
              <a:ea typeface="Calibri" panose="020F0502020204030204" pitchFamily="34" charset="0"/>
            </a:endParaRPr>
          </a:p>
          <a:p>
            <a:pPr marL="301625" indent="-457200" algn="l">
              <a:lnSpc>
                <a:spcPct val="107000"/>
              </a:lnSpc>
              <a:spcBef>
                <a:spcPts val="0"/>
              </a:spcBef>
              <a:spcAft>
                <a:spcPts val="800"/>
              </a:spcAft>
              <a:buFont typeface="Arial" panose="020B0604020202020204" pitchFamily="34" charset="0"/>
              <a:buChar char="•"/>
              <a:tabLst>
                <a:tab pos="1897380" algn="l"/>
              </a:tabLst>
            </a:pPr>
            <a:r>
              <a:rPr lang="en-US" sz="2200" dirty="0">
                <a:solidFill>
                  <a:srgbClr val="000000"/>
                </a:solidFill>
                <a:effectLst/>
                <a:ea typeface="Times New Roman" panose="02020603050405020304" pitchFamily="18" charset="0"/>
              </a:rPr>
              <a:t>Tension pneumothorax </a:t>
            </a:r>
            <a:endParaRPr lang="en-US" sz="2200" dirty="0">
              <a:effectLst/>
              <a:ea typeface="Calibri" panose="020F0502020204030204" pitchFamily="34" charset="0"/>
            </a:endParaRPr>
          </a:p>
          <a:p>
            <a:endParaRPr lang="en-US" dirty="0"/>
          </a:p>
        </p:txBody>
      </p:sp>
      <p:sp>
        <p:nvSpPr>
          <p:cNvPr id="6" name="Text Placeholder 5">
            <a:extLst>
              <a:ext uri="{FF2B5EF4-FFF2-40B4-BE49-F238E27FC236}">
                <a16:creationId xmlns:a16="http://schemas.microsoft.com/office/drawing/2014/main" id="{3811291B-ECB2-56B1-F8E9-F1A0747C6F0E}"/>
              </a:ext>
            </a:extLst>
          </p:cNvPr>
          <p:cNvSpPr>
            <a:spLocks noGrp="1"/>
          </p:cNvSpPr>
          <p:nvPr>
            <p:ph type="body" sz="quarter" idx="3"/>
          </p:nvPr>
        </p:nvSpPr>
        <p:spPr/>
        <p:txBody>
          <a:bodyPr/>
          <a:lstStyle/>
          <a:p>
            <a:r>
              <a:rPr lang="en-US" sz="2400" b="1" dirty="0">
                <a:solidFill>
                  <a:srgbClr val="FF0000"/>
                </a:solidFill>
              </a:rPr>
              <a:t>Leadership</a:t>
            </a:r>
            <a:endParaRPr lang="en-US" dirty="0">
              <a:solidFill>
                <a:srgbClr val="FF0000"/>
              </a:solidFill>
            </a:endParaRPr>
          </a:p>
        </p:txBody>
      </p:sp>
      <p:sp>
        <p:nvSpPr>
          <p:cNvPr id="9" name="Text Placeholder 8">
            <a:extLst>
              <a:ext uri="{FF2B5EF4-FFF2-40B4-BE49-F238E27FC236}">
                <a16:creationId xmlns:a16="http://schemas.microsoft.com/office/drawing/2014/main" id="{A10B90F5-2C96-2104-995C-881C47544C57}"/>
              </a:ext>
            </a:extLst>
          </p:cNvPr>
          <p:cNvSpPr>
            <a:spLocks noGrp="1"/>
          </p:cNvSpPr>
          <p:nvPr>
            <p:ph type="body" sz="half" idx="16"/>
          </p:nvPr>
        </p:nvSpPr>
        <p:spPr/>
        <p:txBody>
          <a:bodyPr/>
          <a:lstStyle/>
          <a:p>
            <a:pPr marL="342900" marR="0" indent="-342900" algn="l">
              <a:lnSpc>
                <a:spcPct val="107000"/>
              </a:lnSpc>
              <a:spcBef>
                <a:spcPts val="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rPr>
              <a:t>Electroconvulsive therapy and informed consent </a:t>
            </a:r>
          </a:p>
          <a:p>
            <a:pPr marL="342900" marR="0" indent="-342900" algn="l">
              <a:lnSpc>
                <a:spcPct val="107000"/>
              </a:lnSpc>
              <a:spcBef>
                <a:spcPts val="0"/>
              </a:spcBef>
              <a:spcAft>
                <a:spcPts val="0"/>
              </a:spcAft>
              <a:buFont typeface="Arial" panose="020B0604020202020204" pitchFamily="34" charset="0"/>
              <a:buChar char="•"/>
            </a:pPr>
            <a:endParaRPr lang="en-US" sz="2000" dirty="0">
              <a:solidFill>
                <a:srgbClr val="000000"/>
              </a:solidFill>
              <a:ea typeface="Times New Roman" panose="02020603050405020304" pitchFamily="18" charset="0"/>
            </a:endParaRPr>
          </a:p>
          <a:p>
            <a:pPr marL="342900" marR="0" indent="-342900" algn="l">
              <a:lnSpc>
                <a:spcPct val="107000"/>
              </a:lnSpc>
              <a:spcBef>
                <a:spcPts val="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rPr>
              <a:t>Suicide prevention &amp; involuntary admission</a:t>
            </a:r>
            <a:endParaRPr lang="en-US" sz="2000" dirty="0">
              <a:effectLst/>
              <a:ea typeface="Calibri" panose="020F0502020204030204" pitchFamily="34" charset="0"/>
            </a:endParaRPr>
          </a:p>
          <a:p>
            <a:endParaRPr lang="en-US" dirty="0"/>
          </a:p>
        </p:txBody>
      </p:sp>
      <p:sp>
        <p:nvSpPr>
          <p:cNvPr id="7" name="Text Placeholder 6">
            <a:extLst>
              <a:ext uri="{FF2B5EF4-FFF2-40B4-BE49-F238E27FC236}">
                <a16:creationId xmlns:a16="http://schemas.microsoft.com/office/drawing/2014/main" id="{82B0BB41-CAE3-5D59-281A-1B88FBE4AB29}"/>
              </a:ext>
            </a:extLst>
          </p:cNvPr>
          <p:cNvSpPr>
            <a:spLocks noGrp="1"/>
          </p:cNvSpPr>
          <p:nvPr>
            <p:ph type="body" sz="quarter" idx="13"/>
          </p:nvPr>
        </p:nvSpPr>
        <p:spPr/>
        <p:txBody>
          <a:bodyPr/>
          <a:lstStyle/>
          <a:p>
            <a:r>
              <a:rPr lang="en-US" dirty="0">
                <a:solidFill>
                  <a:srgbClr val="FF0000"/>
                </a:solidFill>
              </a:rPr>
              <a:t>Community</a:t>
            </a:r>
          </a:p>
        </p:txBody>
      </p:sp>
      <p:sp>
        <p:nvSpPr>
          <p:cNvPr id="10" name="Text Placeholder 9">
            <a:extLst>
              <a:ext uri="{FF2B5EF4-FFF2-40B4-BE49-F238E27FC236}">
                <a16:creationId xmlns:a16="http://schemas.microsoft.com/office/drawing/2014/main" id="{E619DF5C-04C9-A783-B8ED-5C0C06FDFC28}"/>
              </a:ext>
            </a:extLst>
          </p:cNvPr>
          <p:cNvSpPr>
            <a:spLocks noGrp="1"/>
          </p:cNvSpPr>
          <p:nvPr>
            <p:ph type="body" sz="half" idx="17"/>
          </p:nvPr>
        </p:nvSpPr>
        <p:spPr>
          <a:xfrm>
            <a:off x="7966572" y="2462212"/>
            <a:ext cx="3300984" cy="3219450"/>
          </a:xfrm>
        </p:spPr>
        <p:txBody>
          <a:bodyPr/>
          <a:lstStyle/>
          <a:p>
            <a:pPr marR="0" indent="-457200" algn="l">
              <a:lnSpc>
                <a:spcPct val="107000"/>
              </a:lnSpc>
              <a:spcBef>
                <a:spcPts val="0"/>
              </a:spcBef>
              <a:spcAft>
                <a:spcPts val="800"/>
              </a:spcAft>
              <a:buFont typeface="Arial" panose="020B0604020202020204" pitchFamily="34" charset="0"/>
              <a:buChar char="•"/>
            </a:pPr>
            <a:r>
              <a:rPr lang="en-US" sz="2000" dirty="0">
                <a:solidFill>
                  <a:srgbClr val="000000"/>
                </a:solidFill>
                <a:effectLst/>
                <a:ea typeface="Times New Roman" panose="02020603050405020304" pitchFamily="18" charset="0"/>
              </a:rPr>
              <a:t>Home safety I</a:t>
            </a:r>
          </a:p>
          <a:p>
            <a:pPr marR="0" indent="-457200" algn="l">
              <a:lnSpc>
                <a:spcPct val="107000"/>
              </a:lnSpc>
              <a:spcBef>
                <a:spcPts val="0"/>
              </a:spcBef>
              <a:spcAft>
                <a:spcPts val="800"/>
              </a:spcAft>
              <a:buFont typeface="Arial" panose="020B0604020202020204" pitchFamily="34" charset="0"/>
              <a:buChar char="•"/>
            </a:pPr>
            <a:r>
              <a:rPr lang="en-US" sz="2000" dirty="0">
                <a:solidFill>
                  <a:srgbClr val="000000"/>
                </a:solidFill>
                <a:ea typeface="Calibri" panose="020F0502020204030204" pitchFamily="34" charset="0"/>
              </a:rPr>
              <a:t>Home safety II</a:t>
            </a:r>
            <a:endParaRPr lang="en-US" sz="2000" dirty="0">
              <a:effectLst/>
              <a:ea typeface="Calibri" panose="020F0502020204030204" pitchFamily="34" charset="0"/>
            </a:endParaRPr>
          </a:p>
          <a:p>
            <a:pPr marR="0" indent="-457200" algn="l">
              <a:lnSpc>
                <a:spcPct val="107000"/>
              </a:lnSpc>
              <a:spcBef>
                <a:spcPts val="0"/>
              </a:spcBef>
              <a:spcAft>
                <a:spcPts val="800"/>
              </a:spcAft>
              <a:buFont typeface="Arial" panose="020B0604020202020204" pitchFamily="34" charset="0"/>
              <a:buChar char="•"/>
            </a:pPr>
            <a:r>
              <a:rPr lang="en-US" sz="2000" dirty="0">
                <a:solidFill>
                  <a:srgbClr val="000000"/>
                </a:solidFill>
                <a:effectLst/>
                <a:ea typeface="Times New Roman" panose="02020603050405020304" pitchFamily="18" charset="0"/>
              </a:rPr>
              <a:t>Pediatric diabetes</a:t>
            </a:r>
            <a:endParaRPr lang="en-US" sz="2000" dirty="0">
              <a:effectLst/>
              <a:ea typeface="Calibri" panose="020F0502020204030204" pitchFamily="34" charset="0"/>
            </a:endParaRPr>
          </a:p>
          <a:p>
            <a:pPr marR="0" indent="-457200" algn="l">
              <a:lnSpc>
                <a:spcPct val="107000"/>
              </a:lnSpc>
              <a:spcBef>
                <a:spcPts val="0"/>
              </a:spcBef>
              <a:spcAft>
                <a:spcPts val="800"/>
              </a:spcAft>
              <a:buFont typeface="Arial" panose="020B0604020202020204" pitchFamily="34" charset="0"/>
              <a:buChar char="•"/>
            </a:pPr>
            <a:r>
              <a:rPr lang="en-US" sz="2000" dirty="0">
                <a:solidFill>
                  <a:srgbClr val="000000"/>
                </a:solidFill>
                <a:effectLst/>
                <a:ea typeface="Times New Roman" panose="02020603050405020304" pitchFamily="18" charset="0"/>
              </a:rPr>
              <a:t>Pediatric anaphylaxis</a:t>
            </a:r>
            <a:endParaRPr lang="en-US" sz="2000" dirty="0">
              <a:effectLst/>
              <a:ea typeface="Calibri" panose="020F0502020204030204" pitchFamily="34" charset="0"/>
            </a:endParaRPr>
          </a:p>
          <a:p>
            <a:pPr marR="0" indent="-457200" algn="l">
              <a:lnSpc>
                <a:spcPct val="107000"/>
              </a:lnSpc>
              <a:spcBef>
                <a:spcPts val="0"/>
              </a:spcBef>
              <a:spcAft>
                <a:spcPts val="800"/>
              </a:spcAft>
              <a:buFont typeface="Arial" panose="020B0604020202020204" pitchFamily="34" charset="0"/>
              <a:buChar char="•"/>
            </a:pPr>
            <a:r>
              <a:rPr lang="en-US" sz="2000" dirty="0">
                <a:solidFill>
                  <a:srgbClr val="000000"/>
                </a:solidFill>
                <a:effectLst/>
                <a:ea typeface="Times New Roman" panose="02020603050405020304" pitchFamily="18" charset="0"/>
              </a:rPr>
              <a:t>Tuberculosis</a:t>
            </a:r>
            <a:endParaRPr lang="en-US" sz="20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43956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FA5D22-4732-5954-8DAF-FB7DC4C4A618}"/>
              </a:ext>
            </a:extLst>
          </p:cNvPr>
          <p:cNvSpPr>
            <a:spLocks noGrp="1"/>
          </p:cNvSpPr>
          <p:nvPr>
            <p:ph type="title"/>
          </p:nvPr>
        </p:nvSpPr>
        <p:spPr/>
        <p:txBody>
          <a:bodyPr>
            <a:normAutofit fontScale="90000"/>
          </a:bodyPr>
          <a:lstStyle/>
          <a:p>
            <a:pPr algn="l"/>
            <a:r>
              <a:rPr lang="en-US" dirty="0">
                <a:latin typeface="Arial Black" panose="020B0A04020102020204" pitchFamily="34" charset="0"/>
              </a:rPr>
              <a:t>Case Studies Come </a:t>
            </a:r>
            <a:br>
              <a:rPr lang="en-US" dirty="0">
                <a:latin typeface="Arial Black" panose="020B0A04020102020204" pitchFamily="34" charset="0"/>
              </a:rPr>
            </a:br>
            <a:r>
              <a:rPr lang="en-US" dirty="0">
                <a:latin typeface="Arial Black" panose="020B0A04020102020204" pitchFamily="34" charset="0"/>
              </a:rPr>
              <a:t>in a Word Document</a:t>
            </a:r>
          </a:p>
        </p:txBody>
      </p:sp>
      <p:sp>
        <p:nvSpPr>
          <p:cNvPr id="10" name="Content Placeholder 9">
            <a:extLst>
              <a:ext uri="{FF2B5EF4-FFF2-40B4-BE49-F238E27FC236}">
                <a16:creationId xmlns:a16="http://schemas.microsoft.com/office/drawing/2014/main" id="{FDD3C8F6-D882-757C-76F8-801758C0ECC6}"/>
              </a:ext>
            </a:extLst>
          </p:cNvPr>
          <p:cNvSpPr>
            <a:spLocks noGrp="1"/>
          </p:cNvSpPr>
          <p:nvPr>
            <p:ph sz="quarter" idx="10"/>
          </p:nvPr>
        </p:nvSpPr>
        <p:spPr/>
        <p:txBody>
          <a:bodyPr>
            <a:normAutofit fontScale="70000" lnSpcReduction="20000"/>
          </a:bodyPr>
          <a:lstStyle/>
          <a:p>
            <a:pPr>
              <a:defRPr/>
            </a:pPr>
            <a:r>
              <a:rPr lang="en-US" sz="3200" dirty="0">
                <a:ea typeface="Calibri" panose="020F0502020204030204" pitchFamily="34" charset="0"/>
              </a:rPr>
              <a:t>Cases include:</a:t>
            </a:r>
          </a:p>
          <a:p>
            <a:pPr lvl="1">
              <a:defRPr/>
            </a:pPr>
            <a:r>
              <a:rPr lang="en-US" sz="2800" dirty="0">
                <a:ea typeface="Calibri" panose="020F0502020204030204" pitchFamily="34" charset="0"/>
              </a:rPr>
              <a:t>Author</a:t>
            </a:r>
          </a:p>
          <a:p>
            <a:pPr lvl="1">
              <a:defRPr/>
            </a:pPr>
            <a:r>
              <a:rPr lang="en-US" sz="2800" dirty="0">
                <a:ea typeface="Calibri" panose="020F0502020204030204" pitchFamily="34" charset="0"/>
              </a:rPr>
              <a:t>Overview &amp; Objectives</a:t>
            </a:r>
          </a:p>
          <a:p>
            <a:pPr lvl="1">
              <a:defRPr/>
            </a:pPr>
            <a:r>
              <a:rPr lang="en-US" sz="2800" dirty="0">
                <a:ea typeface="Calibri" panose="020F0502020204030204" pitchFamily="34" charset="0"/>
              </a:rPr>
              <a:t>URL and QR code to access questions </a:t>
            </a:r>
          </a:p>
          <a:p>
            <a:pPr lvl="1">
              <a:defRPr/>
            </a:pPr>
            <a:r>
              <a:rPr lang="en-US" sz="2800" dirty="0">
                <a:ea typeface="Calibri" panose="020F0502020204030204" pitchFamily="34" charset="0"/>
              </a:rPr>
              <a:t>References</a:t>
            </a:r>
          </a:p>
          <a:p>
            <a:pPr lvl="1">
              <a:defRPr/>
            </a:pPr>
            <a:r>
              <a:rPr lang="en-US" sz="2800" dirty="0">
                <a:ea typeface="Calibri" panose="020F0502020204030204" pitchFamily="34" charset="0"/>
              </a:rPr>
              <a:t>6 NGN case study questions </a:t>
            </a:r>
          </a:p>
          <a:p>
            <a:pPr lvl="1">
              <a:defRPr/>
            </a:pPr>
            <a:r>
              <a:rPr lang="en-US" sz="2800" dirty="0">
                <a:ea typeface="Calibri" panose="020F0502020204030204" pitchFamily="34" charset="0"/>
              </a:rPr>
              <a:t>1 related stand-alone item</a:t>
            </a:r>
          </a:p>
          <a:p>
            <a:pPr lvl="1">
              <a:defRPr/>
            </a:pPr>
            <a:r>
              <a:rPr lang="en-US" sz="2800" dirty="0">
                <a:ea typeface="Calibri" panose="020F0502020204030204" pitchFamily="34" charset="0"/>
              </a:rPr>
              <a:t>Answers </a:t>
            </a:r>
          </a:p>
          <a:p>
            <a:pPr lvl="1">
              <a:defRPr/>
            </a:pPr>
            <a:r>
              <a:rPr lang="en-US" sz="2800" dirty="0">
                <a:ea typeface="Calibri" panose="020F0502020204030204" pitchFamily="34" charset="0"/>
              </a:rPr>
              <a:t>Scoring rule NGN would use </a:t>
            </a:r>
          </a:p>
          <a:p>
            <a:pPr lvl="1">
              <a:defRPr/>
            </a:pPr>
            <a:r>
              <a:rPr lang="en-US" sz="2800" dirty="0">
                <a:ea typeface="Calibri" panose="020F0502020204030204" pitchFamily="34" charset="0"/>
              </a:rPr>
              <a:t>Rationales</a:t>
            </a:r>
            <a:endParaRPr lang="en-US" sz="3200" dirty="0"/>
          </a:p>
          <a:p>
            <a:endParaRPr lang="en-US" dirty="0"/>
          </a:p>
        </p:txBody>
      </p:sp>
      <p:pic>
        <p:nvPicPr>
          <p:cNvPr id="11" name="Content Placeholder 3">
            <a:extLst>
              <a:ext uri="{FF2B5EF4-FFF2-40B4-BE49-F238E27FC236}">
                <a16:creationId xmlns:a16="http://schemas.microsoft.com/office/drawing/2014/main" id="{C495AF16-31C0-7BF8-9BFF-5EA8599C70B3}"/>
              </a:ext>
            </a:extLst>
          </p:cNvPr>
          <p:cNvPicPr>
            <a:picLocks noChangeAspect="1"/>
          </p:cNvPicPr>
          <p:nvPr/>
        </p:nvPicPr>
        <p:blipFill>
          <a:blip r:embed="rId3"/>
          <a:stretch>
            <a:fillRect/>
          </a:stretch>
        </p:blipFill>
        <p:spPr>
          <a:xfrm>
            <a:off x="6990848" y="712072"/>
            <a:ext cx="4620127" cy="5761243"/>
          </a:xfrm>
          <a:prstGeom prst="rect">
            <a:avLst/>
          </a:prstGeom>
        </p:spPr>
      </p:pic>
    </p:spTree>
    <p:extLst>
      <p:ext uri="{BB962C8B-B14F-4D97-AF65-F5344CB8AC3E}">
        <p14:creationId xmlns:p14="http://schemas.microsoft.com/office/powerpoint/2010/main" val="427096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a:effectLst/>
                <a:ea typeface="Calibri" panose="020F0502020204030204" pitchFamily="34" charset="0"/>
              </a:rPr>
              <a:t>The project was created to develop Next Generation NCLEX-Style items placed in an open (not secured) Qualtrics test bank that all faculty and students in Maryland can access and use to prepare for the Next Generation NCLEX. </a:t>
            </a:r>
          </a:p>
          <a:p>
            <a:r>
              <a:rPr lang="en-US" sz="2400" dirty="0">
                <a:effectLst/>
                <a:ea typeface="Times New Roman" panose="02020603050405020304" pitchFamily="18" charset="0"/>
              </a:rPr>
              <a:t>The Maryland NextGen Test Bank Project was funded by the Maryland Nursing Workforce Center as part of a grant from the Maryland Higher Education Commission Nurse</a:t>
            </a:r>
            <a:r>
              <a:rPr lang="en-US" sz="2400" dirty="0">
                <a:solidFill>
                  <a:srgbClr val="000000"/>
                </a:solidFill>
                <a:effectLst/>
                <a:ea typeface="Times New Roman" panose="02020603050405020304" pitchFamily="18" charset="0"/>
              </a:rPr>
              <a:t> Support Program II # 20-125.</a:t>
            </a:r>
            <a:r>
              <a:rPr lang="en-US" sz="2400" dirty="0">
                <a:effectLst/>
                <a:ea typeface="Calibri" panose="020F0502020204030204" pitchFamily="34" charset="0"/>
              </a:rPr>
              <a:t> </a:t>
            </a:r>
          </a:p>
          <a:p>
            <a:endParaRPr lang="en-US" sz="2400" dirty="0"/>
          </a:p>
          <a:p>
            <a:endParaRPr lang="en-US" dirty="0"/>
          </a:p>
        </p:txBody>
      </p:sp>
      <p:sp>
        <p:nvSpPr>
          <p:cNvPr id="3" name="Title 2"/>
          <p:cNvSpPr>
            <a:spLocks noGrp="1"/>
          </p:cNvSpPr>
          <p:nvPr>
            <p:ph type="title"/>
          </p:nvPr>
        </p:nvSpPr>
        <p:spPr/>
        <p:txBody>
          <a:bodyPr>
            <a:normAutofit fontScale="90000"/>
          </a:bodyPr>
          <a:lstStyle/>
          <a:p>
            <a:r>
              <a:rPr lang="en-US" dirty="0"/>
              <a:t>About The Maryland </a:t>
            </a:r>
            <a:br>
              <a:rPr lang="en-US" dirty="0"/>
            </a:br>
            <a:r>
              <a:rPr lang="en-US" dirty="0"/>
              <a:t>NextGen Test Bank</a:t>
            </a:r>
          </a:p>
        </p:txBody>
      </p:sp>
    </p:spTree>
    <p:extLst>
      <p:ext uri="{BB962C8B-B14F-4D97-AF65-F5344CB8AC3E}">
        <p14:creationId xmlns:p14="http://schemas.microsoft.com/office/powerpoint/2010/main" val="314257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FA5D22-4732-5954-8DAF-FB7DC4C4A618}"/>
              </a:ext>
            </a:extLst>
          </p:cNvPr>
          <p:cNvSpPr>
            <a:spLocks noGrp="1"/>
          </p:cNvSpPr>
          <p:nvPr>
            <p:ph type="title"/>
          </p:nvPr>
        </p:nvSpPr>
        <p:spPr/>
        <p:txBody>
          <a:bodyPr>
            <a:normAutofit/>
          </a:bodyPr>
          <a:lstStyle/>
          <a:p>
            <a:pPr algn="l"/>
            <a:r>
              <a:rPr lang="en-US" dirty="0"/>
              <a:t>Case Study Format</a:t>
            </a:r>
          </a:p>
        </p:txBody>
      </p:sp>
      <p:sp>
        <p:nvSpPr>
          <p:cNvPr id="10" name="Content Placeholder 9">
            <a:extLst>
              <a:ext uri="{FF2B5EF4-FFF2-40B4-BE49-F238E27FC236}">
                <a16:creationId xmlns:a16="http://schemas.microsoft.com/office/drawing/2014/main" id="{FDD3C8F6-D882-757C-76F8-801758C0ECC6}"/>
              </a:ext>
            </a:extLst>
          </p:cNvPr>
          <p:cNvSpPr>
            <a:spLocks noGrp="1"/>
          </p:cNvSpPr>
          <p:nvPr>
            <p:ph sz="quarter" idx="10"/>
          </p:nvPr>
        </p:nvSpPr>
        <p:spPr/>
        <p:txBody>
          <a:bodyPr>
            <a:normAutofit/>
          </a:bodyPr>
          <a:lstStyle/>
          <a:p>
            <a:r>
              <a:rPr lang="en-US" dirty="0"/>
              <a:t>Question number</a:t>
            </a:r>
          </a:p>
          <a:p>
            <a:r>
              <a:rPr lang="en-US" dirty="0"/>
              <a:t>Overview sentence </a:t>
            </a:r>
          </a:p>
          <a:p>
            <a:r>
              <a:rPr lang="en-US" dirty="0"/>
              <a:t>Medical record </a:t>
            </a:r>
          </a:p>
          <a:p>
            <a:r>
              <a:rPr lang="en-US" dirty="0"/>
              <a:t>Question with answers* </a:t>
            </a:r>
          </a:p>
          <a:p>
            <a:r>
              <a:rPr lang="en-US" dirty="0"/>
              <a:t>NGN scoring rule</a:t>
            </a:r>
          </a:p>
          <a:p>
            <a:r>
              <a:rPr lang="en-US" dirty="0"/>
              <a:t>Rationale</a:t>
            </a:r>
          </a:p>
          <a:p>
            <a:endParaRPr lang="en-US" dirty="0"/>
          </a:p>
        </p:txBody>
      </p:sp>
      <p:pic>
        <p:nvPicPr>
          <p:cNvPr id="2" name="Picture 1">
            <a:extLst>
              <a:ext uri="{FF2B5EF4-FFF2-40B4-BE49-F238E27FC236}">
                <a16:creationId xmlns:a16="http://schemas.microsoft.com/office/drawing/2014/main" id="{488986D4-0D5C-3B38-B834-2B4D5A78C8B6}"/>
              </a:ext>
            </a:extLst>
          </p:cNvPr>
          <p:cNvPicPr>
            <a:picLocks noChangeAspect="1"/>
          </p:cNvPicPr>
          <p:nvPr/>
        </p:nvPicPr>
        <p:blipFill>
          <a:blip r:embed="rId3"/>
          <a:stretch>
            <a:fillRect/>
          </a:stretch>
        </p:blipFill>
        <p:spPr>
          <a:xfrm>
            <a:off x="6239772" y="813446"/>
            <a:ext cx="5712198" cy="5872424"/>
          </a:xfrm>
          <a:prstGeom prst="rect">
            <a:avLst/>
          </a:prstGeom>
        </p:spPr>
      </p:pic>
      <p:cxnSp>
        <p:nvCxnSpPr>
          <p:cNvPr id="4" name="Straight Arrow Connector 3">
            <a:extLst>
              <a:ext uri="{FF2B5EF4-FFF2-40B4-BE49-F238E27FC236}">
                <a16:creationId xmlns:a16="http://schemas.microsoft.com/office/drawing/2014/main" id="{ED5D7935-BFD1-3D98-B053-4DA898940458}"/>
              </a:ext>
            </a:extLst>
          </p:cNvPr>
          <p:cNvCxnSpPr/>
          <p:nvPr/>
        </p:nvCxnSpPr>
        <p:spPr>
          <a:xfrm flipV="1">
            <a:off x="3191773" y="970450"/>
            <a:ext cx="3243943"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ED930A8-1DD4-95EB-DABF-3A40D98FB1B2}"/>
              </a:ext>
            </a:extLst>
          </p:cNvPr>
          <p:cNvCxnSpPr/>
          <p:nvPr/>
        </p:nvCxnSpPr>
        <p:spPr>
          <a:xfrm flipV="1">
            <a:off x="3494314" y="1313543"/>
            <a:ext cx="2862943" cy="1288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3942DF4-90CF-7CD3-F6A6-36053A0D28B7}"/>
              </a:ext>
            </a:extLst>
          </p:cNvPr>
          <p:cNvCxnSpPr>
            <a:cxnSpLocks/>
          </p:cNvCxnSpPr>
          <p:nvPr/>
        </p:nvCxnSpPr>
        <p:spPr>
          <a:xfrm flipV="1">
            <a:off x="2971800" y="2991724"/>
            <a:ext cx="3267972" cy="55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89FC1D-156F-C5E3-6855-09464C5E0344}"/>
              </a:ext>
            </a:extLst>
          </p:cNvPr>
          <p:cNvCxnSpPr>
            <a:cxnSpLocks/>
          </p:cNvCxnSpPr>
          <p:nvPr/>
        </p:nvCxnSpPr>
        <p:spPr>
          <a:xfrm>
            <a:off x="3810000" y="3587670"/>
            <a:ext cx="2547257" cy="1080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47F2B7B-B74E-8B05-22A6-B3345CAE935C}"/>
              </a:ext>
            </a:extLst>
          </p:cNvPr>
          <p:cNvCxnSpPr>
            <a:cxnSpLocks/>
          </p:cNvCxnSpPr>
          <p:nvPr/>
        </p:nvCxnSpPr>
        <p:spPr>
          <a:xfrm>
            <a:off x="3102429" y="4032737"/>
            <a:ext cx="3333287" cy="1966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AA31497-28DC-B248-2936-4C309B457655}"/>
              </a:ext>
            </a:extLst>
          </p:cNvPr>
          <p:cNvCxnSpPr>
            <a:cxnSpLocks/>
          </p:cNvCxnSpPr>
          <p:nvPr/>
        </p:nvCxnSpPr>
        <p:spPr>
          <a:xfrm>
            <a:off x="2264229" y="4444773"/>
            <a:ext cx="4171487" cy="1803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70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FD98-4A49-8FDC-9DEE-C029406408D4}"/>
              </a:ext>
            </a:extLst>
          </p:cNvPr>
          <p:cNvSpPr>
            <a:spLocks noGrp="1"/>
          </p:cNvSpPr>
          <p:nvPr>
            <p:ph type="title"/>
          </p:nvPr>
        </p:nvSpPr>
        <p:spPr/>
        <p:txBody>
          <a:bodyPr>
            <a:normAutofit fontScale="90000"/>
          </a:bodyPr>
          <a:lstStyle/>
          <a:p>
            <a:r>
              <a:rPr lang="en-US" dirty="0">
                <a:latin typeface="Arial Black" panose="020B0A04020102020204" pitchFamily="34" charset="0"/>
              </a:rPr>
              <a:t>The Stand-Alone Item Appears after the Case Study on the Word Document</a:t>
            </a:r>
          </a:p>
        </p:txBody>
      </p:sp>
      <p:pic>
        <p:nvPicPr>
          <p:cNvPr id="4" name="Content Placeholder 9">
            <a:extLst>
              <a:ext uri="{FF2B5EF4-FFF2-40B4-BE49-F238E27FC236}">
                <a16:creationId xmlns:a16="http://schemas.microsoft.com/office/drawing/2014/main" id="{22B31BE0-CE08-14E5-CE60-BF4523951FBF}"/>
              </a:ext>
            </a:extLst>
          </p:cNvPr>
          <p:cNvPicPr>
            <a:picLocks noGrp="1" noChangeAspect="1"/>
          </p:cNvPicPr>
          <p:nvPr>
            <p:ph sz="quarter" idx="10"/>
          </p:nvPr>
        </p:nvPicPr>
        <p:blipFill>
          <a:blip r:embed="rId3"/>
          <a:stretch>
            <a:fillRect/>
          </a:stretch>
        </p:blipFill>
        <p:spPr>
          <a:xfrm>
            <a:off x="913795" y="2091849"/>
            <a:ext cx="4498668" cy="3828891"/>
          </a:xfrm>
        </p:spPr>
      </p:pic>
      <p:pic>
        <p:nvPicPr>
          <p:cNvPr id="5" name="Content Placeholder 11">
            <a:extLst>
              <a:ext uri="{FF2B5EF4-FFF2-40B4-BE49-F238E27FC236}">
                <a16:creationId xmlns:a16="http://schemas.microsoft.com/office/drawing/2014/main" id="{F8145E2E-1C62-F4FC-259B-B1902A5D2535}"/>
              </a:ext>
            </a:extLst>
          </p:cNvPr>
          <p:cNvPicPr>
            <a:picLocks noChangeAspect="1"/>
          </p:cNvPicPr>
          <p:nvPr/>
        </p:nvPicPr>
        <p:blipFill>
          <a:blip r:embed="rId4"/>
          <a:stretch>
            <a:fillRect/>
          </a:stretch>
        </p:blipFill>
        <p:spPr>
          <a:xfrm>
            <a:off x="6320591" y="1837765"/>
            <a:ext cx="5185608" cy="4465475"/>
          </a:xfrm>
          <a:prstGeom prst="rect">
            <a:avLst/>
          </a:prstGeom>
        </p:spPr>
      </p:pic>
    </p:spTree>
    <p:extLst>
      <p:ext uri="{BB962C8B-B14F-4D97-AF65-F5344CB8AC3E}">
        <p14:creationId xmlns:p14="http://schemas.microsoft.com/office/powerpoint/2010/main" val="334537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B034-33E8-E856-0BC3-3F3D6B3F9FA8}"/>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Word Documents</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22ED8D7B-D150-32D5-8DF1-45E8B8DBBD9D}"/>
              </a:ext>
            </a:extLst>
          </p:cNvPr>
          <p:cNvSpPr>
            <a:spLocks noGrp="1"/>
          </p:cNvSpPr>
          <p:nvPr>
            <p:ph sz="quarter" idx="10"/>
          </p:nvPr>
        </p:nvSpPr>
        <p:spPr/>
        <p:txBody>
          <a:bodyPr/>
          <a:lstStyle/>
          <a:p>
            <a:r>
              <a:rPr lang="en-US" sz="2400" dirty="0">
                <a:solidFill>
                  <a:schemeClr val="bg2"/>
                </a:solidFill>
              </a:rPr>
              <a:t>Faculty read the word documents and decide what case studies or stand-alone items to assign. </a:t>
            </a:r>
          </a:p>
          <a:p>
            <a:r>
              <a:rPr lang="en-US" sz="2400" dirty="0">
                <a:solidFill>
                  <a:schemeClr val="bg2"/>
                </a:solidFill>
              </a:rPr>
              <a:t>The word documents are for faculty use and are the only place where the correct answers appear!</a:t>
            </a:r>
          </a:p>
          <a:p>
            <a:r>
              <a:rPr lang="en-US" sz="2400" dirty="0">
                <a:solidFill>
                  <a:schemeClr val="bg2"/>
                </a:solidFill>
              </a:rPr>
              <a:t>The authors give permission for other faculty to use or modify the documents to design activities for their classrooms or to train other faculty. </a:t>
            </a:r>
          </a:p>
          <a:p>
            <a:r>
              <a:rPr lang="en-US" sz="2400" dirty="0">
                <a:solidFill>
                  <a:schemeClr val="bg2"/>
                </a:solidFill>
              </a:rPr>
              <a:t>Commercial use of the case studies is not permitted without written consent.</a:t>
            </a:r>
          </a:p>
          <a:p>
            <a:endParaRPr lang="en-US" dirty="0"/>
          </a:p>
        </p:txBody>
      </p:sp>
    </p:spTree>
    <p:extLst>
      <p:ext uri="{BB962C8B-B14F-4D97-AF65-F5344CB8AC3E}">
        <p14:creationId xmlns:p14="http://schemas.microsoft.com/office/powerpoint/2010/main" val="186604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D2D4-25AC-D20D-7247-107083F4BE5A}"/>
              </a:ext>
            </a:extLst>
          </p:cNvPr>
          <p:cNvSpPr>
            <a:spLocks noGrp="1"/>
          </p:cNvSpPr>
          <p:nvPr>
            <p:ph type="title"/>
          </p:nvPr>
        </p:nvSpPr>
        <p:spPr/>
        <p:txBody>
          <a:bodyPr/>
          <a:lstStyle/>
          <a:p>
            <a:r>
              <a:rPr lang="en-US" sz="4000" dirty="0">
                <a:solidFill>
                  <a:schemeClr val="bg2"/>
                </a:solidFill>
                <a:latin typeface="Arial Black" panose="020B0A04020102020204" pitchFamily="34" charset="0"/>
              </a:rPr>
              <a:t>Questions are loaded into Qualtrics</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D6D1808-960F-E532-0428-2AF979F24F72}"/>
              </a:ext>
            </a:extLst>
          </p:cNvPr>
          <p:cNvSpPr>
            <a:spLocks noGrp="1"/>
          </p:cNvSpPr>
          <p:nvPr>
            <p:ph sz="quarter" idx="10"/>
          </p:nvPr>
        </p:nvSpPr>
        <p:spPr/>
        <p:txBody>
          <a:bodyPr/>
          <a:lstStyle/>
          <a:p>
            <a:r>
              <a:rPr lang="en-US" sz="2200" dirty="0"/>
              <a:t>Faculty assign a clinical judgment case study, trend, or bowtie.</a:t>
            </a:r>
          </a:p>
          <a:p>
            <a:r>
              <a:rPr lang="en-US" sz="2200" dirty="0"/>
              <a:t>Instruct students to access the clinical judgment item one of 3 ways:</a:t>
            </a:r>
          </a:p>
          <a:p>
            <a:pPr lvl="1"/>
            <a:r>
              <a:rPr lang="en-US" sz="2200" dirty="0"/>
              <a:t>A URL (Link) you provide found on the word document</a:t>
            </a:r>
          </a:p>
          <a:p>
            <a:pPr lvl="1"/>
            <a:r>
              <a:rPr lang="en-US" sz="2200" dirty="0"/>
              <a:t>A QR code you provide found on the word document</a:t>
            </a:r>
          </a:p>
          <a:p>
            <a:pPr lvl="1"/>
            <a:r>
              <a:rPr lang="en-US" sz="2200" dirty="0"/>
              <a:t>Searching  the NextGen NCLEX Test Bank for the item by name at: </a:t>
            </a:r>
            <a:r>
              <a:rPr lang="en-US" sz="2200" dirty="0">
                <a:hlinkClick r:id="rId2"/>
              </a:rPr>
              <a:t>https://www.nursing.umaryland.edu/mnwc/mnwc-initiatives/nextgen-nclex/nextgen-nclex-test-bank/</a:t>
            </a:r>
            <a:endParaRPr lang="en-US" sz="2200" dirty="0"/>
          </a:p>
          <a:p>
            <a:r>
              <a:rPr lang="en-US" sz="2200" dirty="0"/>
              <a:t>For best results  students should access the clinical judgment items with a computer or tablet rather than a phone or smart watch. </a:t>
            </a:r>
          </a:p>
          <a:p>
            <a:endParaRPr lang="en-US" dirty="0"/>
          </a:p>
        </p:txBody>
      </p:sp>
    </p:spTree>
    <p:extLst>
      <p:ext uri="{BB962C8B-B14F-4D97-AF65-F5344CB8AC3E}">
        <p14:creationId xmlns:p14="http://schemas.microsoft.com/office/powerpoint/2010/main" val="270478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58E1-65A5-55B8-E8A6-D5691DE27B03}"/>
              </a:ext>
            </a:extLst>
          </p:cNvPr>
          <p:cNvSpPr>
            <a:spLocks noGrp="1"/>
          </p:cNvSpPr>
          <p:nvPr>
            <p:ph type="title"/>
          </p:nvPr>
        </p:nvSpPr>
        <p:spPr/>
        <p:txBody>
          <a:bodyPr/>
          <a:lstStyle/>
          <a:p>
            <a:r>
              <a:rPr lang="en-US" dirty="0">
                <a:latin typeface="Arial Black" panose="020B0A04020102020204" pitchFamily="34" charset="0"/>
              </a:rPr>
              <a:t>Try The Question Yourself </a:t>
            </a:r>
          </a:p>
        </p:txBody>
      </p:sp>
      <p:sp>
        <p:nvSpPr>
          <p:cNvPr id="3" name="Content Placeholder 2">
            <a:extLst>
              <a:ext uri="{FF2B5EF4-FFF2-40B4-BE49-F238E27FC236}">
                <a16:creationId xmlns:a16="http://schemas.microsoft.com/office/drawing/2014/main" id="{E298F6B5-D062-C9BB-9F81-95400BBE9582}"/>
              </a:ext>
            </a:extLst>
          </p:cNvPr>
          <p:cNvSpPr>
            <a:spLocks noGrp="1"/>
          </p:cNvSpPr>
          <p:nvPr>
            <p:ph sz="quarter" idx="10"/>
          </p:nvPr>
        </p:nvSpPr>
        <p:spPr/>
        <p:txBody>
          <a:bodyPr/>
          <a:lstStyle/>
          <a:p>
            <a:r>
              <a:rPr lang="en-US" sz="2800" dirty="0"/>
              <a:t>It is recommended that faculty  access the question in Qualtrics and practice taking it before assigning it to students.</a:t>
            </a:r>
          </a:p>
          <a:p>
            <a:r>
              <a:rPr lang="en-US" sz="2800" dirty="0"/>
              <a:t>If you use the correct answer for each item and save your response summary, it can later serve as an answer key</a:t>
            </a:r>
          </a:p>
          <a:p>
            <a:endParaRPr lang="en-US" dirty="0"/>
          </a:p>
        </p:txBody>
      </p:sp>
    </p:spTree>
    <p:extLst>
      <p:ext uri="{BB962C8B-B14F-4D97-AF65-F5344CB8AC3E}">
        <p14:creationId xmlns:p14="http://schemas.microsoft.com/office/powerpoint/2010/main" val="78984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F972-F82B-D638-1F5D-1C987E31E419}"/>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NextGen NCLEX Test Bank Limitation #1: Items are not in a Secure Data Base</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358F1C5-3B3E-48D2-FBD9-E43ECE0E476F}"/>
              </a:ext>
            </a:extLst>
          </p:cNvPr>
          <p:cNvSpPr>
            <a:spLocks noGrp="1"/>
          </p:cNvSpPr>
          <p:nvPr>
            <p:ph sz="quarter" idx="10"/>
          </p:nvPr>
        </p:nvSpPr>
        <p:spPr/>
        <p:txBody>
          <a:bodyPr/>
          <a:lstStyle/>
          <a:p>
            <a:r>
              <a:rPr lang="en-US" sz="2400" dirty="0"/>
              <a:t>The items were created to use for teaching clinical judgment and formative assessment </a:t>
            </a:r>
            <a:r>
              <a:rPr lang="en-US" sz="2400" u="sng" dirty="0"/>
              <a:t>not </a:t>
            </a:r>
            <a:r>
              <a:rPr lang="en-US" sz="2400" dirty="0"/>
              <a:t>summative testing.</a:t>
            </a:r>
          </a:p>
          <a:p>
            <a:r>
              <a:rPr lang="en-US" sz="2400" dirty="0"/>
              <a:t>The word documents with the complete case studies with answers are in a database that is not password protected.</a:t>
            </a:r>
          </a:p>
          <a:p>
            <a:r>
              <a:rPr lang="en-US" sz="2400" dirty="0"/>
              <a:t>Faculty have permission to modify the cases and/or load them into their own testing platform for testing if desired. </a:t>
            </a:r>
          </a:p>
          <a:p>
            <a:endParaRPr lang="en-US" dirty="0"/>
          </a:p>
        </p:txBody>
      </p:sp>
    </p:spTree>
    <p:extLst>
      <p:ext uri="{BB962C8B-B14F-4D97-AF65-F5344CB8AC3E}">
        <p14:creationId xmlns:p14="http://schemas.microsoft.com/office/powerpoint/2010/main" val="89661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6F54-DABB-CE62-FF39-276D4B0F5217}"/>
              </a:ext>
            </a:extLst>
          </p:cNvPr>
          <p:cNvSpPr>
            <a:spLocks noGrp="1"/>
          </p:cNvSpPr>
          <p:nvPr>
            <p:ph type="title"/>
          </p:nvPr>
        </p:nvSpPr>
        <p:spPr>
          <a:xfrm>
            <a:off x="990513" y="522514"/>
            <a:ext cx="10353762" cy="970450"/>
          </a:xfrm>
        </p:spPr>
        <p:txBody>
          <a:bodyPr>
            <a:normAutofit fontScale="90000"/>
          </a:bodyPr>
          <a:lstStyle/>
          <a:p>
            <a:r>
              <a:rPr lang="en-US" sz="4000" b="0" dirty="0">
                <a:solidFill>
                  <a:schemeClr val="bg2"/>
                </a:solidFill>
                <a:latin typeface="Arial Black" panose="020B0A04020102020204" pitchFamily="34" charset="0"/>
              </a:rPr>
              <a:t>NextGen NCLEX Test Bank Limitation# 2 </a:t>
            </a:r>
            <a:r>
              <a:rPr lang="en-US" sz="4000" dirty="0">
                <a:solidFill>
                  <a:schemeClr val="bg2"/>
                </a:solidFill>
                <a:latin typeface="Arial Black" panose="020B0A04020102020204" pitchFamily="34" charset="0"/>
              </a:rPr>
              <a:t>Only Project Manager Can Alter Qualtrics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9B50503-3EC0-0476-FBDF-DF20E029C51E}"/>
              </a:ext>
            </a:extLst>
          </p:cNvPr>
          <p:cNvSpPr>
            <a:spLocks noGrp="1"/>
          </p:cNvSpPr>
          <p:nvPr>
            <p:ph sz="quarter" idx="10"/>
          </p:nvPr>
        </p:nvSpPr>
        <p:spPr/>
        <p:txBody>
          <a:bodyPr>
            <a:normAutofit lnSpcReduction="10000"/>
          </a:bodyPr>
          <a:lstStyle/>
          <a:p>
            <a:pPr>
              <a:lnSpc>
                <a:spcPct val="110000"/>
              </a:lnSpc>
            </a:pPr>
            <a:r>
              <a:rPr lang="en-US" sz="2400" dirty="0"/>
              <a:t>Peer reviewed NGN items were loaded into Qualtrics for use state-wide through the Maryland Nursing Workforce Center.</a:t>
            </a:r>
          </a:p>
          <a:p>
            <a:pPr>
              <a:lnSpc>
                <a:spcPct val="110000"/>
              </a:lnSpc>
            </a:pPr>
            <a:r>
              <a:rPr lang="en-US" sz="2400" dirty="0"/>
              <a:t>If you have concerns about a specific item, please discuss it with the champion at your school. They can make recommendations to the project managers. </a:t>
            </a:r>
          </a:p>
          <a:p>
            <a:pPr>
              <a:lnSpc>
                <a:spcPct val="110000"/>
              </a:lnSpc>
            </a:pPr>
            <a:r>
              <a:rPr lang="en-US" sz="2400" dirty="0"/>
              <a:t>Faculty have permission to take the word document and modify cases for noncommercial use in their class in anyway they desire.</a:t>
            </a:r>
          </a:p>
          <a:p>
            <a:pPr>
              <a:lnSpc>
                <a:spcPct val="110000"/>
              </a:lnSpc>
            </a:pPr>
            <a:r>
              <a:rPr lang="en-US" sz="2400" dirty="0"/>
              <a:t>Faculty have permission to upload items into their own testing platform or Qualtrics site to use for their courses.</a:t>
            </a:r>
          </a:p>
        </p:txBody>
      </p:sp>
    </p:spTree>
    <p:extLst>
      <p:ext uri="{BB962C8B-B14F-4D97-AF65-F5344CB8AC3E}">
        <p14:creationId xmlns:p14="http://schemas.microsoft.com/office/powerpoint/2010/main" val="74701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513A-EBCA-56D2-98E6-BB4444E640BE}"/>
              </a:ext>
            </a:extLst>
          </p:cNvPr>
          <p:cNvSpPr>
            <a:spLocks noGrp="1"/>
          </p:cNvSpPr>
          <p:nvPr>
            <p:ph type="title"/>
          </p:nvPr>
        </p:nvSpPr>
        <p:spPr>
          <a:xfrm>
            <a:off x="750509" y="609600"/>
            <a:ext cx="10353762" cy="970450"/>
          </a:xfrm>
        </p:spPr>
        <p:txBody>
          <a:bodyPr>
            <a:normAutofit fontScale="90000"/>
          </a:bodyPr>
          <a:lstStyle/>
          <a:p>
            <a:r>
              <a:rPr lang="en-US" sz="4000" dirty="0">
                <a:solidFill>
                  <a:schemeClr val="bg2"/>
                </a:solidFill>
                <a:latin typeface="Arial Black" panose="020B0A04020102020204" pitchFamily="34" charset="0"/>
              </a:rPr>
              <a:t>NextGen NCLEX Test Bank Limitation# 3</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Qualtrics Does Not Give Correct Answers, Rationales, or Scores</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397F202-21CF-CE82-0447-6D25F6E2499E}"/>
              </a:ext>
            </a:extLst>
          </p:cNvPr>
          <p:cNvSpPr>
            <a:spLocks noGrp="1"/>
          </p:cNvSpPr>
          <p:nvPr>
            <p:ph sz="quarter" idx="10"/>
          </p:nvPr>
        </p:nvSpPr>
        <p:spPr>
          <a:xfrm>
            <a:off x="914400" y="2274888"/>
            <a:ext cx="10429875" cy="4059237"/>
          </a:xfrm>
        </p:spPr>
        <p:txBody>
          <a:bodyPr/>
          <a:lstStyle/>
          <a:p>
            <a:r>
              <a:rPr lang="en-US" sz="2400" dirty="0"/>
              <a:t>Qualtrics will not give students the correct answers or scores.</a:t>
            </a:r>
          </a:p>
          <a:p>
            <a:pPr lvl="1"/>
            <a:r>
              <a:rPr lang="en-US" sz="2400" dirty="0"/>
              <a:t>Qualtrics has no capability to auto score highlight or drag- and- drop questions.</a:t>
            </a:r>
            <a:endParaRPr lang="en-US" sz="2400" dirty="0">
              <a:highlight>
                <a:srgbClr val="FFFFFF"/>
              </a:highlight>
            </a:endParaRPr>
          </a:p>
          <a:p>
            <a:r>
              <a:rPr lang="en-US" sz="2400" dirty="0"/>
              <a:t>Faculty must give students the answers to the questions either through discussion or through a posted a document. </a:t>
            </a:r>
          </a:p>
          <a:p>
            <a:r>
              <a:rPr lang="en-US" sz="2400" dirty="0"/>
              <a:t>Answer document can be a response summaries from faculty. </a:t>
            </a:r>
          </a:p>
          <a:p>
            <a:endParaRPr lang="en-US" dirty="0"/>
          </a:p>
        </p:txBody>
      </p:sp>
    </p:spTree>
    <p:extLst>
      <p:ext uri="{BB962C8B-B14F-4D97-AF65-F5344CB8AC3E}">
        <p14:creationId xmlns:p14="http://schemas.microsoft.com/office/powerpoint/2010/main" val="33650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1459-6F3B-FE56-63C3-9A73C966FC8A}"/>
              </a:ext>
            </a:extLst>
          </p:cNvPr>
          <p:cNvSpPr>
            <a:spLocks noGrp="1"/>
          </p:cNvSpPr>
          <p:nvPr>
            <p:ph type="title"/>
          </p:nvPr>
        </p:nvSpPr>
        <p:spPr/>
        <p:txBody>
          <a:bodyPr>
            <a:normAutofit fontScale="90000"/>
          </a:bodyPr>
          <a:lstStyle/>
          <a:p>
            <a:r>
              <a:rPr lang="en-US" dirty="0">
                <a:solidFill>
                  <a:schemeClr val="bg1"/>
                </a:solidFill>
                <a:latin typeface="Arial Black" panose="020B0A04020102020204" pitchFamily="34" charset="0"/>
              </a:rPr>
              <a:t>Use the Word Document to Create Presentations as Needed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2A4C1946-48C0-3249-CABF-CB76BF2F14A1}"/>
              </a:ext>
            </a:extLst>
          </p:cNvPr>
          <p:cNvSpPr>
            <a:spLocks noGrp="1"/>
          </p:cNvSpPr>
          <p:nvPr>
            <p:ph sz="quarter" idx="10"/>
          </p:nvPr>
        </p:nvSpPr>
        <p:spPr>
          <a:xfrm>
            <a:off x="914401" y="1970088"/>
            <a:ext cx="5044900" cy="4059237"/>
          </a:xfrm>
        </p:spPr>
        <p:txBody>
          <a:bodyPr/>
          <a:lstStyle/>
          <a:p>
            <a:r>
              <a:rPr lang="en-US" sz="2400" dirty="0"/>
              <a:t>Sample of creating a PowerPoint with answers</a:t>
            </a:r>
          </a:p>
          <a:p>
            <a:r>
              <a:rPr lang="en-US" sz="2400" dirty="0"/>
              <a:t> *Indicates correct selection</a:t>
            </a:r>
          </a:p>
          <a:p>
            <a:endParaRPr lang="en-US" dirty="0"/>
          </a:p>
        </p:txBody>
      </p:sp>
      <p:pic>
        <p:nvPicPr>
          <p:cNvPr id="4" name="Content Placeholder 5">
            <a:extLst>
              <a:ext uri="{FF2B5EF4-FFF2-40B4-BE49-F238E27FC236}">
                <a16:creationId xmlns:a16="http://schemas.microsoft.com/office/drawing/2014/main" id="{C9D54FCC-5C15-5E24-85C7-E96F5C27A94E}"/>
              </a:ext>
            </a:extLst>
          </p:cNvPr>
          <p:cNvPicPr>
            <a:picLocks noChangeAspect="1"/>
          </p:cNvPicPr>
          <p:nvPr/>
        </p:nvPicPr>
        <p:blipFill>
          <a:blip r:embed="rId2"/>
          <a:stretch>
            <a:fillRect/>
          </a:stretch>
        </p:blipFill>
        <p:spPr>
          <a:xfrm>
            <a:off x="6358890" y="1929147"/>
            <a:ext cx="5044899" cy="3555666"/>
          </a:xfrm>
          <a:prstGeom prst="rect">
            <a:avLst/>
          </a:prstGeom>
        </p:spPr>
      </p:pic>
    </p:spTree>
    <p:extLst>
      <p:ext uri="{BB962C8B-B14F-4D97-AF65-F5344CB8AC3E}">
        <p14:creationId xmlns:p14="http://schemas.microsoft.com/office/powerpoint/2010/main" val="583766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DA0D-3F05-AD39-6CCB-FCD863F7D695}"/>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NextGen NCLEX Test Bank Limitation# 4</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Faculty Cannot Access Group Data</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631A5FB-774D-489D-6D83-210C486078DC}"/>
              </a:ext>
            </a:extLst>
          </p:cNvPr>
          <p:cNvSpPr>
            <a:spLocks noGrp="1"/>
          </p:cNvSpPr>
          <p:nvPr>
            <p:ph sz="quarter" idx="10"/>
          </p:nvPr>
        </p:nvSpPr>
        <p:spPr/>
        <p:txBody>
          <a:bodyPr/>
          <a:lstStyle/>
          <a:p>
            <a:r>
              <a:rPr lang="en-US" sz="2400" dirty="0"/>
              <a:t>The same QR code or URL is used by everyone in the state.</a:t>
            </a:r>
          </a:p>
          <a:p>
            <a:r>
              <a:rPr lang="en-US" sz="2400" dirty="0"/>
              <a:t>Faculty cannot directly access their student responses from Qualtrics.</a:t>
            </a:r>
          </a:p>
          <a:p>
            <a:r>
              <a:rPr lang="en-US" sz="2400" dirty="0"/>
              <a:t>Faculty should ask student to download their response summaries and bring them to class, hand them in, or upload them to an LMS.</a:t>
            </a:r>
          </a:p>
          <a:p>
            <a:r>
              <a:rPr lang="en-US" sz="2400" dirty="0"/>
              <a:t>Faculty can then analyze the responses for patterns and provide feedback.   </a:t>
            </a:r>
          </a:p>
          <a:p>
            <a:endParaRPr lang="en-US" dirty="0"/>
          </a:p>
        </p:txBody>
      </p:sp>
    </p:spTree>
    <p:extLst>
      <p:ext uri="{BB962C8B-B14F-4D97-AF65-F5344CB8AC3E}">
        <p14:creationId xmlns:p14="http://schemas.microsoft.com/office/powerpoint/2010/main" val="200389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6EE42E-EF39-5E67-066A-6A6C72029B97}"/>
              </a:ext>
            </a:extLst>
          </p:cNvPr>
          <p:cNvSpPr>
            <a:spLocks noGrp="1"/>
          </p:cNvSpPr>
          <p:nvPr>
            <p:ph type="title"/>
          </p:nvPr>
        </p:nvSpPr>
        <p:spPr/>
        <p:txBody>
          <a:bodyPr/>
          <a:lstStyle/>
          <a:p>
            <a:r>
              <a:rPr lang="en-US" sz="4000" dirty="0">
                <a:latin typeface="Arial Black" panose="020B0A04020102020204" pitchFamily="34" charset="0"/>
              </a:rPr>
              <a:t>Participating Programs</a:t>
            </a:r>
            <a:endParaRPr lang="en-US" dirty="0">
              <a:latin typeface="Arial Black" panose="020B0A04020102020204" pitchFamily="34" charset="0"/>
            </a:endParaRPr>
          </a:p>
        </p:txBody>
      </p:sp>
      <p:sp>
        <p:nvSpPr>
          <p:cNvPr id="10" name="Content Placeholder 9">
            <a:extLst>
              <a:ext uri="{FF2B5EF4-FFF2-40B4-BE49-F238E27FC236}">
                <a16:creationId xmlns:a16="http://schemas.microsoft.com/office/drawing/2014/main" id="{0598BC31-C4D6-4EC9-7FF4-786BF6E035B0}"/>
              </a:ext>
            </a:extLst>
          </p:cNvPr>
          <p:cNvSpPr>
            <a:spLocks noGrp="1"/>
          </p:cNvSpPr>
          <p:nvPr>
            <p:ph sz="quarter" idx="10"/>
          </p:nvPr>
        </p:nvSpPr>
        <p:spPr>
          <a:xfrm>
            <a:off x="914400" y="1970088"/>
            <a:ext cx="3831771" cy="4059237"/>
          </a:xfrm>
        </p:spPr>
        <p:txBody>
          <a:bodyPr/>
          <a:lstStyle/>
          <a:p>
            <a:r>
              <a:rPr lang="en-US" sz="2400" dirty="0">
                <a:ea typeface="Calibri" panose="020F0502020204030204" pitchFamily="34" charset="0"/>
                <a:cs typeface="Times New Roman" panose="02020603050405020304" pitchFamily="18" charset="0"/>
              </a:rPr>
              <a:t>Items were written by 20 faculty from 13 programs trained as champions to support Next Generation NCLEX integration. </a:t>
            </a:r>
          </a:p>
          <a:p>
            <a:endParaRPr lang="en-US" dirty="0"/>
          </a:p>
        </p:txBody>
      </p:sp>
      <p:sp>
        <p:nvSpPr>
          <p:cNvPr id="11" name="TextBox 10">
            <a:extLst>
              <a:ext uri="{FF2B5EF4-FFF2-40B4-BE49-F238E27FC236}">
                <a16:creationId xmlns:a16="http://schemas.microsoft.com/office/drawing/2014/main" id="{7ABF7879-8EE3-754B-E7B8-EFAB69E42241}"/>
              </a:ext>
            </a:extLst>
          </p:cNvPr>
          <p:cNvSpPr txBox="1"/>
          <p:nvPr/>
        </p:nvSpPr>
        <p:spPr>
          <a:xfrm>
            <a:off x="6270171" y="1665514"/>
            <a:ext cx="5170715" cy="5555752"/>
          </a:xfrm>
          <a:prstGeom prst="rect">
            <a:avLst/>
          </a:prstGeom>
          <a:noFill/>
        </p:spPr>
        <p:txBody>
          <a:bodyPr wrap="square" rtlCol="0">
            <a:spAutoFit/>
          </a:bodyPr>
          <a:lstStyle/>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Morgan State University</a:t>
            </a:r>
          </a:p>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College of Southern Maryland LaPlata</a:t>
            </a:r>
          </a:p>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University of Maryland </a:t>
            </a:r>
          </a:p>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Coppin State University</a:t>
            </a:r>
          </a:p>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Harford Community College</a:t>
            </a:r>
          </a:p>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rPr>
              <a:t>Salisbury University</a:t>
            </a:r>
          </a:p>
          <a:p>
            <a:pPr marR="0">
              <a:lnSpc>
                <a:spcPct val="107000"/>
              </a:lnSpc>
              <a:spcBef>
                <a:spcPts val="0"/>
              </a:spcBef>
              <a:spcAft>
                <a:spcPts val="800"/>
              </a:spcAft>
            </a:pPr>
            <a:r>
              <a:rPr lang="en-US" sz="1800" dirty="0">
                <a:solidFill>
                  <a:schemeClr val="bg2"/>
                </a:solidFill>
                <a:effectLst/>
                <a:latin typeface="Arial" panose="020B0604020202020204" pitchFamily="34" charset="0"/>
                <a:ea typeface="Calibri" panose="020F0502020204030204" pitchFamily="34" charset="0"/>
              </a:rPr>
              <a:t>Montgomery College</a:t>
            </a:r>
          </a:p>
          <a:p>
            <a:pPr marR="0">
              <a:lnSpc>
                <a:spcPct val="107000"/>
              </a:lnSpc>
              <a:spcBef>
                <a:spcPts val="0"/>
              </a:spcBef>
              <a:spcAft>
                <a:spcPts val="800"/>
              </a:spcAft>
              <a:tabLst>
                <a:tab pos="2265680" algn="l"/>
              </a:tabLs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Carroll Community College</a:t>
            </a:r>
          </a:p>
          <a:p>
            <a:pPr marR="0">
              <a:lnSpc>
                <a:spcPct val="107000"/>
              </a:lnSpc>
              <a:spcBef>
                <a:spcPts val="0"/>
              </a:spcBef>
              <a:spcAft>
                <a:spcPts val="800"/>
              </a:spcAft>
              <a:tabLst>
                <a:tab pos="2265680" algn="l"/>
              </a:tabLst>
            </a:pPr>
            <a:r>
              <a:rPr lang="en-US" sz="1800" dirty="0">
                <a:solidFill>
                  <a:schemeClr val="bg2"/>
                </a:solidFill>
                <a:effectLst/>
                <a:latin typeface="Arial" panose="020B0604020202020204" pitchFamily="34" charset="0"/>
                <a:ea typeface="Calibri" panose="020F0502020204030204" pitchFamily="34" charset="0"/>
              </a:rPr>
              <a:t>Hood University</a:t>
            </a:r>
            <a:endPar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2265680" algn="l"/>
              </a:tabLst>
            </a:pPr>
            <a:r>
              <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rPr>
              <a:t>Frederick Community College</a:t>
            </a:r>
            <a:endPar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2265680" algn="l"/>
              </a:tabLst>
            </a:pPr>
            <a:r>
              <a:rPr lang="en-US"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John Hopkins University </a:t>
            </a:r>
          </a:p>
          <a:p>
            <a:pPr marR="0">
              <a:lnSpc>
                <a:spcPct val="107000"/>
              </a:lnSpc>
              <a:spcBef>
                <a:spcPts val="0"/>
              </a:spcBef>
              <a:spcAft>
                <a:spcPts val="800"/>
              </a:spcAft>
              <a:tabLst>
                <a:tab pos="2265680" algn="l"/>
              </a:tabLst>
            </a:pPr>
            <a:r>
              <a:rPr lang="en-US" sz="1800" dirty="0">
                <a:solidFill>
                  <a:schemeClr val="bg2"/>
                </a:solidFill>
                <a:effectLst/>
                <a:latin typeface="Arial" panose="020B0604020202020204" pitchFamily="34" charset="0"/>
                <a:ea typeface="Calibri" panose="020F0502020204030204" pitchFamily="34" charset="0"/>
              </a:rPr>
              <a:t>Townson University</a:t>
            </a:r>
          </a:p>
          <a:p>
            <a:pPr marR="0">
              <a:lnSpc>
                <a:spcPct val="107000"/>
              </a:lnSpc>
              <a:spcBef>
                <a:spcPts val="0"/>
              </a:spcBef>
              <a:spcAft>
                <a:spcPts val="800"/>
              </a:spcAft>
              <a:tabLst>
                <a:tab pos="2265680" algn="l"/>
              </a:tabLst>
            </a:pPr>
            <a:r>
              <a:rPr lang="en-US" sz="18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Community College of Baltimore County</a:t>
            </a:r>
          </a:p>
          <a:p>
            <a:endParaRPr lang="en-US" dirty="0"/>
          </a:p>
        </p:txBody>
      </p:sp>
    </p:spTree>
    <p:extLst>
      <p:ext uri="{BB962C8B-B14F-4D97-AF65-F5344CB8AC3E}">
        <p14:creationId xmlns:p14="http://schemas.microsoft.com/office/powerpoint/2010/main" val="383899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D84B-70DF-F136-D1AF-A4E949339DF8}"/>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NextGen NCLEX Test Bank Limitation# 5</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EMR Does Not open as Single Pages</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E80C743-A643-3CFD-CF32-2414C633C395}"/>
              </a:ext>
            </a:extLst>
          </p:cNvPr>
          <p:cNvSpPr>
            <a:spLocks noGrp="1"/>
          </p:cNvSpPr>
          <p:nvPr>
            <p:ph sz="quarter" idx="10"/>
          </p:nvPr>
        </p:nvSpPr>
        <p:spPr/>
        <p:txBody>
          <a:bodyPr>
            <a:normAutofit fontScale="92500" lnSpcReduction="20000"/>
          </a:bodyPr>
          <a:lstStyle/>
          <a:p>
            <a:r>
              <a:rPr lang="en-US" sz="2400" b="1" dirty="0">
                <a:effectLst/>
                <a:latin typeface="Calibri Light" panose="020F0302020204030204" pitchFamily="34" charset="0"/>
                <a:ea typeface="Calibri" panose="020F0502020204030204" pitchFamily="34" charset="0"/>
                <a:cs typeface="Calibri Light" panose="020F0302020204030204" pitchFamily="34" charset="0"/>
              </a:rPr>
              <a:t>In NGN </a:t>
            </a:r>
          </a:p>
          <a:p>
            <a:pPr lvl="1"/>
            <a:r>
              <a:rPr lang="en-US" sz="2200" dirty="0">
                <a:effectLst/>
                <a:ea typeface="Calibri" panose="020F0502020204030204" pitchFamily="34" charset="0"/>
              </a:rPr>
              <a:t>Electronic Medical Record (EMR) is on the right side of the screen</a:t>
            </a:r>
          </a:p>
          <a:p>
            <a:pPr lvl="1"/>
            <a:r>
              <a:rPr lang="en-US" sz="2200" dirty="0">
                <a:ea typeface="Calibri" panose="020F0502020204030204" pitchFamily="34" charset="0"/>
              </a:rPr>
              <a:t>Clicking “tabs” opens EMR pages one at a time</a:t>
            </a:r>
          </a:p>
          <a:p>
            <a:pPr lvl="1"/>
            <a:r>
              <a:rPr lang="en-US" sz="2200" dirty="0"/>
              <a:t>EMR builds through the case</a:t>
            </a:r>
          </a:p>
          <a:p>
            <a:pPr lvl="1"/>
            <a:r>
              <a:rPr lang="en-US" sz="2200" dirty="0">
                <a:ea typeface="Calibri" panose="020F0502020204030204" pitchFamily="34" charset="0"/>
              </a:rPr>
              <a:t>Q</a:t>
            </a:r>
            <a:r>
              <a:rPr lang="en-US" sz="2200" dirty="0">
                <a:effectLst/>
                <a:ea typeface="Calibri" panose="020F0502020204030204" pitchFamily="34" charset="0"/>
              </a:rPr>
              <a:t>uestion will be on the left side of the screen</a:t>
            </a:r>
            <a:endParaRPr lang="en-US" sz="2200" dirty="0"/>
          </a:p>
          <a:p>
            <a:r>
              <a:rPr lang="en-US" sz="2400" b="1" dirty="0"/>
              <a:t>NextGen Test Bank Project</a:t>
            </a:r>
          </a:p>
          <a:p>
            <a:pPr lvl="1"/>
            <a:r>
              <a:rPr lang="en-US" sz="2200" dirty="0"/>
              <a:t>EMR  shows as a table above the question</a:t>
            </a:r>
          </a:p>
          <a:p>
            <a:pPr lvl="1"/>
            <a:r>
              <a:rPr lang="en-US" sz="2200" dirty="0"/>
              <a:t>Entire EMR is visible, no “tabbing” ability   </a:t>
            </a:r>
          </a:p>
          <a:p>
            <a:pPr lvl="1"/>
            <a:r>
              <a:rPr lang="en-US" sz="2200" dirty="0"/>
              <a:t>EMR builds through the case</a:t>
            </a:r>
          </a:p>
          <a:p>
            <a:pPr lvl="1"/>
            <a:r>
              <a:rPr lang="en-US" sz="2200" dirty="0"/>
              <a:t>Question shows below the EMR</a:t>
            </a:r>
          </a:p>
          <a:p>
            <a:endParaRPr lang="en-US" sz="2400" dirty="0"/>
          </a:p>
          <a:p>
            <a:endParaRPr lang="en-US" dirty="0"/>
          </a:p>
        </p:txBody>
      </p:sp>
    </p:spTree>
    <p:extLst>
      <p:ext uri="{BB962C8B-B14F-4D97-AF65-F5344CB8AC3E}">
        <p14:creationId xmlns:p14="http://schemas.microsoft.com/office/powerpoint/2010/main" val="83695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4BF2-D128-CD95-F92A-D0AB89565343}"/>
              </a:ext>
            </a:extLst>
          </p:cNvPr>
          <p:cNvSpPr>
            <a:spLocks noGrp="1"/>
          </p:cNvSpPr>
          <p:nvPr>
            <p:ph type="title"/>
          </p:nvPr>
        </p:nvSpPr>
        <p:spPr/>
        <p:txBody>
          <a:bodyPr>
            <a:noAutofit/>
          </a:bodyPr>
          <a:lstStyle/>
          <a:p>
            <a:r>
              <a:rPr lang="en-US" sz="3600" dirty="0">
                <a:solidFill>
                  <a:schemeClr val="bg2"/>
                </a:solidFill>
                <a:latin typeface="Arial Black" panose="020B0A04020102020204" pitchFamily="34" charset="0"/>
              </a:rPr>
              <a:t>NextGen NCLEX Test Bank Limitation# 6</a:t>
            </a:r>
            <a:br>
              <a:rPr lang="en-US" sz="3600" dirty="0">
                <a:solidFill>
                  <a:schemeClr val="bg2"/>
                </a:solidFill>
                <a:latin typeface="Arial Black" panose="020B0A04020102020204" pitchFamily="34" charset="0"/>
              </a:rPr>
            </a:br>
            <a:r>
              <a:rPr lang="en-US" sz="3600" dirty="0">
                <a:solidFill>
                  <a:schemeClr val="bg2"/>
                </a:solidFill>
                <a:latin typeface="Arial Black" panose="020B0A04020102020204" pitchFamily="34" charset="0"/>
              </a:rPr>
              <a:t>Not all NGN Item Variations Work</a:t>
            </a:r>
          </a:p>
        </p:txBody>
      </p:sp>
      <p:sp>
        <p:nvSpPr>
          <p:cNvPr id="3" name="Content Placeholder 2">
            <a:extLst>
              <a:ext uri="{FF2B5EF4-FFF2-40B4-BE49-F238E27FC236}">
                <a16:creationId xmlns:a16="http://schemas.microsoft.com/office/drawing/2014/main" id="{36554B79-06EC-4C58-A2D3-CD1D6EC60EC6}"/>
              </a:ext>
            </a:extLst>
          </p:cNvPr>
          <p:cNvSpPr>
            <a:spLocks noGrp="1"/>
          </p:cNvSpPr>
          <p:nvPr>
            <p:ph sz="quarter" idx="10"/>
          </p:nvPr>
        </p:nvSpPr>
        <p:spPr/>
        <p:txBody>
          <a:bodyPr/>
          <a:lstStyle/>
          <a:p>
            <a:r>
              <a:rPr lang="en-US" sz="2400" dirty="0"/>
              <a:t>Qualtrics does all 5 new item types.</a:t>
            </a:r>
          </a:p>
          <a:p>
            <a:pPr lvl="1"/>
            <a:r>
              <a:rPr lang="en-US" sz="2400" dirty="0"/>
              <a:t>Extended multiple response, Drag-and-drop, Drop-down ,Matrix, &amp; Highlighting </a:t>
            </a:r>
          </a:p>
          <a:p>
            <a:r>
              <a:rPr lang="en-US" sz="2400" dirty="0"/>
              <a:t>But Qualtrics </a:t>
            </a:r>
            <a:r>
              <a:rPr lang="en-US" sz="2400" u="sng" dirty="0"/>
              <a:t>does not do </a:t>
            </a:r>
            <a:r>
              <a:rPr lang="en-US" sz="2400" dirty="0"/>
              <a:t>every item variation students might see.</a:t>
            </a:r>
          </a:p>
          <a:p>
            <a:pPr lvl="1"/>
            <a:r>
              <a:rPr lang="en-US" sz="2400" dirty="0"/>
              <a:t>Qualtrics can do drop- down cloze and rationale questions, but there are no drop-down tables. </a:t>
            </a:r>
          </a:p>
          <a:p>
            <a:pPr lvl="1"/>
            <a:r>
              <a:rPr lang="en-US" sz="2400" dirty="0"/>
              <a:t>Bowtie stand-alone items will appear on one page as 3 drop and drag questions, but they will not show as a bowtie shape or with color coding.</a:t>
            </a:r>
          </a:p>
          <a:p>
            <a:endParaRPr lang="en-US" sz="2400" dirty="0"/>
          </a:p>
          <a:p>
            <a:endParaRPr lang="en-US" dirty="0"/>
          </a:p>
        </p:txBody>
      </p:sp>
    </p:spTree>
    <p:extLst>
      <p:ext uri="{BB962C8B-B14F-4D97-AF65-F5344CB8AC3E}">
        <p14:creationId xmlns:p14="http://schemas.microsoft.com/office/powerpoint/2010/main" val="2554718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CC21-8224-B354-344B-D913B24F51AE}"/>
              </a:ext>
            </a:extLst>
          </p:cNvPr>
          <p:cNvSpPr>
            <a:spLocks noGrp="1"/>
          </p:cNvSpPr>
          <p:nvPr>
            <p:ph type="title"/>
          </p:nvPr>
        </p:nvSpPr>
        <p:spPr/>
        <p:txBody>
          <a:bodyPr/>
          <a:lstStyle/>
          <a:p>
            <a:r>
              <a:rPr lang="en-US" dirty="0">
                <a:solidFill>
                  <a:schemeClr val="bg1"/>
                </a:solidFill>
                <a:latin typeface="Arial Black" panose="020B0A04020102020204" pitchFamily="34" charset="0"/>
              </a:rPr>
              <a:t>Sample Bowtie in Qualtrics </a:t>
            </a:r>
            <a:endParaRPr lang="en-US" dirty="0">
              <a:latin typeface="Arial Black" panose="020B0A04020102020204" pitchFamily="34" charset="0"/>
            </a:endParaRPr>
          </a:p>
        </p:txBody>
      </p:sp>
      <p:pic>
        <p:nvPicPr>
          <p:cNvPr id="4" name="Content Placeholder 4">
            <a:extLst>
              <a:ext uri="{FF2B5EF4-FFF2-40B4-BE49-F238E27FC236}">
                <a16:creationId xmlns:a16="http://schemas.microsoft.com/office/drawing/2014/main" id="{FD517BA6-B5CD-8603-9553-96623BDE1585}"/>
              </a:ext>
            </a:extLst>
          </p:cNvPr>
          <p:cNvPicPr>
            <a:picLocks noGrp="1" noChangeAspect="1"/>
          </p:cNvPicPr>
          <p:nvPr>
            <p:ph sz="quarter" idx="10"/>
          </p:nvPr>
        </p:nvPicPr>
        <p:blipFill>
          <a:blip r:embed="rId2"/>
          <a:stretch>
            <a:fillRect/>
          </a:stretch>
        </p:blipFill>
        <p:spPr>
          <a:xfrm>
            <a:off x="1025049" y="1985646"/>
            <a:ext cx="4059237" cy="4059237"/>
          </a:xfrm>
        </p:spPr>
      </p:pic>
      <p:pic>
        <p:nvPicPr>
          <p:cNvPr id="5" name="Picture 4">
            <a:extLst>
              <a:ext uri="{FF2B5EF4-FFF2-40B4-BE49-F238E27FC236}">
                <a16:creationId xmlns:a16="http://schemas.microsoft.com/office/drawing/2014/main" id="{A55575A7-EA2D-BC96-936A-EA5CA4D1D598}"/>
              </a:ext>
            </a:extLst>
          </p:cNvPr>
          <p:cNvPicPr>
            <a:picLocks noChangeAspect="1"/>
          </p:cNvPicPr>
          <p:nvPr/>
        </p:nvPicPr>
        <p:blipFill>
          <a:blip r:embed="rId3"/>
          <a:stretch>
            <a:fillRect/>
          </a:stretch>
        </p:blipFill>
        <p:spPr>
          <a:xfrm>
            <a:off x="6090676" y="1876584"/>
            <a:ext cx="4984909" cy="4592320"/>
          </a:xfrm>
          <a:prstGeom prst="rect">
            <a:avLst/>
          </a:prstGeom>
        </p:spPr>
      </p:pic>
    </p:spTree>
    <p:extLst>
      <p:ext uri="{BB962C8B-B14F-4D97-AF65-F5344CB8AC3E}">
        <p14:creationId xmlns:p14="http://schemas.microsoft.com/office/powerpoint/2010/main" val="2905815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6EE0-1305-F9CE-54C7-4ED0436BF948}"/>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NextGen NCLEX Test Bank Limitation# 7</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Some Functionality is Limited on Mobile Devices</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420E171-BE45-BBCD-9D06-8FBB0BA71424}"/>
              </a:ext>
            </a:extLst>
          </p:cNvPr>
          <p:cNvSpPr>
            <a:spLocks noGrp="1"/>
          </p:cNvSpPr>
          <p:nvPr>
            <p:ph sz="quarter" idx="10"/>
          </p:nvPr>
        </p:nvSpPr>
        <p:spPr/>
        <p:txBody>
          <a:bodyPr/>
          <a:lstStyle/>
          <a:p>
            <a:r>
              <a:rPr lang="en-US" sz="2400" dirty="0"/>
              <a:t>With highlight questions, selectable text will turn green when clicked.</a:t>
            </a:r>
          </a:p>
          <a:p>
            <a:r>
              <a:rPr lang="en-US" sz="2400" dirty="0"/>
              <a:t>Hovering over text will show as a box around the text if it is selectable.</a:t>
            </a:r>
          </a:p>
          <a:p>
            <a:r>
              <a:rPr lang="en-US" sz="2400" dirty="0"/>
              <a:t>Mobile devices don’t show what is selectable by hovering, but  selectable text will still highlight if the phrase is clicked.</a:t>
            </a:r>
          </a:p>
          <a:p>
            <a:endParaRPr lang="en-US" dirty="0"/>
          </a:p>
        </p:txBody>
      </p:sp>
    </p:spTree>
    <p:extLst>
      <p:ext uri="{BB962C8B-B14F-4D97-AF65-F5344CB8AC3E}">
        <p14:creationId xmlns:p14="http://schemas.microsoft.com/office/powerpoint/2010/main" val="339625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0505-2A00-1448-B4A3-6368BC8E6174}"/>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NextGen NCLEX Test Bank Limitation# 8</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Select N Will Not Limit Selections</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ECDBD5C-1F91-B2FC-124D-0B0F026F15BA}"/>
              </a:ext>
            </a:extLst>
          </p:cNvPr>
          <p:cNvSpPr>
            <a:spLocks noGrp="1"/>
          </p:cNvSpPr>
          <p:nvPr>
            <p:ph sz="quarter" idx="10"/>
          </p:nvPr>
        </p:nvSpPr>
        <p:spPr/>
        <p:txBody>
          <a:bodyPr/>
          <a:lstStyle/>
          <a:p>
            <a:r>
              <a:rPr lang="en-US" sz="2400" dirty="0"/>
              <a:t>Multiple response and highlight items that specify the number of options to select will not automatically limit how many options students can select or highlight.</a:t>
            </a:r>
          </a:p>
          <a:p>
            <a:r>
              <a:rPr lang="en-US" sz="2400" dirty="0"/>
              <a:t>Students must read instructions carefully.</a:t>
            </a:r>
          </a:p>
          <a:p>
            <a:endParaRPr lang="en-US" dirty="0"/>
          </a:p>
        </p:txBody>
      </p:sp>
    </p:spTree>
    <p:extLst>
      <p:ext uri="{BB962C8B-B14F-4D97-AF65-F5344CB8AC3E}">
        <p14:creationId xmlns:p14="http://schemas.microsoft.com/office/powerpoint/2010/main" val="1131696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A796-DF67-17D1-6983-8740FE921314}"/>
              </a:ext>
            </a:extLst>
          </p:cNvPr>
          <p:cNvSpPr>
            <a:spLocks noGrp="1"/>
          </p:cNvSpPr>
          <p:nvPr>
            <p:ph type="title"/>
          </p:nvPr>
        </p:nvSpPr>
        <p:spPr>
          <a:xfrm>
            <a:off x="913795" y="609600"/>
            <a:ext cx="6107491" cy="970450"/>
          </a:xfrm>
        </p:spPr>
        <p:txBody>
          <a:bodyPr>
            <a:normAutofit fontScale="90000"/>
          </a:bodyPr>
          <a:lstStyle/>
          <a:p>
            <a:pPr algn="l"/>
            <a:r>
              <a:rPr lang="en-US" dirty="0">
                <a:latin typeface="Arial Black" panose="020B0A04020102020204" pitchFamily="34" charset="0"/>
              </a:rPr>
              <a:t>To Use- </a:t>
            </a:r>
            <a:br>
              <a:rPr lang="en-US" dirty="0">
                <a:latin typeface="Arial Black" panose="020B0A04020102020204" pitchFamily="34" charset="0"/>
              </a:rPr>
            </a:br>
            <a:r>
              <a:rPr lang="en-US" dirty="0">
                <a:latin typeface="Arial Black" panose="020B0A04020102020204" pitchFamily="34" charset="0"/>
              </a:rPr>
              <a:t>Select the Item</a:t>
            </a:r>
          </a:p>
        </p:txBody>
      </p:sp>
      <p:sp>
        <p:nvSpPr>
          <p:cNvPr id="3" name="Content Placeholder 2">
            <a:extLst>
              <a:ext uri="{FF2B5EF4-FFF2-40B4-BE49-F238E27FC236}">
                <a16:creationId xmlns:a16="http://schemas.microsoft.com/office/drawing/2014/main" id="{B8680153-AD18-3345-F895-E2360D32DB24}"/>
              </a:ext>
            </a:extLst>
          </p:cNvPr>
          <p:cNvSpPr>
            <a:spLocks noGrp="1"/>
          </p:cNvSpPr>
          <p:nvPr>
            <p:ph sz="quarter" idx="10"/>
          </p:nvPr>
        </p:nvSpPr>
        <p:spPr>
          <a:xfrm>
            <a:off x="914400" y="1970088"/>
            <a:ext cx="4822371" cy="4059237"/>
          </a:xfrm>
        </p:spPr>
        <p:txBody>
          <a:bodyPr>
            <a:normAutofit fontScale="92500" lnSpcReduction="20000"/>
          </a:bodyPr>
          <a:lstStyle/>
          <a:p>
            <a:r>
              <a:rPr lang="en-US" sz="2200" dirty="0"/>
              <a:t>Determine how the item will be used and reviewed.</a:t>
            </a:r>
          </a:p>
          <a:p>
            <a:r>
              <a:rPr lang="en-US" sz="2200" dirty="0"/>
              <a:t>Provide students access with:</a:t>
            </a:r>
          </a:p>
          <a:p>
            <a:pPr lvl="1"/>
            <a:r>
              <a:rPr lang="en-US" sz="2200" dirty="0"/>
              <a:t> Direct </a:t>
            </a:r>
            <a:r>
              <a:rPr lang="en-US" sz="2300" dirty="0"/>
              <a:t>URL to the question</a:t>
            </a:r>
          </a:p>
          <a:p>
            <a:pPr lvl="1"/>
            <a:r>
              <a:rPr lang="en-US" sz="2300" dirty="0"/>
              <a:t>Direct QR code to the question</a:t>
            </a:r>
          </a:p>
          <a:p>
            <a:pPr lvl="1"/>
            <a:r>
              <a:rPr lang="en-US" sz="2300" dirty="0"/>
              <a:t>Link to student site</a:t>
            </a:r>
          </a:p>
          <a:p>
            <a:pPr lvl="1"/>
            <a:r>
              <a:rPr lang="en-US" sz="2300" dirty="0">
                <a:solidFill>
                  <a:srgbClr val="FF0000"/>
                </a:solidFill>
                <a:hlinkClick r:id="rId3">
                  <a:extLst>
                    <a:ext uri="{A12FA001-AC4F-418D-AE19-62706E023703}">
                      <ahyp:hlinkClr xmlns:ahyp="http://schemas.microsoft.com/office/drawing/2018/hyperlinkcolor" val="tx"/>
                    </a:ext>
                  </a:extLst>
                </a:hlinkClick>
              </a:rPr>
              <a:t>https://www.nursing.umaryland.edu/mnwc/mnwc-initiatives/nextgen-nclex/nextgen-nclex-test-bank</a:t>
            </a:r>
            <a:r>
              <a:rPr lang="en-US" sz="2300" dirty="0">
                <a:solidFill>
                  <a:srgbClr val="B6A394"/>
                </a:solidFill>
                <a:hlinkClick r:id="rId3">
                  <a:extLst>
                    <a:ext uri="{A12FA001-AC4F-418D-AE19-62706E023703}">
                      <ahyp:hlinkClr xmlns:ahyp="http://schemas.microsoft.com/office/drawing/2018/hyperlinkcolor" val="tx"/>
                    </a:ext>
                  </a:extLst>
                </a:hlinkClick>
              </a:rPr>
              <a:t>/</a:t>
            </a:r>
            <a:endParaRPr lang="en-US" sz="2300" dirty="0"/>
          </a:p>
          <a:p>
            <a:r>
              <a:rPr lang="en-US" sz="2200" dirty="0"/>
              <a:t>Provide instructions for downloading and saving responses</a:t>
            </a:r>
          </a:p>
          <a:p>
            <a:endParaRPr lang="en-US" dirty="0"/>
          </a:p>
        </p:txBody>
      </p:sp>
      <p:pic>
        <p:nvPicPr>
          <p:cNvPr id="4" name="Content Placeholder 9">
            <a:extLst>
              <a:ext uri="{FF2B5EF4-FFF2-40B4-BE49-F238E27FC236}">
                <a16:creationId xmlns:a16="http://schemas.microsoft.com/office/drawing/2014/main" id="{98DC91C3-AE3E-8CC5-076F-B67F48E4638D}"/>
              </a:ext>
            </a:extLst>
          </p:cNvPr>
          <p:cNvPicPr>
            <a:picLocks noChangeAspect="1"/>
          </p:cNvPicPr>
          <p:nvPr/>
        </p:nvPicPr>
        <p:blipFill>
          <a:blip r:embed="rId4"/>
          <a:stretch>
            <a:fillRect/>
          </a:stretch>
        </p:blipFill>
        <p:spPr>
          <a:xfrm>
            <a:off x="6639660" y="228601"/>
            <a:ext cx="5201705" cy="6136054"/>
          </a:xfrm>
          <a:prstGeom prst="rect">
            <a:avLst/>
          </a:prstGeom>
        </p:spPr>
      </p:pic>
      <p:cxnSp>
        <p:nvCxnSpPr>
          <p:cNvPr id="6" name="Straight Arrow Connector 5">
            <a:extLst>
              <a:ext uri="{FF2B5EF4-FFF2-40B4-BE49-F238E27FC236}">
                <a16:creationId xmlns:a16="http://schemas.microsoft.com/office/drawing/2014/main" id="{3E084E82-78C0-2B8A-6DEF-E719844BE53E}"/>
              </a:ext>
            </a:extLst>
          </p:cNvPr>
          <p:cNvCxnSpPr/>
          <p:nvPr/>
        </p:nvCxnSpPr>
        <p:spPr>
          <a:xfrm>
            <a:off x="5116286" y="3603171"/>
            <a:ext cx="1523374" cy="489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93F6180-D6C3-BCCC-FB20-08F1FF1BD90C}"/>
              </a:ext>
            </a:extLst>
          </p:cNvPr>
          <p:cNvCxnSpPr>
            <a:cxnSpLocks/>
          </p:cNvCxnSpPr>
          <p:nvPr/>
        </p:nvCxnSpPr>
        <p:spPr>
          <a:xfrm>
            <a:off x="4604657" y="3213133"/>
            <a:ext cx="4517572" cy="509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1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A628-AB4F-FE13-A4B7-320776508334}"/>
              </a:ext>
            </a:extLst>
          </p:cNvPr>
          <p:cNvSpPr>
            <a:spLocks noGrp="1"/>
          </p:cNvSpPr>
          <p:nvPr>
            <p:ph type="title"/>
          </p:nvPr>
        </p:nvSpPr>
        <p:spPr/>
        <p:txBody>
          <a:bodyPr/>
          <a:lstStyle/>
          <a:p>
            <a:r>
              <a:rPr lang="en-US" dirty="0">
                <a:latin typeface="Arial Black" panose="020B0A04020102020204" pitchFamily="34" charset="0"/>
              </a:rPr>
              <a:t>The Student Site is Searchable</a:t>
            </a:r>
          </a:p>
        </p:txBody>
      </p:sp>
      <p:sp>
        <p:nvSpPr>
          <p:cNvPr id="3" name="Content Placeholder 2">
            <a:extLst>
              <a:ext uri="{FF2B5EF4-FFF2-40B4-BE49-F238E27FC236}">
                <a16:creationId xmlns:a16="http://schemas.microsoft.com/office/drawing/2014/main" id="{CC71B6BA-5269-DDE9-8B02-770BB7417C8D}"/>
              </a:ext>
            </a:extLst>
          </p:cNvPr>
          <p:cNvSpPr>
            <a:spLocks noGrp="1"/>
          </p:cNvSpPr>
          <p:nvPr>
            <p:ph sz="quarter" idx="10"/>
          </p:nvPr>
        </p:nvSpPr>
        <p:spPr/>
        <p:txBody>
          <a:bodyPr/>
          <a:lstStyle/>
          <a:p>
            <a:endParaRPr lang="en-US"/>
          </a:p>
        </p:txBody>
      </p:sp>
      <p:pic>
        <p:nvPicPr>
          <p:cNvPr id="4" name="Picture 3">
            <a:extLst>
              <a:ext uri="{FF2B5EF4-FFF2-40B4-BE49-F238E27FC236}">
                <a16:creationId xmlns:a16="http://schemas.microsoft.com/office/drawing/2014/main" id="{921ECD13-A0B4-A4AD-B98C-FAA5199D5F6E}"/>
              </a:ext>
            </a:extLst>
          </p:cNvPr>
          <p:cNvPicPr>
            <a:picLocks noChangeAspect="1"/>
          </p:cNvPicPr>
          <p:nvPr/>
        </p:nvPicPr>
        <p:blipFill>
          <a:blip r:embed="rId2"/>
          <a:stretch>
            <a:fillRect/>
          </a:stretch>
        </p:blipFill>
        <p:spPr>
          <a:xfrm>
            <a:off x="1104338" y="1560224"/>
            <a:ext cx="9972675" cy="4857750"/>
          </a:xfrm>
          <a:prstGeom prst="rect">
            <a:avLst/>
          </a:prstGeom>
        </p:spPr>
      </p:pic>
    </p:spTree>
    <p:extLst>
      <p:ext uri="{BB962C8B-B14F-4D97-AF65-F5344CB8AC3E}">
        <p14:creationId xmlns:p14="http://schemas.microsoft.com/office/powerpoint/2010/main" val="107840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When Students Access Questions,</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494F143A-8AF8-76E3-C3BB-D12B11E18FFE}"/>
              </a:ext>
            </a:extLst>
          </p:cNvPr>
          <p:cNvSpPr>
            <a:spLocks noGrp="1"/>
          </p:cNvSpPr>
          <p:nvPr>
            <p:ph sz="quarter" idx="10"/>
          </p:nvPr>
        </p:nvSpPr>
        <p:spPr/>
        <p:txBody>
          <a:bodyPr/>
          <a:lstStyle/>
          <a:p>
            <a:endParaRPr lang="en-US"/>
          </a:p>
        </p:txBody>
      </p:sp>
      <p:pic>
        <p:nvPicPr>
          <p:cNvPr id="4" name="Content Placeholder 13">
            <a:extLst>
              <a:ext uri="{FF2B5EF4-FFF2-40B4-BE49-F238E27FC236}">
                <a16:creationId xmlns:a16="http://schemas.microsoft.com/office/drawing/2014/main" id="{986C7137-EFDF-E47D-16E4-DE5AD7522528}"/>
              </a:ext>
            </a:extLst>
          </p:cNvPr>
          <p:cNvPicPr>
            <a:picLocks noChangeAspect="1"/>
          </p:cNvPicPr>
          <p:nvPr/>
        </p:nvPicPr>
        <p:blipFill>
          <a:blip r:embed="rId2"/>
          <a:stretch>
            <a:fillRect/>
          </a:stretch>
        </p:blipFill>
        <p:spPr>
          <a:xfrm>
            <a:off x="995394" y="1635921"/>
            <a:ext cx="10510806" cy="4727569"/>
          </a:xfrm>
          <a:prstGeom prst="rect">
            <a:avLst/>
          </a:prstGeom>
        </p:spPr>
      </p:pic>
      <p:sp>
        <p:nvSpPr>
          <p:cNvPr id="6" name="TextBox 5">
            <a:extLst>
              <a:ext uri="{FF2B5EF4-FFF2-40B4-BE49-F238E27FC236}">
                <a16:creationId xmlns:a16="http://schemas.microsoft.com/office/drawing/2014/main" id="{672438D9-CF1E-74C3-D7F0-810E10C3525B}"/>
              </a:ext>
            </a:extLst>
          </p:cNvPr>
          <p:cNvSpPr txBox="1"/>
          <p:nvPr/>
        </p:nvSpPr>
        <p:spPr>
          <a:xfrm>
            <a:off x="2275114" y="5186208"/>
            <a:ext cx="6096000" cy="646331"/>
          </a:xfrm>
          <a:prstGeom prst="rect">
            <a:avLst/>
          </a:prstGeom>
          <a:noFill/>
        </p:spPr>
        <p:txBody>
          <a:bodyPr wrap="square">
            <a:spAutoFit/>
          </a:bodyPr>
          <a:lstStyle/>
          <a:p>
            <a:r>
              <a:rPr lang="en-US" dirty="0">
                <a:solidFill>
                  <a:srgbClr val="FF0000"/>
                </a:solidFill>
              </a:rPr>
              <a:t>Use the arrow to advance the screens</a:t>
            </a:r>
          </a:p>
          <a:p>
            <a:r>
              <a:rPr lang="en-US" dirty="0">
                <a:solidFill>
                  <a:srgbClr val="FF0000"/>
                </a:solidFill>
              </a:rPr>
              <a:t>There is no backtracking</a:t>
            </a:r>
          </a:p>
        </p:txBody>
      </p:sp>
      <p:pic>
        <p:nvPicPr>
          <p:cNvPr id="5" name="Picture 4">
            <a:extLst>
              <a:ext uri="{FF2B5EF4-FFF2-40B4-BE49-F238E27FC236}">
                <a16:creationId xmlns:a16="http://schemas.microsoft.com/office/drawing/2014/main" id="{BFC91D1C-839E-67D2-01F5-A3E4FBA23FFB}"/>
              </a:ext>
            </a:extLst>
          </p:cNvPr>
          <p:cNvPicPr>
            <a:picLocks noChangeAspect="1"/>
          </p:cNvPicPr>
          <p:nvPr/>
        </p:nvPicPr>
        <p:blipFill>
          <a:blip r:embed="rId3"/>
          <a:stretch>
            <a:fillRect/>
          </a:stretch>
        </p:blipFill>
        <p:spPr>
          <a:xfrm>
            <a:off x="436338" y="1768777"/>
            <a:ext cx="11308675" cy="5089223"/>
          </a:xfrm>
          <a:prstGeom prst="rect">
            <a:avLst/>
          </a:prstGeom>
        </p:spPr>
      </p:pic>
      <p:sp>
        <p:nvSpPr>
          <p:cNvPr id="7" name="TextBox 6">
            <a:extLst>
              <a:ext uri="{FF2B5EF4-FFF2-40B4-BE49-F238E27FC236}">
                <a16:creationId xmlns:a16="http://schemas.microsoft.com/office/drawing/2014/main" id="{C00C0D76-9BD4-41AE-7552-F2D6A3D212AC}"/>
              </a:ext>
            </a:extLst>
          </p:cNvPr>
          <p:cNvSpPr txBox="1"/>
          <p:nvPr/>
        </p:nvSpPr>
        <p:spPr>
          <a:xfrm>
            <a:off x="3143794" y="6138206"/>
            <a:ext cx="3268980" cy="369332"/>
          </a:xfrm>
          <a:prstGeom prst="rect">
            <a:avLst/>
          </a:prstGeom>
          <a:noFill/>
        </p:spPr>
        <p:txBody>
          <a:bodyPr wrap="square" rtlCol="0">
            <a:spAutoFit/>
          </a:bodyPr>
          <a:lstStyle/>
          <a:p>
            <a:r>
              <a:rPr lang="en-US" dirty="0">
                <a:solidFill>
                  <a:srgbClr val="FF0000"/>
                </a:solidFill>
              </a:rPr>
              <a:t>The arrow advances the screen </a:t>
            </a:r>
          </a:p>
        </p:txBody>
      </p:sp>
    </p:spTree>
    <p:extLst>
      <p:ext uri="{BB962C8B-B14F-4D97-AF65-F5344CB8AC3E}">
        <p14:creationId xmlns:p14="http://schemas.microsoft.com/office/powerpoint/2010/main" val="257295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Students 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t>Have the students read the instructions carefully.</a:t>
            </a:r>
          </a:p>
          <a:p>
            <a:pPr marL="342900" indent="-342900">
              <a:buFont typeface="Arial" panose="020B0604020202020204" pitchFamily="34" charset="0"/>
              <a:buChar char="•"/>
            </a:pPr>
            <a:r>
              <a:rPr lang="en-US" sz="2000" dirty="0"/>
              <a:t>Sometimes the question tells how many options to pick.</a:t>
            </a:r>
          </a:p>
          <a:p>
            <a:pPr marL="342900" indent="-342900">
              <a:buFont typeface="Arial" panose="020B0604020202020204" pitchFamily="34" charset="0"/>
              <a:buChar char="•"/>
            </a:pPr>
            <a:r>
              <a:rPr lang="en-US" sz="2000" dirty="0"/>
              <a:t>Other times students select all that apply.</a:t>
            </a:r>
          </a:p>
          <a:p>
            <a:pPr marL="342900" indent="-342900">
              <a:buFont typeface="Arial" panose="020B0604020202020204" pitchFamily="34" charset="0"/>
              <a:buChar char="•"/>
            </a:pPr>
            <a:r>
              <a:rPr lang="en-US" sz="2000" dirty="0"/>
              <a:t>Some questions will not allow students to advance if they have not answered enough options.</a:t>
            </a:r>
          </a:p>
          <a:p>
            <a:pPr marL="342900" indent="-342900">
              <a:buFont typeface="Arial" panose="020B0604020202020204" pitchFamily="34" charset="0"/>
              <a:buChar char="•"/>
            </a:pPr>
            <a:r>
              <a:rPr lang="en-US" sz="2000" dirty="0"/>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53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109709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normAutofit lnSpcReduction="10000"/>
          </a:bodyPr>
          <a:lstStyle/>
          <a:p>
            <a:r>
              <a:rPr lang="en-US" sz="2400" dirty="0"/>
              <a:t>Starting April 1, 2023,  graduates will take an updated version of the National Council Licensure Exam referred to as Next Generation NCLEX.</a:t>
            </a:r>
          </a:p>
          <a:p>
            <a:r>
              <a:rPr lang="en-US" sz="2400" dirty="0"/>
              <a:t>Next Generation NCLEX (NGN) will continue to test a candidate’s ability to provide safe client care while incorporating new methods to better test clinical judgment.   </a:t>
            </a:r>
          </a:p>
          <a:p>
            <a:r>
              <a:rPr lang="en-US" sz="2400" dirty="0"/>
              <a:t>The testing methods will include using new item response types in clinical judgment case studies and stand-alone questions to test the </a:t>
            </a:r>
            <a:r>
              <a:rPr lang="en-US" sz="2400" i="0" dirty="0">
                <a:solidFill>
                  <a:srgbClr val="3A5559"/>
                </a:solidFill>
                <a:effectLst/>
              </a:rPr>
              <a:t>NCSBN Clinical Judgment Measurement Model(NCJMM) (</a:t>
            </a:r>
            <a:r>
              <a:rPr lang="en-US" sz="2400" dirty="0">
                <a:hlinkClick r:id="rId2"/>
              </a:rPr>
              <a:t>https://www.ncsbn.org/exams/next-generation-nclex/NGN+Resources/clinical-judgment-measurement-model.page</a:t>
            </a:r>
            <a:r>
              <a:rPr lang="en-US" sz="2400" dirty="0"/>
              <a:t>)</a:t>
            </a:r>
          </a:p>
          <a:p>
            <a:endParaRPr lang="en-US" dirty="0"/>
          </a:p>
        </p:txBody>
      </p:sp>
    </p:spTree>
    <p:extLst>
      <p:ext uri="{BB962C8B-B14F-4D97-AF65-F5344CB8AC3E}">
        <p14:creationId xmlns:p14="http://schemas.microsoft.com/office/powerpoint/2010/main" val="314503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Arial" panose="020B0604020202020204" pitchFamily="34" charset="0"/>
              </a:rPr>
            </a:br>
            <a:r>
              <a:rPr lang="en-US" sz="4000" b="0" dirty="0">
                <a:solidFill>
                  <a:schemeClr val="bg1"/>
                </a:solidFill>
                <a:latin typeface="Arial Black" panose="020B0A04020102020204" pitchFamily="34" charset="0"/>
              </a:rPr>
              <a:t>Highlight Questions</a:t>
            </a:r>
            <a:endParaRPr lang="en-US" b="0" dirty="0">
              <a:solidFill>
                <a:schemeClr val="bg1"/>
              </a:solidFill>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t>Questions first show a plain EMR page</a:t>
            </a:r>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t>Hovering curser makes boxes appear around selectable data</a:t>
            </a:r>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t>Click the box to apply the highlight; Second click removes it</a:t>
            </a:r>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4221859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&amp;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Click Download PDF from the Thank You Screen</a:t>
            </a:r>
            <a:br>
              <a:rPr lang="en-US" sz="4000" dirty="0">
                <a:solidFill>
                  <a:srgbClr val="C00000"/>
                </a:solidFill>
                <a:latin typeface="+mj-lt"/>
              </a:rPr>
            </a:br>
            <a:endParaRPr lang="en-US" dirty="0"/>
          </a:p>
        </p:txBody>
      </p:sp>
      <p:sp>
        <p:nvSpPr>
          <p:cNvPr id="10" name="Content Placeholder 9">
            <a:extLst>
              <a:ext uri="{FF2B5EF4-FFF2-40B4-BE49-F238E27FC236}">
                <a16:creationId xmlns:a16="http://schemas.microsoft.com/office/drawing/2014/main" id="{448BD1CB-A2CA-46D2-EBDD-33D2E4E54799}"/>
              </a:ext>
            </a:extLst>
          </p:cNvPr>
          <p:cNvSpPr>
            <a:spLocks noGrp="1"/>
          </p:cNvSpPr>
          <p:nvPr>
            <p:ph sz="quarter" idx="10"/>
          </p:nvPr>
        </p:nvSpPr>
        <p:spPr>
          <a:xfrm>
            <a:off x="8392886" y="1932333"/>
            <a:ext cx="3082018" cy="3877917"/>
          </a:xfrm>
        </p:spPr>
        <p:txBody>
          <a:bodyPr>
            <a:normAutofit fontScale="92500" lnSpcReduction="10000"/>
          </a:bodyPr>
          <a:lstStyle/>
          <a:p>
            <a:pPr marL="342900" indent="-342900">
              <a:buFont typeface="Arial" panose="020B0604020202020204" pitchFamily="34" charset="0"/>
              <a:buChar char="•"/>
            </a:pPr>
            <a:r>
              <a:rPr lang="en-US" sz="2000" dirty="0"/>
              <a:t>Response summary appears after last question.</a:t>
            </a:r>
          </a:p>
          <a:p>
            <a:pPr marL="342900" indent="-342900">
              <a:buFont typeface="Arial" panose="020B0604020202020204" pitchFamily="34" charset="0"/>
              <a:buChar char="•"/>
            </a:pPr>
            <a:r>
              <a:rPr lang="en-US" sz="2000" dirty="0"/>
              <a:t>Instruct students to download the response summary PDF.</a:t>
            </a:r>
          </a:p>
          <a:p>
            <a:pPr marL="342900" indent="-342900">
              <a:buFont typeface="Arial" panose="020B0604020202020204" pitchFamily="34" charset="0"/>
              <a:buChar char="•"/>
            </a:pPr>
            <a:r>
              <a:rPr lang="en-US" sz="2000" dirty="0"/>
              <a:t>Provide instructions on what to do with downloaded responses(submit, upload, bring to class etc.).</a:t>
            </a:r>
          </a:p>
          <a:p>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411868" y="1932333"/>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p:nvPr/>
        </p:nvCxnSpPr>
        <p:spPr>
          <a:xfrm flipH="1">
            <a:off x="7805057" y="3113314"/>
            <a:ext cx="849086" cy="446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37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dirty="0">
                <a:latin typeface="Arial Black" panose="020B0A04020102020204" pitchFamily="34" charset="0"/>
              </a:rPr>
              <a:t>Decide how to Give Students Answers</a:t>
            </a: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p:txBody>
          <a:bodyPr/>
          <a:lstStyle/>
          <a:p>
            <a:r>
              <a:rPr lang="en-US" sz="2400" dirty="0"/>
              <a:t>Answers are in the word document</a:t>
            </a:r>
          </a:p>
          <a:p>
            <a:r>
              <a:rPr lang="en-US" sz="2400" dirty="0"/>
              <a:t>Correct answers are keyed as:</a:t>
            </a:r>
          </a:p>
          <a:p>
            <a:pPr lvl="1"/>
            <a:r>
              <a:rPr lang="en-US" sz="2400" dirty="0"/>
              <a:t>Asterisk* </a:t>
            </a:r>
          </a:p>
          <a:p>
            <a:pPr lvl="1"/>
            <a:r>
              <a:rPr lang="en-US" sz="2400" dirty="0"/>
              <a:t>* or X in a table</a:t>
            </a:r>
          </a:p>
          <a:p>
            <a:pPr lvl="1"/>
            <a:r>
              <a:rPr lang="en-US" sz="2400" dirty="0">
                <a:highlight>
                  <a:srgbClr val="FFFF00"/>
                </a:highlight>
              </a:rPr>
              <a:t>Highlighted phrases</a:t>
            </a:r>
          </a:p>
          <a:p>
            <a:r>
              <a:rPr lang="en-US" sz="2400" dirty="0">
                <a:highlight>
                  <a:srgbClr val="F7F7F7"/>
                </a:highlight>
              </a:rPr>
              <a:t>Brief rationales are included. </a:t>
            </a:r>
          </a:p>
          <a:p>
            <a:endParaRPr lang="en-US" dirty="0"/>
          </a:p>
        </p:txBody>
      </p:sp>
      <p:pic>
        <p:nvPicPr>
          <p:cNvPr id="5" name="Content Placeholder 5">
            <a:extLst>
              <a:ext uri="{FF2B5EF4-FFF2-40B4-BE49-F238E27FC236}">
                <a16:creationId xmlns:a16="http://schemas.microsoft.com/office/drawing/2014/main" id="{C8D16F38-97C7-7911-45D5-C0479DF1C945}"/>
              </a:ext>
            </a:extLst>
          </p:cNvPr>
          <p:cNvPicPr>
            <a:picLocks noChangeAspect="1"/>
          </p:cNvPicPr>
          <p:nvPr/>
        </p:nvPicPr>
        <p:blipFill>
          <a:blip r:embed="rId2"/>
          <a:stretch>
            <a:fillRect/>
          </a:stretch>
        </p:blipFill>
        <p:spPr>
          <a:xfrm>
            <a:off x="6722143" y="1657183"/>
            <a:ext cx="5000625" cy="4351338"/>
          </a:xfrm>
          <a:prstGeom prst="rect">
            <a:avLst/>
          </a:prstGeom>
          <a:effectLst/>
        </p:spPr>
      </p:pic>
    </p:spTree>
    <p:extLst>
      <p:ext uri="{BB962C8B-B14F-4D97-AF65-F5344CB8AC3E}">
        <p14:creationId xmlns:p14="http://schemas.microsoft.com/office/powerpoint/2010/main" val="2149083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6CA4-81B3-D126-5372-BDEE5050AD34}"/>
              </a:ext>
            </a:extLst>
          </p:cNvPr>
          <p:cNvSpPr>
            <a:spLocks noGrp="1"/>
          </p:cNvSpPr>
          <p:nvPr>
            <p:ph type="title"/>
          </p:nvPr>
        </p:nvSpPr>
        <p:spPr/>
        <p:txBody>
          <a:bodyPr/>
          <a:lstStyle/>
          <a:p>
            <a:r>
              <a:rPr lang="en-US" dirty="0">
                <a:latin typeface="Arial Black" panose="020B0A04020102020204" pitchFamily="34" charset="0"/>
              </a:rPr>
              <a:t>Providing Answers</a:t>
            </a:r>
          </a:p>
        </p:txBody>
      </p:sp>
      <p:sp>
        <p:nvSpPr>
          <p:cNvPr id="3" name="Content Placeholder 2">
            <a:extLst>
              <a:ext uri="{FF2B5EF4-FFF2-40B4-BE49-F238E27FC236}">
                <a16:creationId xmlns:a16="http://schemas.microsoft.com/office/drawing/2014/main" id="{78B6E751-E65D-95A5-5FB2-465FB401AAE1}"/>
              </a:ext>
            </a:extLst>
          </p:cNvPr>
          <p:cNvSpPr>
            <a:spLocks noGrp="1"/>
          </p:cNvSpPr>
          <p:nvPr>
            <p:ph sz="quarter" idx="10"/>
          </p:nvPr>
        </p:nvSpPr>
        <p:spPr/>
        <p:txBody>
          <a:bodyPr>
            <a:normAutofit/>
          </a:bodyPr>
          <a:lstStyle/>
          <a:p>
            <a:r>
              <a:rPr lang="en-US" sz="2000" dirty="0">
                <a:solidFill>
                  <a:srgbClr val="FF0000"/>
                </a:solidFill>
              </a:rPr>
              <a:t>Teaching Approach</a:t>
            </a:r>
          </a:p>
          <a:p>
            <a:pPr lvl="1"/>
            <a:r>
              <a:rPr lang="en-US" dirty="0"/>
              <a:t>Have students answer questions in class.</a:t>
            </a:r>
          </a:p>
          <a:p>
            <a:pPr lvl="1"/>
            <a:r>
              <a:rPr lang="en-US" dirty="0"/>
              <a:t>download  answers for class or small group discussion.</a:t>
            </a:r>
          </a:p>
          <a:p>
            <a:pPr lvl="1"/>
            <a:r>
              <a:rPr lang="en-US" dirty="0"/>
              <a:t>Guide discussion with or without PowerPoints.</a:t>
            </a:r>
          </a:p>
          <a:p>
            <a:r>
              <a:rPr lang="en-US" sz="2000" dirty="0">
                <a:solidFill>
                  <a:srgbClr val="FF0000"/>
                </a:solidFill>
              </a:rPr>
              <a:t>Formative Assessment Approach</a:t>
            </a:r>
          </a:p>
          <a:p>
            <a:pPr lvl="1"/>
            <a:r>
              <a:rPr lang="en-US" dirty="0"/>
              <a:t>Have students answer questions before class or after a lecture</a:t>
            </a:r>
          </a:p>
          <a:p>
            <a:pPr lvl="1"/>
            <a:r>
              <a:rPr lang="en-US" dirty="0"/>
              <a:t>Upload the response summaries in an LMS system.</a:t>
            </a:r>
          </a:p>
          <a:p>
            <a:pPr lvl="1"/>
            <a:r>
              <a:rPr lang="en-US" dirty="0"/>
              <a:t>Answer questions yourself with correct answers. Download your response summary and post in LMS system as answer key. </a:t>
            </a:r>
          </a:p>
          <a:p>
            <a:pPr lvl="1"/>
            <a:r>
              <a:rPr lang="en-US" dirty="0"/>
              <a:t>Review group responses and provide feedback.    </a:t>
            </a:r>
          </a:p>
          <a:p>
            <a:endParaRPr lang="en-US" dirty="0"/>
          </a:p>
        </p:txBody>
      </p:sp>
    </p:spTree>
    <p:extLst>
      <p:ext uri="{BB962C8B-B14F-4D97-AF65-F5344CB8AC3E}">
        <p14:creationId xmlns:p14="http://schemas.microsoft.com/office/powerpoint/2010/main" val="3236645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6F68-137F-2722-F47D-4BCE2EC3CEE9}"/>
              </a:ext>
            </a:extLst>
          </p:cNvPr>
          <p:cNvSpPr>
            <a:spLocks noGrp="1"/>
          </p:cNvSpPr>
          <p:nvPr>
            <p:ph type="title"/>
          </p:nvPr>
        </p:nvSpPr>
        <p:spPr/>
        <p:txBody>
          <a:bodyPr/>
          <a:lstStyle/>
          <a:p>
            <a:r>
              <a:rPr lang="en-US" dirty="0">
                <a:solidFill>
                  <a:schemeClr val="bg2"/>
                </a:solidFill>
                <a:latin typeface="Arial Black" panose="020B0A04020102020204" pitchFamily="34" charset="0"/>
              </a:rPr>
              <a:t>Before using the Test Bank</a:t>
            </a:r>
          </a:p>
        </p:txBody>
      </p:sp>
      <p:sp>
        <p:nvSpPr>
          <p:cNvPr id="3" name="Content Placeholder 2">
            <a:extLst>
              <a:ext uri="{FF2B5EF4-FFF2-40B4-BE49-F238E27FC236}">
                <a16:creationId xmlns:a16="http://schemas.microsoft.com/office/drawing/2014/main" id="{4AF5A3FB-5828-8D60-5B20-01C78AE6EC1A}"/>
              </a:ext>
            </a:extLst>
          </p:cNvPr>
          <p:cNvSpPr>
            <a:spLocks noGrp="1"/>
          </p:cNvSpPr>
          <p:nvPr>
            <p:ph sz="quarter" idx="10"/>
          </p:nvPr>
        </p:nvSpPr>
        <p:spPr/>
        <p:txBody>
          <a:bodyPr/>
          <a:lstStyle/>
          <a:p>
            <a:pPr>
              <a:spcBef>
                <a:spcPts val="0"/>
              </a:spcBef>
              <a:tabLst>
                <a:tab pos="457200" algn="l"/>
              </a:tabLst>
            </a:pPr>
            <a:r>
              <a:rPr lang="en-US" sz="3200" dirty="0">
                <a:effectLst/>
                <a:ea typeface="Times New Roman" panose="02020603050405020304" pitchFamily="18" charset="0"/>
              </a:rPr>
              <a:t>Be sure students understand the 6 steps of the NCSBN Clinical Judgment Measurement Model.</a:t>
            </a:r>
          </a:p>
          <a:p>
            <a:pPr>
              <a:spcBef>
                <a:spcPts val="0"/>
              </a:spcBef>
              <a:tabLst>
                <a:tab pos="457200" algn="l"/>
              </a:tabLst>
            </a:pPr>
            <a:r>
              <a:rPr lang="en-US" sz="3200" dirty="0">
                <a:effectLst/>
                <a:ea typeface="Times New Roman" panose="02020603050405020304" pitchFamily="18" charset="0"/>
              </a:rPr>
              <a:t>Teach students about the different item types and how to answer them .</a:t>
            </a:r>
            <a:endParaRPr lang="en-US" sz="32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030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EE3842-C4D0-FBE4-8023-CE64E47AFB00}"/>
              </a:ext>
            </a:extLst>
          </p:cNvPr>
          <p:cNvSpPr>
            <a:spLocks noGrp="1"/>
          </p:cNvSpPr>
          <p:nvPr>
            <p:ph sz="quarter" idx="10"/>
          </p:nvPr>
        </p:nvSpPr>
        <p:spPr/>
        <p:txBody>
          <a:bodyPr/>
          <a:lstStyle/>
          <a:p>
            <a:r>
              <a:rPr lang="en-US" sz="2400" dirty="0"/>
              <a:t>Give a brief lecture that ends with a QR code to related case study.</a:t>
            </a:r>
          </a:p>
          <a:p>
            <a:r>
              <a:rPr lang="en-US" sz="2400" dirty="0"/>
              <a:t>Have students work in small groups to answer the questions.</a:t>
            </a:r>
          </a:p>
          <a:p>
            <a:r>
              <a:rPr lang="en-US" sz="2400" dirty="0"/>
              <a:t>Instruct students to download their response summaries to their computer for discussion.</a:t>
            </a:r>
          </a:p>
          <a:p>
            <a:r>
              <a:rPr lang="en-US" sz="2400" dirty="0"/>
              <a:t>Follow with classroom discussion of the answers, give answers given verbally on a PowerPoint.</a:t>
            </a:r>
          </a:p>
          <a:p>
            <a:r>
              <a:rPr lang="en-US" sz="2400" dirty="0"/>
              <a:t>Reinforce learning by having students write an SBAR report of the case.  </a:t>
            </a:r>
          </a:p>
          <a:p>
            <a:endParaRPr lang="en-US" sz="2000" dirty="0"/>
          </a:p>
          <a:p>
            <a:endParaRPr lang="en-US" sz="2000" dirty="0">
              <a:highlight>
                <a:srgbClr val="FFFFFF"/>
              </a:highlight>
            </a:endParaRPr>
          </a:p>
          <a:p>
            <a:endParaRPr lang="en-US" dirty="0"/>
          </a:p>
        </p:txBody>
      </p:sp>
      <p:sp>
        <p:nvSpPr>
          <p:cNvPr id="4" name="Title 3">
            <a:extLst>
              <a:ext uri="{FF2B5EF4-FFF2-40B4-BE49-F238E27FC236}">
                <a16:creationId xmlns:a16="http://schemas.microsoft.com/office/drawing/2014/main" id="{2A7F88A6-629D-1397-C3F5-734EA119DB6F}"/>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Ideas for Use # 1</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Answer Questions in Class</a:t>
            </a:r>
            <a:endParaRPr lang="en-US"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3757544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8A51A-5AB1-BFA4-9C04-D29957E5A99B}"/>
              </a:ext>
            </a:extLst>
          </p:cNvPr>
          <p:cNvSpPr>
            <a:spLocks noGrp="1"/>
          </p:cNvSpPr>
          <p:nvPr>
            <p:ph sz="quarter" idx="10"/>
          </p:nvPr>
        </p:nvSpPr>
        <p:spPr/>
        <p:txBody>
          <a:bodyPr>
            <a:normAutofit fontScale="92500"/>
          </a:bodyPr>
          <a:lstStyle/>
          <a:p>
            <a:r>
              <a:rPr lang="en-US" sz="2400" dirty="0"/>
              <a:t>Have students do a case study before class and upload items into LMS as a ticket to class.</a:t>
            </a:r>
          </a:p>
          <a:p>
            <a:r>
              <a:rPr lang="en-US" sz="2400" dirty="0"/>
              <a:t>Take the quiz yourself and input correct answers. Download the quiz as an answer key then upload it  into LMS for students to review after they submit their responses </a:t>
            </a:r>
          </a:p>
          <a:p>
            <a:r>
              <a:rPr lang="en-US" sz="2400" dirty="0"/>
              <a:t>Review responses and give a just –in- time lecture to correct misconceptions.</a:t>
            </a:r>
          </a:p>
          <a:p>
            <a:r>
              <a:rPr lang="en-US" sz="2400" dirty="0"/>
              <a:t>Have students complete the related stand-alone item after lecture to reinforce learning.</a:t>
            </a:r>
          </a:p>
          <a:p>
            <a:endParaRPr lang="en-US" dirty="0"/>
          </a:p>
        </p:txBody>
      </p:sp>
      <p:sp>
        <p:nvSpPr>
          <p:cNvPr id="2" name="Title 1">
            <a:extLst>
              <a:ext uri="{FF2B5EF4-FFF2-40B4-BE49-F238E27FC236}">
                <a16:creationId xmlns:a16="http://schemas.microsoft.com/office/drawing/2014/main" id="{07CDD70D-D436-4DF6-CF28-F6BFBD5C9D9C}"/>
              </a:ext>
            </a:extLst>
          </p:cNvPr>
          <p:cNvSpPr>
            <a:spLocks noGrp="1"/>
          </p:cNvSpPr>
          <p:nvPr>
            <p:ph type="title"/>
          </p:nvPr>
        </p:nvSpPr>
        <p:spPr/>
        <p:txBody>
          <a:bodyPr>
            <a:normAutofit fontScale="90000"/>
          </a:bodyPr>
          <a:lstStyle/>
          <a:p>
            <a:r>
              <a:rPr lang="en-US" sz="4000" b="0" dirty="0">
                <a:solidFill>
                  <a:schemeClr val="bg2"/>
                </a:solidFill>
                <a:latin typeface="Arial Black" panose="020B0A04020102020204" pitchFamily="34" charset="0"/>
              </a:rPr>
              <a:t>Ideas for Use # 2 </a:t>
            </a:r>
            <a:br>
              <a:rPr lang="en-US" sz="4000" b="0" dirty="0">
                <a:solidFill>
                  <a:schemeClr val="bg2"/>
                </a:solidFill>
                <a:latin typeface="Arial Black" panose="020B0A04020102020204" pitchFamily="34" charset="0"/>
              </a:rPr>
            </a:br>
            <a:r>
              <a:rPr lang="en-US" sz="4000" b="0" dirty="0">
                <a:solidFill>
                  <a:schemeClr val="bg2"/>
                </a:solidFill>
                <a:latin typeface="Arial Black" panose="020B0A04020102020204" pitchFamily="34" charset="0"/>
              </a:rPr>
              <a:t>Use Questions as Pre-class Assignment</a:t>
            </a:r>
            <a:endParaRPr lang="en-US" b="0"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100084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82448-1CD5-8634-3018-D5B240A5ADF8}"/>
              </a:ext>
            </a:extLst>
          </p:cNvPr>
          <p:cNvSpPr>
            <a:spLocks noGrp="1"/>
          </p:cNvSpPr>
          <p:nvPr>
            <p:ph sz="quarter" idx="10"/>
          </p:nvPr>
        </p:nvSpPr>
        <p:spPr/>
        <p:txBody>
          <a:bodyPr/>
          <a:lstStyle/>
          <a:p>
            <a:r>
              <a:rPr lang="en-US" sz="2400" dirty="0"/>
              <a:t>Lead a classroom discussion of the case using prompts for each clinical judgment steps </a:t>
            </a:r>
          </a:p>
          <a:p>
            <a:pPr lvl="1"/>
            <a:r>
              <a:rPr lang="en-US" sz="2400" dirty="0"/>
              <a:t>See examples at </a:t>
            </a:r>
            <a:r>
              <a:rPr lang="en-US" sz="2400" i="1" dirty="0"/>
              <a:t>Hensel, D., &amp; Billings, D. M. (2020). Strategies to teach the National Council of State Boards of nursing clinical judgment model. Nurse Educator, 45(3), 128-132).</a:t>
            </a:r>
          </a:p>
          <a:p>
            <a:r>
              <a:rPr lang="en-US" sz="2400" dirty="0"/>
              <a:t>Have students do questions following week to see if learning was retained.  </a:t>
            </a:r>
          </a:p>
          <a:p>
            <a:endParaRPr lang="en-US" dirty="0"/>
          </a:p>
        </p:txBody>
      </p:sp>
      <p:sp>
        <p:nvSpPr>
          <p:cNvPr id="2" name="Title 1">
            <a:extLst>
              <a:ext uri="{FF2B5EF4-FFF2-40B4-BE49-F238E27FC236}">
                <a16:creationId xmlns:a16="http://schemas.microsoft.com/office/drawing/2014/main" id="{9E811709-1F9D-27FA-8E29-E5DE38CCF463}"/>
              </a:ext>
            </a:extLst>
          </p:cNvPr>
          <p:cNvSpPr>
            <a:spLocks noGrp="1"/>
          </p:cNvSpPr>
          <p:nvPr>
            <p:ph type="title"/>
          </p:nvPr>
        </p:nvSpPr>
        <p:spPr/>
        <p:txBody>
          <a:bodyPr>
            <a:normAutofit fontScale="90000"/>
          </a:bodyPr>
          <a:lstStyle/>
          <a:p>
            <a:r>
              <a:rPr lang="en-US" sz="4000" dirty="0">
                <a:solidFill>
                  <a:schemeClr val="bg1"/>
                </a:solidFill>
              </a:rPr>
              <a:t>Idea for use # 3: </a:t>
            </a:r>
            <a:br>
              <a:rPr lang="en-US" sz="4000" dirty="0">
                <a:solidFill>
                  <a:schemeClr val="bg1"/>
                </a:solidFill>
              </a:rPr>
            </a:br>
            <a:r>
              <a:rPr lang="en-US" sz="4000" dirty="0">
                <a:solidFill>
                  <a:schemeClr val="bg1"/>
                </a:solidFill>
              </a:rPr>
              <a:t>Do the Case in Class Using Prompts</a:t>
            </a:r>
            <a:endParaRPr lang="en-US" dirty="0"/>
          </a:p>
        </p:txBody>
      </p:sp>
    </p:spTree>
    <p:extLst>
      <p:ext uri="{BB962C8B-B14F-4D97-AF65-F5344CB8AC3E}">
        <p14:creationId xmlns:p14="http://schemas.microsoft.com/office/powerpoint/2010/main" val="2218996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E50E0-6625-F5DB-A440-38A2A71B1EDF}"/>
              </a:ext>
            </a:extLst>
          </p:cNvPr>
          <p:cNvSpPr>
            <a:spLocks noGrp="1"/>
          </p:cNvSpPr>
          <p:nvPr>
            <p:ph sz="quarter" idx="10"/>
          </p:nvPr>
        </p:nvSpPr>
        <p:spPr/>
        <p:txBody>
          <a:bodyPr/>
          <a:lstStyle/>
          <a:p>
            <a:r>
              <a:rPr lang="en-US" sz="2000" dirty="0"/>
              <a:t>Give EMR from question 1 and have students write a reverse case study or reverse Bowtie.</a:t>
            </a:r>
          </a:p>
          <a:p>
            <a:r>
              <a:rPr lang="en-US" sz="2000" dirty="0">
                <a:effectLst/>
                <a:ea typeface="Calibri" panose="020F0502020204030204" pitchFamily="34" charset="0"/>
              </a:rPr>
              <a:t>Simple variation of reverse Bowtie: Student provide correct responses for the condition most likely experiencing, two actions to take, and two parameters to monitor. </a:t>
            </a:r>
          </a:p>
          <a:p>
            <a:r>
              <a:rPr lang="en-US" sz="2000" dirty="0">
                <a:effectLst/>
                <a:ea typeface="Calibri" panose="020F0502020204030204" pitchFamily="34" charset="0"/>
              </a:rPr>
              <a:t>In complex variation students complete the entire Bowtie grid by listing the addition conditions, and one action to take and parameter to monitor for each. Selection of parameters and actions for the addition conditions should not be ones indicated for the correct condition. </a:t>
            </a:r>
          </a:p>
          <a:p>
            <a:r>
              <a:rPr lang="en-US" sz="1800" i="1" dirty="0">
                <a:ea typeface="Calibri" panose="020F0502020204030204" pitchFamily="34" charset="0"/>
              </a:rPr>
              <a:t>See Hensel (2022),  R</a:t>
            </a:r>
            <a:r>
              <a:rPr lang="en-US" sz="1800" b="0" i="1" dirty="0">
                <a:solidFill>
                  <a:srgbClr val="000000"/>
                </a:solidFill>
                <a:effectLst/>
              </a:rPr>
              <a:t>everse Bowties as a clinical judgment teaching strategy, 47 (5), p 282. </a:t>
            </a:r>
            <a:r>
              <a:rPr lang="en-US" sz="1800" b="0" i="1" dirty="0" err="1">
                <a:solidFill>
                  <a:srgbClr val="3B3030"/>
                </a:solidFill>
                <a:effectLst/>
              </a:rPr>
              <a:t>doi</a:t>
            </a:r>
            <a:r>
              <a:rPr lang="en-US" sz="1800" b="0" i="1" dirty="0">
                <a:solidFill>
                  <a:srgbClr val="3B3030"/>
                </a:solidFill>
                <a:effectLst/>
              </a:rPr>
              <a:t>: 10.1097/NNE.0000000000001225</a:t>
            </a:r>
            <a:r>
              <a:rPr lang="en-US" sz="2000" b="0" i="0" dirty="0">
                <a:solidFill>
                  <a:srgbClr val="3B3030"/>
                </a:solidFill>
                <a:effectLst/>
              </a:rPr>
              <a:t>)</a:t>
            </a:r>
            <a:r>
              <a:rPr lang="en-US" sz="2000" dirty="0">
                <a:highlight>
                  <a:srgbClr val="FFFFFF"/>
                </a:highlight>
              </a:rPr>
              <a:t>.</a:t>
            </a:r>
            <a:endParaRPr lang="en-US" dirty="0"/>
          </a:p>
        </p:txBody>
      </p:sp>
      <p:sp>
        <p:nvSpPr>
          <p:cNvPr id="2" name="Title 1">
            <a:extLst>
              <a:ext uri="{FF2B5EF4-FFF2-40B4-BE49-F238E27FC236}">
                <a16:creationId xmlns:a16="http://schemas.microsoft.com/office/drawing/2014/main" id="{341A5C93-C8A4-0415-FB60-3D50CDFE6E2F}"/>
              </a:ext>
            </a:extLst>
          </p:cNvPr>
          <p:cNvSpPr>
            <a:spLocks noGrp="1"/>
          </p:cNvSpPr>
          <p:nvPr>
            <p:ph type="title"/>
          </p:nvPr>
        </p:nvSpPr>
        <p:spPr/>
        <p:txBody>
          <a:bodyPr>
            <a:normAutofit fontScale="90000"/>
          </a:bodyPr>
          <a:lstStyle/>
          <a:p>
            <a:r>
              <a:rPr lang="en-US" sz="4000" dirty="0">
                <a:solidFill>
                  <a:schemeClr val="bg1"/>
                </a:solidFill>
              </a:rPr>
              <a:t>Idea  for Use# 4: Create Activities from the Word Document Medical Record</a:t>
            </a:r>
            <a:endParaRPr lang="en-US" dirty="0"/>
          </a:p>
        </p:txBody>
      </p:sp>
    </p:spTree>
    <p:extLst>
      <p:ext uri="{BB962C8B-B14F-4D97-AF65-F5344CB8AC3E}">
        <p14:creationId xmlns:p14="http://schemas.microsoft.com/office/powerpoint/2010/main" val="1103452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45D31-CE93-4828-8ED9-D9EF342AAE21}"/>
              </a:ext>
            </a:extLst>
          </p:cNvPr>
          <p:cNvSpPr>
            <a:spLocks noGrp="1"/>
          </p:cNvSpPr>
          <p:nvPr>
            <p:ph sz="quarter" idx="10"/>
          </p:nvPr>
        </p:nvSpPr>
        <p:spPr/>
        <p:txBody>
          <a:bodyPr/>
          <a:lstStyle/>
          <a:p>
            <a:r>
              <a:rPr lang="en-US" sz="2400" dirty="0"/>
              <a:t>Create a worksheet with a single matrix grid question as a classroom assessment technique for  formative assessment.</a:t>
            </a:r>
          </a:p>
          <a:p>
            <a:r>
              <a:rPr lang="en-US" sz="2400" dirty="0"/>
              <a:t>Practice categorizing information in matrix tables helps make information retrieval easier.  </a:t>
            </a:r>
          </a:p>
          <a:p>
            <a:r>
              <a:rPr lang="en-US" sz="2400" dirty="0"/>
              <a:t>Give feedback on responses.</a:t>
            </a:r>
          </a:p>
          <a:p>
            <a:endParaRPr lang="en-US" dirty="0"/>
          </a:p>
        </p:txBody>
      </p:sp>
      <p:sp>
        <p:nvSpPr>
          <p:cNvPr id="2" name="Title 1">
            <a:extLst>
              <a:ext uri="{FF2B5EF4-FFF2-40B4-BE49-F238E27FC236}">
                <a16:creationId xmlns:a16="http://schemas.microsoft.com/office/drawing/2014/main" id="{12319E5E-6015-3997-D983-508AD2724DA0}"/>
              </a:ext>
            </a:extLst>
          </p:cNvPr>
          <p:cNvSpPr>
            <a:spLocks noGrp="1"/>
          </p:cNvSpPr>
          <p:nvPr>
            <p:ph type="title"/>
          </p:nvPr>
        </p:nvSpPr>
        <p:spPr/>
        <p:txBody>
          <a:bodyPr>
            <a:normAutofit fontScale="90000"/>
          </a:bodyPr>
          <a:lstStyle/>
          <a:p>
            <a:r>
              <a:rPr lang="en-US" sz="4000" dirty="0">
                <a:solidFill>
                  <a:schemeClr val="bg1"/>
                </a:solidFill>
              </a:rPr>
              <a:t>Idea for Use  # 5:  Create Paper Pencil Versions of Single Questions from the Word Document </a:t>
            </a:r>
            <a:endParaRPr lang="en-US" dirty="0"/>
          </a:p>
        </p:txBody>
      </p:sp>
    </p:spTree>
    <p:extLst>
      <p:ext uri="{BB962C8B-B14F-4D97-AF65-F5344CB8AC3E}">
        <p14:creationId xmlns:p14="http://schemas.microsoft.com/office/powerpoint/2010/main" val="151222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t>Extended multiple response items with increased answer options. </a:t>
            </a:r>
          </a:p>
          <a:p>
            <a:pPr>
              <a:lnSpc>
                <a:spcPct val="110000"/>
              </a:lnSpc>
            </a:pPr>
            <a:r>
              <a:rPr lang="en-US" sz="2400" dirty="0"/>
              <a:t>Drag-and-drop items that involve moving options to placeholders.</a:t>
            </a:r>
          </a:p>
          <a:p>
            <a:pPr>
              <a:lnSpc>
                <a:spcPct val="110000"/>
              </a:lnSpc>
            </a:pPr>
            <a:r>
              <a:rPr lang="en-US" sz="2400" dirty="0"/>
              <a:t>Drop-down items where candidates select the missing words from sentences, paragraphs, or tables.</a:t>
            </a:r>
          </a:p>
          <a:p>
            <a:pPr>
              <a:lnSpc>
                <a:spcPct val="110000"/>
              </a:lnSpc>
            </a:pPr>
            <a:r>
              <a:rPr lang="en-US" sz="2400" dirty="0"/>
              <a:t>Highlight items that require candidates to identify parts of the medical record to answer questions. </a:t>
            </a:r>
          </a:p>
          <a:p>
            <a:pPr>
              <a:lnSpc>
                <a:spcPct val="110000"/>
              </a:lnSpc>
            </a:pPr>
            <a:r>
              <a:rPr lang="en-US" sz="2400" dirty="0"/>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2626842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FDD0AE-F8DE-F7B1-849C-951313259BCC}"/>
              </a:ext>
            </a:extLst>
          </p:cNvPr>
          <p:cNvSpPr>
            <a:spLocks noGrp="1"/>
          </p:cNvSpPr>
          <p:nvPr>
            <p:ph sz="quarter" idx="10"/>
          </p:nvPr>
        </p:nvSpPr>
        <p:spPr/>
        <p:txBody>
          <a:bodyPr/>
          <a:lstStyle/>
          <a:p>
            <a:r>
              <a:rPr lang="en-US" dirty="0"/>
              <a:t>Mini reviews are a combination of case studies and stand-alone items formatted with links to questions, answers and rationales in a PowerPoint presentation.</a:t>
            </a:r>
          </a:p>
          <a:p>
            <a:r>
              <a:rPr lang="en-US" dirty="0"/>
              <a:t>Mini reviews can be done as a group or as individual study</a:t>
            </a:r>
          </a:p>
          <a:p>
            <a:r>
              <a:rPr lang="en-US" dirty="0"/>
              <a:t>The Faculty case study site has 6 reviews with instructions </a:t>
            </a:r>
            <a:r>
              <a:rPr lang="en-US" dirty="0">
                <a:hlinkClick r:id="rId3"/>
              </a:rPr>
              <a:t>https://</a:t>
            </a:r>
            <a:r>
              <a:rPr lang="en-US" dirty="0" err="1">
                <a:hlinkClick r:id="rId3"/>
              </a:rPr>
              <a:t>www.nursing.umaryland.edu</a:t>
            </a:r>
            <a:r>
              <a:rPr lang="en-US" dirty="0">
                <a:hlinkClick r:id="rId3"/>
              </a:rPr>
              <a:t>/</a:t>
            </a:r>
            <a:r>
              <a:rPr lang="en-US" dirty="0" err="1">
                <a:hlinkClick r:id="rId3"/>
              </a:rPr>
              <a:t>mnwc</a:t>
            </a:r>
            <a:r>
              <a:rPr lang="en-US" dirty="0">
                <a:hlinkClick r:id="rId3"/>
              </a:rPr>
              <a:t>/</a:t>
            </a:r>
            <a:r>
              <a:rPr lang="en-US" dirty="0" err="1">
                <a:hlinkClick r:id="rId3"/>
              </a:rPr>
              <a:t>mnwc</a:t>
            </a:r>
            <a:r>
              <a:rPr lang="en-US" dirty="0">
                <a:hlinkClick r:id="rId3"/>
              </a:rPr>
              <a:t>-initiatives/</a:t>
            </a:r>
            <a:r>
              <a:rPr lang="en-US" dirty="0" err="1">
                <a:hlinkClick r:id="rId3"/>
              </a:rPr>
              <a:t>nextgen-nclex</a:t>
            </a:r>
            <a:r>
              <a:rPr lang="en-US" dirty="0">
                <a:hlinkClick r:id="rId3"/>
              </a:rPr>
              <a:t>/faculty-case-studies/</a:t>
            </a:r>
            <a:endParaRPr lang="en-US" dirty="0"/>
          </a:p>
          <a:p>
            <a:pPr lvl="1"/>
            <a:r>
              <a:rPr lang="en-US" dirty="0"/>
              <a:t>Comprehensive, Fundamentals, Pediatrics, Maternity, Mental Health, Medical Surgical</a:t>
            </a:r>
          </a:p>
          <a:p>
            <a:r>
              <a:rPr lang="en-US" dirty="0"/>
              <a:t> Use those reviews or come up with your own combinations.</a:t>
            </a:r>
          </a:p>
        </p:txBody>
      </p:sp>
      <p:sp>
        <p:nvSpPr>
          <p:cNvPr id="3" name="Title 2">
            <a:extLst>
              <a:ext uri="{FF2B5EF4-FFF2-40B4-BE49-F238E27FC236}">
                <a16:creationId xmlns:a16="http://schemas.microsoft.com/office/drawing/2014/main" id="{D4BF4AF4-95DF-9DEC-C52C-A304E839C9BF}"/>
              </a:ext>
            </a:extLst>
          </p:cNvPr>
          <p:cNvSpPr>
            <a:spLocks noGrp="1"/>
          </p:cNvSpPr>
          <p:nvPr>
            <p:ph type="title"/>
          </p:nvPr>
        </p:nvSpPr>
        <p:spPr/>
        <p:txBody>
          <a:bodyPr/>
          <a:lstStyle/>
          <a:p>
            <a:r>
              <a:rPr lang="en-US" dirty="0"/>
              <a:t>Idea for use # 6: Minireviews</a:t>
            </a:r>
          </a:p>
        </p:txBody>
      </p:sp>
    </p:spTree>
    <p:extLst>
      <p:ext uri="{BB962C8B-B14F-4D97-AF65-F5344CB8AC3E}">
        <p14:creationId xmlns:p14="http://schemas.microsoft.com/office/powerpoint/2010/main" val="180370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1698172"/>
            <a:ext cx="10852150" cy="4240928"/>
          </a:xfrm>
        </p:spPr>
        <p:txBody>
          <a:bodyPr>
            <a:normAutofit fontScale="77500" lnSpcReduction="20000"/>
          </a:bodyPr>
          <a:lstStyle/>
          <a:p>
            <a:pPr>
              <a:lnSpc>
                <a:spcPct val="110000"/>
              </a:lnSpc>
            </a:pPr>
            <a:r>
              <a:rPr lang="en-US" sz="2900" dirty="0"/>
              <a:t>Unfolding case studies use approved NGN item types to answer questions about evolving real-world nursing scenarios.</a:t>
            </a:r>
          </a:p>
          <a:p>
            <a:pPr>
              <a:lnSpc>
                <a:spcPct val="110000"/>
              </a:lnSpc>
            </a:pPr>
            <a:r>
              <a:rPr lang="en-US" sz="2900" dirty="0"/>
              <a:t>Case studies present 6 linked questions to test the 6 steps of the </a:t>
            </a:r>
            <a:r>
              <a:rPr lang="en-US" sz="2900" i="0" dirty="0">
                <a:effectLst/>
              </a:rPr>
              <a:t>NCJMM in order:</a:t>
            </a:r>
          </a:p>
          <a:p>
            <a:pPr marL="964350" lvl="1" indent="-514350">
              <a:lnSpc>
                <a:spcPct val="110000"/>
              </a:lnSpc>
              <a:spcBef>
                <a:spcPts val="0"/>
              </a:spcBef>
              <a:buFont typeface="+mj-lt"/>
              <a:buAutoNum type="arabicPeriod"/>
            </a:pPr>
            <a:r>
              <a:rPr lang="en-US" sz="2900" dirty="0"/>
              <a:t>Recognize cues</a:t>
            </a:r>
          </a:p>
          <a:p>
            <a:pPr marL="964350" lvl="1" indent="-514350">
              <a:lnSpc>
                <a:spcPct val="110000"/>
              </a:lnSpc>
              <a:spcBef>
                <a:spcPts val="0"/>
              </a:spcBef>
              <a:buFont typeface="+mj-lt"/>
              <a:buAutoNum type="arabicPeriod"/>
            </a:pPr>
            <a:r>
              <a:rPr lang="en-US" sz="2900" i="0" dirty="0">
                <a:effectLst/>
              </a:rPr>
              <a:t>Analyze cues</a:t>
            </a:r>
          </a:p>
          <a:p>
            <a:pPr marL="964350" lvl="1" indent="-514350">
              <a:lnSpc>
                <a:spcPct val="110000"/>
              </a:lnSpc>
              <a:spcBef>
                <a:spcPts val="0"/>
              </a:spcBef>
              <a:buFont typeface="+mj-lt"/>
              <a:buAutoNum type="arabicPeriod"/>
            </a:pPr>
            <a:r>
              <a:rPr lang="en-US" sz="2900" dirty="0"/>
              <a:t>Prioritize hypotheses </a:t>
            </a:r>
          </a:p>
          <a:p>
            <a:pPr marL="964350" lvl="1" indent="-514350">
              <a:lnSpc>
                <a:spcPct val="110000"/>
              </a:lnSpc>
              <a:spcBef>
                <a:spcPts val="0"/>
              </a:spcBef>
              <a:buFont typeface="+mj-lt"/>
              <a:buAutoNum type="arabicPeriod"/>
            </a:pPr>
            <a:r>
              <a:rPr lang="en-US" sz="2900" i="0" dirty="0">
                <a:effectLst/>
              </a:rPr>
              <a:t>Generate solutions</a:t>
            </a:r>
          </a:p>
          <a:p>
            <a:pPr marL="964350" lvl="1" indent="-514350">
              <a:lnSpc>
                <a:spcPct val="110000"/>
              </a:lnSpc>
              <a:spcBef>
                <a:spcPts val="0"/>
              </a:spcBef>
              <a:buFont typeface="+mj-lt"/>
              <a:buAutoNum type="arabicPeriod"/>
            </a:pPr>
            <a:r>
              <a:rPr lang="en-US" sz="2900" dirty="0"/>
              <a:t>Take action</a:t>
            </a:r>
          </a:p>
          <a:p>
            <a:pPr marL="964350" lvl="1" indent="-514350">
              <a:lnSpc>
                <a:spcPct val="110000"/>
              </a:lnSpc>
              <a:spcBef>
                <a:spcPts val="0"/>
              </a:spcBef>
              <a:buFont typeface="+mj-lt"/>
              <a:buAutoNum type="arabicPeriod"/>
            </a:pPr>
            <a:r>
              <a:rPr lang="en-US" sz="2900" i="0" dirty="0">
                <a:effectLst/>
              </a:rPr>
              <a:t>Evaluate outcomes</a:t>
            </a:r>
          </a:p>
          <a:p>
            <a:pPr>
              <a:lnSpc>
                <a:spcPct val="110000"/>
              </a:lnSpc>
            </a:pPr>
            <a:r>
              <a:rPr lang="en-US" sz="2900" i="0" dirty="0">
                <a:effectLst/>
              </a:rPr>
              <a:t>Candidates should expect to complete a minimum of</a:t>
            </a:r>
            <a:r>
              <a:rPr lang="en-US" sz="2900" i="0" u="sng" dirty="0">
                <a:effectLst/>
              </a:rPr>
              <a:t> 3 and maximum of 5 case studies i</a:t>
            </a:r>
            <a:r>
              <a:rPr lang="en-US" sz="2900" i="0" dirty="0">
                <a:effectLst/>
              </a:rPr>
              <a:t>n the first 85 questions. (</a:t>
            </a:r>
            <a:r>
              <a:rPr lang="en-US" sz="2900" dirty="0">
                <a:hlinkClick r:id="rId3"/>
              </a:rPr>
              <a:t>NGN News - Winter 2022 | NCSBN</a:t>
            </a:r>
            <a:r>
              <a:rPr lang="en-US" sz="2900" dirty="0"/>
              <a:t>)</a:t>
            </a:r>
            <a:endParaRPr lang="en-US" sz="2900" i="0" dirty="0">
              <a:effectLst/>
            </a:endParaRPr>
          </a:p>
          <a:p>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188410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a:xfrm>
            <a:off x="733425" y="1926772"/>
            <a:ext cx="10852150" cy="4012328"/>
          </a:xfrm>
        </p:spPr>
        <p:txBody>
          <a:bodyPr>
            <a:normAutofit/>
          </a:bodyPr>
          <a:lstStyle/>
          <a:p>
            <a:pPr>
              <a:lnSpc>
                <a:spcPct val="110000"/>
              </a:lnSpc>
            </a:pPr>
            <a:r>
              <a:rPr lang="en-US" dirty="0"/>
              <a:t>Stand-alone (single) items test either client needs or clinical judgment.</a:t>
            </a:r>
          </a:p>
          <a:p>
            <a:pPr lvl="1">
              <a:lnSpc>
                <a:spcPct val="110000"/>
              </a:lnSpc>
            </a:pPr>
            <a:r>
              <a:rPr lang="en-US" sz="2000" dirty="0"/>
              <a:t>Client needs items, like in previous versions of NCLEX, flow from the detailed test plan. </a:t>
            </a:r>
          </a:p>
          <a:p>
            <a:pPr lvl="1">
              <a:lnSpc>
                <a:spcPct val="110000"/>
              </a:lnSpc>
            </a:pPr>
            <a:r>
              <a:rPr lang="en-US" sz="2000" dirty="0"/>
              <a:t>Clinical judgment items present information in a clinical scenario specifically targeting one or more NCJMM clinical judgment step.</a:t>
            </a:r>
          </a:p>
          <a:p>
            <a:pPr>
              <a:lnSpc>
                <a:spcPct val="110000"/>
              </a:lnSpc>
            </a:pPr>
            <a:r>
              <a:rPr lang="en-US" dirty="0"/>
              <a:t>There are 2 unique types of clinical judgment stand-alone items: </a:t>
            </a:r>
          </a:p>
          <a:p>
            <a:pPr lvl="1">
              <a:lnSpc>
                <a:spcPct val="110000"/>
              </a:lnSpc>
              <a:spcBef>
                <a:spcPts val="0"/>
              </a:spcBef>
              <a:spcAft>
                <a:spcPts val="0"/>
              </a:spcAft>
            </a:pPr>
            <a:r>
              <a:rPr lang="en-US" sz="2000" dirty="0"/>
              <a:t>Bowtie </a:t>
            </a:r>
          </a:p>
          <a:p>
            <a:pPr lvl="1">
              <a:lnSpc>
                <a:spcPct val="110000"/>
              </a:lnSpc>
              <a:spcBef>
                <a:spcPts val="0"/>
              </a:spcBef>
              <a:spcAft>
                <a:spcPts val="0"/>
              </a:spcAft>
            </a:pPr>
            <a:r>
              <a:rPr lang="en-US" sz="2000" dirty="0"/>
              <a:t>Trend  </a:t>
            </a:r>
          </a:p>
          <a:p>
            <a:pPr>
              <a:lnSpc>
                <a:spcPct val="110000"/>
              </a:lnSpc>
            </a:pPr>
            <a:r>
              <a:rPr lang="en-US" dirty="0"/>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131429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t>Bowties are a drag-and-drop response item variation.  </a:t>
            </a:r>
          </a:p>
          <a:p>
            <a:pPr>
              <a:lnSpc>
                <a:spcPct val="110000"/>
              </a:lnSpc>
            </a:pPr>
            <a:r>
              <a:rPr lang="en-US" sz="2600" dirty="0"/>
              <a:t>After reading a clinical scenario, candidates move response options (tokens) to placeholders (targets).</a:t>
            </a:r>
          </a:p>
          <a:p>
            <a:pPr lvl="1">
              <a:lnSpc>
                <a:spcPct val="110000"/>
              </a:lnSpc>
            </a:pPr>
            <a:r>
              <a:rPr lang="en-US" sz="2600" dirty="0"/>
              <a:t>On NCLEX the placeholders are arranged in the shape of a bowtie.</a:t>
            </a:r>
          </a:p>
          <a:p>
            <a:pPr>
              <a:lnSpc>
                <a:spcPct val="110000"/>
              </a:lnSpc>
            </a:pPr>
            <a:r>
              <a:rPr lang="en-US" sz="2600" dirty="0"/>
              <a:t>Candidates must select:</a:t>
            </a:r>
          </a:p>
          <a:p>
            <a:pPr lvl="1">
              <a:lnSpc>
                <a:spcPct val="110000"/>
              </a:lnSpc>
            </a:pPr>
            <a:r>
              <a:rPr lang="en-US" sz="2600" dirty="0"/>
              <a:t>1 condition the client is most likely experiencing from 4 options.</a:t>
            </a:r>
          </a:p>
          <a:p>
            <a:pPr lvl="1">
              <a:lnSpc>
                <a:spcPct val="110000"/>
              </a:lnSpc>
            </a:pPr>
            <a:r>
              <a:rPr lang="en-US" sz="2600" dirty="0"/>
              <a:t>2 actions to take to address the condition from 5 options.</a:t>
            </a:r>
          </a:p>
          <a:p>
            <a:pPr lvl="1">
              <a:lnSpc>
                <a:spcPct val="110000"/>
              </a:lnSpc>
            </a:pPr>
            <a:r>
              <a:rPr lang="en-US" sz="2600" dirty="0"/>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49878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t>Trend items require the candidate to make clinical judgments based on client data presented at different time points.</a:t>
            </a:r>
          </a:p>
          <a:p>
            <a:r>
              <a:rPr lang="en-US" sz="2200" dirty="0"/>
              <a:t> Trend items may address one or more steps of the NCJMM, but do not follow the six-item sequence or unfold like case studies do.</a:t>
            </a:r>
          </a:p>
          <a:p>
            <a:r>
              <a:rPr lang="en-US" sz="2200" dirty="0"/>
              <a:t> Trend items can feature any item response type except the drag-and-drop bowtie variation.</a:t>
            </a:r>
          </a:p>
          <a:p>
            <a:endParaRPr lang="en-US" sz="2400" dirty="0"/>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1786669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09C27BC-492A-472D-AA27-8888524811DE}">
  <ds:schemaRefs>
    <ds:schemaRef ds:uri="http://schemas.microsoft.com/sharepoint/v3/contenttype/forms"/>
  </ds:schemaRefs>
</ds:datastoreItem>
</file>

<file path=customXml/itemProps3.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683</TotalTime>
  <Words>3004</Words>
  <Application>Microsoft Office PowerPoint</Application>
  <PresentationFormat>Widescreen</PresentationFormat>
  <Paragraphs>331</Paragraphs>
  <Slides>50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 Light</vt:lpstr>
      <vt:lpstr>Calisto MT</vt:lpstr>
      <vt:lpstr>Wingdings</vt:lpstr>
      <vt:lpstr>Wingdings 2</vt:lpstr>
      <vt:lpstr>Slate</vt:lpstr>
      <vt:lpstr>Using the Maryland  NextGen Test Bank For Faculty</vt:lpstr>
      <vt:lpstr>About The Maryland  NextGen Test Bank</vt:lpstr>
      <vt:lpstr>Participating Programs</vt:lpstr>
      <vt:lpstr>About The NextGen NCLEX</vt:lpstr>
      <vt:lpstr>The Five New Item Response Types</vt:lpstr>
      <vt:lpstr>Case Studies</vt:lpstr>
      <vt:lpstr>Stand-alone Item Types</vt:lpstr>
      <vt:lpstr>Stand-alone Item: Bowtie</vt:lpstr>
      <vt:lpstr>Stand-alone Item: Trends</vt:lpstr>
      <vt:lpstr>About this Test Bank</vt:lpstr>
      <vt:lpstr>The Test Bank Has</vt:lpstr>
      <vt:lpstr>Getting Started</vt:lpstr>
      <vt:lpstr>From NextGen NCLEX Page</vt:lpstr>
      <vt:lpstr>Case Studies Are in 3 Folders</vt:lpstr>
      <vt:lpstr>Family Course Case Studies </vt:lpstr>
      <vt:lpstr>Fundamentals and Mental Health Case Studies</vt:lpstr>
      <vt:lpstr>Medical Surgical Cases</vt:lpstr>
      <vt:lpstr>Other Possible Course Uses </vt:lpstr>
      <vt:lpstr>Case Studies Come  in a Word Document</vt:lpstr>
      <vt:lpstr>Case Study Format</vt:lpstr>
      <vt:lpstr>The Stand-Alone Item Appears after the Case Study on the Word Document</vt:lpstr>
      <vt:lpstr>About The Word Documents</vt:lpstr>
      <vt:lpstr>Questions are loaded into Qualtrics</vt:lpstr>
      <vt:lpstr>Try The Question Yourself </vt:lpstr>
      <vt:lpstr>NextGen NCLEX Test Bank Limitation #1: Items are not in a Secure Data Base</vt:lpstr>
      <vt:lpstr>NextGen NCLEX Test Bank Limitation# 2 Only Project Manager Can Alter Qualtrics </vt:lpstr>
      <vt:lpstr>NextGen NCLEX Test Bank Limitation# 3 Qualtrics Does Not Give Correct Answers, Rationales, or Scores</vt:lpstr>
      <vt:lpstr>Use the Word Document to Create Presentations as Needed</vt:lpstr>
      <vt:lpstr>NextGen NCLEX Test Bank Limitation# 4 Faculty Cannot Access Group Data</vt:lpstr>
      <vt:lpstr>NextGen NCLEX Test Bank Limitation# 5 EMR Does Not open as Single Pages</vt:lpstr>
      <vt:lpstr>NextGen NCLEX Test Bank Limitation# 6 Not all NGN Item Variations Work</vt:lpstr>
      <vt:lpstr>Sample Bowtie in Qualtrics </vt:lpstr>
      <vt:lpstr>NextGen NCLEX Test Bank Limitation# 7 Some Functionality is Limited on Mobile Devices</vt:lpstr>
      <vt:lpstr>NextGen NCLEX Test Bank Limitation# 8 Select N Will Not Limit Selections</vt:lpstr>
      <vt:lpstr>To Use-  Select the Item</vt:lpstr>
      <vt:lpstr>The Student Site is Searchable</vt:lpstr>
      <vt:lpstr>When Students Access Questions, The First Screen Provides Instructions </vt:lpstr>
      <vt:lpstr>Students Answer the Questions </vt:lpstr>
      <vt:lpstr>In Tables, Follow Instructions for How Many Options may be Selected in a Row.</vt:lpstr>
      <vt:lpstr> Highlight Questions</vt:lpstr>
      <vt:lpstr>Submit the Final Question &amp;  Click Download PDF from the Thank You Screen </vt:lpstr>
      <vt:lpstr>Decide how to Give Students Answers</vt:lpstr>
      <vt:lpstr>Providing Answers</vt:lpstr>
      <vt:lpstr>Before using the Test Bank</vt:lpstr>
      <vt:lpstr>Ideas for Use # 1 Answer Questions in Class</vt:lpstr>
      <vt:lpstr>Ideas for Use # 2  Use Questions as Pre-class Assignment</vt:lpstr>
      <vt:lpstr>Idea for use # 3:  Do the Case in Class Using Prompts</vt:lpstr>
      <vt:lpstr>Idea  for Use# 4: Create Activities from the Word Document Medical Record</vt:lpstr>
      <vt:lpstr>Idea for Use  # 5:  Create Paper Pencil Versions of Single Questions from the Word Document </vt:lpstr>
      <vt:lpstr>Idea for use # 6: Minireviews</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41</cp:revision>
  <dcterms:created xsi:type="dcterms:W3CDTF">2011-06-24T14:29:15Z</dcterms:created>
  <dcterms:modified xsi:type="dcterms:W3CDTF">2023-08-11T19:52:56Z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