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37"/>
  </p:notesMasterIdLst>
  <p:sldIdLst>
    <p:sldId id="256" r:id="rId2"/>
    <p:sldId id="284" r:id="rId3"/>
    <p:sldId id="285" r:id="rId4"/>
    <p:sldId id="315" r:id="rId5"/>
    <p:sldId id="288" r:id="rId6"/>
    <p:sldId id="302" r:id="rId7"/>
    <p:sldId id="266" r:id="rId8"/>
    <p:sldId id="267" r:id="rId9"/>
    <p:sldId id="304" r:id="rId10"/>
    <p:sldId id="295" r:id="rId11"/>
    <p:sldId id="298" r:id="rId12"/>
    <p:sldId id="258" r:id="rId13"/>
    <p:sldId id="303" r:id="rId14"/>
    <p:sldId id="300" r:id="rId15"/>
    <p:sldId id="286" r:id="rId16"/>
    <p:sldId id="292" r:id="rId17"/>
    <p:sldId id="297" r:id="rId18"/>
    <p:sldId id="306" r:id="rId19"/>
    <p:sldId id="316" r:id="rId20"/>
    <p:sldId id="305" r:id="rId21"/>
    <p:sldId id="299" r:id="rId22"/>
    <p:sldId id="296" r:id="rId23"/>
    <p:sldId id="310" r:id="rId24"/>
    <p:sldId id="317" r:id="rId25"/>
    <p:sldId id="318" r:id="rId26"/>
    <p:sldId id="319" r:id="rId27"/>
    <p:sldId id="311" r:id="rId28"/>
    <p:sldId id="289" r:id="rId29"/>
    <p:sldId id="320" r:id="rId30"/>
    <p:sldId id="294" r:id="rId31"/>
    <p:sldId id="313" r:id="rId32"/>
    <p:sldId id="321" r:id="rId33"/>
    <p:sldId id="322" r:id="rId34"/>
    <p:sldId id="265" r:id="rId35"/>
    <p:sldId id="323"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0439F3-1F9C-4A2E-86AA-5683CE25CCF0}">
  <a:tblStyle styleId="{2B0439F3-1F9C-4A2E-86AA-5683CE25CCF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p:restoredTop sz="94412" autoAdjust="0"/>
  </p:normalViewPr>
  <p:slideViewPr>
    <p:cSldViewPr snapToGrid="0" snapToObjects="1">
      <p:cViewPr varScale="1">
        <p:scale>
          <a:sx n="109" d="100"/>
          <a:sy n="109"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latin typeface="Lato"/>
              </a:rPr>
              <a:t>Do You Have an AD?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Have an AD?</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CE7A-4FD4-85C0-54C3D120F9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7A-4FD4-85C0-54C3D120F94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7A-4FD4-85C0-54C3D120F94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7A-4FD4-85C0-54C3D120F94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Lato"/>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No</c:v>
                </c:pt>
                <c:pt idx="2">
                  <c:v>Unsure</c:v>
                </c:pt>
              </c:strCache>
            </c:strRef>
          </c:cat>
          <c:val>
            <c:numRef>
              <c:f>Sheet1!$B$2:$B$5</c:f>
              <c:numCache>
                <c:formatCode>0.00%</c:formatCode>
                <c:ptCount val="4"/>
                <c:pt idx="0">
                  <c:v>0.59340000000000004</c:v>
                </c:pt>
                <c:pt idx="1">
                  <c:v>0.38030000000000003</c:v>
                </c:pt>
                <c:pt idx="2">
                  <c:v>2.6200000000000001E-2</c:v>
                </c:pt>
              </c:numCache>
            </c:numRef>
          </c:val>
          <c:extLst>
            <c:ext xmlns:c16="http://schemas.microsoft.com/office/drawing/2014/chart" uri="{C3380CC4-5D6E-409C-BE32-E72D297353CC}">
              <c16:uniqueId val="{00000000-31D7-4D62-B442-934137942BD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Lato"/>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3000" y="685800"/>
            <a:ext cx="4572000" cy="34290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4F6EBF-B2D2-43BB-A55A-D28D40F31F94}" type="slidenum">
              <a:rPr lang="en-US" altLang="en-US" smtClean="0">
                <a:latin typeface="Times New Roman" panose="02020603050405020304" pitchFamily="18" charset="0"/>
              </a:rPr>
              <a:pPr/>
              <a:t>19</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1079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b="1" smtClean="0"/>
              <a:t>Top News</a:t>
            </a:r>
          </a:p>
          <a:p>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6F2B5A-0A9D-42CA-A752-2886B59C1866}" type="slidenum">
              <a:rPr lang="en-US" altLang="en-US" smtClean="0"/>
              <a:pPr/>
              <a:t>21</a:t>
            </a:fld>
            <a:endParaRPr lang="en-US" altLang="en-US" smtClean="0"/>
          </a:p>
        </p:txBody>
      </p:sp>
    </p:spTree>
    <p:extLst>
      <p:ext uri="{BB962C8B-B14F-4D97-AF65-F5344CB8AC3E}">
        <p14:creationId xmlns:p14="http://schemas.microsoft.com/office/powerpoint/2010/main" val="237930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‘Many physicians find themselves well trained in medicine, but woefully underprepared emotionally for its stressors. At the core of our calling to be doctors, sometimes lies both our greatest strength and the seed of our undoing. Our drive to be the very best clinicians leads us to spend long hours caring for patients, voluntarily cutting into time with our families and personal interests.”</a:t>
            </a:r>
          </a:p>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5F3B0E9-40C8-4527-A43E-41EB85CE887D}" type="slidenum">
              <a:rPr lang="en-US" altLang="en-US" smtClean="0"/>
              <a:pPr/>
              <a:t>24</a:t>
            </a:fld>
            <a:endParaRPr lang="en-US" altLang="en-US" smtClean="0"/>
          </a:p>
        </p:txBody>
      </p:sp>
    </p:spTree>
    <p:extLst>
      <p:ext uri="{BB962C8B-B14F-4D97-AF65-F5344CB8AC3E}">
        <p14:creationId xmlns:p14="http://schemas.microsoft.com/office/powerpoint/2010/main" val="370074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u="sng" dirty="0" err="1" smtClean="0">
                <a:solidFill>
                  <a:schemeClr val="tx1"/>
                </a:solidFill>
              </a:rPr>
              <a:t>iNOCUluM</a:t>
            </a:r>
            <a:r>
              <a:rPr lang="en-US" u="sng" dirty="0" smtClean="0">
                <a:solidFill>
                  <a:schemeClr val="tx1"/>
                </a:solidFill>
              </a:rPr>
              <a:t> </a:t>
            </a:r>
            <a:r>
              <a:rPr lang="en-US" dirty="0" smtClean="0">
                <a:solidFill>
                  <a:schemeClr val="tx1"/>
                </a:solidFill>
              </a:rPr>
              <a:t>[Nurses </a:t>
            </a:r>
            <a:r>
              <a:rPr lang="en-US" dirty="0" err="1" smtClean="0">
                <a:solidFill>
                  <a:schemeClr val="tx1"/>
                </a:solidFill>
              </a:rPr>
              <a:t>biOethics</a:t>
            </a:r>
            <a:r>
              <a:rPr lang="en-US" dirty="0" smtClean="0">
                <a:solidFill>
                  <a:schemeClr val="tx1"/>
                </a:solidFill>
              </a:rPr>
              <a:t> </a:t>
            </a:r>
            <a:r>
              <a:rPr lang="en-US" dirty="0" err="1" smtClean="0">
                <a:solidFill>
                  <a:schemeClr val="tx1"/>
                </a:solidFill>
              </a:rPr>
              <a:t>CoUntering</a:t>
            </a:r>
            <a:r>
              <a:rPr lang="en-US" dirty="0" smtClean="0">
                <a:solidFill>
                  <a:schemeClr val="tx1"/>
                </a:solidFill>
              </a:rPr>
              <a:t> Misinformation]</a:t>
            </a:r>
          </a:p>
          <a:p>
            <a:endParaRPr lang="en-US" dirty="0"/>
          </a:p>
        </p:txBody>
      </p:sp>
    </p:spTree>
    <p:extLst>
      <p:ext uri="{BB962C8B-B14F-4D97-AF65-F5344CB8AC3E}">
        <p14:creationId xmlns:p14="http://schemas.microsoft.com/office/powerpoint/2010/main" val="863248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30118-E655-4E9F-A1F5-D55AF9DA367D}" type="slidenum">
              <a:rPr lang="en-US" smtClean="0"/>
              <a:t>30</a:t>
            </a:fld>
            <a:endParaRPr lang="en-US"/>
          </a:p>
        </p:txBody>
      </p:sp>
    </p:spTree>
    <p:extLst>
      <p:ext uri="{BB962C8B-B14F-4D97-AF65-F5344CB8AC3E}">
        <p14:creationId xmlns:p14="http://schemas.microsoft.com/office/powerpoint/2010/main" val="278292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96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30118-E655-4E9F-A1F5-D55AF9DA367D}" type="slidenum">
              <a:rPr lang="en-US" smtClean="0"/>
              <a:t>35</a:t>
            </a:fld>
            <a:endParaRPr lang="en-US"/>
          </a:p>
        </p:txBody>
      </p:sp>
    </p:spTree>
    <p:extLst>
      <p:ext uri="{BB962C8B-B14F-4D97-AF65-F5344CB8AC3E}">
        <p14:creationId xmlns:p14="http://schemas.microsoft.com/office/powerpoint/2010/main" val="218852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 we write in a new Milken Institute report, U.S. health care costs for chronic diseases such as heart disease, cancer, diabetes, and Alzheimer’s disease totaled $1.1 trillion in 2016. When lost economic productivity is included, the total economic impact was $3.7 trillion. This is equivalent to nearly 20 percent of the U.S. gross domestic product.</a:t>
            </a:r>
            <a:endParaRPr lang="en-US" dirty="0"/>
          </a:p>
        </p:txBody>
      </p:sp>
    </p:spTree>
    <p:extLst>
      <p:ext uri="{BB962C8B-B14F-4D97-AF65-F5344CB8AC3E}">
        <p14:creationId xmlns:p14="http://schemas.microsoft.com/office/powerpoint/2010/main" val="375933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Given the serious illness of our population, we were</a:t>
            </a:r>
            <a:r>
              <a:rPr lang="en-US" baseline="0" dirty="0" smtClean="0"/>
              <a:t> surprised to find that almost 40% have no AD. </a:t>
            </a:r>
          </a:p>
          <a:p>
            <a:r>
              <a:rPr lang="en-US" baseline="0" dirty="0" smtClean="0"/>
              <a:t>We are not doing well and it reflects work by Halpern et </a:t>
            </a:r>
            <a:r>
              <a:rPr lang="en-US" baseline="0" dirty="0" err="1" smtClean="0"/>
              <a:t>al’s</a:t>
            </a:r>
            <a:r>
              <a:rPr lang="en-US" baseline="0" dirty="0" smtClean="0"/>
              <a:t> study of ADs in the general public. </a:t>
            </a:r>
            <a:endParaRPr lang="en-US" dirty="0"/>
          </a:p>
        </p:txBody>
      </p:sp>
      <p:sp>
        <p:nvSpPr>
          <p:cNvPr id="4" name="Slide Number Placeholder 3"/>
          <p:cNvSpPr>
            <a:spLocks noGrp="1"/>
          </p:cNvSpPr>
          <p:nvPr>
            <p:ph type="sldNum" sz="quarter" idx="10"/>
          </p:nvPr>
        </p:nvSpPr>
        <p:spPr/>
        <p:txBody>
          <a:bodyPr/>
          <a:lstStyle/>
          <a:p>
            <a:fld id="{B7130118-E655-4E9F-A1F5-D55AF9DA367D}" type="slidenum">
              <a:rPr lang="en-US" smtClean="0"/>
              <a:t>11</a:t>
            </a:fld>
            <a:endParaRPr lang="en-US"/>
          </a:p>
        </p:txBody>
      </p:sp>
    </p:spTree>
    <p:extLst>
      <p:ext uri="{BB962C8B-B14F-4D97-AF65-F5344CB8AC3E}">
        <p14:creationId xmlns:p14="http://schemas.microsoft.com/office/powerpoint/2010/main" val="282150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600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198123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3000" y="685800"/>
            <a:ext cx="4572000" cy="342900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1122" indent="-288893" eaLnBrk="0" hangingPunct="0">
              <a:spcBef>
                <a:spcPct val="30000"/>
              </a:spcBef>
              <a:defRPr sz="1200">
                <a:solidFill>
                  <a:schemeClr val="tx1"/>
                </a:solidFill>
                <a:latin typeface="Times New Roman" panose="02020603050405020304" pitchFamily="18" charset="0"/>
              </a:defRPr>
            </a:lvl2pPr>
            <a:lvl3pPr marL="1155573" indent="-231115" eaLnBrk="0" hangingPunct="0">
              <a:spcBef>
                <a:spcPct val="30000"/>
              </a:spcBef>
              <a:defRPr sz="1200">
                <a:solidFill>
                  <a:schemeClr val="tx1"/>
                </a:solidFill>
                <a:latin typeface="Times New Roman" panose="02020603050405020304" pitchFamily="18" charset="0"/>
              </a:defRPr>
            </a:lvl3pPr>
            <a:lvl4pPr marL="1617802" indent="-231115" eaLnBrk="0" hangingPunct="0">
              <a:spcBef>
                <a:spcPct val="30000"/>
              </a:spcBef>
              <a:defRPr sz="1200">
                <a:solidFill>
                  <a:schemeClr val="tx1"/>
                </a:solidFill>
                <a:latin typeface="Times New Roman" panose="02020603050405020304" pitchFamily="18" charset="0"/>
              </a:defRPr>
            </a:lvl4pPr>
            <a:lvl5pPr marL="2080031" indent="-231115" eaLnBrk="0" hangingPunct="0">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AE036C1-1CA3-424A-80EE-CD229AC4D769}"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09735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37852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3377550"/>
            <a:ext cx="7218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3377550"/>
            <a:ext cx="7218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3377550"/>
            <a:ext cx="7218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3377550"/>
            <a:ext cx="52167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831450"/>
            <a:ext cx="64626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893625"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4219456"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893700" y="6199950"/>
            <a:ext cx="6462600" cy="467700"/>
          </a:xfrm>
          <a:prstGeom prst="rect">
            <a:avLst/>
          </a:prstGeom>
        </p:spPr>
        <p:txBody>
          <a:bodyPr spcFirstLastPara="1" wrap="square" lIns="91425" tIns="91425" rIns="91425" bIns="91425" anchor="b" anchorCtr="0"/>
          <a:lstStyle>
            <a:lvl1pPr marL="457200" lvl="0" indent="-228600">
              <a:spcBef>
                <a:spcPts val="360"/>
              </a:spcBef>
              <a:spcAft>
                <a:spcPts val="0"/>
              </a:spcAft>
              <a:buClr>
                <a:srgbClr val="2185C5"/>
              </a:buClr>
              <a:buSzPts val="1400"/>
              <a:buNone/>
              <a:defRPr sz="1400">
                <a:solidFill>
                  <a:srgbClr val="2185C5"/>
                </a:solidFill>
              </a:defRPr>
            </a:lvl1pPr>
          </a:lstStyle>
          <a:p>
            <a:endParaRPr/>
          </a:p>
        </p:txBody>
      </p:sp>
      <p:sp>
        <p:nvSpPr>
          <p:cNvPr id="67" name="Google Shape;67;p9"/>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2185C5"/>
                </a:solidFill>
              </a:defRPr>
            </a:lvl1pPr>
            <a:lvl2pPr lvl="1">
              <a:buNone/>
              <a:defRPr>
                <a:solidFill>
                  <a:srgbClr val="2185C5"/>
                </a:solidFill>
              </a:defRPr>
            </a:lvl2pPr>
            <a:lvl3pPr lvl="2">
              <a:buNone/>
              <a:defRPr>
                <a:solidFill>
                  <a:srgbClr val="2185C5"/>
                </a:solidFill>
              </a:defRPr>
            </a:lvl3pPr>
            <a:lvl4pPr lvl="3">
              <a:buNone/>
              <a:defRPr>
                <a:solidFill>
                  <a:srgbClr val="2185C5"/>
                </a:solidFill>
              </a:defRPr>
            </a:lvl4pPr>
            <a:lvl5pPr lvl="4">
              <a:buNone/>
              <a:defRPr>
                <a:solidFill>
                  <a:srgbClr val="2185C5"/>
                </a:solidFill>
              </a:defRPr>
            </a:lvl5pPr>
            <a:lvl6pPr lvl="5">
              <a:buNone/>
              <a:defRPr>
                <a:solidFill>
                  <a:srgbClr val="2185C5"/>
                </a:solidFill>
              </a:defRPr>
            </a:lvl6pPr>
            <a:lvl7pPr lvl="6">
              <a:buNone/>
              <a:defRPr>
                <a:solidFill>
                  <a:srgbClr val="2185C5"/>
                </a:solidFill>
              </a:defRPr>
            </a:lvl7pPr>
            <a:lvl8pPr lvl="7">
              <a:buNone/>
              <a:defRPr>
                <a:solidFill>
                  <a:srgbClr val="2185C5"/>
                </a:solidFill>
              </a:defRPr>
            </a:lvl8pPr>
            <a:lvl9pPr lvl="8">
              <a:buNone/>
              <a:defRPr>
                <a:solidFill>
                  <a:srgbClr val="2185C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132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1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6364177"/>
            <a:ext cx="548700" cy="4179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5" r:id="rId5"/>
    <p:sldLayoutId id="2147483656"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 TargetMode="External"/><Relationship Id="rId2" Type="http://schemas.openxmlformats.org/officeDocument/2006/relationships/hyperlink" Target="https://www.cms.gov/Research-Statistics-Data-and-Systems/Statistics-Trends-and-Reports/NationalHealthExpendData/downloads/highlights.pdf" TargetMode="External"/><Relationship Id="rId1" Type="http://schemas.openxmlformats.org/officeDocument/2006/relationships/slideLayout" Target="../slideLayouts/slideLayout7.xml"/><Relationship Id="rId4" Type="http://schemas.openxmlformats.org/officeDocument/2006/relationships/hyperlink" Target="http://www.ncbi.nlm.nih.gov/pubmed/26784775"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hutterstock.7eer.net/c/426523/42119/1305?sharedId=STOCKSNAP_PHOTO_DETAIL_BUTTON&amp;u=https://www.shutterstock.com" TargetMode="Externa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512064" y="512063"/>
            <a:ext cx="7863840" cy="25641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solidFill>
                  <a:schemeClr val="tx1"/>
                </a:solidFill>
              </a:rPr>
              <a:t>EVOLVING </a:t>
            </a:r>
            <a:r>
              <a:rPr lang="en-US" sz="4000" dirty="0">
                <a:solidFill>
                  <a:schemeClr val="tx1"/>
                </a:solidFill>
              </a:rPr>
              <a:t>ETHICAL ISSUES AND IMPLICATIONS FOR CLINICAL PRACTICE</a:t>
            </a:r>
            <a:endParaRPr sz="4000" dirty="0">
              <a:solidFill>
                <a:schemeClr val="tx1"/>
              </a:solidFill>
            </a:endParaRPr>
          </a:p>
        </p:txBody>
      </p:sp>
      <p:sp>
        <p:nvSpPr>
          <p:cNvPr id="3" name="Google Shape;61;p13">
            <a:extLst>
              <a:ext uri="{FF2B5EF4-FFF2-40B4-BE49-F238E27FC236}">
                <a16:creationId xmlns:a16="http://schemas.microsoft.com/office/drawing/2014/main" id="{170E8690-2514-6346-A33B-DAF475FF0117}"/>
              </a:ext>
            </a:extLst>
          </p:cNvPr>
          <p:cNvSpPr txBox="1">
            <a:spLocks/>
          </p:cNvSpPr>
          <p:nvPr/>
        </p:nvSpPr>
        <p:spPr>
          <a:xfrm>
            <a:off x="1140980" y="4087752"/>
            <a:ext cx="6912300" cy="135632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6000"/>
              <a:buFont typeface="Libre Baskerville"/>
              <a:buNone/>
              <a:defRPr sz="6000" b="0" i="0" u="none" strike="noStrike" cap="none">
                <a:solidFill>
                  <a:srgbClr val="FFFFFF"/>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FFFFFF"/>
              </a:buClr>
              <a:buSzPts val="6000"/>
              <a:buFont typeface="Libre Baskerville"/>
              <a:buNone/>
              <a:defRPr sz="6000" b="0" i="0" u="none" strike="noStrike" cap="none">
                <a:solidFill>
                  <a:srgbClr val="FFFFFF"/>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FFFFFF"/>
              </a:buClr>
              <a:buSzPts val="6000"/>
              <a:buFont typeface="Libre Baskerville"/>
              <a:buNone/>
              <a:defRPr sz="6000" b="0" i="0" u="none" strike="noStrike" cap="none">
                <a:solidFill>
                  <a:srgbClr val="FFFFFF"/>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FFFFFF"/>
              </a:buClr>
              <a:buSzPts val="6000"/>
              <a:buFont typeface="Libre Baskerville"/>
              <a:buNone/>
              <a:defRPr sz="6000" b="0" i="0" u="none" strike="noStrike" cap="none">
                <a:solidFill>
                  <a:srgbClr val="FFFFFF"/>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FFFFFF"/>
              </a:buClr>
              <a:buSzPts val="6000"/>
              <a:buFont typeface="Libre Baskerville"/>
              <a:buNone/>
              <a:defRPr sz="6000" b="0" i="0" u="none" strike="noStrike" cap="none">
                <a:solidFill>
                  <a:srgbClr val="FFFFFF"/>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FFFFFF"/>
              </a:buClr>
              <a:buSzPts val="6000"/>
              <a:buFont typeface="Libre Baskerville"/>
              <a:buNone/>
              <a:defRPr sz="6000" b="0" i="0" u="none" strike="noStrike" cap="none">
                <a:solidFill>
                  <a:srgbClr val="FFFFFF"/>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FFFFFF"/>
              </a:buClr>
              <a:buSzPts val="6000"/>
              <a:buFont typeface="Libre Baskerville"/>
              <a:buNone/>
              <a:defRPr sz="6000" b="0" i="0" u="none" strike="noStrike" cap="none">
                <a:solidFill>
                  <a:srgbClr val="FFFFFF"/>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FFFFFF"/>
              </a:buClr>
              <a:buSzPts val="6000"/>
              <a:buFont typeface="Libre Baskerville"/>
              <a:buNone/>
              <a:defRPr sz="6000" b="0" i="0" u="none" strike="noStrike" cap="none">
                <a:solidFill>
                  <a:srgbClr val="FFFFFF"/>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FFFFFF"/>
              </a:buClr>
              <a:buSzPts val="6000"/>
              <a:buFont typeface="Libre Baskerville"/>
              <a:buNone/>
              <a:defRPr sz="6000" b="0" i="0" u="none" strike="noStrike" cap="none">
                <a:solidFill>
                  <a:srgbClr val="FFFFFF"/>
                </a:solidFill>
                <a:latin typeface="Libre Baskerville"/>
                <a:ea typeface="Libre Baskerville"/>
                <a:cs typeface="Libre Baskerville"/>
                <a:sym typeface="Libre Baskerville"/>
              </a:defRPr>
            </a:lvl9pPr>
          </a:lstStyle>
          <a:p>
            <a:r>
              <a:rPr lang="en-US" sz="2400" dirty="0">
                <a:solidFill>
                  <a:schemeClr val="tx1"/>
                </a:solidFill>
              </a:rPr>
              <a:t>Connie M. Ulrich, PhD, RN</a:t>
            </a:r>
          </a:p>
          <a:p>
            <a:r>
              <a:rPr lang="en-US" sz="2400" dirty="0">
                <a:solidFill>
                  <a:schemeClr val="tx1"/>
                </a:solidFill>
              </a:rPr>
              <a:t>Lillian S. Brunner Chair</a:t>
            </a:r>
          </a:p>
          <a:p>
            <a:r>
              <a:rPr lang="en-US" sz="2400" dirty="0">
                <a:solidFill>
                  <a:schemeClr val="tx1"/>
                </a:solidFill>
              </a:rPr>
              <a:t>Professor of Nursing and Bioethics</a:t>
            </a:r>
          </a:p>
          <a:p>
            <a:r>
              <a:rPr lang="en-US" sz="2400" dirty="0">
                <a:solidFill>
                  <a:schemeClr val="tx1"/>
                </a:solidFill>
              </a:rPr>
              <a:t>University of Pennsylvania School of </a:t>
            </a:r>
            <a:r>
              <a:rPr lang="en-US" sz="2400" dirty="0" smtClean="0">
                <a:solidFill>
                  <a:schemeClr val="tx1"/>
                </a:solidFill>
              </a:rPr>
              <a:t>Nursing and Perelman School of Medicine</a:t>
            </a:r>
            <a:endParaRPr lang="en-US" sz="2400"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735"/>
          <a:stretch/>
        </p:blipFill>
        <p:spPr>
          <a:xfrm>
            <a:off x="4350738" y="5673710"/>
            <a:ext cx="809790" cy="10058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655" y="51875"/>
            <a:ext cx="6462600" cy="1143000"/>
          </a:xfrm>
        </p:spPr>
        <p:txBody>
          <a:bodyPr/>
          <a:lstStyle/>
          <a:p>
            <a:pPr algn="ctr"/>
            <a:r>
              <a:rPr lang="en-US" dirty="0" smtClean="0">
                <a:solidFill>
                  <a:schemeClr val="tx1"/>
                </a:solidFill>
              </a:rPr>
              <a:t>End-Of-Life Issues</a:t>
            </a:r>
            <a:endParaRPr lang="en-US" dirty="0">
              <a:solidFill>
                <a:schemeClr val="tx1"/>
              </a:solidFill>
            </a:endParaRPr>
          </a:p>
        </p:txBody>
      </p:sp>
      <p:sp>
        <p:nvSpPr>
          <p:cNvPr id="3" name="Content Placeholder 2"/>
          <p:cNvSpPr>
            <a:spLocks noGrp="1"/>
          </p:cNvSpPr>
          <p:nvPr>
            <p:ph idx="1"/>
          </p:nvPr>
        </p:nvSpPr>
        <p:spPr>
          <a:xfrm>
            <a:off x="237744" y="1457962"/>
            <a:ext cx="8074152" cy="4736400"/>
          </a:xfrm>
        </p:spPr>
        <p:txBody>
          <a:bodyPr/>
          <a:lstStyle/>
          <a:p>
            <a:r>
              <a:rPr lang="en-US" sz="3200" dirty="0" smtClean="0">
                <a:solidFill>
                  <a:schemeClr val="tx1"/>
                </a:solidFill>
              </a:rPr>
              <a:t>33% of health expenditures are for hospital care.</a:t>
            </a:r>
          </a:p>
          <a:p>
            <a:pPr marL="38100" indent="0">
              <a:buNone/>
            </a:pPr>
            <a:r>
              <a:rPr lang="en-US" sz="1200" b="1" dirty="0">
                <a:solidFill>
                  <a:schemeClr val="tx1"/>
                </a:solidFill>
              </a:rPr>
              <a:t>	</a:t>
            </a:r>
          </a:p>
          <a:p>
            <a:pPr marL="914400" indent="0">
              <a:buNone/>
            </a:pPr>
            <a:r>
              <a:rPr lang="en-US" sz="1050" b="1" u="sng" dirty="0" smtClean="0">
                <a:solidFill>
                  <a:srgbClr val="000000"/>
                </a:solidFill>
                <a:ea typeface="Calibri" panose="020F0502020204030204" pitchFamily="34" charset="0"/>
                <a:hlinkClick r:id="rId2"/>
              </a:rPr>
              <a:t>https</a:t>
            </a:r>
            <a:r>
              <a:rPr lang="en-US" sz="1050" b="1" u="sng" dirty="0">
                <a:solidFill>
                  <a:srgbClr val="000000"/>
                </a:solidFill>
                <a:ea typeface="Calibri" panose="020F0502020204030204" pitchFamily="34" charset="0"/>
                <a:hlinkClick r:id="rId2"/>
              </a:rPr>
              <a:t>://www.cms.gov/Research-Statistics-Data-and-Systems/Statistics-Trends-and-Reports/NationalHealthExpendData/downloads/highlights.pdf</a:t>
            </a:r>
            <a:endParaRPr lang="en-US" sz="1200" dirty="0">
              <a:latin typeface="Calibri" panose="020F0502020204030204" pitchFamily="34" charset="0"/>
              <a:ea typeface="Calibri" panose="020F0502020204030204" pitchFamily="34" charset="0"/>
            </a:endParaRPr>
          </a:p>
          <a:p>
            <a:pPr marL="38100" indent="0">
              <a:buNone/>
            </a:pPr>
            <a:endParaRPr lang="en-US" sz="1200" b="1" dirty="0" smtClean="0">
              <a:solidFill>
                <a:schemeClr val="tx1"/>
              </a:solidFill>
              <a:hlinkClick r:id="rId3"/>
            </a:endParaRPr>
          </a:p>
          <a:p>
            <a:r>
              <a:rPr lang="en-US" sz="3200" dirty="0" smtClean="0">
                <a:solidFill>
                  <a:schemeClr val="tx1"/>
                </a:solidFill>
              </a:rPr>
              <a:t>More </a:t>
            </a:r>
            <a:r>
              <a:rPr lang="en-US" sz="3200" dirty="0">
                <a:solidFill>
                  <a:schemeClr val="tx1"/>
                </a:solidFill>
              </a:rPr>
              <a:t>than 40% of </a:t>
            </a:r>
            <a:r>
              <a:rPr lang="en-US" sz="3200" dirty="0" smtClean="0">
                <a:solidFill>
                  <a:schemeClr val="tx1"/>
                </a:solidFill>
              </a:rPr>
              <a:t>U.S. patients </a:t>
            </a:r>
            <a:r>
              <a:rPr lang="en-US" sz="3200" dirty="0">
                <a:solidFill>
                  <a:schemeClr val="tx1"/>
                </a:solidFill>
              </a:rPr>
              <a:t>who die with </a:t>
            </a:r>
            <a:r>
              <a:rPr lang="en-US" sz="3200" dirty="0" smtClean="0">
                <a:solidFill>
                  <a:schemeClr val="tx1"/>
                </a:solidFill>
              </a:rPr>
              <a:t>cancer </a:t>
            </a:r>
            <a:r>
              <a:rPr lang="en-US" sz="3200" dirty="0">
                <a:solidFill>
                  <a:schemeClr val="tx1"/>
                </a:solidFill>
              </a:rPr>
              <a:t>are admitted to the ICU in the last six months of life. </a:t>
            </a:r>
            <a:endParaRPr lang="en-US" sz="3200" dirty="0" smtClean="0">
              <a:solidFill>
                <a:schemeClr val="tx1"/>
              </a:solidFill>
            </a:endParaRPr>
          </a:p>
          <a:p>
            <a:pPr marL="914400" indent="-876300" defTabSz="228600">
              <a:buNone/>
              <a:tabLst>
                <a:tab pos="914400" algn="l"/>
              </a:tabLst>
            </a:pPr>
            <a:r>
              <a:rPr lang="en-US" sz="900" dirty="0" smtClean="0"/>
              <a:t>	</a:t>
            </a:r>
            <a:r>
              <a:rPr lang="en-US" sz="1000" dirty="0" err="1" smtClean="0"/>
              <a:t>Bekelman</a:t>
            </a:r>
            <a:r>
              <a:rPr lang="en-US" sz="1000" dirty="0" smtClean="0"/>
              <a:t> </a:t>
            </a:r>
            <a:r>
              <a:rPr lang="en-US" sz="1000" dirty="0"/>
              <a:t>JE, Halpern SD, </a:t>
            </a:r>
            <a:r>
              <a:rPr lang="en-US" sz="1000" dirty="0" err="1"/>
              <a:t>Blankart</a:t>
            </a:r>
            <a:r>
              <a:rPr lang="en-US" sz="1000" dirty="0"/>
              <a:t> CR, Bynum JP, Cohen J, Fowler R, </a:t>
            </a:r>
            <a:r>
              <a:rPr lang="en-US" sz="1000" dirty="0" err="1"/>
              <a:t>Kaasa</a:t>
            </a:r>
            <a:r>
              <a:rPr lang="en-US" sz="1000" dirty="0"/>
              <a:t> S, </a:t>
            </a:r>
            <a:r>
              <a:rPr lang="en-US" sz="1000" dirty="0" err="1"/>
              <a:t>Kwietniewski</a:t>
            </a:r>
            <a:r>
              <a:rPr lang="en-US" sz="1000" dirty="0"/>
              <a:t> L, </a:t>
            </a:r>
            <a:r>
              <a:rPr lang="en-US" sz="1000" dirty="0" err="1"/>
              <a:t>Melberg</a:t>
            </a:r>
            <a:r>
              <a:rPr lang="en-US" sz="1000" dirty="0"/>
              <a:t> HO, </a:t>
            </a:r>
            <a:r>
              <a:rPr lang="en-US" sz="1000" dirty="0" err="1" smtClean="0"/>
              <a:t>Onwuteaka-Philipsen</a:t>
            </a:r>
            <a:r>
              <a:rPr lang="en-US" sz="1000" dirty="0" smtClean="0"/>
              <a:t> B, </a:t>
            </a:r>
            <a:r>
              <a:rPr lang="en-US" sz="1000" dirty="0" err="1" smtClean="0"/>
              <a:t>Oosterveld-Vlug</a:t>
            </a:r>
            <a:r>
              <a:rPr lang="en-US" sz="1000" dirty="0" smtClean="0"/>
              <a:t> </a:t>
            </a:r>
            <a:r>
              <a:rPr lang="en-US" sz="1000" dirty="0"/>
              <a:t>M, </a:t>
            </a:r>
            <a:r>
              <a:rPr lang="en-US" sz="1000" dirty="0" err="1"/>
              <a:t>Pring</a:t>
            </a:r>
            <a:r>
              <a:rPr lang="en-US" sz="1000" dirty="0"/>
              <a:t> A, </a:t>
            </a:r>
            <a:r>
              <a:rPr lang="en-US" sz="1000" dirty="0" err="1"/>
              <a:t>Schreyögg</a:t>
            </a:r>
            <a:r>
              <a:rPr lang="en-US" sz="1000" dirty="0"/>
              <a:t> J, </a:t>
            </a:r>
            <a:r>
              <a:rPr lang="en-US" sz="1000" b="1" dirty="0"/>
              <a:t>Ulrich CM</a:t>
            </a:r>
            <a:r>
              <a:rPr lang="en-US" sz="1000" dirty="0"/>
              <a:t>, Verne J, </a:t>
            </a:r>
            <a:r>
              <a:rPr lang="en-US" sz="1000" dirty="0" err="1"/>
              <a:t>Wunsch</a:t>
            </a:r>
            <a:r>
              <a:rPr lang="en-US" sz="1000" dirty="0"/>
              <a:t> H, Emanuel EJ; International </a:t>
            </a:r>
            <a:r>
              <a:rPr lang="en-US" sz="1000" dirty="0" smtClean="0"/>
              <a:t>Consortium </a:t>
            </a:r>
            <a:r>
              <a:rPr lang="en-US" sz="1000" dirty="0"/>
              <a:t>for End-of-Life </a:t>
            </a:r>
            <a:r>
              <a:rPr lang="en-US" sz="1000" dirty="0" smtClean="0"/>
              <a:t>Research </a:t>
            </a:r>
            <a:r>
              <a:rPr lang="en-US" sz="1000" dirty="0"/>
              <a:t>(ICELR). </a:t>
            </a:r>
            <a:r>
              <a:rPr lang="en-US" sz="1000" dirty="0" smtClean="0">
                <a:hlinkClick r:id="rId4"/>
              </a:rPr>
              <a:t>Comparison </a:t>
            </a:r>
            <a:r>
              <a:rPr lang="en-US" sz="1000" dirty="0">
                <a:hlinkClick r:id="rId4"/>
              </a:rPr>
              <a:t>of Site of Death, Health Care Utilization, and Hospital  </a:t>
            </a:r>
            <a:r>
              <a:rPr lang="en-US" sz="1000" dirty="0" err="1" smtClean="0">
                <a:hlinkClick r:id="rId4"/>
              </a:rPr>
              <a:t>Expenitures</a:t>
            </a:r>
            <a:r>
              <a:rPr lang="en-US" sz="1000" dirty="0" smtClean="0">
                <a:hlinkClick r:id="rId4"/>
              </a:rPr>
              <a:t> </a:t>
            </a:r>
            <a:r>
              <a:rPr lang="en-US" sz="1000" dirty="0">
                <a:hlinkClick r:id="rId4"/>
              </a:rPr>
              <a:t>for Patients Dying With Cancer in </a:t>
            </a:r>
            <a:r>
              <a:rPr lang="en-US" sz="1000" dirty="0" smtClean="0">
                <a:hlinkClick r:id="rId4"/>
              </a:rPr>
              <a:t>7 Developed </a:t>
            </a:r>
            <a:r>
              <a:rPr lang="en-US" sz="1000" dirty="0">
                <a:hlinkClick r:id="rId4"/>
              </a:rPr>
              <a:t>Countries.</a:t>
            </a:r>
            <a:r>
              <a:rPr lang="en-US" sz="1000" dirty="0"/>
              <a:t> </a:t>
            </a:r>
            <a:r>
              <a:rPr lang="en-US" sz="1000" i="1" dirty="0"/>
              <a:t>JAMA</a:t>
            </a:r>
            <a:r>
              <a:rPr lang="en-US" sz="1000" dirty="0"/>
              <a:t>. 2016 Jan 19;315(3):272-83. </a:t>
            </a:r>
          </a:p>
          <a:p>
            <a:endParaRPr lang="en-US" sz="1000" b="1"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cxnSp>
        <p:nvCxnSpPr>
          <p:cNvPr id="5" name="Straight Connector 4">
            <a:extLst>
              <a:ext uri="{FF2B5EF4-FFF2-40B4-BE49-F238E27FC236}">
                <a16:creationId xmlns:a16="http://schemas.microsoft.com/office/drawing/2014/main" id="{D140DF1F-5B78-0349-8750-6139D4755DC4}"/>
              </a:ext>
            </a:extLst>
          </p:cNvPr>
          <p:cNvCxnSpPr>
            <a:cxnSpLocks/>
          </p:cNvCxnSpPr>
          <p:nvPr/>
        </p:nvCxnSpPr>
        <p:spPr>
          <a:xfrm>
            <a:off x="793116" y="1235193"/>
            <a:ext cx="7146562" cy="158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72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550" y="359602"/>
            <a:ext cx="6462600" cy="1143000"/>
          </a:xfrm>
        </p:spPr>
        <p:txBody>
          <a:bodyPr/>
          <a:lstStyle/>
          <a:p>
            <a:pPr algn="ctr"/>
            <a:r>
              <a:rPr lang="en-US" dirty="0" smtClean="0">
                <a:solidFill>
                  <a:schemeClr val="tx1"/>
                </a:solidFill>
              </a:rPr>
              <a:t>Advance Directives in CCTs</a:t>
            </a:r>
            <a:endParaRPr lang="en-US" dirty="0">
              <a:solidFill>
                <a:schemeClr val="tx1"/>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148004567"/>
              </p:ext>
            </p:extLst>
          </p:nvPr>
        </p:nvGraphicFramePr>
        <p:xfrm>
          <a:off x="514350" y="2502694"/>
          <a:ext cx="4000500" cy="301823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4748022" y="1655706"/>
            <a:ext cx="4236070" cy="3018094"/>
          </a:xfrm>
        </p:spPr>
        <p:txBody>
          <a:bodyPr/>
          <a:lstStyle/>
          <a:p>
            <a:pPr>
              <a:buFont typeface="Arial" panose="020B0604020202020204" pitchFamily="34" charset="0"/>
              <a:buChar char="•"/>
            </a:pPr>
            <a:r>
              <a:rPr lang="en-US" sz="1800" dirty="0" smtClean="0">
                <a:solidFill>
                  <a:schemeClr val="tx1"/>
                </a:solidFill>
              </a:rPr>
              <a:t>38% and 33% of those who are Stage IV and Stage III </a:t>
            </a:r>
            <a:r>
              <a:rPr lang="en-US" sz="1800" u="sng" dirty="0" smtClean="0">
                <a:solidFill>
                  <a:schemeClr val="tx1"/>
                </a:solidFill>
              </a:rPr>
              <a:t>do not have</a:t>
            </a:r>
            <a:r>
              <a:rPr lang="en-US" sz="1800" dirty="0" smtClean="0">
                <a:solidFill>
                  <a:schemeClr val="tx1"/>
                </a:solidFill>
              </a:rPr>
              <a:t> an AD</a:t>
            </a:r>
            <a:r>
              <a:rPr lang="en-US" sz="1800" dirty="0">
                <a:solidFill>
                  <a:schemeClr val="tx1"/>
                </a:solidFill>
              </a:rPr>
              <a:t>.</a:t>
            </a:r>
            <a:r>
              <a:rPr lang="en-US" sz="1800" dirty="0" smtClean="0">
                <a:solidFill>
                  <a:schemeClr val="tx1"/>
                </a:solidFill>
              </a:rPr>
              <a:t> </a:t>
            </a:r>
          </a:p>
          <a:p>
            <a:pPr>
              <a:buFont typeface="Arial" panose="020B0604020202020204" pitchFamily="34" charset="0"/>
              <a:buChar char="•"/>
            </a:pPr>
            <a:r>
              <a:rPr lang="en-US" sz="1800" dirty="0" smtClean="0">
                <a:solidFill>
                  <a:schemeClr val="tx1"/>
                </a:solidFill>
              </a:rPr>
              <a:t>55% and 62% of those diagnosed as Stage I and Stage II </a:t>
            </a:r>
            <a:r>
              <a:rPr lang="en-US" sz="1800" u="sng" dirty="0" smtClean="0">
                <a:solidFill>
                  <a:schemeClr val="tx1"/>
                </a:solidFill>
              </a:rPr>
              <a:t>do not have </a:t>
            </a:r>
            <a:r>
              <a:rPr lang="en-US" sz="1800" dirty="0" smtClean="0">
                <a:solidFill>
                  <a:schemeClr val="tx1"/>
                </a:solidFill>
              </a:rPr>
              <a:t>an AD.</a:t>
            </a:r>
          </a:p>
          <a:p>
            <a:pPr>
              <a:buFont typeface="Arial" panose="020B0604020202020204" pitchFamily="34" charset="0"/>
              <a:buChar char="•"/>
            </a:pPr>
            <a:r>
              <a:rPr lang="en-US" sz="1800" dirty="0" smtClean="0">
                <a:solidFill>
                  <a:schemeClr val="tx1"/>
                </a:solidFill>
              </a:rPr>
              <a:t>Of those who indicate they have no other options, 48% </a:t>
            </a:r>
            <a:r>
              <a:rPr lang="en-US" sz="1800" u="sng" dirty="0" smtClean="0">
                <a:solidFill>
                  <a:schemeClr val="tx1"/>
                </a:solidFill>
              </a:rPr>
              <a:t>have no</a:t>
            </a:r>
            <a:r>
              <a:rPr lang="en-US" sz="1800" dirty="0" smtClean="0">
                <a:solidFill>
                  <a:schemeClr val="tx1"/>
                </a:solidFill>
              </a:rPr>
              <a:t> AD.</a:t>
            </a:r>
          </a:p>
          <a:p>
            <a:pPr>
              <a:buFont typeface="Arial" panose="020B0604020202020204" pitchFamily="34" charset="0"/>
              <a:buChar char="•"/>
            </a:pPr>
            <a:r>
              <a:rPr lang="en-US" sz="1800" dirty="0" smtClean="0">
                <a:solidFill>
                  <a:schemeClr val="tx1"/>
                </a:solidFill>
              </a:rPr>
              <a:t>33% of participants indicate no discussions with healthcare providers on other options. [53% of those who have no discussion </a:t>
            </a:r>
            <a:r>
              <a:rPr lang="en-US" sz="1800" u="sng" dirty="0" smtClean="0">
                <a:solidFill>
                  <a:schemeClr val="tx1"/>
                </a:solidFill>
              </a:rPr>
              <a:t>do not have</a:t>
            </a:r>
            <a:r>
              <a:rPr lang="en-US" sz="1800" dirty="0" smtClean="0">
                <a:solidFill>
                  <a:schemeClr val="tx1"/>
                </a:solidFill>
              </a:rPr>
              <a:t> ADs].</a:t>
            </a:r>
          </a:p>
          <a:p>
            <a:pPr>
              <a:buFont typeface="Arial" panose="020B0604020202020204" pitchFamily="34" charset="0"/>
              <a:buChar char="•"/>
            </a:pPr>
            <a:endParaRPr lang="en-US" sz="1800" dirty="0">
              <a:solidFill>
                <a:schemeClr val="tx1"/>
              </a:solidFill>
            </a:endParaRPr>
          </a:p>
        </p:txBody>
      </p:sp>
      <p:cxnSp>
        <p:nvCxnSpPr>
          <p:cNvPr id="8" name="Straight Connector 7"/>
          <p:cNvCxnSpPr/>
          <p:nvPr/>
        </p:nvCxnSpPr>
        <p:spPr>
          <a:xfrm>
            <a:off x="1137690" y="1491271"/>
            <a:ext cx="6754319" cy="994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sp>
        <p:nvSpPr>
          <p:cNvPr id="9" name="TextBox 8"/>
          <p:cNvSpPr txBox="1"/>
          <p:nvPr/>
        </p:nvSpPr>
        <p:spPr>
          <a:xfrm>
            <a:off x="737980" y="6331643"/>
            <a:ext cx="7891670" cy="507831"/>
          </a:xfrm>
          <a:prstGeom prst="rect">
            <a:avLst/>
          </a:prstGeom>
          <a:noFill/>
        </p:spPr>
        <p:txBody>
          <a:bodyPr wrap="square" rtlCol="0">
            <a:spAutoFit/>
          </a:bodyPr>
          <a:lstStyle/>
          <a:p>
            <a:r>
              <a:rPr lang="en-US" sz="900" dirty="0"/>
              <a:t>Ulrich CM, Grady, C, Gordon T, Hanlon A, Knafl K, Mao J, Naylor M,  Ratcliffe S, </a:t>
            </a:r>
            <a:r>
              <a:rPr lang="en-US" sz="900" dirty="0" err="1"/>
              <a:t>Schapira</a:t>
            </a:r>
            <a:r>
              <a:rPr lang="en-US" sz="900" dirty="0"/>
              <a:t> M, Richmond T, Wallen G, Zhou P. Retention in Cancer Clinical Trials: Modeling Patients' Risk Benefit Assessments. National Cancer Institute, Grant #R01CA196131; 2014-2019.</a:t>
            </a:r>
          </a:p>
          <a:p>
            <a:endParaRPr lang="en-US" sz="900" dirty="0"/>
          </a:p>
        </p:txBody>
      </p:sp>
    </p:spTree>
    <p:extLst>
      <p:ext uri="{BB962C8B-B14F-4D97-AF65-F5344CB8AC3E}">
        <p14:creationId xmlns:p14="http://schemas.microsoft.com/office/powerpoint/2010/main" val="3728794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1486181" y="2156773"/>
            <a:ext cx="5561100" cy="1546500"/>
          </a:xfrm>
          <a:prstGeom prst="rect">
            <a:avLst/>
          </a:prstGeom>
        </p:spPr>
        <p:txBody>
          <a:bodyPr spcFirstLastPara="1" wrap="square" lIns="91425" tIns="91425" rIns="91425" bIns="91425" anchor="b" anchorCtr="0">
            <a:noAutofit/>
          </a:bodyPr>
          <a:lstStyle/>
          <a:p>
            <a:pPr lvl="0"/>
            <a:endParaRPr sz="1800" dirty="0">
              <a:solidFill>
                <a:schemeClr val="tx1"/>
              </a:solidFill>
            </a:endParaRPr>
          </a:p>
        </p:txBody>
      </p:sp>
      <p:sp>
        <p:nvSpPr>
          <p:cNvPr id="106" name="Google Shape;106;p14"/>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985"/>
            <a:ext cx="9153144" cy="5971661"/>
          </a:xfrm>
          <a:prstGeom prst="rect">
            <a:avLst/>
          </a:prstGeom>
        </p:spPr>
      </p:pic>
      <p:sp>
        <p:nvSpPr>
          <p:cNvPr id="2" name="Rectangle 1"/>
          <p:cNvSpPr/>
          <p:nvPr/>
        </p:nvSpPr>
        <p:spPr>
          <a:xfrm>
            <a:off x="320040" y="2035540"/>
            <a:ext cx="8709235" cy="2800767"/>
          </a:xfrm>
          <a:prstGeom prst="rect">
            <a:avLst/>
          </a:prstGeom>
        </p:spPr>
        <p:txBody>
          <a:bodyPr wrap="square">
            <a:spAutoFit/>
          </a:bodyPr>
          <a:lstStyle/>
          <a:p>
            <a:r>
              <a:rPr lang="en-US" dirty="0">
                <a:solidFill>
                  <a:schemeClr val="bg1"/>
                </a:solidFill>
              </a:rPr>
              <a:t>“</a:t>
            </a:r>
            <a:r>
              <a:rPr lang="en-US" sz="4400" dirty="0">
                <a:solidFill>
                  <a:schemeClr val="bg1"/>
                </a:solidFill>
              </a:rPr>
              <a:t>A doctor in California used a video-link robot to tell a patient he was going to die. The man's family is upset</a:t>
            </a:r>
            <a:r>
              <a:rPr lang="en-US" sz="1600" dirty="0">
                <a:solidFill>
                  <a:schemeClr val="bg1"/>
                </a:solidFill>
              </a:rPr>
              <a:t>.”—CNN, March 10, 2019</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40">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8150" y="341177"/>
            <a:ext cx="5969199" cy="807839"/>
          </a:xfrm>
        </p:spPr>
        <p:txBody>
          <a:bodyPr/>
          <a:lstStyle/>
          <a:p>
            <a:pPr algn="ctr"/>
            <a:r>
              <a:rPr lang="en-US" dirty="0" smtClean="0">
                <a:solidFill>
                  <a:schemeClr val="tx1"/>
                </a:solidFill>
              </a:rPr>
              <a:t>Missed Care</a:t>
            </a:r>
            <a:endParaRPr lang="en-US"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336884" y="1293550"/>
            <a:ext cx="8337884" cy="5101388"/>
          </a:xfrm>
          <a:prstGeom prst="rect">
            <a:avLst/>
          </a:prstGeom>
          <a:ln>
            <a:solidFill>
              <a:srgbClr val="FFC000"/>
            </a:solidFill>
          </a:ln>
        </p:spPr>
      </p:pic>
      <p:cxnSp>
        <p:nvCxnSpPr>
          <p:cNvPr id="5" name="Straight Connector 4">
            <a:extLst>
              <a:ext uri="{FF2B5EF4-FFF2-40B4-BE49-F238E27FC236}">
                <a16:creationId xmlns:a16="http://schemas.microsoft.com/office/drawing/2014/main" id="{8852AFC1-7623-1540-89B4-1831F3752B38}"/>
              </a:ext>
            </a:extLst>
          </p:cNvPr>
          <p:cNvCxnSpPr/>
          <p:nvPr/>
        </p:nvCxnSpPr>
        <p:spPr>
          <a:xfrm>
            <a:off x="1840974" y="1149016"/>
            <a:ext cx="55435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094875" y="5077327"/>
            <a:ext cx="7315200" cy="1118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03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146" y="373763"/>
            <a:ext cx="6462600" cy="1143000"/>
          </a:xfrm>
        </p:spPr>
        <p:txBody>
          <a:bodyPr/>
          <a:lstStyle/>
          <a:p>
            <a:pPr algn="ctr"/>
            <a:r>
              <a:rPr lang="en-US" dirty="0" smtClean="0">
                <a:solidFill>
                  <a:schemeClr val="tx1"/>
                </a:solidFill>
              </a:rPr>
              <a:t>Ethics and the Use of Artificial Intelligence</a:t>
            </a:r>
            <a:endParaRPr lang="en-US" dirty="0">
              <a:solidFill>
                <a:schemeClr val="tx1"/>
              </a:solidFill>
            </a:endParaRPr>
          </a:p>
        </p:txBody>
      </p:sp>
      <p:sp>
        <p:nvSpPr>
          <p:cNvPr id="3" name="Content Placeholder 2"/>
          <p:cNvSpPr>
            <a:spLocks noGrp="1"/>
          </p:cNvSpPr>
          <p:nvPr>
            <p:ph idx="1"/>
          </p:nvPr>
        </p:nvSpPr>
        <p:spPr>
          <a:xfrm>
            <a:off x="304799" y="1488299"/>
            <a:ext cx="8475785" cy="4903173"/>
          </a:xfrm>
        </p:spPr>
        <p:txBody>
          <a:bodyPr/>
          <a:lstStyle/>
          <a:p>
            <a:r>
              <a:rPr lang="en-US" dirty="0" smtClean="0">
                <a:solidFill>
                  <a:schemeClr val="tx1"/>
                </a:solidFill>
              </a:rPr>
              <a:t>Do nurses need help?</a:t>
            </a:r>
          </a:p>
          <a:p>
            <a:r>
              <a:rPr lang="en-US" dirty="0" smtClean="0">
                <a:solidFill>
                  <a:schemeClr val="tx1"/>
                </a:solidFill>
              </a:rPr>
              <a:t>If so, what tasks would be amenable to this type of technology?</a:t>
            </a:r>
          </a:p>
          <a:p>
            <a:pPr marL="38100" indent="0">
              <a:buNone/>
            </a:pPr>
            <a:endParaRPr lang="en-US" dirty="0" smtClean="0">
              <a:solidFill>
                <a:schemeClr val="tx1"/>
              </a:solidFill>
            </a:endParaRPr>
          </a:p>
          <a:p>
            <a:pPr lvl="1"/>
            <a:r>
              <a:rPr lang="en-US" dirty="0" smtClean="0">
                <a:solidFill>
                  <a:schemeClr val="tx1"/>
                </a:solidFill>
              </a:rPr>
              <a:t>What would be the risks and benefits?</a:t>
            </a:r>
          </a:p>
          <a:p>
            <a:pPr lvl="1"/>
            <a:r>
              <a:rPr lang="en-US" dirty="0" smtClean="0">
                <a:solidFill>
                  <a:schemeClr val="tx1"/>
                </a:solidFill>
              </a:rPr>
              <a:t>How would we ensure ethical behavior?</a:t>
            </a:r>
          </a:p>
          <a:p>
            <a:pPr lvl="1"/>
            <a:r>
              <a:rPr lang="en-US" dirty="0" smtClean="0">
                <a:solidFill>
                  <a:schemeClr val="tx1"/>
                </a:solidFill>
              </a:rPr>
              <a:t>How would we secure the public’s trust?</a:t>
            </a:r>
          </a:p>
          <a:p>
            <a:pPr lvl="1"/>
            <a:r>
              <a:rPr lang="en-US" dirty="0" smtClean="0">
                <a:solidFill>
                  <a:schemeClr val="tx1"/>
                </a:solidFill>
              </a:rPr>
              <a:t>How would we ensure that information is communicated effectively and in a clear manner?</a:t>
            </a:r>
          </a:p>
          <a:p>
            <a:pPr lvl="1"/>
            <a:endParaRPr lang="en-US" dirty="0" smtClean="0">
              <a:solidFill>
                <a:schemeClr val="tx1"/>
              </a:solidFill>
            </a:endParaRPr>
          </a:p>
          <a:p>
            <a:pPr lvl="2"/>
            <a:r>
              <a:rPr lang="en-US" sz="1200" dirty="0" err="1" smtClean="0">
                <a:solidFill>
                  <a:schemeClr val="tx1"/>
                </a:solidFill>
              </a:rPr>
              <a:t>Majeed</a:t>
            </a:r>
            <a:r>
              <a:rPr lang="en-US" sz="1200" dirty="0" smtClean="0">
                <a:solidFill>
                  <a:schemeClr val="tx1"/>
                </a:solidFill>
              </a:rPr>
              <a:t>, ABA. (2017). </a:t>
            </a:r>
            <a:r>
              <a:rPr lang="en-US" sz="1200" dirty="0" err="1" smtClean="0">
                <a:solidFill>
                  <a:schemeClr val="tx1"/>
                </a:solidFill>
              </a:rPr>
              <a:t>Roboethics</a:t>
            </a:r>
            <a:r>
              <a:rPr lang="en-US" sz="1200" dirty="0" smtClean="0">
                <a:solidFill>
                  <a:schemeClr val="tx1"/>
                </a:solidFill>
              </a:rPr>
              <a:t>- Making sense of ethical conundrums. </a:t>
            </a:r>
            <a:r>
              <a:rPr lang="it-IT" sz="1200" dirty="0">
                <a:solidFill>
                  <a:schemeClr val="tx1"/>
                </a:solidFill>
              </a:rPr>
              <a:t>Procedia Computer Science 105 (2017) 310 – 315</a:t>
            </a:r>
            <a:endParaRPr lang="en-US" sz="1200" dirty="0">
              <a:solidFill>
                <a:schemeClr val="tx1"/>
              </a:solidFill>
            </a:endParaRPr>
          </a:p>
          <a:p>
            <a:pPr lvl="1"/>
            <a:endParaRPr lang="en-US" sz="1200"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cxnSp>
        <p:nvCxnSpPr>
          <p:cNvPr id="5" name="Straight Connector 4">
            <a:extLst>
              <a:ext uri="{FF2B5EF4-FFF2-40B4-BE49-F238E27FC236}">
                <a16:creationId xmlns:a16="http://schemas.microsoft.com/office/drawing/2014/main" id="{8852AFC1-7623-1540-89B4-1831F3752B38}"/>
              </a:ext>
            </a:extLst>
          </p:cNvPr>
          <p:cNvCxnSpPr/>
          <p:nvPr/>
        </p:nvCxnSpPr>
        <p:spPr>
          <a:xfrm>
            <a:off x="750277" y="1452974"/>
            <a:ext cx="70104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913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66675" y="6314377"/>
            <a:ext cx="6462600" cy="467700"/>
          </a:xfrm>
        </p:spPr>
        <p:txBody>
          <a:bodyPr/>
          <a:lstStyle/>
          <a:p>
            <a:r>
              <a:rPr lang="en-US" sz="4000" dirty="0" smtClean="0">
                <a:solidFill>
                  <a:schemeClr val="tx1"/>
                </a:solidFill>
              </a:rPr>
              <a:t>Aid-In-Dying</a:t>
            </a:r>
            <a:endParaRPr lang="en-US" sz="4000" dirty="0">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07723"/>
          </a:xfrm>
          <a:prstGeom prst="rect">
            <a:avLst/>
          </a:prstGeom>
        </p:spPr>
      </p:pic>
    </p:spTree>
    <p:extLst>
      <p:ext uri="{BB962C8B-B14F-4D97-AF65-F5344CB8AC3E}">
        <p14:creationId xmlns:p14="http://schemas.microsoft.com/office/powerpoint/2010/main" val="1835753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452" y="274650"/>
            <a:ext cx="6462600" cy="1143000"/>
          </a:xfrm>
        </p:spPr>
        <p:txBody>
          <a:bodyPr/>
          <a:lstStyle/>
          <a:p>
            <a:pPr algn="ctr"/>
            <a:r>
              <a:rPr lang="en-US" sz="4000" dirty="0" smtClean="0">
                <a:solidFill>
                  <a:schemeClr val="tx1"/>
                </a:solidFill>
              </a:rPr>
              <a:t>What Is Our Role?</a:t>
            </a:r>
            <a:endParaRPr lang="en-US" sz="4000" dirty="0">
              <a:solidFill>
                <a:schemeClr val="tx1"/>
              </a:solidFill>
            </a:endParaRPr>
          </a:p>
        </p:txBody>
      </p:sp>
      <p:sp>
        <p:nvSpPr>
          <p:cNvPr id="4" name="Text Box 2"/>
          <p:cNvSpPr txBox="1">
            <a:spLocks noGrp="1" noChangeArrowheads="1"/>
          </p:cNvSpPr>
          <p:nvPr>
            <p:ph idx="1"/>
          </p:nvPr>
        </p:nvSpPr>
        <p:spPr bwMode="auto">
          <a:xfrm>
            <a:off x="685800" y="1831450"/>
            <a:ext cx="7927848" cy="4736400"/>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rot="0" spcFirstLastPara="1" vert="horz" wrap="square" lIns="68580" tIns="34290" rIns="68580" bIns="34290" anchor="t" anchorCtr="0">
            <a:noAutofit/>
          </a:bodyPr>
          <a:lstStyle/>
          <a:p>
            <a:pPr marL="0" indent="0" algn="ctr">
              <a:buNone/>
            </a:pPr>
            <a:endParaRPr lang="en-US" sz="2100" i="1" dirty="0"/>
          </a:p>
          <a:p>
            <a:pPr marL="0" indent="0" algn="ctr">
              <a:buNone/>
            </a:pPr>
            <a:endParaRPr lang="en-US" sz="2100" i="1" dirty="0"/>
          </a:p>
          <a:p>
            <a:pPr marL="171450">
              <a:lnSpc>
                <a:spcPct val="115000"/>
              </a:lnSpc>
              <a:spcBef>
                <a:spcPts val="0"/>
              </a:spcBef>
              <a:spcAft>
                <a:spcPts val="750"/>
              </a:spcAft>
            </a:pPr>
            <a:endParaRPr lang="en-US" sz="2100" dirty="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140DF1F-5B78-0349-8750-6139D4755DC4}"/>
              </a:ext>
            </a:extLst>
          </p:cNvPr>
          <p:cNvCxnSpPr>
            <a:cxnSpLocks/>
          </p:cNvCxnSpPr>
          <p:nvPr/>
        </p:nvCxnSpPr>
        <p:spPr>
          <a:xfrm>
            <a:off x="1129456" y="1466568"/>
            <a:ext cx="7146562" cy="158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2648" y="1831450"/>
            <a:ext cx="7663370" cy="4770537"/>
          </a:xfrm>
          <a:prstGeom prst="rect">
            <a:avLst/>
          </a:prstGeom>
        </p:spPr>
        <p:txBody>
          <a:bodyPr wrap="square">
            <a:spAutoFit/>
          </a:bodyPr>
          <a:lstStyle/>
          <a:p>
            <a:pPr algn="ctr"/>
            <a:r>
              <a:rPr lang="en-US" sz="2800" b="1" dirty="0" smtClean="0">
                <a:latin typeface="Lato"/>
              </a:rPr>
              <a:t>“Maryland </a:t>
            </a:r>
            <a:r>
              <a:rPr lang="en-US" sz="2800" b="1" dirty="0">
                <a:latin typeface="Lato"/>
              </a:rPr>
              <a:t>House approves aid-in-dying bill after emotional </a:t>
            </a:r>
            <a:r>
              <a:rPr lang="en-US" sz="2800" b="1" dirty="0" smtClean="0">
                <a:latin typeface="Lato"/>
              </a:rPr>
              <a:t>debate” (March 7</a:t>
            </a:r>
            <a:r>
              <a:rPr lang="en-US" sz="2800" b="1" baseline="30000" dirty="0" smtClean="0">
                <a:latin typeface="Lato"/>
              </a:rPr>
              <a:t>th</a:t>
            </a:r>
            <a:r>
              <a:rPr lang="en-US" sz="2800" b="1" dirty="0" smtClean="0">
                <a:latin typeface="Lato"/>
              </a:rPr>
              <a:t>, 2019)</a:t>
            </a:r>
            <a:endParaRPr lang="en-US" altLang="en-US" sz="2800" dirty="0">
              <a:latin typeface="Lato"/>
            </a:endParaRPr>
          </a:p>
          <a:p>
            <a:pPr algn="ctr" eaLnBrk="1" hangingPunct="1"/>
            <a:endParaRPr lang="en-US" altLang="en-US" sz="2800" dirty="0" smtClean="0">
              <a:latin typeface="Lato"/>
            </a:endParaRPr>
          </a:p>
          <a:p>
            <a:pPr algn="ctr" eaLnBrk="1" hangingPunct="1"/>
            <a:endParaRPr lang="en-US" altLang="en-US" sz="2000" dirty="0">
              <a:latin typeface="Lato"/>
            </a:endParaRPr>
          </a:p>
          <a:p>
            <a:pPr algn="ctr" eaLnBrk="1" hangingPunct="1"/>
            <a:endParaRPr lang="en-US" altLang="en-US" sz="2000" dirty="0" smtClean="0">
              <a:latin typeface="Lato"/>
            </a:endParaRPr>
          </a:p>
          <a:p>
            <a:pPr algn="ctr" eaLnBrk="1" hangingPunct="1"/>
            <a:r>
              <a:rPr lang="en-US" altLang="en-US" sz="2400" dirty="0" smtClean="0">
                <a:latin typeface="Lato"/>
              </a:rPr>
              <a:t>Does </a:t>
            </a:r>
            <a:r>
              <a:rPr lang="en-US" altLang="en-US" sz="2400" dirty="0">
                <a:latin typeface="Lato"/>
              </a:rPr>
              <a:t>an individual with an incurable disease and intolerable pain and suffering have a right to request death and assistance in doing so?  </a:t>
            </a:r>
          </a:p>
          <a:p>
            <a:pPr lvl="1" algn="ctr" eaLnBrk="1" hangingPunct="1"/>
            <a:endParaRPr lang="en-US" altLang="en-US" sz="2400" dirty="0" smtClean="0">
              <a:latin typeface="Lato"/>
            </a:endParaRPr>
          </a:p>
          <a:p>
            <a:pPr lvl="1" algn="ctr" eaLnBrk="1" hangingPunct="1"/>
            <a:r>
              <a:rPr lang="en-US" altLang="en-US" sz="2400" u="sng" dirty="0" smtClean="0">
                <a:latin typeface="Lato"/>
              </a:rPr>
              <a:t>If </a:t>
            </a:r>
            <a:r>
              <a:rPr lang="en-US" altLang="en-US" sz="2400" u="sng" dirty="0">
                <a:latin typeface="Lato"/>
              </a:rPr>
              <a:t>so, do we have an obligation to assist them</a:t>
            </a:r>
            <a:r>
              <a:rPr lang="en-US" altLang="en-US" sz="2400" u="sng" dirty="0" smtClean="0">
                <a:latin typeface="Lato"/>
              </a:rPr>
              <a:t>?</a:t>
            </a:r>
          </a:p>
          <a:p>
            <a:pPr lvl="1" algn="ctr" eaLnBrk="1" hangingPunct="1"/>
            <a:endParaRPr lang="en-US" altLang="en-US" sz="2000" dirty="0">
              <a:latin typeface="Lato"/>
            </a:endParaRPr>
          </a:p>
          <a:p>
            <a:pPr lvl="1" algn="ctr" eaLnBrk="1" hangingPunct="1"/>
            <a:endParaRPr lang="en-US" altLang="en-US" sz="2000" dirty="0" smtClean="0">
              <a:latin typeface="Lato"/>
            </a:endParaRPr>
          </a:p>
          <a:p>
            <a:pPr lvl="1" algn="ctr" eaLnBrk="1" hangingPunct="1"/>
            <a:endParaRPr lang="en-US" altLang="en-US" sz="2000" dirty="0">
              <a:latin typeface="Lato"/>
            </a:endParaRPr>
          </a:p>
        </p:txBody>
      </p:sp>
    </p:spTree>
    <p:extLst>
      <p:ext uri="{BB962C8B-B14F-4D97-AF65-F5344CB8AC3E}">
        <p14:creationId xmlns:p14="http://schemas.microsoft.com/office/powerpoint/2010/main" val="417524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34" y="332942"/>
            <a:ext cx="5665518" cy="1091753"/>
          </a:xfrm>
        </p:spPr>
        <p:txBody>
          <a:bodyPr>
            <a:noAutofit/>
          </a:bodyPr>
          <a:lstStyle/>
          <a:p>
            <a:pPr algn="ctr">
              <a:defRPr/>
            </a:pPr>
            <a:r>
              <a:rPr lang="en-US" sz="4000" dirty="0" smtClean="0">
                <a:solidFill>
                  <a:schemeClr val="tx1"/>
                </a:solidFill>
              </a:rPr>
              <a:t>Honesty/Ethics in Professions	</a:t>
            </a:r>
            <a:endParaRPr lang="en-US" sz="4000" dirty="0">
              <a:solidFill>
                <a:schemeClr val="tx1"/>
              </a:solidFill>
            </a:endParaRPr>
          </a:p>
        </p:txBody>
      </p:sp>
      <p:sp>
        <p:nvSpPr>
          <p:cNvPr id="11267" name="Content Placeholder 2"/>
          <p:cNvSpPr>
            <a:spLocks noGrp="1"/>
          </p:cNvSpPr>
          <p:nvPr>
            <p:ph idx="1"/>
          </p:nvPr>
        </p:nvSpPr>
        <p:spPr>
          <a:xfrm>
            <a:off x="1485900" y="1835151"/>
            <a:ext cx="6172200" cy="3616722"/>
          </a:xfrm>
        </p:spPr>
        <p:txBody>
          <a:bodyPr/>
          <a:lstStyle/>
          <a:p>
            <a:pPr marL="0" indent="0">
              <a:buNone/>
            </a:pPr>
            <a:endParaRPr lang="en-US" altLang="en-US" sz="1350" dirty="0"/>
          </a:p>
          <a:p>
            <a:pPr marL="0" indent="0">
              <a:buNone/>
            </a:pPr>
            <a:endParaRPr lang="en-US" altLang="en-US" sz="1350" dirty="0"/>
          </a:p>
        </p:txBody>
      </p:sp>
      <p:cxnSp>
        <p:nvCxnSpPr>
          <p:cNvPr id="5" name="Straight Connector 4"/>
          <p:cNvCxnSpPr/>
          <p:nvPr/>
        </p:nvCxnSpPr>
        <p:spPr>
          <a:xfrm>
            <a:off x="1885950" y="1352544"/>
            <a:ext cx="5372100" cy="11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7730"/>
            <a:ext cx="9144000" cy="5379141"/>
          </a:xfrm>
          <a:prstGeom prst="rect">
            <a:avLst/>
          </a:prstGeom>
        </p:spPr>
      </p:pic>
      <p:sp>
        <p:nvSpPr>
          <p:cNvPr id="4" name="Rectangle 3"/>
          <p:cNvSpPr/>
          <p:nvPr/>
        </p:nvSpPr>
        <p:spPr>
          <a:xfrm>
            <a:off x="1577340" y="2757661"/>
            <a:ext cx="6965414" cy="165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484632" y="6272784"/>
            <a:ext cx="805812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8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50"/>
            <a:ext cx="9144000" cy="1143000"/>
          </a:xfrm>
        </p:spPr>
        <p:txBody>
          <a:bodyPr/>
          <a:lstStyle/>
          <a:p>
            <a:pPr algn="ctr"/>
            <a:r>
              <a:rPr lang="en-US" dirty="0" smtClean="0">
                <a:solidFill>
                  <a:schemeClr val="tx1"/>
                </a:solidFill>
              </a:rPr>
              <a:t>Code Of Ethics</a:t>
            </a:r>
            <a:endParaRPr lang="en-US" dirty="0">
              <a:solidFill>
                <a:schemeClr val="tx1"/>
              </a:solidFill>
            </a:endParaRPr>
          </a:p>
        </p:txBody>
      </p:sp>
      <p:sp>
        <p:nvSpPr>
          <p:cNvPr id="3" name="Text Placeholder 2"/>
          <p:cNvSpPr>
            <a:spLocks noGrp="1"/>
          </p:cNvSpPr>
          <p:nvPr>
            <p:ph type="body" idx="1"/>
          </p:nvPr>
        </p:nvSpPr>
        <p:spPr>
          <a:xfrm>
            <a:off x="293077" y="1831450"/>
            <a:ext cx="8187498" cy="4736400"/>
          </a:xfrm>
        </p:spPr>
        <p:txBody>
          <a:bodyPr/>
          <a:lstStyle/>
          <a:p>
            <a:r>
              <a:rPr lang="en-US" altLang="en-US" dirty="0" smtClean="0">
                <a:solidFill>
                  <a:schemeClr val="tx1"/>
                </a:solidFill>
              </a:rPr>
              <a:t>Nurses </a:t>
            </a:r>
            <a:r>
              <a:rPr lang="en-US" altLang="en-US" dirty="0">
                <a:solidFill>
                  <a:schemeClr val="tx1"/>
                </a:solidFill>
              </a:rPr>
              <a:t>“should </a:t>
            </a:r>
            <a:r>
              <a:rPr lang="en-US" altLang="en-US" dirty="0" smtClean="0">
                <a:solidFill>
                  <a:schemeClr val="tx1"/>
                </a:solidFill>
              </a:rPr>
              <a:t>provide interventions </a:t>
            </a:r>
            <a:r>
              <a:rPr lang="en-US" altLang="en-US" dirty="0">
                <a:solidFill>
                  <a:schemeClr val="tx1"/>
                </a:solidFill>
              </a:rPr>
              <a:t>to relieve pain and other symptoms in the dying patient consistent with </a:t>
            </a:r>
            <a:r>
              <a:rPr lang="en-US" altLang="en-US" dirty="0" smtClean="0">
                <a:solidFill>
                  <a:schemeClr val="tx1"/>
                </a:solidFill>
              </a:rPr>
              <a:t>palliative care </a:t>
            </a:r>
            <a:r>
              <a:rPr lang="en-US" altLang="en-US" dirty="0">
                <a:solidFill>
                  <a:schemeClr val="tx1"/>
                </a:solidFill>
              </a:rPr>
              <a:t>practice standards and may not act with the sole intent to end </a:t>
            </a:r>
            <a:r>
              <a:rPr lang="en-US" altLang="en-US" dirty="0" smtClean="0">
                <a:solidFill>
                  <a:schemeClr val="tx1"/>
                </a:solidFill>
              </a:rPr>
              <a:t>life </a:t>
            </a:r>
            <a:r>
              <a:rPr lang="en-US" altLang="en-US" dirty="0">
                <a:solidFill>
                  <a:schemeClr val="tx1"/>
                </a:solidFill>
              </a:rPr>
              <a:t>(ANA, 2015, p. 3).”</a:t>
            </a:r>
          </a:p>
          <a:p>
            <a:endParaRPr lang="en-US" dirty="0">
              <a:solidFill>
                <a:schemeClr val="tx1"/>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cxnSp>
        <p:nvCxnSpPr>
          <p:cNvPr id="5" name="Straight Connector 4">
            <a:extLst>
              <a:ext uri="{FF2B5EF4-FFF2-40B4-BE49-F238E27FC236}">
                <a16:creationId xmlns:a16="http://schemas.microsoft.com/office/drawing/2014/main" id="{D140DF1F-5B78-0349-8750-6139D4755DC4}"/>
              </a:ext>
            </a:extLst>
          </p:cNvPr>
          <p:cNvCxnSpPr>
            <a:cxnSpLocks/>
          </p:cNvCxnSpPr>
          <p:nvPr/>
        </p:nvCxnSpPr>
        <p:spPr>
          <a:xfrm>
            <a:off x="813545" y="1401775"/>
            <a:ext cx="7146562" cy="158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528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466848"/>
            <a:ext cx="8686800" cy="609600"/>
          </a:xfrm>
        </p:spPr>
        <p:txBody>
          <a:bodyPr/>
          <a:lstStyle/>
          <a:p>
            <a:pPr algn="ctr"/>
            <a:r>
              <a:rPr lang="en-US" altLang="en-US" dirty="0" smtClean="0">
                <a:solidFill>
                  <a:schemeClr val="tx1"/>
                </a:solidFill>
              </a:rPr>
              <a:t>NPs and Aid-in-Dying</a:t>
            </a:r>
          </a:p>
        </p:txBody>
      </p:sp>
      <p:sp>
        <p:nvSpPr>
          <p:cNvPr id="56323" name="Content Placeholder 2"/>
          <p:cNvSpPr>
            <a:spLocks noGrp="1"/>
          </p:cNvSpPr>
          <p:nvPr>
            <p:ph idx="1"/>
          </p:nvPr>
        </p:nvSpPr>
        <p:spPr>
          <a:xfrm>
            <a:off x="228600" y="838200"/>
            <a:ext cx="8686800" cy="4876800"/>
          </a:xfrm>
        </p:spPr>
        <p:txBody>
          <a:bodyPr/>
          <a:lstStyle/>
          <a:p>
            <a:pPr marL="38100" indent="0">
              <a:buNone/>
            </a:pPr>
            <a:endParaRPr lang="en-US" altLang="en-US" sz="2400" dirty="0" smtClean="0">
              <a:solidFill>
                <a:schemeClr val="tx1"/>
              </a:solidFill>
            </a:endParaRPr>
          </a:p>
          <a:p>
            <a:r>
              <a:rPr lang="en-US" altLang="en-US" sz="2400" dirty="0" smtClean="0">
                <a:solidFill>
                  <a:schemeClr val="tx1"/>
                </a:solidFill>
              </a:rPr>
              <a:t>New York Bill No A10059, the Medical Aid in Dying Act, proposes to allow NPs to participate in PAD if he or she qualifies as a mental health professional by training, clinical expertise, or certification.  </a:t>
            </a:r>
          </a:p>
          <a:p>
            <a:endParaRPr lang="en-US" altLang="en-US" sz="2400" dirty="0">
              <a:solidFill>
                <a:schemeClr val="tx1"/>
              </a:solidFill>
            </a:endParaRPr>
          </a:p>
          <a:p>
            <a:r>
              <a:rPr lang="en-US" altLang="en-US" sz="2400" dirty="0" smtClean="0">
                <a:solidFill>
                  <a:schemeClr val="tx1"/>
                </a:solidFill>
              </a:rPr>
              <a:t>If deemed as a qualified mental health professional, </a:t>
            </a:r>
            <a:r>
              <a:rPr lang="en-US" altLang="en-US" sz="2400" u="sng" dirty="0" smtClean="0">
                <a:solidFill>
                  <a:schemeClr val="tx1"/>
                </a:solidFill>
              </a:rPr>
              <a:t>the NP could be </a:t>
            </a:r>
            <a:r>
              <a:rPr lang="en-US" altLang="en-US" sz="2400" b="1" u="sng" dirty="0" smtClean="0">
                <a:solidFill>
                  <a:schemeClr val="tx1"/>
                </a:solidFill>
              </a:rPr>
              <a:t>eligible</a:t>
            </a:r>
            <a:r>
              <a:rPr lang="en-US" altLang="en-US" sz="2400" u="sng" dirty="0" smtClean="0">
                <a:solidFill>
                  <a:schemeClr val="tx1"/>
                </a:solidFill>
              </a:rPr>
              <a:t> to provide a determination of capacity in cases in which the capacity of the PAD patient is questioned by the attending physician, provided that the NP does not have a collaborative agreement with the attending or consulting physician</a:t>
            </a:r>
            <a:r>
              <a:rPr lang="en-US" altLang="en-US" sz="2400" u="sng" dirty="0" smtClean="0"/>
              <a:t>.</a:t>
            </a:r>
          </a:p>
        </p:txBody>
      </p:sp>
      <p:cxnSp>
        <p:nvCxnSpPr>
          <p:cNvPr id="4" name="Straight Connector 3"/>
          <p:cNvCxnSpPr/>
          <p:nvPr/>
        </p:nvCxnSpPr>
        <p:spPr>
          <a:xfrm>
            <a:off x="838200" y="1074860"/>
            <a:ext cx="746760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64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669" y="28465"/>
            <a:ext cx="6462600" cy="1143000"/>
          </a:xfrm>
        </p:spPr>
        <p:txBody>
          <a:bodyPr/>
          <a:lstStyle/>
          <a:p>
            <a:pPr algn="ctr"/>
            <a:r>
              <a:rPr lang="en-US" dirty="0" smtClean="0">
                <a:solidFill>
                  <a:schemeClr val="tx1"/>
                </a:solidFill>
              </a:rPr>
              <a:t>Thank You!</a:t>
            </a:r>
            <a:endParaRPr lang="en-US" dirty="0">
              <a:solidFill>
                <a:schemeClr val="tx1"/>
              </a:solidFill>
            </a:endParaRPr>
          </a:p>
        </p:txBody>
      </p:sp>
      <p:sp>
        <p:nvSpPr>
          <p:cNvPr id="4" name="Text Placeholder 3"/>
          <p:cNvSpPr>
            <a:spLocks noGrp="1"/>
          </p:cNvSpPr>
          <p:nvPr>
            <p:ph type="body" idx="2"/>
          </p:nvPr>
        </p:nvSpPr>
        <p:spPr>
          <a:xfrm>
            <a:off x="5455920" y="1582615"/>
            <a:ext cx="3726458" cy="5087816"/>
          </a:xfrm>
          <a:solidFill>
            <a:schemeClr val="bg1"/>
          </a:solidFill>
        </p:spPr>
        <p:txBody>
          <a:bodyPr/>
          <a:lstStyle/>
          <a:p>
            <a:pPr marL="342900">
              <a:buClrTx/>
            </a:pPr>
            <a:r>
              <a:rPr lang="en-US" sz="2400" dirty="0">
                <a:solidFill>
                  <a:schemeClr val="tx1"/>
                </a:solidFill>
                <a:latin typeface="Calibri" panose="020F0502020204030204" pitchFamily="34" charset="0"/>
                <a:cs typeface="Calibri" panose="020F0502020204030204" pitchFamily="34" charset="0"/>
              </a:rPr>
              <a:t>Dean </a:t>
            </a:r>
            <a:r>
              <a:rPr lang="en-US" sz="2400" dirty="0" err="1">
                <a:solidFill>
                  <a:schemeClr val="tx1"/>
                </a:solidFill>
                <a:latin typeface="Calibri" panose="020F0502020204030204" pitchFamily="34" charset="0"/>
                <a:cs typeface="Calibri" panose="020F0502020204030204" pitchFamily="34" charset="0"/>
              </a:rPr>
              <a:t>Kirschling</a:t>
            </a:r>
            <a:r>
              <a:rPr lang="en-US" sz="2400" dirty="0">
                <a:solidFill>
                  <a:schemeClr val="tx1"/>
                </a:solidFill>
                <a:latin typeface="Calibri" panose="020F0502020204030204" pitchFamily="34" charset="0"/>
                <a:cs typeface="Calibri" panose="020F0502020204030204" pitchFamily="34" charset="0"/>
              </a:rPr>
              <a:t> and Dr.   Mary Etta Mills</a:t>
            </a:r>
          </a:p>
          <a:p>
            <a:pPr marL="0" indent="0">
              <a:buClrTx/>
              <a:buNone/>
            </a:pPr>
            <a:endParaRPr lang="en-US" sz="2400" dirty="0">
              <a:solidFill>
                <a:schemeClr val="tx1"/>
              </a:solidFill>
              <a:latin typeface="Calibri" panose="020F0502020204030204" pitchFamily="34" charset="0"/>
              <a:cs typeface="Calibri" panose="020F0502020204030204" pitchFamily="34" charset="0"/>
            </a:endParaRPr>
          </a:p>
          <a:p>
            <a:pPr marL="342900">
              <a:spcBef>
                <a:spcPts val="0"/>
              </a:spcBef>
              <a:buClrTx/>
            </a:pPr>
            <a:r>
              <a:rPr lang="en-US" sz="2400" dirty="0">
                <a:solidFill>
                  <a:schemeClr val="tx1"/>
                </a:solidFill>
                <a:latin typeface="Calibri" panose="020F0502020204030204" pitchFamily="34" charset="0"/>
                <a:cs typeface="Calibri" panose="020F0502020204030204" pitchFamily="34" charset="0"/>
              </a:rPr>
              <a:t>Cynthia Sikorski</a:t>
            </a:r>
          </a:p>
          <a:p>
            <a:pPr marL="0" indent="0">
              <a:buNone/>
            </a:pPr>
            <a:endParaRPr lang="en-US" sz="2400" dirty="0">
              <a:solidFill>
                <a:schemeClr val="tx1"/>
              </a:solidFill>
              <a:latin typeface="Calibri" panose="020F0502020204030204" pitchFamily="34" charset="0"/>
              <a:cs typeface="Calibri" panose="020F0502020204030204" pitchFamily="34" charset="0"/>
            </a:endParaRPr>
          </a:p>
          <a:p>
            <a:pPr marL="342900">
              <a:buClrTx/>
            </a:pPr>
            <a:r>
              <a:rPr lang="en-US" sz="2400" dirty="0">
                <a:solidFill>
                  <a:schemeClr val="tx1"/>
                </a:solidFill>
                <a:latin typeface="Calibri" panose="020F0502020204030204" pitchFamily="34" charset="0"/>
                <a:cs typeface="Calibri" panose="020F0502020204030204" pitchFamily="34" charset="0"/>
              </a:rPr>
              <a:t>UMD and Interdisciplinary Mentorship at NIH</a:t>
            </a:r>
          </a:p>
          <a:p>
            <a:endParaRPr lang="en-US" sz="2800" dirty="0"/>
          </a:p>
          <a:p>
            <a:endParaRPr lang="en-US" dirty="0"/>
          </a:p>
        </p:txBody>
      </p:sp>
      <p:sp>
        <p:nvSpPr>
          <p:cNvPr id="5" name="Slide Number Placeholder 4"/>
          <p:cNvSpPr>
            <a:spLocks noGrp="1"/>
          </p:cNvSpPr>
          <p:nvPr>
            <p:ph type="sldNum" idx="12"/>
          </p:nvPr>
        </p:nvSpPr>
        <p:spPr/>
        <p:txBody>
          <a:bodyPr/>
          <a:lstStyle/>
          <a:p>
            <a:pPr algn="ctr"/>
            <a:fld id="{00000000-1234-1234-1234-123412341234}" type="slidenum">
              <a:rPr lang="en" smtClean="0"/>
              <a:pPr algn="ctr"/>
              <a:t>2</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2615"/>
            <a:ext cx="5455920" cy="5199461"/>
          </a:xfrm>
          <a:prstGeom prst="rect">
            <a:avLst/>
          </a:prstGeom>
        </p:spPr>
      </p:pic>
      <p:cxnSp>
        <p:nvCxnSpPr>
          <p:cNvPr id="7" name="Straight Connector 6">
            <a:extLst>
              <a:ext uri="{FF2B5EF4-FFF2-40B4-BE49-F238E27FC236}">
                <a16:creationId xmlns:a16="http://schemas.microsoft.com/office/drawing/2014/main" id="{D140DF1F-5B78-0349-8750-6139D4755DC4}"/>
              </a:ext>
            </a:extLst>
          </p:cNvPr>
          <p:cNvCxnSpPr>
            <a:cxnSpLocks/>
          </p:cNvCxnSpPr>
          <p:nvPr/>
        </p:nvCxnSpPr>
        <p:spPr>
          <a:xfrm>
            <a:off x="1129456" y="1219350"/>
            <a:ext cx="7146562" cy="158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769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354" y="1512276"/>
            <a:ext cx="8417169" cy="4970585"/>
          </a:xfrm>
          <a:ln>
            <a:solidFill>
              <a:srgbClr val="FFC000"/>
            </a:solidFill>
          </a:ln>
        </p:spPr>
      </p:pic>
      <p:sp>
        <p:nvSpPr>
          <p:cNvPr id="3" name="Title 1"/>
          <p:cNvSpPr>
            <a:spLocks noGrp="1"/>
          </p:cNvSpPr>
          <p:nvPr>
            <p:ph type="title"/>
          </p:nvPr>
        </p:nvSpPr>
        <p:spPr>
          <a:xfrm>
            <a:off x="994284" y="283008"/>
            <a:ext cx="6825008" cy="1143000"/>
          </a:xfrm>
        </p:spPr>
        <p:txBody>
          <a:bodyPr/>
          <a:lstStyle/>
          <a:p>
            <a:pPr algn="ctr"/>
            <a:r>
              <a:rPr lang="en-US" dirty="0" smtClean="0">
                <a:solidFill>
                  <a:schemeClr val="tx1"/>
                </a:solidFill>
              </a:rPr>
              <a:t>Health And Well-Being Of Clinicians</a:t>
            </a:r>
            <a:endParaRPr lang="en-US" dirty="0">
              <a:solidFill>
                <a:schemeClr val="tx1"/>
              </a:solidFill>
            </a:endParaRPr>
          </a:p>
        </p:txBody>
      </p:sp>
      <p:cxnSp>
        <p:nvCxnSpPr>
          <p:cNvPr id="5" name="Straight Connector 4">
            <a:extLst>
              <a:ext uri="{FF2B5EF4-FFF2-40B4-BE49-F238E27FC236}">
                <a16:creationId xmlns:a16="http://schemas.microsoft.com/office/drawing/2014/main" id="{D140DF1F-5B78-0349-8750-6139D4755DC4}"/>
              </a:ext>
            </a:extLst>
          </p:cNvPr>
          <p:cNvCxnSpPr>
            <a:cxnSpLocks/>
          </p:cNvCxnSpPr>
          <p:nvPr/>
        </p:nvCxnSpPr>
        <p:spPr>
          <a:xfrm>
            <a:off x="994284" y="1323865"/>
            <a:ext cx="7146562" cy="158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368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1046100" y="5023"/>
            <a:ext cx="6462600" cy="1143000"/>
          </a:xfrm>
        </p:spPr>
        <p:txBody>
          <a:bodyPr/>
          <a:lstStyle/>
          <a:p>
            <a:pPr algn="ctr"/>
            <a:r>
              <a:rPr lang="en-US" altLang="en-US" sz="4000" dirty="0" smtClean="0">
                <a:solidFill>
                  <a:schemeClr val="tx1"/>
                </a:solidFill>
              </a:rPr>
              <a:t>Headlines </a:t>
            </a:r>
          </a:p>
        </p:txBody>
      </p:sp>
      <p:cxnSp>
        <p:nvCxnSpPr>
          <p:cNvPr id="4" name="Straight Connector 3"/>
          <p:cNvCxnSpPr/>
          <p:nvPr/>
        </p:nvCxnSpPr>
        <p:spPr>
          <a:xfrm>
            <a:off x="1207477" y="1148023"/>
            <a:ext cx="601393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717011"/>
            <a:ext cx="8724900" cy="4023757"/>
          </a:xfrm>
          <a:prstGeom prst="rect">
            <a:avLst/>
          </a:prstGeom>
          <a:ln>
            <a:solidFill>
              <a:schemeClr val="accent1">
                <a:lumMod val="75000"/>
              </a:schemeClr>
            </a:solidFill>
          </a:ln>
        </p:spPr>
      </p:pic>
      <p:sp>
        <p:nvSpPr>
          <p:cNvPr id="5" name="Rectangle 4"/>
          <p:cNvSpPr/>
          <p:nvPr/>
        </p:nvSpPr>
        <p:spPr>
          <a:xfrm>
            <a:off x="461366" y="1455127"/>
            <a:ext cx="8183167" cy="1261884"/>
          </a:xfrm>
          <a:prstGeom prst="rect">
            <a:avLst/>
          </a:prstGeom>
        </p:spPr>
        <p:txBody>
          <a:bodyPr wrap="square">
            <a:spAutoFit/>
          </a:bodyPr>
          <a:lstStyle/>
          <a:p>
            <a:pPr algn="ctr"/>
            <a:r>
              <a:rPr lang="en-US" sz="2400" b="1" dirty="0">
                <a:solidFill>
                  <a:schemeClr val="tx1"/>
                </a:solidFill>
              </a:rPr>
              <a:t>Why America’s nurses are getting 'hangovers' from their work </a:t>
            </a:r>
          </a:p>
          <a:p>
            <a:pPr algn="ctr"/>
            <a:r>
              <a:rPr lang="en-US" dirty="0"/>
              <a:t>Nurses face burnout, a high turnover and patient safety errors as ‘unsafe staffing’ has become the standard, advocates say</a:t>
            </a:r>
          </a:p>
        </p:txBody>
      </p:sp>
    </p:spTree>
    <p:extLst>
      <p:ext uri="{BB962C8B-B14F-4D97-AF65-F5344CB8AC3E}">
        <p14:creationId xmlns:p14="http://schemas.microsoft.com/office/powerpoint/2010/main" val="3110861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3700" y="5700347"/>
            <a:ext cx="6462600" cy="782665"/>
          </a:xfrm>
        </p:spPr>
        <p:txBody>
          <a:bodyPr/>
          <a:lstStyle/>
          <a:p>
            <a:pPr algn="ctr"/>
            <a:r>
              <a:rPr lang="en-US" sz="4000" dirty="0" smtClean="0">
                <a:solidFill>
                  <a:schemeClr val="tx1"/>
                </a:solidFill>
              </a:rPr>
              <a:t>Moral Distress</a:t>
            </a:r>
            <a:endParaRPr lang="en-US" sz="4000" dirty="0">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8" name="Picture 7"/>
          <p:cNvPicPr>
            <a:picLocks noChangeAspect="1"/>
          </p:cNvPicPr>
          <p:nvPr/>
        </p:nvPicPr>
        <p:blipFill>
          <a:blip r:embed="rId2"/>
          <a:stretch>
            <a:fillRect/>
          </a:stretch>
        </p:blipFill>
        <p:spPr>
          <a:xfrm>
            <a:off x="0" y="25600"/>
            <a:ext cx="9143999" cy="5284954"/>
          </a:xfrm>
          <a:prstGeom prst="rect">
            <a:avLst/>
          </a:prstGeom>
        </p:spPr>
      </p:pic>
    </p:spTree>
    <p:extLst>
      <p:ext uri="{BB962C8B-B14F-4D97-AF65-F5344CB8AC3E}">
        <p14:creationId xmlns:p14="http://schemas.microsoft.com/office/powerpoint/2010/main" val="742771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2895" y="244368"/>
            <a:ext cx="9144000" cy="6224954"/>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6" name="Oval 5"/>
          <p:cNvSpPr/>
          <p:nvPr/>
        </p:nvSpPr>
        <p:spPr>
          <a:xfrm>
            <a:off x="3446585" y="1723292"/>
            <a:ext cx="1219200" cy="6564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Oval 6"/>
          <p:cNvSpPr/>
          <p:nvPr/>
        </p:nvSpPr>
        <p:spPr>
          <a:xfrm>
            <a:off x="3446585" y="4607169"/>
            <a:ext cx="1219200" cy="7268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46585" y="5312664"/>
            <a:ext cx="1312984" cy="5861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59569" y="1692300"/>
            <a:ext cx="4269706" cy="8281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3769" y="6396781"/>
            <a:ext cx="8804031" cy="400110"/>
          </a:xfrm>
          <a:prstGeom prst="rect">
            <a:avLst/>
          </a:prstGeom>
          <a:noFill/>
        </p:spPr>
        <p:txBody>
          <a:bodyPr wrap="square" rtlCol="0">
            <a:spAutoFit/>
          </a:bodyPr>
          <a:lstStyle/>
          <a:p>
            <a:r>
              <a:rPr lang="en-US" sz="1000" dirty="0" smtClean="0"/>
              <a:t>Kutney-Lee, A., Sloane, DM, Bowles, KH, Burns, LR, Aiken, A. (2019). </a:t>
            </a:r>
            <a:r>
              <a:rPr lang="en-US" sz="1000" dirty="0"/>
              <a:t>Electronic Health Record Adoption and Nurse </a:t>
            </a:r>
            <a:r>
              <a:rPr lang="en-US" sz="1000" dirty="0" smtClean="0"/>
              <a:t>Reports of </a:t>
            </a:r>
            <a:r>
              <a:rPr lang="en-US" sz="1000" dirty="0"/>
              <a:t>Usability and Quality of Care: The Role of </a:t>
            </a:r>
            <a:r>
              <a:rPr lang="en-US" sz="1000" dirty="0" smtClean="0"/>
              <a:t>Work Environment . </a:t>
            </a:r>
            <a:r>
              <a:rPr lang="en-US" sz="1000" dirty="0" err="1"/>
              <a:t>Appl</a:t>
            </a:r>
            <a:r>
              <a:rPr lang="en-US" sz="1000" dirty="0"/>
              <a:t> </a:t>
            </a:r>
            <a:r>
              <a:rPr lang="en-US" sz="1000" dirty="0" err="1"/>
              <a:t>Clin</a:t>
            </a:r>
            <a:r>
              <a:rPr lang="en-US" sz="1000" dirty="0"/>
              <a:t> Inform 2019;10:129–139</a:t>
            </a:r>
          </a:p>
        </p:txBody>
      </p:sp>
    </p:spTree>
    <p:extLst>
      <p:ext uri="{BB962C8B-B14F-4D97-AF65-F5344CB8AC3E}">
        <p14:creationId xmlns:p14="http://schemas.microsoft.com/office/powerpoint/2010/main" val="706904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127" y="550284"/>
            <a:ext cx="8464060" cy="5154479"/>
          </a:xfrm>
        </p:spPr>
        <p:txBody>
          <a:bodyPr/>
          <a:lstStyle/>
          <a:p>
            <a:pPr marL="0" lvl="1" indent="0" algn="ctr">
              <a:lnSpc>
                <a:spcPct val="114000"/>
              </a:lnSpc>
              <a:buNone/>
              <a:defRPr/>
            </a:pPr>
            <a:r>
              <a:rPr lang="en-US" sz="3600" dirty="0" smtClean="0">
                <a:solidFill>
                  <a:schemeClr val="tx1"/>
                </a:solidFill>
              </a:rPr>
              <a:t>“By nature of our vocation we are held to a higher standard than non-medical professions, and patients insist </a:t>
            </a:r>
            <a:r>
              <a:rPr lang="en-US" sz="3600" u="sng" dirty="0" smtClean="0">
                <a:solidFill>
                  <a:schemeClr val="tx1"/>
                </a:solidFill>
              </a:rPr>
              <a:t>we remain unblemished</a:t>
            </a:r>
            <a:r>
              <a:rPr lang="en-US" sz="3600" dirty="0" smtClean="0">
                <a:solidFill>
                  <a:schemeClr val="tx1"/>
                </a:solidFill>
              </a:rPr>
              <a:t> to gain and maintain their trust. We are expected to be both human (akin to our patients) and simultaneously superhuman heroes (capable of saving lives).” </a:t>
            </a:r>
          </a:p>
          <a:p>
            <a:pPr marL="0" lvl="3" indent="0">
              <a:lnSpc>
                <a:spcPct val="114000"/>
              </a:lnSpc>
              <a:buNone/>
              <a:defRPr/>
            </a:pPr>
            <a:endParaRPr lang="en-US" i="1" dirty="0" smtClean="0">
              <a:solidFill>
                <a:schemeClr val="tx1"/>
              </a:solidFill>
            </a:endParaRPr>
          </a:p>
          <a:p>
            <a:pPr marL="0" lvl="3" indent="0" algn="ctr">
              <a:lnSpc>
                <a:spcPct val="114000"/>
              </a:lnSpc>
              <a:buNone/>
              <a:defRPr/>
            </a:pPr>
            <a:r>
              <a:rPr lang="en-US" i="1" dirty="0" smtClean="0">
                <a:solidFill>
                  <a:schemeClr val="tx1"/>
                </a:solidFill>
              </a:rPr>
              <a:t>Alysa Burgart, MD, MA &amp; Katherine E. Kruse, MD</a:t>
            </a:r>
          </a:p>
          <a:p>
            <a:pPr marL="0" indent="0">
              <a:lnSpc>
                <a:spcPct val="114000"/>
              </a:lnSpc>
              <a:defRPr/>
            </a:pPr>
            <a:endParaRPr lang="en-US" sz="3600" dirty="0">
              <a:ea typeface="ＭＳ Ｐゴシック" panose="020B0600070205080204" pitchFamily="34" charset="-128"/>
            </a:endParaRPr>
          </a:p>
        </p:txBody>
      </p:sp>
      <p:cxnSp>
        <p:nvCxnSpPr>
          <p:cNvPr id="4" name="Straight Connector 3"/>
          <p:cNvCxnSpPr/>
          <p:nvPr/>
        </p:nvCxnSpPr>
        <p:spPr>
          <a:xfrm>
            <a:off x="839457" y="5823949"/>
            <a:ext cx="73914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332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474" y="335083"/>
            <a:ext cx="8489183" cy="5510546"/>
          </a:xfrm>
        </p:spPr>
        <p:txBody>
          <a:bodyPr/>
          <a:lstStyle/>
          <a:p>
            <a:pPr marL="0" indent="0" algn="ctr" defTabSz="457200">
              <a:lnSpc>
                <a:spcPct val="114000"/>
              </a:lnSpc>
              <a:spcBef>
                <a:spcPct val="30000"/>
              </a:spcBef>
              <a:buFontTx/>
              <a:buNone/>
              <a:defRPr/>
            </a:pPr>
            <a:r>
              <a:rPr lang="en-US" sz="3200" kern="1200" dirty="0" smtClean="0">
                <a:solidFill>
                  <a:schemeClr val="tx1"/>
                </a:solidFill>
                <a:ea typeface="ＭＳ Ｐゴシック" panose="020B0600070205080204" pitchFamily="34" charset="-128"/>
                <a:cs typeface="ＭＳ Ｐゴシック" charset="0"/>
              </a:rPr>
              <a:t>“Many </a:t>
            </a:r>
            <a:r>
              <a:rPr lang="en-US" sz="3200" kern="1200" dirty="0">
                <a:solidFill>
                  <a:schemeClr val="tx1"/>
                </a:solidFill>
                <a:ea typeface="ＭＳ Ｐゴシック" panose="020B0600070205080204" pitchFamily="34" charset="-128"/>
                <a:cs typeface="ＭＳ Ｐゴシック" charset="0"/>
              </a:rPr>
              <a:t>physicians find themselves </a:t>
            </a:r>
            <a:r>
              <a:rPr lang="en-US" sz="3200" u="sng" kern="1200" dirty="0">
                <a:solidFill>
                  <a:schemeClr val="tx1"/>
                </a:solidFill>
                <a:ea typeface="ＭＳ Ｐゴシック" panose="020B0600070205080204" pitchFamily="34" charset="-128"/>
                <a:cs typeface="ＭＳ Ｐゴシック" charset="0"/>
              </a:rPr>
              <a:t>well trained in medicine, but woefully </a:t>
            </a:r>
            <a:r>
              <a:rPr lang="en-US" sz="3200" b="1" u="sng" kern="1200" dirty="0">
                <a:solidFill>
                  <a:schemeClr val="tx1"/>
                </a:solidFill>
                <a:ea typeface="ＭＳ Ｐゴシック" panose="020B0600070205080204" pitchFamily="34" charset="-128"/>
                <a:cs typeface="ＭＳ Ｐゴシック" charset="0"/>
              </a:rPr>
              <a:t>underprepared</a:t>
            </a:r>
            <a:r>
              <a:rPr lang="en-US" sz="3200" u="sng" kern="1200" dirty="0">
                <a:solidFill>
                  <a:schemeClr val="tx1"/>
                </a:solidFill>
                <a:ea typeface="ＭＳ Ｐゴシック" panose="020B0600070205080204" pitchFamily="34" charset="-128"/>
                <a:cs typeface="ＭＳ Ｐゴシック" charset="0"/>
              </a:rPr>
              <a:t> emotionally for its stressors</a:t>
            </a:r>
            <a:r>
              <a:rPr lang="en-US" sz="3200" kern="1200" dirty="0">
                <a:solidFill>
                  <a:schemeClr val="tx1"/>
                </a:solidFill>
                <a:ea typeface="ＭＳ Ｐゴシック" panose="020B0600070205080204" pitchFamily="34" charset="-128"/>
                <a:cs typeface="ＭＳ Ｐゴシック" charset="0"/>
              </a:rPr>
              <a:t>. At the core of our calling to be doctors, sometimes lies both our greatest strength and the seed of our undoing. Our drive to be the very best clinicians leads us to spend long hours caring for patients, voluntarily cutting into time with our families and personal interests</a:t>
            </a:r>
            <a:r>
              <a:rPr lang="en-US" sz="3200" kern="1200" dirty="0" smtClean="0">
                <a:solidFill>
                  <a:schemeClr val="tx1"/>
                </a:solidFill>
                <a:ea typeface="ＭＳ Ｐゴシック" panose="020B0600070205080204" pitchFamily="34" charset="-128"/>
                <a:cs typeface="ＭＳ Ｐゴシック" charset="0"/>
              </a:rPr>
              <a:t>.”</a:t>
            </a:r>
          </a:p>
          <a:p>
            <a:pPr marL="533400" lvl="1" indent="0" algn="ctr">
              <a:lnSpc>
                <a:spcPct val="114000"/>
              </a:lnSpc>
              <a:buNone/>
              <a:defRPr/>
            </a:pPr>
            <a:endParaRPr lang="en-US" sz="2800" dirty="0">
              <a:ea typeface="ＭＳ Ｐゴシック" panose="020B0600070205080204" pitchFamily="34" charset="-128"/>
            </a:endParaRPr>
          </a:p>
          <a:p>
            <a:pPr marL="533400" lvl="1" indent="0" algn="ctr">
              <a:lnSpc>
                <a:spcPct val="114000"/>
              </a:lnSpc>
              <a:buNone/>
              <a:defRPr/>
            </a:pPr>
            <a:r>
              <a:rPr lang="en-US" sz="1600" i="1" dirty="0" smtClean="0">
                <a:solidFill>
                  <a:schemeClr val="tx1"/>
                </a:solidFill>
                <a:ea typeface="ＭＳ Ｐゴシック" panose="020B0600070205080204" pitchFamily="34" charset="-128"/>
              </a:rPr>
              <a:t>Alysa </a:t>
            </a:r>
            <a:r>
              <a:rPr lang="en-US" sz="1600" i="1" dirty="0">
                <a:solidFill>
                  <a:schemeClr val="tx1"/>
                </a:solidFill>
                <a:ea typeface="ＭＳ Ｐゴシック" panose="020B0600070205080204" pitchFamily="34" charset="-128"/>
              </a:rPr>
              <a:t>Burgart, MD, MA &amp; Katherine E. Kruse, MD</a:t>
            </a:r>
          </a:p>
          <a:p>
            <a:pPr>
              <a:lnSpc>
                <a:spcPct val="114000"/>
              </a:lnSpc>
              <a:defRPr/>
            </a:pPr>
            <a:endParaRPr lang="en-US" sz="3200" dirty="0">
              <a:ea typeface="ＭＳ Ｐゴシック" panose="020B0600070205080204" pitchFamily="34" charset="-128"/>
            </a:endParaRPr>
          </a:p>
        </p:txBody>
      </p:sp>
      <p:cxnSp>
        <p:nvCxnSpPr>
          <p:cNvPr id="4" name="Straight Connector 3"/>
          <p:cNvCxnSpPr/>
          <p:nvPr/>
        </p:nvCxnSpPr>
        <p:spPr>
          <a:xfrm>
            <a:off x="856622" y="5845629"/>
            <a:ext cx="73914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55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63061"/>
            <a:ext cx="8371114" cy="4152482"/>
          </a:xfrm>
          <a:solidFill>
            <a:schemeClr val="accent1">
              <a:lumMod val="20000"/>
              <a:lumOff val="80000"/>
            </a:schemeClr>
          </a:solidFill>
          <a:ln>
            <a:solidFill>
              <a:srgbClr val="FFC000"/>
            </a:solidFill>
          </a:ln>
        </p:spPr>
        <p:txBody>
          <a:bodyPr/>
          <a:lstStyle/>
          <a:p>
            <a:pPr marL="38100" indent="0" algn="ctr">
              <a:spcBef>
                <a:spcPts val="1200"/>
              </a:spcBef>
              <a:spcAft>
                <a:spcPts val="1200"/>
              </a:spcAft>
              <a:buNone/>
              <a:defRPr/>
            </a:pPr>
            <a:r>
              <a:rPr lang="en-US" sz="4000" dirty="0" smtClean="0">
                <a:solidFill>
                  <a:schemeClr val="tx1"/>
                </a:solidFill>
                <a:ea typeface="ＭＳ Ｐゴシック" panose="020B0600070205080204" pitchFamily="34" charset="-128"/>
              </a:rPr>
              <a:t>“We have to remember that not all physicians or health providers are burnt out. Many of those </a:t>
            </a:r>
            <a:r>
              <a:rPr lang="en-US" sz="4000" u="sng" dirty="0" smtClean="0">
                <a:solidFill>
                  <a:schemeClr val="tx1"/>
                </a:solidFill>
                <a:ea typeface="ＭＳ Ｐゴシック" panose="020B0600070205080204" pitchFamily="34" charset="-128"/>
              </a:rPr>
              <a:t>who are burned out </a:t>
            </a:r>
            <a:r>
              <a:rPr lang="en-US" sz="4000" b="1" u="sng" dirty="0" smtClean="0">
                <a:solidFill>
                  <a:schemeClr val="tx1"/>
                </a:solidFill>
                <a:ea typeface="ＭＳ Ｐゴシック" panose="020B0600070205080204" pitchFamily="34" charset="-128"/>
              </a:rPr>
              <a:t>do recover</a:t>
            </a:r>
            <a:r>
              <a:rPr lang="en-US" sz="4000" dirty="0" smtClean="0">
                <a:solidFill>
                  <a:schemeClr val="tx1"/>
                </a:solidFill>
                <a:ea typeface="ＭＳ Ｐゴシック" panose="020B0600070205080204" pitchFamily="34" charset="-128"/>
              </a:rPr>
              <a:t>. But nonetheless, there’s a serious issue that’s facing health professionals.”</a:t>
            </a:r>
          </a:p>
        </p:txBody>
      </p:sp>
      <p:sp>
        <p:nvSpPr>
          <p:cNvPr id="76803" name="Rectangle 4"/>
          <p:cNvSpPr>
            <a:spLocks noChangeArrowheads="1"/>
          </p:cNvSpPr>
          <p:nvPr/>
        </p:nvSpPr>
        <p:spPr bwMode="auto">
          <a:xfrm>
            <a:off x="381000" y="4900498"/>
            <a:ext cx="8371114"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400" dirty="0"/>
              <a:t>Liselotte </a:t>
            </a:r>
            <a:r>
              <a:rPr lang="en-US" altLang="en-US" sz="1400" dirty="0" err="1"/>
              <a:t>Dyrbye</a:t>
            </a:r>
            <a:r>
              <a:rPr lang="en-US" altLang="en-US" sz="1400" dirty="0"/>
              <a:t>, MD, MHPE</a:t>
            </a:r>
          </a:p>
          <a:p>
            <a:pPr>
              <a:spcBef>
                <a:spcPct val="0"/>
              </a:spcBef>
              <a:buFontTx/>
              <a:buNone/>
            </a:pPr>
            <a:r>
              <a:rPr lang="en-US" altLang="en-US" sz="1400" dirty="0"/>
              <a:t>Professor of Medicine and Medical Education, Mayo Clinic; Associate Director, Mayo Clinic Program on Physician Well-Being; Consultant, Division of Primary Care Internal Medicine, College of Medicine, Mayo Clinic</a:t>
            </a:r>
          </a:p>
        </p:txBody>
      </p:sp>
    </p:spTree>
    <p:extLst>
      <p:ext uri="{BB962C8B-B14F-4D97-AF65-F5344CB8AC3E}">
        <p14:creationId xmlns:p14="http://schemas.microsoft.com/office/powerpoint/2010/main" val="478249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739" y="289743"/>
            <a:ext cx="6462600" cy="1143000"/>
          </a:xfrm>
        </p:spPr>
        <p:txBody>
          <a:bodyPr/>
          <a:lstStyle/>
          <a:p>
            <a:pPr algn="ctr"/>
            <a:r>
              <a:rPr lang="en-US" dirty="0" smtClean="0">
                <a:solidFill>
                  <a:schemeClr val="tx1"/>
                </a:solidFill>
              </a:rPr>
              <a:t>Other Evolving and Broad Areas of Ethical Concern</a:t>
            </a:r>
            <a:endParaRPr lang="en-US" dirty="0">
              <a:solidFill>
                <a:schemeClr val="tx1"/>
              </a:solidFill>
            </a:endParaRPr>
          </a:p>
        </p:txBody>
      </p:sp>
      <p:sp>
        <p:nvSpPr>
          <p:cNvPr id="3" name="Text Placeholder 2"/>
          <p:cNvSpPr>
            <a:spLocks noGrp="1"/>
          </p:cNvSpPr>
          <p:nvPr>
            <p:ph type="body" idx="1"/>
          </p:nvPr>
        </p:nvSpPr>
        <p:spPr>
          <a:xfrm>
            <a:off x="328246" y="1559169"/>
            <a:ext cx="8440615" cy="5008681"/>
          </a:xfrm>
        </p:spPr>
        <p:txBody>
          <a:bodyPr/>
          <a:lstStyle/>
          <a:p>
            <a:r>
              <a:rPr lang="en-US" u="sng" dirty="0" smtClean="0">
                <a:solidFill>
                  <a:schemeClr val="tx1"/>
                </a:solidFill>
              </a:rPr>
              <a:t>Research</a:t>
            </a:r>
            <a:r>
              <a:rPr lang="en-US" dirty="0" smtClean="0">
                <a:solidFill>
                  <a:schemeClr val="tx1"/>
                </a:solidFill>
              </a:rPr>
              <a:t> (Informed Consent)</a:t>
            </a:r>
          </a:p>
          <a:p>
            <a:r>
              <a:rPr lang="en-US" u="sng" dirty="0" smtClean="0">
                <a:solidFill>
                  <a:schemeClr val="tx1"/>
                </a:solidFill>
              </a:rPr>
              <a:t>Global Emergencies</a:t>
            </a:r>
            <a:r>
              <a:rPr lang="en-US" dirty="0" smtClean="0">
                <a:solidFill>
                  <a:schemeClr val="tx1"/>
                </a:solidFill>
              </a:rPr>
              <a:t> (Ebola)</a:t>
            </a:r>
          </a:p>
          <a:p>
            <a:r>
              <a:rPr lang="en-US" u="sng" dirty="0" smtClean="0">
                <a:solidFill>
                  <a:schemeClr val="tx1"/>
                </a:solidFill>
              </a:rPr>
              <a:t>Social Media </a:t>
            </a:r>
            <a:r>
              <a:rPr lang="en-US" dirty="0" smtClean="0">
                <a:solidFill>
                  <a:schemeClr val="tx1"/>
                </a:solidFill>
              </a:rPr>
              <a:t>(Facebook, Google, Twitter; Privacy and Confidentiality of Data)</a:t>
            </a:r>
          </a:p>
          <a:p>
            <a:r>
              <a:rPr lang="en-US" u="sng" dirty="0" smtClean="0">
                <a:solidFill>
                  <a:schemeClr val="tx1"/>
                </a:solidFill>
              </a:rPr>
              <a:t>Nurse’s Role In Countering Misinformation to the Public </a:t>
            </a:r>
            <a:r>
              <a:rPr lang="en-US" dirty="0" smtClean="0">
                <a:solidFill>
                  <a:schemeClr val="tx1"/>
                </a:solidFill>
              </a:rPr>
              <a:t>(Vaccinations, Social-Societal Issues) </a:t>
            </a:r>
          </a:p>
          <a:p>
            <a:r>
              <a:rPr lang="en-US" u="sng" dirty="0" smtClean="0">
                <a:solidFill>
                  <a:schemeClr val="tx1"/>
                </a:solidFill>
              </a:rPr>
              <a:t>Genetics</a:t>
            </a:r>
          </a:p>
          <a:p>
            <a:endParaRPr lang="en-US" dirty="0">
              <a:solidFill>
                <a:schemeClr val="tx1"/>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cxnSp>
        <p:nvCxnSpPr>
          <p:cNvPr id="5" name="Straight Connector 4"/>
          <p:cNvCxnSpPr/>
          <p:nvPr/>
        </p:nvCxnSpPr>
        <p:spPr>
          <a:xfrm>
            <a:off x="1067880" y="1296377"/>
            <a:ext cx="6754319" cy="994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62748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llo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2088"/>
            <a:ext cx="8458200" cy="6361112"/>
          </a:xfrm>
          <a:prstGeom prst="rect">
            <a:avLst/>
          </a:prstGeom>
          <a:solidFill>
            <a:schemeClr val="hlink"/>
          </a:solidFill>
          <a:ln w="57150">
            <a:solidFill>
              <a:schemeClr val="hlink"/>
            </a:solidFill>
            <a:miter lim="800000"/>
            <a:headEnd/>
            <a:tailEnd/>
          </a:ln>
        </p:spPr>
      </p:pic>
      <p:sp>
        <p:nvSpPr>
          <p:cNvPr id="12291" name="Text Box 3"/>
          <p:cNvSpPr txBox="1">
            <a:spLocks noChangeArrowheads="1"/>
          </p:cNvSpPr>
          <p:nvPr/>
        </p:nvSpPr>
        <p:spPr bwMode="auto">
          <a:xfrm>
            <a:off x="7315200" y="6248400"/>
            <a:ext cx="1287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atin typeface="Garamond" pitchFamily="18" charset="0"/>
              </a:rPr>
              <a:t>TIME, 2002</a:t>
            </a:r>
          </a:p>
        </p:txBody>
      </p:sp>
    </p:spTree>
    <p:extLst>
      <p:ext uri="{BB962C8B-B14F-4D97-AF65-F5344CB8AC3E}">
        <p14:creationId xmlns:p14="http://schemas.microsoft.com/office/powerpoint/2010/main" val="3806972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4"/>
            <a:ext cx="9144000" cy="4590288"/>
          </a:xfrm>
          <a:prstGeom prst="rect">
            <a:avLst/>
          </a:prstGeom>
        </p:spPr>
      </p:pic>
      <p:sp>
        <p:nvSpPr>
          <p:cNvPr id="7" name="TextBox 6"/>
          <p:cNvSpPr txBox="1"/>
          <p:nvPr/>
        </p:nvSpPr>
        <p:spPr>
          <a:xfrm>
            <a:off x="178733" y="4645152"/>
            <a:ext cx="8965267" cy="1938992"/>
          </a:xfrm>
          <a:prstGeom prst="rect">
            <a:avLst/>
          </a:prstGeom>
          <a:noFill/>
        </p:spPr>
        <p:txBody>
          <a:bodyPr wrap="square" rtlCol="0">
            <a:spAutoFit/>
          </a:bodyPr>
          <a:lstStyle/>
          <a:p>
            <a:pPr algn="ctr"/>
            <a:r>
              <a:rPr lang="en-US" sz="4000" b="1" dirty="0" smtClean="0">
                <a:solidFill>
                  <a:schemeClr val="tx1"/>
                </a:solidFill>
                <a:latin typeface="Lato"/>
              </a:rPr>
              <a:t>“Duke </a:t>
            </a:r>
            <a:r>
              <a:rPr lang="en-US" sz="4000" b="1" dirty="0">
                <a:solidFill>
                  <a:schemeClr val="tx1"/>
                </a:solidFill>
                <a:latin typeface="Lato"/>
              </a:rPr>
              <a:t>settles research misconduct case, agrees to pay U.S. government $112.5 </a:t>
            </a:r>
            <a:r>
              <a:rPr lang="en-US" sz="4000" b="1" dirty="0" smtClean="0">
                <a:solidFill>
                  <a:schemeClr val="tx1"/>
                </a:solidFill>
                <a:latin typeface="Lato"/>
              </a:rPr>
              <a:t>million”</a:t>
            </a:r>
            <a:endParaRPr lang="en-US" sz="4000" dirty="0">
              <a:solidFill>
                <a:schemeClr val="tx1"/>
              </a:solidFill>
              <a:latin typeface="Lato"/>
            </a:endParaRPr>
          </a:p>
        </p:txBody>
      </p:sp>
    </p:spTree>
    <p:extLst>
      <p:ext uri="{BB962C8B-B14F-4D97-AF65-F5344CB8AC3E}">
        <p14:creationId xmlns:p14="http://schemas.microsoft.com/office/powerpoint/2010/main" val="163813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4812" y="1035424"/>
            <a:ext cx="8861612" cy="4340038"/>
          </a:xfrm>
          <a:prstGeom prst="rect">
            <a:avLst/>
          </a:prstGeom>
          <a:pattFill prst="pct5">
            <a:fgClr>
              <a:schemeClr val="accent1"/>
            </a:fgClr>
            <a:bgClr>
              <a:schemeClr val="bg1"/>
            </a:bgClr>
          </a:patt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700" dirty="0"/>
              <a:t>“It is no surprise that nurses </a:t>
            </a:r>
            <a:r>
              <a:rPr lang="en-US" sz="2700" u="sng" dirty="0"/>
              <a:t>face some of the most complex and challenging ethical issues in clinical care </a:t>
            </a:r>
            <a:r>
              <a:rPr lang="en-US" sz="2700" dirty="0"/>
              <a:t>by virtue of their bedside presence and the time they spend directly with patients and their families.  </a:t>
            </a:r>
            <a:endParaRPr lang="en-US" sz="2700" dirty="0" smtClean="0"/>
          </a:p>
          <a:p>
            <a:r>
              <a:rPr lang="en-US" sz="2700" dirty="0" smtClean="0"/>
              <a:t>The </a:t>
            </a:r>
            <a:r>
              <a:rPr lang="en-US" sz="2700" dirty="0"/>
              <a:t>everyday stress and strain of caring for ill patients within complex medical institutions raises significant concerns for the health and well-being of nurses and their retention within these institutions.  </a:t>
            </a:r>
            <a:r>
              <a:rPr lang="en-US" sz="2700" u="sng" dirty="0"/>
              <a:t>The ethical issues they encounter are many</a:t>
            </a:r>
            <a:r>
              <a:rPr lang="en-US" sz="2700" dirty="0"/>
              <a:t>, and although they are not often seen as prominent, they are significant nonetheless." </a:t>
            </a:r>
          </a:p>
          <a:p>
            <a:pPr lvl="2"/>
            <a:r>
              <a:rPr lang="en-US" sz="1350" dirty="0">
                <a:solidFill>
                  <a:schemeClr val="tx1"/>
                </a:solidFill>
              </a:rPr>
              <a:t>Ulrich, C. (2015).  Testimony to the Presidential Bioethics Commission under President Barack Obama.</a:t>
            </a:r>
          </a:p>
          <a:p>
            <a:endParaRPr lang="en-US" sz="1350" dirty="0"/>
          </a:p>
        </p:txBody>
      </p:sp>
    </p:spTree>
    <p:extLst>
      <p:ext uri="{BB962C8B-B14F-4D97-AF65-F5344CB8AC3E}">
        <p14:creationId xmlns:p14="http://schemas.microsoft.com/office/powerpoint/2010/main" val="2731280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740" y="57810"/>
            <a:ext cx="6462600" cy="1143000"/>
          </a:xfrm>
        </p:spPr>
        <p:txBody>
          <a:bodyPr/>
          <a:lstStyle/>
          <a:p>
            <a:r>
              <a:rPr lang="en-US" dirty="0" smtClean="0">
                <a:solidFill>
                  <a:schemeClr val="tx1"/>
                </a:solidFill>
              </a:rPr>
              <a:t>Therapeutic Misunderstanding</a:t>
            </a:r>
            <a:endParaRPr lang="en-US" dirty="0">
              <a:solidFill>
                <a:schemeClr val="tx1"/>
              </a:solidFill>
            </a:endParaRPr>
          </a:p>
        </p:txBody>
      </p:sp>
      <p:sp>
        <p:nvSpPr>
          <p:cNvPr id="3" name="Content Placeholder 2"/>
          <p:cNvSpPr>
            <a:spLocks noGrp="1"/>
          </p:cNvSpPr>
          <p:nvPr>
            <p:ph idx="1"/>
          </p:nvPr>
        </p:nvSpPr>
        <p:spPr>
          <a:xfrm>
            <a:off x="386862" y="1410826"/>
            <a:ext cx="8405446" cy="4736400"/>
          </a:xfrm>
        </p:spPr>
        <p:txBody>
          <a:bodyPr>
            <a:noAutofit/>
          </a:bodyPr>
          <a:lstStyle/>
          <a:p>
            <a:pPr>
              <a:buFont typeface="Arial" panose="020B0604020202020204" pitchFamily="34" charset="0"/>
              <a:buChar char="•"/>
            </a:pPr>
            <a:r>
              <a:rPr lang="en-US" sz="2800" dirty="0">
                <a:solidFill>
                  <a:schemeClr val="tx1"/>
                </a:solidFill>
              </a:rPr>
              <a:t>We worry about </a:t>
            </a:r>
            <a:r>
              <a:rPr lang="en-US" sz="2800" u="sng" dirty="0">
                <a:solidFill>
                  <a:schemeClr val="tx1"/>
                </a:solidFill>
              </a:rPr>
              <a:t>Therapeutic Misunderstanding </a:t>
            </a:r>
            <a:r>
              <a:rPr lang="en-US" sz="2800" dirty="0">
                <a:solidFill>
                  <a:schemeClr val="tx1"/>
                </a:solidFill>
              </a:rPr>
              <a:t>in Clinical Research</a:t>
            </a:r>
          </a:p>
          <a:p>
            <a:pPr>
              <a:buFont typeface="Arial" panose="020B0604020202020204" pitchFamily="34" charset="0"/>
              <a:buChar char="•"/>
            </a:pPr>
            <a:r>
              <a:rPr lang="en-US" sz="2800" u="sng" dirty="0">
                <a:solidFill>
                  <a:schemeClr val="tx1"/>
                </a:solidFill>
              </a:rPr>
              <a:t>Misunderstanding</a:t>
            </a:r>
            <a:r>
              <a:rPr lang="en-US" sz="2800" dirty="0">
                <a:solidFill>
                  <a:schemeClr val="tx1"/>
                </a:solidFill>
              </a:rPr>
              <a:t>: Conflating research with treatment</a:t>
            </a:r>
          </a:p>
          <a:p>
            <a:pPr>
              <a:buFont typeface="Arial" panose="020B0604020202020204" pitchFamily="34" charset="0"/>
              <a:buChar char="•"/>
            </a:pPr>
            <a:endParaRPr lang="en-US" sz="2800" u="sng" dirty="0">
              <a:solidFill>
                <a:schemeClr val="tx1"/>
              </a:solidFill>
            </a:endParaRPr>
          </a:p>
          <a:p>
            <a:pPr>
              <a:buFont typeface="Arial" panose="020B0604020202020204" pitchFamily="34" charset="0"/>
              <a:buChar char="•"/>
            </a:pPr>
            <a:r>
              <a:rPr lang="en-US" sz="2800" u="sng" dirty="0" err="1">
                <a:solidFill>
                  <a:schemeClr val="tx1"/>
                </a:solidFill>
              </a:rPr>
              <a:t>Misestimation</a:t>
            </a:r>
            <a:r>
              <a:rPr lang="en-US" sz="2800" dirty="0">
                <a:solidFill>
                  <a:schemeClr val="tx1"/>
                </a:solidFill>
              </a:rPr>
              <a:t>: Over or underestimate the benefits and over or underestimate the risks</a:t>
            </a:r>
          </a:p>
          <a:p>
            <a:pPr>
              <a:buFont typeface="Arial" panose="020B0604020202020204" pitchFamily="34" charset="0"/>
              <a:buChar char="•"/>
            </a:pPr>
            <a:endParaRPr lang="en-US" sz="2800" u="sng" dirty="0">
              <a:solidFill>
                <a:schemeClr val="tx1"/>
              </a:solidFill>
            </a:endParaRPr>
          </a:p>
          <a:p>
            <a:pPr>
              <a:buFont typeface="Arial" panose="020B0604020202020204" pitchFamily="34" charset="0"/>
              <a:buChar char="•"/>
            </a:pPr>
            <a:r>
              <a:rPr lang="en-US" sz="2800" u="sng" dirty="0">
                <a:solidFill>
                  <a:schemeClr val="tx1"/>
                </a:solidFill>
              </a:rPr>
              <a:t>Optimism: </a:t>
            </a:r>
            <a:r>
              <a:rPr lang="en-US" sz="2800" dirty="0">
                <a:solidFill>
                  <a:schemeClr val="tx1"/>
                </a:solidFill>
              </a:rPr>
              <a:t>Unduly hopeful or excessively optimistic about one’s outcomes</a:t>
            </a:r>
          </a:p>
        </p:txBody>
      </p:sp>
      <p:cxnSp>
        <p:nvCxnSpPr>
          <p:cNvPr id="4" name="Straight Connector 3"/>
          <p:cNvCxnSpPr/>
          <p:nvPr/>
        </p:nvCxnSpPr>
        <p:spPr>
          <a:xfrm>
            <a:off x="1067880" y="1190870"/>
            <a:ext cx="6754319" cy="994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10533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4888523"/>
          </a:xfrm>
          <a:prstGeom prst="rect">
            <a:avLst/>
          </a:prstGeom>
        </p:spPr>
      </p:pic>
      <p:sp>
        <p:nvSpPr>
          <p:cNvPr id="10" name="TextBox 9"/>
          <p:cNvSpPr txBox="1"/>
          <p:nvPr/>
        </p:nvSpPr>
        <p:spPr>
          <a:xfrm>
            <a:off x="1101970" y="5289972"/>
            <a:ext cx="6596678" cy="646331"/>
          </a:xfrm>
          <a:prstGeom prst="rect">
            <a:avLst/>
          </a:prstGeom>
          <a:noFill/>
        </p:spPr>
        <p:txBody>
          <a:bodyPr wrap="none" rtlCol="0">
            <a:spAutoFit/>
          </a:bodyPr>
          <a:lstStyle/>
          <a:p>
            <a:r>
              <a:rPr lang="en-US" sz="3600" dirty="0" smtClean="0"/>
              <a:t>What Are Our Responsibilities?</a:t>
            </a:r>
            <a:endParaRPr lang="en-US" sz="3600" dirty="0"/>
          </a:p>
        </p:txBody>
      </p:sp>
    </p:spTree>
    <p:extLst>
      <p:ext uri="{BB962C8B-B14F-4D97-AF65-F5344CB8AC3E}">
        <p14:creationId xmlns:p14="http://schemas.microsoft.com/office/powerpoint/2010/main" val="1026994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1029" y="3069772"/>
            <a:ext cx="2699658" cy="685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88" y="183213"/>
            <a:ext cx="4242740" cy="2626539"/>
          </a:xfrm>
          <a:prstGeom prst="rect">
            <a:avLst/>
          </a:prstGeom>
        </p:spPr>
      </p:pic>
      <p:sp>
        <p:nvSpPr>
          <p:cNvPr id="102" name="Google Shape;102;p14"/>
          <p:cNvSpPr txBox="1">
            <a:spLocks noGrp="1"/>
          </p:cNvSpPr>
          <p:nvPr>
            <p:ph type="ctrTitle" idx="4294967295"/>
          </p:nvPr>
        </p:nvSpPr>
        <p:spPr>
          <a:xfrm>
            <a:off x="457201" y="751115"/>
            <a:ext cx="8387442" cy="5323114"/>
          </a:xfrm>
          <a:prstGeom prst="rect">
            <a:avLst/>
          </a:prstGeom>
        </p:spPr>
        <p:txBody>
          <a:bodyPr spcFirstLastPara="1" wrap="square" lIns="91425" tIns="91425" rIns="91425" bIns="91425" anchor="b" anchorCtr="0">
            <a:noAutofit/>
          </a:bodyPr>
          <a:lstStyle/>
          <a:p>
            <a:pPr lvl="0" algn="ctr"/>
            <a:r>
              <a:rPr lang="en-US" sz="4400" dirty="0">
                <a:solidFill>
                  <a:schemeClr val="tx1"/>
                </a:solidFill>
              </a:rPr>
              <a:t>“Facebook staff had access to hundreds of millions of people's </a:t>
            </a:r>
            <a:r>
              <a:rPr lang="en-US" sz="4400" dirty="0" smtClean="0">
                <a:solidFill>
                  <a:schemeClr val="tx1"/>
                </a:solidFill>
              </a:rPr>
              <a:t>passwords”</a:t>
            </a:r>
            <a:r>
              <a:rPr lang="en-US" sz="2000" dirty="0" smtClean="0">
                <a:solidFill>
                  <a:schemeClr val="tx1"/>
                </a:solidFill>
              </a:rPr>
              <a:t>—March 21, 2019</a:t>
            </a:r>
            <a:endParaRPr sz="2000" dirty="0">
              <a:solidFill>
                <a:schemeClr val="tx1"/>
              </a:solidFill>
            </a:endParaRPr>
          </a:p>
        </p:txBody>
      </p:sp>
      <p:sp>
        <p:nvSpPr>
          <p:cNvPr id="106" name="Google Shape;106;p14"/>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8383" y="751115"/>
            <a:ext cx="3866305" cy="2803071"/>
          </a:xfrm>
          <a:prstGeom prst="rect">
            <a:avLst/>
          </a:prstGeom>
        </p:spPr>
      </p:pic>
    </p:spTree>
    <p:extLst>
      <p:ext uri="{BB962C8B-B14F-4D97-AF65-F5344CB8AC3E}">
        <p14:creationId xmlns:p14="http://schemas.microsoft.com/office/powerpoint/2010/main" val="3873557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2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5760" y="116586"/>
            <a:ext cx="8229600" cy="857250"/>
          </a:xfrm>
        </p:spPr>
        <p:txBody>
          <a:bodyPr/>
          <a:lstStyle/>
          <a:p>
            <a:pPr algn="ctr"/>
            <a:r>
              <a:rPr lang="en-US" sz="2400" dirty="0">
                <a:solidFill>
                  <a:schemeClr val="tx1"/>
                </a:solidFill>
              </a:rPr>
              <a:t>Some Common </a:t>
            </a:r>
            <a:r>
              <a:rPr lang="en-US" sz="2400" dirty="0" smtClean="0">
                <a:solidFill>
                  <a:schemeClr val="tx1"/>
                </a:solidFill>
              </a:rPr>
              <a:t>Genetics Topics</a:t>
            </a:r>
            <a:endParaRPr lang="en-US" sz="2400" dirty="0">
              <a:solidFill>
                <a:schemeClr val="tx1"/>
              </a:solidFill>
            </a:endParaRPr>
          </a:p>
        </p:txBody>
      </p:sp>
      <p:sp>
        <p:nvSpPr>
          <p:cNvPr id="5" name="Content Placeholder 4"/>
          <p:cNvSpPr>
            <a:spLocks noGrp="1"/>
          </p:cNvSpPr>
          <p:nvPr>
            <p:ph sz="half" idx="1"/>
          </p:nvPr>
        </p:nvSpPr>
        <p:spPr>
          <a:xfrm>
            <a:off x="-96715" y="1437133"/>
            <a:ext cx="4800600" cy="5404104"/>
          </a:xfrm>
        </p:spPr>
        <p:txBody>
          <a:bodyPr/>
          <a:lstStyle/>
          <a:p>
            <a:pPr lvl="1" eaLnBrk="1" hangingPunct="1">
              <a:lnSpc>
                <a:spcPct val="80000"/>
              </a:lnSpc>
              <a:defRPr/>
            </a:pPr>
            <a:r>
              <a:rPr lang="en-US" sz="2000" dirty="0" smtClean="0">
                <a:solidFill>
                  <a:schemeClr val="tx1"/>
                </a:solidFill>
                <a:effectLst/>
              </a:rPr>
              <a:t>Pre-symptomatic </a:t>
            </a:r>
            <a:r>
              <a:rPr lang="en-US" sz="2000" dirty="0">
                <a:solidFill>
                  <a:schemeClr val="tx1"/>
                </a:solidFill>
                <a:effectLst/>
              </a:rPr>
              <a:t>genetic testing</a:t>
            </a:r>
          </a:p>
          <a:p>
            <a:pPr lvl="1" eaLnBrk="1" hangingPunct="1">
              <a:lnSpc>
                <a:spcPct val="80000"/>
              </a:lnSpc>
              <a:defRPr/>
            </a:pPr>
            <a:r>
              <a:rPr lang="en-US" sz="2000" dirty="0">
                <a:solidFill>
                  <a:schemeClr val="tx1"/>
                </a:solidFill>
                <a:effectLst/>
              </a:rPr>
              <a:t>Genetic discrimination</a:t>
            </a:r>
          </a:p>
          <a:p>
            <a:pPr lvl="1" eaLnBrk="1" hangingPunct="1">
              <a:lnSpc>
                <a:spcPct val="80000"/>
              </a:lnSpc>
              <a:defRPr/>
            </a:pPr>
            <a:r>
              <a:rPr lang="en-US" sz="2000" dirty="0">
                <a:solidFill>
                  <a:schemeClr val="tx1"/>
                </a:solidFill>
                <a:effectLst/>
              </a:rPr>
              <a:t>Testing of </a:t>
            </a:r>
            <a:r>
              <a:rPr lang="en-US" sz="2000" dirty="0" smtClean="0">
                <a:solidFill>
                  <a:schemeClr val="tx1"/>
                </a:solidFill>
                <a:effectLst/>
              </a:rPr>
              <a:t>minors</a:t>
            </a:r>
            <a:endParaRPr lang="en-US" sz="2000" dirty="0">
              <a:solidFill>
                <a:schemeClr val="tx1"/>
              </a:solidFill>
              <a:effectLst/>
            </a:endParaRPr>
          </a:p>
          <a:p>
            <a:pPr lvl="1" eaLnBrk="1" hangingPunct="1">
              <a:lnSpc>
                <a:spcPct val="80000"/>
              </a:lnSpc>
              <a:defRPr/>
            </a:pPr>
            <a:r>
              <a:rPr lang="en-US" sz="2000" dirty="0">
                <a:solidFill>
                  <a:schemeClr val="tx1"/>
                </a:solidFill>
                <a:effectLst/>
              </a:rPr>
              <a:t>Disclosure of incidental findings</a:t>
            </a:r>
          </a:p>
          <a:p>
            <a:pPr lvl="1" eaLnBrk="1" hangingPunct="1">
              <a:lnSpc>
                <a:spcPct val="80000"/>
              </a:lnSpc>
              <a:defRPr/>
            </a:pPr>
            <a:r>
              <a:rPr lang="en-US" sz="2000" dirty="0">
                <a:solidFill>
                  <a:schemeClr val="tx1"/>
                </a:solidFill>
                <a:effectLst/>
              </a:rPr>
              <a:t>Conflicting </a:t>
            </a:r>
            <a:r>
              <a:rPr lang="en-US" sz="2000" dirty="0" smtClean="0">
                <a:solidFill>
                  <a:schemeClr val="tx1"/>
                </a:solidFill>
                <a:effectLst/>
              </a:rPr>
              <a:t>and/or inter-dependency of goals/actions within family units</a:t>
            </a:r>
          </a:p>
          <a:p>
            <a:pPr lvl="1" eaLnBrk="1" hangingPunct="1">
              <a:lnSpc>
                <a:spcPct val="80000"/>
              </a:lnSpc>
              <a:defRPr/>
            </a:pPr>
            <a:r>
              <a:rPr lang="en-US" sz="2000" dirty="0" smtClean="0">
                <a:solidFill>
                  <a:schemeClr val="tx1"/>
                </a:solidFill>
                <a:effectLst/>
              </a:rPr>
              <a:t>Privacy </a:t>
            </a:r>
            <a:r>
              <a:rPr lang="en-US" sz="2000" dirty="0">
                <a:solidFill>
                  <a:schemeClr val="tx1"/>
                </a:solidFill>
                <a:effectLst/>
              </a:rPr>
              <a:t>vs. duty to warn</a:t>
            </a:r>
          </a:p>
          <a:p>
            <a:pPr lvl="1" eaLnBrk="1" hangingPunct="1">
              <a:lnSpc>
                <a:spcPct val="80000"/>
              </a:lnSpc>
              <a:defRPr/>
            </a:pPr>
            <a:r>
              <a:rPr lang="en-US" sz="2000" dirty="0">
                <a:solidFill>
                  <a:schemeClr val="tx1"/>
                </a:solidFill>
                <a:effectLst/>
              </a:rPr>
              <a:t>Prenatal </a:t>
            </a:r>
            <a:r>
              <a:rPr lang="en-US" sz="2000" dirty="0" smtClean="0">
                <a:solidFill>
                  <a:schemeClr val="tx1"/>
                </a:solidFill>
                <a:effectLst/>
              </a:rPr>
              <a:t>&amp; Preconception testing </a:t>
            </a:r>
          </a:p>
          <a:p>
            <a:pPr lvl="1" eaLnBrk="1" hangingPunct="1">
              <a:lnSpc>
                <a:spcPct val="80000"/>
              </a:lnSpc>
              <a:defRPr/>
            </a:pPr>
            <a:r>
              <a:rPr lang="en-US" sz="2000" dirty="0" smtClean="0">
                <a:solidFill>
                  <a:schemeClr val="tx1"/>
                </a:solidFill>
                <a:effectLst/>
              </a:rPr>
              <a:t>Genetic Determinism vs. Uncertainty</a:t>
            </a:r>
          </a:p>
          <a:p>
            <a:pPr lvl="1" eaLnBrk="1" hangingPunct="1">
              <a:lnSpc>
                <a:spcPct val="80000"/>
              </a:lnSpc>
              <a:defRPr/>
            </a:pPr>
            <a:r>
              <a:rPr lang="en-US" sz="2000" dirty="0" smtClean="0">
                <a:solidFill>
                  <a:schemeClr val="tx1"/>
                </a:solidFill>
                <a:effectLst/>
              </a:rPr>
              <a:t>Newborn Screening</a:t>
            </a:r>
          </a:p>
          <a:p>
            <a:pPr lvl="1" eaLnBrk="1" hangingPunct="1">
              <a:lnSpc>
                <a:spcPct val="80000"/>
              </a:lnSpc>
              <a:defRPr/>
            </a:pPr>
            <a:r>
              <a:rPr lang="en-US" sz="2000" dirty="0" smtClean="0">
                <a:solidFill>
                  <a:schemeClr val="tx1"/>
                </a:solidFill>
                <a:effectLst/>
              </a:rPr>
              <a:t>Legal status of DNA ownership</a:t>
            </a:r>
          </a:p>
          <a:p>
            <a:pPr lvl="2" eaLnBrk="1" hangingPunct="1">
              <a:lnSpc>
                <a:spcPct val="80000"/>
              </a:lnSpc>
              <a:defRPr/>
            </a:pPr>
            <a:r>
              <a:rPr lang="en-US" sz="2000" dirty="0" err="1">
                <a:solidFill>
                  <a:schemeClr val="tx1"/>
                </a:solidFill>
                <a:effectLst/>
              </a:rPr>
              <a:t>Perlmutters</a:t>
            </a:r>
            <a:r>
              <a:rPr lang="en-US" sz="2000" dirty="0">
                <a:solidFill>
                  <a:schemeClr val="tx1"/>
                </a:solidFill>
                <a:effectLst/>
              </a:rPr>
              <a:t> vs. </a:t>
            </a:r>
            <a:r>
              <a:rPr lang="en-US" sz="2000" dirty="0" err="1" smtClean="0">
                <a:solidFill>
                  <a:schemeClr val="tx1"/>
                </a:solidFill>
                <a:effectLst/>
              </a:rPr>
              <a:t>Peerenboom</a:t>
            </a:r>
            <a:endParaRPr lang="en-US" sz="2000" dirty="0" smtClean="0">
              <a:solidFill>
                <a:schemeClr val="tx1"/>
              </a:solidFill>
              <a:effectLst/>
            </a:endParaRPr>
          </a:p>
          <a:p>
            <a:pPr lvl="2" eaLnBrk="1" hangingPunct="1">
              <a:lnSpc>
                <a:spcPct val="80000"/>
              </a:lnSpc>
              <a:defRPr/>
            </a:pPr>
            <a:r>
              <a:rPr lang="en-US" sz="2000" dirty="0" smtClean="0">
                <a:solidFill>
                  <a:schemeClr val="tx1"/>
                </a:solidFill>
                <a:effectLst/>
              </a:rPr>
              <a:t>Labs &amp; Hospital profit from selling DNA</a:t>
            </a:r>
          </a:p>
          <a:p>
            <a:pPr lvl="2" eaLnBrk="1" hangingPunct="1">
              <a:lnSpc>
                <a:spcPct val="80000"/>
              </a:lnSpc>
              <a:defRPr/>
            </a:pPr>
            <a:r>
              <a:rPr lang="en-US" sz="2000" dirty="0" smtClean="0">
                <a:solidFill>
                  <a:schemeClr val="tx1"/>
                </a:solidFill>
                <a:effectLst/>
              </a:rPr>
              <a:t>Henrietta Lacks</a:t>
            </a:r>
            <a:endParaRPr lang="en-US" sz="2000" dirty="0">
              <a:solidFill>
                <a:schemeClr val="tx1"/>
              </a:solidFill>
              <a:effectLst/>
            </a:endParaRPr>
          </a:p>
          <a:p>
            <a:pPr lvl="2" eaLnBrk="1" hangingPunct="1">
              <a:lnSpc>
                <a:spcPct val="80000"/>
              </a:lnSpc>
              <a:defRPr/>
            </a:pPr>
            <a:endParaRPr lang="en-US" dirty="0" smtClean="0">
              <a:effectLst/>
            </a:endParaRPr>
          </a:p>
          <a:p>
            <a:endParaRPr lang="en-US" dirty="0"/>
          </a:p>
        </p:txBody>
      </p:sp>
      <p:sp>
        <p:nvSpPr>
          <p:cNvPr id="6" name="Content Placeholder 5"/>
          <p:cNvSpPr>
            <a:spLocks noGrp="1"/>
          </p:cNvSpPr>
          <p:nvPr>
            <p:ph sz="half" idx="2"/>
          </p:nvPr>
        </p:nvSpPr>
        <p:spPr>
          <a:xfrm>
            <a:off x="4560016" y="1437133"/>
            <a:ext cx="4337799" cy="3398044"/>
          </a:xfrm>
        </p:spPr>
        <p:txBody>
          <a:bodyPr/>
          <a:lstStyle/>
          <a:p>
            <a:pPr lvl="1" eaLnBrk="1" hangingPunct="1">
              <a:lnSpc>
                <a:spcPct val="80000"/>
              </a:lnSpc>
              <a:defRPr/>
            </a:pPr>
            <a:r>
              <a:rPr lang="en-US" sz="2000" dirty="0" smtClean="0">
                <a:solidFill>
                  <a:schemeClr val="tx1"/>
                </a:solidFill>
                <a:effectLst/>
              </a:rPr>
              <a:t>Disclosure of consanguinity &amp; non-paternity </a:t>
            </a:r>
          </a:p>
          <a:p>
            <a:pPr lvl="1" eaLnBrk="1" hangingPunct="1">
              <a:lnSpc>
                <a:spcPct val="80000"/>
              </a:lnSpc>
              <a:defRPr/>
            </a:pPr>
            <a:r>
              <a:rPr lang="en-US" sz="2000" dirty="0" smtClean="0">
                <a:solidFill>
                  <a:schemeClr val="tx1"/>
                </a:solidFill>
                <a:effectLst/>
              </a:rPr>
              <a:t>Direct to consumer marketing </a:t>
            </a:r>
          </a:p>
          <a:p>
            <a:pPr lvl="1" eaLnBrk="1" hangingPunct="1">
              <a:lnSpc>
                <a:spcPct val="80000"/>
              </a:lnSpc>
              <a:defRPr/>
            </a:pPr>
            <a:r>
              <a:rPr lang="en-US" sz="2000" dirty="0" smtClean="0">
                <a:solidFill>
                  <a:schemeClr val="tx1"/>
                </a:solidFill>
                <a:effectLst/>
              </a:rPr>
              <a:t>Gene patenting </a:t>
            </a:r>
          </a:p>
          <a:p>
            <a:pPr lvl="1" eaLnBrk="1" hangingPunct="1">
              <a:lnSpc>
                <a:spcPct val="80000"/>
              </a:lnSpc>
              <a:defRPr/>
            </a:pPr>
            <a:r>
              <a:rPr lang="en-US" sz="2000" dirty="0" smtClean="0">
                <a:solidFill>
                  <a:schemeClr val="tx1"/>
                </a:solidFill>
                <a:effectLst/>
              </a:rPr>
              <a:t>Resource allocation and usage</a:t>
            </a:r>
          </a:p>
          <a:p>
            <a:pPr lvl="1" eaLnBrk="1" hangingPunct="1">
              <a:lnSpc>
                <a:spcPct val="80000"/>
              </a:lnSpc>
              <a:defRPr/>
            </a:pPr>
            <a:r>
              <a:rPr lang="en-US" sz="2000" dirty="0" smtClean="0">
                <a:solidFill>
                  <a:schemeClr val="tx1"/>
                </a:solidFill>
                <a:effectLst/>
              </a:rPr>
              <a:t>Health equity, race, &amp; genetics</a:t>
            </a:r>
          </a:p>
          <a:p>
            <a:pPr lvl="1" eaLnBrk="1" hangingPunct="1">
              <a:lnSpc>
                <a:spcPct val="80000"/>
              </a:lnSpc>
              <a:defRPr/>
            </a:pPr>
            <a:r>
              <a:rPr lang="en-US" sz="2000" dirty="0" smtClean="0">
                <a:solidFill>
                  <a:schemeClr val="tx1"/>
                </a:solidFill>
                <a:effectLst/>
              </a:rPr>
              <a:t>Confounding of research and clinical testing</a:t>
            </a:r>
            <a:endParaRPr lang="en-US" sz="2000" dirty="0" smtClean="0">
              <a:solidFill>
                <a:schemeClr val="tx1"/>
              </a:solidFill>
            </a:endParaRPr>
          </a:p>
          <a:p>
            <a:pPr lvl="1" eaLnBrk="1" hangingPunct="1">
              <a:lnSpc>
                <a:spcPct val="80000"/>
              </a:lnSpc>
              <a:defRPr/>
            </a:pPr>
            <a:r>
              <a:rPr lang="en-US" sz="2000" dirty="0" smtClean="0">
                <a:solidFill>
                  <a:schemeClr val="tx1"/>
                </a:solidFill>
                <a:effectLst/>
              </a:rPr>
              <a:t>Reproductive duty &amp; identity</a:t>
            </a:r>
          </a:p>
          <a:p>
            <a:pPr lvl="1" eaLnBrk="1" hangingPunct="1">
              <a:lnSpc>
                <a:spcPct val="80000"/>
              </a:lnSpc>
              <a:defRPr/>
            </a:pPr>
            <a:r>
              <a:rPr lang="en-US" sz="2000" dirty="0" smtClean="0">
                <a:solidFill>
                  <a:schemeClr val="tx1"/>
                </a:solidFill>
                <a:effectLst/>
              </a:rPr>
              <a:t>Conflicted interest of providers &amp; labs </a:t>
            </a:r>
          </a:p>
          <a:p>
            <a:pPr lvl="1" eaLnBrk="1" hangingPunct="1">
              <a:lnSpc>
                <a:spcPct val="80000"/>
              </a:lnSpc>
              <a:defRPr/>
            </a:pPr>
            <a:r>
              <a:rPr lang="en-US" sz="2000" dirty="0" smtClean="0">
                <a:solidFill>
                  <a:schemeClr val="tx1"/>
                </a:solidFill>
                <a:effectLst/>
              </a:rPr>
              <a:t>Duty to return research results</a:t>
            </a:r>
          </a:p>
          <a:p>
            <a:pPr lvl="1" eaLnBrk="1" hangingPunct="1">
              <a:lnSpc>
                <a:spcPct val="80000"/>
              </a:lnSpc>
              <a:defRPr/>
            </a:pPr>
            <a:r>
              <a:rPr lang="en-US" sz="2000" dirty="0" smtClean="0">
                <a:solidFill>
                  <a:schemeClr val="tx1"/>
                </a:solidFill>
                <a:effectLst/>
              </a:rPr>
              <a:t>Duty to re-contact </a:t>
            </a:r>
          </a:p>
          <a:p>
            <a:pPr lvl="1" eaLnBrk="1" hangingPunct="1">
              <a:lnSpc>
                <a:spcPct val="80000"/>
              </a:lnSpc>
              <a:defRPr/>
            </a:pPr>
            <a:r>
              <a:rPr lang="en-US" sz="2000" dirty="0" smtClean="0">
                <a:solidFill>
                  <a:schemeClr val="tx1"/>
                </a:solidFill>
                <a:effectLst/>
              </a:rPr>
              <a:t>Gene editing – preconception, prenatal, and post-natal</a:t>
            </a:r>
            <a:endParaRPr lang="en-US" sz="2000" dirty="0">
              <a:solidFill>
                <a:schemeClr val="tx1"/>
              </a:solidFill>
              <a:effectLst/>
            </a:endParaRPr>
          </a:p>
        </p:txBody>
      </p:sp>
      <p:cxnSp>
        <p:nvCxnSpPr>
          <p:cNvPr id="7" name="Straight Connector 6"/>
          <p:cNvCxnSpPr/>
          <p:nvPr/>
        </p:nvCxnSpPr>
        <p:spPr>
          <a:xfrm>
            <a:off x="1067880" y="963896"/>
            <a:ext cx="6754319" cy="994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sp>
        <p:nvSpPr>
          <p:cNvPr id="2" name="TextBox 1"/>
          <p:cNvSpPr txBox="1"/>
          <p:nvPr/>
        </p:nvSpPr>
        <p:spPr>
          <a:xfrm>
            <a:off x="457200" y="6553200"/>
            <a:ext cx="4434227" cy="307777"/>
          </a:xfrm>
          <a:prstGeom prst="rect">
            <a:avLst/>
          </a:prstGeom>
          <a:noFill/>
        </p:spPr>
        <p:txBody>
          <a:bodyPr wrap="none" rtlCol="0">
            <a:spAutoFit/>
          </a:bodyPr>
          <a:lstStyle/>
          <a:p>
            <a:r>
              <a:rPr lang="en-US" dirty="0" smtClean="0"/>
              <a:t>Courtesy of Shana Merrill, Genetic Counselor, UPenn</a:t>
            </a:r>
            <a:endParaRPr lang="en-US" dirty="0"/>
          </a:p>
        </p:txBody>
      </p:sp>
    </p:spTree>
    <p:extLst>
      <p:ext uri="{BB962C8B-B14F-4D97-AF65-F5344CB8AC3E}">
        <p14:creationId xmlns:p14="http://schemas.microsoft.com/office/powerpoint/2010/main" val="671305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1"/>
          <p:cNvSpPr txBox="1">
            <a:spLocks noGrp="1"/>
          </p:cNvSpPr>
          <p:nvPr>
            <p:ph type="body" idx="1"/>
          </p:nvPr>
        </p:nvSpPr>
        <p:spPr>
          <a:xfrm>
            <a:off x="351692" y="1588477"/>
            <a:ext cx="4021016" cy="2185500"/>
          </a:xfrm>
          <a:prstGeom prst="rect">
            <a:avLst/>
          </a:prstGeom>
        </p:spPr>
        <p:txBody>
          <a:bodyPr spcFirstLastPara="1" wrap="square" lIns="91425" tIns="91425" rIns="91425" bIns="91425" anchor="t" anchorCtr="0">
            <a:noAutofit/>
          </a:bodyPr>
          <a:lstStyle/>
          <a:p>
            <a:pPr marL="0" lvl="0" indent="0">
              <a:buNone/>
            </a:pPr>
            <a:r>
              <a:rPr lang="en-US" sz="3600" dirty="0">
                <a:solidFill>
                  <a:schemeClr val="tx1"/>
                </a:solidFill>
              </a:rPr>
              <a:t>“The research and experience of others is the best place to start when looking for your answers.”</a:t>
            </a:r>
            <a:r>
              <a:rPr lang="en-US" sz="3600" dirty="0"/>
              <a:t/>
            </a:r>
            <a:br>
              <a:rPr lang="en-US" sz="3600" dirty="0"/>
            </a:br>
            <a:r>
              <a:rPr lang="en-US" sz="2000" dirty="0"/>
              <a:t>---Gary Keller, 2012</a:t>
            </a:r>
            <a:endParaRPr sz="2000" dirty="0"/>
          </a:p>
        </p:txBody>
      </p:sp>
      <p:sp>
        <p:nvSpPr>
          <p:cNvPr id="164" name="Google Shape;164;p21"/>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00" y="-1"/>
            <a:ext cx="4673600" cy="6782077"/>
          </a:xfrm>
          <a:prstGeom prst="rect">
            <a:avLst/>
          </a:prstGeom>
        </p:spPr>
      </p:pic>
      <p:sp>
        <p:nvSpPr>
          <p:cNvPr id="7" name="TextBox 6"/>
          <p:cNvSpPr txBox="1"/>
          <p:nvPr/>
        </p:nvSpPr>
        <p:spPr>
          <a:xfrm>
            <a:off x="4794738" y="2813538"/>
            <a:ext cx="2544286" cy="646331"/>
          </a:xfrm>
          <a:prstGeom prst="rect">
            <a:avLst/>
          </a:prstGeom>
          <a:noFill/>
        </p:spPr>
        <p:txBody>
          <a:bodyPr wrap="none" rtlCol="0">
            <a:spAutoFit/>
          </a:bodyPr>
          <a:lstStyle/>
          <a:p>
            <a:r>
              <a:rPr lang="en-US" sz="3600" dirty="0" smtClean="0"/>
              <a:t>Thank You!</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235602"/>
            <a:ext cx="6457950" cy="969771"/>
          </a:xfrm>
        </p:spPr>
        <p:txBody>
          <a:bodyPr/>
          <a:lstStyle/>
          <a:p>
            <a:r>
              <a:rPr lang="en-US" dirty="0" smtClean="0">
                <a:solidFill>
                  <a:schemeClr val="tx1"/>
                </a:solidFill>
              </a:rPr>
              <a:t>Acknowledgements</a:t>
            </a:r>
            <a:endParaRPr lang="en-US" dirty="0">
              <a:solidFill>
                <a:schemeClr val="tx1"/>
              </a:solidFill>
            </a:endParaRPr>
          </a:p>
        </p:txBody>
      </p:sp>
      <p:sp>
        <p:nvSpPr>
          <p:cNvPr id="3" name="Content Placeholder 2"/>
          <p:cNvSpPr>
            <a:spLocks noGrp="1"/>
          </p:cNvSpPr>
          <p:nvPr>
            <p:ph idx="1"/>
          </p:nvPr>
        </p:nvSpPr>
        <p:spPr>
          <a:xfrm>
            <a:off x="514350" y="1500555"/>
            <a:ext cx="8115300" cy="4020710"/>
          </a:xfrm>
        </p:spPr>
        <p:txBody>
          <a:bodyPr>
            <a:noAutofit/>
          </a:bodyPr>
          <a:lstStyle/>
          <a:p>
            <a:r>
              <a:rPr lang="en-US" sz="2100" dirty="0">
                <a:solidFill>
                  <a:schemeClr val="tx1"/>
                </a:solidFill>
              </a:rPr>
              <a:t>Patients and Families</a:t>
            </a:r>
          </a:p>
          <a:p>
            <a:r>
              <a:rPr lang="en-US" sz="2100" dirty="0">
                <a:solidFill>
                  <a:schemeClr val="tx1"/>
                </a:solidFill>
              </a:rPr>
              <a:t>Funding Mechanisms</a:t>
            </a:r>
          </a:p>
          <a:p>
            <a:pPr marL="0" indent="0">
              <a:buNone/>
            </a:pPr>
            <a:r>
              <a:rPr lang="en-US" sz="2100" dirty="0">
                <a:solidFill>
                  <a:schemeClr val="tx1"/>
                </a:solidFill>
              </a:rPr>
              <a:t>R21 [Grant # 1R21NR010259] National Institutes of Health</a:t>
            </a:r>
          </a:p>
          <a:p>
            <a:pPr marL="0" indent="0">
              <a:buNone/>
            </a:pPr>
            <a:r>
              <a:rPr lang="en-US" sz="2100" dirty="0">
                <a:solidFill>
                  <a:schemeClr val="tx1"/>
                </a:solidFill>
              </a:rPr>
              <a:t>R01 [Grant # R01CA196131]  National Cancer Institute</a:t>
            </a:r>
          </a:p>
          <a:p>
            <a:pPr marL="0" indent="0">
              <a:buNone/>
            </a:pPr>
            <a:r>
              <a:rPr lang="en-US" sz="2100" dirty="0">
                <a:solidFill>
                  <a:schemeClr val="tx1"/>
                </a:solidFill>
              </a:rPr>
              <a:t>New Courtland Center for Transitions in Health [Caregiver supplement]</a:t>
            </a:r>
          </a:p>
          <a:p>
            <a:pPr marL="0" indent="0">
              <a:buNone/>
            </a:pPr>
            <a:endParaRPr lang="en-US" sz="2100" dirty="0">
              <a:solidFill>
                <a:schemeClr val="tx1"/>
              </a:solidFill>
            </a:endParaRPr>
          </a:p>
          <a:p>
            <a:r>
              <a:rPr lang="en-US" sz="2100" dirty="0">
                <a:solidFill>
                  <a:schemeClr val="tx1"/>
                </a:solidFill>
              </a:rPr>
              <a:t>Research Team of Colleagues and Consultants [Penn, UNC, NIH, UMass, GWU, Duke, UVA, Sloan Kettering]; special thank you to Sarah Ratcliffe and Tianhao Wang for their statistical support; and my project manager, Debbie Tiller. </a:t>
            </a:r>
          </a:p>
        </p:txBody>
      </p:sp>
      <p:cxnSp>
        <p:nvCxnSpPr>
          <p:cNvPr id="4" name="Straight Connector 3"/>
          <p:cNvCxnSpPr/>
          <p:nvPr/>
        </p:nvCxnSpPr>
        <p:spPr>
          <a:xfrm>
            <a:off x="1042993" y="1184071"/>
            <a:ext cx="6754319" cy="9940"/>
          </a:xfrm>
          <a:prstGeom prst="line">
            <a:avLst/>
          </a:prstGeom>
          <a:ln w="38100">
            <a:solidFill>
              <a:srgbClr val="0070C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5748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descr="https://stocksnap.io/svg/shutterstock-icon.svg">
            <a:hlinkClick r:id="rId2"/>
          </p:cNvPr>
          <p:cNvSpPr>
            <a:spLocks noChangeAspect="1" noChangeArrowheads="1"/>
          </p:cNvSpPr>
          <p:nvPr/>
        </p:nvSpPr>
        <p:spPr bwMode="auto">
          <a:xfrm>
            <a:off x="0" y="600075"/>
            <a:ext cx="304285" cy="2727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1025" name="Picture 1" descr="aerial africa african african american african descent america american arms black black people blood pressure cardiac care check checkup clinic diagnosis equipment examination hand healthcare healthy hospital hypertension ill  "/>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1152629"/>
            <a:ext cx="9144000" cy="5301343"/>
          </a:xfrm>
          <a:prstGeom prst="rect">
            <a:avLst/>
          </a:prstGeom>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137024"/>
            <a:ext cx="9144000" cy="6140142"/>
          </a:xfrm>
          <a:prstGeom prst="rect">
            <a:avLst/>
          </a:prstGeom>
          <a:solidFill>
            <a:schemeClr val="tx2">
              <a:alpha val="80000"/>
            </a:schemeClr>
          </a:solidFill>
        </p:spPr>
        <p:txBody>
          <a:bodyPr wrap="square" numCol="2" rtlCol="0">
            <a:spAutoFit/>
          </a:bodyPr>
          <a:lstStyle/>
          <a:p>
            <a:pPr marL="457200" indent="-4572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Informed Consent</a:t>
            </a:r>
          </a:p>
          <a:p>
            <a:pPr marL="457200" indent="-4572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Medical Mistakes</a:t>
            </a:r>
          </a:p>
          <a:p>
            <a:pPr marL="457200" indent="-4572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Advance Directives; End-of-Life; Palliative Care</a:t>
            </a:r>
          </a:p>
          <a:p>
            <a:pPr marL="457200" indent="-4572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Angry Patients and Families</a:t>
            </a:r>
          </a:p>
          <a:p>
            <a:pPr marL="457200" indent="-4572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Disparities in Care</a:t>
            </a:r>
          </a:p>
          <a:p>
            <a:pPr marL="457200" indent="-4572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Resource Allocation Issues (Access)</a:t>
            </a:r>
          </a:p>
          <a:p>
            <a:pPr marL="457200" indent="-4572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Religious/Cultural Concerns</a:t>
            </a:r>
          </a:p>
          <a:p>
            <a:pPr marL="457200" indent="-4572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Aggressive Measures</a:t>
            </a:r>
          </a:p>
          <a:p>
            <a:pPr marL="457200" indent="-457200">
              <a:buFont typeface="Arial" panose="020B0604020202020204" pitchFamily="34" charset="0"/>
              <a:buChar char="•"/>
            </a:pPr>
            <a:r>
              <a:rPr lang="en-US" sz="2600" dirty="0" smtClean="0">
                <a:solidFill>
                  <a:schemeClr val="accent6"/>
                </a:solidFill>
                <a:effectLst>
                  <a:outerShdw blurRad="38100" dist="38100" dir="2700000" algn="tl">
                    <a:srgbClr val="000000">
                      <a:alpha val="43137"/>
                    </a:srgbClr>
                  </a:outerShdw>
                </a:effectLst>
              </a:rPr>
              <a:t>Truth-telling</a:t>
            </a:r>
          </a:p>
          <a:p>
            <a:pPr marL="457200" indent="-457200">
              <a:buFont typeface="Arial" panose="020B0604020202020204" pitchFamily="34" charset="0"/>
              <a:buChar char="•"/>
            </a:pPr>
            <a:endParaRPr lang="en-US" sz="2600" dirty="0" smtClean="0">
              <a:solidFill>
                <a:schemeClr val="accent6"/>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2600" dirty="0">
              <a:solidFill>
                <a:schemeClr val="accent6"/>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600" dirty="0" smtClean="0">
                <a:solidFill>
                  <a:schemeClr val="accent6"/>
                </a:solidFill>
                <a:effectLst>
                  <a:outerShdw blurRad="38100" dist="38100" dir="2700000" algn="tl">
                    <a:srgbClr val="000000">
                      <a:alpha val="43137"/>
                    </a:srgbClr>
                  </a:outerShdw>
                </a:effectLst>
              </a:rPr>
              <a:t>Competency </a:t>
            </a:r>
            <a:r>
              <a:rPr lang="en-US" sz="2600" dirty="0">
                <a:solidFill>
                  <a:schemeClr val="accent6"/>
                </a:solidFill>
                <a:effectLst>
                  <a:outerShdw blurRad="38100" dist="38100" dir="2700000" algn="tl">
                    <a:srgbClr val="000000">
                      <a:alpha val="43137"/>
                    </a:srgbClr>
                  </a:outerShdw>
                </a:effectLst>
              </a:rPr>
              <a:t>of Co-workers</a:t>
            </a:r>
          </a:p>
          <a:p>
            <a:pPr marL="457200" indent="-457200">
              <a:buFont typeface="Arial" panose="020B0604020202020204" pitchFamily="34" charset="0"/>
              <a:buChar char="•"/>
            </a:pPr>
            <a:r>
              <a:rPr lang="en-US" sz="2600" dirty="0" smtClean="0">
                <a:solidFill>
                  <a:schemeClr val="accent6"/>
                </a:solidFill>
                <a:effectLst>
                  <a:outerShdw blurRad="38100" dist="38100" dir="2700000" algn="tl">
                    <a:srgbClr val="000000">
                      <a:alpha val="43137"/>
                    </a:srgbClr>
                  </a:outerShdw>
                </a:effectLst>
              </a:rPr>
              <a:t>Genetics</a:t>
            </a:r>
            <a:r>
              <a:rPr lang="en-US" sz="2600" dirty="0">
                <a:solidFill>
                  <a:schemeClr val="accent6"/>
                </a:solidFill>
                <a:effectLst>
                  <a:outerShdw blurRad="38100" dist="38100" dir="2700000" algn="tl">
                    <a:srgbClr val="000000">
                      <a:alpha val="43137"/>
                    </a:srgbClr>
                  </a:outerShdw>
                </a:effectLst>
              </a:rPr>
              <a:t>, Precision Science</a:t>
            </a:r>
          </a:p>
          <a:p>
            <a:pPr marL="457200" indent="-457200">
              <a:buFont typeface="Arial" panose="020B0604020202020204" pitchFamily="34" charset="0"/>
              <a:buChar char="•"/>
            </a:pPr>
            <a:r>
              <a:rPr lang="en-US" sz="2600" dirty="0">
                <a:solidFill>
                  <a:schemeClr val="accent6"/>
                </a:solidFill>
                <a:effectLst>
                  <a:outerShdw blurRad="38100" dist="38100" dir="2700000" algn="tl">
                    <a:srgbClr val="000000">
                      <a:alpha val="43137"/>
                    </a:srgbClr>
                  </a:outerShdw>
                </a:effectLst>
              </a:rPr>
              <a:t>Privacy and </a:t>
            </a:r>
            <a:r>
              <a:rPr lang="en-US" sz="2600" dirty="0" smtClean="0">
                <a:solidFill>
                  <a:schemeClr val="accent6"/>
                </a:solidFill>
                <a:effectLst>
                  <a:outerShdw blurRad="38100" dist="38100" dir="2700000" algn="tl">
                    <a:srgbClr val="000000">
                      <a:alpha val="43137"/>
                    </a:srgbClr>
                  </a:outerShdw>
                </a:effectLst>
              </a:rPr>
              <a:t>Confidentiality</a:t>
            </a:r>
          </a:p>
          <a:p>
            <a:pPr marL="457200" indent="-457200">
              <a:buFont typeface="Arial" panose="020B0604020202020204" pitchFamily="34" charset="0"/>
              <a:buChar char="•"/>
            </a:pPr>
            <a:r>
              <a:rPr lang="en-US" sz="2600" dirty="0" smtClean="0">
                <a:solidFill>
                  <a:schemeClr val="accent6"/>
                </a:solidFill>
                <a:effectLst>
                  <a:outerShdw blurRad="38100" dist="38100" dir="2700000" algn="tl">
                    <a:srgbClr val="000000">
                      <a:alpha val="43137"/>
                    </a:srgbClr>
                  </a:outerShdw>
                </a:effectLst>
              </a:rPr>
              <a:t>Research Recruitment and Retention</a:t>
            </a:r>
          </a:p>
          <a:p>
            <a:pPr marL="457200" indent="-457200">
              <a:buFont typeface="Arial" panose="020B0604020202020204" pitchFamily="34" charset="0"/>
              <a:buChar char="•"/>
            </a:pPr>
            <a:r>
              <a:rPr lang="en-US" sz="2600" dirty="0" smtClean="0">
                <a:solidFill>
                  <a:schemeClr val="accent6"/>
                </a:solidFill>
                <a:effectLst>
                  <a:outerShdw blurRad="38100" dist="38100" dir="2700000" algn="tl">
                    <a:srgbClr val="000000">
                      <a:alpha val="43137"/>
                    </a:srgbClr>
                  </a:outerShdw>
                </a:effectLst>
              </a:rPr>
              <a:t>Cognitively Impaired</a:t>
            </a:r>
          </a:p>
          <a:p>
            <a:pPr marL="457200" indent="-457200">
              <a:buFont typeface="Arial" panose="020B0604020202020204" pitchFamily="34" charset="0"/>
              <a:buChar char="•"/>
            </a:pPr>
            <a:r>
              <a:rPr lang="en-US" sz="2600" dirty="0" smtClean="0">
                <a:solidFill>
                  <a:schemeClr val="accent6"/>
                </a:solidFill>
                <a:effectLst>
                  <a:outerShdw blurRad="38100" dist="38100" dir="2700000" algn="tl">
                    <a:srgbClr val="000000">
                      <a:alpha val="43137"/>
                    </a:srgbClr>
                  </a:outerShdw>
                </a:effectLst>
              </a:rPr>
              <a:t>Opioid Overdoses</a:t>
            </a:r>
          </a:p>
          <a:p>
            <a:pPr marL="457200" indent="-457200">
              <a:buFont typeface="Arial" panose="020B0604020202020204" pitchFamily="34" charset="0"/>
              <a:buChar char="•"/>
            </a:pPr>
            <a:r>
              <a:rPr lang="en-US" sz="2600" dirty="0" smtClean="0">
                <a:solidFill>
                  <a:schemeClr val="accent6"/>
                </a:solidFill>
                <a:effectLst>
                  <a:outerShdw blurRad="38100" dist="38100" dir="2700000" algn="tl">
                    <a:srgbClr val="000000">
                      <a:alpha val="43137"/>
                    </a:srgbClr>
                  </a:outerShdw>
                </a:effectLst>
              </a:rPr>
              <a:t>Gun Violence and Other Types of Violence</a:t>
            </a:r>
          </a:p>
          <a:p>
            <a:pPr marL="457200" indent="-457200">
              <a:buFont typeface="Arial" panose="020B0604020202020204" pitchFamily="34" charset="0"/>
              <a:buChar char="•"/>
            </a:pPr>
            <a:r>
              <a:rPr lang="en-US" sz="2600" dirty="0" smtClean="0">
                <a:solidFill>
                  <a:schemeClr val="accent6"/>
                </a:solidFill>
                <a:effectLst>
                  <a:outerShdw blurRad="38100" dist="38100" dir="2700000" algn="tl">
                    <a:srgbClr val="000000">
                      <a:alpha val="43137"/>
                    </a:srgbClr>
                  </a:outerShdw>
                </a:effectLst>
              </a:rPr>
              <a:t>Infectious Diseases</a:t>
            </a:r>
          </a:p>
        </p:txBody>
      </p:sp>
      <p:sp>
        <p:nvSpPr>
          <p:cNvPr id="8" name="Title 1"/>
          <p:cNvSpPr txBox="1">
            <a:spLocks/>
          </p:cNvSpPr>
          <p:nvPr/>
        </p:nvSpPr>
        <p:spPr>
          <a:xfrm>
            <a:off x="0" y="239736"/>
            <a:ext cx="9144000" cy="7651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smtClean="0">
                <a:solidFill>
                  <a:schemeClr val="tx1"/>
                </a:solidFill>
                <a:latin typeface="Raleway"/>
              </a:rPr>
              <a:t>On Any Given Day</a:t>
            </a:r>
            <a:endParaRPr lang="en-US" sz="4000" dirty="0">
              <a:solidFill>
                <a:schemeClr val="tx1"/>
              </a:solidFill>
              <a:latin typeface="Raleway"/>
            </a:endParaRPr>
          </a:p>
        </p:txBody>
      </p:sp>
      <p:cxnSp>
        <p:nvCxnSpPr>
          <p:cNvPr id="9" name="Straight Connector 8">
            <a:extLst>
              <a:ext uri="{FF2B5EF4-FFF2-40B4-BE49-F238E27FC236}">
                <a16:creationId xmlns:a16="http://schemas.microsoft.com/office/drawing/2014/main" id="{D140DF1F-5B78-0349-8750-6139D4755DC4}"/>
              </a:ext>
            </a:extLst>
          </p:cNvPr>
          <p:cNvCxnSpPr>
            <a:cxnSpLocks/>
          </p:cNvCxnSpPr>
          <p:nvPr/>
        </p:nvCxnSpPr>
        <p:spPr>
          <a:xfrm>
            <a:off x="891712" y="972007"/>
            <a:ext cx="714656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80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00" y="-16587"/>
            <a:ext cx="6462600" cy="1143000"/>
          </a:xfrm>
        </p:spPr>
        <p:txBody>
          <a:bodyPr/>
          <a:lstStyle/>
          <a:p>
            <a:pPr algn="ctr"/>
            <a:r>
              <a:rPr lang="en-US" dirty="0" smtClean="0">
                <a:solidFill>
                  <a:schemeClr val="tx1"/>
                </a:solidFill>
              </a:rPr>
              <a:t>Ethical Issues</a:t>
            </a:r>
            <a:endParaRPr lang="en-US" dirty="0">
              <a:solidFill>
                <a:schemeClr val="tx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 y="1089499"/>
            <a:ext cx="8979408" cy="5768501"/>
          </a:xfrm>
        </p:spPr>
      </p:pic>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cxnSp>
        <p:nvCxnSpPr>
          <p:cNvPr id="5" name="Straight Connector 4">
            <a:extLst>
              <a:ext uri="{FF2B5EF4-FFF2-40B4-BE49-F238E27FC236}">
                <a16:creationId xmlns:a16="http://schemas.microsoft.com/office/drawing/2014/main" id="{D140DF1F-5B78-0349-8750-6139D4755DC4}"/>
              </a:ext>
            </a:extLst>
          </p:cNvPr>
          <p:cNvCxnSpPr>
            <a:cxnSpLocks/>
          </p:cNvCxnSpPr>
          <p:nvPr/>
        </p:nvCxnSpPr>
        <p:spPr>
          <a:xfrm>
            <a:off x="1001440" y="1073624"/>
            <a:ext cx="7146562" cy="158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5488" y="6782077"/>
            <a:ext cx="8257032" cy="0"/>
          </a:xfrm>
          <a:prstGeom prst="straightConnector1">
            <a:avLst/>
          </a:prstGeom>
          <a:ln w="2857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p:cNvSpPr txBox="1"/>
          <p:nvPr/>
        </p:nvSpPr>
        <p:spPr>
          <a:xfrm>
            <a:off x="164592" y="1938528"/>
            <a:ext cx="1755648" cy="120700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14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200" y="0"/>
            <a:ext cx="6462600" cy="1143000"/>
          </a:xfrm>
        </p:spPr>
        <p:txBody>
          <a:bodyPr/>
          <a:lstStyle/>
          <a:p>
            <a:pPr algn="ctr">
              <a:defRPr/>
            </a:pPr>
            <a:r>
              <a:rPr lang="en-US" dirty="0" smtClean="0">
                <a:solidFill>
                  <a:schemeClr val="tx1"/>
                </a:solidFill>
              </a:rPr>
              <a:t>Troubling Scenario</a:t>
            </a:r>
            <a:endParaRPr lang="en-US" dirty="0">
              <a:solidFill>
                <a:schemeClr val="tx1"/>
              </a:solidFill>
            </a:endParaRPr>
          </a:p>
        </p:txBody>
      </p:sp>
      <p:sp>
        <p:nvSpPr>
          <p:cNvPr id="3" name="Content Placeholder 2"/>
          <p:cNvSpPr>
            <a:spLocks noGrp="1"/>
          </p:cNvSpPr>
          <p:nvPr>
            <p:ph sz="half" idx="1"/>
          </p:nvPr>
        </p:nvSpPr>
        <p:spPr>
          <a:xfrm>
            <a:off x="381000" y="1219200"/>
            <a:ext cx="5257800" cy="4953000"/>
          </a:xfrm>
        </p:spPr>
        <p:txBody>
          <a:bodyPr/>
          <a:lstStyle/>
          <a:p>
            <a:pPr marL="0" indent="0">
              <a:buFontTx/>
              <a:buNone/>
              <a:defRPr/>
            </a:pPr>
            <a:r>
              <a:rPr lang="en-US" sz="2400" dirty="0">
                <a:ea typeface="ＭＳ Ｐゴシック" charset="0"/>
              </a:rPr>
              <a:t>“</a:t>
            </a:r>
            <a:r>
              <a:rPr lang="en-US" sz="2400" dirty="0">
                <a:solidFill>
                  <a:schemeClr val="tx1"/>
                </a:solidFill>
                <a:ea typeface="ＭＳ Ｐゴシック" charset="0"/>
              </a:rPr>
              <a:t>Modern scientific capability has profoundly altered the course of human life. People live longer and better than at any time in history.  But scientific advances have turned the processes of aging and dying into medical experiences, matters to be managed by health care professionals. And </a:t>
            </a:r>
            <a:r>
              <a:rPr lang="en-US" sz="2400" u="sng" dirty="0">
                <a:solidFill>
                  <a:schemeClr val="tx1"/>
                </a:solidFill>
                <a:ea typeface="ＭＳ Ｐゴシック" charset="0"/>
              </a:rPr>
              <a:t>we in the medical world have proved alarmingly unprepared for it.</a:t>
            </a:r>
            <a:r>
              <a:rPr lang="en-US" sz="2400" dirty="0">
                <a:solidFill>
                  <a:schemeClr val="tx1"/>
                </a:solidFill>
                <a:ea typeface="ＭＳ Ｐゴシック" charset="0"/>
              </a:rPr>
              <a:t>”</a:t>
            </a:r>
          </a:p>
          <a:p>
            <a:pPr>
              <a:defRPr/>
            </a:pPr>
            <a:endParaRPr lang="en-US" sz="2400" dirty="0">
              <a:ea typeface="ＭＳ Ｐゴシック" charset="0"/>
            </a:endParaRPr>
          </a:p>
          <a:p>
            <a:pPr>
              <a:defRPr/>
            </a:pPr>
            <a:endParaRPr lang="en-US" dirty="0"/>
          </a:p>
        </p:txBody>
      </p:sp>
      <p:cxnSp>
        <p:nvCxnSpPr>
          <p:cNvPr id="5" name="Straight Connector 4"/>
          <p:cNvCxnSpPr/>
          <p:nvPr/>
        </p:nvCxnSpPr>
        <p:spPr>
          <a:xfrm>
            <a:off x="685800" y="1143000"/>
            <a:ext cx="73914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608" y="1353623"/>
            <a:ext cx="2955918" cy="36847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5033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2"/>
          <p:cNvSpPr/>
          <p:nvPr/>
        </p:nvSpPr>
        <p:spPr>
          <a:xfrm>
            <a:off x="1578859" y="4350716"/>
            <a:ext cx="7352400" cy="164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a:spLocks noGrp="1"/>
          </p:cNvSpPr>
          <p:nvPr>
            <p:ph type="title"/>
          </p:nvPr>
        </p:nvSpPr>
        <p:spPr>
          <a:xfrm>
            <a:off x="924125" y="4514325"/>
            <a:ext cx="5796000" cy="73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Want big impact?</a:t>
            </a:r>
            <a:endParaRPr dirty="0"/>
          </a:p>
        </p:txBody>
      </p:sp>
      <p:sp>
        <p:nvSpPr>
          <p:cNvPr id="172" name="Google Shape;172;p22"/>
          <p:cNvSpPr txBox="1">
            <a:spLocks noGrp="1"/>
          </p:cNvSpPr>
          <p:nvPr>
            <p:ph type="body" idx="1"/>
          </p:nvPr>
        </p:nvSpPr>
        <p:spPr>
          <a:xfrm>
            <a:off x="924125" y="5079350"/>
            <a:ext cx="5796000" cy="864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Use big image.</a:t>
            </a:r>
            <a:endParaRPr sz="2400" dirty="0"/>
          </a:p>
        </p:txBody>
      </p:sp>
      <p:sp>
        <p:nvSpPr>
          <p:cNvPr id="173" name="Google Shape;173;p22"/>
          <p:cNvSpPr/>
          <p:nvPr/>
        </p:nvSpPr>
        <p:spPr>
          <a:xfrm>
            <a:off x="3675952" y="5925825"/>
            <a:ext cx="18378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p:nvPr/>
        </p:nvSpPr>
        <p:spPr>
          <a:xfrm>
            <a:off x="5514495" y="5925825"/>
            <a:ext cx="18378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p:nvPr/>
        </p:nvSpPr>
        <p:spPr>
          <a:xfrm>
            <a:off x="0" y="5925825"/>
            <a:ext cx="18378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2"/>
          <p:cNvSpPr/>
          <p:nvPr/>
        </p:nvSpPr>
        <p:spPr>
          <a:xfrm>
            <a:off x="1838038" y="5925825"/>
            <a:ext cx="18378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782077"/>
          </a:xfrm>
          <a:prstGeom prst="rect">
            <a:avLst/>
          </a:prstGeom>
        </p:spPr>
      </p:pic>
      <p:sp>
        <p:nvSpPr>
          <p:cNvPr id="13" name="Text Box 2"/>
          <p:cNvSpPr txBox="1">
            <a:spLocks noChangeArrowheads="1"/>
          </p:cNvSpPr>
          <p:nvPr/>
        </p:nvSpPr>
        <p:spPr bwMode="auto">
          <a:xfrm>
            <a:off x="0" y="5250825"/>
            <a:ext cx="9143999" cy="1531252"/>
          </a:xfrm>
          <a:prstGeom prst="rect">
            <a:avLst/>
          </a:prstGeom>
          <a:solidFill>
            <a:schemeClr val="bg1"/>
          </a:solidFill>
          <a:ln w="25400" cap="flat" cmpd="sng" algn="ctr">
            <a:noFill/>
            <a:prstDash val="solid"/>
            <a:headEnd/>
            <a:tailEnd/>
          </a:ln>
        </p:spPr>
        <p:style>
          <a:lnRef idx="2">
            <a:schemeClr val="dk1">
              <a:shade val="50000"/>
            </a:schemeClr>
          </a:lnRef>
          <a:fillRef idx="1">
            <a:schemeClr val="dk1"/>
          </a:fillRef>
          <a:effectRef idx="0">
            <a:schemeClr val="dk1"/>
          </a:effectRef>
          <a:fontRef idx="minor">
            <a:schemeClr val="lt1"/>
          </a:fontRef>
        </p:style>
        <p:txBody>
          <a:bodyPr rot="0" spcFirstLastPara="1" vert="horz" wrap="square" lIns="68580" tIns="34290" rIns="68580" bIns="34290"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677480"/>
              </a:buClr>
              <a:buSzPts val="3000"/>
              <a:buFont typeface="Lato"/>
              <a:buChar char="▷"/>
              <a:defRPr sz="3000" b="0" i="0" u="none" strike="noStrike" cap="none">
                <a:solidFill>
                  <a:srgbClr val="677480"/>
                </a:solidFill>
                <a:latin typeface="Lato"/>
                <a:ea typeface="Lato"/>
                <a:cs typeface="Lato"/>
                <a:sym typeface="Lato"/>
              </a:defRPr>
            </a:lvl1pPr>
            <a:lvl2pPr marL="914400" marR="0" lvl="1"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L="1371600" marR="0" lvl="2"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L="1828800" marR="0" lvl="3"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pPr marL="0" indent="0" algn="ctr">
              <a:buFont typeface="Lato"/>
              <a:buNone/>
            </a:pPr>
            <a:r>
              <a:rPr lang="en-US" sz="2100" dirty="0" smtClean="0">
                <a:ea typeface="Calibri" panose="020F0502020204030204" pitchFamily="34" charset="0"/>
                <a:cs typeface="Times New Roman" panose="02020603050405020304" pitchFamily="18" charset="0"/>
              </a:rPr>
              <a:t>“</a:t>
            </a:r>
            <a:r>
              <a:rPr lang="en-US" sz="2100" dirty="0" smtClean="0">
                <a:solidFill>
                  <a:schemeClr val="tx1"/>
                </a:solidFill>
              </a:rPr>
              <a:t>And I think that her suffering, for me, is worse than her passing.  That is the hardest thing to think about that could occur in the future. [When asked if anyone has helped to talk about this…] </a:t>
            </a:r>
          </a:p>
          <a:p>
            <a:pPr marL="0" indent="0" algn="ctr">
              <a:buFont typeface="Lato"/>
              <a:buNone/>
            </a:pPr>
            <a:r>
              <a:rPr lang="en-US" sz="2100" dirty="0" smtClean="0">
                <a:solidFill>
                  <a:schemeClr val="tx1"/>
                </a:solidFill>
              </a:rPr>
              <a:t>I don’t think we’ve… we’ve gone near that topic yet</a:t>
            </a:r>
            <a:r>
              <a:rPr lang="en-US" sz="2100" i="1" dirty="0" smtClean="0">
                <a:solidFill>
                  <a:schemeClr val="tx1"/>
                </a:solidFill>
              </a:rPr>
              <a:t>.”</a:t>
            </a:r>
          </a:p>
          <a:p>
            <a:pPr marL="0" indent="0" algn="ctr">
              <a:buFont typeface="Lato"/>
              <a:buNone/>
            </a:pPr>
            <a:endParaRPr lang="en-US" sz="2100" i="1" dirty="0" smtClean="0"/>
          </a:p>
          <a:p>
            <a:pPr marL="0" indent="0" algn="ctr">
              <a:buFont typeface="Lato"/>
              <a:buNone/>
            </a:pPr>
            <a:endParaRPr lang="en-US" sz="2100" i="1" dirty="0" smtClean="0"/>
          </a:p>
          <a:p>
            <a:pPr marL="0" indent="0" algn="ctr">
              <a:buFont typeface="Lato"/>
              <a:buNone/>
            </a:pPr>
            <a:endParaRPr lang="en-US" sz="2100" i="1" dirty="0" smtClean="0"/>
          </a:p>
          <a:p>
            <a:pPr marL="0" indent="0" algn="ctr">
              <a:buFont typeface="Lato"/>
              <a:buNone/>
            </a:pPr>
            <a:endParaRPr lang="en-US" sz="2100" i="1" dirty="0" smtClean="0"/>
          </a:p>
          <a:p>
            <a:pPr marL="171450">
              <a:lnSpc>
                <a:spcPct val="115000"/>
              </a:lnSpc>
              <a:spcBef>
                <a:spcPts val="0"/>
              </a:spcBef>
              <a:spcAft>
                <a:spcPts val="750"/>
              </a:spcAft>
            </a:pPr>
            <a:endParaRPr lang="en-US" sz="21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lt1"/>
          </a:fgClr>
          <a:bgClr>
            <a:schemeClr val="bg2">
              <a:lumMod val="20000"/>
              <a:lumOff val="80000"/>
            </a:schemeClr>
          </a:bgClr>
        </a:pattFill>
        <a:effectLst/>
      </p:bgPr>
    </p:bg>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1640675" y="481076"/>
            <a:ext cx="6462600" cy="1143000"/>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solidFill>
                  <a:schemeClr val="tx1"/>
                </a:solidFill>
              </a:rPr>
              <a:t>Who Will Help And Can We Afford It?</a:t>
            </a:r>
            <a:endParaRPr dirty="0">
              <a:solidFill>
                <a:schemeClr val="tx1"/>
              </a:solidFill>
            </a:endParaRPr>
          </a:p>
        </p:txBody>
      </p:sp>
      <p:sp>
        <p:nvSpPr>
          <p:cNvPr id="183" name="Google Shape;183;p23"/>
          <p:cNvSpPr/>
          <p:nvPr/>
        </p:nvSpPr>
        <p:spPr>
          <a:xfrm>
            <a:off x="3698821" y="3170008"/>
            <a:ext cx="1923523" cy="1733578"/>
          </a:xfrm>
          <a:prstGeom prst="ellipse">
            <a:avLst/>
          </a:prstGeom>
          <a:solidFill>
            <a:srgbClr val="EFEFEF"/>
          </a:solidFill>
          <a:ln>
            <a:noFill/>
          </a:ln>
        </p:spPr>
        <p:txBody>
          <a:bodyPr spcFirstLastPara="1" wrap="square" lIns="91425" tIns="45700" rIns="91425" bIns="45700" anchor="ctr" anchorCtr="0">
            <a:noAutofit/>
          </a:bodyPr>
          <a:lstStyle/>
          <a:p>
            <a:pPr marL="177800" lvl="0" indent="-177800" rtl="0">
              <a:spcBef>
                <a:spcPts val="0"/>
              </a:spcBef>
              <a:spcAft>
                <a:spcPts val="0"/>
              </a:spcAft>
              <a:buFont typeface="Georgia"/>
              <a:buNone/>
            </a:pPr>
            <a:r>
              <a:rPr lang="en-US" dirty="0"/>
              <a:t> </a:t>
            </a:r>
            <a:r>
              <a:rPr lang="en-US" dirty="0" smtClean="0"/>
              <a:t> AGING AND COSTLY SOCIETY</a:t>
            </a:r>
          </a:p>
          <a:p>
            <a:pPr marL="177800" lvl="0" indent="-177800" algn="ctr" rtl="0">
              <a:spcBef>
                <a:spcPts val="0"/>
              </a:spcBef>
              <a:spcAft>
                <a:spcPts val="0"/>
              </a:spcAft>
              <a:buFont typeface="Georgia"/>
              <a:buNone/>
            </a:pPr>
            <a:endParaRPr dirty="0"/>
          </a:p>
        </p:txBody>
      </p:sp>
      <p:grpSp>
        <p:nvGrpSpPr>
          <p:cNvPr id="184" name="Google Shape;184;p23"/>
          <p:cNvGrpSpPr/>
          <p:nvPr/>
        </p:nvGrpSpPr>
        <p:grpSpPr>
          <a:xfrm>
            <a:off x="5006189" y="2875438"/>
            <a:ext cx="1739186" cy="3764593"/>
            <a:chOff x="4863169" y="1577308"/>
            <a:chExt cx="1471019" cy="3184127"/>
          </a:xfrm>
        </p:grpSpPr>
        <p:sp>
          <p:nvSpPr>
            <p:cNvPr id="185" name="Google Shape;185;p2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CFE2F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86" name="Google Shape;186;p2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7ECEFD"/>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87" name="Google Shape;187;p23"/>
            <p:cNvSpPr txBox="1"/>
            <p:nvPr/>
          </p:nvSpPr>
          <p:spPr>
            <a:xfrm rot="17820794">
              <a:off x="4694046" y="2800068"/>
              <a:ext cx="1720879"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800" dirty="0" smtClean="0">
                  <a:solidFill>
                    <a:srgbClr val="1C3AA9"/>
                  </a:solidFill>
                  <a:latin typeface="Raleway"/>
                  <a:ea typeface="Raleway"/>
                  <a:cs typeface="Raleway"/>
                  <a:sym typeface="Raleway"/>
                </a:rPr>
                <a:t>45,000,000</a:t>
              </a:r>
              <a:endParaRPr sz="2800" dirty="0">
                <a:solidFill>
                  <a:srgbClr val="1C3AA9"/>
                </a:solidFill>
                <a:latin typeface="Raleway"/>
                <a:ea typeface="Raleway"/>
                <a:cs typeface="Raleway"/>
                <a:sym typeface="Raleway"/>
              </a:endParaRPr>
            </a:p>
          </p:txBody>
        </p:sp>
      </p:grpSp>
      <p:grpSp>
        <p:nvGrpSpPr>
          <p:cNvPr id="188" name="Google Shape;188;p23"/>
          <p:cNvGrpSpPr/>
          <p:nvPr/>
        </p:nvGrpSpPr>
        <p:grpSpPr>
          <a:xfrm>
            <a:off x="3112631" y="1537824"/>
            <a:ext cx="2939055" cy="2587305"/>
            <a:chOff x="3261580" y="445943"/>
            <a:chExt cx="2485879" cy="2188366"/>
          </a:xfrm>
        </p:grpSpPr>
        <p:sp>
          <p:nvSpPr>
            <p:cNvPr id="189" name="Google Shape;189;p2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9FC5E8"/>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90" name="Google Shape;190;p2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2185C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91" name="Google Shape;191;p23"/>
            <p:cNvSpPr txBox="1"/>
            <p:nvPr/>
          </p:nvSpPr>
          <p:spPr>
            <a:xfrm>
              <a:off x="3595433" y="1179501"/>
              <a:ext cx="189374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3200" dirty="0" smtClean="0">
                  <a:solidFill>
                    <a:srgbClr val="FFFFFF"/>
                  </a:solidFill>
                  <a:latin typeface="Raleway"/>
                  <a:ea typeface="Raleway"/>
                  <a:cs typeface="Raleway"/>
                  <a:sym typeface="Raleway"/>
                </a:rPr>
                <a:t>98,000,000</a:t>
              </a:r>
              <a:endParaRPr sz="3200" dirty="0">
                <a:solidFill>
                  <a:srgbClr val="FFFFFF"/>
                </a:solidFill>
                <a:latin typeface="Raleway"/>
                <a:ea typeface="Raleway"/>
                <a:cs typeface="Raleway"/>
                <a:sym typeface="Raleway"/>
              </a:endParaRPr>
            </a:p>
          </p:txBody>
        </p:sp>
      </p:grpSp>
      <p:grpSp>
        <p:nvGrpSpPr>
          <p:cNvPr id="192" name="Google Shape;192;p23"/>
          <p:cNvGrpSpPr/>
          <p:nvPr/>
        </p:nvGrpSpPr>
        <p:grpSpPr>
          <a:xfrm>
            <a:off x="1797511" y="3702727"/>
            <a:ext cx="3600962" cy="2126793"/>
            <a:chOff x="2149241" y="2277037"/>
            <a:chExt cx="3045726" cy="1798861"/>
          </a:xfrm>
        </p:grpSpPr>
        <p:sp>
          <p:nvSpPr>
            <p:cNvPr id="193" name="Google Shape;193;p2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FCE5CD"/>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94" name="Google Shape;194;p2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FF971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95" name="Google Shape;195;p23"/>
            <p:cNvSpPr txBox="1"/>
            <p:nvPr/>
          </p:nvSpPr>
          <p:spPr>
            <a:xfrm rot="3725110" flipH="1">
              <a:off x="2769386" y="2851013"/>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3200" dirty="0" smtClean="0">
                  <a:solidFill>
                    <a:srgbClr val="FFFFFF"/>
                  </a:solidFill>
                  <a:latin typeface="Raleway"/>
                  <a:ea typeface="Raleway"/>
                  <a:cs typeface="Raleway"/>
                  <a:sym typeface="Raleway"/>
                </a:rPr>
                <a:t>$3.3-3.5 </a:t>
              </a:r>
              <a:r>
                <a:rPr lang="en" sz="2800" dirty="0" smtClean="0">
                  <a:solidFill>
                    <a:srgbClr val="FFFFFF"/>
                  </a:solidFill>
                  <a:latin typeface="Raleway"/>
                  <a:ea typeface="Raleway"/>
                  <a:cs typeface="Raleway"/>
                  <a:sym typeface="Raleway"/>
                </a:rPr>
                <a:t>Trillion</a:t>
              </a:r>
              <a:endParaRPr sz="2800" dirty="0">
                <a:solidFill>
                  <a:srgbClr val="FFFFFF"/>
                </a:solidFill>
                <a:latin typeface="Raleway"/>
                <a:ea typeface="Raleway"/>
                <a:cs typeface="Raleway"/>
                <a:sym typeface="Raleway"/>
              </a:endParaRPr>
            </a:p>
          </p:txBody>
        </p:sp>
      </p:grpSp>
      <p:sp>
        <p:nvSpPr>
          <p:cNvPr id="196" name="Google Shape;196;p2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cxnSp>
        <p:nvCxnSpPr>
          <p:cNvPr id="17" name="Straight Connector 16">
            <a:extLst>
              <a:ext uri="{FF2B5EF4-FFF2-40B4-BE49-F238E27FC236}">
                <a16:creationId xmlns:a16="http://schemas.microsoft.com/office/drawing/2014/main" id="{D140DF1F-5B78-0349-8750-6139D4755DC4}"/>
              </a:ext>
            </a:extLst>
          </p:cNvPr>
          <p:cNvCxnSpPr>
            <a:cxnSpLocks/>
          </p:cNvCxnSpPr>
          <p:nvPr/>
        </p:nvCxnSpPr>
        <p:spPr>
          <a:xfrm>
            <a:off x="1573638" y="1639995"/>
            <a:ext cx="681237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84" y="172069"/>
            <a:ext cx="7586875" cy="1143000"/>
          </a:xfrm>
        </p:spPr>
        <p:txBody>
          <a:bodyPr/>
          <a:lstStyle/>
          <a:p>
            <a:pPr algn="ctr"/>
            <a:r>
              <a:rPr lang="en-US" dirty="0" smtClean="0">
                <a:solidFill>
                  <a:schemeClr val="tx1"/>
                </a:solidFill>
              </a:rPr>
              <a:t>Costs Of Chronic Illness</a:t>
            </a:r>
            <a:endParaRPr lang="en-US" dirty="0">
              <a:solidFill>
                <a:schemeClr val="tx1"/>
              </a:solidFill>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cxnSp>
        <p:nvCxnSpPr>
          <p:cNvPr id="6" name="Straight Connector 5">
            <a:extLst>
              <a:ext uri="{FF2B5EF4-FFF2-40B4-BE49-F238E27FC236}">
                <a16:creationId xmlns:a16="http://schemas.microsoft.com/office/drawing/2014/main" id="{D140DF1F-5B78-0349-8750-6139D4755DC4}"/>
              </a:ext>
            </a:extLst>
          </p:cNvPr>
          <p:cNvCxnSpPr>
            <a:cxnSpLocks/>
          </p:cNvCxnSpPr>
          <p:nvPr/>
        </p:nvCxnSpPr>
        <p:spPr>
          <a:xfrm>
            <a:off x="893700" y="1229687"/>
            <a:ext cx="710819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6069"/>
            <a:ext cx="9144000" cy="5111931"/>
          </a:xfrm>
          <a:prstGeom prst="rect">
            <a:avLst/>
          </a:prstGeom>
        </p:spPr>
      </p:pic>
    </p:spTree>
    <p:extLst>
      <p:ext uri="{BB962C8B-B14F-4D97-AF65-F5344CB8AC3E}">
        <p14:creationId xmlns:p14="http://schemas.microsoft.com/office/powerpoint/2010/main" val="91872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39936</TotalTime>
  <Words>1753</Words>
  <Application>Microsoft Office PowerPoint</Application>
  <PresentationFormat>On-screen Show (4:3)</PresentationFormat>
  <Paragraphs>194</Paragraphs>
  <Slides>35</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MS PGothic</vt:lpstr>
      <vt:lpstr>MS PGothic</vt:lpstr>
      <vt:lpstr>Arial</vt:lpstr>
      <vt:lpstr>Calibri</vt:lpstr>
      <vt:lpstr>Garamond</vt:lpstr>
      <vt:lpstr>Georgia</vt:lpstr>
      <vt:lpstr>Lato</vt:lpstr>
      <vt:lpstr>Libre Baskerville</vt:lpstr>
      <vt:lpstr>Raleway</vt:lpstr>
      <vt:lpstr>Times New Roman</vt:lpstr>
      <vt:lpstr>Antonio template</vt:lpstr>
      <vt:lpstr>EVOLVING ETHICAL ISSUES AND IMPLICATIONS FOR CLINICAL PRACTICE</vt:lpstr>
      <vt:lpstr>Thank You!</vt:lpstr>
      <vt:lpstr>PowerPoint Presentation</vt:lpstr>
      <vt:lpstr>PowerPoint Presentation</vt:lpstr>
      <vt:lpstr>Ethical Issues</vt:lpstr>
      <vt:lpstr>Troubling Scenario</vt:lpstr>
      <vt:lpstr>Want big impact?</vt:lpstr>
      <vt:lpstr>Who Will Help And Can We Afford It?</vt:lpstr>
      <vt:lpstr>Costs Of Chronic Illness</vt:lpstr>
      <vt:lpstr>End-Of-Life Issues</vt:lpstr>
      <vt:lpstr>Advance Directives in CCTs</vt:lpstr>
      <vt:lpstr>PowerPoint Presentation</vt:lpstr>
      <vt:lpstr>Missed Care</vt:lpstr>
      <vt:lpstr>Ethics and the Use of Artificial Intelligence</vt:lpstr>
      <vt:lpstr>PowerPoint Presentation</vt:lpstr>
      <vt:lpstr>What Is Our Role?</vt:lpstr>
      <vt:lpstr>Honesty/Ethics in Professions </vt:lpstr>
      <vt:lpstr>Code Of Ethics</vt:lpstr>
      <vt:lpstr>NPs and Aid-in-Dying</vt:lpstr>
      <vt:lpstr>Health And Well-Being Of Clinicians</vt:lpstr>
      <vt:lpstr>Headlines </vt:lpstr>
      <vt:lpstr>PowerPoint Presentation</vt:lpstr>
      <vt:lpstr>PowerPoint Presentation</vt:lpstr>
      <vt:lpstr>PowerPoint Presentation</vt:lpstr>
      <vt:lpstr>PowerPoint Presentation</vt:lpstr>
      <vt:lpstr>PowerPoint Presentation</vt:lpstr>
      <vt:lpstr>Other Evolving and Broad Areas of Ethical Concern</vt:lpstr>
      <vt:lpstr>PowerPoint Presentation</vt:lpstr>
      <vt:lpstr>PowerPoint Presentation</vt:lpstr>
      <vt:lpstr>Therapeutic Misunderstanding</vt:lpstr>
      <vt:lpstr>PowerPoint Presentation</vt:lpstr>
      <vt:lpstr>“Facebook staff had access to hundreds of millions of people's passwords”—March 21, 2019</vt:lpstr>
      <vt:lpstr>Some Common Genetics Topics</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dc:title>
  <dc:creator>Ulrich, Connie</dc:creator>
  <cp:lastModifiedBy>Sikorski, Cynthia</cp:lastModifiedBy>
  <cp:revision>129</cp:revision>
  <dcterms:modified xsi:type="dcterms:W3CDTF">2019-04-08T16:37:30Z</dcterms:modified>
</cp:coreProperties>
</file>