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6"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B7A2E-9382-408A-8BBE-26A0B8CDC5B1}"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F9224-5B99-459D-BED7-0512A3BC1E29}" type="slidenum">
              <a:rPr lang="en-US" smtClean="0"/>
              <a:t>‹#›</a:t>
            </a:fld>
            <a:endParaRPr lang="en-US"/>
          </a:p>
        </p:txBody>
      </p:sp>
    </p:spTree>
    <p:extLst>
      <p:ext uri="{BB962C8B-B14F-4D97-AF65-F5344CB8AC3E}">
        <p14:creationId xmlns:p14="http://schemas.microsoft.com/office/powerpoint/2010/main" val="36782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p>
        </p:txBody>
      </p:sp>
      <p:sp>
        <p:nvSpPr>
          <p:cNvPr id="4" name="Slide Number Placeholder 3"/>
          <p:cNvSpPr>
            <a:spLocks noGrp="1"/>
          </p:cNvSpPr>
          <p:nvPr>
            <p:ph type="sldNum" sz="quarter" idx="10"/>
          </p:nvPr>
        </p:nvSpPr>
        <p:spPr/>
        <p:txBody>
          <a:bodyPr/>
          <a:lstStyle/>
          <a:p>
            <a:fld id="{9D1C4EEF-2B30-4B9D-840A-B2AC4B819E0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8829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Discussion of the family and how this conceptualization has</a:t>
            </a:r>
            <a:r>
              <a:rPr lang="en-US" baseline="0" dirty="0" smtClean="0"/>
              <a:t> shifted</a:t>
            </a:r>
          </a:p>
          <a:p>
            <a:endParaRPr lang="en-US" baseline="0" dirty="0" smtClean="0"/>
          </a:p>
          <a:p>
            <a:r>
              <a:rPr lang="en-US" baseline="0" dirty="0" smtClean="0"/>
              <a:t>Recognition that families are very different; thus, their individual and collective needs may differ</a:t>
            </a:r>
          </a:p>
          <a:p>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pPr/>
              <a:t>28</a:t>
            </a:fld>
            <a:endParaRPr lang="en-US"/>
          </a:p>
        </p:txBody>
      </p:sp>
    </p:spTree>
    <p:extLst>
      <p:ext uri="{BB962C8B-B14F-4D97-AF65-F5344CB8AC3E}">
        <p14:creationId xmlns:p14="http://schemas.microsoft.com/office/powerpoint/2010/main" val="41711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Information that they need to take care of their loved one. Then being taught how to integrate that into their life. It's fine to be taught how to do a procedure or a technique, but unless we know how to integrate that into the family environment, the home environment, it's really not effective teaching. I also think caregivers have to learn how to take care of themselves and fulfill their other responsibilities at that same time, for instance, having other children and other people that they're expected to take care of in the family, as well as having full-time jobs. - See more at: http://www.curetoday.com/cure-forum/brain-cancer/464/#sthash.LF0JfS4o.dpuf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Interventions: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Help</a:t>
            </a:r>
            <a:r>
              <a:rPr lang="en-US" sz="1200" baseline="0" dirty="0" smtClean="0">
                <a:solidFill>
                  <a:prstClr val="black"/>
                </a:solidFill>
              </a:rPr>
              <a:t> with research (disease, treatment)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Listen &amp; Learn (understand family beliefs—use open-ended questions to aid understanding)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Understanding what to expect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Observing and referral, as needed (i.e., legal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Validate feelings/emotions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Allow time for decision-making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Anticipate transitions and assist with survivorship planning</a:t>
            </a: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pPr/>
              <a:t>29</a:t>
            </a:fld>
            <a:endParaRPr lang="en-US"/>
          </a:p>
        </p:txBody>
      </p:sp>
    </p:spTree>
    <p:extLst>
      <p:ext uri="{BB962C8B-B14F-4D97-AF65-F5344CB8AC3E}">
        <p14:creationId xmlns:p14="http://schemas.microsoft.com/office/powerpoint/2010/main" val="144569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pPr/>
              <a:t>30</a:t>
            </a:fld>
            <a:endParaRPr lang="en-US"/>
          </a:p>
        </p:txBody>
      </p:sp>
    </p:spTree>
    <p:extLst>
      <p:ext uri="{BB962C8B-B14F-4D97-AF65-F5344CB8AC3E}">
        <p14:creationId xmlns:p14="http://schemas.microsoft.com/office/powerpoint/2010/main" val="103761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It’s important for nurses to recognize the family as their partners in care. Many times the nurse knows family best and the issues that are concerning them. Families look to nurses to help them learn to live each day as any family would. They want to be able to say, 'OK, my family member is having cancer treatment, but how can I integrate that so I can have a life that I see as more normal than not?' In fact, we find that families who are able to do that do much better, their loved one gets better care, and everybody has better outcomes when they are what we call 'family focused' in their management. While we want to teach people how to take care of a condition, we need to reframe that as nurses and talk about how can we take care of this person in the context of ongoing family life. </a:t>
            </a:r>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pPr/>
              <a:t>31</a:t>
            </a:fld>
            <a:endParaRPr lang="en-US"/>
          </a:p>
        </p:txBody>
      </p:sp>
    </p:spTree>
    <p:extLst>
      <p:ext uri="{BB962C8B-B14F-4D97-AF65-F5344CB8AC3E}">
        <p14:creationId xmlns:p14="http://schemas.microsoft.com/office/powerpoint/2010/main" val="254230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0" indent="0">
              <a:buNone/>
            </a:pPr>
            <a:r>
              <a:rPr lang="en-US" dirty="0" smtClean="0"/>
              <a:t>Stages: Diagnosis, Treatment,</a:t>
            </a:r>
            <a:r>
              <a:rPr lang="en-US" baseline="0" dirty="0" smtClean="0"/>
              <a:t> Follow-up</a:t>
            </a:r>
          </a:p>
          <a:p>
            <a:pPr marL="0" lvl="0" indent="0">
              <a:buNone/>
            </a:pPr>
            <a:endParaRPr lang="en-US" dirty="0" smtClean="0"/>
          </a:p>
          <a:p>
            <a:pPr marL="0" lvl="0" indent="0">
              <a:buNone/>
            </a:pPr>
            <a:r>
              <a:rPr lang="en-US" dirty="0" err="1" smtClean="0"/>
              <a:t>Atul</a:t>
            </a:r>
            <a:r>
              <a:rPr lang="en-US" dirty="0" smtClean="0"/>
              <a:t> </a:t>
            </a:r>
            <a:r>
              <a:rPr lang="en-US" dirty="0" err="1" smtClean="0"/>
              <a:t>Gawande</a:t>
            </a:r>
            <a:r>
              <a:rPr lang="en-US" baseline="0" dirty="0" smtClean="0"/>
              <a:t> tells us that each person has a story.  Each family also has a story—part of our role, as providers, is to help patients and their families as they shape these stories, specifically, how they take cancer diagnosis and treatment—what we can think of as the central conflict—and construct their own ‘resolution’.</a:t>
            </a:r>
            <a:endParaRPr lang="en-US" dirty="0"/>
          </a:p>
        </p:txBody>
      </p:sp>
      <p:sp>
        <p:nvSpPr>
          <p:cNvPr id="4" name="Slide Number Placeholder 3"/>
          <p:cNvSpPr>
            <a:spLocks noGrp="1"/>
          </p:cNvSpPr>
          <p:nvPr>
            <p:ph type="sldNum" sz="quarter" idx="10"/>
          </p:nvPr>
        </p:nvSpPr>
        <p:spPr/>
        <p:txBody>
          <a:bodyPr/>
          <a:lstStyle/>
          <a:p>
            <a:fld id="{43A2AAEE-B60B-463D-A049-0DC15BCE3A1C}" type="slidenum">
              <a:rPr lang="en-US" smtClean="0"/>
              <a:pPr/>
              <a:t>32</a:t>
            </a:fld>
            <a:endParaRPr lang="en-US" dirty="0"/>
          </a:p>
        </p:txBody>
      </p:sp>
    </p:spTree>
    <p:extLst>
      <p:ext uri="{BB962C8B-B14F-4D97-AF65-F5344CB8AC3E}">
        <p14:creationId xmlns:p14="http://schemas.microsoft.com/office/powerpoint/2010/main" val="3818558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0" indent="0">
              <a:buNone/>
            </a:pPr>
            <a:r>
              <a:rPr lang="en-US" sz="1200" dirty="0" smtClean="0"/>
              <a:t>if we can help families function effectively, we can help maximize the neurocognitive functioning that the survivor has. For example, sometimes brain tumor survivors may have trouble with what we call executive functioning, or just that ability to organize, prioritize, and move forward. In other words, that's what really stops them from getting through the day. But if you have a functioning family that has some degree of organization — things are just not chaotic — that can enable the best neurocognitive functioning that's possible. </a:t>
            </a:r>
          </a:p>
          <a:p>
            <a:pPr marL="0" lvl="0" indent="0">
              <a:buNone/>
            </a:pPr>
            <a:endParaRPr lang="en-US" sz="1200" dirty="0" smtClean="0"/>
          </a:p>
          <a:p>
            <a:pPr marL="0" lvl="0" indent="0">
              <a:buNone/>
            </a:pPr>
            <a:r>
              <a:rPr lang="en-US" sz="1200" b="0" i="0" kern="1200" dirty="0" smtClean="0">
                <a:solidFill>
                  <a:schemeClr val="tx1"/>
                </a:solidFill>
                <a:effectLst/>
                <a:latin typeface="+mn-lt"/>
                <a:ea typeface="+mn-ea"/>
                <a:cs typeface="+mn-cs"/>
              </a:rPr>
              <a:t>Late effects of treatment and the tumor.</a:t>
            </a:r>
          </a:p>
          <a:p>
            <a:pPr marL="0" lvl="0" indent="0">
              <a:buNone/>
            </a:pPr>
            <a:endParaRPr lang="en-US" sz="1200" dirty="0" smtClean="0"/>
          </a:p>
          <a:p>
            <a:pPr marL="0" lvl="0" indent="0">
              <a:buNone/>
            </a:pPr>
            <a:r>
              <a:rPr lang="en-US" sz="1200" dirty="0" smtClean="0"/>
              <a:t>http://www.curetoday.com/cure-forum/brain-cancer/464/#sthash.LF0JfS4o.dpuf</a:t>
            </a:r>
            <a:endParaRPr lang="en-US" dirty="0"/>
          </a:p>
        </p:txBody>
      </p:sp>
      <p:sp>
        <p:nvSpPr>
          <p:cNvPr id="4" name="Slide Number Placeholder 3"/>
          <p:cNvSpPr>
            <a:spLocks noGrp="1"/>
          </p:cNvSpPr>
          <p:nvPr>
            <p:ph type="sldNum" sz="quarter" idx="10"/>
          </p:nvPr>
        </p:nvSpPr>
        <p:spPr/>
        <p:txBody>
          <a:bodyPr/>
          <a:lstStyle/>
          <a:p>
            <a:fld id="{43A2AAEE-B60B-463D-A049-0DC15BCE3A1C}" type="slidenum">
              <a:rPr lang="en-US" smtClean="0"/>
              <a:pPr/>
              <a:t>33</a:t>
            </a:fld>
            <a:endParaRPr lang="en-US" dirty="0"/>
          </a:p>
        </p:txBody>
      </p:sp>
    </p:spTree>
    <p:extLst>
      <p:ext uri="{BB962C8B-B14F-4D97-AF65-F5344CB8AC3E}">
        <p14:creationId xmlns:p14="http://schemas.microsoft.com/office/powerpoint/2010/main" val="163105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Strategy for overcoming barriers to participation….screening,</a:t>
            </a:r>
            <a:r>
              <a:rPr lang="en-US" baseline="0" dirty="0" smtClean="0"/>
              <a:t> treatment, </a:t>
            </a:r>
            <a:r>
              <a:rPr lang="en-US" dirty="0" smtClean="0"/>
              <a:t>clinical trial</a:t>
            </a:r>
            <a:r>
              <a:rPr lang="en-US" baseline="0" dirty="0" smtClean="0"/>
              <a:t> participation, survivorship</a:t>
            </a:r>
            <a:endParaRPr lang="en-US" dirty="0" smtClean="0"/>
          </a:p>
          <a:p>
            <a:r>
              <a:rPr lang="en-US" dirty="0" smtClean="0"/>
              <a:t>Bridge between patient and health care system</a:t>
            </a:r>
          </a:p>
          <a:p>
            <a:r>
              <a:rPr lang="en-US" dirty="0" smtClean="0"/>
              <a:t>Has been used to increase trial </a:t>
            </a:r>
            <a:r>
              <a:rPr lang="en-US" b="1" dirty="0" smtClean="0"/>
              <a:t>enrollment</a:t>
            </a:r>
            <a:r>
              <a:rPr lang="en-US" dirty="0" smtClean="0"/>
              <a:t> among African Americans, Asians and Pacific Islanders, Latinos/Hispanics, and American Indians</a:t>
            </a:r>
          </a:p>
          <a:p>
            <a:r>
              <a:rPr lang="en-US" dirty="0" smtClean="0"/>
              <a:t>Also aids in </a:t>
            </a:r>
            <a:r>
              <a:rPr lang="en-US" b="1" dirty="0" smtClean="0"/>
              <a:t>retention</a:t>
            </a:r>
            <a:r>
              <a:rPr lang="en-US" dirty="0" smtClean="0"/>
              <a:t> </a:t>
            </a:r>
          </a:p>
          <a:p>
            <a:endParaRPr lang="en-US" dirty="0" smtClean="0"/>
          </a:p>
          <a:p>
            <a:pPr defTabSz="931774">
              <a:defRPr/>
            </a:pPr>
            <a:r>
              <a:rPr lang="en-US" dirty="0" smtClean="0"/>
              <a:t>Patient navigators may be clinicians, health educators, social workers, former patients, or community health workers/</a:t>
            </a:r>
            <a:r>
              <a:rPr lang="en-US" dirty="0" err="1" smtClean="0"/>
              <a:t>promotoras</a:t>
            </a:r>
            <a:endParaRPr lang="en-US" dirty="0" smtClean="0"/>
          </a:p>
          <a:p>
            <a:endParaRPr lang="en-US" dirty="0" smtClean="0"/>
          </a:p>
          <a:p>
            <a:r>
              <a:rPr lang="en-US" dirty="0" smtClean="0"/>
              <a:t>Patient feedback:  study participants</a:t>
            </a:r>
            <a:r>
              <a:rPr lang="en-US" baseline="0" dirty="0" smtClean="0"/>
              <a:t> like people who are not professional providers to engage with</a:t>
            </a:r>
          </a:p>
          <a:p>
            <a:r>
              <a:rPr lang="en-US" baseline="0" dirty="0" smtClean="0"/>
              <a:t>Addressing scarcity of RNs and Social workers</a:t>
            </a:r>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10155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Asking the right questions in a way that</a:t>
            </a:r>
            <a:r>
              <a:rPr lang="en-US" baseline="0" dirty="0" smtClean="0"/>
              <a:t> is </a:t>
            </a:r>
            <a:r>
              <a:rPr lang="en-US" baseline="0" smtClean="0"/>
              <a:t>not humbling; </a:t>
            </a:r>
            <a:r>
              <a:rPr lang="en-US" baseline="0" dirty="0" smtClean="0"/>
              <a:t>multiple questions different ways</a:t>
            </a:r>
            <a:endParaRPr lang="en-US" dirty="0"/>
          </a:p>
        </p:txBody>
      </p:sp>
      <p:sp>
        <p:nvSpPr>
          <p:cNvPr id="4" name="Slide Number Placeholder 3"/>
          <p:cNvSpPr>
            <a:spLocks noGrp="1"/>
          </p:cNvSpPr>
          <p:nvPr>
            <p:ph type="sldNum" sz="quarter" idx="10"/>
          </p:nvPr>
        </p:nvSpPr>
        <p:spPr/>
        <p:txBody>
          <a:bodyPr/>
          <a:lstStyle/>
          <a:p>
            <a:fld id="{43A2AAEE-B60B-463D-A049-0DC15BCE3A1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81806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a:p>
            <a:r>
              <a:rPr lang="en-US" dirty="0" smtClean="0"/>
              <a:t>Not forgetting about these essential</a:t>
            </a:r>
            <a:r>
              <a:rPr lang="en-US" baseline="0" dirty="0" smtClean="0"/>
              <a:t> strategies when we think about how navigation fits into care delivery.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6204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01553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cost</a:t>
            </a:r>
          </a:p>
          <a:p>
            <a:r>
              <a:rPr lang="en-US" dirty="0" smtClean="0"/>
              <a:t>Increase quality</a:t>
            </a:r>
          </a:p>
          <a:p>
            <a:r>
              <a:rPr lang="en-US" dirty="0" smtClean="0"/>
              <a:t>Decrease harm</a:t>
            </a:r>
          </a:p>
          <a:p>
            <a:r>
              <a:rPr lang="en-US" dirty="0" smtClean="0"/>
              <a:t>Patient centered</a:t>
            </a:r>
            <a:endParaRPr lang="en-US" dirty="0"/>
          </a:p>
        </p:txBody>
      </p:sp>
      <p:sp>
        <p:nvSpPr>
          <p:cNvPr id="4" name="Slide Number Placeholder 3"/>
          <p:cNvSpPr>
            <a:spLocks noGrp="1"/>
          </p:cNvSpPr>
          <p:nvPr>
            <p:ph type="sldNum" sz="quarter" idx="10"/>
          </p:nvPr>
        </p:nvSpPr>
        <p:spPr/>
        <p:txBody>
          <a:bodyPr/>
          <a:lstStyle/>
          <a:p>
            <a:fld id="{2D76B826-1C5E-4923-B8D3-95E46E35763E}" type="slidenum">
              <a:rPr lang="en-US" smtClean="0"/>
              <a:t>5</a:t>
            </a:fld>
            <a:endParaRPr lang="en-US"/>
          </a:p>
        </p:txBody>
      </p:sp>
    </p:spTree>
    <p:extLst>
      <p:ext uri="{BB962C8B-B14F-4D97-AF65-F5344CB8AC3E}">
        <p14:creationId xmlns:p14="http://schemas.microsoft.com/office/powerpoint/2010/main" val="4094519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Without resources in hand/place, providers/staff</a:t>
            </a:r>
            <a:r>
              <a:rPr lang="en-US" baseline="0" dirty="0" smtClean="0"/>
              <a:t> feel ill-equipped to even ask the right questions or identify resources.</a:t>
            </a:r>
          </a:p>
          <a:p>
            <a:endParaRPr lang="en-US" baseline="0" dirty="0" smtClean="0"/>
          </a:p>
          <a:p>
            <a:r>
              <a:rPr lang="en-US" baseline="0" dirty="0" smtClean="0"/>
              <a:t>Identify the ‘stress points’ for CTs for our patient population</a:t>
            </a:r>
          </a:p>
          <a:p>
            <a:endParaRPr lang="en-US" baseline="0" dirty="0" smtClean="0"/>
          </a:p>
        </p:txBody>
      </p:sp>
      <p:sp>
        <p:nvSpPr>
          <p:cNvPr id="4" name="Slide Number Placeholder 3"/>
          <p:cNvSpPr>
            <a:spLocks noGrp="1"/>
          </p:cNvSpPr>
          <p:nvPr>
            <p:ph type="sldNum" sz="quarter" idx="10"/>
          </p:nvPr>
        </p:nvSpPr>
        <p:spPr/>
        <p:txBody>
          <a:bodyPr/>
          <a:lstStyle/>
          <a:p>
            <a:fld id="{69B0A62A-D8A9-4909-A0DB-7971156ED08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504934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Investing all of our time/resources in recruitment without attention to retention means the study outcomes won’t be moved.</a:t>
            </a:r>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4113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10"/>
          </p:nvPr>
        </p:nvSpPr>
        <p:spPr/>
        <p:txBody>
          <a:bodyPr/>
          <a:lstStyle/>
          <a:p>
            <a:fld id="{43A2AAEE-B60B-463D-A049-0DC15BCE3A1C}" type="slidenum">
              <a:rPr lang="en-US" smtClean="0"/>
              <a:pPr/>
              <a:t>40</a:t>
            </a:fld>
            <a:endParaRPr lang="en-US" dirty="0"/>
          </a:p>
        </p:txBody>
      </p:sp>
    </p:spTree>
    <p:extLst>
      <p:ext uri="{BB962C8B-B14F-4D97-AF65-F5344CB8AC3E}">
        <p14:creationId xmlns:p14="http://schemas.microsoft.com/office/powerpoint/2010/main" val="690665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“Call it a clan, call it a network, call it a tribe, call it a family: Whatever you call it, whoever you are, you need one.”</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Elizabeth</a:t>
            </a:r>
            <a:r>
              <a:rPr lang="en-US" sz="1200" b="0" i="0" kern="1200" baseline="0" dirty="0" smtClean="0">
                <a:solidFill>
                  <a:schemeClr val="tx1"/>
                </a:solidFill>
                <a:effectLst/>
                <a:latin typeface="+mn-lt"/>
                <a:ea typeface="+mn-ea"/>
                <a:cs typeface="+mn-cs"/>
              </a:rPr>
              <a:t> Jane Howard</a:t>
            </a:r>
            <a:r>
              <a:rPr lang="en-US" sz="1200" b="0" i="0" kern="1200" baseline="0" smtClean="0">
                <a:solidFill>
                  <a:schemeClr val="tx1"/>
                </a:solidFill>
                <a:effectLst/>
                <a:latin typeface="+mn-lt"/>
                <a:ea typeface="+mn-ea"/>
                <a:cs typeface="+mn-cs"/>
              </a:rPr>
              <a:t>: novelist</a:t>
            </a:r>
            <a:endParaRPr lang="en-US" dirty="0"/>
          </a:p>
        </p:txBody>
      </p:sp>
      <p:sp>
        <p:nvSpPr>
          <p:cNvPr id="4" name="Slide Number Placeholder 3"/>
          <p:cNvSpPr>
            <a:spLocks noGrp="1"/>
          </p:cNvSpPr>
          <p:nvPr>
            <p:ph type="sldNum" sz="quarter" idx="10"/>
          </p:nvPr>
        </p:nvSpPr>
        <p:spPr/>
        <p:txBody>
          <a:bodyPr/>
          <a:lstStyle/>
          <a:p>
            <a:fld id="{69B0A62A-D8A9-4909-A0DB-7971156ED082}" type="slidenum">
              <a:rPr lang="en-US" smtClean="0"/>
              <a:pPr/>
              <a:t>41</a:t>
            </a:fld>
            <a:endParaRPr lang="en-US"/>
          </a:p>
        </p:txBody>
      </p:sp>
    </p:spTree>
    <p:extLst>
      <p:ext uri="{BB962C8B-B14F-4D97-AF65-F5344CB8AC3E}">
        <p14:creationId xmlns:p14="http://schemas.microsoft.com/office/powerpoint/2010/main" val="295188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demonstration of a cancer vaccine by </a:t>
            </a:r>
            <a:r>
              <a:rPr lang="en-US" dirty="0" err="1" smtClean="0"/>
              <a:t>coley</a:t>
            </a:r>
            <a:r>
              <a:rPr lang="en-US" dirty="0" smtClean="0"/>
              <a:t> in the late</a:t>
            </a:r>
            <a:r>
              <a:rPr lang="en-US" baseline="0" dirty="0" smtClean="0"/>
              <a:t> 1800s</a:t>
            </a:r>
          </a:p>
          <a:p>
            <a:r>
              <a:rPr lang="en-US" baseline="0" dirty="0" smtClean="0"/>
              <a:t>Types:  tumor cell, antigen, dendritic cell, vector-based</a:t>
            </a:r>
            <a:endParaRPr lang="en-US" dirty="0"/>
          </a:p>
        </p:txBody>
      </p:sp>
      <p:sp>
        <p:nvSpPr>
          <p:cNvPr id="4" name="Slide Number Placeholder 3"/>
          <p:cNvSpPr>
            <a:spLocks noGrp="1"/>
          </p:cNvSpPr>
          <p:nvPr>
            <p:ph type="sldNum" sz="quarter" idx="10"/>
          </p:nvPr>
        </p:nvSpPr>
        <p:spPr/>
        <p:txBody>
          <a:bodyPr/>
          <a:lstStyle/>
          <a:p>
            <a:fld id="{2D76B826-1C5E-4923-B8D3-95E46E35763E}" type="slidenum">
              <a:rPr lang="en-US" smtClean="0"/>
              <a:t>12</a:t>
            </a:fld>
            <a:endParaRPr lang="en-US"/>
          </a:p>
        </p:txBody>
      </p:sp>
    </p:spTree>
    <p:extLst>
      <p:ext uri="{BB962C8B-B14F-4D97-AF65-F5344CB8AC3E}">
        <p14:creationId xmlns:p14="http://schemas.microsoft.com/office/powerpoint/2010/main" val="225444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are re-branding our “chemo class” to a cancer center orientation class that includes</a:t>
            </a:r>
            <a:r>
              <a:rPr lang="en-US" baseline="0" dirty="0" smtClean="0"/>
              <a:t> introductory information on chemo and immunotherapies.  The predominant themes are navigating the cancer center environment, self care, important resources,  basic treatment routines and much more.  The class last about an hour.. It is informative, visibly reduces anxiety about the unknown, and is FUN.  There is lots of smiles and goo dialogue.  It is a requirement for all new patients to our cancer center.  </a:t>
            </a:r>
            <a:endParaRPr lang="en-US" dirty="0"/>
          </a:p>
        </p:txBody>
      </p:sp>
      <p:sp>
        <p:nvSpPr>
          <p:cNvPr id="4" name="Slide Number Placeholder 3"/>
          <p:cNvSpPr>
            <a:spLocks noGrp="1"/>
          </p:cNvSpPr>
          <p:nvPr>
            <p:ph type="sldNum" sz="quarter" idx="10"/>
          </p:nvPr>
        </p:nvSpPr>
        <p:spPr/>
        <p:txBody>
          <a:bodyPr/>
          <a:lstStyle/>
          <a:p>
            <a:fld id="{0A5B1CC5-A2CF-47D2-92BB-D58CCB382FA5}" type="slidenum">
              <a:rPr lang="en-US" smtClean="0"/>
              <a:t>16</a:t>
            </a:fld>
            <a:endParaRPr lang="en-US"/>
          </a:p>
        </p:txBody>
      </p:sp>
    </p:spTree>
    <p:extLst>
      <p:ext uri="{BB962C8B-B14F-4D97-AF65-F5344CB8AC3E}">
        <p14:creationId xmlns:p14="http://schemas.microsoft.com/office/powerpoint/2010/main" val="53800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0A5B1CC5-A2CF-47D2-92BB-D58CCB382FA5}" type="slidenum">
              <a:rPr lang="en-US" smtClean="0"/>
              <a:t>17</a:t>
            </a:fld>
            <a:endParaRPr lang="en-US"/>
          </a:p>
        </p:txBody>
      </p:sp>
    </p:spTree>
    <p:extLst>
      <p:ext uri="{BB962C8B-B14F-4D97-AF65-F5344CB8AC3E}">
        <p14:creationId xmlns:p14="http://schemas.microsoft.com/office/powerpoint/2010/main" val="273762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6B826-1C5E-4923-B8D3-95E46E35763E}" type="slidenum">
              <a:rPr lang="en-US" smtClean="0"/>
              <a:t>18</a:t>
            </a:fld>
            <a:endParaRPr lang="en-US"/>
          </a:p>
        </p:txBody>
      </p:sp>
    </p:spTree>
    <p:extLst>
      <p:ext uri="{BB962C8B-B14F-4D97-AF65-F5344CB8AC3E}">
        <p14:creationId xmlns:p14="http://schemas.microsoft.com/office/powerpoint/2010/main" val="26727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6B826-1C5E-4923-B8D3-95E46E35763E}" type="slidenum">
              <a:rPr lang="en-US" smtClean="0"/>
              <a:t>19</a:t>
            </a:fld>
            <a:endParaRPr lang="en-US"/>
          </a:p>
        </p:txBody>
      </p:sp>
    </p:spTree>
    <p:extLst>
      <p:ext uri="{BB962C8B-B14F-4D97-AF65-F5344CB8AC3E}">
        <p14:creationId xmlns:p14="http://schemas.microsoft.com/office/powerpoint/2010/main" val="381378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6B826-1C5E-4923-B8D3-95E46E35763E}" type="slidenum">
              <a:rPr lang="en-US" smtClean="0"/>
              <a:t>20</a:t>
            </a:fld>
            <a:endParaRPr lang="en-US"/>
          </a:p>
        </p:txBody>
      </p:sp>
    </p:spTree>
    <p:extLst>
      <p:ext uri="{BB962C8B-B14F-4D97-AF65-F5344CB8AC3E}">
        <p14:creationId xmlns:p14="http://schemas.microsoft.com/office/powerpoint/2010/main" val="102764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6B826-1C5E-4923-B8D3-95E46E35763E}" type="slidenum">
              <a:rPr lang="en-US" smtClean="0"/>
              <a:t>22</a:t>
            </a:fld>
            <a:endParaRPr lang="en-US"/>
          </a:p>
        </p:txBody>
      </p:sp>
    </p:spTree>
    <p:extLst>
      <p:ext uri="{BB962C8B-B14F-4D97-AF65-F5344CB8AC3E}">
        <p14:creationId xmlns:p14="http://schemas.microsoft.com/office/powerpoint/2010/main" val="158196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2C069-1B17-4B79-9223-AB117EA2DD3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31734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2C069-1B17-4B79-9223-AB117EA2DD3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217621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2C069-1B17-4B79-9223-AB117EA2DD3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130583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61" y="920194"/>
            <a:ext cx="11019339" cy="642660"/>
          </a:xfrm>
        </p:spPr>
        <p:txBody>
          <a:bodyPr anchor="t">
            <a:normAutofit/>
          </a:bodyPr>
          <a:lstStyle>
            <a:lvl1pPr>
              <a:lnSpc>
                <a:spcPct val="100000"/>
              </a:lnSpc>
              <a:defRPr sz="3600" b="1">
                <a:solidFill>
                  <a:srgbClr val="0A9443"/>
                </a:solidFill>
                <a:latin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9390" y="1718551"/>
            <a:ext cx="10914410" cy="4358400"/>
          </a:xfrm>
        </p:spPr>
        <p:txBody>
          <a:bodyPr/>
          <a:lstStyle>
            <a:lvl1pPr>
              <a:lnSpc>
                <a:spcPct val="100000"/>
              </a:lnSpc>
              <a:spcBef>
                <a:spcPts val="600"/>
              </a:spcBef>
              <a:defRPr>
                <a:solidFill>
                  <a:srgbClr val="003A5D"/>
                </a:solidFill>
                <a:latin typeface="Avenir Book"/>
              </a:defRPr>
            </a:lvl1pPr>
            <a:lvl2pPr>
              <a:lnSpc>
                <a:spcPct val="100000"/>
              </a:lnSpc>
              <a:spcBef>
                <a:spcPts val="600"/>
              </a:spcBef>
              <a:defRPr>
                <a:solidFill>
                  <a:srgbClr val="003A5D"/>
                </a:solidFill>
                <a:latin typeface="Avenir Book"/>
              </a:defRPr>
            </a:lvl2pPr>
            <a:lvl3pPr>
              <a:lnSpc>
                <a:spcPct val="100000"/>
              </a:lnSpc>
              <a:spcBef>
                <a:spcPts val="600"/>
              </a:spcBef>
              <a:defRPr>
                <a:solidFill>
                  <a:srgbClr val="003A5D"/>
                </a:solidFill>
                <a:latin typeface="Avenir Book"/>
              </a:defRPr>
            </a:lvl3pPr>
            <a:lvl4pPr>
              <a:lnSpc>
                <a:spcPct val="100000"/>
              </a:lnSpc>
              <a:spcBef>
                <a:spcPts val="600"/>
              </a:spcBef>
              <a:defRPr>
                <a:solidFill>
                  <a:srgbClr val="003A5D"/>
                </a:solidFill>
                <a:latin typeface="Avenir Book"/>
              </a:defRPr>
            </a:lvl4pPr>
            <a:lvl5pPr>
              <a:lnSpc>
                <a:spcPct val="100000"/>
              </a:lnSpc>
              <a:spcBef>
                <a:spcPts val="600"/>
              </a:spcBef>
              <a:defRPr>
                <a:solidFill>
                  <a:srgbClr val="003A5D"/>
                </a:solidFill>
                <a:latin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12192000" cy="764498"/>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userDrawn="1"/>
        </p:nvSpPr>
        <p:spPr>
          <a:xfrm>
            <a:off x="1" y="0"/>
            <a:ext cx="12192000" cy="764498"/>
          </a:xfrm>
          <a:prstGeom prst="rect">
            <a:avLst/>
          </a:prstGeom>
          <a:solidFill>
            <a:srgbClr val="0A9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092825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62" y="980312"/>
            <a:ext cx="11019340" cy="642660"/>
          </a:xfrm>
        </p:spPr>
        <p:txBody>
          <a:bodyPr>
            <a:normAutofit/>
          </a:bodyPr>
          <a:lstStyle>
            <a:lvl1pPr>
              <a:lnSpc>
                <a:spcPct val="100000"/>
              </a:lnSpc>
              <a:defRPr sz="3600" b="1">
                <a:solidFill>
                  <a:srgbClr val="003A5D"/>
                </a:solidFill>
                <a:latin typeface="Avenir Black"/>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2" y="1825625"/>
            <a:ext cx="5181600" cy="4351338"/>
          </a:xfrm>
        </p:spPr>
        <p:txBody>
          <a:bodyPr/>
          <a:lstStyle>
            <a:lvl1pPr>
              <a:lnSpc>
                <a:spcPct val="100000"/>
              </a:lnSpc>
              <a:spcBef>
                <a:spcPts val="600"/>
              </a:spcBef>
              <a:defRPr>
                <a:solidFill>
                  <a:srgbClr val="003A5D"/>
                </a:solidFill>
                <a:latin typeface="Avenir Book"/>
              </a:defRPr>
            </a:lvl1pPr>
            <a:lvl2pPr>
              <a:lnSpc>
                <a:spcPct val="100000"/>
              </a:lnSpc>
              <a:spcBef>
                <a:spcPts val="600"/>
              </a:spcBef>
              <a:defRPr>
                <a:solidFill>
                  <a:srgbClr val="003A5D"/>
                </a:solidFill>
                <a:latin typeface="Avenir Book"/>
              </a:defRPr>
            </a:lvl2pPr>
            <a:lvl3pPr>
              <a:lnSpc>
                <a:spcPct val="100000"/>
              </a:lnSpc>
              <a:spcBef>
                <a:spcPts val="600"/>
              </a:spcBef>
              <a:defRPr>
                <a:solidFill>
                  <a:srgbClr val="003A5D"/>
                </a:solidFill>
                <a:latin typeface="Avenir Book"/>
              </a:defRPr>
            </a:lvl3pPr>
            <a:lvl4pPr>
              <a:lnSpc>
                <a:spcPct val="100000"/>
              </a:lnSpc>
              <a:spcBef>
                <a:spcPts val="600"/>
              </a:spcBef>
              <a:defRPr>
                <a:solidFill>
                  <a:srgbClr val="003A5D"/>
                </a:solidFill>
                <a:latin typeface="Avenir Book"/>
              </a:defRPr>
            </a:lvl4pPr>
            <a:lvl5pPr>
              <a:lnSpc>
                <a:spcPct val="100000"/>
              </a:lnSpc>
              <a:spcBef>
                <a:spcPts val="600"/>
              </a:spcBef>
              <a:defRPr>
                <a:solidFill>
                  <a:srgbClr val="003A5D"/>
                </a:solidFill>
                <a:latin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31104"/>
            <a:ext cx="12192000" cy="764498"/>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defRPr>
                <a:solidFill>
                  <a:srgbClr val="003A5D"/>
                </a:solidFill>
                <a:latin typeface="Avenir Book"/>
              </a:defRPr>
            </a:lvl1pPr>
            <a:lvl2pPr>
              <a:lnSpc>
                <a:spcPct val="100000"/>
              </a:lnSpc>
              <a:spcBef>
                <a:spcPts val="600"/>
              </a:spcBef>
              <a:defRPr>
                <a:solidFill>
                  <a:srgbClr val="003A5D"/>
                </a:solidFill>
                <a:latin typeface="Avenir Book"/>
              </a:defRPr>
            </a:lvl2pPr>
            <a:lvl3pPr>
              <a:lnSpc>
                <a:spcPct val="100000"/>
              </a:lnSpc>
              <a:spcBef>
                <a:spcPts val="600"/>
              </a:spcBef>
              <a:defRPr>
                <a:solidFill>
                  <a:srgbClr val="003A5D"/>
                </a:solidFill>
                <a:latin typeface="Avenir Book"/>
              </a:defRPr>
            </a:lvl3pPr>
            <a:lvl4pPr>
              <a:lnSpc>
                <a:spcPct val="100000"/>
              </a:lnSpc>
              <a:spcBef>
                <a:spcPts val="600"/>
              </a:spcBef>
              <a:defRPr>
                <a:solidFill>
                  <a:srgbClr val="003A5D"/>
                </a:solidFill>
                <a:latin typeface="Avenir Book"/>
              </a:defRPr>
            </a:lvl4pPr>
            <a:lvl5pPr>
              <a:lnSpc>
                <a:spcPct val="100000"/>
              </a:lnSpc>
              <a:spcBef>
                <a:spcPts val="600"/>
              </a:spcBef>
              <a:defRPr>
                <a:solidFill>
                  <a:srgbClr val="003A5D"/>
                </a:solidFill>
                <a:latin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410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61" y="920194"/>
            <a:ext cx="11019339" cy="642660"/>
          </a:xfrm>
        </p:spPr>
        <p:txBody>
          <a:bodyPr anchor="t">
            <a:normAutofit/>
          </a:bodyPr>
          <a:lstStyle>
            <a:lvl1pPr>
              <a:lnSpc>
                <a:spcPct val="100000"/>
              </a:lnSpc>
              <a:defRPr sz="3600" b="1">
                <a:solidFill>
                  <a:srgbClr val="003A5D"/>
                </a:solidFill>
                <a:latin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9390" y="1718551"/>
            <a:ext cx="10914410" cy="4358400"/>
          </a:xfrm>
        </p:spPr>
        <p:txBody>
          <a:bodyPr/>
          <a:lstStyle>
            <a:lvl1pPr>
              <a:lnSpc>
                <a:spcPct val="100000"/>
              </a:lnSpc>
              <a:spcBef>
                <a:spcPts val="600"/>
              </a:spcBef>
              <a:defRPr>
                <a:solidFill>
                  <a:srgbClr val="003A5D"/>
                </a:solidFill>
                <a:latin typeface="Avenir Book"/>
              </a:defRPr>
            </a:lvl1pPr>
            <a:lvl2pPr>
              <a:lnSpc>
                <a:spcPct val="100000"/>
              </a:lnSpc>
              <a:spcBef>
                <a:spcPts val="600"/>
              </a:spcBef>
              <a:defRPr>
                <a:solidFill>
                  <a:srgbClr val="003A5D"/>
                </a:solidFill>
                <a:latin typeface="Avenir Book"/>
              </a:defRPr>
            </a:lvl2pPr>
            <a:lvl3pPr>
              <a:lnSpc>
                <a:spcPct val="100000"/>
              </a:lnSpc>
              <a:spcBef>
                <a:spcPts val="600"/>
              </a:spcBef>
              <a:defRPr>
                <a:solidFill>
                  <a:srgbClr val="003A5D"/>
                </a:solidFill>
                <a:latin typeface="Avenir Book"/>
              </a:defRPr>
            </a:lvl3pPr>
            <a:lvl4pPr>
              <a:lnSpc>
                <a:spcPct val="100000"/>
              </a:lnSpc>
              <a:spcBef>
                <a:spcPts val="600"/>
              </a:spcBef>
              <a:defRPr>
                <a:solidFill>
                  <a:srgbClr val="003A5D"/>
                </a:solidFill>
                <a:latin typeface="Avenir Book"/>
              </a:defRPr>
            </a:lvl4pPr>
            <a:lvl5pPr>
              <a:lnSpc>
                <a:spcPct val="100000"/>
              </a:lnSpc>
              <a:spcBef>
                <a:spcPts val="600"/>
              </a:spcBef>
              <a:defRPr>
                <a:solidFill>
                  <a:srgbClr val="003A5D"/>
                </a:solidFill>
                <a:latin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12192000" cy="764498"/>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userDrawn="1"/>
        </p:nvSpPr>
        <p:spPr>
          <a:xfrm>
            <a:off x="1" y="0"/>
            <a:ext cx="12192000" cy="764498"/>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00441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61" y="920194"/>
            <a:ext cx="11019339" cy="642660"/>
          </a:xfrm>
        </p:spPr>
        <p:txBody>
          <a:bodyPr anchor="t">
            <a:normAutofit/>
          </a:bodyPr>
          <a:lstStyle>
            <a:lvl1pPr>
              <a:lnSpc>
                <a:spcPct val="100000"/>
              </a:lnSpc>
              <a:defRPr sz="3600" b="1">
                <a:solidFill>
                  <a:srgbClr val="0F75BC"/>
                </a:solidFill>
                <a:latin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9390" y="1718551"/>
            <a:ext cx="10914410" cy="4358400"/>
          </a:xfrm>
        </p:spPr>
        <p:txBody>
          <a:bodyPr/>
          <a:lstStyle>
            <a:lvl1pPr>
              <a:lnSpc>
                <a:spcPct val="100000"/>
              </a:lnSpc>
              <a:spcBef>
                <a:spcPts val="600"/>
              </a:spcBef>
              <a:defRPr>
                <a:solidFill>
                  <a:srgbClr val="003A5D"/>
                </a:solidFill>
                <a:latin typeface="Avenir Book"/>
              </a:defRPr>
            </a:lvl1pPr>
            <a:lvl2pPr>
              <a:lnSpc>
                <a:spcPct val="100000"/>
              </a:lnSpc>
              <a:spcBef>
                <a:spcPts val="600"/>
              </a:spcBef>
              <a:defRPr>
                <a:solidFill>
                  <a:srgbClr val="003A5D"/>
                </a:solidFill>
                <a:latin typeface="Avenir Book"/>
              </a:defRPr>
            </a:lvl2pPr>
            <a:lvl3pPr>
              <a:lnSpc>
                <a:spcPct val="100000"/>
              </a:lnSpc>
              <a:spcBef>
                <a:spcPts val="600"/>
              </a:spcBef>
              <a:defRPr>
                <a:solidFill>
                  <a:srgbClr val="003A5D"/>
                </a:solidFill>
                <a:latin typeface="Avenir Book"/>
              </a:defRPr>
            </a:lvl3pPr>
            <a:lvl4pPr>
              <a:lnSpc>
                <a:spcPct val="100000"/>
              </a:lnSpc>
              <a:spcBef>
                <a:spcPts val="600"/>
              </a:spcBef>
              <a:defRPr>
                <a:solidFill>
                  <a:srgbClr val="003A5D"/>
                </a:solidFill>
                <a:latin typeface="Avenir Book"/>
              </a:defRPr>
            </a:lvl4pPr>
            <a:lvl5pPr>
              <a:lnSpc>
                <a:spcPct val="100000"/>
              </a:lnSpc>
              <a:spcBef>
                <a:spcPts val="600"/>
              </a:spcBef>
              <a:defRPr>
                <a:solidFill>
                  <a:srgbClr val="003A5D"/>
                </a:solidFill>
                <a:latin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12192000" cy="764498"/>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userDrawn="1"/>
        </p:nvSpPr>
        <p:spPr>
          <a:xfrm>
            <a:off x="1" y="0"/>
            <a:ext cx="12192000" cy="764498"/>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25779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2C069-1B17-4B79-9223-AB117EA2DD3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356757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F2C069-1B17-4B79-9223-AB117EA2DD3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88558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2C069-1B17-4B79-9223-AB117EA2DD3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411034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F2C069-1B17-4B79-9223-AB117EA2DD34}"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182544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F2C069-1B17-4B79-9223-AB117EA2DD34}"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182120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2C069-1B17-4B79-9223-AB117EA2DD34}"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313840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F2C069-1B17-4B79-9223-AB117EA2DD3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251639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F2C069-1B17-4B79-9223-AB117EA2DD3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6A3B6-3AAD-4B7C-9139-FC14D49F793F}" type="slidenum">
              <a:rPr lang="en-US" smtClean="0"/>
              <a:t>‹#›</a:t>
            </a:fld>
            <a:endParaRPr lang="en-US"/>
          </a:p>
        </p:txBody>
      </p:sp>
    </p:spTree>
    <p:extLst>
      <p:ext uri="{BB962C8B-B14F-4D97-AF65-F5344CB8AC3E}">
        <p14:creationId xmlns:p14="http://schemas.microsoft.com/office/powerpoint/2010/main" val="257825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2C069-1B17-4B79-9223-AB117EA2DD34}" type="datetimeFigureOut">
              <a:rPr lang="en-US" smtClean="0"/>
              <a:t>6/4/2018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6A3B6-3AAD-4B7C-9139-FC14D49F793F}" type="slidenum">
              <a:rPr lang="en-US" smtClean="0"/>
              <a:t>‹#›</a:t>
            </a:fld>
            <a:endParaRPr lang="en-US"/>
          </a:p>
        </p:txBody>
      </p:sp>
    </p:spTree>
    <p:extLst>
      <p:ext uri="{BB962C8B-B14F-4D97-AF65-F5344CB8AC3E}">
        <p14:creationId xmlns:p14="http://schemas.microsoft.com/office/powerpoint/2010/main" val="1764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0621" y="2149418"/>
            <a:ext cx="7772400" cy="1470025"/>
          </a:xfrm>
        </p:spPr>
        <p:txBody>
          <a:bodyPr>
            <a:normAutofit fontScale="90000"/>
          </a:bodyPr>
          <a:lstStyle/>
          <a:p>
            <a:pPr algn="ctr"/>
            <a:r>
              <a:rPr lang="en-US" dirty="0" smtClean="0">
                <a:latin typeface="Constantia" panose="02030602050306030303" pitchFamily="18" charset="0"/>
              </a:rPr>
              <a:t>Navigating Cancer Survivorship</a:t>
            </a:r>
            <a:endParaRPr lang="en-US" dirty="0">
              <a:latin typeface="Constantia" panose="02030602050306030303" pitchFamily="18" charset="0"/>
            </a:endParaRPr>
          </a:p>
        </p:txBody>
      </p:sp>
      <p:sp>
        <p:nvSpPr>
          <p:cNvPr id="4" name="Subtitle 3"/>
          <p:cNvSpPr>
            <a:spLocks noGrp="1"/>
          </p:cNvSpPr>
          <p:nvPr>
            <p:ph type="subTitle" idx="1"/>
          </p:nvPr>
        </p:nvSpPr>
        <p:spPr>
          <a:xfrm>
            <a:off x="1788620" y="3785382"/>
            <a:ext cx="9113841" cy="1752600"/>
          </a:xfrm>
        </p:spPr>
        <p:txBody>
          <a:bodyPr/>
          <a:lstStyle/>
          <a:p>
            <a:r>
              <a:rPr lang="en-US" dirty="0" smtClean="0"/>
              <a:t>Jennifer Wenzel, PhD, RN, CCM, FAAN</a:t>
            </a:r>
          </a:p>
          <a:p>
            <a:r>
              <a:rPr lang="en-US" dirty="0" smtClean="0"/>
              <a:t>MiKaela </a:t>
            </a:r>
            <a:r>
              <a:rPr lang="en-US" dirty="0"/>
              <a:t>Olsen MS, APRN-CNS, AOCNS, </a:t>
            </a:r>
            <a:r>
              <a:rPr lang="en-US" dirty="0" smtClean="0"/>
              <a:t>FAAN</a:t>
            </a:r>
          </a:p>
          <a:p>
            <a:endParaRPr lang="en-US" dirty="0"/>
          </a:p>
        </p:txBody>
      </p:sp>
    </p:spTree>
    <p:extLst>
      <p:ext uri="{BB962C8B-B14F-4D97-AF65-F5344CB8AC3E}">
        <p14:creationId xmlns:p14="http://schemas.microsoft.com/office/powerpoint/2010/main" val="3172781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82993" cy="1325563"/>
          </a:xfrm>
        </p:spPr>
        <p:txBody>
          <a:bodyPr>
            <a:normAutofit/>
          </a:bodyPr>
          <a:lstStyle/>
          <a:p>
            <a:r>
              <a:rPr lang="en-US" sz="4000" b="1" dirty="0">
                <a:latin typeface="Constantia" panose="02030602050306030303" pitchFamily="18" charset="0"/>
              </a:rPr>
              <a:t>Novel Strategies for the Treatment of Cancer</a:t>
            </a:r>
          </a:p>
        </p:txBody>
      </p:sp>
      <p:sp>
        <p:nvSpPr>
          <p:cNvPr id="3" name="Content Placeholder 2"/>
          <p:cNvSpPr>
            <a:spLocks noGrp="1"/>
          </p:cNvSpPr>
          <p:nvPr>
            <p:ph idx="1"/>
          </p:nvPr>
        </p:nvSpPr>
        <p:spPr/>
        <p:txBody>
          <a:bodyPr>
            <a:normAutofit/>
          </a:bodyPr>
          <a:lstStyle/>
          <a:p>
            <a:pPr marL="0" indent="0">
              <a:buNone/>
            </a:pPr>
            <a:r>
              <a:rPr lang="en-US" b="1" u="sng" dirty="0" smtClean="0"/>
              <a:t>Immune checkpoint inhibitors</a:t>
            </a:r>
          </a:p>
          <a:p>
            <a:r>
              <a:rPr lang="en-US" dirty="0"/>
              <a:t>Immune checkpoints </a:t>
            </a:r>
            <a:endParaRPr lang="en-US" dirty="0" smtClean="0"/>
          </a:p>
          <a:p>
            <a:pPr lvl="1"/>
            <a:r>
              <a:rPr lang="en-US" sz="2800" dirty="0" smtClean="0"/>
              <a:t>stimulatory </a:t>
            </a:r>
            <a:r>
              <a:rPr lang="en-US" sz="2800" dirty="0"/>
              <a:t>or inhibitory. </a:t>
            </a:r>
            <a:endParaRPr lang="en-US" sz="2800" dirty="0" smtClean="0"/>
          </a:p>
          <a:p>
            <a:pPr lvl="1"/>
            <a:r>
              <a:rPr lang="en-US" sz="2800" dirty="0" smtClean="0"/>
              <a:t>Tumors </a:t>
            </a:r>
            <a:r>
              <a:rPr lang="en-US" sz="2800" dirty="0"/>
              <a:t>can use these checkpoints to protect themselves from immune system attacks</a:t>
            </a:r>
            <a:r>
              <a:rPr lang="en-US" sz="2800" dirty="0" smtClean="0"/>
              <a:t>.</a:t>
            </a:r>
          </a:p>
          <a:p>
            <a:pPr lvl="1"/>
            <a:r>
              <a:rPr lang="en-US" sz="2800" dirty="0" smtClean="0"/>
              <a:t> checkpoint </a:t>
            </a:r>
            <a:r>
              <a:rPr lang="en-US" sz="2800" dirty="0"/>
              <a:t>therapies block inhibitory checkpoint receptors. Blockade of negative feedback signaling to immune cells thus results in an enhanced immune response against tumors</a:t>
            </a:r>
          </a:p>
        </p:txBody>
      </p:sp>
    </p:spTree>
    <p:extLst>
      <p:ext uri="{BB962C8B-B14F-4D97-AF65-F5344CB8AC3E}">
        <p14:creationId xmlns:p14="http://schemas.microsoft.com/office/powerpoint/2010/main" val="741876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82745" cy="1325563"/>
          </a:xfrm>
        </p:spPr>
        <p:txBody>
          <a:bodyPr>
            <a:normAutofit/>
          </a:bodyPr>
          <a:lstStyle/>
          <a:p>
            <a:r>
              <a:rPr lang="en-US" sz="4000" b="1" dirty="0">
                <a:latin typeface="Constantia" panose="02030602050306030303" pitchFamily="18" charset="0"/>
              </a:rPr>
              <a:t>Novel Strategies for the Treatment of Cancer</a:t>
            </a:r>
          </a:p>
        </p:txBody>
      </p:sp>
      <p:sp>
        <p:nvSpPr>
          <p:cNvPr id="3" name="Content Placeholder 2"/>
          <p:cNvSpPr>
            <a:spLocks noGrp="1"/>
          </p:cNvSpPr>
          <p:nvPr>
            <p:ph idx="1"/>
          </p:nvPr>
        </p:nvSpPr>
        <p:spPr/>
        <p:txBody>
          <a:bodyPr/>
          <a:lstStyle/>
          <a:p>
            <a:pPr marL="0" indent="0">
              <a:buNone/>
            </a:pPr>
            <a:r>
              <a:rPr lang="en-US" b="1" u="sng" dirty="0" smtClean="0"/>
              <a:t>Molecularly targeted therapies</a:t>
            </a:r>
          </a:p>
          <a:p>
            <a:pPr lvl="1"/>
            <a:r>
              <a:rPr lang="en-US" sz="3200" dirty="0" smtClean="0"/>
              <a:t>Small molecule inhibitors</a:t>
            </a:r>
          </a:p>
          <a:p>
            <a:pPr lvl="1"/>
            <a:r>
              <a:rPr lang="en-US" sz="3200" dirty="0" smtClean="0"/>
              <a:t>Mostly oral </a:t>
            </a:r>
          </a:p>
          <a:p>
            <a:pPr lvl="1"/>
            <a:r>
              <a:rPr lang="en-US" sz="3200" dirty="0" smtClean="0"/>
              <a:t>Convenient</a:t>
            </a:r>
          </a:p>
          <a:p>
            <a:pPr lvl="1"/>
            <a:r>
              <a:rPr lang="en-US" sz="3200" dirty="0" smtClean="0"/>
              <a:t>Costly</a:t>
            </a:r>
          </a:p>
          <a:p>
            <a:pPr lvl="1"/>
            <a:r>
              <a:rPr lang="en-US" sz="3200" dirty="0" smtClean="0"/>
              <a:t>Adherence concerns</a:t>
            </a:r>
          </a:p>
          <a:p>
            <a:pPr lvl="1"/>
            <a:r>
              <a:rPr lang="en-US" sz="3200" dirty="0" smtClean="0"/>
              <a:t>Drug drug/food interactions</a:t>
            </a:r>
            <a:endParaRPr lang="en-US" sz="3200" dirty="0"/>
          </a:p>
        </p:txBody>
      </p:sp>
    </p:spTree>
    <p:extLst>
      <p:ext uri="{BB962C8B-B14F-4D97-AF65-F5344CB8AC3E}">
        <p14:creationId xmlns:p14="http://schemas.microsoft.com/office/powerpoint/2010/main" val="3462636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07684" cy="1325563"/>
          </a:xfrm>
        </p:spPr>
        <p:txBody>
          <a:bodyPr>
            <a:normAutofit/>
          </a:bodyPr>
          <a:lstStyle/>
          <a:p>
            <a:r>
              <a:rPr lang="en-US" sz="4000" b="1" dirty="0">
                <a:latin typeface="Constantia" panose="02030602050306030303" pitchFamily="18" charset="0"/>
              </a:rPr>
              <a:t>Novel Strategies for the Treatment of Cancer</a:t>
            </a:r>
          </a:p>
        </p:txBody>
      </p:sp>
      <p:sp>
        <p:nvSpPr>
          <p:cNvPr id="3" name="Content Placeholder 2"/>
          <p:cNvSpPr>
            <a:spLocks noGrp="1"/>
          </p:cNvSpPr>
          <p:nvPr>
            <p:ph idx="1"/>
          </p:nvPr>
        </p:nvSpPr>
        <p:spPr/>
        <p:txBody>
          <a:bodyPr/>
          <a:lstStyle/>
          <a:p>
            <a:pPr marL="0" indent="0">
              <a:buNone/>
            </a:pPr>
            <a:r>
              <a:rPr lang="en-US" b="1" u="sng" dirty="0" smtClean="0"/>
              <a:t>Cancer vaccines</a:t>
            </a:r>
          </a:p>
          <a:p>
            <a:pPr lvl="1"/>
            <a:r>
              <a:rPr lang="en-US" sz="3200" dirty="0" smtClean="0"/>
              <a:t>Stimulate the immune system to</a:t>
            </a:r>
          </a:p>
          <a:p>
            <a:pPr marL="457200" lvl="1" indent="0">
              <a:buNone/>
            </a:pPr>
            <a:r>
              <a:rPr lang="en-US" sz="3200" dirty="0"/>
              <a:t> </a:t>
            </a:r>
            <a:r>
              <a:rPr lang="en-US" sz="3200" dirty="0" smtClean="0"/>
              <a:t>  recognize cancer cells and destroy</a:t>
            </a:r>
          </a:p>
          <a:p>
            <a:pPr marL="457200" lvl="1" indent="0">
              <a:buNone/>
            </a:pPr>
            <a:r>
              <a:rPr lang="en-US" sz="3200" dirty="0"/>
              <a:t> </a:t>
            </a:r>
            <a:r>
              <a:rPr lang="en-US" sz="3200" dirty="0" smtClean="0"/>
              <a:t>  them</a:t>
            </a:r>
          </a:p>
          <a:p>
            <a:pPr lvl="1"/>
            <a:r>
              <a:rPr lang="en-US" sz="3200" dirty="0" smtClean="0"/>
              <a:t>One FDA-approved vaccine for </a:t>
            </a:r>
          </a:p>
          <a:p>
            <a:pPr marL="0" indent="0">
              <a:buNone/>
            </a:pPr>
            <a:r>
              <a:rPr lang="en-US" sz="3200" dirty="0" smtClean="0"/>
              <a:t>    the treatment of prostate cancer</a:t>
            </a:r>
          </a:p>
          <a:p>
            <a:pPr lvl="1"/>
            <a:r>
              <a:rPr lang="en-US" sz="3200" dirty="0" smtClean="0"/>
              <a:t>Many vaccines in clinical trials</a:t>
            </a:r>
            <a:endParaRPr lang="en-US" sz="3200" dirty="0"/>
          </a:p>
        </p:txBody>
      </p:sp>
    </p:spTree>
    <p:extLst>
      <p:ext uri="{BB962C8B-B14F-4D97-AF65-F5344CB8AC3E}">
        <p14:creationId xmlns:p14="http://schemas.microsoft.com/office/powerpoint/2010/main" val="3082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4" y="340186"/>
            <a:ext cx="10899371" cy="1325563"/>
          </a:xfrm>
        </p:spPr>
        <p:txBody>
          <a:bodyPr>
            <a:normAutofit/>
          </a:bodyPr>
          <a:lstStyle/>
          <a:p>
            <a:r>
              <a:rPr lang="en-US" sz="4000" b="1" dirty="0">
                <a:latin typeface="Constantia" panose="02030602050306030303" pitchFamily="18" charset="0"/>
              </a:rPr>
              <a:t>Novel Strategies for the Treatment of Cancer</a:t>
            </a:r>
          </a:p>
        </p:txBody>
      </p:sp>
      <p:sp>
        <p:nvSpPr>
          <p:cNvPr id="3" name="Content Placeholder 2"/>
          <p:cNvSpPr>
            <a:spLocks noGrp="1"/>
          </p:cNvSpPr>
          <p:nvPr>
            <p:ph sz="half" idx="1"/>
          </p:nvPr>
        </p:nvSpPr>
        <p:spPr>
          <a:xfrm>
            <a:off x="1321724" y="1924397"/>
            <a:ext cx="8204661" cy="4002577"/>
          </a:xfrm>
        </p:spPr>
        <p:txBody>
          <a:bodyPr>
            <a:normAutofit/>
          </a:bodyPr>
          <a:lstStyle/>
          <a:p>
            <a:pPr marL="0" indent="0">
              <a:buNone/>
            </a:pPr>
            <a:r>
              <a:rPr lang="en-US" b="1" u="sng" dirty="0" smtClean="0"/>
              <a:t>Chimeric antigen receptor (CAR) T-cell therapy</a:t>
            </a:r>
          </a:p>
          <a:p>
            <a:pPr lvl="1"/>
            <a:r>
              <a:rPr lang="en-US" sz="2800" dirty="0" smtClean="0"/>
              <a:t>Referred to as adoptive cell transfer therapy</a:t>
            </a:r>
          </a:p>
          <a:p>
            <a:pPr lvl="1"/>
            <a:r>
              <a:rPr lang="en-US" sz="2800" dirty="0" smtClean="0"/>
              <a:t>The patient’s own T-cells or a matched donor’s are changed in the lab by adding a man-made receptor (chimeric antigen receptor or CAR) so that they can identify specific cancer cell antigens.</a:t>
            </a:r>
          </a:p>
          <a:p>
            <a:pPr lvl="1"/>
            <a:r>
              <a:rPr lang="en-US" sz="2800" dirty="0" smtClean="0"/>
              <a:t>Toxicities</a:t>
            </a:r>
          </a:p>
          <a:p>
            <a:pPr lvl="1"/>
            <a:endParaRPr lang="en-US" sz="5100"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424173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701041"/>
            <a:ext cx="4911961" cy="5231172"/>
          </a:xfrm>
        </p:spPr>
        <p:txBody>
          <a:bodyPr>
            <a:normAutofit fontScale="92500" lnSpcReduction="10000"/>
          </a:bodyPr>
          <a:lstStyle/>
          <a:p>
            <a:r>
              <a:rPr lang="en-US" sz="2400" b="1" dirty="0" smtClean="0">
                <a:latin typeface="Constantia" panose="02030602050306030303" pitchFamily="18" charset="0"/>
              </a:rPr>
              <a:t>Ambulatory Care Delivery Model</a:t>
            </a:r>
          </a:p>
          <a:p>
            <a:endParaRPr lang="en-US" sz="1600" b="1" dirty="0" smtClean="0">
              <a:latin typeface="Gill Sans MT" panose="020B0502020104020203" pitchFamily="34" charset="0"/>
            </a:endParaRPr>
          </a:p>
          <a:p>
            <a:pPr marL="285750" indent="-285750">
              <a:buFont typeface="Arial" panose="020B0604020202020204" pitchFamily="34" charset="0"/>
              <a:buChar char="•"/>
            </a:pPr>
            <a:r>
              <a:rPr lang="en-US" sz="1600" dirty="0" smtClean="0">
                <a:latin typeface="Gill Sans MT" panose="020B0502020104020203" pitchFamily="34" charset="0"/>
              </a:rPr>
              <a:t>Challenged to </a:t>
            </a:r>
            <a:r>
              <a:rPr lang="en-US" sz="1600" u="sng" dirty="0" smtClean="0">
                <a:latin typeface="Gill Sans MT" panose="020B0502020104020203" pitchFamily="34" charset="0"/>
              </a:rPr>
              <a:t>drive value</a:t>
            </a:r>
            <a:r>
              <a:rPr lang="en-US" sz="1600" dirty="0" smtClean="0">
                <a:latin typeface="Gill Sans MT" panose="020B0502020104020203" pitchFamily="34" charset="0"/>
              </a:rPr>
              <a:t>  through optimization, coordination, and management of care during transitions.</a:t>
            </a:r>
          </a:p>
          <a:p>
            <a:pPr marL="285750" indent="-285750">
              <a:buFont typeface="Arial" panose="020B0604020202020204" pitchFamily="34" charset="0"/>
              <a:buChar char="•"/>
            </a:pPr>
            <a:endParaRPr lang="en-US" sz="1600" dirty="0" smtClean="0">
              <a:latin typeface="Gill Sans MT" panose="020B0502020104020203" pitchFamily="34" charset="0"/>
            </a:endParaRPr>
          </a:p>
          <a:p>
            <a:pPr marL="285750" indent="-285750">
              <a:buFont typeface="Arial" panose="020B0604020202020204" pitchFamily="34" charset="0"/>
              <a:buChar char="•"/>
            </a:pPr>
            <a:r>
              <a:rPr lang="en-US" sz="1600" dirty="0" smtClean="0">
                <a:latin typeface="Gill Sans MT" panose="020B0502020104020203" pitchFamily="34" charset="0"/>
              </a:rPr>
              <a:t>Lead with </a:t>
            </a:r>
            <a:r>
              <a:rPr lang="en-US" sz="1600" u="sng" dirty="0" smtClean="0">
                <a:latin typeface="Gill Sans MT" panose="020B0502020104020203" pitchFamily="34" charset="0"/>
              </a:rPr>
              <a:t>preparedness</a:t>
            </a:r>
            <a:r>
              <a:rPr lang="en-US" sz="1600" dirty="0" smtClean="0">
                <a:latin typeface="Gill Sans MT" panose="020B0502020104020203" pitchFamily="34" charset="0"/>
              </a:rPr>
              <a:t> as a core value</a:t>
            </a:r>
          </a:p>
          <a:p>
            <a:pPr marL="285750" indent="-285750">
              <a:buFont typeface="Arial" panose="020B0604020202020204" pitchFamily="34" charset="0"/>
              <a:buChar char="•"/>
            </a:pPr>
            <a:endParaRPr lang="en-US" sz="1600" dirty="0">
              <a:latin typeface="Gill Sans MT" panose="020B0502020104020203" pitchFamily="34" charset="0"/>
            </a:endParaRPr>
          </a:p>
          <a:p>
            <a:pPr marL="285750" indent="-285750">
              <a:buFont typeface="Arial" panose="020B0604020202020204" pitchFamily="34" charset="0"/>
              <a:buChar char="•"/>
            </a:pPr>
            <a:r>
              <a:rPr lang="en-US" sz="1600" dirty="0" smtClean="0">
                <a:latin typeface="Gill Sans MT" panose="020B0502020104020203" pitchFamily="34" charset="0"/>
              </a:rPr>
              <a:t>Create a “</a:t>
            </a:r>
            <a:r>
              <a:rPr lang="en-US" sz="1600" u="sng" dirty="0" smtClean="0">
                <a:latin typeface="Gill Sans MT" panose="020B0502020104020203" pitchFamily="34" charset="0"/>
              </a:rPr>
              <a:t>high reliability</a:t>
            </a:r>
            <a:r>
              <a:rPr lang="en-US" sz="1600" dirty="0" smtClean="0">
                <a:latin typeface="Gill Sans MT" panose="020B0502020104020203" pitchFamily="34" charset="0"/>
              </a:rPr>
              <a:t>” infrastructure</a:t>
            </a:r>
          </a:p>
          <a:p>
            <a:pPr marL="285750" indent="-285750">
              <a:buFont typeface="Arial" panose="020B0604020202020204" pitchFamily="34" charset="0"/>
              <a:buChar char="•"/>
            </a:pPr>
            <a:endParaRPr lang="en-US" sz="1600" dirty="0">
              <a:latin typeface="Gill Sans MT" panose="020B0502020104020203" pitchFamily="34" charset="0"/>
            </a:endParaRPr>
          </a:p>
          <a:p>
            <a:pPr marL="285750" indent="-285750">
              <a:buFont typeface="Arial" panose="020B0604020202020204" pitchFamily="34" charset="0"/>
              <a:buChar char="•"/>
            </a:pPr>
            <a:r>
              <a:rPr lang="en-US" sz="1600" dirty="0" smtClean="0">
                <a:latin typeface="Gill Sans MT" panose="020B0502020104020203" pitchFamily="34" charset="0"/>
              </a:rPr>
              <a:t>Invest in interprofessional </a:t>
            </a:r>
            <a:r>
              <a:rPr lang="en-US" sz="1600" u="sng" dirty="0" smtClean="0">
                <a:latin typeface="Gill Sans MT" panose="020B0502020104020203" pitchFamily="34" charset="0"/>
              </a:rPr>
              <a:t>relationships</a:t>
            </a:r>
            <a:r>
              <a:rPr lang="en-US" sz="1600" dirty="0" smtClean="0">
                <a:latin typeface="Gill Sans MT" panose="020B0502020104020203" pitchFamily="34" charset="0"/>
              </a:rPr>
              <a:t> </a:t>
            </a:r>
          </a:p>
          <a:p>
            <a:pPr marL="285750" indent="-285750">
              <a:buFont typeface="Arial" panose="020B0604020202020204" pitchFamily="34" charset="0"/>
              <a:buChar char="•"/>
            </a:pPr>
            <a:endParaRPr lang="en-US" sz="1600" dirty="0">
              <a:latin typeface="Gill Sans MT" panose="020B0502020104020203" pitchFamily="34" charset="0"/>
            </a:endParaRPr>
          </a:p>
          <a:p>
            <a:pPr marL="285750" indent="-285750">
              <a:buFont typeface="Arial" panose="020B0604020202020204" pitchFamily="34" charset="0"/>
              <a:buChar char="•"/>
            </a:pPr>
            <a:r>
              <a:rPr lang="en-US" sz="1600" dirty="0" smtClean="0">
                <a:latin typeface="Gill Sans MT" panose="020B0502020104020203" pitchFamily="34" charset="0"/>
              </a:rPr>
              <a:t>Promote a culture of </a:t>
            </a:r>
            <a:r>
              <a:rPr lang="en-US" sz="1600" u="sng" dirty="0" smtClean="0">
                <a:latin typeface="Gill Sans MT" panose="020B0502020104020203" pitchFamily="34" charset="0"/>
              </a:rPr>
              <a:t>accountability</a:t>
            </a:r>
          </a:p>
          <a:p>
            <a:pPr marL="285750" indent="-285750">
              <a:buFont typeface="Arial" panose="020B0604020202020204" pitchFamily="34" charset="0"/>
              <a:buChar char="•"/>
            </a:pPr>
            <a:endParaRPr lang="en-US" sz="1600" u="sng" dirty="0">
              <a:latin typeface="Gill Sans MT" panose="020B0502020104020203" pitchFamily="34" charset="0"/>
            </a:endParaRPr>
          </a:p>
          <a:p>
            <a:pPr marL="285750" indent="-285750">
              <a:buFont typeface="Arial" panose="020B0604020202020204" pitchFamily="34" charset="0"/>
              <a:buChar char="•"/>
            </a:pPr>
            <a:r>
              <a:rPr lang="en-US" sz="1600" dirty="0" smtClean="0">
                <a:latin typeface="Gill Sans MT" panose="020B0502020104020203" pitchFamily="34" charset="0"/>
              </a:rPr>
              <a:t>Leverage </a:t>
            </a:r>
            <a:r>
              <a:rPr lang="en-US" u="sng" dirty="0">
                <a:latin typeface="Gill Sans MT" panose="020B0502020104020203" pitchFamily="34" charset="0"/>
              </a:rPr>
              <a:t>e</a:t>
            </a:r>
            <a:r>
              <a:rPr lang="en-US" sz="1600" u="sng" dirty="0" smtClean="0">
                <a:latin typeface="Gill Sans MT" panose="020B0502020104020203" pitchFamily="34" charset="0"/>
              </a:rPr>
              <a:t>vidence based practice/standardization</a:t>
            </a:r>
          </a:p>
          <a:p>
            <a:pPr marL="285750" indent="-285750">
              <a:buFont typeface="Arial" panose="020B0604020202020204" pitchFamily="34" charset="0"/>
              <a:buChar char="•"/>
            </a:pPr>
            <a:endParaRPr lang="en-US" sz="1600" dirty="0">
              <a:latin typeface="Gill Sans MT" panose="020B0502020104020203" pitchFamily="34" charset="0"/>
            </a:endParaRPr>
          </a:p>
          <a:p>
            <a:pPr marL="285750" indent="-285750">
              <a:buFont typeface="Arial" panose="020B0604020202020204" pitchFamily="34" charset="0"/>
              <a:buChar char="•"/>
            </a:pPr>
            <a:r>
              <a:rPr lang="en-US" sz="1600" u="sng" dirty="0" smtClean="0">
                <a:latin typeface="Gill Sans MT" panose="020B0502020104020203" pitchFamily="34" charset="0"/>
              </a:rPr>
              <a:t>Center on the patient</a:t>
            </a:r>
            <a:endParaRPr lang="en-US" sz="1600" dirty="0">
              <a:latin typeface="Gill Sans MT" panose="020B0502020104020203" pitchFamily="34" charset="0"/>
            </a:endParaRPr>
          </a:p>
        </p:txBody>
      </p:sp>
      <p:graphicFrame>
        <p:nvGraphicFramePr>
          <p:cNvPr id="9" name="Content Placeholder 8"/>
          <p:cNvGraphicFramePr>
            <a:graphicFrameLocks noGrp="1" noChangeAspect="1"/>
          </p:cNvGraphicFramePr>
          <p:nvPr>
            <p:ph idx="1"/>
            <p:extLst/>
          </p:nvPr>
        </p:nvGraphicFramePr>
        <p:xfrm>
          <a:off x="5521561" y="576975"/>
          <a:ext cx="6955526" cy="5083266"/>
        </p:xfrm>
        <a:graphic>
          <a:graphicData uri="http://schemas.openxmlformats.org/presentationml/2006/ole">
            <mc:AlternateContent xmlns:mc="http://schemas.openxmlformats.org/markup-compatibility/2006">
              <mc:Choice xmlns:v="urn:schemas-microsoft-com:vml" Requires="v">
                <p:oleObj spid="_x0000_s1036" name="Document" r:id="rId3" imgW="8241316" imgH="4274533" progId="Word.Document.12">
                  <p:embed/>
                </p:oleObj>
              </mc:Choice>
              <mc:Fallback>
                <p:oleObj name="Document" r:id="rId3" imgW="8241316" imgH="4274533" progId="Word.Document.12">
                  <p:embed/>
                  <p:pic>
                    <p:nvPicPr>
                      <p:cNvPr id="9" name="Content Placeholder 8"/>
                      <p:cNvPicPr/>
                      <p:nvPr/>
                    </p:nvPicPr>
                    <p:blipFill>
                      <a:blip r:embed="rId4"/>
                      <a:stretch>
                        <a:fillRect/>
                      </a:stretch>
                    </p:blipFill>
                    <p:spPr>
                      <a:xfrm>
                        <a:off x="5521561" y="576975"/>
                        <a:ext cx="6955526" cy="5083266"/>
                      </a:xfrm>
                      <a:prstGeom prst="rect">
                        <a:avLst/>
                      </a:prstGeom>
                    </p:spPr>
                  </p:pic>
                </p:oleObj>
              </mc:Fallback>
            </mc:AlternateContent>
          </a:graphicData>
        </a:graphic>
      </p:graphicFrame>
    </p:spTree>
    <p:extLst>
      <p:ext uri="{BB962C8B-B14F-4D97-AF65-F5344CB8AC3E}">
        <p14:creationId xmlns:p14="http://schemas.microsoft.com/office/powerpoint/2010/main" val="3948112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26288"/>
            <a:ext cx="10972800" cy="1143000"/>
          </a:xfrm>
        </p:spPr>
        <p:txBody>
          <a:bodyPr>
            <a:normAutofit/>
          </a:bodyPr>
          <a:lstStyle/>
          <a:p>
            <a:r>
              <a:rPr lang="en-US" sz="4000" b="1" dirty="0" smtClean="0">
                <a:latin typeface="Constantia" panose="02030602050306030303" pitchFamily="18" charset="0"/>
              </a:rPr>
              <a:t>Ambulatory Care Delivery Models</a:t>
            </a:r>
            <a:endParaRPr lang="en-US" sz="4000" b="1" dirty="0">
              <a:latin typeface="Constantia" panose="02030602050306030303" pitchFamily="18" charset="0"/>
            </a:endParaRPr>
          </a:p>
        </p:txBody>
      </p:sp>
      <p:sp>
        <p:nvSpPr>
          <p:cNvPr id="9" name="Content Placeholder 8"/>
          <p:cNvSpPr>
            <a:spLocks noGrp="1"/>
          </p:cNvSpPr>
          <p:nvPr>
            <p:ph idx="1"/>
          </p:nvPr>
        </p:nvSpPr>
        <p:spPr>
          <a:xfrm>
            <a:off x="683029" y="1619915"/>
            <a:ext cx="10972800" cy="4525963"/>
          </a:xfrm>
        </p:spPr>
        <p:txBody>
          <a:bodyPr>
            <a:normAutofit fontScale="92500" lnSpcReduction="10000"/>
          </a:bodyPr>
          <a:lstStyle/>
          <a:p>
            <a:r>
              <a:rPr lang="en-US" dirty="0" smtClean="0"/>
              <a:t>Novel strategies for the delivery of cancer care</a:t>
            </a:r>
          </a:p>
          <a:p>
            <a:pPr lvl="1"/>
            <a:r>
              <a:rPr lang="en-US" dirty="0" smtClean="0"/>
              <a:t>Oral cancer pharmacy and nursing specialists</a:t>
            </a:r>
          </a:p>
          <a:p>
            <a:pPr lvl="1"/>
            <a:r>
              <a:rPr lang="en-US" dirty="0" smtClean="0"/>
              <a:t>Ambulatory clinical evaluation program</a:t>
            </a:r>
          </a:p>
          <a:p>
            <a:pPr lvl="1"/>
            <a:r>
              <a:rPr lang="en-US" dirty="0" smtClean="0"/>
              <a:t>Injection clinic</a:t>
            </a:r>
          </a:p>
          <a:p>
            <a:pPr lvl="1"/>
            <a:r>
              <a:rPr lang="en-US" dirty="0" smtClean="0"/>
              <a:t>Telephone triage/telemedicine</a:t>
            </a:r>
          </a:p>
          <a:p>
            <a:pPr lvl="1"/>
            <a:r>
              <a:rPr lang="en-US" dirty="0" smtClean="0"/>
              <a:t>Moving chemo traditional cancer regimens to the ambulatory clinics</a:t>
            </a:r>
          </a:p>
          <a:p>
            <a:pPr lvl="1"/>
            <a:r>
              <a:rPr lang="en-US" dirty="0" smtClean="0"/>
              <a:t>High dose chemotherapy and hematopoietic stem cell transplant ambulatory- IPOP/HIPOP©</a:t>
            </a:r>
          </a:p>
          <a:p>
            <a:pPr lvl="1"/>
            <a:r>
              <a:rPr lang="en-US" dirty="0"/>
              <a:t>High tech radiation diagnostics and therapies</a:t>
            </a:r>
          </a:p>
          <a:p>
            <a:pPr lvl="1"/>
            <a:r>
              <a:rPr lang="en-US" dirty="0" smtClean="0"/>
              <a:t>Mobile VAD team</a:t>
            </a:r>
          </a:p>
          <a:p>
            <a:pPr lvl="1"/>
            <a:r>
              <a:rPr lang="en-US" dirty="0" smtClean="0"/>
              <a:t>Transition to cancer treatment and care in the patient’s home</a:t>
            </a:r>
          </a:p>
          <a:p>
            <a:pPr lvl="1"/>
            <a:r>
              <a:rPr lang="en-US" dirty="0" smtClean="0"/>
              <a:t>Transition standard regimens to community practices/research and other specialty care in academic medical centers</a:t>
            </a:r>
          </a:p>
        </p:txBody>
      </p:sp>
    </p:spTree>
    <p:extLst>
      <p:ext uri="{BB962C8B-B14F-4D97-AF65-F5344CB8AC3E}">
        <p14:creationId xmlns:p14="http://schemas.microsoft.com/office/powerpoint/2010/main" val="58294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26" y="336405"/>
            <a:ext cx="13289280" cy="1325563"/>
          </a:xfrm>
        </p:spPr>
        <p:txBody>
          <a:bodyPr>
            <a:normAutofit/>
          </a:bodyPr>
          <a:lstStyle/>
          <a:p>
            <a:pPr algn="ctr"/>
            <a:r>
              <a:rPr lang="en-US" sz="4900" b="1" dirty="0" smtClean="0">
                <a:solidFill>
                  <a:schemeClr val="accent5">
                    <a:lumMod val="75000"/>
                  </a:schemeClr>
                </a:solidFill>
                <a:latin typeface="Constantia" panose="02030602050306030303" pitchFamily="18" charset="0"/>
              </a:rPr>
              <a:t> </a:t>
            </a:r>
            <a:r>
              <a:rPr lang="en-US" sz="4000" b="1" dirty="0" smtClean="0">
                <a:latin typeface="Constantia" panose="02030602050306030303" pitchFamily="18" charset="0"/>
              </a:rPr>
              <a:t>Patient and Caregiver Education</a:t>
            </a:r>
            <a:endParaRPr lang="en-US" sz="4000" dirty="0">
              <a:latin typeface="Constantia" panose="02030602050306030303" pitchFamily="18" charset="0"/>
            </a:endParaRPr>
          </a:p>
        </p:txBody>
      </p:sp>
      <p:sp>
        <p:nvSpPr>
          <p:cNvPr id="3" name="Content Placeholder 2"/>
          <p:cNvSpPr>
            <a:spLocks noGrp="1"/>
          </p:cNvSpPr>
          <p:nvPr>
            <p:ph sz="half" idx="1"/>
          </p:nvPr>
        </p:nvSpPr>
        <p:spPr>
          <a:xfrm>
            <a:off x="382460" y="1532467"/>
            <a:ext cx="5696606" cy="5204821"/>
          </a:xfrm>
        </p:spPr>
        <p:txBody>
          <a:bodyPr>
            <a:normAutofit/>
          </a:bodyPr>
          <a:lstStyle/>
          <a:p>
            <a:r>
              <a:rPr lang="en-US" sz="2000" dirty="0"/>
              <a:t>Our goal:  to ensure patients are prepared for their journey </a:t>
            </a:r>
            <a:endParaRPr lang="en-US" sz="2000" dirty="0" smtClean="0"/>
          </a:p>
          <a:p>
            <a:r>
              <a:rPr lang="en-US" sz="2000" dirty="0" smtClean="0"/>
              <a:t>Focus</a:t>
            </a:r>
            <a:r>
              <a:rPr lang="en-US" sz="2000" dirty="0"/>
              <a:t>:  </a:t>
            </a:r>
          </a:p>
          <a:p>
            <a:pPr lvl="1">
              <a:buFont typeface="Wingdings" panose="05000000000000000000" pitchFamily="2" charset="2"/>
              <a:buChar char="Ø"/>
            </a:pPr>
            <a:r>
              <a:rPr lang="en-US" sz="2000" dirty="0" smtClean="0"/>
              <a:t>Patient and caregiver education</a:t>
            </a:r>
          </a:p>
          <a:p>
            <a:pPr lvl="1">
              <a:buFont typeface="Wingdings" panose="05000000000000000000" pitchFamily="2" charset="2"/>
              <a:buChar char="Ø"/>
            </a:pPr>
            <a:r>
              <a:rPr lang="en-US" sz="2000" dirty="0" smtClean="0"/>
              <a:t>Teach back focus</a:t>
            </a:r>
          </a:p>
          <a:p>
            <a:pPr lvl="1">
              <a:buFont typeface="Wingdings" panose="05000000000000000000" pitchFamily="2" charset="2"/>
              <a:buChar char="Ø"/>
            </a:pPr>
            <a:r>
              <a:rPr lang="en-US" sz="2000" dirty="0" smtClean="0"/>
              <a:t>New patient resources</a:t>
            </a:r>
          </a:p>
          <a:p>
            <a:pPr lvl="1">
              <a:buFont typeface="Wingdings" panose="05000000000000000000" pitchFamily="2" charset="2"/>
              <a:buChar char="Ø"/>
            </a:pPr>
            <a:r>
              <a:rPr lang="en-US" sz="2000" dirty="0" smtClean="0"/>
              <a:t>Navigating the system</a:t>
            </a:r>
            <a:endParaRPr lang="en-US" sz="2000" dirty="0"/>
          </a:p>
          <a:p>
            <a:pPr lvl="1">
              <a:buFont typeface="Wingdings" panose="05000000000000000000" pitchFamily="2" charset="2"/>
              <a:buChar char="Ø"/>
            </a:pPr>
            <a:r>
              <a:rPr lang="en-US" sz="2000" dirty="0"/>
              <a:t> General Education:</a:t>
            </a:r>
          </a:p>
          <a:p>
            <a:pPr lvl="2">
              <a:buFont typeface="Wingdings" panose="05000000000000000000" pitchFamily="2" charset="2"/>
              <a:buChar char="ü"/>
            </a:pPr>
            <a:r>
              <a:rPr lang="en-US" dirty="0" smtClean="0"/>
              <a:t>Effects </a:t>
            </a:r>
            <a:r>
              <a:rPr lang="en-US" dirty="0"/>
              <a:t>of cancer </a:t>
            </a:r>
            <a:r>
              <a:rPr lang="en-US" dirty="0" smtClean="0"/>
              <a:t>treatment</a:t>
            </a:r>
            <a:endParaRPr lang="en-US" dirty="0"/>
          </a:p>
          <a:p>
            <a:pPr lvl="2">
              <a:buFont typeface="Wingdings" panose="05000000000000000000" pitchFamily="2" charset="2"/>
              <a:buChar char="ü"/>
            </a:pPr>
            <a:r>
              <a:rPr lang="en-US" dirty="0"/>
              <a:t>Self </a:t>
            </a:r>
            <a:r>
              <a:rPr lang="en-US" dirty="0" smtClean="0"/>
              <a:t>care management </a:t>
            </a:r>
            <a:r>
              <a:rPr lang="en-US" dirty="0"/>
              <a:t>– nutrition, sleep, </a:t>
            </a:r>
            <a:r>
              <a:rPr lang="en-US" dirty="0" smtClean="0"/>
              <a:t>exercise, infection prevention</a:t>
            </a:r>
            <a:endParaRPr lang="en-US" dirty="0"/>
          </a:p>
          <a:p>
            <a:pPr lvl="1">
              <a:buFont typeface="Wingdings" panose="05000000000000000000" pitchFamily="2" charset="2"/>
              <a:buChar char="Ø"/>
            </a:pPr>
            <a:r>
              <a:rPr lang="en-US" sz="2000" dirty="0" smtClean="0"/>
              <a:t>Managing  </a:t>
            </a:r>
            <a:r>
              <a:rPr lang="en-US" sz="2000" dirty="0"/>
              <a:t>side effects related to </a:t>
            </a:r>
            <a:r>
              <a:rPr lang="en-US" sz="2000" dirty="0" smtClean="0"/>
              <a:t>immunotherapy, chemotherapy, and or radiation therapy</a:t>
            </a:r>
            <a:endParaRPr lang="en-US" sz="2000" dirty="0"/>
          </a:p>
          <a:p>
            <a:pPr marL="0" indent="0">
              <a:buNone/>
            </a:pPr>
            <a:endParaRPr lang="en-US" sz="2000" dirty="0">
              <a:solidFill>
                <a:schemeClr val="accent5">
                  <a:lumMod val="50000"/>
                </a:schemeClr>
              </a:solidFill>
              <a:latin typeface="Constantia" panose="02030602050306030303" pitchFamily="18"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1273" y="2244142"/>
            <a:ext cx="3883847" cy="3595682"/>
          </a:xfrm>
        </p:spPr>
      </p:pic>
    </p:spTree>
    <p:extLst>
      <p:ext uri="{BB962C8B-B14F-4D97-AF65-F5344CB8AC3E}">
        <p14:creationId xmlns:p14="http://schemas.microsoft.com/office/powerpoint/2010/main" val="414416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p>
            <a:pPr algn="ctr"/>
            <a:r>
              <a:rPr lang="en-US" sz="3600" b="1" dirty="0" smtClean="0">
                <a:latin typeface="Constantia" panose="02030602050306030303" pitchFamily="18" charset="0"/>
              </a:rPr>
              <a:t>Primary Oncology Nurse/Care Team Coordination</a:t>
            </a:r>
            <a:endParaRPr lang="en-US" sz="3600" b="1" dirty="0">
              <a:latin typeface="Constantia" panose="02030602050306030303" pitchFamily="18"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7662" y="1539241"/>
            <a:ext cx="4492123" cy="4158826"/>
          </a:xfrm>
        </p:spPr>
      </p:pic>
      <p:sp>
        <p:nvSpPr>
          <p:cNvPr id="4" name="Content Placeholder 3"/>
          <p:cNvSpPr>
            <a:spLocks noGrp="1"/>
          </p:cNvSpPr>
          <p:nvPr>
            <p:ph sz="half" idx="2"/>
          </p:nvPr>
        </p:nvSpPr>
        <p:spPr>
          <a:xfrm>
            <a:off x="5665076" y="1539241"/>
            <a:ext cx="6187440" cy="4525963"/>
          </a:xfrm>
        </p:spPr>
        <p:txBody>
          <a:bodyPr>
            <a:normAutofit fontScale="92500" lnSpcReduction="10000"/>
          </a:bodyPr>
          <a:lstStyle/>
          <a:p>
            <a:r>
              <a:rPr lang="en-US" sz="1800" dirty="0"/>
              <a:t>All patients are assigned a primary nurse &amp; primary </a:t>
            </a:r>
            <a:r>
              <a:rPr lang="en-US" sz="1800" dirty="0" smtClean="0"/>
              <a:t>team who are experts in their disease and the treatments</a:t>
            </a:r>
          </a:p>
          <a:p>
            <a:r>
              <a:rPr lang="en-US" sz="1800" dirty="0" smtClean="0"/>
              <a:t>Primary nurse works closely with research RN and PI to conduct clinical research</a:t>
            </a:r>
            <a:endParaRPr lang="en-US" sz="1800" dirty="0"/>
          </a:p>
          <a:p>
            <a:r>
              <a:rPr lang="en-US" sz="1800" dirty="0"/>
              <a:t>All pts have a </a:t>
            </a:r>
            <a:r>
              <a:rPr lang="en-US" sz="1800" dirty="0" smtClean="0"/>
              <a:t>ACE nurse </a:t>
            </a:r>
            <a:r>
              <a:rPr lang="en-US" sz="1800" dirty="0"/>
              <a:t>who works exclusively with the </a:t>
            </a:r>
            <a:r>
              <a:rPr lang="en-US" sz="1800" dirty="0" smtClean="0"/>
              <a:t>primary </a:t>
            </a:r>
            <a:r>
              <a:rPr lang="en-US" sz="1800" dirty="0"/>
              <a:t>nursing team </a:t>
            </a:r>
          </a:p>
          <a:p>
            <a:r>
              <a:rPr lang="en-US" sz="1800" dirty="0"/>
              <a:t>ALL primary </a:t>
            </a:r>
            <a:r>
              <a:rPr lang="en-US" sz="1800" dirty="0" smtClean="0"/>
              <a:t>RN’s maintain patient database</a:t>
            </a:r>
            <a:endParaRPr lang="en-US" sz="1800" dirty="0"/>
          </a:p>
          <a:p>
            <a:r>
              <a:rPr lang="en-US" sz="1800" dirty="0" smtClean="0"/>
              <a:t>Primary RNs attend disease based weekly meeting with care team </a:t>
            </a:r>
          </a:p>
          <a:p>
            <a:r>
              <a:rPr lang="en-US" sz="1800" dirty="0" smtClean="0"/>
              <a:t>1 clinical nurse specialist</a:t>
            </a:r>
          </a:p>
          <a:p>
            <a:r>
              <a:rPr lang="en-US" sz="1800" dirty="0" smtClean="0"/>
              <a:t>1 clinical specialty pharmacists</a:t>
            </a:r>
            <a:endParaRPr lang="en-US" sz="1800" dirty="0"/>
          </a:p>
          <a:p>
            <a:r>
              <a:rPr lang="en-US" sz="1800" dirty="0" smtClean="0"/>
              <a:t>4 </a:t>
            </a:r>
            <a:r>
              <a:rPr lang="en-US" sz="1800" dirty="0"/>
              <a:t>social workers</a:t>
            </a:r>
          </a:p>
          <a:p>
            <a:r>
              <a:rPr lang="en-US" sz="1800" dirty="0"/>
              <a:t>2 dieticians</a:t>
            </a:r>
          </a:p>
          <a:p>
            <a:r>
              <a:rPr lang="en-US" sz="1800" dirty="0" smtClean="0"/>
              <a:t>1 psychiatric </a:t>
            </a:r>
            <a:r>
              <a:rPr lang="en-US" sz="1800" dirty="0"/>
              <a:t>nurse </a:t>
            </a:r>
            <a:r>
              <a:rPr lang="en-US" sz="1800" dirty="0" smtClean="0"/>
              <a:t>liaison</a:t>
            </a:r>
          </a:p>
          <a:p>
            <a:r>
              <a:rPr lang="en-US" sz="1800" dirty="0" smtClean="0"/>
              <a:t>Palliative care RN</a:t>
            </a:r>
            <a:endParaRPr lang="en-US" sz="1800" dirty="0"/>
          </a:p>
        </p:txBody>
      </p:sp>
    </p:spTree>
    <p:extLst>
      <p:ext uri="{BB962C8B-B14F-4D97-AF65-F5344CB8AC3E}">
        <p14:creationId xmlns:p14="http://schemas.microsoft.com/office/powerpoint/2010/main" val="228057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560" y="148590"/>
            <a:ext cx="11155680" cy="1162050"/>
          </a:xfrm>
        </p:spPr>
        <p:txBody>
          <a:bodyPr>
            <a:noAutofit/>
          </a:bodyPr>
          <a:lstStyle/>
          <a:p>
            <a:pPr algn="ctr"/>
            <a:r>
              <a:rPr lang="en-US" sz="4000" b="1" dirty="0" smtClean="0">
                <a:latin typeface="Constantia" panose="02030602050306030303" pitchFamily="18" charset="0"/>
              </a:rPr>
              <a:t>Ambulatory Clinical Evaluation Team -ACE</a:t>
            </a:r>
            <a:endParaRPr lang="en-US" sz="4000" b="1" dirty="0">
              <a:latin typeface="Constantia" panose="02030602050306030303" pitchFamily="18" charset="0"/>
            </a:endParaRPr>
          </a:p>
        </p:txBody>
      </p:sp>
      <p:sp>
        <p:nvSpPr>
          <p:cNvPr id="7" name="Text Placeholder 6"/>
          <p:cNvSpPr>
            <a:spLocks noGrp="1"/>
          </p:cNvSpPr>
          <p:nvPr>
            <p:ph type="body" sz="half" idx="2"/>
          </p:nvPr>
        </p:nvSpPr>
        <p:spPr>
          <a:xfrm>
            <a:off x="920180" y="1492058"/>
            <a:ext cx="5276194" cy="4806792"/>
          </a:xfrm>
        </p:spPr>
        <p:txBody>
          <a:bodyPr>
            <a:normAutofit/>
          </a:bodyPr>
          <a:lstStyle/>
          <a:p>
            <a:r>
              <a:rPr lang="en-US" sz="1800" dirty="0" smtClean="0">
                <a:solidFill>
                  <a:srgbClr val="002060"/>
                </a:solidFill>
                <a:latin typeface="Constantia" panose="02030602050306030303" pitchFamily="18" charset="0"/>
              </a:rPr>
              <a:t> </a:t>
            </a:r>
            <a:endParaRPr lang="en-US" sz="1800" dirty="0">
              <a:solidFill>
                <a:srgbClr val="002060"/>
              </a:solidFill>
              <a:latin typeface="Constantia" panose="02030602050306030303" pitchFamily="18" charset="0"/>
            </a:endParaRPr>
          </a:p>
          <a:p>
            <a:pPr marL="285750" indent="-285750">
              <a:buFont typeface="Arial" panose="020B0604020202020204" pitchFamily="34" charset="0"/>
              <a:buChar char="•"/>
            </a:pPr>
            <a:r>
              <a:rPr lang="en-US" sz="1800" dirty="0"/>
              <a:t>Inter-professional team made of experienced oncology nurses and pharmacists. </a:t>
            </a:r>
            <a:endParaRPr lang="en-US" sz="1800" dirty="0" smtClean="0"/>
          </a:p>
          <a:p>
            <a:pPr marL="285750" indent="-285750">
              <a:buFont typeface="Arial" panose="020B0604020202020204" pitchFamily="34" charset="0"/>
              <a:buChar char="•"/>
            </a:pPr>
            <a:r>
              <a:rPr lang="en-US" sz="1800" dirty="0" smtClean="0"/>
              <a:t>Each </a:t>
            </a:r>
            <a:r>
              <a:rPr lang="en-US" sz="1800" dirty="0"/>
              <a:t>person has a specific role in a timed workflow to clear patients and have their drugs prepared in advance of their appointment. </a:t>
            </a:r>
          </a:p>
          <a:p>
            <a:pPr marL="285750" indent="-285750">
              <a:buFont typeface="Arial" panose="020B0604020202020204" pitchFamily="34" charset="0"/>
              <a:buChar char="•"/>
            </a:pPr>
            <a:r>
              <a:rPr lang="en-US" sz="1800" dirty="0" smtClean="0"/>
              <a:t>Purpose </a:t>
            </a:r>
            <a:r>
              <a:rPr lang="en-US" sz="1800" dirty="0"/>
              <a:t>of this initiative:  To prepare to see our patients in advance of their appointment, to prevent  same day inefficiencies, </a:t>
            </a:r>
            <a:r>
              <a:rPr lang="en-US" sz="1800" dirty="0" smtClean="0"/>
              <a:t>to </a:t>
            </a:r>
            <a:r>
              <a:rPr lang="en-US" sz="1800" dirty="0"/>
              <a:t>reduce patient wait </a:t>
            </a:r>
            <a:r>
              <a:rPr lang="en-US" sz="1800" dirty="0" smtClean="0"/>
              <a:t>times, and to ensure safe delivery of cancer therapy for all patients. </a:t>
            </a:r>
          </a:p>
          <a:p>
            <a:pPr marL="285750" indent="-285750">
              <a:buFont typeface="Arial" panose="020B0604020202020204" pitchFamily="34" charset="0"/>
              <a:buChar char="•"/>
            </a:pPr>
            <a:r>
              <a:rPr lang="en-US" sz="1800" dirty="0" smtClean="0"/>
              <a:t>All patients receive an RN phone call the night prior to their appointments.</a:t>
            </a:r>
            <a:endParaRPr lang="en-US" sz="1800" dirty="0"/>
          </a:p>
          <a:p>
            <a:endParaRPr lang="en-US" sz="1800" dirty="0"/>
          </a:p>
        </p:txBody>
      </p:sp>
      <p:pic>
        <p:nvPicPr>
          <p:cNvPr id="11"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9242" y="1636460"/>
            <a:ext cx="2898424" cy="3804630"/>
          </a:xfrm>
        </p:spPr>
      </p:pic>
    </p:spTree>
    <p:extLst>
      <p:ext uri="{BB962C8B-B14F-4D97-AF65-F5344CB8AC3E}">
        <p14:creationId xmlns:p14="http://schemas.microsoft.com/office/powerpoint/2010/main" val="417447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3698" y="420111"/>
            <a:ext cx="10972800" cy="1143000"/>
          </a:xfrm>
        </p:spPr>
        <p:txBody>
          <a:bodyPr>
            <a:normAutofit/>
          </a:bodyPr>
          <a:lstStyle/>
          <a:p>
            <a:r>
              <a:rPr lang="en-US" sz="4000" b="1" dirty="0" smtClean="0">
                <a:latin typeface="Constantia" panose="02030602050306030303" pitchFamily="18" charset="0"/>
              </a:rPr>
              <a:t>Oncology Nursing Telephone Triage</a:t>
            </a:r>
            <a:r>
              <a:rPr lang="en-US" dirty="0" smtClean="0">
                <a:latin typeface="Constantia" panose="02030602050306030303" pitchFamily="18" charset="0"/>
              </a:rPr>
              <a:t/>
            </a:r>
            <a:br>
              <a:rPr lang="en-US" dirty="0" smtClean="0">
                <a:latin typeface="Constantia" panose="02030602050306030303" pitchFamily="18" charset="0"/>
              </a:rPr>
            </a:br>
            <a:endParaRPr lang="en-US" sz="2000" dirty="0">
              <a:latin typeface="Constantia" panose="020306020503060303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42838" y="2308706"/>
            <a:ext cx="3864649" cy="2898487"/>
          </a:xfrm>
          <a:prstGeom prst="rect">
            <a:avLst/>
          </a:prstGeom>
        </p:spPr>
      </p:pic>
      <p:sp>
        <p:nvSpPr>
          <p:cNvPr id="3" name="Content Placeholder 2"/>
          <p:cNvSpPr>
            <a:spLocks noGrp="1"/>
          </p:cNvSpPr>
          <p:nvPr>
            <p:ph idx="1"/>
          </p:nvPr>
        </p:nvSpPr>
        <p:spPr>
          <a:xfrm>
            <a:off x="439189" y="1825625"/>
            <a:ext cx="10515600" cy="4351338"/>
          </a:xfrm>
        </p:spPr>
        <p:txBody>
          <a:bodyPr>
            <a:normAutofit fontScale="92500" lnSpcReduction="20000"/>
          </a:bodyPr>
          <a:lstStyle/>
          <a:p>
            <a:r>
              <a:rPr lang="en-US" dirty="0" smtClean="0"/>
              <a:t>Goal: support patients and prevent ED and </a:t>
            </a:r>
          </a:p>
          <a:p>
            <a:pPr marL="0" indent="0">
              <a:buNone/>
            </a:pPr>
            <a:r>
              <a:rPr lang="en-US" dirty="0" smtClean="0"/>
              <a:t>   Hospital admissions</a:t>
            </a:r>
          </a:p>
          <a:p>
            <a:r>
              <a:rPr lang="en-US" dirty="0" smtClean="0"/>
              <a:t>~80% oncology patient EHR utilization</a:t>
            </a:r>
          </a:p>
          <a:p>
            <a:r>
              <a:rPr lang="en-US" dirty="0" smtClean="0"/>
              <a:t>2 Triage RNs- 60 </a:t>
            </a:r>
            <a:r>
              <a:rPr lang="en-US" dirty="0" err="1" smtClean="0"/>
              <a:t>yrs</a:t>
            </a:r>
            <a:r>
              <a:rPr lang="en-US" dirty="0" smtClean="0"/>
              <a:t> of Oncology experience</a:t>
            </a:r>
          </a:p>
          <a:p>
            <a:r>
              <a:rPr lang="en-US" dirty="0" smtClean="0"/>
              <a:t>After hours oncology MD</a:t>
            </a:r>
          </a:p>
          <a:p>
            <a:r>
              <a:rPr lang="en-US" dirty="0" smtClean="0"/>
              <a:t>Service- 24/7</a:t>
            </a:r>
          </a:p>
          <a:p>
            <a:pPr lvl="1"/>
            <a:r>
              <a:rPr lang="en-US" dirty="0" smtClean="0"/>
              <a:t>Symptom calls</a:t>
            </a:r>
          </a:p>
          <a:p>
            <a:pPr lvl="1"/>
            <a:r>
              <a:rPr lang="en-US" dirty="0" smtClean="0"/>
              <a:t>Patient advice</a:t>
            </a:r>
          </a:p>
          <a:p>
            <a:pPr lvl="1"/>
            <a:r>
              <a:rPr lang="en-US" dirty="0" smtClean="0"/>
              <a:t>Support</a:t>
            </a:r>
          </a:p>
          <a:p>
            <a:pPr lvl="1"/>
            <a:r>
              <a:rPr lang="en-US" dirty="0" smtClean="0"/>
              <a:t>Prescription refills</a:t>
            </a:r>
          </a:p>
          <a:p>
            <a:r>
              <a:rPr lang="en-US" dirty="0" smtClean="0"/>
              <a:t>Referrals</a:t>
            </a:r>
          </a:p>
          <a:p>
            <a:pPr lvl="1"/>
            <a:endParaRPr lang="en-US" dirty="0" smtClean="0"/>
          </a:p>
          <a:p>
            <a:endParaRPr lang="en-US" dirty="0"/>
          </a:p>
        </p:txBody>
      </p:sp>
    </p:spTree>
    <p:extLst>
      <p:ext uri="{BB962C8B-B14F-4D97-AF65-F5344CB8AC3E}">
        <p14:creationId xmlns:p14="http://schemas.microsoft.com/office/powerpoint/2010/main" val="188171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onstantia" panose="02030602050306030303" pitchFamily="18" charset="0"/>
              </a:rPr>
              <a:t>Objectives</a:t>
            </a:r>
            <a:endParaRPr lang="en-US" sz="4000" b="1" dirty="0">
              <a:latin typeface="Constantia" panose="02030602050306030303" pitchFamily="18" charset="0"/>
            </a:endParaRPr>
          </a:p>
        </p:txBody>
      </p:sp>
      <p:sp>
        <p:nvSpPr>
          <p:cNvPr id="3" name="Content Placeholder 2"/>
          <p:cNvSpPr>
            <a:spLocks noGrp="1"/>
          </p:cNvSpPr>
          <p:nvPr>
            <p:ph idx="1"/>
          </p:nvPr>
        </p:nvSpPr>
        <p:spPr>
          <a:xfrm>
            <a:off x="822960" y="1625991"/>
            <a:ext cx="10972800" cy="4525963"/>
          </a:xfrm>
        </p:spPr>
        <p:txBody>
          <a:bodyPr>
            <a:normAutofit/>
          </a:bodyPr>
          <a:lstStyle/>
          <a:p>
            <a:r>
              <a:rPr lang="en-US" sz="4000" dirty="0" smtClean="0"/>
              <a:t>Describe the changing landscape of cancer treatment and survivorship care</a:t>
            </a:r>
          </a:p>
          <a:p>
            <a:r>
              <a:rPr lang="en-US" sz="4000" dirty="0" smtClean="0"/>
              <a:t>Recognize cancer survivorship needs and how navigation can be applied to help address them</a:t>
            </a:r>
            <a:endParaRPr lang="en-US" sz="4000" dirty="0"/>
          </a:p>
        </p:txBody>
      </p:sp>
    </p:spTree>
    <p:extLst>
      <p:ext uri="{BB962C8B-B14F-4D97-AF65-F5344CB8AC3E}">
        <p14:creationId xmlns:p14="http://schemas.microsoft.com/office/powerpoint/2010/main" val="1628968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Constantia" panose="02030602050306030303" pitchFamily="18" charset="0"/>
              </a:rPr>
              <a:t>Injection Clinic</a:t>
            </a:r>
            <a:endParaRPr lang="en-US" sz="4000" b="1" dirty="0">
              <a:latin typeface="Constantia" panose="02030602050306030303" pitchFamily="18" charset="0"/>
            </a:endParaRPr>
          </a:p>
        </p:txBody>
      </p:sp>
      <p:sp>
        <p:nvSpPr>
          <p:cNvPr id="3" name="Content Placeholder 2"/>
          <p:cNvSpPr>
            <a:spLocks noGrp="1"/>
          </p:cNvSpPr>
          <p:nvPr>
            <p:ph idx="1"/>
          </p:nvPr>
        </p:nvSpPr>
        <p:spPr>
          <a:xfrm>
            <a:off x="958735" y="1690688"/>
            <a:ext cx="10972800" cy="4913893"/>
          </a:xfrm>
        </p:spPr>
        <p:txBody>
          <a:bodyPr>
            <a:normAutofit/>
          </a:bodyPr>
          <a:lstStyle/>
          <a:p>
            <a:r>
              <a:rPr lang="en-US" dirty="0" smtClean="0"/>
              <a:t>Provides rapid assessment and treatment</a:t>
            </a:r>
          </a:p>
          <a:p>
            <a:r>
              <a:rPr lang="en-US" dirty="0" smtClean="0"/>
              <a:t>Standardization </a:t>
            </a:r>
          </a:p>
          <a:p>
            <a:r>
              <a:rPr lang="en-US" dirty="0" smtClean="0"/>
              <a:t>Decreased patient wait times</a:t>
            </a:r>
          </a:p>
          <a:p>
            <a:r>
              <a:rPr lang="en-US" dirty="0" smtClean="0"/>
              <a:t>Increased patient satisfaction</a:t>
            </a:r>
          </a:p>
          <a:p>
            <a:r>
              <a:rPr lang="en-US" dirty="0" smtClean="0"/>
              <a:t>Increased staff satisfaction</a:t>
            </a:r>
            <a:endParaRPr lang="en-US" dirty="0"/>
          </a:p>
          <a:p>
            <a:pPr marL="0" indent="0">
              <a:buNone/>
            </a:pPr>
            <a:endParaRPr lang="en-US" sz="6400" b="1" u="sng" dirty="0" smtClean="0">
              <a:solidFill>
                <a:srgbClr val="002060"/>
              </a:solidFill>
              <a:latin typeface="Constantia" panose="02030602050306030303" pitchFamily="18" charset="0"/>
            </a:endParaRPr>
          </a:p>
          <a:p>
            <a:pPr marL="0" indent="0">
              <a:buNone/>
            </a:pPr>
            <a:endParaRPr lang="en-US" dirty="0"/>
          </a:p>
        </p:txBody>
      </p:sp>
    </p:spTree>
    <p:extLst>
      <p:ext uri="{BB962C8B-B14F-4D97-AF65-F5344CB8AC3E}">
        <p14:creationId xmlns:p14="http://schemas.microsoft.com/office/powerpoint/2010/main" val="3206565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Constantia" panose="02030602050306030303" pitchFamily="18" charset="0"/>
              </a:rPr>
              <a:t>Port and Central Line Access Clinic</a:t>
            </a:r>
            <a:endParaRPr lang="en-US" sz="4000" b="1" dirty="0">
              <a:latin typeface="Constantia" panose="02030602050306030303" pitchFamily="18" charset="0"/>
            </a:endParaRPr>
          </a:p>
        </p:txBody>
      </p:sp>
      <p:sp>
        <p:nvSpPr>
          <p:cNvPr id="3" name="Content Placeholder 2"/>
          <p:cNvSpPr>
            <a:spLocks noGrp="1"/>
          </p:cNvSpPr>
          <p:nvPr>
            <p:ph idx="1"/>
          </p:nvPr>
        </p:nvSpPr>
        <p:spPr/>
        <p:txBody>
          <a:bodyPr/>
          <a:lstStyle/>
          <a:p>
            <a:r>
              <a:rPr lang="en-US" dirty="0" smtClean="0"/>
              <a:t>Port and central line vascular access expert RN</a:t>
            </a:r>
          </a:p>
          <a:p>
            <a:r>
              <a:rPr lang="en-US" dirty="0" smtClean="0"/>
              <a:t>Standardization</a:t>
            </a:r>
          </a:p>
          <a:p>
            <a:r>
              <a:rPr lang="en-US" dirty="0" smtClean="0"/>
              <a:t>Rapid access and phlebotomy</a:t>
            </a:r>
          </a:p>
          <a:p>
            <a:r>
              <a:rPr lang="en-US" dirty="0" smtClean="0"/>
              <a:t>On site troubleshooting  </a:t>
            </a:r>
            <a:endParaRPr lang="en-US" dirty="0"/>
          </a:p>
        </p:txBody>
      </p:sp>
    </p:spTree>
    <p:extLst>
      <p:ext uri="{BB962C8B-B14F-4D97-AF65-F5344CB8AC3E}">
        <p14:creationId xmlns:p14="http://schemas.microsoft.com/office/powerpoint/2010/main" val="365574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Constantia" panose="02030602050306030303" pitchFamily="18" charset="0"/>
              </a:rPr>
              <a:t>Blood and Hydration Station</a:t>
            </a:r>
            <a:endParaRPr lang="en-US" sz="4000" b="1" dirty="0">
              <a:latin typeface="Constantia" panose="02030602050306030303" pitchFamily="18" charset="0"/>
            </a:endParaRPr>
          </a:p>
        </p:txBody>
      </p:sp>
      <p:sp>
        <p:nvSpPr>
          <p:cNvPr id="3" name="Content Placeholder 2"/>
          <p:cNvSpPr>
            <a:spLocks noGrp="1"/>
          </p:cNvSpPr>
          <p:nvPr>
            <p:ph idx="1"/>
          </p:nvPr>
        </p:nvSpPr>
        <p:spPr/>
        <p:txBody>
          <a:bodyPr>
            <a:normAutofit/>
          </a:bodyPr>
          <a:lstStyle/>
          <a:p>
            <a:r>
              <a:rPr lang="en-US" sz="2800" dirty="0" smtClean="0"/>
              <a:t>Standardization </a:t>
            </a:r>
          </a:p>
          <a:p>
            <a:r>
              <a:rPr lang="en-US" sz="2800" dirty="0" smtClean="0"/>
              <a:t>Staffed by hematologic malignancy nurses</a:t>
            </a:r>
          </a:p>
          <a:p>
            <a:r>
              <a:rPr lang="en-US" sz="2800" dirty="0" smtClean="0"/>
              <a:t>Transfuse on average- 334 PRBCs/Month</a:t>
            </a:r>
          </a:p>
          <a:p>
            <a:r>
              <a:rPr lang="en-US" sz="2800" dirty="0" smtClean="0"/>
              <a:t>Transfuse on average- 268 PLTs/Month</a:t>
            </a:r>
          </a:p>
          <a:p>
            <a:r>
              <a:rPr lang="en-US" sz="2800" dirty="0" smtClean="0"/>
              <a:t>Blood wastage= 1.62 products per month</a:t>
            </a:r>
            <a:endParaRPr lang="en-US" sz="2800" dirty="0"/>
          </a:p>
        </p:txBody>
      </p:sp>
      <p:pic>
        <p:nvPicPr>
          <p:cNvPr id="4" name="Picture 3"/>
          <p:cNvPicPr>
            <a:picLocks noChangeAspect="1"/>
          </p:cNvPicPr>
          <p:nvPr/>
        </p:nvPicPr>
        <p:blipFill>
          <a:blip r:embed="rId3"/>
          <a:stretch>
            <a:fillRect/>
          </a:stretch>
        </p:blipFill>
        <p:spPr>
          <a:xfrm>
            <a:off x="8013469" y="2004497"/>
            <a:ext cx="3340331" cy="3269240"/>
          </a:xfrm>
          <a:prstGeom prst="rect">
            <a:avLst/>
          </a:prstGeom>
        </p:spPr>
      </p:pic>
    </p:spTree>
    <p:extLst>
      <p:ext uri="{BB962C8B-B14F-4D97-AF65-F5344CB8AC3E}">
        <p14:creationId xmlns:p14="http://schemas.microsoft.com/office/powerpoint/2010/main" val="182071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33401"/>
            <a:ext cx="7772400" cy="828675"/>
          </a:xfrm>
        </p:spPr>
        <p:txBody>
          <a:bodyPr>
            <a:normAutofit/>
          </a:bodyPr>
          <a:lstStyle/>
          <a:p>
            <a:pPr algn="ctr"/>
            <a:r>
              <a:rPr lang="en-US" sz="4000" b="1" dirty="0">
                <a:latin typeface="Constantia" panose="02030602050306030303" pitchFamily="18" charset="0"/>
              </a:rPr>
              <a:t>Oncology Urgent Care Center</a:t>
            </a:r>
          </a:p>
        </p:txBody>
      </p:sp>
      <p:sp>
        <p:nvSpPr>
          <p:cNvPr id="3" name="Content Placeholder 2"/>
          <p:cNvSpPr>
            <a:spLocks noGrp="1"/>
          </p:cNvSpPr>
          <p:nvPr>
            <p:ph idx="1"/>
          </p:nvPr>
        </p:nvSpPr>
        <p:spPr>
          <a:xfrm>
            <a:off x="1325880" y="1362076"/>
            <a:ext cx="9631680" cy="4114800"/>
          </a:xfrm>
        </p:spPr>
        <p:txBody>
          <a:bodyPr>
            <a:normAutofit/>
          </a:bodyPr>
          <a:lstStyle/>
          <a:p>
            <a:pPr marL="0" indent="0">
              <a:buNone/>
            </a:pPr>
            <a:r>
              <a:rPr lang="en-US" sz="2000" b="1" dirty="0"/>
              <a:t>Mission: </a:t>
            </a:r>
            <a:endParaRPr lang="en-US" sz="2000" dirty="0"/>
          </a:p>
          <a:p>
            <a:r>
              <a:rPr lang="en-US" sz="2000" dirty="0"/>
              <a:t>To provide immediate oncology expertise &amp; intervention in safe environment that promotes effective continuity of care </a:t>
            </a:r>
          </a:p>
          <a:p>
            <a:pPr marL="0" indent="0">
              <a:buNone/>
            </a:pPr>
            <a:r>
              <a:rPr lang="en-US" sz="2000" b="1" dirty="0"/>
              <a:t>Vision:</a:t>
            </a:r>
            <a:endParaRPr lang="en-US" sz="2000" dirty="0"/>
          </a:p>
          <a:p>
            <a:r>
              <a:rPr lang="en-US" sz="2000" dirty="0"/>
              <a:t>Accessible, advanced oncology urgent care services that</a:t>
            </a:r>
          </a:p>
          <a:p>
            <a:pPr lvl="1"/>
            <a:r>
              <a:rPr lang="en-US" sz="1600" dirty="0"/>
              <a:t>reduce emergency room visits </a:t>
            </a:r>
          </a:p>
          <a:p>
            <a:pPr lvl="1"/>
            <a:r>
              <a:rPr lang="en-US" sz="1600" dirty="0"/>
              <a:t>prevent unnecessary admissions </a:t>
            </a:r>
          </a:p>
          <a:p>
            <a:pPr lvl="1"/>
            <a:r>
              <a:rPr lang="en-US" sz="1600" dirty="0"/>
              <a:t>stabilize  patients symptoms </a:t>
            </a:r>
          </a:p>
          <a:p>
            <a:pPr lvl="1"/>
            <a:r>
              <a:rPr lang="en-US" sz="1600" dirty="0"/>
              <a:t>prevent further patient decline </a:t>
            </a:r>
          </a:p>
          <a:p>
            <a:pPr lvl="1"/>
            <a:r>
              <a:rPr lang="en-US" sz="1600" dirty="0"/>
              <a:t>support patients ambulatory status</a:t>
            </a:r>
          </a:p>
          <a:p>
            <a:pPr marL="0" indent="0">
              <a:buNone/>
            </a:pPr>
            <a:r>
              <a:rPr lang="en-US" sz="2000" b="1" dirty="0"/>
              <a:t>Values:</a:t>
            </a:r>
            <a:endParaRPr lang="en-US" sz="2000" dirty="0"/>
          </a:p>
          <a:p>
            <a:r>
              <a:rPr lang="en-US" sz="2000" dirty="0"/>
              <a:t>Right </a:t>
            </a:r>
            <a:r>
              <a:rPr lang="en-US" sz="2000" dirty="0" smtClean="0"/>
              <a:t>patient </a:t>
            </a:r>
            <a:r>
              <a:rPr lang="en-US" sz="2000" dirty="0"/>
              <a:t>in the right environment with the highest quality care at the lowest cost</a:t>
            </a:r>
          </a:p>
          <a:p>
            <a:endParaRPr lang="en-US" sz="2000" dirty="0"/>
          </a:p>
          <a:p>
            <a:endParaRPr lang="en-US" sz="2400" dirty="0"/>
          </a:p>
        </p:txBody>
      </p:sp>
    </p:spTree>
    <p:extLst>
      <p:ext uri="{BB962C8B-B14F-4D97-AF65-F5344CB8AC3E}">
        <p14:creationId xmlns:p14="http://schemas.microsoft.com/office/powerpoint/2010/main" val="729729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692" y="533401"/>
            <a:ext cx="7772400" cy="828675"/>
          </a:xfrm>
        </p:spPr>
        <p:txBody>
          <a:bodyPr>
            <a:normAutofit/>
          </a:bodyPr>
          <a:lstStyle/>
          <a:p>
            <a:pPr algn="ctr"/>
            <a:r>
              <a:rPr lang="en-US" sz="4000" b="1" dirty="0" smtClean="0">
                <a:latin typeface="Constantia" panose="02030602050306030303" pitchFamily="18" charset="0"/>
              </a:rPr>
              <a:t>Background</a:t>
            </a:r>
            <a:endParaRPr lang="en-US" sz="4000" b="1" dirty="0">
              <a:latin typeface="Constantia" panose="02030602050306030303" pitchFamily="18" charset="0"/>
            </a:endParaRPr>
          </a:p>
        </p:txBody>
      </p:sp>
      <p:sp>
        <p:nvSpPr>
          <p:cNvPr id="3" name="Content Placeholder 2"/>
          <p:cNvSpPr>
            <a:spLocks noGrp="1"/>
          </p:cNvSpPr>
          <p:nvPr>
            <p:ph idx="1"/>
          </p:nvPr>
        </p:nvSpPr>
        <p:spPr/>
        <p:txBody>
          <a:bodyPr/>
          <a:lstStyle/>
          <a:p>
            <a:r>
              <a:rPr lang="en-US" dirty="0" smtClean="0"/>
              <a:t>More than 50% of Medicare patients receiving chemotherapy have at least 1 ED visit/year</a:t>
            </a:r>
          </a:p>
          <a:p>
            <a:r>
              <a:rPr lang="en-US" dirty="0" smtClean="0"/>
              <a:t>80% of ED visits lead to admissions</a:t>
            </a:r>
          </a:p>
          <a:p>
            <a:r>
              <a:rPr lang="en-US" dirty="0" smtClean="0"/>
              <a:t>Average ED cost: $800</a:t>
            </a:r>
          </a:p>
          <a:p>
            <a:r>
              <a:rPr lang="en-US" dirty="0" smtClean="0"/>
              <a:t>Average admission cost:  $22,000</a:t>
            </a:r>
          </a:p>
          <a:p>
            <a:endParaRPr lang="en-US" sz="1800" dirty="0"/>
          </a:p>
          <a:p>
            <a:r>
              <a:rPr lang="en-US" sz="1800" dirty="0"/>
              <a:t>Source: 2013 Advisory Board</a:t>
            </a:r>
          </a:p>
        </p:txBody>
      </p:sp>
    </p:spTree>
    <p:extLst>
      <p:ext uri="{BB962C8B-B14F-4D97-AF65-F5344CB8AC3E}">
        <p14:creationId xmlns:p14="http://schemas.microsoft.com/office/powerpoint/2010/main" val="3705654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5" y="609601"/>
            <a:ext cx="7772400" cy="752475"/>
          </a:xfrm>
        </p:spPr>
        <p:txBody>
          <a:bodyPr>
            <a:normAutofit/>
          </a:bodyPr>
          <a:lstStyle/>
          <a:p>
            <a:pPr algn="ctr"/>
            <a:r>
              <a:rPr lang="en-US" b="1" dirty="0" smtClean="0">
                <a:latin typeface="Constantia" panose="02030602050306030303" pitchFamily="18" charset="0"/>
              </a:rPr>
              <a:t>Significance</a:t>
            </a:r>
            <a:endParaRPr lang="en-US" b="1" dirty="0">
              <a:latin typeface="Constantia" panose="02030602050306030303" pitchFamily="18" charset="0"/>
            </a:endParaRPr>
          </a:p>
        </p:txBody>
      </p:sp>
      <p:sp>
        <p:nvSpPr>
          <p:cNvPr id="3" name="Content Placeholder 2"/>
          <p:cNvSpPr>
            <a:spLocks noGrp="1"/>
          </p:cNvSpPr>
          <p:nvPr>
            <p:ph idx="1"/>
          </p:nvPr>
        </p:nvSpPr>
        <p:spPr/>
        <p:txBody>
          <a:bodyPr/>
          <a:lstStyle/>
          <a:p>
            <a:r>
              <a:rPr lang="en-US" sz="2800" dirty="0"/>
              <a:t>Oncology patients experience acute symptoms &amp; toxicities</a:t>
            </a:r>
          </a:p>
          <a:p>
            <a:r>
              <a:rPr lang="en-US" sz="2800" dirty="0"/>
              <a:t>ED often the only option</a:t>
            </a:r>
          </a:p>
          <a:p>
            <a:r>
              <a:rPr lang="en-US" sz="2800" dirty="0"/>
              <a:t>Oncology Urgent Care Center</a:t>
            </a:r>
          </a:p>
          <a:p>
            <a:pPr lvl="1"/>
            <a:r>
              <a:rPr lang="en-US" sz="2400" dirty="0"/>
              <a:t>decreases ED visits </a:t>
            </a:r>
          </a:p>
          <a:p>
            <a:pPr lvl="1"/>
            <a:r>
              <a:rPr lang="en-US" sz="2400" dirty="0"/>
              <a:t>reduces avoidable admissions </a:t>
            </a:r>
          </a:p>
          <a:p>
            <a:pPr lvl="1"/>
            <a:r>
              <a:rPr lang="en-US" sz="2400" dirty="0"/>
              <a:t>provides continuity of care </a:t>
            </a:r>
          </a:p>
          <a:p>
            <a:pPr lvl="1"/>
            <a:r>
              <a:rPr lang="en-US" sz="2400" dirty="0"/>
              <a:t>promotes patient/family centered care</a:t>
            </a:r>
          </a:p>
          <a:p>
            <a:pPr lvl="1"/>
            <a:r>
              <a:rPr lang="en-US" sz="2400" dirty="0"/>
              <a:t>improves patient safety &amp; satisfaction</a:t>
            </a:r>
          </a:p>
        </p:txBody>
      </p:sp>
    </p:spTree>
    <p:extLst>
      <p:ext uri="{BB962C8B-B14F-4D97-AF65-F5344CB8AC3E}">
        <p14:creationId xmlns:p14="http://schemas.microsoft.com/office/powerpoint/2010/main" val="2175742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1080" y="1280160"/>
            <a:ext cx="10713720" cy="5696712"/>
          </a:xfrm>
        </p:spPr>
        <p:txBody>
          <a:bodyPr>
            <a:normAutofit/>
          </a:bodyPr>
          <a:lstStyle/>
          <a:p>
            <a:r>
              <a:rPr lang="en-US" sz="2300" dirty="0" smtClean="0"/>
              <a:t>Staffed by NP, RN, Clinical Technician</a:t>
            </a:r>
          </a:p>
          <a:p>
            <a:r>
              <a:rPr lang="en-US" sz="2300" dirty="0" smtClean="0"/>
              <a:t>Consultants</a:t>
            </a:r>
          </a:p>
          <a:p>
            <a:pPr lvl="1"/>
            <a:r>
              <a:rPr lang="en-US" sz="1900" dirty="0" smtClean="0"/>
              <a:t>Oncology pharmacist </a:t>
            </a:r>
          </a:p>
          <a:p>
            <a:pPr lvl="1"/>
            <a:r>
              <a:rPr lang="en-US" sz="1900" dirty="0" smtClean="0"/>
              <a:t>Procedures team </a:t>
            </a:r>
          </a:p>
          <a:p>
            <a:pPr lvl="1"/>
            <a:r>
              <a:rPr lang="en-US" sz="1900" dirty="0" smtClean="0"/>
              <a:t>Palliative care team </a:t>
            </a:r>
          </a:p>
          <a:p>
            <a:pPr lvl="2"/>
            <a:r>
              <a:rPr lang="en-US" sz="1500" dirty="0" smtClean="0"/>
              <a:t>Symptom management and end of life planning</a:t>
            </a:r>
          </a:p>
          <a:p>
            <a:pPr lvl="1"/>
            <a:r>
              <a:rPr lang="en-US" sz="1900" dirty="0" smtClean="0"/>
              <a:t>Oncology wound care nurse</a:t>
            </a:r>
          </a:p>
          <a:p>
            <a:pPr lvl="1"/>
            <a:r>
              <a:rPr lang="en-US" sz="1900" dirty="0" smtClean="0"/>
              <a:t>Oncology Clinical Nurse Specialist </a:t>
            </a:r>
          </a:p>
          <a:p>
            <a:pPr lvl="1"/>
            <a:r>
              <a:rPr lang="en-US" sz="1900" dirty="0" smtClean="0"/>
              <a:t>Oncology Social Work and Dieticians</a:t>
            </a:r>
            <a:r>
              <a:rPr lang="en-US" sz="2300" dirty="0" smtClean="0"/>
              <a:t> </a:t>
            </a:r>
          </a:p>
          <a:p>
            <a:r>
              <a:rPr lang="en-US" sz="2300" dirty="0" smtClean="0"/>
              <a:t>Two preapproved slots available each morning for center call </a:t>
            </a:r>
          </a:p>
          <a:p>
            <a:r>
              <a:rPr lang="en-US" sz="2300" dirty="0" smtClean="0"/>
              <a:t>Patients too sick for Urgent Care get transferred out within 1 hour (6 bed inpatient Oncology Critical Care Unit)</a:t>
            </a:r>
          </a:p>
          <a:p>
            <a:pPr marL="109728" indent="0">
              <a:buNone/>
            </a:pPr>
            <a:endParaRPr lang="en-US" dirty="0"/>
          </a:p>
          <a:p>
            <a:pPr marL="0" indent="0">
              <a:buNone/>
            </a:pPr>
            <a:endParaRPr lang="en-US" dirty="0"/>
          </a:p>
        </p:txBody>
      </p:sp>
      <p:sp>
        <p:nvSpPr>
          <p:cNvPr id="3" name="Title 2"/>
          <p:cNvSpPr>
            <a:spLocks noGrp="1"/>
          </p:cNvSpPr>
          <p:nvPr>
            <p:ph type="title"/>
          </p:nvPr>
        </p:nvSpPr>
        <p:spPr>
          <a:xfrm>
            <a:off x="1225867" y="243840"/>
            <a:ext cx="9929813" cy="1143000"/>
          </a:xfrm>
        </p:spPr>
        <p:txBody>
          <a:bodyPr>
            <a:normAutofit/>
          </a:bodyPr>
          <a:lstStyle/>
          <a:p>
            <a:pPr algn="ctr"/>
            <a:r>
              <a:rPr lang="en-US" sz="4000" b="1" dirty="0" smtClean="0">
                <a:latin typeface="Constantia" panose="02030602050306030303" pitchFamily="18" charset="0"/>
              </a:rPr>
              <a:t>Oncology Urgent Care Center Resources</a:t>
            </a:r>
            <a:endParaRPr lang="en-US" sz="4000" b="1" dirty="0">
              <a:latin typeface="Constantia" panose="02030602050306030303" pitchFamily="18" charset="0"/>
            </a:endParaRPr>
          </a:p>
        </p:txBody>
      </p:sp>
    </p:spTree>
    <p:extLst>
      <p:ext uri="{BB962C8B-B14F-4D97-AF65-F5344CB8AC3E}">
        <p14:creationId xmlns:p14="http://schemas.microsoft.com/office/powerpoint/2010/main" val="2374344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r>
              <a:rPr lang="en-US" dirty="0" smtClean="0"/>
              <a:t>The cost of cancer care continues to rise</a:t>
            </a:r>
          </a:p>
          <a:p>
            <a:r>
              <a:rPr lang="en-US" dirty="0" smtClean="0"/>
              <a:t>The number of survivors is increasing</a:t>
            </a:r>
          </a:p>
          <a:p>
            <a:r>
              <a:rPr lang="en-US" dirty="0" smtClean="0"/>
              <a:t>Novel strategies for the delivery of care are necessary</a:t>
            </a:r>
          </a:p>
          <a:p>
            <a:pPr lvl="1"/>
            <a:r>
              <a:rPr lang="en-US" dirty="0"/>
              <a:t>Q</a:t>
            </a:r>
            <a:r>
              <a:rPr lang="en-US" dirty="0" smtClean="0"/>
              <a:t>uality and safety </a:t>
            </a:r>
          </a:p>
          <a:p>
            <a:pPr lvl="1"/>
            <a:r>
              <a:rPr lang="en-US" dirty="0"/>
              <a:t>Patient-centered care</a:t>
            </a:r>
          </a:p>
          <a:p>
            <a:pPr lvl="1"/>
            <a:r>
              <a:rPr lang="en-US" dirty="0" smtClean="0"/>
              <a:t>Cost Effectiveness</a:t>
            </a:r>
          </a:p>
          <a:p>
            <a:pPr lvl="1"/>
            <a:r>
              <a:rPr lang="en-US" dirty="0" smtClean="0"/>
              <a:t>Evidence-based practice</a:t>
            </a:r>
          </a:p>
          <a:p>
            <a:pPr lvl="1"/>
            <a:r>
              <a:rPr lang="en-US" dirty="0" smtClean="0"/>
              <a:t>Standardization</a:t>
            </a:r>
          </a:p>
          <a:p>
            <a:pPr marL="457200" lvl="1" indent="0">
              <a:buNone/>
            </a:pPr>
            <a:endParaRPr lang="en-US" dirty="0"/>
          </a:p>
        </p:txBody>
      </p:sp>
    </p:spTree>
    <p:extLst>
      <p:ext uri="{BB962C8B-B14F-4D97-AF65-F5344CB8AC3E}">
        <p14:creationId xmlns:p14="http://schemas.microsoft.com/office/powerpoint/2010/main" val="242869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txBox="1">
            <a:spLocks noGrp="1"/>
          </p:cNvSpPr>
          <p:nvPr>
            <p:ph type="body" sz="quarter" idx="4294967295"/>
          </p:nvPr>
        </p:nvSpPr>
        <p:spPr>
          <a:xfrm>
            <a:off x="5181602" y="150813"/>
            <a:ext cx="6867525" cy="461962"/>
          </a:xfrm>
          <a:prstGeom prst="rect">
            <a:avLst/>
          </a:prstGeom>
        </p:spPr>
        <p:txBody>
          <a:bodyPr vert="horz" lIns="91440" tIns="45720" rIns="91440" bIns="45720" rtlCol="0">
            <a:normAutofit lnSpcReduction="10000"/>
          </a:bodyPr>
          <a:lstStyle>
            <a:lvl1pPr marL="0" indent="0" algn="r" defTabSz="914400" rtl="0" eaLnBrk="1" latinLnBrk="0" hangingPunct="1">
              <a:lnSpc>
                <a:spcPct val="90000"/>
              </a:lnSpc>
              <a:spcBef>
                <a:spcPts val="1000"/>
              </a:spcBef>
              <a:buFont typeface="Arial"/>
              <a:buNone/>
              <a:defRPr sz="2800" kern="1200">
                <a:solidFill>
                  <a:schemeClr val="bg1"/>
                </a:solidFill>
                <a:latin typeface="Avenir Roman"/>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PATIENT NAVIGATION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 y="0"/>
            <a:ext cx="12187237" cy="6858000"/>
          </a:xfrm>
          <a:prstGeom prst="rect">
            <a:avLst/>
          </a:prstGeom>
        </p:spPr>
      </p:pic>
      <p:sp>
        <p:nvSpPr>
          <p:cNvPr id="16" name="TextBox 15"/>
          <p:cNvSpPr txBox="1"/>
          <p:nvPr/>
        </p:nvSpPr>
        <p:spPr>
          <a:xfrm>
            <a:off x="8920367" y="6452573"/>
            <a:ext cx="3210751" cy="369332"/>
          </a:xfrm>
          <a:prstGeom prst="rect">
            <a:avLst/>
          </a:prstGeom>
          <a:noFill/>
        </p:spPr>
        <p:txBody>
          <a:bodyPr wrap="none" rtlCol="0">
            <a:spAutoFit/>
          </a:bodyPr>
          <a:lstStyle/>
          <a:p>
            <a:r>
              <a:rPr lang="en-US" dirty="0">
                <a:solidFill>
                  <a:schemeClr val="bg1"/>
                </a:solidFill>
              </a:rPr>
              <a:t>Picasso: </a:t>
            </a:r>
            <a:r>
              <a:rPr lang="en-US" i="1" dirty="0">
                <a:solidFill>
                  <a:schemeClr val="bg1"/>
                </a:solidFill>
              </a:rPr>
              <a:t>Family of Jugglers</a:t>
            </a:r>
            <a:r>
              <a:rPr lang="en-US" dirty="0">
                <a:solidFill>
                  <a:schemeClr val="bg1"/>
                </a:solidFill>
              </a:rPr>
              <a:t>, 1905</a:t>
            </a:r>
          </a:p>
        </p:txBody>
      </p:sp>
      <p:sp>
        <p:nvSpPr>
          <p:cNvPr id="7" name="Title 3"/>
          <p:cNvSpPr txBox="1">
            <a:spLocks/>
          </p:cNvSpPr>
          <p:nvPr/>
        </p:nvSpPr>
        <p:spPr>
          <a:xfrm>
            <a:off x="990600" y="228600"/>
            <a:ext cx="10665222" cy="1470025"/>
          </a:xfrm>
          <a:prstGeom prst="rect">
            <a:avLst/>
          </a:prstGeom>
        </p:spPr>
        <p:txBody>
          <a:bodyPr vert="horz" lIns="91440" tIns="45720" rIns="91440" bIns="45720" rtlCol="0" anchor="t">
            <a:noAutofit/>
          </a:bodyPr>
          <a:lstStyle>
            <a:lvl1pPr algn="ctr" defTabSz="457200" rtl="0" eaLnBrk="1" latinLnBrk="0" hangingPunct="1">
              <a:lnSpc>
                <a:spcPct val="100000"/>
              </a:lnSpc>
              <a:spcBef>
                <a:spcPct val="0"/>
              </a:spcBef>
              <a:buNone/>
              <a:defRPr sz="3600" b="1" kern="1200">
                <a:solidFill>
                  <a:srgbClr val="0A9443"/>
                </a:solidFill>
                <a:latin typeface="Avenir Black"/>
                <a:ea typeface="+mj-ea"/>
                <a:cs typeface="Arial Narrow"/>
              </a:defRPr>
            </a:lvl1pPr>
          </a:lstStyle>
          <a:p>
            <a:r>
              <a:rPr lang="en-GB" sz="4800" dirty="0">
                <a:solidFill>
                  <a:schemeClr val="tx2"/>
                </a:solidFill>
              </a:rPr>
              <a:t>Navigating Cancer Survivorship</a:t>
            </a:r>
            <a:br>
              <a:rPr lang="en-GB" sz="4800" dirty="0">
                <a:solidFill>
                  <a:schemeClr val="tx2"/>
                </a:solidFill>
              </a:rPr>
            </a:br>
            <a:endParaRPr lang="en-US" sz="4800" dirty="0">
              <a:solidFill>
                <a:schemeClr val="tx2"/>
              </a:solidFill>
              <a:latin typeface="Arial Narrow" panose="020B0606020202030204" pitchFamily="34" charset="0"/>
            </a:endParaRPr>
          </a:p>
        </p:txBody>
      </p:sp>
      <p:sp>
        <p:nvSpPr>
          <p:cNvPr id="9" name="Subtitle 4"/>
          <p:cNvSpPr txBox="1">
            <a:spLocks/>
          </p:cNvSpPr>
          <p:nvPr/>
        </p:nvSpPr>
        <p:spPr>
          <a:xfrm>
            <a:off x="34569" y="5857958"/>
            <a:ext cx="11477810" cy="1295400"/>
          </a:xfrm>
          <a:prstGeom prst="rect">
            <a:avLst/>
          </a:prstGeom>
          <a:noFill/>
        </p:spPr>
        <p:txBody>
          <a:bodyPr vert="horz" lIns="91440" tIns="45720" rIns="91440" bIns="45720" numCol="1" rtlCol="0">
            <a:normAutofit fontScale="25000" lnSpcReduction="20000"/>
          </a:bodyPr>
          <a:lstStyle>
            <a:lvl1pPr marL="342900" indent="-342900" algn="l" defTabSz="457200" rtl="0" eaLnBrk="1" latinLnBrk="0" hangingPunct="1">
              <a:lnSpc>
                <a:spcPct val="100000"/>
              </a:lnSpc>
              <a:spcBef>
                <a:spcPts val="600"/>
              </a:spcBef>
              <a:buFont typeface="Arial"/>
              <a:buChar char="•"/>
              <a:defRPr sz="2400" kern="1200">
                <a:solidFill>
                  <a:srgbClr val="003A5D"/>
                </a:solidFill>
                <a:latin typeface="Avenir Book"/>
                <a:ea typeface="+mn-ea"/>
                <a:cs typeface="+mn-cs"/>
              </a:defRPr>
            </a:lvl1pPr>
            <a:lvl2pPr marL="742950" indent="-285750" algn="l" defTabSz="457200" rtl="0" eaLnBrk="1" latinLnBrk="0" hangingPunct="1">
              <a:lnSpc>
                <a:spcPct val="100000"/>
              </a:lnSpc>
              <a:spcBef>
                <a:spcPts val="600"/>
              </a:spcBef>
              <a:buFont typeface="Arial"/>
              <a:buChar char="–"/>
              <a:defRPr sz="2400" kern="1200">
                <a:solidFill>
                  <a:srgbClr val="003A5D"/>
                </a:solidFill>
                <a:latin typeface="Avenir Book"/>
                <a:ea typeface="+mn-ea"/>
                <a:cs typeface="+mn-cs"/>
              </a:defRPr>
            </a:lvl2pPr>
            <a:lvl3pPr marL="1143000" indent="-228600" algn="l" defTabSz="457200" rtl="0" eaLnBrk="1" latinLnBrk="0" hangingPunct="1">
              <a:lnSpc>
                <a:spcPct val="100000"/>
              </a:lnSpc>
              <a:spcBef>
                <a:spcPts val="600"/>
              </a:spcBef>
              <a:buFont typeface="Arial"/>
              <a:buChar char="•"/>
              <a:defRPr sz="2000" kern="1200">
                <a:solidFill>
                  <a:srgbClr val="003A5D"/>
                </a:solidFill>
                <a:latin typeface="Avenir Book"/>
                <a:ea typeface="+mn-ea"/>
                <a:cs typeface="+mn-cs"/>
              </a:defRPr>
            </a:lvl3pPr>
            <a:lvl4pPr marL="1600200" indent="-228600" algn="l" defTabSz="457200" rtl="0" eaLnBrk="1" latinLnBrk="0" hangingPunct="1">
              <a:lnSpc>
                <a:spcPct val="100000"/>
              </a:lnSpc>
              <a:spcBef>
                <a:spcPts val="600"/>
              </a:spcBef>
              <a:buFont typeface="Arial"/>
              <a:buChar char="–"/>
              <a:defRPr sz="1800" kern="1200">
                <a:solidFill>
                  <a:srgbClr val="003A5D"/>
                </a:solidFill>
                <a:latin typeface="Avenir Book"/>
                <a:ea typeface="+mn-ea"/>
                <a:cs typeface="+mn-cs"/>
              </a:defRPr>
            </a:lvl4pPr>
            <a:lvl5pPr marL="2057400" indent="-228600" algn="l" defTabSz="457200" rtl="0" eaLnBrk="1" latinLnBrk="0" hangingPunct="1">
              <a:lnSpc>
                <a:spcPct val="100000"/>
              </a:lnSpc>
              <a:spcBef>
                <a:spcPts val="600"/>
              </a:spcBef>
              <a:buFont typeface="Arial"/>
              <a:buChar char="»"/>
              <a:defRPr sz="1600" kern="1200">
                <a:solidFill>
                  <a:srgbClr val="003A5D"/>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r>
              <a:rPr lang="en-US" sz="8000" b="1" dirty="0">
                <a:solidFill>
                  <a:srgbClr val="FFFF00"/>
                </a:solidFill>
              </a:rPr>
              <a:t>Jennifer Wenzel, PhD, RN, CCM, FAAN</a:t>
            </a:r>
            <a:endParaRPr lang="en-US" sz="8000" dirty="0">
              <a:solidFill>
                <a:srgbClr val="FFFF00"/>
              </a:solidFill>
            </a:endParaRPr>
          </a:p>
          <a:p>
            <a:pPr marL="0" indent="0" algn="ctr">
              <a:buNone/>
            </a:pPr>
            <a:r>
              <a:rPr lang="en-US" sz="8000" b="1" dirty="0">
                <a:solidFill>
                  <a:srgbClr val="FFFF00"/>
                </a:solidFill>
              </a:rPr>
              <a:t>Associate Professor: Schools of Nursing, Medicine</a:t>
            </a:r>
          </a:p>
          <a:p>
            <a:pPr marL="457200" lvl="1" indent="0" algn="ctr">
              <a:buNone/>
            </a:pPr>
            <a:r>
              <a:rPr lang="en-US" sz="8000" b="1" dirty="0">
                <a:solidFill>
                  <a:srgbClr val="FFFF00"/>
                </a:solidFill>
              </a:rPr>
              <a:t>Johns Hopkins University; Baltimore, MD</a:t>
            </a:r>
          </a:p>
          <a:p>
            <a:pPr marL="3657600" lvl="8" indent="0" algn="ctr">
              <a:buNone/>
            </a:pPr>
            <a:r>
              <a:rPr lang="en-US" sz="4400" dirty="0"/>
              <a:t> </a:t>
            </a:r>
          </a:p>
          <a:p>
            <a:pPr marL="0" indent="0" algn="ctr">
              <a:buNone/>
            </a:pPr>
            <a:r>
              <a:rPr lang="en-US" sz="4800" b="1" dirty="0">
                <a:solidFill>
                  <a:schemeClr val="tx1"/>
                </a:solidFill>
              </a:rPr>
              <a:t>                          </a:t>
            </a:r>
            <a:endParaRPr lang="en-US" sz="4800" dirty="0">
              <a:solidFill>
                <a:schemeClr val="tx1"/>
              </a:solidFill>
            </a:endParaRPr>
          </a:p>
          <a:p>
            <a:pPr marL="0" indent="0" algn="ctr">
              <a:buNone/>
            </a:pPr>
            <a:r>
              <a:rPr lang="en-US" sz="4800" b="1" dirty="0">
                <a:solidFill>
                  <a:schemeClr val="tx1"/>
                </a:solidFill>
              </a:rPr>
              <a:t> </a:t>
            </a:r>
            <a:endParaRPr lang="en-US" sz="4800" dirty="0">
              <a:solidFill>
                <a:schemeClr val="tx1"/>
              </a:solidFill>
            </a:endParaRPr>
          </a:p>
          <a:p>
            <a:pPr marL="0" indent="0" algn="ctr">
              <a:buNone/>
            </a:pPr>
            <a:endParaRPr lang="en-US" sz="4800" b="1" dirty="0">
              <a:solidFill>
                <a:schemeClr val="tx1"/>
              </a:solidFill>
            </a:endParaRPr>
          </a:p>
          <a:p>
            <a:pPr marL="0" indent="0" algn="ctr">
              <a:buNone/>
            </a:pPr>
            <a:endParaRPr lang="en-US" sz="4800" b="1" dirty="0">
              <a:solidFill>
                <a:schemeClr val="tx1"/>
              </a:solidFill>
            </a:endParaRPr>
          </a:p>
          <a:p>
            <a:pPr marL="0" indent="0" algn="ctr">
              <a:buNone/>
            </a:pPr>
            <a:r>
              <a:rPr lang="en-US" sz="4800" dirty="0">
                <a:solidFill>
                  <a:schemeClr val="tx1"/>
                </a:solidFill>
              </a:rPr>
              <a:t> </a:t>
            </a:r>
          </a:p>
          <a:p>
            <a:pPr marL="0" indent="0" algn="ctr" defTabSz="914400">
              <a:lnSpc>
                <a:spcPct val="90000"/>
              </a:lnSpc>
              <a:spcBef>
                <a:spcPts val="400"/>
              </a:spcBef>
              <a:buNone/>
            </a:pPr>
            <a:endParaRPr lang="en-US" sz="1800" i="1" dirty="0">
              <a:solidFill>
                <a:schemeClr val="tx1"/>
              </a:solidFill>
              <a:latin typeface="Calibri" pitchFamily="34" charset="0"/>
              <a:ea typeface="ＭＳ Ｐゴシック"/>
              <a:cs typeface="ＭＳ Ｐゴシック"/>
            </a:endParaRPr>
          </a:p>
          <a:p>
            <a:pPr marL="0" indent="0" algn="ctr">
              <a:buNone/>
            </a:pPr>
            <a:endParaRPr lang="en-US" dirty="0">
              <a:solidFill>
                <a:schemeClr val="tx1"/>
              </a:solidFill>
            </a:endParaRPr>
          </a:p>
        </p:txBody>
      </p:sp>
    </p:spTree>
    <p:extLst>
      <p:ext uri="{BB962C8B-B14F-4D97-AF65-F5344CB8AC3E}">
        <p14:creationId xmlns:p14="http://schemas.microsoft.com/office/powerpoint/2010/main" val="2671848457"/>
      </p:ext>
    </p:extLst>
  </p:cSld>
  <p:clrMapOvr>
    <a:masterClrMapping/>
  </p:clrMapOvr>
  <p:timing>
    <p:tnLst>
      <p:par>
        <p:cTn id="1" dur="indefinite" restart="never" nodeType="tmRoot"/>
      </p:par>
    </p:tnLst>
    <p:bldLst>
      <p:bldP spid="7"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&amp; Family Challenges/Needs</a:t>
            </a:r>
            <a:endParaRPr lang="en-US" dirty="0"/>
          </a:p>
        </p:txBody>
      </p:sp>
      <p:sp>
        <p:nvSpPr>
          <p:cNvPr id="15" name="Text Placeholder 3"/>
          <p:cNvSpPr txBox="1">
            <a:spLocks noGrp="1"/>
          </p:cNvSpPr>
          <p:nvPr>
            <p:ph type="body" sz="quarter" idx="4294967295"/>
          </p:nvPr>
        </p:nvSpPr>
        <p:spPr>
          <a:xfrm>
            <a:off x="5181602" y="150813"/>
            <a:ext cx="6867525" cy="461962"/>
          </a:xfrm>
          <a:prstGeom prst="rect">
            <a:avLst/>
          </a:prstGeom>
        </p:spPr>
        <p:txBody>
          <a:bodyPr vert="horz" lIns="91440" tIns="45720" rIns="91440" bIns="45720" rtlCol="0">
            <a:normAutofit lnSpcReduction="10000"/>
          </a:bodyPr>
          <a:lstStyle>
            <a:lvl1pPr marL="0" indent="0" algn="r" defTabSz="914400" rtl="0" eaLnBrk="1" latinLnBrk="0" hangingPunct="1">
              <a:lnSpc>
                <a:spcPct val="90000"/>
              </a:lnSpc>
              <a:spcBef>
                <a:spcPts val="1000"/>
              </a:spcBef>
              <a:buFont typeface="Arial"/>
              <a:buNone/>
              <a:defRPr sz="2800" kern="1200">
                <a:solidFill>
                  <a:schemeClr val="bg1"/>
                </a:solidFill>
                <a:latin typeface="Avenir Roman"/>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PATIENT NAVIGATION</a:t>
            </a:r>
            <a:endParaRPr lang="en-US" dirty="0"/>
          </a:p>
        </p:txBody>
      </p:sp>
      <p:sp>
        <p:nvSpPr>
          <p:cNvPr id="3" name="TextBox 2"/>
          <p:cNvSpPr txBox="1"/>
          <p:nvPr/>
        </p:nvSpPr>
        <p:spPr>
          <a:xfrm>
            <a:off x="685801" y="1949505"/>
            <a:ext cx="9150909" cy="3416320"/>
          </a:xfrm>
          <a:prstGeom prst="rect">
            <a:avLst/>
          </a:prstGeom>
          <a:noFill/>
        </p:spPr>
        <p:txBody>
          <a:bodyPr wrap="square" rtlCol="0">
            <a:spAutoFit/>
          </a:bodyPr>
          <a:lstStyle/>
          <a:p>
            <a:pPr marL="457200" indent="-457200">
              <a:buFont typeface="Arial" panose="020B0604020202020204" pitchFamily="34" charset="0"/>
              <a:buChar char="•"/>
            </a:pPr>
            <a:r>
              <a:rPr lang="en-US" sz="3600" dirty="0"/>
              <a:t>Information </a:t>
            </a:r>
          </a:p>
          <a:p>
            <a:pPr marL="457200" indent="-457200">
              <a:buFont typeface="Arial" panose="020B0604020202020204" pitchFamily="34" charset="0"/>
              <a:buChar char="•"/>
            </a:pPr>
            <a:r>
              <a:rPr lang="en-US" sz="3600" dirty="0"/>
              <a:t>Daily life integration</a:t>
            </a:r>
          </a:p>
          <a:p>
            <a:pPr marL="457200" indent="-457200">
              <a:buFont typeface="Arial" panose="020B0604020202020204" pitchFamily="34" charset="0"/>
              <a:buChar char="•"/>
            </a:pPr>
            <a:r>
              <a:rPr lang="en-US" sz="3600" dirty="0"/>
              <a:t>Self-care</a:t>
            </a:r>
          </a:p>
          <a:p>
            <a:pPr marL="457200" indent="-457200">
              <a:buFont typeface="Arial" panose="020B0604020202020204" pitchFamily="34" charset="0"/>
              <a:buChar char="•"/>
            </a:pPr>
            <a:r>
              <a:rPr lang="en-US" sz="3600" dirty="0">
                <a:solidFill>
                  <a:prstClr val="black"/>
                </a:solidFill>
              </a:rPr>
              <a:t>Balancing</a:t>
            </a:r>
          </a:p>
          <a:p>
            <a:pPr marL="457200" indent="-457200">
              <a:buFont typeface="Arial" panose="020B0604020202020204" pitchFamily="34" charset="0"/>
              <a:buChar char="•"/>
            </a:pPr>
            <a:r>
              <a:rPr lang="en-US" sz="3600" dirty="0">
                <a:solidFill>
                  <a:prstClr val="black"/>
                </a:solidFill>
              </a:rPr>
              <a:t>Emotional support; </a:t>
            </a:r>
          </a:p>
          <a:p>
            <a:pPr lvl="1"/>
            <a:r>
              <a:rPr lang="en-US" sz="3600" dirty="0">
                <a:solidFill>
                  <a:prstClr val="black"/>
                </a:solidFill>
              </a:rPr>
              <a:t>positivity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1" y="1949505"/>
            <a:ext cx="4915331" cy="4006536"/>
          </a:xfrm>
          <a:prstGeom prst="rect">
            <a:avLst/>
          </a:prstGeom>
        </p:spPr>
      </p:pic>
      <p:sp>
        <p:nvSpPr>
          <p:cNvPr id="5" name="TextBox 4"/>
          <p:cNvSpPr txBox="1"/>
          <p:nvPr/>
        </p:nvSpPr>
        <p:spPr>
          <a:xfrm>
            <a:off x="7722604" y="5486400"/>
            <a:ext cx="3383298" cy="369332"/>
          </a:xfrm>
          <a:prstGeom prst="rect">
            <a:avLst/>
          </a:prstGeom>
          <a:noFill/>
        </p:spPr>
        <p:txBody>
          <a:bodyPr wrap="none" rtlCol="0">
            <a:spAutoFit/>
          </a:bodyPr>
          <a:lstStyle/>
          <a:p>
            <a:r>
              <a:rPr lang="en-US" dirty="0">
                <a:solidFill>
                  <a:schemeClr val="bg1"/>
                </a:solidFill>
              </a:rPr>
              <a:t>Rockwell: </a:t>
            </a:r>
            <a:r>
              <a:rPr lang="en-US" i="1" dirty="0">
                <a:solidFill>
                  <a:schemeClr val="bg1"/>
                </a:solidFill>
              </a:rPr>
              <a:t>Glen Canyon Dam</a:t>
            </a:r>
            <a:r>
              <a:rPr lang="en-US" dirty="0">
                <a:solidFill>
                  <a:schemeClr val="bg1"/>
                </a:solidFill>
              </a:rPr>
              <a:t>, 1969</a:t>
            </a:r>
          </a:p>
        </p:txBody>
      </p:sp>
    </p:spTree>
    <p:extLst>
      <p:ext uri="{BB962C8B-B14F-4D97-AF65-F5344CB8AC3E}">
        <p14:creationId xmlns:p14="http://schemas.microsoft.com/office/powerpoint/2010/main" val="1076884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onstantia" panose="02030602050306030303" pitchFamily="18" charset="0"/>
              </a:rPr>
              <a:t>Cancer Survivors in the U.S.</a:t>
            </a:r>
            <a:endParaRPr lang="en-US" sz="4000" b="1" dirty="0">
              <a:latin typeface="Constantia" panose="02030602050306030303"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t>Cancer survivor- any person with a history of cancer from diagnosis through the remainder of their life</a:t>
            </a:r>
          </a:p>
          <a:p>
            <a:pPr lvl="1"/>
            <a:r>
              <a:rPr lang="en-US" dirty="0" smtClean="0"/>
              <a:t>15.5 million cancer survivors- 2016</a:t>
            </a:r>
          </a:p>
          <a:p>
            <a:pPr lvl="1"/>
            <a:r>
              <a:rPr lang="en-US" dirty="0" smtClean="0"/>
              <a:t>50% are &gt;70 years</a:t>
            </a:r>
          </a:p>
          <a:p>
            <a:pPr lvl="1"/>
            <a:r>
              <a:rPr lang="en-US" dirty="0" smtClean="0"/>
              <a:t>20.3 million cancer survivors expected by 2026</a:t>
            </a:r>
          </a:p>
          <a:p>
            <a:r>
              <a:rPr lang="en-US" dirty="0" smtClean="0"/>
              <a:t>2 out of 3 people diagnosed with cancer are expected to live at least 5 years after diagnosis</a:t>
            </a:r>
          </a:p>
          <a:p>
            <a:r>
              <a:rPr lang="en-US" dirty="0" smtClean="0"/>
              <a:t>Cancer as a chronic disease</a:t>
            </a:r>
          </a:p>
          <a:p>
            <a:pPr lvl="1"/>
            <a:r>
              <a:rPr lang="en-US" dirty="0" smtClean="0"/>
              <a:t>Control</a:t>
            </a:r>
          </a:p>
          <a:p>
            <a:pPr lvl="1"/>
            <a:r>
              <a:rPr lang="en-US" dirty="0" smtClean="0"/>
              <a:t>Modify the evolution of the disease</a:t>
            </a:r>
          </a:p>
          <a:p>
            <a:pPr marL="0" indent="0">
              <a:buNone/>
            </a:pPr>
            <a:endParaRPr lang="en-US" dirty="0" smtClean="0"/>
          </a:p>
          <a:p>
            <a:pPr marL="0" indent="0">
              <a:buNone/>
            </a:pPr>
            <a:r>
              <a:rPr lang="en-US" sz="1200" dirty="0" smtClean="0"/>
              <a:t>ACS, 2017, CDC, 2017</a:t>
            </a:r>
            <a:endParaRPr lang="en-US" sz="1200" dirty="0"/>
          </a:p>
          <a:p>
            <a:endParaRPr lang="en-US" dirty="0"/>
          </a:p>
        </p:txBody>
      </p:sp>
    </p:spTree>
    <p:extLst>
      <p:ext uri="{BB962C8B-B14F-4D97-AF65-F5344CB8AC3E}">
        <p14:creationId xmlns:p14="http://schemas.microsoft.com/office/powerpoint/2010/main" val="2891186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11016470" cy="642660"/>
          </a:xfrm>
        </p:spPr>
        <p:txBody>
          <a:bodyPr/>
          <a:lstStyle/>
          <a:p>
            <a:r>
              <a:rPr lang="en-US" dirty="0" smtClean="0">
                <a:solidFill>
                  <a:srgbClr val="C00000"/>
                </a:solidFill>
              </a:rPr>
              <a:t>Factors Influencing Patient and Family Response</a:t>
            </a:r>
            <a:endParaRPr lang="en-US" dirty="0">
              <a:solidFill>
                <a:srgbClr val="C00000"/>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3551" y="1671388"/>
            <a:ext cx="3810001" cy="4285885"/>
          </a:xfrm>
        </p:spPr>
      </p:pic>
      <p:sp>
        <p:nvSpPr>
          <p:cNvPr id="5" name="Content Placeholder 4"/>
          <p:cNvSpPr>
            <a:spLocks noGrp="1"/>
          </p:cNvSpPr>
          <p:nvPr>
            <p:ph sz="half" idx="2"/>
          </p:nvPr>
        </p:nvSpPr>
        <p:spPr>
          <a:xfrm>
            <a:off x="4871544" y="1671388"/>
            <a:ext cx="6934200" cy="4351338"/>
          </a:xfrm>
        </p:spPr>
        <p:txBody>
          <a:bodyPr>
            <a:normAutofit/>
          </a:bodyPr>
          <a:lstStyle/>
          <a:p>
            <a:r>
              <a:rPr lang="en-US" sz="3600" dirty="0"/>
              <a:t>Importance of others (+ or -)</a:t>
            </a:r>
          </a:p>
          <a:p>
            <a:r>
              <a:rPr lang="en-US" sz="3600" dirty="0"/>
              <a:t>Influence of care providers &amp; systems</a:t>
            </a:r>
          </a:p>
          <a:p>
            <a:r>
              <a:rPr lang="en-US" sz="3600" dirty="0"/>
              <a:t>Financial resources</a:t>
            </a:r>
          </a:p>
          <a:p>
            <a:r>
              <a:rPr lang="en-US" sz="3600" dirty="0"/>
              <a:t>Adequate health care coverage</a:t>
            </a:r>
          </a:p>
          <a:p>
            <a:r>
              <a:rPr lang="en-US" sz="3600" dirty="0"/>
              <a:t>Depression/anxiety</a:t>
            </a:r>
          </a:p>
          <a:p>
            <a:endParaRPr lang="en-US" dirty="0" smtClean="0"/>
          </a:p>
          <a:p>
            <a:endParaRPr lang="en-US" dirty="0"/>
          </a:p>
        </p:txBody>
      </p:sp>
      <p:sp>
        <p:nvSpPr>
          <p:cNvPr id="8" name="TextBox 7"/>
          <p:cNvSpPr txBox="1"/>
          <p:nvPr/>
        </p:nvSpPr>
        <p:spPr>
          <a:xfrm>
            <a:off x="685800" y="5695084"/>
            <a:ext cx="2553904" cy="369332"/>
          </a:xfrm>
          <a:prstGeom prst="rect">
            <a:avLst/>
          </a:prstGeom>
          <a:noFill/>
        </p:spPr>
        <p:txBody>
          <a:bodyPr wrap="none" rtlCol="0">
            <a:spAutoFit/>
          </a:bodyPr>
          <a:lstStyle/>
          <a:p>
            <a:r>
              <a:rPr lang="en-US" dirty="0">
                <a:solidFill>
                  <a:schemeClr val="bg1"/>
                </a:solidFill>
              </a:rPr>
              <a:t>Benson: </a:t>
            </a:r>
            <a:r>
              <a:rPr lang="en-US" i="1" dirty="0">
                <a:solidFill>
                  <a:schemeClr val="bg1"/>
                </a:solidFill>
              </a:rPr>
              <a:t>Summer of 1909</a:t>
            </a:r>
          </a:p>
        </p:txBody>
      </p:sp>
      <p:sp>
        <p:nvSpPr>
          <p:cNvPr id="9" name="TextBox 8"/>
          <p:cNvSpPr txBox="1"/>
          <p:nvPr/>
        </p:nvSpPr>
        <p:spPr>
          <a:xfrm>
            <a:off x="5789943" y="5510418"/>
            <a:ext cx="5767809" cy="738664"/>
          </a:xfrm>
          <a:prstGeom prst="rect">
            <a:avLst/>
          </a:prstGeom>
          <a:noFill/>
        </p:spPr>
        <p:txBody>
          <a:bodyPr wrap="square" rtlCol="0">
            <a:spAutoFit/>
          </a:bodyPr>
          <a:lstStyle/>
          <a:p>
            <a:r>
              <a:rPr lang="en-US" sz="2400" dirty="0" err="1"/>
              <a:t>Knafl</a:t>
            </a:r>
            <a:r>
              <a:rPr lang="en-US" sz="2400" dirty="0"/>
              <a:t>, </a:t>
            </a:r>
            <a:r>
              <a:rPr lang="en-US" sz="2400" dirty="0" err="1"/>
              <a:t>Deatrick</a:t>
            </a:r>
            <a:r>
              <a:rPr lang="en-US" sz="2400" dirty="0"/>
              <a:t>, &amp; </a:t>
            </a:r>
            <a:r>
              <a:rPr lang="en-US" sz="2400" dirty="0" err="1"/>
              <a:t>Havill</a:t>
            </a:r>
            <a:r>
              <a:rPr lang="en-US" sz="2400" dirty="0"/>
              <a:t>, 2012; Turner, 2004</a:t>
            </a:r>
          </a:p>
          <a:p>
            <a:endParaRPr lang="en-US" dirty="0"/>
          </a:p>
        </p:txBody>
      </p:sp>
    </p:spTree>
    <p:extLst>
      <p:ext uri="{BB962C8B-B14F-4D97-AF65-F5344CB8AC3E}">
        <p14:creationId xmlns:p14="http://schemas.microsoft.com/office/powerpoint/2010/main" val="695163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Health Care Providers</a:t>
            </a:r>
            <a:endParaRPr lang="en-US" dirty="0">
              <a:solidFill>
                <a:schemeClr val="tx2"/>
              </a:solidFill>
            </a:endParaRPr>
          </a:p>
        </p:txBody>
      </p:sp>
      <p:sp>
        <p:nvSpPr>
          <p:cNvPr id="3" name="Content Placeholder 2"/>
          <p:cNvSpPr>
            <a:spLocks noGrp="1"/>
          </p:cNvSpPr>
          <p:nvPr>
            <p:ph idx="1"/>
          </p:nvPr>
        </p:nvSpPr>
        <p:spPr>
          <a:xfrm>
            <a:off x="762000" y="1718550"/>
            <a:ext cx="7543801" cy="4758450"/>
          </a:xfrm>
        </p:spPr>
        <p:txBody>
          <a:bodyPr>
            <a:normAutofit/>
          </a:bodyPr>
          <a:lstStyle/>
          <a:p>
            <a:pPr marL="228600" indent="0">
              <a:buNone/>
            </a:pPr>
            <a:r>
              <a:rPr lang="en-US" sz="3300" b="1" i="1" dirty="0">
                <a:solidFill>
                  <a:schemeClr val="tx2"/>
                </a:solidFill>
              </a:rPr>
              <a:t>Goal: Recognize patients and families as partners in care.</a:t>
            </a:r>
          </a:p>
          <a:p>
            <a:pPr marL="228600" indent="0">
              <a:buNone/>
            </a:pPr>
            <a:endParaRPr lang="en-US" sz="1000" b="1" i="1" dirty="0">
              <a:solidFill>
                <a:schemeClr val="accent5"/>
              </a:solidFill>
            </a:endParaRPr>
          </a:p>
          <a:p>
            <a:pPr marL="685800" indent="-457200">
              <a:buFont typeface="Wingdings" panose="05000000000000000000" pitchFamily="2" charset="2"/>
              <a:buChar char="Ø"/>
            </a:pPr>
            <a:r>
              <a:rPr lang="en-US" dirty="0"/>
              <a:t>Help them to live as a family—integrating treatment into daily life</a:t>
            </a:r>
          </a:p>
          <a:p>
            <a:pPr marL="685800" indent="-457200">
              <a:buFont typeface="Wingdings" panose="05000000000000000000" pitchFamily="2" charset="2"/>
              <a:buChar char="Ø"/>
            </a:pPr>
            <a:r>
              <a:rPr lang="en-US" dirty="0"/>
              <a:t>Establishing normalcy as much as possible within the context of family life </a:t>
            </a:r>
            <a:r>
              <a:rPr lang="en-US" dirty="0">
                <a:sym typeface="Wingdings" panose="05000000000000000000" pitchFamily="2" charset="2"/>
              </a:rPr>
              <a:t>better outcomes for patients and families</a:t>
            </a:r>
          </a:p>
          <a:p>
            <a:pPr marL="685800" indent="-457200">
              <a:buFont typeface="Wingdings" panose="05000000000000000000" pitchFamily="2" charset="2"/>
              <a:buChar char="Ø"/>
            </a:pPr>
            <a:r>
              <a:rPr lang="en-US" dirty="0">
                <a:sym typeface="Wingdings" panose="05000000000000000000" pitchFamily="2" charset="2"/>
              </a:rPr>
              <a:t>Connection to available resources</a:t>
            </a:r>
            <a:endParaRPr lang="en-US" dirty="0"/>
          </a:p>
          <a:p>
            <a:endParaRPr lang="en-US" dirty="0" smtClean="0"/>
          </a:p>
          <a:p>
            <a:endParaRPr lang="en-US" dirty="0"/>
          </a:p>
        </p:txBody>
      </p:sp>
      <p:pic>
        <p:nvPicPr>
          <p:cNvPr id="5" name="Picture 3" descr="AFrican American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80245" y="2057400"/>
            <a:ext cx="3125788" cy="3886200"/>
          </a:xfrm>
          <a:prstGeom prst="rect">
            <a:avLst/>
          </a:prstGeom>
          <a:ln>
            <a:solidFill>
              <a:schemeClr val="hlink"/>
            </a:solidFill>
          </a:ln>
        </p:spPr>
      </p:pic>
      <p:sp>
        <p:nvSpPr>
          <p:cNvPr id="6" name="Rectangle 5"/>
          <p:cNvSpPr/>
          <p:nvPr/>
        </p:nvSpPr>
        <p:spPr>
          <a:xfrm>
            <a:off x="8159159" y="5156718"/>
            <a:ext cx="2967961" cy="923330"/>
          </a:xfrm>
          <a:prstGeom prst="rect">
            <a:avLst/>
          </a:prstGeom>
        </p:spPr>
        <p:txBody>
          <a:bodyPr wrap="square">
            <a:spAutoFit/>
          </a:bodyPr>
          <a:lstStyle/>
          <a:p>
            <a:pPr>
              <a:defRPr/>
            </a:pPr>
            <a:r>
              <a:rPr lang="en-US" dirty="0">
                <a:solidFill>
                  <a:schemeClr val="bg1"/>
                </a:solidFill>
                <a:effectLst>
                  <a:outerShdw blurRad="38100" dist="38100" dir="2700000" algn="tl">
                    <a:srgbClr val="FFFFFF"/>
                  </a:outerShdw>
                </a:effectLst>
              </a:rPr>
              <a:t/>
            </a:r>
            <a:br>
              <a:rPr lang="en-US" dirty="0">
                <a:solidFill>
                  <a:schemeClr val="bg1"/>
                </a:solidFill>
                <a:effectLst>
                  <a:outerShdw blurRad="38100" dist="38100" dir="2700000" algn="tl">
                    <a:srgbClr val="FFFFFF"/>
                  </a:outerShdw>
                </a:effectLst>
              </a:rPr>
            </a:br>
            <a:r>
              <a:rPr lang="en-US" dirty="0">
                <a:solidFill>
                  <a:schemeClr val="bg1"/>
                </a:solidFill>
                <a:effectLst>
                  <a:outerShdw blurRad="38100" dist="38100" dir="2700000" algn="tl">
                    <a:srgbClr val="FFFFFF"/>
                  </a:outerShdw>
                </a:effectLst>
              </a:rPr>
              <a:t>Lawrence: </a:t>
            </a:r>
            <a:r>
              <a:rPr lang="en-US" i="1" dirty="0">
                <a:solidFill>
                  <a:schemeClr val="bg1"/>
                </a:solidFill>
                <a:effectLst>
                  <a:outerShdw blurRad="38100" dist="38100" dir="2700000" algn="tl">
                    <a:srgbClr val="FFFFFF"/>
                  </a:outerShdw>
                </a:effectLst>
              </a:rPr>
              <a:t>The Builders</a:t>
            </a:r>
            <a:r>
              <a:rPr lang="en-US" dirty="0">
                <a:solidFill>
                  <a:schemeClr val="bg1"/>
                </a:solidFill>
                <a:effectLst>
                  <a:outerShdw blurRad="38100" dist="38100" dir="2700000" algn="tl">
                    <a:srgbClr val="FFFFFF"/>
                  </a:outerShdw>
                </a:effectLst>
              </a:rPr>
              <a:t>, 1974</a:t>
            </a:r>
            <a:r>
              <a:rPr lang="en-US" dirty="0">
                <a:effectLst>
                  <a:outerShdw blurRad="38100" dist="38100" dir="2700000" algn="tl">
                    <a:srgbClr val="FFFFFF"/>
                  </a:outerShdw>
                </a:effectLst>
              </a:rPr>
              <a:t/>
            </a:r>
            <a:br>
              <a:rPr lang="en-US" dirty="0">
                <a:effectLst>
                  <a:outerShdw blurRad="38100" dist="38100" dir="2700000" algn="tl">
                    <a:srgbClr val="FFFFFF"/>
                  </a:outerShdw>
                </a:effectLst>
              </a:rPr>
            </a:br>
            <a:endParaRPr lang="en-US" dirty="0">
              <a:effectLst>
                <a:outerShdw blurRad="38100" dist="38100" dir="2700000" algn="tl">
                  <a:srgbClr val="FFFFFF"/>
                </a:outerShdw>
              </a:effectLst>
            </a:endParaRPr>
          </a:p>
        </p:txBody>
      </p:sp>
    </p:spTree>
    <p:extLst>
      <p:ext uri="{BB962C8B-B14F-4D97-AF65-F5344CB8AC3E}">
        <p14:creationId xmlns:p14="http://schemas.microsoft.com/office/powerpoint/2010/main" val="1248863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Care Transitions</a:t>
            </a:r>
            <a:endParaRPr lang="en-US" dirty="0">
              <a:solidFill>
                <a:srgbClr val="FF0000"/>
              </a:solidFill>
            </a:endParaRPr>
          </a:p>
        </p:txBody>
      </p:sp>
      <p:sp>
        <p:nvSpPr>
          <p:cNvPr id="8" name="Content Placeholder 7"/>
          <p:cNvSpPr>
            <a:spLocks noGrp="1"/>
          </p:cNvSpPr>
          <p:nvPr>
            <p:ph sz="half" idx="2"/>
          </p:nvPr>
        </p:nvSpPr>
        <p:spPr>
          <a:xfrm>
            <a:off x="5711080" y="1622972"/>
            <a:ext cx="6248400" cy="4743511"/>
          </a:xfrm>
        </p:spPr>
        <p:txBody>
          <a:bodyPr>
            <a:normAutofit/>
          </a:bodyPr>
          <a:lstStyle/>
          <a:p>
            <a:r>
              <a:rPr lang="en-US" sz="2800" dirty="0"/>
              <a:t>Patients &amp; families may draw closer early in care; this may change</a:t>
            </a:r>
          </a:p>
          <a:p>
            <a:r>
              <a:rPr lang="en-US" sz="2800" dirty="0"/>
              <a:t>Social support needs are dynamic </a:t>
            </a:r>
          </a:p>
          <a:p>
            <a:r>
              <a:rPr lang="en-US" sz="2800" dirty="0"/>
              <a:t>Financial planning, coping techniques (disease, symptom management), counseling, and education needs continue post-treatment</a:t>
            </a:r>
          </a:p>
          <a:p>
            <a:r>
              <a:rPr lang="en-US" sz="2800" dirty="0"/>
              <a:t>Adjustment to a ‘new normal’</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14401" y="2124074"/>
            <a:ext cx="4579742" cy="3209925"/>
          </a:xfrm>
          <a:prstGeom prst="rect">
            <a:avLst/>
          </a:prstGeom>
          <a:noFill/>
          <a:ln>
            <a:noFill/>
          </a:ln>
        </p:spPr>
      </p:pic>
      <p:sp>
        <p:nvSpPr>
          <p:cNvPr id="3" name="TextBox 11"/>
          <p:cNvSpPr txBox="1">
            <a:spLocks noChangeArrowheads="1"/>
          </p:cNvSpPr>
          <p:nvPr/>
        </p:nvSpPr>
        <p:spPr bwMode="auto">
          <a:xfrm>
            <a:off x="4255538" y="4876800"/>
            <a:ext cx="102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fontAlgn="base">
              <a:spcBef>
                <a:spcPts val="500"/>
              </a:spcBef>
              <a:spcAft>
                <a:spcPts val="500"/>
              </a:spcAft>
            </a:pPr>
            <a:r>
              <a:rPr lang="en-US" altLang="en-US" sz="1600" dirty="0">
                <a:solidFill>
                  <a:srgbClr val="FFFFFF"/>
                </a:solidFill>
                <a:latin typeface="Times New Roman" pitchFamily="18" charset="0"/>
                <a:cs typeface="Arial" pitchFamily="34" charset="0"/>
              </a:rPr>
              <a:t>M. Brown</a:t>
            </a:r>
            <a:endParaRPr lang="en-US" altLang="en-US" dirty="0">
              <a:latin typeface="Arial" pitchFamily="34" charset="0"/>
              <a:cs typeface="Arial" pitchFamily="34" charset="0"/>
            </a:endParaRPr>
          </a:p>
        </p:txBody>
      </p:sp>
      <p:sp>
        <p:nvSpPr>
          <p:cNvPr id="5" name="TextBox 11"/>
          <p:cNvSpPr txBox="1">
            <a:spLocks noChangeArrowheads="1"/>
          </p:cNvSpPr>
          <p:nvPr/>
        </p:nvSpPr>
        <p:spPr bwMode="auto">
          <a:xfrm>
            <a:off x="5494143" y="5745826"/>
            <a:ext cx="571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spcBef>
                <a:spcPts val="500"/>
              </a:spcBef>
              <a:spcAft>
                <a:spcPts val="500"/>
              </a:spcAft>
            </a:pPr>
            <a:r>
              <a:rPr lang="en-US" altLang="en-US" sz="2400" dirty="0">
                <a:latin typeface="Times New Roman" pitchFamily="18" charset="0"/>
                <a:cs typeface="Arial" pitchFamily="34" charset="0"/>
              </a:rPr>
              <a:t>Sherwood et al., 2011; Klimmek et al., 2015</a:t>
            </a:r>
            <a:endParaRPr lang="en-US" altLang="en-US" sz="2400" dirty="0">
              <a:latin typeface="Arial" pitchFamily="34" charset="0"/>
              <a:cs typeface="Arial" pitchFamily="34" charset="0"/>
            </a:endParaRPr>
          </a:p>
        </p:txBody>
      </p:sp>
    </p:spTree>
    <p:extLst>
      <p:ext uri="{BB962C8B-B14F-4D97-AF65-F5344CB8AC3E}">
        <p14:creationId xmlns:p14="http://schemas.microsoft.com/office/powerpoint/2010/main" val="2801120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1" y="723900"/>
            <a:ext cx="4799231" cy="5410200"/>
          </a:xfrm>
        </p:spPr>
        <p:txBody>
          <a:bodyPr>
            <a:noAutofit/>
          </a:bodyPr>
          <a:lstStyle/>
          <a:p>
            <a:r>
              <a:rPr lang="en-US" sz="4800" dirty="0">
                <a:solidFill>
                  <a:schemeClr val="accent5"/>
                </a:solidFill>
              </a:rPr>
              <a:t>Navigation </a:t>
            </a:r>
            <a:br>
              <a:rPr lang="en-US" sz="4800" dirty="0">
                <a:solidFill>
                  <a:schemeClr val="accent5"/>
                </a:solidFill>
              </a:rPr>
            </a:br>
            <a:r>
              <a:rPr lang="en-US" sz="4800" dirty="0">
                <a:solidFill>
                  <a:schemeClr val="accent5"/>
                </a:solidFill>
              </a:rPr>
              <a:t>to Support </a:t>
            </a:r>
            <a:br>
              <a:rPr lang="en-US" sz="4800" dirty="0">
                <a:solidFill>
                  <a:schemeClr val="accent5"/>
                </a:solidFill>
              </a:rPr>
            </a:br>
            <a:r>
              <a:rPr lang="en-US" sz="4800" dirty="0">
                <a:solidFill>
                  <a:schemeClr val="accent5"/>
                </a:solidFill>
              </a:rPr>
              <a:t>Patients &amp; Families throughout the Cancer Experience</a:t>
            </a:r>
          </a:p>
        </p:txBody>
      </p:sp>
      <p:sp>
        <p:nvSpPr>
          <p:cNvPr id="3" name="Content Placeholder 2"/>
          <p:cNvSpPr>
            <a:spLocks noGrp="1"/>
          </p:cNvSpPr>
          <p:nvPr>
            <p:ph idx="1"/>
          </p:nvPr>
        </p:nvSpPr>
        <p:spPr>
          <a:xfrm>
            <a:off x="440864" y="457202"/>
            <a:ext cx="6112337" cy="5254282"/>
          </a:xfrm>
        </p:spPr>
        <p:txBody>
          <a:bodyPr/>
          <a:lstStyle/>
          <a:p>
            <a:endParaRPr lang="en-US" dirty="0"/>
          </a:p>
        </p:txBody>
      </p:sp>
      <p:sp>
        <p:nvSpPr>
          <p:cNvPr id="5" name="Text Placeholder 4"/>
          <p:cNvSpPr>
            <a:spLocks noGrp="1"/>
          </p:cNvSpPr>
          <p:nvPr>
            <p:ph type="body" sz="quarter" idx="4294967295"/>
          </p:nvPr>
        </p:nvSpPr>
        <p:spPr>
          <a:xfrm>
            <a:off x="5181602" y="150813"/>
            <a:ext cx="6867525" cy="461962"/>
          </a:xfrm>
        </p:spPr>
        <p:txBody>
          <a:bodyPr>
            <a:normAutofit lnSpcReduction="10000"/>
          </a:bodyPr>
          <a:lstStyle/>
          <a:p>
            <a:endParaRPr lang="en-US"/>
          </a:p>
        </p:txBody>
      </p:sp>
      <p:pic>
        <p:nvPicPr>
          <p:cNvPr id="6" name="Picture 5" descr="AA family graphic"/>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371600"/>
            <a:ext cx="5562601" cy="3962400"/>
          </a:xfrm>
          <a:prstGeom prst="rect">
            <a:avLst/>
          </a:prstGeom>
          <a:noFill/>
          <a:ln w="9525">
            <a:solidFill>
              <a:schemeClr val="hlink"/>
            </a:solidFill>
            <a:miter lim="800000"/>
            <a:headEnd/>
            <a:tailEnd/>
          </a:ln>
          <a:effectLst/>
        </p:spPr>
      </p:pic>
      <p:sp>
        <p:nvSpPr>
          <p:cNvPr id="4" name="Rectangle 3"/>
          <p:cNvSpPr/>
          <p:nvPr/>
        </p:nvSpPr>
        <p:spPr>
          <a:xfrm>
            <a:off x="1638300" y="4933890"/>
            <a:ext cx="3657600" cy="400110"/>
          </a:xfrm>
          <a:prstGeom prst="rect">
            <a:avLst/>
          </a:prstGeom>
        </p:spPr>
        <p:txBody>
          <a:bodyPr wrap="square">
            <a:spAutoFit/>
          </a:bodyPr>
          <a:lstStyle/>
          <a:p>
            <a:pPr>
              <a:defRPr/>
            </a:pPr>
            <a:r>
              <a:rPr lang="en-US" sz="2000" dirty="0"/>
              <a:t>Alston: </a:t>
            </a:r>
            <a:r>
              <a:rPr lang="en-US" sz="2000" i="1" dirty="0"/>
              <a:t>Family in Cityscape, </a:t>
            </a:r>
            <a:r>
              <a:rPr lang="en-US" sz="2000" dirty="0"/>
              <a:t>1966 </a:t>
            </a:r>
          </a:p>
        </p:txBody>
      </p:sp>
    </p:spTree>
    <p:extLst>
      <p:ext uri="{BB962C8B-B14F-4D97-AF65-F5344CB8AC3E}">
        <p14:creationId xmlns:p14="http://schemas.microsoft.com/office/powerpoint/2010/main" val="2397777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Patient Navigation</a:t>
            </a:r>
            <a:endParaRPr lang="en-US" dirty="0">
              <a:solidFill>
                <a:srgbClr val="7030A0"/>
              </a:solidFill>
            </a:endParaRPr>
          </a:p>
        </p:txBody>
      </p:sp>
      <p:sp>
        <p:nvSpPr>
          <p:cNvPr id="16" name="TextBox 15"/>
          <p:cNvSpPr txBox="1"/>
          <p:nvPr/>
        </p:nvSpPr>
        <p:spPr>
          <a:xfrm>
            <a:off x="533400" y="5943600"/>
            <a:ext cx="6176756" cy="369332"/>
          </a:xfrm>
          <a:prstGeom prst="rect">
            <a:avLst/>
          </a:prstGeom>
          <a:noFill/>
        </p:spPr>
        <p:txBody>
          <a:bodyPr wrap="none" rtlCol="0">
            <a:spAutoFit/>
          </a:bodyPr>
          <a:lstStyle/>
          <a:p>
            <a:r>
              <a:rPr lang="en-US" dirty="0">
                <a:solidFill>
                  <a:prstClr val="black"/>
                </a:solidFill>
              </a:rPr>
              <a:t>Fouad et al. J </a:t>
            </a:r>
            <a:r>
              <a:rPr lang="en-US" dirty="0" err="1">
                <a:solidFill>
                  <a:prstClr val="black"/>
                </a:solidFill>
              </a:rPr>
              <a:t>Onc</a:t>
            </a:r>
            <a:r>
              <a:rPr lang="en-US" dirty="0">
                <a:solidFill>
                  <a:prstClr val="black"/>
                </a:solidFill>
              </a:rPr>
              <a:t> </a:t>
            </a:r>
            <a:r>
              <a:rPr lang="en-US" dirty="0" err="1">
                <a:solidFill>
                  <a:prstClr val="black"/>
                </a:solidFill>
              </a:rPr>
              <a:t>Prac</a:t>
            </a:r>
            <a:r>
              <a:rPr lang="en-US" dirty="0">
                <a:solidFill>
                  <a:prstClr val="black"/>
                </a:solidFill>
              </a:rPr>
              <a:t> 2016, </a:t>
            </a:r>
            <a:r>
              <a:rPr lang="en-US" dirty="0" err="1">
                <a:solidFill>
                  <a:prstClr val="black"/>
                </a:solidFill>
              </a:rPr>
              <a:t>Paskett</a:t>
            </a:r>
            <a:r>
              <a:rPr lang="en-US" dirty="0">
                <a:solidFill>
                  <a:prstClr val="black"/>
                </a:solidFill>
              </a:rPr>
              <a:t> et al. CA Cancer J </a:t>
            </a:r>
            <a:r>
              <a:rPr lang="en-US" dirty="0" err="1">
                <a:solidFill>
                  <a:prstClr val="black"/>
                </a:solidFill>
              </a:rPr>
              <a:t>Clin</a:t>
            </a:r>
            <a:r>
              <a:rPr lang="en-US" dirty="0">
                <a:solidFill>
                  <a:prstClr val="black"/>
                </a:solidFill>
              </a:rPr>
              <a:t> 2011</a:t>
            </a:r>
          </a:p>
        </p:txBody>
      </p:sp>
      <p:sp>
        <p:nvSpPr>
          <p:cNvPr id="3" name="TextBox 2"/>
          <p:cNvSpPr txBox="1"/>
          <p:nvPr/>
        </p:nvSpPr>
        <p:spPr>
          <a:xfrm>
            <a:off x="1913973" y="1818294"/>
            <a:ext cx="7922736" cy="3293209"/>
          </a:xfrm>
          <a:prstGeom prst="rect">
            <a:avLst/>
          </a:prstGeom>
          <a:noFill/>
        </p:spPr>
        <p:txBody>
          <a:bodyPr wrap="square" rtlCol="0">
            <a:spAutoFit/>
          </a:bodyPr>
          <a:lstStyle/>
          <a:p>
            <a:r>
              <a:rPr lang="en-US" sz="3200" dirty="0">
                <a:solidFill>
                  <a:prstClr val="black"/>
                </a:solidFill>
              </a:rPr>
              <a:t>“The use of lay community health workers to help patients overcome barriers in their communities and in the health care system”</a:t>
            </a:r>
          </a:p>
          <a:p>
            <a:endParaRPr lang="en-US" sz="2800" dirty="0">
              <a:solidFill>
                <a:prstClr val="black"/>
              </a:solidFill>
            </a:endParaRPr>
          </a:p>
          <a:p>
            <a:r>
              <a:rPr lang="en-US" sz="2800" dirty="0">
                <a:solidFill>
                  <a:prstClr val="black"/>
                </a:solidFill>
              </a:rPr>
              <a:t>Commonly applied in the context of cancer prevention and treatment but also used in other health conditions</a:t>
            </a:r>
          </a:p>
        </p:txBody>
      </p:sp>
    </p:spTree>
    <p:extLst>
      <p:ext uri="{BB962C8B-B14F-4D97-AF65-F5344CB8AC3E}">
        <p14:creationId xmlns:p14="http://schemas.microsoft.com/office/powerpoint/2010/main" val="3420027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Navigators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3300" b="1" u="sng" dirty="0">
                <a:solidFill>
                  <a:srgbClr val="00B050"/>
                </a:solidFill>
              </a:rPr>
              <a:t>Patient Navigators</a:t>
            </a:r>
            <a:r>
              <a:rPr lang="en-US" sz="3300" b="1" dirty="0">
                <a:solidFill>
                  <a:srgbClr val="00B050"/>
                </a:solidFill>
              </a:rPr>
              <a:t> </a:t>
            </a:r>
            <a:r>
              <a:rPr lang="en-US" sz="3300" dirty="0"/>
              <a:t>are</a:t>
            </a:r>
            <a:r>
              <a:rPr lang="en-US" sz="3300" b="1" dirty="0"/>
              <a:t> </a:t>
            </a:r>
            <a:r>
              <a:rPr lang="en-US" sz="3300" dirty="0"/>
              <a:t>trained to: </a:t>
            </a:r>
          </a:p>
          <a:p>
            <a:endParaRPr lang="en-US" sz="3300" dirty="0"/>
          </a:p>
          <a:p>
            <a:r>
              <a:rPr lang="en-US" sz="3300" dirty="0"/>
              <a:t>Provide clinic-based information about trials to minority patients</a:t>
            </a:r>
          </a:p>
          <a:p>
            <a:r>
              <a:rPr lang="en-US" sz="3300" dirty="0"/>
              <a:t>Support minority patients enrolled in clinical trials</a:t>
            </a:r>
          </a:p>
          <a:p>
            <a:pPr lvl="2">
              <a:buFont typeface="Wingdings" panose="05000000000000000000" pitchFamily="2" charset="2"/>
              <a:buChar char="Ø"/>
            </a:pPr>
            <a:r>
              <a:rPr lang="en-US" sz="3300" dirty="0"/>
              <a:t>Logistical barriers</a:t>
            </a:r>
          </a:p>
          <a:p>
            <a:pPr lvl="3"/>
            <a:r>
              <a:rPr lang="en-US" sz="3300" dirty="0"/>
              <a:t>Utilizing resources available within cancer centers</a:t>
            </a:r>
          </a:p>
          <a:p>
            <a:pPr lvl="3"/>
            <a:r>
              <a:rPr lang="en-US" sz="3300" dirty="0"/>
              <a:t>Referral to existing community resources</a:t>
            </a:r>
          </a:p>
          <a:p>
            <a:pPr lvl="2">
              <a:buFont typeface="Wingdings" panose="05000000000000000000" pitchFamily="2" charset="2"/>
              <a:buChar char="Ø"/>
            </a:pPr>
            <a:r>
              <a:rPr lang="en-US" sz="3300" dirty="0"/>
              <a:t>Cultural considerations</a:t>
            </a:r>
          </a:p>
          <a:p>
            <a:pPr lvl="2">
              <a:buFont typeface="Wingdings" panose="05000000000000000000" pitchFamily="2" charset="2"/>
              <a:buChar char="Ø"/>
            </a:pPr>
            <a:r>
              <a:rPr lang="en-US" sz="3300" dirty="0"/>
              <a:t>Emotional support</a:t>
            </a:r>
          </a:p>
          <a:p>
            <a:endParaRPr lang="en-US" dirty="0"/>
          </a:p>
        </p:txBody>
      </p:sp>
      <p:pic>
        <p:nvPicPr>
          <p:cNvPr id="5" name="Picture 4" descr="C:\Documents and Settings\ombah1\Desktop\JHCRCD\Background Pics\pic1.bmp"/>
          <p:cNvPicPr>
            <a:picLocks noChangeAspect="1" noChangeArrowheads="1"/>
          </p:cNvPicPr>
          <p:nvPr/>
        </p:nvPicPr>
        <p:blipFill>
          <a:blip r:embed="rId3" cstate="print"/>
          <a:srcRect r="44440"/>
          <a:stretch>
            <a:fillRect/>
          </a:stretch>
        </p:blipFill>
        <p:spPr bwMode="auto">
          <a:xfrm>
            <a:off x="8796021" y="4876800"/>
            <a:ext cx="3133043" cy="1752600"/>
          </a:xfrm>
          <a:prstGeom prst="rect">
            <a:avLst/>
          </a:prstGeom>
          <a:noFill/>
          <a:ln>
            <a:solidFill>
              <a:schemeClr val="accent1">
                <a:lumMod val="75000"/>
              </a:schemeClr>
            </a:solidFill>
          </a:ln>
        </p:spPr>
      </p:pic>
    </p:spTree>
    <p:extLst>
      <p:ext uri="{BB962C8B-B14F-4D97-AF65-F5344CB8AC3E}">
        <p14:creationId xmlns:p14="http://schemas.microsoft.com/office/powerpoint/2010/main" val="719338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881340"/>
            <a:ext cx="3997999" cy="642660"/>
          </a:xfrm>
        </p:spPr>
        <p:txBody>
          <a:bodyPr>
            <a:normAutofit/>
          </a:bodyPr>
          <a:lstStyle/>
          <a:p>
            <a:r>
              <a:rPr lang="en-US" sz="2400" dirty="0"/>
              <a:t>STRATEGY 1</a:t>
            </a:r>
          </a:p>
        </p:txBody>
      </p:sp>
      <p:sp>
        <p:nvSpPr>
          <p:cNvPr id="2" name="Text Placeholder 1"/>
          <p:cNvSpPr>
            <a:spLocks noGrp="1"/>
          </p:cNvSpPr>
          <p:nvPr>
            <p:ph type="body" sz="quarter" idx="4294967295"/>
          </p:nvPr>
        </p:nvSpPr>
        <p:spPr>
          <a:xfrm>
            <a:off x="5883950" y="902365"/>
            <a:ext cx="5210723" cy="461962"/>
          </a:xfrm>
        </p:spPr>
        <p:txBody>
          <a:bodyPr>
            <a:noAutofit/>
          </a:bodyPr>
          <a:lstStyle/>
          <a:p>
            <a:pPr algn="ctr"/>
            <a:r>
              <a:rPr lang="en-US" sz="2400" b="1" dirty="0">
                <a:solidFill>
                  <a:srgbClr val="003A5D"/>
                </a:solidFill>
                <a:latin typeface="Avenir Black"/>
              </a:rPr>
              <a:t>COLLABORATE WITH PROVIDERS</a:t>
            </a:r>
          </a:p>
        </p:txBody>
      </p:sp>
      <p:sp>
        <p:nvSpPr>
          <p:cNvPr id="6" name="Text Placeholder 1"/>
          <p:cNvSpPr txBox="1">
            <a:spLocks/>
          </p:cNvSpPr>
          <p:nvPr/>
        </p:nvSpPr>
        <p:spPr>
          <a:xfrm>
            <a:off x="6182307" y="1695450"/>
            <a:ext cx="5210723" cy="4619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a:buNone/>
              <a:defRPr sz="2800" kern="1200">
                <a:solidFill>
                  <a:schemeClr val="bg1"/>
                </a:solidFill>
                <a:latin typeface="Avenir Roman"/>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solidFill>
                  <a:srgbClr val="00B050"/>
                </a:solidFill>
                <a:latin typeface="Avenir Black"/>
              </a:rPr>
              <a:t>PARTNER WITH COMMUNITY </a:t>
            </a:r>
          </a:p>
        </p:txBody>
      </p:sp>
      <p:sp>
        <p:nvSpPr>
          <p:cNvPr id="9" name="Title 2"/>
          <p:cNvSpPr txBox="1">
            <a:spLocks/>
          </p:cNvSpPr>
          <p:nvPr/>
        </p:nvSpPr>
        <p:spPr>
          <a:xfrm>
            <a:off x="1331407" y="1567140"/>
            <a:ext cx="3007397" cy="6426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a:solidFill>
                  <a:srgbClr val="003A5D"/>
                </a:solidFill>
                <a:latin typeface="Avenir Black"/>
                <a:ea typeface="+mj-ea"/>
                <a:cs typeface="+mj-cs"/>
              </a:defRPr>
            </a:lvl1pPr>
          </a:lstStyle>
          <a:p>
            <a:r>
              <a:rPr lang="en-US" sz="2400" dirty="0">
                <a:solidFill>
                  <a:srgbClr val="00B050"/>
                </a:solidFill>
              </a:rPr>
              <a:t>STRATEGY 2</a:t>
            </a:r>
          </a:p>
        </p:txBody>
      </p:sp>
      <p:sp>
        <p:nvSpPr>
          <p:cNvPr id="10" name="Title 2"/>
          <p:cNvSpPr txBox="1">
            <a:spLocks/>
          </p:cNvSpPr>
          <p:nvPr/>
        </p:nvSpPr>
        <p:spPr>
          <a:xfrm>
            <a:off x="1331407" y="2252940"/>
            <a:ext cx="3007397" cy="6426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a:solidFill>
                  <a:srgbClr val="003A5D"/>
                </a:solidFill>
                <a:latin typeface="Avenir Black"/>
                <a:ea typeface="+mj-ea"/>
                <a:cs typeface="+mj-cs"/>
              </a:defRPr>
            </a:lvl1pPr>
          </a:lstStyle>
          <a:p>
            <a:r>
              <a:rPr lang="en-US" sz="2400" dirty="0">
                <a:solidFill>
                  <a:srgbClr val="FFC000"/>
                </a:solidFill>
              </a:rPr>
              <a:t>STRATEGY 3</a:t>
            </a:r>
          </a:p>
        </p:txBody>
      </p:sp>
      <p:sp>
        <p:nvSpPr>
          <p:cNvPr id="13" name="Text Placeholder 1"/>
          <p:cNvSpPr txBox="1">
            <a:spLocks/>
          </p:cNvSpPr>
          <p:nvPr/>
        </p:nvSpPr>
        <p:spPr>
          <a:xfrm>
            <a:off x="5867401" y="2209800"/>
            <a:ext cx="5210723" cy="4619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a:buNone/>
              <a:defRPr sz="2800" kern="1200">
                <a:solidFill>
                  <a:schemeClr val="bg1"/>
                </a:solidFill>
                <a:latin typeface="Avenir Roman"/>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solidFill>
                  <a:srgbClr val="FFC000"/>
                </a:solidFill>
                <a:latin typeface="Avenir Black"/>
              </a:rPr>
              <a:t>INVOLVE KEY DECISION PARTNERS</a:t>
            </a:r>
          </a:p>
        </p:txBody>
      </p:sp>
      <p:sp>
        <p:nvSpPr>
          <p:cNvPr id="11" name="Title 2"/>
          <p:cNvSpPr txBox="1">
            <a:spLocks/>
          </p:cNvSpPr>
          <p:nvPr/>
        </p:nvSpPr>
        <p:spPr>
          <a:xfrm>
            <a:off x="1331407" y="2971800"/>
            <a:ext cx="3007397" cy="6426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a:solidFill>
                  <a:srgbClr val="003A5D"/>
                </a:solidFill>
                <a:latin typeface="Avenir Black"/>
                <a:ea typeface="+mj-ea"/>
                <a:cs typeface="+mj-cs"/>
              </a:defRPr>
            </a:lvl1pPr>
          </a:lstStyle>
          <a:p>
            <a:r>
              <a:rPr lang="en-US" sz="2400" dirty="0">
                <a:solidFill>
                  <a:srgbClr val="C00000"/>
                </a:solidFill>
              </a:rPr>
              <a:t>STRATEGY 4</a:t>
            </a:r>
          </a:p>
        </p:txBody>
      </p:sp>
      <p:sp>
        <p:nvSpPr>
          <p:cNvPr id="15" name="Text Placeholder 1"/>
          <p:cNvSpPr txBox="1">
            <a:spLocks/>
          </p:cNvSpPr>
          <p:nvPr/>
        </p:nvSpPr>
        <p:spPr>
          <a:xfrm>
            <a:off x="4267204" y="3000098"/>
            <a:ext cx="8409405" cy="4619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a:buNone/>
              <a:defRPr sz="2800" kern="1200">
                <a:solidFill>
                  <a:schemeClr val="bg1"/>
                </a:solidFill>
                <a:latin typeface="Avenir Roman"/>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solidFill>
                  <a:srgbClr val="C00000"/>
                </a:solidFill>
                <a:latin typeface="Avenir Black"/>
              </a:rPr>
              <a:t>PATIENT NAVIGATION</a:t>
            </a:r>
          </a:p>
        </p:txBody>
      </p:sp>
      <p:sp>
        <p:nvSpPr>
          <p:cNvPr id="16" name="Title 2"/>
          <p:cNvSpPr txBox="1">
            <a:spLocks/>
          </p:cNvSpPr>
          <p:nvPr/>
        </p:nvSpPr>
        <p:spPr>
          <a:xfrm>
            <a:off x="1331407" y="3733800"/>
            <a:ext cx="3007397" cy="6426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a:solidFill>
                  <a:srgbClr val="003A5D"/>
                </a:solidFill>
                <a:latin typeface="Avenir Black"/>
                <a:ea typeface="+mj-ea"/>
                <a:cs typeface="+mj-cs"/>
              </a:defRPr>
            </a:lvl1pPr>
          </a:lstStyle>
          <a:p>
            <a:r>
              <a:rPr lang="en-US" sz="2400" dirty="0">
                <a:solidFill>
                  <a:srgbClr val="0070C0"/>
                </a:solidFill>
              </a:rPr>
              <a:t>STRATEGY 5</a:t>
            </a:r>
          </a:p>
        </p:txBody>
      </p:sp>
      <p:sp>
        <p:nvSpPr>
          <p:cNvPr id="18" name="Text Placeholder 1"/>
          <p:cNvSpPr txBox="1">
            <a:spLocks/>
          </p:cNvSpPr>
          <p:nvPr/>
        </p:nvSpPr>
        <p:spPr>
          <a:xfrm>
            <a:off x="5495969" y="3700740"/>
            <a:ext cx="6146806" cy="71886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a:buNone/>
              <a:defRPr sz="2800" kern="1200">
                <a:solidFill>
                  <a:schemeClr val="bg1"/>
                </a:solidFill>
                <a:latin typeface="Avenir Roman"/>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solidFill>
                  <a:srgbClr val="0070C0"/>
                </a:solidFill>
                <a:latin typeface="Avenir Black"/>
              </a:rPr>
              <a:t>INCREASE FEASIBILITY OF PARTICIPATION/ADHERENCE</a:t>
            </a:r>
          </a:p>
        </p:txBody>
      </p:sp>
      <p:sp>
        <p:nvSpPr>
          <p:cNvPr id="19" name="Title 2"/>
          <p:cNvSpPr txBox="1">
            <a:spLocks/>
          </p:cNvSpPr>
          <p:nvPr/>
        </p:nvSpPr>
        <p:spPr>
          <a:xfrm>
            <a:off x="1371602" y="5352911"/>
            <a:ext cx="3007397" cy="6426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a:solidFill>
                  <a:srgbClr val="003A5D"/>
                </a:solidFill>
                <a:latin typeface="Avenir Black"/>
                <a:ea typeface="+mj-ea"/>
                <a:cs typeface="+mj-cs"/>
              </a:defRPr>
            </a:lvl1pPr>
          </a:lstStyle>
          <a:p>
            <a:r>
              <a:rPr lang="en-US" sz="2400" dirty="0">
                <a:solidFill>
                  <a:srgbClr val="70AD47">
                    <a:lumMod val="50000"/>
                  </a:srgbClr>
                </a:solidFill>
              </a:rPr>
              <a:t>STRATEGY 7</a:t>
            </a:r>
          </a:p>
        </p:txBody>
      </p:sp>
      <p:sp>
        <p:nvSpPr>
          <p:cNvPr id="21" name="Text Placeholder 1"/>
          <p:cNvSpPr txBox="1">
            <a:spLocks/>
          </p:cNvSpPr>
          <p:nvPr/>
        </p:nvSpPr>
        <p:spPr>
          <a:xfrm>
            <a:off x="4338804" y="4648200"/>
            <a:ext cx="8409405" cy="46196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a:buNone/>
              <a:defRPr sz="2800" kern="1200">
                <a:solidFill>
                  <a:schemeClr val="bg1"/>
                </a:solidFill>
                <a:latin typeface="Avenir Roman"/>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solidFill>
                  <a:srgbClr val="7030A0"/>
                </a:solidFill>
                <a:latin typeface="Avenir Black"/>
              </a:rPr>
              <a:t>MAINTAIN CONNECTIONS</a:t>
            </a:r>
          </a:p>
        </p:txBody>
      </p:sp>
      <p:sp>
        <p:nvSpPr>
          <p:cNvPr id="22" name="Title 2"/>
          <p:cNvSpPr txBox="1">
            <a:spLocks/>
          </p:cNvSpPr>
          <p:nvPr/>
        </p:nvSpPr>
        <p:spPr>
          <a:xfrm>
            <a:off x="1331407" y="4615140"/>
            <a:ext cx="3007397" cy="6426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a:solidFill>
                  <a:srgbClr val="003A5D"/>
                </a:solidFill>
                <a:latin typeface="Avenir Black"/>
                <a:ea typeface="+mj-ea"/>
                <a:cs typeface="+mj-cs"/>
              </a:defRPr>
            </a:lvl1pPr>
          </a:lstStyle>
          <a:p>
            <a:r>
              <a:rPr lang="en-US" sz="2400" dirty="0">
                <a:solidFill>
                  <a:srgbClr val="7030A0"/>
                </a:solidFill>
              </a:rPr>
              <a:t>STRATEGY 6</a:t>
            </a:r>
          </a:p>
        </p:txBody>
      </p:sp>
      <p:sp>
        <p:nvSpPr>
          <p:cNvPr id="24" name="Text Placeholder 1"/>
          <p:cNvSpPr txBox="1">
            <a:spLocks/>
          </p:cNvSpPr>
          <p:nvPr/>
        </p:nvSpPr>
        <p:spPr>
          <a:xfrm>
            <a:off x="5145155" y="5352911"/>
            <a:ext cx="6848433" cy="64266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a:buNone/>
              <a:defRPr sz="2800" kern="1200">
                <a:solidFill>
                  <a:schemeClr val="bg1"/>
                </a:solidFill>
                <a:latin typeface="Avenir Roman"/>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b="1" dirty="0">
                <a:solidFill>
                  <a:srgbClr val="70AD47">
                    <a:lumMod val="50000"/>
                  </a:srgbClr>
                </a:solidFill>
                <a:latin typeface="Avenir Black"/>
              </a:rPr>
              <a:t>             ACKNOWLEDGE STRENGTHS/ONGOING NEEDS</a:t>
            </a:r>
          </a:p>
        </p:txBody>
      </p:sp>
      <p:sp>
        <p:nvSpPr>
          <p:cNvPr id="26" name="Right Arrow 25"/>
          <p:cNvSpPr/>
          <p:nvPr/>
        </p:nvSpPr>
        <p:spPr>
          <a:xfrm>
            <a:off x="4724402" y="911570"/>
            <a:ext cx="1143000" cy="484632"/>
          </a:xfrm>
          <a:prstGeom prst="rightArrow">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ight Arrow 26"/>
          <p:cNvSpPr/>
          <p:nvPr/>
        </p:nvSpPr>
        <p:spPr>
          <a:xfrm>
            <a:off x="4732380" y="1496568"/>
            <a:ext cx="1143000" cy="484632"/>
          </a:xfrm>
          <a:prstGeom prst="rightArrow">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a:off x="4714465" y="2331954"/>
            <a:ext cx="1143000" cy="484632"/>
          </a:xfrm>
          <a:prstGeom prst="rightArrow">
            <a:avLst/>
          </a:prstGeom>
          <a:solidFill>
            <a:schemeClr val="accent2">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ight Arrow 28"/>
          <p:cNvSpPr/>
          <p:nvPr/>
        </p:nvSpPr>
        <p:spPr>
          <a:xfrm>
            <a:off x="4724402" y="3032755"/>
            <a:ext cx="1143000" cy="484632"/>
          </a:xfrm>
          <a:prstGeom prst="rightArrow">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ight Arrow 29"/>
          <p:cNvSpPr/>
          <p:nvPr/>
        </p:nvSpPr>
        <p:spPr>
          <a:xfrm>
            <a:off x="4724402" y="3733397"/>
            <a:ext cx="1143000" cy="484632"/>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ight Arrow 30"/>
          <p:cNvSpPr/>
          <p:nvPr/>
        </p:nvSpPr>
        <p:spPr>
          <a:xfrm>
            <a:off x="4724402" y="4615140"/>
            <a:ext cx="1143000" cy="484632"/>
          </a:xfrm>
          <a:prstGeom prst="rightArrow">
            <a:avLst/>
          </a:prstGeom>
          <a:solidFill>
            <a:schemeClr val="accent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ight Arrow 31"/>
          <p:cNvSpPr/>
          <p:nvPr/>
        </p:nvSpPr>
        <p:spPr>
          <a:xfrm>
            <a:off x="4724402" y="5382768"/>
            <a:ext cx="1143000" cy="484632"/>
          </a:xfrm>
          <a:prstGeom prst="rightArrow">
            <a:avLst/>
          </a:prstGeom>
          <a:solidFill>
            <a:schemeClr val="accent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01961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Family Navigators</a:t>
            </a:r>
            <a:endParaRPr lang="en-US" dirty="0">
              <a:solidFill>
                <a:srgbClr val="C00000"/>
              </a:solidFill>
            </a:endParaRPr>
          </a:p>
        </p:txBody>
      </p:sp>
      <p:sp>
        <p:nvSpPr>
          <p:cNvPr id="7" name="Content Placeholder 2"/>
          <p:cNvSpPr txBox="1">
            <a:spLocks/>
          </p:cNvSpPr>
          <p:nvPr/>
        </p:nvSpPr>
        <p:spPr>
          <a:xfrm>
            <a:off x="609601" y="1803154"/>
            <a:ext cx="6248399" cy="43251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a:buChar char="•"/>
              <a:defRPr sz="2800" kern="1200">
                <a:solidFill>
                  <a:srgbClr val="003A5D"/>
                </a:solidFill>
                <a:latin typeface="Avenir Book"/>
                <a:ea typeface="+mn-ea"/>
                <a:cs typeface="+mn-cs"/>
              </a:defRPr>
            </a:lvl1pPr>
            <a:lvl2pPr marL="685800" indent="-228600" algn="l" defTabSz="914400" rtl="0" eaLnBrk="1" latinLnBrk="0" hangingPunct="1">
              <a:lnSpc>
                <a:spcPct val="100000"/>
              </a:lnSpc>
              <a:spcBef>
                <a:spcPts val="600"/>
              </a:spcBef>
              <a:buFont typeface="Arial"/>
              <a:buChar char="•"/>
              <a:defRPr sz="2400" kern="1200">
                <a:solidFill>
                  <a:srgbClr val="003A5D"/>
                </a:solidFill>
                <a:latin typeface="Avenir Book"/>
                <a:ea typeface="+mn-ea"/>
                <a:cs typeface="+mn-cs"/>
              </a:defRPr>
            </a:lvl2pPr>
            <a:lvl3pPr marL="1143000" indent="-228600" algn="l" defTabSz="914400" rtl="0" eaLnBrk="1" latinLnBrk="0" hangingPunct="1">
              <a:lnSpc>
                <a:spcPct val="100000"/>
              </a:lnSpc>
              <a:spcBef>
                <a:spcPts val="600"/>
              </a:spcBef>
              <a:buFont typeface="Arial"/>
              <a:buChar char="•"/>
              <a:defRPr sz="2000" kern="1200">
                <a:solidFill>
                  <a:srgbClr val="003A5D"/>
                </a:solidFill>
                <a:latin typeface="Avenir Book"/>
                <a:ea typeface="+mn-ea"/>
                <a:cs typeface="+mn-cs"/>
              </a:defRPr>
            </a:lvl3pPr>
            <a:lvl4pPr marL="1600200" indent="-228600" algn="l" defTabSz="914400" rtl="0" eaLnBrk="1" latinLnBrk="0" hangingPunct="1">
              <a:lnSpc>
                <a:spcPct val="100000"/>
              </a:lnSpc>
              <a:spcBef>
                <a:spcPts val="600"/>
              </a:spcBef>
              <a:buFont typeface="Arial"/>
              <a:buChar char="•"/>
              <a:defRPr sz="1800" kern="1200">
                <a:solidFill>
                  <a:srgbClr val="003A5D"/>
                </a:solidFill>
                <a:latin typeface="Avenir Book"/>
                <a:ea typeface="+mn-ea"/>
                <a:cs typeface="+mn-cs"/>
              </a:defRPr>
            </a:lvl4pPr>
            <a:lvl5pPr marL="2057400" indent="-228600" algn="l" defTabSz="914400" rtl="0" eaLnBrk="1" latinLnBrk="0" hangingPunct="1">
              <a:lnSpc>
                <a:spcPct val="100000"/>
              </a:lnSpc>
              <a:spcBef>
                <a:spcPts val="600"/>
              </a:spcBef>
              <a:buFont typeface="Arial"/>
              <a:buChar char="•"/>
              <a:defRPr sz="1800" kern="1200">
                <a:solidFill>
                  <a:srgbClr val="003A5D"/>
                </a:solidFill>
                <a:latin typeface="Avenir Book"/>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Influence </a:t>
            </a:r>
            <a:r>
              <a:rPr lang="en-US" b="1" dirty="0"/>
              <a:t>decision-making</a:t>
            </a:r>
            <a:r>
              <a:rPr lang="en-US" dirty="0"/>
              <a:t> about treatment</a:t>
            </a:r>
          </a:p>
          <a:p>
            <a:r>
              <a:rPr lang="en-US" dirty="0"/>
              <a:t>Influence </a:t>
            </a:r>
            <a:r>
              <a:rPr lang="en-US" b="1" dirty="0"/>
              <a:t>feasibility </a:t>
            </a:r>
            <a:r>
              <a:rPr lang="en-US" dirty="0"/>
              <a:t>of treatment completion</a:t>
            </a:r>
          </a:p>
        </p:txBody>
      </p:sp>
      <p:sp>
        <p:nvSpPr>
          <p:cNvPr id="8" name="TextBox 7"/>
          <p:cNvSpPr txBox="1"/>
          <p:nvPr/>
        </p:nvSpPr>
        <p:spPr>
          <a:xfrm>
            <a:off x="533402" y="6128266"/>
            <a:ext cx="7583102" cy="369332"/>
          </a:xfrm>
          <a:prstGeom prst="rect">
            <a:avLst/>
          </a:prstGeom>
          <a:noFill/>
        </p:spPr>
        <p:txBody>
          <a:bodyPr wrap="none" rtlCol="0">
            <a:spAutoFit/>
          </a:bodyPr>
          <a:lstStyle/>
          <a:p>
            <a:r>
              <a:rPr lang="en-US" dirty="0">
                <a:solidFill>
                  <a:prstClr val="black"/>
                </a:solidFill>
              </a:rPr>
              <a:t>Wang et al. </a:t>
            </a:r>
            <a:r>
              <a:rPr lang="en-US" dirty="0" err="1">
                <a:solidFill>
                  <a:prstClr val="black"/>
                </a:solidFill>
              </a:rPr>
              <a:t>Clin</a:t>
            </a:r>
            <a:r>
              <a:rPr lang="en-US" dirty="0">
                <a:solidFill>
                  <a:prstClr val="black"/>
                </a:solidFill>
              </a:rPr>
              <a:t> Trials 2014; Wenzel et al. J Racial </a:t>
            </a:r>
            <a:r>
              <a:rPr lang="en-US" dirty="0" err="1">
                <a:solidFill>
                  <a:prstClr val="black"/>
                </a:solidFill>
              </a:rPr>
              <a:t>Ethn</a:t>
            </a:r>
            <a:r>
              <a:rPr lang="en-US" dirty="0">
                <a:solidFill>
                  <a:prstClr val="black"/>
                </a:solidFill>
              </a:rPr>
              <a:t> Health Disparities 2015, </a:t>
            </a:r>
          </a:p>
        </p:txBody>
      </p:sp>
      <p:pic>
        <p:nvPicPr>
          <p:cNvPr id="2050" name="Picture 2" descr="G:\Outreach\Outreach Graphics Files\website photos\new images 465x285\Hispanic woman with elderly parents_465x2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1" y="1828800"/>
            <a:ext cx="4629949" cy="2838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0012" y="3657600"/>
            <a:ext cx="4724400" cy="1569660"/>
          </a:xfrm>
          <a:prstGeom prst="rect">
            <a:avLst/>
          </a:prstGeom>
          <a:noFill/>
        </p:spPr>
        <p:txBody>
          <a:bodyPr wrap="square" rtlCol="0">
            <a:spAutoFit/>
          </a:bodyPr>
          <a:lstStyle/>
          <a:p>
            <a:pPr marL="736600" lvl="1" indent="-285750">
              <a:buFont typeface="Arial" panose="020B0604020202020204" pitchFamily="34" charset="0"/>
              <a:buChar char="•"/>
            </a:pPr>
            <a:r>
              <a:rPr lang="en-US" sz="2400" dirty="0">
                <a:solidFill>
                  <a:srgbClr val="4472C4">
                    <a:lumMod val="50000"/>
                  </a:srgbClr>
                </a:solidFill>
              </a:rPr>
              <a:t>Familial obligations</a:t>
            </a:r>
          </a:p>
          <a:p>
            <a:pPr marL="736600" lvl="1" indent="-285750">
              <a:buFont typeface="Arial" panose="020B0604020202020204" pitchFamily="34" charset="0"/>
              <a:buChar char="•"/>
            </a:pPr>
            <a:r>
              <a:rPr lang="en-US" sz="2400" dirty="0">
                <a:solidFill>
                  <a:srgbClr val="4472C4">
                    <a:lumMod val="50000"/>
                  </a:srgbClr>
                </a:solidFill>
              </a:rPr>
              <a:t>Logistical assistance  </a:t>
            </a:r>
          </a:p>
          <a:p>
            <a:pPr marL="736600" lvl="1" indent="-285750">
              <a:buFont typeface="Arial" panose="020B0604020202020204" pitchFamily="34" charset="0"/>
              <a:buChar char="•"/>
            </a:pPr>
            <a:r>
              <a:rPr lang="en-US" sz="2400" dirty="0">
                <a:solidFill>
                  <a:srgbClr val="4472C4">
                    <a:lumMod val="50000"/>
                  </a:srgbClr>
                </a:solidFill>
              </a:rPr>
              <a:t>Assistance with translation</a:t>
            </a:r>
          </a:p>
          <a:p>
            <a:pPr marL="285750" indent="-285750">
              <a:buFont typeface="Arial" panose="020B0604020202020204" pitchFamily="34" charset="0"/>
              <a:buChar char="•"/>
            </a:pPr>
            <a:endParaRPr lang="en-US" sz="2400" dirty="0">
              <a:solidFill>
                <a:prstClr val="black"/>
              </a:solidFill>
            </a:endParaRPr>
          </a:p>
        </p:txBody>
      </p:sp>
      <p:sp>
        <p:nvSpPr>
          <p:cNvPr id="4" name="TextBox 3"/>
          <p:cNvSpPr txBox="1"/>
          <p:nvPr/>
        </p:nvSpPr>
        <p:spPr>
          <a:xfrm>
            <a:off x="1371600" y="4915756"/>
            <a:ext cx="9601200" cy="954107"/>
          </a:xfrm>
          <a:prstGeom prst="rect">
            <a:avLst/>
          </a:prstGeom>
          <a:noFill/>
          <a:ln>
            <a:solidFill>
              <a:srgbClr val="C00000"/>
            </a:solidFill>
          </a:ln>
        </p:spPr>
        <p:txBody>
          <a:bodyPr wrap="square" rtlCol="0">
            <a:spAutoFit/>
          </a:bodyPr>
          <a:lstStyle/>
          <a:p>
            <a:pPr algn="ctr"/>
            <a:r>
              <a:rPr lang="en-US" sz="2800" dirty="0">
                <a:solidFill>
                  <a:srgbClr val="00449E">
                    <a:lumMod val="50000"/>
                  </a:srgbClr>
                </a:solidFill>
              </a:rPr>
              <a:t>WOMEN ARE MORE LIKELY TO DISCUSS DECISIONS </a:t>
            </a:r>
          </a:p>
          <a:p>
            <a:pPr algn="ctr"/>
            <a:r>
              <a:rPr lang="en-US" sz="2800" dirty="0">
                <a:solidFill>
                  <a:srgbClr val="00449E">
                    <a:lumMod val="50000"/>
                  </a:srgbClr>
                </a:solidFill>
              </a:rPr>
              <a:t>WITH FAMILY &amp; FRIENDS</a:t>
            </a:r>
          </a:p>
        </p:txBody>
      </p:sp>
    </p:spTree>
    <p:extLst>
      <p:ext uri="{BB962C8B-B14F-4D97-AF65-F5344CB8AC3E}">
        <p14:creationId xmlns:p14="http://schemas.microsoft.com/office/powerpoint/2010/main" val="626432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solidFill>
              </a:rPr>
              <a:t>Family-Centered </a:t>
            </a:r>
            <a:r>
              <a:rPr lang="en-US" dirty="0" smtClean="0">
                <a:solidFill>
                  <a:schemeClr val="accent6"/>
                </a:solidFill>
              </a:rPr>
              <a:t>Navigation Interventions</a:t>
            </a:r>
            <a:endParaRPr lang="en-US" dirty="0">
              <a:solidFill>
                <a:schemeClr val="accent6"/>
              </a:solidFill>
            </a:endParaRPr>
          </a:p>
        </p:txBody>
      </p:sp>
      <p:sp>
        <p:nvSpPr>
          <p:cNvPr id="3" name="Content Placeholder 2"/>
          <p:cNvSpPr>
            <a:spLocks noGrp="1"/>
          </p:cNvSpPr>
          <p:nvPr>
            <p:ph idx="1"/>
          </p:nvPr>
        </p:nvSpPr>
        <p:spPr>
          <a:xfrm>
            <a:off x="762000" y="1718550"/>
            <a:ext cx="10590431" cy="4758450"/>
          </a:xfrm>
        </p:spPr>
        <p:txBody>
          <a:bodyPr>
            <a:normAutofit fontScale="92500" lnSpcReduction="10000"/>
          </a:bodyPr>
          <a:lstStyle/>
          <a:p>
            <a:pPr marL="228600" indent="0">
              <a:buNone/>
            </a:pPr>
            <a:r>
              <a:rPr lang="en-US" sz="3300" b="1" i="1" dirty="0">
                <a:solidFill>
                  <a:schemeClr val="accent6"/>
                </a:solidFill>
              </a:rPr>
              <a:t>Goal: Increase patient, care partner engagement, activation &amp; treatment adherence</a:t>
            </a:r>
          </a:p>
          <a:p>
            <a:pPr marL="228600" indent="0">
              <a:buNone/>
            </a:pPr>
            <a:endParaRPr lang="en-US" sz="1000" b="1" i="1" dirty="0">
              <a:solidFill>
                <a:schemeClr val="accent5"/>
              </a:solidFill>
            </a:endParaRPr>
          </a:p>
          <a:p>
            <a:pPr marL="685800" indent="-457200">
              <a:buFont typeface="Wingdings" panose="05000000000000000000" pitchFamily="2" charset="2"/>
              <a:buChar char="Ø"/>
            </a:pPr>
            <a:r>
              <a:rPr lang="en-US" dirty="0"/>
              <a:t>Computer mediated communication programs targeting: a) cancer patients; b) care partners; and c) oncologists .  A web-based communication skills glossary will include multiple video clips demonstrating communication skills uses the LEAPS framework (a pneumonic for Listen, Educate, Assess, Partner &amp; Support).</a:t>
            </a:r>
          </a:p>
          <a:p>
            <a:pPr marL="514350" indent="-285750">
              <a:buFont typeface="Wingdings" panose="05000000000000000000" pitchFamily="2" charset="2"/>
              <a:buChar char="Ø"/>
            </a:pPr>
            <a:endParaRPr lang="en-US" sz="900" dirty="0"/>
          </a:p>
          <a:p>
            <a:pPr marL="685800" indent="-457200">
              <a:buFont typeface="Wingdings" panose="05000000000000000000" pitchFamily="2" charset="2"/>
              <a:buChar char="Ø"/>
            </a:pPr>
            <a:r>
              <a:rPr lang="en-US" dirty="0"/>
              <a:t>Care partner training program targeting:  specific stress points (appointment scheduling, compliance, decision making), and care transitions via facilitated enrollment and support using </a:t>
            </a:r>
            <a:r>
              <a:rPr lang="en-US" dirty="0" err="1"/>
              <a:t>MyChart</a:t>
            </a:r>
            <a:r>
              <a:rPr lang="en-US" dirty="0"/>
              <a:t> (EMR).</a:t>
            </a:r>
          </a:p>
          <a:p>
            <a:endParaRPr lang="en-US" dirty="0" smtClean="0"/>
          </a:p>
          <a:p>
            <a:endParaRPr lang="en-US" dirty="0"/>
          </a:p>
        </p:txBody>
      </p:sp>
    </p:spTree>
    <p:extLst>
      <p:ext uri="{BB962C8B-B14F-4D97-AF65-F5344CB8AC3E}">
        <p14:creationId xmlns:p14="http://schemas.microsoft.com/office/powerpoint/2010/main" val="3753444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62" y="920194"/>
            <a:ext cx="11398838" cy="642660"/>
          </a:xfrm>
        </p:spPr>
        <p:txBody>
          <a:bodyPr>
            <a:noAutofit/>
          </a:bodyPr>
          <a:lstStyle/>
          <a:p>
            <a:r>
              <a:rPr lang="en-US" dirty="0">
                <a:solidFill>
                  <a:schemeClr val="tx2"/>
                </a:solidFill>
              </a:rPr>
              <a:t>Family-Centered </a:t>
            </a:r>
            <a:r>
              <a:rPr lang="en-US" dirty="0" smtClean="0">
                <a:solidFill>
                  <a:schemeClr val="tx2"/>
                </a:solidFill>
              </a:rPr>
              <a:t>Navigation Interventions (cont’d)</a:t>
            </a:r>
            <a:endParaRPr lang="en-US" dirty="0">
              <a:solidFill>
                <a:schemeClr val="tx2"/>
              </a:solidFill>
            </a:endParaRPr>
          </a:p>
        </p:txBody>
      </p:sp>
      <p:sp>
        <p:nvSpPr>
          <p:cNvPr id="3" name="Content Placeholder 2"/>
          <p:cNvSpPr>
            <a:spLocks noGrp="1"/>
          </p:cNvSpPr>
          <p:nvPr>
            <p:ph idx="1"/>
          </p:nvPr>
        </p:nvSpPr>
        <p:spPr>
          <a:xfrm>
            <a:off x="762000" y="1718550"/>
            <a:ext cx="10590431" cy="4758450"/>
          </a:xfrm>
        </p:spPr>
        <p:txBody>
          <a:bodyPr>
            <a:normAutofit/>
          </a:bodyPr>
          <a:lstStyle/>
          <a:p>
            <a:pPr marL="228600" indent="0">
              <a:buNone/>
            </a:pPr>
            <a:r>
              <a:rPr lang="en-US" sz="3300" b="1" i="1" dirty="0">
                <a:solidFill>
                  <a:schemeClr val="tx2"/>
                </a:solidFill>
              </a:rPr>
              <a:t>Goal: Increase patient, care partner engagement, activation &amp; treatment adherence</a:t>
            </a:r>
          </a:p>
          <a:p>
            <a:pPr marL="228600" indent="0">
              <a:buNone/>
            </a:pPr>
            <a:endParaRPr lang="en-US" sz="1000" b="1" i="1" dirty="0">
              <a:solidFill>
                <a:schemeClr val="accent5"/>
              </a:solidFill>
            </a:endParaRPr>
          </a:p>
          <a:p>
            <a:pPr marL="685800" indent="-457200">
              <a:buFont typeface="Wingdings" panose="05000000000000000000" pitchFamily="2" charset="2"/>
              <a:buChar char="Ø"/>
            </a:pPr>
            <a:r>
              <a:rPr lang="en-US" dirty="0"/>
              <a:t>Decision support for advanced prostate cancer decision-making for patients and care partners: nurse-community patient navigator-delivered decision intervention </a:t>
            </a:r>
          </a:p>
          <a:p>
            <a:pPr marL="514350" indent="-285750">
              <a:buFont typeface="Wingdings" panose="05000000000000000000" pitchFamily="2" charset="2"/>
              <a:buChar char="Ø"/>
            </a:pPr>
            <a:endParaRPr lang="en-US" sz="900" dirty="0"/>
          </a:p>
          <a:p>
            <a:pPr marL="685800" indent="-457200">
              <a:buFont typeface="Wingdings" panose="05000000000000000000" pitchFamily="2" charset="2"/>
              <a:buChar char="Ø"/>
            </a:pPr>
            <a:r>
              <a:rPr lang="en-US" dirty="0"/>
              <a:t>Patient navigation/decision support for patients and decision partners eligible for therapeutic cancer clinical trials.</a:t>
            </a:r>
          </a:p>
          <a:p>
            <a:endParaRPr lang="en-US" dirty="0" smtClean="0"/>
          </a:p>
          <a:p>
            <a:endParaRPr lang="en-US" dirty="0"/>
          </a:p>
        </p:txBody>
      </p:sp>
    </p:spTree>
    <p:extLst>
      <p:ext uri="{BB962C8B-B14F-4D97-AF65-F5344CB8AC3E}">
        <p14:creationId xmlns:p14="http://schemas.microsoft.com/office/powerpoint/2010/main" val="198077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onstantia" panose="02030602050306030303" pitchFamily="18" charset="0"/>
              </a:rPr>
              <a:t>Cancer Survivorship</a:t>
            </a:r>
            <a:endParaRPr lang="en-US" sz="4000" b="1" dirty="0">
              <a:latin typeface="Constantia" panose="02030602050306030303" pitchFamily="18" charset="0"/>
            </a:endParaRPr>
          </a:p>
        </p:txBody>
      </p:sp>
      <p:sp>
        <p:nvSpPr>
          <p:cNvPr id="3" name="Content Placeholder 2"/>
          <p:cNvSpPr>
            <a:spLocks noGrp="1"/>
          </p:cNvSpPr>
          <p:nvPr>
            <p:ph idx="1"/>
          </p:nvPr>
        </p:nvSpPr>
        <p:spPr/>
        <p:txBody>
          <a:bodyPr/>
          <a:lstStyle/>
          <a:p>
            <a:r>
              <a:rPr lang="en-US" dirty="0"/>
              <a:t>As cancer treatment improves and patients live longer </a:t>
            </a:r>
            <a:r>
              <a:rPr lang="en-US" dirty="0" smtClean="0"/>
              <a:t>their survivorship care </a:t>
            </a:r>
            <a:r>
              <a:rPr lang="en-US" dirty="0"/>
              <a:t>will become more complicated.  </a:t>
            </a:r>
            <a:endParaRPr lang="en-US" dirty="0" smtClean="0"/>
          </a:p>
          <a:p>
            <a:pPr lvl="1"/>
            <a:r>
              <a:rPr lang="en-US" dirty="0" smtClean="0"/>
              <a:t>Comorbidities</a:t>
            </a:r>
            <a:r>
              <a:rPr lang="en-US" dirty="0"/>
              <a:t>, such as diabetes, </a:t>
            </a:r>
            <a:r>
              <a:rPr lang="en-US" dirty="0" smtClean="0"/>
              <a:t>heart, and </a:t>
            </a:r>
            <a:r>
              <a:rPr lang="en-US" dirty="0"/>
              <a:t>lung disease and </a:t>
            </a:r>
            <a:r>
              <a:rPr lang="en-US" dirty="0" smtClean="0"/>
              <a:t>other long </a:t>
            </a:r>
            <a:r>
              <a:rPr lang="en-US" dirty="0"/>
              <a:t>term </a:t>
            </a:r>
            <a:r>
              <a:rPr lang="en-US" dirty="0" smtClean="0"/>
              <a:t>cancer treatment toxicities will </a:t>
            </a:r>
            <a:r>
              <a:rPr lang="en-US" dirty="0"/>
              <a:t>need to be carefully managed.  </a:t>
            </a:r>
            <a:endParaRPr lang="en-US" dirty="0" smtClean="0"/>
          </a:p>
          <a:p>
            <a:r>
              <a:rPr lang="en-US" dirty="0" smtClean="0"/>
              <a:t>New immune therapies can have lasting inflammatory toxicities</a:t>
            </a:r>
          </a:p>
          <a:p>
            <a:r>
              <a:rPr lang="en-US" dirty="0" smtClean="0"/>
              <a:t>Chronic oral therapies require constant management </a:t>
            </a:r>
            <a:endParaRPr lang="en-US" dirty="0"/>
          </a:p>
          <a:p>
            <a:pPr marL="0" indent="0">
              <a:buNone/>
            </a:pPr>
            <a:endParaRPr lang="en-US" dirty="0"/>
          </a:p>
        </p:txBody>
      </p:sp>
    </p:spTree>
    <p:extLst>
      <p:ext uri="{BB962C8B-B14F-4D97-AF65-F5344CB8AC3E}">
        <p14:creationId xmlns:p14="http://schemas.microsoft.com/office/powerpoint/2010/main" val="815495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Case Example: Survivorship</a:t>
            </a:r>
            <a:endParaRPr lang="en-US" dirty="0">
              <a:solidFill>
                <a:srgbClr val="7030A0"/>
              </a:solidFill>
            </a:endParaRPr>
          </a:p>
        </p:txBody>
      </p:sp>
      <p:sp>
        <p:nvSpPr>
          <p:cNvPr id="8" name="Content Placeholder 7"/>
          <p:cNvSpPr>
            <a:spLocks noGrp="1"/>
          </p:cNvSpPr>
          <p:nvPr>
            <p:ph sz="half" idx="2"/>
          </p:nvPr>
        </p:nvSpPr>
        <p:spPr>
          <a:xfrm>
            <a:off x="5295900" y="1905000"/>
            <a:ext cx="6438900" cy="4953001"/>
          </a:xfrm>
        </p:spPr>
        <p:txBody>
          <a:bodyPr>
            <a:normAutofit/>
          </a:bodyPr>
          <a:lstStyle/>
          <a:p>
            <a:pPr marL="0" indent="0">
              <a:buNone/>
            </a:pPr>
            <a:r>
              <a:rPr lang="en-US" sz="2800" b="1" dirty="0"/>
              <a:t>   </a:t>
            </a:r>
            <a:endParaRPr lang="en-US" dirty="0"/>
          </a:p>
        </p:txBody>
      </p:sp>
      <p:sp>
        <p:nvSpPr>
          <p:cNvPr id="4" name="Rectangle 3"/>
          <p:cNvSpPr/>
          <p:nvPr/>
        </p:nvSpPr>
        <p:spPr>
          <a:xfrm>
            <a:off x="1638300" y="4933890"/>
            <a:ext cx="3657600" cy="400110"/>
          </a:xfrm>
          <a:prstGeom prst="rect">
            <a:avLst/>
          </a:prstGeom>
        </p:spPr>
        <p:txBody>
          <a:bodyPr wrap="square">
            <a:spAutoFit/>
          </a:bodyPr>
          <a:lstStyle/>
          <a:p>
            <a:pPr>
              <a:defRPr/>
            </a:pPr>
            <a:r>
              <a:rPr lang="en-US" sz="2000" dirty="0"/>
              <a:t>Alston: </a:t>
            </a:r>
            <a:r>
              <a:rPr lang="en-US" sz="2000" i="1" dirty="0"/>
              <a:t>Family in Cityscape, </a:t>
            </a:r>
            <a:r>
              <a:rPr lang="en-US" sz="2000" dirty="0"/>
              <a:t>1966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50" y="2073001"/>
            <a:ext cx="4813851" cy="3824045"/>
          </a:xfrm>
          <a:prstGeom prst="rect">
            <a:avLst/>
          </a:prstGeom>
        </p:spPr>
      </p:pic>
      <p:sp>
        <p:nvSpPr>
          <p:cNvPr id="5" name="Rectangle 4"/>
          <p:cNvSpPr/>
          <p:nvPr/>
        </p:nvSpPr>
        <p:spPr>
          <a:xfrm>
            <a:off x="482049" y="5527713"/>
            <a:ext cx="3948197" cy="369332"/>
          </a:xfrm>
          <a:prstGeom prst="rect">
            <a:avLst/>
          </a:prstGeom>
        </p:spPr>
        <p:txBody>
          <a:bodyPr wrap="none">
            <a:spAutoFit/>
          </a:bodyPr>
          <a:lstStyle/>
          <a:p>
            <a:pPr>
              <a:defRPr/>
            </a:pPr>
            <a:r>
              <a:rPr lang="en-US" dirty="0"/>
              <a:t>Dali:  </a:t>
            </a:r>
            <a:r>
              <a:rPr lang="en-US" i="1" dirty="0"/>
              <a:t>Portrait of the Briggs Family, </a:t>
            </a:r>
            <a:r>
              <a:rPr lang="en-US" dirty="0"/>
              <a:t>1954 </a:t>
            </a:r>
          </a:p>
        </p:txBody>
      </p:sp>
    </p:spTree>
    <p:extLst>
      <p:ext uri="{BB962C8B-B14F-4D97-AF65-F5344CB8AC3E}">
        <p14:creationId xmlns:p14="http://schemas.microsoft.com/office/powerpoint/2010/main" val="3136994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ural photo"/>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589"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AA family life Funsho Akerele-Ale"/>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322044" y="152402"/>
            <a:ext cx="2640912" cy="2417763"/>
          </a:xfrm>
          <a:noFill/>
          <a:extLst>
            <a:ext uri="{909E8E84-426E-40DD-AFC4-6F175D3DCCD1}">
              <a14:hiddenFill xmlns:a14="http://schemas.microsoft.com/office/drawing/2010/main">
                <a:solidFill>
                  <a:srgbClr val="FFFFFF"/>
                </a:solidFill>
              </a14:hiddenFill>
            </a:ext>
          </a:extLst>
        </p:spPr>
      </p:pic>
      <p:pic>
        <p:nvPicPr>
          <p:cNvPr id="10244" name="Picture 4" descr="AA family life Leonard Evans 2001"/>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8635340" y="228600"/>
            <a:ext cx="2710745" cy="2743200"/>
          </a:xfrm>
          <a:noFill/>
          <a:extLst>
            <a:ext uri="{909E8E84-426E-40DD-AFC4-6F175D3DCCD1}">
              <a14:hiddenFill xmlns:a14="http://schemas.microsoft.com/office/drawing/2010/main">
                <a:solidFill>
                  <a:srgbClr val="FFFFFF"/>
                </a:solidFill>
              </a14:hiddenFill>
            </a:ext>
          </a:extLst>
        </p:spPr>
      </p:pic>
      <p:pic>
        <p:nvPicPr>
          <p:cNvPr id="10245" name="Picture 5" descr="AA life Milbert O"/>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603868" y="3657602"/>
            <a:ext cx="4062942" cy="2798763"/>
          </a:xfr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1525193" y="2286001"/>
            <a:ext cx="1782283" cy="276999"/>
          </a:xfrm>
          <a:prstGeom prst="rect">
            <a:avLst/>
          </a:prstGeom>
          <a:noFill/>
          <a:ln w="9525" algn="ctr">
            <a:noFill/>
            <a:miter lim="800000"/>
            <a:headEnd/>
            <a:tailEnd/>
          </a:ln>
          <a:effectLst/>
        </p:spPr>
        <p:txBody>
          <a:bodyPr wrap="none">
            <a:spAutoFit/>
          </a:bodyPr>
          <a:lstStyle/>
          <a:p>
            <a:pPr algn="l">
              <a:defRPr/>
            </a:pPr>
            <a:r>
              <a:rPr lang="en-US" sz="1200">
                <a:solidFill>
                  <a:schemeClr val="bg1"/>
                </a:solidFill>
                <a:effectLst>
                  <a:outerShdw blurRad="38100" dist="38100" dir="2700000" algn="tl">
                    <a:srgbClr val="000000"/>
                  </a:outerShdw>
                </a:effectLst>
              </a:rPr>
              <a:t>Funsho Akerele-Ale, 2001</a:t>
            </a:r>
          </a:p>
        </p:txBody>
      </p:sp>
      <p:sp>
        <p:nvSpPr>
          <p:cNvPr id="79879" name="Text Box 7"/>
          <p:cNvSpPr txBox="1">
            <a:spLocks noChangeArrowheads="1"/>
          </p:cNvSpPr>
          <p:nvPr/>
        </p:nvSpPr>
        <p:spPr bwMode="auto">
          <a:xfrm>
            <a:off x="9244782" y="2667002"/>
            <a:ext cx="1491049" cy="276999"/>
          </a:xfrm>
          <a:prstGeom prst="rect">
            <a:avLst/>
          </a:prstGeom>
          <a:noFill/>
          <a:ln w="9525" algn="ctr">
            <a:noFill/>
            <a:miter lim="800000"/>
            <a:headEnd/>
            <a:tailEnd/>
          </a:ln>
          <a:effectLst/>
        </p:spPr>
        <p:txBody>
          <a:bodyPr wrap="none">
            <a:spAutoFit/>
          </a:bodyPr>
          <a:lstStyle/>
          <a:p>
            <a:pPr algn="l">
              <a:defRPr/>
            </a:pPr>
            <a:r>
              <a:rPr lang="en-US" sz="1200" b="1" dirty="0">
                <a:effectLst>
                  <a:outerShdw blurRad="38100" dist="38100" dir="2700000" algn="tl">
                    <a:srgbClr val="FFFFFF"/>
                  </a:outerShdw>
                </a:effectLst>
              </a:rPr>
              <a:t>Leonard Evans, 2001</a:t>
            </a:r>
          </a:p>
        </p:txBody>
      </p:sp>
      <p:sp>
        <p:nvSpPr>
          <p:cNvPr id="79880" name="Text Box 8"/>
          <p:cNvSpPr txBox="1">
            <a:spLocks noChangeArrowheads="1"/>
          </p:cNvSpPr>
          <p:nvPr/>
        </p:nvSpPr>
        <p:spPr bwMode="auto">
          <a:xfrm>
            <a:off x="1626765" y="6583365"/>
            <a:ext cx="6979924" cy="276999"/>
          </a:xfrm>
          <a:prstGeom prst="rect">
            <a:avLst/>
          </a:prstGeom>
          <a:noFill/>
          <a:ln w="9525" algn="ctr">
            <a:noFill/>
            <a:miter lim="800000"/>
            <a:headEnd/>
            <a:tailEnd/>
          </a:ln>
          <a:effectLst/>
        </p:spPr>
        <p:txBody>
          <a:bodyPr wrap="none">
            <a:spAutoFit/>
          </a:bodyPr>
          <a:lstStyle/>
          <a:p>
            <a:pPr algn="l">
              <a:defRPr/>
            </a:pPr>
            <a:r>
              <a:rPr lang="en-US" sz="1200">
                <a:solidFill>
                  <a:schemeClr val="bg1"/>
                </a:solidFill>
                <a:effectLst>
                  <a:outerShdw blurRad="38100" dist="38100" dir="2700000" algn="tl">
                    <a:srgbClr val="000000"/>
                  </a:outerShdw>
                </a:effectLst>
              </a:rPr>
              <a:t>All  photographs by artists associated with the Chicago Alliance of African-American Photographers (CAAAP). </a:t>
            </a:r>
          </a:p>
        </p:txBody>
      </p:sp>
      <p:sp>
        <p:nvSpPr>
          <p:cNvPr id="79881" name="Text Box 9"/>
          <p:cNvSpPr txBox="1">
            <a:spLocks noChangeArrowheads="1"/>
          </p:cNvSpPr>
          <p:nvPr/>
        </p:nvSpPr>
        <p:spPr bwMode="auto">
          <a:xfrm>
            <a:off x="8229046" y="6172201"/>
            <a:ext cx="1788759" cy="276999"/>
          </a:xfrm>
          <a:prstGeom prst="rect">
            <a:avLst/>
          </a:prstGeom>
          <a:noFill/>
          <a:ln w="9525" algn="ctr">
            <a:noFill/>
            <a:miter lim="800000"/>
            <a:headEnd/>
            <a:tailEnd/>
          </a:ln>
          <a:effectLst/>
        </p:spPr>
        <p:txBody>
          <a:bodyPr wrap="none">
            <a:spAutoFit/>
          </a:bodyPr>
          <a:lstStyle/>
          <a:p>
            <a:pPr algn="l">
              <a:defRPr/>
            </a:pPr>
            <a:r>
              <a:rPr lang="en-US" sz="1200">
                <a:solidFill>
                  <a:schemeClr val="bg1"/>
                </a:solidFill>
                <a:effectLst>
                  <a:outerShdw blurRad="38100" dist="38100" dir="2700000" algn="tl">
                    <a:srgbClr val="000000"/>
                  </a:outerShdw>
                </a:effectLst>
              </a:rPr>
              <a:t>Milbert O. Brown, Jr 2001</a:t>
            </a:r>
          </a:p>
        </p:txBody>
      </p:sp>
      <p:pic>
        <p:nvPicPr>
          <p:cNvPr id="10250" name="Picture 10" descr="AA life Michael Bracy 2001"/>
          <p:cNvPicPr>
            <a:picLocks noGrp="1" noChangeAspect="1" noChangeArrowheads="1"/>
          </p:cNvPicPr>
          <p:nvPr>
            <p:ph sz="quarter" idx="4294967295"/>
          </p:nvPr>
        </p:nvPicPr>
        <p:blipFill>
          <a:blip r:embed="rId7">
            <a:extLst>
              <a:ext uri="{28A0092B-C50C-407E-A947-70E740481C1C}">
                <a14:useLocalDpi xmlns:a14="http://schemas.microsoft.com/office/drawing/2010/main" val="0"/>
              </a:ext>
            </a:extLst>
          </a:blip>
          <a:srcRect/>
          <a:stretch>
            <a:fillRect/>
          </a:stretch>
        </p:blipFill>
        <p:spPr>
          <a:xfrm>
            <a:off x="1626765" y="3352802"/>
            <a:ext cx="2918124" cy="3268663"/>
          </a:xfrm>
          <a:noFill/>
          <a:extLst>
            <a:ext uri="{909E8E84-426E-40DD-AFC4-6F175D3DCCD1}">
              <a14:hiddenFill xmlns:a14="http://schemas.microsoft.com/office/drawing/2010/main">
                <a:solidFill>
                  <a:srgbClr val="FFFFFF"/>
                </a:solidFill>
              </a14:hiddenFill>
            </a:ext>
          </a:extLst>
        </p:spPr>
      </p:pic>
      <p:pic>
        <p:nvPicPr>
          <p:cNvPr id="10251" name="Picture 11" descr="AA life Kenneth Muhammed 2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957" y="1385888"/>
            <a:ext cx="4672383"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Text Box 12"/>
          <p:cNvSpPr txBox="1">
            <a:spLocks noChangeArrowheads="1"/>
          </p:cNvSpPr>
          <p:nvPr/>
        </p:nvSpPr>
        <p:spPr bwMode="auto">
          <a:xfrm>
            <a:off x="2134633" y="6324602"/>
            <a:ext cx="1470082" cy="276999"/>
          </a:xfrm>
          <a:prstGeom prst="rect">
            <a:avLst/>
          </a:prstGeom>
          <a:noFill/>
          <a:ln w="9525" algn="ctr">
            <a:noFill/>
            <a:miter lim="800000"/>
            <a:headEnd/>
            <a:tailEnd/>
          </a:ln>
          <a:effectLst/>
        </p:spPr>
        <p:txBody>
          <a:bodyPr wrap="none">
            <a:spAutoFit/>
          </a:bodyPr>
          <a:lstStyle/>
          <a:p>
            <a:pPr algn="l">
              <a:defRPr/>
            </a:pPr>
            <a:r>
              <a:rPr lang="en-US" sz="1200" b="1" dirty="0">
                <a:effectLst>
                  <a:outerShdw blurRad="38100" dist="38100" dir="2700000" algn="tl">
                    <a:srgbClr val="FFFFFF"/>
                  </a:outerShdw>
                </a:effectLst>
              </a:rPr>
              <a:t>Michael </a:t>
            </a:r>
            <a:r>
              <a:rPr lang="en-US" sz="1200" b="1" dirty="0" err="1">
                <a:effectLst>
                  <a:outerShdw blurRad="38100" dist="38100" dir="2700000" algn="tl">
                    <a:srgbClr val="FFFFFF"/>
                  </a:outerShdw>
                </a:effectLst>
              </a:rPr>
              <a:t>Bracy</a:t>
            </a:r>
            <a:r>
              <a:rPr lang="en-US" sz="1200" b="1" dirty="0">
                <a:effectLst>
                  <a:outerShdw blurRad="38100" dist="38100" dir="2700000" algn="tl">
                    <a:srgbClr val="FFFFFF"/>
                  </a:outerShdw>
                </a:effectLst>
              </a:rPr>
              <a:t> ,2001</a:t>
            </a:r>
          </a:p>
        </p:txBody>
      </p:sp>
      <p:sp>
        <p:nvSpPr>
          <p:cNvPr id="79885" name="Text Box 13"/>
          <p:cNvSpPr txBox="1">
            <a:spLocks noChangeArrowheads="1"/>
          </p:cNvSpPr>
          <p:nvPr/>
        </p:nvSpPr>
        <p:spPr bwMode="auto">
          <a:xfrm>
            <a:off x="4978693" y="1371600"/>
            <a:ext cx="2844059" cy="274638"/>
          </a:xfrm>
          <a:prstGeom prst="rect">
            <a:avLst/>
          </a:prstGeom>
          <a:noFill/>
          <a:ln w="9525" algn="ctr">
            <a:noFill/>
            <a:miter lim="800000"/>
            <a:headEnd/>
            <a:tailEnd/>
          </a:ln>
          <a:effectLst/>
        </p:spPr>
        <p:txBody>
          <a:bodyPr>
            <a:spAutoFit/>
          </a:bodyPr>
          <a:lstStyle/>
          <a:p>
            <a:pPr algn="l">
              <a:defRPr/>
            </a:pPr>
            <a:r>
              <a:rPr lang="fi-FI" sz="1200" b="1" dirty="0">
                <a:effectLst>
                  <a:outerShdw blurRad="38100" dist="38100" dir="2700000" algn="tl">
                    <a:srgbClr val="FFFFFF"/>
                  </a:outerShdw>
                </a:effectLst>
              </a:rPr>
              <a:t>Kenneth Muhammed , 2001</a:t>
            </a:r>
            <a:endParaRPr lang="en-US" sz="1200" b="1" dirty="0">
              <a:effectLst>
                <a:outerShdw blurRad="38100" dist="38100" dir="2700000" algn="tl">
                  <a:srgbClr val="FFFFFF"/>
                </a:outerShdw>
              </a:effectLst>
            </a:endParaRPr>
          </a:p>
        </p:txBody>
      </p:sp>
    </p:spTree>
    <p:extLst>
      <p:ext uri="{BB962C8B-B14F-4D97-AF65-F5344CB8AC3E}">
        <p14:creationId xmlns:p14="http://schemas.microsoft.com/office/powerpoint/2010/main" val="290493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92075"/>
            <a:ext cx="10515600" cy="1325563"/>
          </a:xfrm>
        </p:spPr>
        <p:txBody>
          <a:bodyPr>
            <a:normAutofit/>
          </a:bodyPr>
          <a:lstStyle/>
          <a:p>
            <a:r>
              <a:rPr lang="en-US" sz="4000" b="1" dirty="0">
                <a:latin typeface="Constantia" panose="02030602050306030303" pitchFamily="18" charset="0"/>
              </a:rPr>
              <a:t>The Changing Landscape of Cancer Care</a:t>
            </a:r>
          </a:p>
        </p:txBody>
      </p:sp>
      <p:sp>
        <p:nvSpPr>
          <p:cNvPr id="3" name="Content Placeholder 2"/>
          <p:cNvSpPr>
            <a:spLocks noGrp="1"/>
          </p:cNvSpPr>
          <p:nvPr>
            <p:ph idx="1"/>
          </p:nvPr>
        </p:nvSpPr>
        <p:spPr>
          <a:xfrm>
            <a:off x="883920" y="1417638"/>
            <a:ext cx="10972800" cy="4525963"/>
          </a:xfrm>
        </p:spPr>
        <p:txBody>
          <a:bodyPr>
            <a:normAutofit/>
          </a:bodyPr>
          <a:lstStyle/>
          <a:p>
            <a:r>
              <a:rPr lang="en-US" dirty="0" smtClean="0"/>
              <a:t>Major shift from inpatient to ambulatory care</a:t>
            </a:r>
          </a:p>
          <a:p>
            <a:r>
              <a:rPr lang="en-US" dirty="0" smtClean="0"/>
              <a:t>Integrated health systems (inpatient and outpatient continuum)</a:t>
            </a:r>
          </a:p>
          <a:p>
            <a:r>
              <a:rPr lang="en-US" dirty="0" smtClean="0"/>
              <a:t>&gt;80% of cancer care is delivered in the ambulatory setting</a:t>
            </a:r>
          </a:p>
          <a:p>
            <a:pPr lvl="1"/>
            <a:r>
              <a:rPr lang="en-US" dirty="0" smtClean="0"/>
              <a:t>Outpatient clinics</a:t>
            </a:r>
          </a:p>
          <a:p>
            <a:pPr lvl="2"/>
            <a:r>
              <a:rPr lang="en-US" dirty="0" smtClean="0"/>
              <a:t>Expanded hours</a:t>
            </a:r>
          </a:p>
          <a:p>
            <a:pPr lvl="2"/>
            <a:r>
              <a:rPr lang="en-US" dirty="0" smtClean="0"/>
              <a:t>Interprofessional collaboration</a:t>
            </a:r>
          </a:p>
          <a:p>
            <a:pPr lvl="2"/>
            <a:r>
              <a:rPr lang="en-US" dirty="0" smtClean="0"/>
              <a:t>Administration and management of complex therapies</a:t>
            </a:r>
          </a:p>
          <a:p>
            <a:pPr lvl="2"/>
            <a:r>
              <a:rPr lang="en-US" dirty="0" smtClean="0"/>
              <a:t>Urgent care access with a focus on prevention of hospital admissions</a:t>
            </a:r>
          </a:p>
          <a:p>
            <a:pPr lvl="1"/>
            <a:r>
              <a:rPr lang="en-US" dirty="0" smtClean="0"/>
              <a:t>Home care</a:t>
            </a:r>
          </a:p>
          <a:p>
            <a:pPr lvl="1"/>
            <a:r>
              <a:rPr lang="en-US" dirty="0" smtClean="0"/>
              <a:t>Telemedicine</a:t>
            </a:r>
          </a:p>
          <a:p>
            <a:pPr lvl="1"/>
            <a:r>
              <a:rPr lang="en-US" dirty="0" smtClean="0"/>
              <a:t>Caregiver support</a:t>
            </a:r>
            <a:endParaRPr lang="en-US" dirty="0"/>
          </a:p>
        </p:txBody>
      </p:sp>
    </p:spTree>
    <p:extLst>
      <p:ext uri="{BB962C8B-B14F-4D97-AF65-F5344CB8AC3E}">
        <p14:creationId xmlns:p14="http://schemas.microsoft.com/office/powerpoint/2010/main" val="2263494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Precision </a:t>
            </a:r>
            <a:r>
              <a:rPr lang="en-US" dirty="0" smtClean="0"/>
              <a:t>medicine- customized </a:t>
            </a:r>
            <a:r>
              <a:rPr lang="en-US" dirty="0"/>
              <a:t>care based on </a:t>
            </a:r>
            <a:r>
              <a:rPr lang="en-US" dirty="0" smtClean="0"/>
              <a:t>people’s </a:t>
            </a:r>
            <a:r>
              <a:rPr lang="en-US" dirty="0"/>
              <a:t>genes and </a:t>
            </a:r>
            <a:r>
              <a:rPr lang="en-US" dirty="0" smtClean="0"/>
              <a:t>history</a:t>
            </a:r>
            <a:endParaRPr lang="en-US" dirty="0"/>
          </a:p>
          <a:p>
            <a:r>
              <a:rPr lang="en-US" dirty="0" smtClean="0"/>
              <a:t>Harnessing </a:t>
            </a:r>
            <a:r>
              <a:rPr lang="en-US" dirty="0"/>
              <a:t>the power of the immune system to fight </a:t>
            </a:r>
            <a:r>
              <a:rPr lang="en-US" dirty="0" smtClean="0"/>
              <a:t>cancer </a:t>
            </a:r>
          </a:p>
          <a:p>
            <a:r>
              <a:rPr lang="en-US" dirty="0" smtClean="0"/>
              <a:t>New </a:t>
            </a:r>
            <a:r>
              <a:rPr lang="en-US" dirty="0"/>
              <a:t>epigenetic drugs could turn cancer cells back to normal instead of destroying them outright.</a:t>
            </a:r>
          </a:p>
          <a:p>
            <a:r>
              <a:rPr lang="en-US" dirty="0"/>
              <a:t>Scientists are learning more about the genes and pathways that drive metastasis, the process by which cancer spreads.</a:t>
            </a:r>
          </a:p>
          <a:p>
            <a:endParaRPr lang="en-US" dirty="0"/>
          </a:p>
        </p:txBody>
      </p:sp>
      <p:sp>
        <p:nvSpPr>
          <p:cNvPr id="5" name="Title 1"/>
          <p:cNvSpPr>
            <a:spLocks noGrp="1"/>
          </p:cNvSpPr>
          <p:nvPr>
            <p:ph type="title"/>
          </p:nvPr>
        </p:nvSpPr>
        <p:spPr>
          <a:xfrm>
            <a:off x="598518" y="298623"/>
            <a:ext cx="11338560" cy="1325563"/>
          </a:xfrm>
        </p:spPr>
        <p:txBody>
          <a:bodyPr>
            <a:normAutofit/>
          </a:bodyPr>
          <a:lstStyle/>
          <a:p>
            <a:r>
              <a:rPr lang="en-US" sz="3600" b="1" dirty="0" smtClean="0">
                <a:latin typeface="Constantia" panose="02030602050306030303" pitchFamily="18" charset="0"/>
              </a:rPr>
              <a:t>The Changing Landscape of Cancer Care Cont.</a:t>
            </a:r>
            <a:endParaRPr lang="en-US" sz="3600" b="1" dirty="0">
              <a:latin typeface="Constantia" panose="02030602050306030303" pitchFamily="18" charset="0"/>
            </a:endParaRPr>
          </a:p>
        </p:txBody>
      </p:sp>
    </p:spTree>
    <p:extLst>
      <p:ext uri="{BB962C8B-B14F-4D97-AF65-F5344CB8AC3E}">
        <p14:creationId xmlns:p14="http://schemas.microsoft.com/office/powerpoint/2010/main" val="3299028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92075"/>
            <a:ext cx="10971415" cy="1325563"/>
          </a:xfrm>
        </p:spPr>
        <p:txBody>
          <a:bodyPr>
            <a:normAutofit/>
          </a:bodyPr>
          <a:lstStyle/>
          <a:p>
            <a:r>
              <a:rPr lang="en-US" sz="3600" b="1" dirty="0" smtClean="0">
                <a:latin typeface="Constantia" panose="02030602050306030303" pitchFamily="18" charset="0"/>
              </a:rPr>
              <a:t>The Changing Landscape of Cancer Care Cont.</a:t>
            </a:r>
            <a:endParaRPr lang="en-US" sz="3600" dirty="0">
              <a:latin typeface="Constantia" panose="02030602050306030303" pitchFamily="18" charset="0"/>
            </a:endParaRPr>
          </a:p>
        </p:txBody>
      </p:sp>
      <p:sp>
        <p:nvSpPr>
          <p:cNvPr id="3" name="Content Placeholder 2"/>
          <p:cNvSpPr>
            <a:spLocks noGrp="1"/>
          </p:cNvSpPr>
          <p:nvPr>
            <p:ph idx="1"/>
          </p:nvPr>
        </p:nvSpPr>
        <p:spPr>
          <a:xfrm>
            <a:off x="609600" y="1417638"/>
            <a:ext cx="10972800" cy="4525963"/>
          </a:xfrm>
        </p:spPr>
        <p:txBody>
          <a:bodyPr>
            <a:normAutofit lnSpcReduction="10000"/>
          </a:bodyPr>
          <a:lstStyle/>
          <a:p>
            <a:r>
              <a:rPr lang="en-US" dirty="0" smtClean="0"/>
              <a:t>Genomics to guide treatment decisions</a:t>
            </a:r>
          </a:p>
          <a:p>
            <a:r>
              <a:rPr lang="en-US" dirty="0" smtClean="0"/>
              <a:t>Survivorship care plans should start at diagnosis</a:t>
            </a:r>
          </a:p>
          <a:p>
            <a:r>
              <a:rPr lang="en-US" dirty="0" smtClean="0"/>
              <a:t>Patient centered, shared decision-making process before treatment begins</a:t>
            </a:r>
          </a:p>
          <a:p>
            <a:r>
              <a:rPr lang="en-US" dirty="0" smtClean="0"/>
              <a:t>Better outcomes- measure other things not just mortality (e.g. access to pain management, palliative care, psychosocial care)</a:t>
            </a:r>
          </a:p>
          <a:p>
            <a:r>
              <a:rPr lang="en-US" dirty="0" smtClean="0"/>
              <a:t>Modified early warning systems (MEWS)</a:t>
            </a:r>
          </a:p>
          <a:p>
            <a:r>
              <a:rPr lang="en-US" dirty="0" smtClean="0"/>
              <a:t>Patient reported outcomes (PROs)</a:t>
            </a:r>
          </a:p>
          <a:p>
            <a:r>
              <a:rPr lang="en-US" dirty="0" smtClean="0"/>
              <a:t>Distress screening</a:t>
            </a:r>
          </a:p>
          <a:p>
            <a:r>
              <a:rPr lang="en-US" dirty="0" smtClean="0"/>
              <a:t>Cultural assessment</a:t>
            </a:r>
            <a:endParaRPr lang="en-US" dirty="0"/>
          </a:p>
        </p:txBody>
      </p:sp>
    </p:spTree>
    <p:extLst>
      <p:ext uri="{BB962C8B-B14F-4D97-AF65-F5344CB8AC3E}">
        <p14:creationId xmlns:p14="http://schemas.microsoft.com/office/powerpoint/2010/main" val="336506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91305" cy="1325563"/>
          </a:xfrm>
        </p:spPr>
        <p:txBody>
          <a:bodyPr>
            <a:normAutofit/>
          </a:bodyPr>
          <a:lstStyle/>
          <a:p>
            <a:r>
              <a:rPr lang="en-US" sz="4000" b="1" dirty="0" smtClean="0">
                <a:latin typeface="Constantia" panose="02030602050306030303" pitchFamily="18" charset="0"/>
              </a:rPr>
              <a:t>Novel Strategies for the Treatment of Cancer</a:t>
            </a:r>
            <a:endParaRPr lang="en-US" sz="4000" b="1" dirty="0">
              <a:latin typeface="Constantia" panose="02030602050306030303" pitchFamily="18" charset="0"/>
            </a:endParaRPr>
          </a:p>
        </p:txBody>
      </p:sp>
      <p:sp>
        <p:nvSpPr>
          <p:cNvPr id="3" name="Content Placeholder 2"/>
          <p:cNvSpPr>
            <a:spLocks noGrp="1"/>
          </p:cNvSpPr>
          <p:nvPr>
            <p:ph idx="1"/>
          </p:nvPr>
        </p:nvSpPr>
        <p:spPr/>
        <p:txBody>
          <a:bodyPr/>
          <a:lstStyle/>
          <a:p>
            <a:r>
              <a:rPr lang="en-US" dirty="0"/>
              <a:t>Targeted </a:t>
            </a:r>
            <a:r>
              <a:rPr lang="en-US" dirty="0" smtClean="0"/>
              <a:t>therapies- mostly oral</a:t>
            </a:r>
            <a:endParaRPr lang="en-US" dirty="0"/>
          </a:p>
          <a:p>
            <a:r>
              <a:rPr lang="en-US" dirty="0" smtClean="0"/>
              <a:t>Immunotherapy </a:t>
            </a:r>
          </a:p>
          <a:p>
            <a:pPr lvl="1"/>
            <a:r>
              <a:rPr lang="en-US" dirty="0" smtClean="0"/>
              <a:t>Monoclonal antibodies</a:t>
            </a:r>
          </a:p>
          <a:p>
            <a:pPr lvl="1"/>
            <a:r>
              <a:rPr lang="en-US" dirty="0" smtClean="0"/>
              <a:t>Immune checkpoint inhibitors</a:t>
            </a:r>
          </a:p>
          <a:p>
            <a:pPr lvl="1"/>
            <a:r>
              <a:rPr lang="en-US" dirty="0" smtClean="0"/>
              <a:t>CAR T-cells</a:t>
            </a:r>
          </a:p>
          <a:p>
            <a:pPr lvl="1"/>
            <a:r>
              <a:rPr lang="en-US" dirty="0" smtClean="0"/>
              <a:t>Cancer vaccines</a:t>
            </a:r>
          </a:p>
          <a:p>
            <a:r>
              <a:rPr lang="en-US" dirty="0" smtClean="0"/>
              <a:t>Combinations with traditional chemotherapy</a:t>
            </a:r>
            <a:endParaRPr lang="en-US" dirty="0"/>
          </a:p>
        </p:txBody>
      </p:sp>
    </p:spTree>
    <p:extLst>
      <p:ext uri="{BB962C8B-B14F-4D97-AF65-F5344CB8AC3E}">
        <p14:creationId xmlns:p14="http://schemas.microsoft.com/office/powerpoint/2010/main" val="314716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41429" cy="1325563"/>
          </a:xfrm>
        </p:spPr>
        <p:txBody>
          <a:bodyPr>
            <a:normAutofit/>
          </a:bodyPr>
          <a:lstStyle/>
          <a:p>
            <a:r>
              <a:rPr lang="en-US" sz="4000" b="1" dirty="0">
                <a:latin typeface="Constantia" panose="02030602050306030303" pitchFamily="18" charset="0"/>
              </a:rPr>
              <a:t>Novel Strategies for the Treatment of Cancer</a:t>
            </a:r>
          </a:p>
        </p:txBody>
      </p:sp>
      <p:sp>
        <p:nvSpPr>
          <p:cNvPr id="3" name="Content Placeholder 2"/>
          <p:cNvSpPr>
            <a:spLocks noGrp="1"/>
          </p:cNvSpPr>
          <p:nvPr>
            <p:ph idx="1"/>
          </p:nvPr>
        </p:nvSpPr>
        <p:spPr/>
        <p:txBody>
          <a:bodyPr/>
          <a:lstStyle/>
          <a:p>
            <a:pPr marL="0" indent="0">
              <a:buNone/>
            </a:pPr>
            <a:r>
              <a:rPr lang="en-US" b="1" u="sng" dirty="0" smtClean="0"/>
              <a:t>Monoclonal antibodies</a:t>
            </a:r>
          </a:p>
          <a:p>
            <a:pPr lvl="1"/>
            <a:r>
              <a:rPr lang="en-US" dirty="0" smtClean="0"/>
              <a:t>Antigen specific</a:t>
            </a:r>
          </a:p>
          <a:p>
            <a:pPr lvl="1"/>
            <a:r>
              <a:rPr lang="en-US" dirty="0" smtClean="0"/>
              <a:t>Naked or conjugated</a:t>
            </a:r>
          </a:p>
          <a:p>
            <a:pPr lvl="1"/>
            <a:r>
              <a:rPr lang="en-US" dirty="0" smtClean="0"/>
              <a:t>Used in combination with </a:t>
            </a:r>
          </a:p>
          <a:p>
            <a:pPr marL="457200" lvl="1" indent="0">
              <a:buNone/>
            </a:pPr>
            <a:r>
              <a:rPr lang="en-US" dirty="0"/>
              <a:t> </a:t>
            </a:r>
            <a:r>
              <a:rPr lang="en-US" dirty="0" smtClean="0"/>
              <a:t>  chemotherapy</a:t>
            </a:r>
          </a:p>
          <a:p>
            <a:pPr lvl="1"/>
            <a:r>
              <a:rPr lang="en-US" dirty="0" smtClean="0"/>
              <a:t>Mechanism of action</a:t>
            </a:r>
          </a:p>
          <a:p>
            <a:pPr lvl="1"/>
            <a:r>
              <a:rPr lang="en-US" dirty="0" smtClean="0"/>
              <a:t>Toxicities</a:t>
            </a:r>
          </a:p>
          <a:p>
            <a:endParaRPr lang="en-US" dirty="0"/>
          </a:p>
        </p:txBody>
      </p:sp>
    </p:spTree>
    <p:extLst>
      <p:ext uri="{BB962C8B-B14F-4D97-AF65-F5344CB8AC3E}">
        <p14:creationId xmlns:p14="http://schemas.microsoft.com/office/powerpoint/2010/main" val="1570589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2752</Words>
  <Application>Microsoft Office PowerPoint</Application>
  <PresentationFormat>Widescreen</PresentationFormat>
  <Paragraphs>402</Paragraphs>
  <Slides>41</Slides>
  <Notes>23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5" baseType="lpstr">
      <vt:lpstr>ＭＳ Ｐゴシック</vt:lpstr>
      <vt:lpstr>Arial</vt:lpstr>
      <vt:lpstr>Arial Narrow</vt:lpstr>
      <vt:lpstr>Avenir Black</vt:lpstr>
      <vt:lpstr>Avenir Book</vt:lpstr>
      <vt:lpstr>Avenir Roman</vt:lpstr>
      <vt:lpstr>Calibri</vt:lpstr>
      <vt:lpstr>Calibri Light</vt:lpstr>
      <vt:lpstr>Constantia</vt:lpstr>
      <vt:lpstr>Gill Sans MT</vt:lpstr>
      <vt:lpstr>Times New Roman</vt:lpstr>
      <vt:lpstr>Wingdings</vt:lpstr>
      <vt:lpstr>Office Theme</vt:lpstr>
      <vt:lpstr>Document</vt:lpstr>
      <vt:lpstr>Navigating Cancer Survivorship</vt:lpstr>
      <vt:lpstr>Objectives</vt:lpstr>
      <vt:lpstr>Cancer Survivors in the U.S.</vt:lpstr>
      <vt:lpstr>Cancer Survivorship</vt:lpstr>
      <vt:lpstr>The Changing Landscape of Cancer Care</vt:lpstr>
      <vt:lpstr>The Changing Landscape of Cancer Care Cont.</vt:lpstr>
      <vt:lpstr>The Changing Landscape of Cancer Care Cont.</vt:lpstr>
      <vt:lpstr>Novel Strategies for the Treatment of Cancer</vt:lpstr>
      <vt:lpstr>Novel Strategies for the Treatment of Cancer</vt:lpstr>
      <vt:lpstr>Novel Strategies for the Treatment of Cancer</vt:lpstr>
      <vt:lpstr>Novel Strategies for the Treatment of Cancer</vt:lpstr>
      <vt:lpstr>Novel Strategies for the Treatment of Cancer</vt:lpstr>
      <vt:lpstr>Novel Strategies for the Treatment of Cancer</vt:lpstr>
      <vt:lpstr>PowerPoint Presentation</vt:lpstr>
      <vt:lpstr>Ambulatory Care Delivery Models</vt:lpstr>
      <vt:lpstr> Patient and Caregiver Education</vt:lpstr>
      <vt:lpstr>Primary Oncology Nurse/Care Team Coordination</vt:lpstr>
      <vt:lpstr>Ambulatory Clinical Evaluation Team -ACE</vt:lpstr>
      <vt:lpstr>Oncology Nursing Telephone Triage </vt:lpstr>
      <vt:lpstr>Injection Clinic</vt:lpstr>
      <vt:lpstr>Port and Central Line Access Clinic</vt:lpstr>
      <vt:lpstr>Blood and Hydration Station</vt:lpstr>
      <vt:lpstr>Oncology Urgent Care Center</vt:lpstr>
      <vt:lpstr>Background</vt:lpstr>
      <vt:lpstr>Significance</vt:lpstr>
      <vt:lpstr>Oncology Urgent Care Center Resources</vt:lpstr>
      <vt:lpstr>Summary</vt:lpstr>
      <vt:lpstr>PowerPoint Presentation</vt:lpstr>
      <vt:lpstr>Patient &amp; Family Challenges/Needs</vt:lpstr>
      <vt:lpstr>Factors Influencing Patient and Family Response</vt:lpstr>
      <vt:lpstr>Health Care Providers</vt:lpstr>
      <vt:lpstr>Care Transitions</vt:lpstr>
      <vt:lpstr>Navigation  to Support  Patients &amp; Families throughout the Cancer Experience</vt:lpstr>
      <vt:lpstr>Patient Navigation</vt:lpstr>
      <vt:lpstr>Navigators </vt:lpstr>
      <vt:lpstr>STRATEGY 1</vt:lpstr>
      <vt:lpstr>Family Navigators</vt:lpstr>
      <vt:lpstr>Family-Centered Navigation Interventions</vt:lpstr>
      <vt:lpstr>Family-Centered Navigation Interventions (cont’d)</vt:lpstr>
      <vt:lpstr>Case Example: Survivorship</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Cancer Survivorship</dc:title>
  <dc:creator>Mikaela Olsen</dc:creator>
  <cp:lastModifiedBy>Sikorski, Cynthia</cp:lastModifiedBy>
  <cp:revision>10</cp:revision>
  <dcterms:created xsi:type="dcterms:W3CDTF">2018-04-04T21:56:22Z</dcterms:created>
  <dcterms:modified xsi:type="dcterms:W3CDTF">2018-06-04T13:16:11Z</dcterms:modified>
</cp:coreProperties>
</file>