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5"/>
  </p:notesMasterIdLst>
  <p:sldIdLst>
    <p:sldId id="658" r:id="rId2"/>
    <p:sldId id="551" r:id="rId3"/>
    <p:sldId id="529" r:id="rId4"/>
    <p:sldId id="731" r:id="rId5"/>
    <p:sldId id="732" r:id="rId6"/>
    <p:sldId id="765" r:id="rId7"/>
    <p:sldId id="706" r:id="rId8"/>
    <p:sldId id="369" r:id="rId9"/>
    <p:sldId id="762" r:id="rId10"/>
    <p:sldId id="764" r:id="rId11"/>
    <p:sldId id="710" r:id="rId12"/>
    <p:sldId id="715" r:id="rId13"/>
    <p:sldId id="716" r:id="rId14"/>
    <p:sldId id="726" r:id="rId15"/>
    <p:sldId id="574" r:id="rId16"/>
    <p:sldId id="552" r:id="rId17"/>
    <p:sldId id="595" r:id="rId18"/>
    <p:sldId id="570" r:id="rId19"/>
    <p:sldId id="543" r:id="rId20"/>
    <p:sldId id="548" r:id="rId21"/>
    <p:sldId id="576" r:id="rId22"/>
    <p:sldId id="546" r:id="rId23"/>
    <p:sldId id="579" r:id="rId2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45" autoAdjust="0"/>
    <p:restoredTop sz="74831" autoAdjust="0"/>
  </p:normalViewPr>
  <p:slideViewPr>
    <p:cSldViewPr snapToGrid="0">
      <p:cViewPr varScale="1">
        <p:scale>
          <a:sx n="80" d="100"/>
          <a:sy n="80" d="100"/>
        </p:scale>
        <p:origin x="204" y="132"/>
      </p:cViewPr>
      <p:guideLst>
        <p:guide orient="horz" pos="2160"/>
        <p:guide pos="3840"/>
      </p:guideLst>
    </p:cSldViewPr>
  </p:slideViewPr>
  <p:outlineViewPr>
    <p:cViewPr>
      <p:scale>
        <a:sx n="33" d="100"/>
        <a:sy n="33" d="100"/>
      </p:scale>
      <p:origin x="0" y="-4872"/>
    </p:cViewPr>
  </p:outlineViewPr>
  <p:notesTextViewPr>
    <p:cViewPr>
      <p:scale>
        <a:sx n="3" d="2"/>
        <a:sy n="3" d="2"/>
      </p:scale>
      <p:origin x="0" y="0"/>
    </p:cViewPr>
  </p:notesTextViewPr>
  <p:sorterViewPr>
    <p:cViewPr>
      <p:scale>
        <a:sx n="33" d="100"/>
        <a:sy n="33"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E0A6B7-059C-4444-975B-3D91F2BB69F5}"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F179E8A3-18CF-41D1-8C9E-41CD1D128C86}">
      <dgm:prSet phldrT="[Text]"/>
      <dgm:spPr>
        <a:solidFill>
          <a:srgbClr val="FFFF00">
            <a:alpha val="90000"/>
          </a:srgbClr>
        </a:solidFill>
      </dgm:spPr>
      <dgm:t>
        <a:bodyPr/>
        <a:lstStyle/>
        <a:p>
          <a:r>
            <a:rPr lang="en-US" dirty="0"/>
            <a:t>OGH</a:t>
          </a:r>
        </a:p>
      </dgm:t>
    </dgm:pt>
    <dgm:pt modelId="{FCBECD68-A2AB-4664-BFF3-56D8639CC003}" type="parTrans" cxnId="{BB9BD694-5765-492A-85CE-9DE9722AE70D}">
      <dgm:prSet/>
      <dgm:spPr/>
      <dgm:t>
        <a:bodyPr/>
        <a:lstStyle/>
        <a:p>
          <a:endParaRPr lang="en-US"/>
        </a:p>
      </dgm:t>
    </dgm:pt>
    <dgm:pt modelId="{D845CA31-19F5-42D2-BEEB-5E531BCE6F86}" type="sibTrans" cxnId="{BB9BD694-5765-492A-85CE-9DE9722AE70D}">
      <dgm:prSet/>
      <dgm:spPr/>
      <dgm:t>
        <a:bodyPr/>
        <a:lstStyle/>
        <a:p>
          <a:endParaRPr lang="en-US"/>
        </a:p>
      </dgm:t>
    </dgm:pt>
    <dgm:pt modelId="{62D1AF62-55BA-4AB7-B2D0-8A2FF8103A40}">
      <dgm:prSet phldrT="[Text]"/>
      <dgm:spPr/>
      <dgm:t>
        <a:bodyPr/>
        <a:lstStyle/>
        <a:p>
          <a:r>
            <a:rPr lang="en-US" dirty="0"/>
            <a:t>PARTNERSHIP &amp; PROFESSIONAL Education and Practice DEVELOPMENT</a:t>
          </a:r>
        </a:p>
      </dgm:t>
    </dgm:pt>
    <dgm:pt modelId="{010530EC-0008-4A66-8C64-5E821753B7FF}" type="parTrans" cxnId="{8D797B37-2F6D-45F0-A95A-F74D49FA807E}">
      <dgm:prSet/>
      <dgm:spPr/>
      <dgm:t>
        <a:bodyPr/>
        <a:lstStyle/>
        <a:p>
          <a:endParaRPr lang="en-US"/>
        </a:p>
      </dgm:t>
    </dgm:pt>
    <dgm:pt modelId="{4A33E7D9-4F19-4F55-8E12-533635492DC3}" type="sibTrans" cxnId="{8D797B37-2F6D-45F0-A95A-F74D49FA807E}">
      <dgm:prSet/>
      <dgm:spPr/>
      <dgm:t>
        <a:bodyPr/>
        <a:lstStyle/>
        <a:p>
          <a:endParaRPr lang="en-US"/>
        </a:p>
      </dgm:t>
    </dgm:pt>
    <dgm:pt modelId="{77ECFB5B-DE7B-4195-8CD5-1CAF8023D99E}">
      <dgm:prSet/>
      <dgm:spPr/>
      <dgm:t>
        <a:bodyPr/>
        <a:lstStyle/>
        <a:p>
          <a:r>
            <a:rPr lang="en-US" dirty="0"/>
            <a:t>Professional Development</a:t>
          </a:r>
        </a:p>
      </dgm:t>
    </dgm:pt>
    <dgm:pt modelId="{4682BC44-E921-435D-9672-164487D90F31}" type="parTrans" cxnId="{B8BAA275-7172-4F79-AE7C-3A07A7932AF7}">
      <dgm:prSet/>
      <dgm:spPr/>
      <dgm:t>
        <a:bodyPr/>
        <a:lstStyle/>
        <a:p>
          <a:endParaRPr lang="en-US"/>
        </a:p>
      </dgm:t>
    </dgm:pt>
    <dgm:pt modelId="{09F331C9-CC64-4E63-8C52-E871DA2474AA}" type="sibTrans" cxnId="{B8BAA275-7172-4F79-AE7C-3A07A7932AF7}">
      <dgm:prSet/>
      <dgm:spPr/>
      <dgm:t>
        <a:bodyPr/>
        <a:lstStyle/>
        <a:p>
          <a:endParaRPr lang="en-US"/>
        </a:p>
      </dgm:t>
    </dgm:pt>
    <dgm:pt modelId="{C1507906-9F4E-44D6-99F7-A5EFDF4EB6C8}">
      <dgm:prSet/>
      <dgm:spPr/>
      <dgm:t>
        <a:bodyPr/>
        <a:lstStyle/>
        <a:p>
          <a:r>
            <a:rPr lang="en-US" dirty="0"/>
            <a:t>Simulation</a:t>
          </a:r>
        </a:p>
      </dgm:t>
    </dgm:pt>
    <dgm:pt modelId="{C12FB974-F16E-4CEE-8AE6-81D97202346E}" type="parTrans" cxnId="{456A177A-7FE3-4006-81BB-8B84690C8634}">
      <dgm:prSet/>
      <dgm:spPr/>
      <dgm:t>
        <a:bodyPr/>
        <a:lstStyle/>
        <a:p>
          <a:endParaRPr lang="en-US"/>
        </a:p>
      </dgm:t>
    </dgm:pt>
    <dgm:pt modelId="{3766EBD1-7A82-44A0-B3DB-7DE44C1026C4}" type="sibTrans" cxnId="{456A177A-7FE3-4006-81BB-8B84690C8634}">
      <dgm:prSet/>
      <dgm:spPr/>
      <dgm:t>
        <a:bodyPr/>
        <a:lstStyle/>
        <a:p>
          <a:endParaRPr lang="en-US"/>
        </a:p>
      </dgm:t>
    </dgm:pt>
    <dgm:pt modelId="{28BF03CF-0E21-47C4-B447-4FBBF4E4FDA3}">
      <dgm:prSet/>
      <dgm:spPr/>
      <dgm:t>
        <a:bodyPr/>
        <a:lstStyle/>
        <a:p>
          <a:r>
            <a:rPr lang="en-US" dirty="0"/>
            <a:t>Institute  for Educators </a:t>
          </a:r>
        </a:p>
      </dgm:t>
    </dgm:pt>
    <dgm:pt modelId="{B0DF7615-07D4-4ADB-92F4-F55F6CE87A66}" type="parTrans" cxnId="{9C56E0A1-132C-454C-B8CA-6C885647ACDC}">
      <dgm:prSet/>
      <dgm:spPr/>
      <dgm:t>
        <a:bodyPr/>
        <a:lstStyle/>
        <a:p>
          <a:endParaRPr lang="en-US"/>
        </a:p>
      </dgm:t>
    </dgm:pt>
    <dgm:pt modelId="{5DCA71CE-0485-4504-8128-305A4E2C130B}" type="sibTrans" cxnId="{9C56E0A1-132C-454C-B8CA-6C885647ACDC}">
      <dgm:prSet/>
      <dgm:spPr/>
      <dgm:t>
        <a:bodyPr/>
        <a:lstStyle/>
        <a:p>
          <a:endParaRPr lang="en-US"/>
        </a:p>
      </dgm:t>
    </dgm:pt>
    <dgm:pt modelId="{31708041-4BC4-4DEB-BCAD-B1F03ADFF5D5}">
      <dgm:prSet/>
      <dgm:spPr/>
      <dgm:t>
        <a:bodyPr/>
        <a:lstStyle/>
        <a:p>
          <a:r>
            <a:rPr lang="en-US" dirty="0"/>
            <a:t>Governors‘</a:t>
          </a:r>
        </a:p>
        <a:p>
          <a:r>
            <a:rPr lang="en-US" dirty="0"/>
            <a:t>Well mobile </a:t>
          </a:r>
        </a:p>
      </dgm:t>
    </dgm:pt>
    <dgm:pt modelId="{26AB6E12-2E14-4340-AF52-562F19664E3C}" type="parTrans" cxnId="{B2F03B0F-353F-4FD6-AE53-2691388D00B0}">
      <dgm:prSet/>
      <dgm:spPr/>
      <dgm:t>
        <a:bodyPr/>
        <a:lstStyle/>
        <a:p>
          <a:endParaRPr lang="en-US"/>
        </a:p>
      </dgm:t>
    </dgm:pt>
    <dgm:pt modelId="{870A5A5E-31A0-45AD-8FAF-6435FE9E7101}" type="sibTrans" cxnId="{B2F03B0F-353F-4FD6-AE53-2691388D00B0}">
      <dgm:prSet/>
      <dgm:spPr/>
      <dgm:t>
        <a:bodyPr/>
        <a:lstStyle/>
        <a:p>
          <a:endParaRPr lang="en-US"/>
        </a:p>
      </dgm:t>
    </dgm:pt>
    <dgm:pt modelId="{FCEA9820-81BC-4A66-BB17-C038B2EF0B65}">
      <dgm:prSet/>
      <dgm:spPr/>
      <dgm:t>
        <a:bodyPr/>
        <a:lstStyle/>
        <a:p>
          <a:r>
            <a:rPr lang="en-US" dirty="0"/>
            <a:t>Standardized Patient Center</a:t>
          </a:r>
        </a:p>
      </dgm:t>
    </dgm:pt>
    <dgm:pt modelId="{60137C17-6879-4D39-AC88-FFAD6DCDABD7}" type="parTrans" cxnId="{D53E3E11-F0FE-437A-8C1D-93DB5A08017C}">
      <dgm:prSet/>
      <dgm:spPr/>
      <dgm:t>
        <a:bodyPr/>
        <a:lstStyle/>
        <a:p>
          <a:endParaRPr lang="en-US"/>
        </a:p>
      </dgm:t>
    </dgm:pt>
    <dgm:pt modelId="{F4E77DA8-53AF-41E3-B21B-E07398330696}" type="sibTrans" cxnId="{D53E3E11-F0FE-437A-8C1D-93DB5A08017C}">
      <dgm:prSet/>
      <dgm:spPr/>
      <dgm:t>
        <a:bodyPr/>
        <a:lstStyle/>
        <a:p>
          <a:endParaRPr lang="en-US"/>
        </a:p>
      </dgm:t>
    </dgm:pt>
    <dgm:pt modelId="{1CE61C30-6F8A-4F8C-A4E4-50412220D192}" type="pres">
      <dgm:prSet presAssocID="{53E0A6B7-059C-4444-975B-3D91F2BB69F5}" presName="hierChild1" presStyleCnt="0">
        <dgm:presLayoutVars>
          <dgm:chPref val="1"/>
          <dgm:dir/>
          <dgm:animOne val="branch"/>
          <dgm:animLvl val="lvl"/>
          <dgm:resizeHandles/>
        </dgm:presLayoutVars>
      </dgm:prSet>
      <dgm:spPr/>
      <dgm:t>
        <a:bodyPr/>
        <a:lstStyle/>
        <a:p>
          <a:endParaRPr lang="en-US"/>
        </a:p>
      </dgm:t>
    </dgm:pt>
    <dgm:pt modelId="{24BD40E8-5F97-4880-AB7B-A3D18C62B920}" type="pres">
      <dgm:prSet presAssocID="{F179E8A3-18CF-41D1-8C9E-41CD1D128C86}" presName="hierRoot1" presStyleCnt="0"/>
      <dgm:spPr/>
    </dgm:pt>
    <dgm:pt modelId="{13089731-78AA-48BF-96E4-0F6351F15F94}" type="pres">
      <dgm:prSet presAssocID="{F179E8A3-18CF-41D1-8C9E-41CD1D128C86}" presName="composite" presStyleCnt="0"/>
      <dgm:spPr/>
    </dgm:pt>
    <dgm:pt modelId="{DCB264D8-2789-411A-A532-C7CF5402C502}" type="pres">
      <dgm:prSet presAssocID="{F179E8A3-18CF-41D1-8C9E-41CD1D128C86}" presName="background" presStyleLbl="node0" presStyleIdx="0" presStyleCnt="1"/>
      <dgm:spPr/>
    </dgm:pt>
    <dgm:pt modelId="{1B36B6CB-BFDE-43B1-A00A-7C228F335A28}" type="pres">
      <dgm:prSet presAssocID="{F179E8A3-18CF-41D1-8C9E-41CD1D128C86}" presName="text" presStyleLbl="fgAcc0" presStyleIdx="0" presStyleCnt="1">
        <dgm:presLayoutVars>
          <dgm:chPref val="3"/>
        </dgm:presLayoutVars>
      </dgm:prSet>
      <dgm:spPr/>
      <dgm:t>
        <a:bodyPr/>
        <a:lstStyle/>
        <a:p>
          <a:endParaRPr lang="en-US"/>
        </a:p>
      </dgm:t>
    </dgm:pt>
    <dgm:pt modelId="{2FFFD24B-BF27-43A5-B868-E77BA03BB012}" type="pres">
      <dgm:prSet presAssocID="{F179E8A3-18CF-41D1-8C9E-41CD1D128C86}" presName="hierChild2" presStyleCnt="0"/>
      <dgm:spPr/>
    </dgm:pt>
    <dgm:pt modelId="{81DB716A-B082-4687-BF37-7BAD26F33684}" type="pres">
      <dgm:prSet presAssocID="{010530EC-0008-4A66-8C64-5E821753B7FF}" presName="Name10" presStyleLbl="parChTrans1D2" presStyleIdx="0" presStyleCnt="1"/>
      <dgm:spPr/>
      <dgm:t>
        <a:bodyPr/>
        <a:lstStyle/>
        <a:p>
          <a:endParaRPr lang="en-US"/>
        </a:p>
      </dgm:t>
    </dgm:pt>
    <dgm:pt modelId="{EC9BEB2C-3B4F-4811-93A5-DD333F78B1AA}" type="pres">
      <dgm:prSet presAssocID="{62D1AF62-55BA-4AB7-B2D0-8A2FF8103A40}" presName="hierRoot2" presStyleCnt="0"/>
      <dgm:spPr/>
    </dgm:pt>
    <dgm:pt modelId="{9E07959C-BAB8-42FA-8BCC-018F7B1DCE14}" type="pres">
      <dgm:prSet presAssocID="{62D1AF62-55BA-4AB7-B2D0-8A2FF8103A40}" presName="composite2" presStyleCnt="0"/>
      <dgm:spPr/>
    </dgm:pt>
    <dgm:pt modelId="{AAC0943D-95B8-4D21-A043-4F43156AA698}" type="pres">
      <dgm:prSet presAssocID="{62D1AF62-55BA-4AB7-B2D0-8A2FF8103A40}" presName="background2" presStyleLbl="node2" presStyleIdx="0" presStyleCnt="1"/>
      <dgm:spPr/>
    </dgm:pt>
    <dgm:pt modelId="{C52C8284-B30A-4E06-806C-7A953B46BCF5}" type="pres">
      <dgm:prSet presAssocID="{62D1AF62-55BA-4AB7-B2D0-8A2FF8103A40}" presName="text2" presStyleLbl="fgAcc2" presStyleIdx="0" presStyleCnt="1" custScaleX="166280">
        <dgm:presLayoutVars>
          <dgm:chPref val="3"/>
        </dgm:presLayoutVars>
      </dgm:prSet>
      <dgm:spPr/>
      <dgm:t>
        <a:bodyPr/>
        <a:lstStyle/>
        <a:p>
          <a:endParaRPr lang="en-US"/>
        </a:p>
      </dgm:t>
    </dgm:pt>
    <dgm:pt modelId="{015048A9-2BAF-4480-9400-49490BAF5E57}" type="pres">
      <dgm:prSet presAssocID="{62D1AF62-55BA-4AB7-B2D0-8A2FF8103A40}" presName="hierChild3" presStyleCnt="0"/>
      <dgm:spPr/>
    </dgm:pt>
    <dgm:pt modelId="{9FC3F9C5-5B42-4A84-83CC-627E815F4177}" type="pres">
      <dgm:prSet presAssocID="{4682BC44-E921-435D-9672-164487D90F31}" presName="Name17" presStyleLbl="parChTrans1D3" presStyleIdx="0" presStyleCnt="5"/>
      <dgm:spPr/>
      <dgm:t>
        <a:bodyPr/>
        <a:lstStyle/>
        <a:p>
          <a:endParaRPr lang="en-US"/>
        </a:p>
      </dgm:t>
    </dgm:pt>
    <dgm:pt modelId="{C3BC8AFF-34A5-46B3-8186-AF4D882A6DE0}" type="pres">
      <dgm:prSet presAssocID="{77ECFB5B-DE7B-4195-8CD5-1CAF8023D99E}" presName="hierRoot3" presStyleCnt="0"/>
      <dgm:spPr/>
    </dgm:pt>
    <dgm:pt modelId="{DD037D2E-B40E-4D75-B7E4-8853C1B34C73}" type="pres">
      <dgm:prSet presAssocID="{77ECFB5B-DE7B-4195-8CD5-1CAF8023D99E}" presName="composite3" presStyleCnt="0"/>
      <dgm:spPr/>
    </dgm:pt>
    <dgm:pt modelId="{4DD8FF3F-2CD1-4F64-828B-5AF0AD84FA27}" type="pres">
      <dgm:prSet presAssocID="{77ECFB5B-DE7B-4195-8CD5-1CAF8023D99E}" presName="background3" presStyleLbl="node3" presStyleIdx="0" presStyleCnt="5"/>
      <dgm:spPr/>
    </dgm:pt>
    <dgm:pt modelId="{7A2B7A30-6193-4172-9A92-45A37C07521C}" type="pres">
      <dgm:prSet presAssocID="{77ECFB5B-DE7B-4195-8CD5-1CAF8023D99E}" presName="text3" presStyleLbl="fgAcc3" presStyleIdx="0" presStyleCnt="5">
        <dgm:presLayoutVars>
          <dgm:chPref val="3"/>
        </dgm:presLayoutVars>
      </dgm:prSet>
      <dgm:spPr/>
      <dgm:t>
        <a:bodyPr/>
        <a:lstStyle/>
        <a:p>
          <a:endParaRPr lang="en-US"/>
        </a:p>
      </dgm:t>
    </dgm:pt>
    <dgm:pt modelId="{36C9AE65-FC04-4D0F-857B-E2A80AE0DCBD}" type="pres">
      <dgm:prSet presAssocID="{77ECFB5B-DE7B-4195-8CD5-1CAF8023D99E}" presName="hierChild4" presStyleCnt="0"/>
      <dgm:spPr/>
    </dgm:pt>
    <dgm:pt modelId="{64018881-47C9-4BFB-92D6-5C9145F2A0EB}" type="pres">
      <dgm:prSet presAssocID="{26AB6E12-2E14-4340-AF52-562F19664E3C}" presName="Name17" presStyleLbl="parChTrans1D3" presStyleIdx="1" presStyleCnt="5"/>
      <dgm:spPr/>
      <dgm:t>
        <a:bodyPr/>
        <a:lstStyle/>
        <a:p>
          <a:endParaRPr lang="en-US"/>
        </a:p>
      </dgm:t>
    </dgm:pt>
    <dgm:pt modelId="{E7D65500-B7C3-42CF-B3C2-4187CA15A005}" type="pres">
      <dgm:prSet presAssocID="{31708041-4BC4-4DEB-BCAD-B1F03ADFF5D5}" presName="hierRoot3" presStyleCnt="0"/>
      <dgm:spPr/>
    </dgm:pt>
    <dgm:pt modelId="{34394CA8-0A7C-4B54-9537-833A8B599613}" type="pres">
      <dgm:prSet presAssocID="{31708041-4BC4-4DEB-BCAD-B1F03ADFF5D5}" presName="composite3" presStyleCnt="0"/>
      <dgm:spPr/>
    </dgm:pt>
    <dgm:pt modelId="{06F87E53-786B-41FE-BB23-3CE8F55D4914}" type="pres">
      <dgm:prSet presAssocID="{31708041-4BC4-4DEB-BCAD-B1F03ADFF5D5}" presName="background3" presStyleLbl="node3" presStyleIdx="1" presStyleCnt="5"/>
      <dgm:spPr/>
    </dgm:pt>
    <dgm:pt modelId="{FF3861B3-9365-4C49-8CD4-1A32C7032232}" type="pres">
      <dgm:prSet presAssocID="{31708041-4BC4-4DEB-BCAD-B1F03ADFF5D5}" presName="text3" presStyleLbl="fgAcc3" presStyleIdx="1" presStyleCnt="5">
        <dgm:presLayoutVars>
          <dgm:chPref val="3"/>
        </dgm:presLayoutVars>
      </dgm:prSet>
      <dgm:spPr/>
      <dgm:t>
        <a:bodyPr/>
        <a:lstStyle/>
        <a:p>
          <a:endParaRPr lang="en-US"/>
        </a:p>
      </dgm:t>
    </dgm:pt>
    <dgm:pt modelId="{BFB7EE31-ADA3-4E7F-9833-DDC8F60A268C}" type="pres">
      <dgm:prSet presAssocID="{31708041-4BC4-4DEB-BCAD-B1F03ADFF5D5}" presName="hierChild4" presStyleCnt="0"/>
      <dgm:spPr/>
    </dgm:pt>
    <dgm:pt modelId="{FCB2D817-87A4-4FB8-9092-726925A4D3B3}" type="pres">
      <dgm:prSet presAssocID="{C12FB974-F16E-4CEE-8AE6-81D97202346E}" presName="Name17" presStyleLbl="parChTrans1D3" presStyleIdx="2" presStyleCnt="5"/>
      <dgm:spPr/>
      <dgm:t>
        <a:bodyPr/>
        <a:lstStyle/>
        <a:p>
          <a:endParaRPr lang="en-US"/>
        </a:p>
      </dgm:t>
    </dgm:pt>
    <dgm:pt modelId="{AA181DFF-3051-4697-8B8F-CA3D623EA5CF}" type="pres">
      <dgm:prSet presAssocID="{C1507906-9F4E-44D6-99F7-A5EFDF4EB6C8}" presName="hierRoot3" presStyleCnt="0"/>
      <dgm:spPr/>
    </dgm:pt>
    <dgm:pt modelId="{DEEEEF51-E80A-4DAD-8D29-DE5BBFEB6E79}" type="pres">
      <dgm:prSet presAssocID="{C1507906-9F4E-44D6-99F7-A5EFDF4EB6C8}" presName="composite3" presStyleCnt="0"/>
      <dgm:spPr/>
    </dgm:pt>
    <dgm:pt modelId="{64677086-4257-492B-99F5-2FF6B5860AD7}" type="pres">
      <dgm:prSet presAssocID="{C1507906-9F4E-44D6-99F7-A5EFDF4EB6C8}" presName="background3" presStyleLbl="node3" presStyleIdx="2" presStyleCnt="5"/>
      <dgm:spPr/>
    </dgm:pt>
    <dgm:pt modelId="{AD6955FE-D1E8-4A6F-B2A0-6B8C276E3D97}" type="pres">
      <dgm:prSet presAssocID="{C1507906-9F4E-44D6-99F7-A5EFDF4EB6C8}" presName="text3" presStyleLbl="fgAcc3" presStyleIdx="2" presStyleCnt="5">
        <dgm:presLayoutVars>
          <dgm:chPref val="3"/>
        </dgm:presLayoutVars>
      </dgm:prSet>
      <dgm:spPr/>
      <dgm:t>
        <a:bodyPr/>
        <a:lstStyle/>
        <a:p>
          <a:endParaRPr lang="en-US"/>
        </a:p>
      </dgm:t>
    </dgm:pt>
    <dgm:pt modelId="{B16AA970-C4C8-4874-8DC7-F36A5FECCF1B}" type="pres">
      <dgm:prSet presAssocID="{C1507906-9F4E-44D6-99F7-A5EFDF4EB6C8}" presName="hierChild4" presStyleCnt="0"/>
      <dgm:spPr/>
    </dgm:pt>
    <dgm:pt modelId="{8038E051-8995-4D26-A99B-FE8B9AD0B5E2}" type="pres">
      <dgm:prSet presAssocID="{B0DF7615-07D4-4ADB-92F4-F55F6CE87A66}" presName="Name17" presStyleLbl="parChTrans1D3" presStyleIdx="3" presStyleCnt="5"/>
      <dgm:spPr/>
      <dgm:t>
        <a:bodyPr/>
        <a:lstStyle/>
        <a:p>
          <a:endParaRPr lang="en-US"/>
        </a:p>
      </dgm:t>
    </dgm:pt>
    <dgm:pt modelId="{62E6AEC5-1E93-42B0-B3B9-B23E65D5C78B}" type="pres">
      <dgm:prSet presAssocID="{28BF03CF-0E21-47C4-B447-4FBBF4E4FDA3}" presName="hierRoot3" presStyleCnt="0"/>
      <dgm:spPr/>
    </dgm:pt>
    <dgm:pt modelId="{6FF44B38-3721-4325-A205-2EE496EAC1A4}" type="pres">
      <dgm:prSet presAssocID="{28BF03CF-0E21-47C4-B447-4FBBF4E4FDA3}" presName="composite3" presStyleCnt="0"/>
      <dgm:spPr/>
    </dgm:pt>
    <dgm:pt modelId="{DFB60E97-43DC-4FBF-BF85-D0EB8C2142E4}" type="pres">
      <dgm:prSet presAssocID="{28BF03CF-0E21-47C4-B447-4FBBF4E4FDA3}" presName="background3" presStyleLbl="node3" presStyleIdx="3" presStyleCnt="5"/>
      <dgm:spPr/>
    </dgm:pt>
    <dgm:pt modelId="{2F0F21EF-273A-4CA2-94F5-DC16F23DF97D}" type="pres">
      <dgm:prSet presAssocID="{28BF03CF-0E21-47C4-B447-4FBBF4E4FDA3}" presName="text3" presStyleLbl="fgAcc3" presStyleIdx="3" presStyleCnt="5">
        <dgm:presLayoutVars>
          <dgm:chPref val="3"/>
        </dgm:presLayoutVars>
      </dgm:prSet>
      <dgm:spPr/>
      <dgm:t>
        <a:bodyPr/>
        <a:lstStyle/>
        <a:p>
          <a:endParaRPr lang="en-US"/>
        </a:p>
      </dgm:t>
    </dgm:pt>
    <dgm:pt modelId="{C94E4847-AEB9-4DF5-BEFF-0BF5609D2A18}" type="pres">
      <dgm:prSet presAssocID="{28BF03CF-0E21-47C4-B447-4FBBF4E4FDA3}" presName="hierChild4" presStyleCnt="0"/>
      <dgm:spPr/>
    </dgm:pt>
    <dgm:pt modelId="{EEFF81FF-0397-4B35-A4A9-F11CD0EC6A95}" type="pres">
      <dgm:prSet presAssocID="{60137C17-6879-4D39-AC88-FFAD6DCDABD7}" presName="Name17" presStyleLbl="parChTrans1D3" presStyleIdx="4" presStyleCnt="5"/>
      <dgm:spPr/>
      <dgm:t>
        <a:bodyPr/>
        <a:lstStyle/>
        <a:p>
          <a:endParaRPr lang="en-US"/>
        </a:p>
      </dgm:t>
    </dgm:pt>
    <dgm:pt modelId="{C63B949E-7557-4960-9157-48DBD5C21A41}" type="pres">
      <dgm:prSet presAssocID="{FCEA9820-81BC-4A66-BB17-C038B2EF0B65}" presName="hierRoot3" presStyleCnt="0"/>
      <dgm:spPr/>
    </dgm:pt>
    <dgm:pt modelId="{256FE40E-FCEC-4B9D-8C1C-2CAECA2957D1}" type="pres">
      <dgm:prSet presAssocID="{FCEA9820-81BC-4A66-BB17-C038B2EF0B65}" presName="composite3" presStyleCnt="0"/>
      <dgm:spPr/>
    </dgm:pt>
    <dgm:pt modelId="{840D30BD-51CA-42B0-8B9D-0CBE52CC6B9F}" type="pres">
      <dgm:prSet presAssocID="{FCEA9820-81BC-4A66-BB17-C038B2EF0B65}" presName="background3" presStyleLbl="node3" presStyleIdx="4" presStyleCnt="5"/>
      <dgm:spPr/>
    </dgm:pt>
    <dgm:pt modelId="{8578A7C8-7376-425B-982E-FA7454E16A8C}" type="pres">
      <dgm:prSet presAssocID="{FCEA9820-81BC-4A66-BB17-C038B2EF0B65}" presName="text3" presStyleLbl="fgAcc3" presStyleIdx="4" presStyleCnt="5">
        <dgm:presLayoutVars>
          <dgm:chPref val="3"/>
        </dgm:presLayoutVars>
      </dgm:prSet>
      <dgm:spPr/>
      <dgm:t>
        <a:bodyPr/>
        <a:lstStyle/>
        <a:p>
          <a:endParaRPr lang="en-US"/>
        </a:p>
      </dgm:t>
    </dgm:pt>
    <dgm:pt modelId="{965FAD2A-CA3B-498E-94CE-E70C4E6766A1}" type="pres">
      <dgm:prSet presAssocID="{FCEA9820-81BC-4A66-BB17-C038B2EF0B65}" presName="hierChild4" presStyleCnt="0"/>
      <dgm:spPr/>
    </dgm:pt>
  </dgm:ptLst>
  <dgm:cxnLst>
    <dgm:cxn modelId="{BB9BD694-5765-492A-85CE-9DE9722AE70D}" srcId="{53E0A6B7-059C-4444-975B-3D91F2BB69F5}" destId="{F179E8A3-18CF-41D1-8C9E-41CD1D128C86}" srcOrd="0" destOrd="0" parTransId="{FCBECD68-A2AB-4664-BFF3-56D8639CC003}" sibTransId="{D845CA31-19F5-42D2-BEEB-5E531BCE6F86}"/>
    <dgm:cxn modelId="{9C56E0A1-132C-454C-B8CA-6C885647ACDC}" srcId="{62D1AF62-55BA-4AB7-B2D0-8A2FF8103A40}" destId="{28BF03CF-0E21-47C4-B447-4FBBF4E4FDA3}" srcOrd="3" destOrd="0" parTransId="{B0DF7615-07D4-4ADB-92F4-F55F6CE87A66}" sibTransId="{5DCA71CE-0485-4504-8128-305A4E2C130B}"/>
    <dgm:cxn modelId="{8E720B6E-F030-4ACA-A24B-9AEA9DED6FF2}" type="presOf" srcId="{62D1AF62-55BA-4AB7-B2D0-8A2FF8103A40}" destId="{C52C8284-B30A-4E06-806C-7A953B46BCF5}" srcOrd="0" destOrd="0" presId="urn:microsoft.com/office/officeart/2005/8/layout/hierarchy1"/>
    <dgm:cxn modelId="{15A3E8B1-26A5-41F4-915E-FBC8F13C6947}" type="presOf" srcId="{26AB6E12-2E14-4340-AF52-562F19664E3C}" destId="{64018881-47C9-4BFB-92D6-5C9145F2A0EB}" srcOrd="0" destOrd="0" presId="urn:microsoft.com/office/officeart/2005/8/layout/hierarchy1"/>
    <dgm:cxn modelId="{F3D32137-312C-4813-AB84-AFB023DD3706}" type="presOf" srcId="{F179E8A3-18CF-41D1-8C9E-41CD1D128C86}" destId="{1B36B6CB-BFDE-43B1-A00A-7C228F335A28}" srcOrd="0" destOrd="0" presId="urn:microsoft.com/office/officeart/2005/8/layout/hierarchy1"/>
    <dgm:cxn modelId="{E362A343-F545-4E94-B68A-C694CF3C3085}" type="presOf" srcId="{28BF03CF-0E21-47C4-B447-4FBBF4E4FDA3}" destId="{2F0F21EF-273A-4CA2-94F5-DC16F23DF97D}" srcOrd="0" destOrd="0" presId="urn:microsoft.com/office/officeart/2005/8/layout/hierarchy1"/>
    <dgm:cxn modelId="{141D2A5D-D80D-4EFC-8AAB-24368B0C91BB}" type="presOf" srcId="{B0DF7615-07D4-4ADB-92F4-F55F6CE87A66}" destId="{8038E051-8995-4D26-A99B-FE8B9AD0B5E2}" srcOrd="0" destOrd="0" presId="urn:microsoft.com/office/officeart/2005/8/layout/hierarchy1"/>
    <dgm:cxn modelId="{D53E3E11-F0FE-437A-8C1D-93DB5A08017C}" srcId="{62D1AF62-55BA-4AB7-B2D0-8A2FF8103A40}" destId="{FCEA9820-81BC-4A66-BB17-C038B2EF0B65}" srcOrd="4" destOrd="0" parTransId="{60137C17-6879-4D39-AC88-FFAD6DCDABD7}" sibTransId="{F4E77DA8-53AF-41E3-B21B-E07398330696}"/>
    <dgm:cxn modelId="{456A177A-7FE3-4006-81BB-8B84690C8634}" srcId="{62D1AF62-55BA-4AB7-B2D0-8A2FF8103A40}" destId="{C1507906-9F4E-44D6-99F7-A5EFDF4EB6C8}" srcOrd="2" destOrd="0" parTransId="{C12FB974-F16E-4CEE-8AE6-81D97202346E}" sibTransId="{3766EBD1-7A82-44A0-B3DB-7DE44C1026C4}"/>
    <dgm:cxn modelId="{B2F03B0F-353F-4FD6-AE53-2691388D00B0}" srcId="{62D1AF62-55BA-4AB7-B2D0-8A2FF8103A40}" destId="{31708041-4BC4-4DEB-BCAD-B1F03ADFF5D5}" srcOrd="1" destOrd="0" parTransId="{26AB6E12-2E14-4340-AF52-562F19664E3C}" sibTransId="{870A5A5E-31A0-45AD-8FAF-6435FE9E7101}"/>
    <dgm:cxn modelId="{8D797B37-2F6D-45F0-A95A-F74D49FA807E}" srcId="{F179E8A3-18CF-41D1-8C9E-41CD1D128C86}" destId="{62D1AF62-55BA-4AB7-B2D0-8A2FF8103A40}" srcOrd="0" destOrd="0" parTransId="{010530EC-0008-4A66-8C64-5E821753B7FF}" sibTransId="{4A33E7D9-4F19-4F55-8E12-533635492DC3}"/>
    <dgm:cxn modelId="{64BF6193-C43A-40EA-B7A1-901EF563CFA8}" type="presOf" srcId="{60137C17-6879-4D39-AC88-FFAD6DCDABD7}" destId="{EEFF81FF-0397-4B35-A4A9-F11CD0EC6A95}" srcOrd="0" destOrd="0" presId="urn:microsoft.com/office/officeart/2005/8/layout/hierarchy1"/>
    <dgm:cxn modelId="{3EC5B6F7-193F-4BB4-A42D-768C18C12CBC}" type="presOf" srcId="{4682BC44-E921-435D-9672-164487D90F31}" destId="{9FC3F9C5-5B42-4A84-83CC-627E815F4177}" srcOrd="0" destOrd="0" presId="urn:microsoft.com/office/officeart/2005/8/layout/hierarchy1"/>
    <dgm:cxn modelId="{11438C9C-2B7F-4F27-B919-23A291E57714}" type="presOf" srcId="{010530EC-0008-4A66-8C64-5E821753B7FF}" destId="{81DB716A-B082-4687-BF37-7BAD26F33684}" srcOrd="0" destOrd="0" presId="urn:microsoft.com/office/officeart/2005/8/layout/hierarchy1"/>
    <dgm:cxn modelId="{78EED14D-C526-48D1-ADB9-669F8FBF6104}" type="presOf" srcId="{77ECFB5B-DE7B-4195-8CD5-1CAF8023D99E}" destId="{7A2B7A30-6193-4172-9A92-45A37C07521C}" srcOrd="0" destOrd="0" presId="urn:microsoft.com/office/officeart/2005/8/layout/hierarchy1"/>
    <dgm:cxn modelId="{629BA791-D4EC-4F7C-988A-47A7F1DC5B9A}" type="presOf" srcId="{FCEA9820-81BC-4A66-BB17-C038B2EF0B65}" destId="{8578A7C8-7376-425B-982E-FA7454E16A8C}" srcOrd="0" destOrd="0" presId="urn:microsoft.com/office/officeart/2005/8/layout/hierarchy1"/>
    <dgm:cxn modelId="{50EB60F3-9ACF-420D-81DA-42C259B197DE}" type="presOf" srcId="{C1507906-9F4E-44D6-99F7-A5EFDF4EB6C8}" destId="{AD6955FE-D1E8-4A6F-B2A0-6B8C276E3D97}" srcOrd="0" destOrd="0" presId="urn:microsoft.com/office/officeart/2005/8/layout/hierarchy1"/>
    <dgm:cxn modelId="{EE462620-C456-4FEB-9DCD-36DFA90ACC30}" type="presOf" srcId="{53E0A6B7-059C-4444-975B-3D91F2BB69F5}" destId="{1CE61C30-6F8A-4F8C-A4E4-50412220D192}" srcOrd="0" destOrd="0" presId="urn:microsoft.com/office/officeart/2005/8/layout/hierarchy1"/>
    <dgm:cxn modelId="{4B118751-C8C0-4DF2-9B25-E544F587A24C}" type="presOf" srcId="{C12FB974-F16E-4CEE-8AE6-81D97202346E}" destId="{FCB2D817-87A4-4FB8-9092-726925A4D3B3}" srcOrd="0" destOrd="0" presId="urn:microsoft.com/office/officeart/2005/8/layout/hierarchy1"/>
    <dgm:cxn modelId="{B8BAA275-7172-4F79-AE7C-3A07A7932AF7}" srcId="{62D1AF62-55BA-4AB7-B2D0-8A2FF8103A40}" destId="{77ECFB5B-DE7B-4195-8CD5-1CAF8023D99E}" srcOrd="0" destOrd="0" parTransId="{4682BC44-E921-435D-9672-164487D90F31}" sibTransId="{09F331C9-CC64-4E63-8C52-E871DA2474AA}"/>
    <dgm:cxn modelId="{87023569-CAAF-4053-B05C-5569D33594FB}" type="presOf" srcId="{31708041-4BC4-4DEB-BCAD-B1F03ADFF5D5}" destId="{FF3861B3-9365-4C49-8CD4-1A32C7032232}" srcOrd="0" destOrd="0" presId="urn:microsoft.com/office/officeart/2005/8/layout/hierarchy1"/>
    <dgm:cxn modelId="{1EFE6980-DE47-422C-8876-01CBBAF8A796}" type="presParOf" srcId="{1CE61C30-6F8A-4F8C-A4E4-50412220D192}" destId="{24BD40E8-5F97-4880-AB7B-A3D18C62B920}" srcOrd="0" destOrd="0" presId="urn:microsoft.com/office/officeart/2005/8/layout/hierarchy1"/>
    <dgm:cxn modelId="{FC8A5DD3-5A15-475A-97D7-61C8AA32A81E}" type="presParOf" srcId="{24BD40E8-5F97-4880-AB7B-A3D18C62B920}" destId="{13089731-78AA-48BF-96E4-0F6351F15F94}" srcOrd="0" destOrd="0" presId="urn:microsoft.com/office/officeart/2005/8/layout/hierarchy1"/>
    <dgm:cxn modelId="{B4C28E8E-7BFC-45EE-8703-CEA4F9B451F6}" type="presParOf" srcId="{13089731-78AA-48BF-96E4-0F6351F15F94}" destId="{DCB264D8-2789-411A-A532-C7CF5402C502}" srcOrd="0" destOrd="0" presId="urn:microsoft.com/office/officeart/2005/8/layout/hierarchy1"/>
    <dgm:cxn modelId="{B75B8F76-A5C9-46BB-864A-367F87F085CE}" type="presParOf" srcId="{13089731-78AA-48BF-96E4-0F6351F15F94}" destId="{1B36B6CB-BFDE-43B1-A00A-7C228F335A28}" srcOrd="1" destOrd="0" presId="urn:microsoft.com/office/officeart/2005/8/layout/hierarchy1"/>
    <dgm:cxn modelId="{DC9A0CAA-82DB-427F-9FD5-ADFCF35D728B}" type="presParOf" srcId="{24BD40E8-5F97-4880-AB7B-A3D18C62B920}" destId="{2FFFD24B-BF27-43A5-B868-E77BA03BB012}" srcOrd="1" destOrd="0" presId="urn:microsoft.com/office/officeart/2005/8/layout/hierarchy1"/>
    <dgm:cxn modelId="{5BBBB3E1-1C0C-4482-872C-258C827BB0FF}" type="presParOf" srcId="{2FFFD24B-BF27-43A5-B868-E77BA03BB012}" destId="{81DB716A-B082-4687-BF37-7BAD26F33684}" srcOrd="0" destOrd="0" presId="urn:microsoft.com/office/officeart/2005/8/layout/hierarchy1"/>
    <dgm:cxn modelId="{26CACD94-D25B-4890-BF3E-A9AB1B67030B}" type="presParOf" srcId="{2FFFD24B-BF27-43A5-B868-E77BA03BB012}" destId="{EC9BEB2C-3B4F-4811-93A5-DD333F78B1AA}" srcOrd="1" destOrd="0" presId="urn:microsoft.com/office/officeart/2005/8/layout/hierarchy1"/>
    <dgm:cxn modelId="{A1CD98AC-EE44-4AEE-B5D1-F59AF1AE511F}" type="presParOf" srcId="{EC9BEB2C-3B4F-4811-93A5-DD333F78B1AA}" destId="{9E07959C-BAB8-42FA-8BCC-018F7B1DCE14}" srcOrd="0" destOrd="0" presId="urn:microsoft.com/office/officeart/2005/8/layout/hierarchy1"/>
    <dgm:cxn modelId="{28463DEA-6534-4731-A750-B63DEB4DB9F3}" type="presParOf" srcId="{9E07959C-BAB8-42FA-8BCC-018F7B1DCE14}" destId="{AAC0943D-95B8-4D21-A043-4F43156AA698}" srcOrd="0" destOrd="0" presId="urn:microsoft.com/office/officeart/2005/8/layout/hierarchy1"/>
    <dgm:cxn modelId="{C1D59CE9-9A46-4225-9D40-6AC9BCE1E516}" type="presParOf" srcId="{9E07959C-BAB8-42FA-8BCC-018F7B1DCE14}" destId="{C52C8284-B30A-4E06-806C-7A953B46BCF5}" srcOrd="1" destOrd="0" presId="urn:microsoft.com/office/officeart/2005/8/layout/hierarchy1"/>
    <dgm:cxn modelId="{11262438-EA7F-4F76-AA37-C93DEBC1E5A9}" type="presParOf" srcId="{EC9BEB2C-3B4F-4811-93A5-DD333F78B1AA}" destId="{015048A9-2BAF-4480-9400-49490BAF5E57}" srcOrd="1" destOrd="0" presId="urn:microsoft.com/office/officeart/2005/8/layout/hierarchy1"/>
    <dgm:cxn modelId="{6289977D-AED7-4AFF-935A-60254786C5CD}" type="presParOf" srcId="{015048A9-2BAF-4480-9400-49490BAF5E57}" destId="{9FC3F9C5-5B42-4A84-83CC-627E815F4177}" srcOrd="0" destOrd="0" presId="urn:microsoft.com/office/officeart/2005/8/layout/hierarchy1"/>
    <dgm:cxn modelId="{43ED3938-37E7-49F7-AA4C-036C0D9299D9}" type="presParOf" srcId="{015048A9-2BAF-4480-9400-49490BAF5E57}" destId="{C3BC8AFF-34A5-46B3-8186-AF4D882A6DE0}" srcOrd="1" destOrd="0" presId="urn:microsoft.com/office/officeart/2005/8/layout/hierarchy1"/>
    <dgm:cxn modelId="{DB92A4EE-3127-46BC-B761-CDF037EEE518}" type="presParOf" srcId="{C3BC8AFF-34A5-46B3-8186-AF4D882A6DE0}" destId="{DD037D2E-B40E-4D75-B7E4-8853C1B34C73}" srcOrd="0" destOrd="0" presId="urn:microsoft.com/office/officeart/2005/8/layout/hierarchy1"/>
    <dgm:cxn modelId="{0C8B4CF8-9EB3-47D1-BB09-8F18A96442E6}" type="presParOf" srcId="{DD037D2E-B40E-4D75-B7E4-8853C1B34C73}" destId="{4DD8FF3F-2CD1-4F64-828B-5AF0AD84FA27}" srcOrd="0" destOrd="0" presId="urn:microsoft.com/office/officeart/2005/8/layout/hierarchy1"/>
    <dgm:cxn modelId="{48E47A7A-D539-4D39-B261-7B1C69AF5330}" type="presParOf" srcId="{DD037D2E-B40E-4D75-B7E4-8853C1B34C73}" destId="{7A2B7A30-6193-4172-9A92-45A37C07521C}" srcOrd="1" destOrd="0" presId="urn:microsoft.com/office/officeart/2005/8/layout/hierarchy1"/>
    <dgm:cxn modelId="{B600BA25-63AE-403C-A2BE-1D52BEBB85C6}" type="presParOf" srcId="{C3BC8AFF-34A5-46B3-8186-AF4D882A6DE0}" destId="{36C9AE65-FC04-4D0F-857B-E2A80AE0DCBD}" srcOrd="1" destOrd="0" presId="urn:microsoft.com/office/officeart/2005/8/layout/hierarchy1"/>
    <dgm:cxn modelId="{64C1FE73-69A0-4674-A603-BBB43F2CAECA}" type="presParOf" srcId="{015048A9-2BAF-4480-9400-49490BAF5E57}" destId="{64018881-47C9-4BFB-92D6-5C9145F2A0EB}" srcOrd="2" destOrd="0" presId="urn:microsoft.com/office/officeart/2005/8/layout/hierarchy1"/>
    <dgm:cxn modelId="{7EA3DB9F-3D66-4EBF-BF70-37007CAF7BA3}" type="presParOf" srcId="{015048A9-2BAF-4480-9400-49490BAF5E57}" destId="{E7D65500-B7C3-42CF-B3C2-4187CA15A005}" srcOrd="3" destOrd="0" presId="urn:microsoft.com/office/officeart/2005/8/layout/hierarchy1"/>
    <dgm:cxn modelId="{AF53957C-3D12-4AB9-B92B-B8521C109579}" type="presParOf" srcId="{E7D65500-B7C3-42CF-B3C2-4187CA15A005}" destId="{34394CA8-0A7C-4B54-9537-833A8B599613}" srcOrd="0" destOrd="0" presId="urn:microsoft.com/office/officeart/2005/8/layout/hierarchy1"/>
    <dgm:cxn modelId="{1922194D-5DE1-4159-A21C-DA4E955F01D0}" type="presParOf" srcId="{34394CA8-0A7C-4B54-9537-833A8B599613}" destId="{06F87E53-786B-41FE-BB23-3CE8F55D4914}" srcOrd="0" destOrd="0" presId="urn:microsoft.com/office/officeart/2005/8/layout/hierarchy1"/>
    <dgm:cxn modelId="{7C38E400-78EB-40FC-94C1-1C76376DEE22}" type="presParOf" srcId="{34394CA8-0A7C-4B54-9537-833A8B599613}" destId="{FF3861B3-9365-4C49-8CD4-1A32C7032232}" srcOrd="1" destOrd="0" presId="urn:microsoft.com/office/officeart/2005/8/layout/hierarchy1"/>
    <dgm:cxn modelId="{EF710DC8-3C01-46B4-9A0C-2858D7BB03B2}" type="presParOf" srcId="{E7D65500-B7C3-42CF-B3C2-4187CA15A005}" destId="{BFB7EE31-ADA3-4E7F-9833-DDC8F60A268C}" srcOrd="1" destOrd="0" presId="urn:microsoft.com/office/officeart/2005/8/layout/hierarchy1"/>
    <dgm:cxn modelId="{BD6A6851-9D07-449C-AE34-5B0880691315}" type="presParOf" srcId="{015048A9-2BAF-4480-9400-49490BAF5E57}" destId="{FCB2D817-87A4-4FB8-9092-726925A4D3B3}" srcOrd="4" destOrd="0" presId="urn:microsoft.com/office/officeart/2005/8/layout/hierarchy1"/>
    <dgm:cxn modelId="{F7344DC9-342F-4C26-A25E-85F7667C3412}" type="presParOf" srcId="{015048A9-2BAF-4480-9400-49490BAF5E57}" destId="{AA181DFF-3051-4697-8B8F-CA3D623EA5CF}" srcOrd="5" destOrd="0" presId="urn:microsoft.com/office/officeart/2005/8/layout/hierarchy1"/>
    <dgm:cxn modelId="{DCB8058D-4644-4579-BE00-9AC3D3A40F51}" type="presParOf" srcId="{AA181DFF-3051-4697-8B8F-CA3D623EA5CF}" destId="{DEEEEF51-E80A-4DAD-8D29-DE5BBFEB6E79}" srcOrd="0" destOrd="0" presId="urn:microsoft.com/office/officeart/2005/8/layout/hierarchy1"/>
    <dgm:cxn modelId="{EB7C5C0F-FDE0-4116-8045-7E7610487B4B}" type="presParOf" srcId="{DEEEEF51-E80A-4DAD-8D29-DE5BBFEB6E79}" destId="{64677086-4257-492B-99F5-2FF6B5860AD7}" srcOrd="0" destOrd="0" presId="urn:microsoft.com/office/officeart/2005/8/layout/hierarchy1"/>
    <dgm:cxn modelId="{4720DB27-9712-4671-B680-7FDD062F40C6}" type="presParOf" srcId="{DEEEEF51-E80A-4DAD-8D29-DE5BBFEB6E79}" destId="{AD6955FE-D1E8-4A6F-B2A0-6B8C276E3D97}" srcOrd="1" destOrd="0" presId="urn:microsoft.com/office/officeart/2005/8/layout/hierarchy1"/>
    <dgm:cxn modelId="{2B186045-2494-42DE-BA78-A301F206058C}" type="presParOf" srcId="{AA181DFF-3051-4697-8B8F-CA3D623EA5CF}" destId="{B16AA970-C4C8-4874-8DC7-F36A5FECCF1B}" srcOrd="1" destOrd="0" presId="urn:microsoft.com/office/officeart/2005/8/layout/hierarchy1"/>
    <dgm:cxn modelId="{B1837B63-3C06-4D70-BD10-855FA438B7D0}" type="presParOf" srcId="{015048A9-2BAF-4480-9400-49490BAF5E57}" destId="{8038E051-8995-4D26-A99B-FE8B9AD0B5E2}" srcOrd="6" destOrd="0" presId="urn:microsoft.com/office/officeart/2005/8/layout/hierarchy1"/>
    <dgm:cxn modelId="{7CA87577-8A3F-4492-ABF2-EBA77CFD52A0}" type="presParOf" srcId="{015048A9-2BAF-4480-9400-49490BAF5E57}" destId="{62E6AEC5-1E93-42B0-B3B9-B23E65D5C78B}" srcOrd="7" destOrd="0" presId="urn:microsoft.com/office/officeart/2005/8/layout/hierarchy1"/>
    <dgm:cxn modelId="{0C29DA61-2799-4419-8CC1-AA2F49850B60}" type="presParOf" srcId="{62E6AEC5-1E93-42B0-B3B9-B23E65D5C78B}" destId="{6FF44B38-3721-4325-A205-2EE496EAC1A4}" srcOrd="0" destOrd="0" presId="urn:microsoft.com/office/officeart/2005/8/layout/hierarchy1"/>
    <dgm:cxn modelId="{86CC3D30-99E5-43BC-BB94-10AAFB9E3C25}" type="presParOf" srcId="{6FF44B38-3721-4325-A205-2EE496EAC1A4}" destId="{DFB60E97-43DC-4FBF-BF85-D0EB8C2142E4}" srcOrd="0" destOrd="0" presId="urn:microsoft.com/office/officeart/2005/8/layout/hierarchy1"/>
    <dgm:cxn modelId="{A7B6FB86-9924-4B13-A9AE-33DBD4531A60}" type="presParOf" srcId="{6FF44B38-3721-4325-A205-2EE496EAC1A4}" destId="{2F0F21EF-273A-4CA2-94F5-DC16F23DF97D}" srcOrd="1" destOrd="0" presId="urn:microsoft.com/office/officeart/2005/8/layout/hierarchy1"/>
    <dgm:cxn modelId="{3E5BAE5D-0450-4D2E-A462-FE27710CEE09}" type="presParOf" srcId="{62E6AEC5-1E93-42B0-B3B9-B23E65D5C78B}" destId="{C94E4847-AEB9-4DF5-BEFF-0BF5609D2A18}" srcOrd="1" destOrd="0" presId="urn:microsoft.com/office/officeart/2005/8/layout/hierarchy1"/>
    <dgm:cxn modelId="{9C02361E-D651-4CFC-8790-3C77CB62DB66}" type="presParOf" srcId="{015048A9-2BAF-4480-9400-49490BAF5E57}" destId="{EEFF81FF-0397-4B35-A4A9-F11CD0EC6A95}" srcOrd="8" destOrd="0" presId="urn:microsoft.com/office/officeart/2005/8/layout/hierarchy1"/>
    <dgm:cxn modelId="{BB88BC53-573B-4AB8-AE31-FCF5A440E2DD}" type="presParOf" srcId="{015048A9-2BAF-4480-9400-49490BAF5E57}" destId="{C63B949E-7557-4960-9157-48DBD5C21A41}" srcOrd="9" destOrd="0" presId="urn:microsoft.com/office/officeart/2005/8/layout/hierarchy1"/>
    <dgm:cxn modelId="{29F39B41-5DCE-408B-8614-E918EB91CDFE}" type="presParOf" srcId="{C63B949E-7557-4960-9157-48DBD5C21A41}" destId="{256FE40E-FCEC-4B9D-8C1C-2CAECA2957D1}" srcOrd="0" destOrd="0" presId="urn:microsoft.com/office/officeart/2005/8/layout/hierarchy1"/>
    <dgm:cxn modelId="{65715D61-8A88-4F2C-9D3F-AD04C1F5B88E}" type="presParOf" srcId="{256FE40E-FCEC-4B9D-8C1C-2CAECA2957D1}" destId="{840D30BD-51CA-42B0-8B9D-0CBE52CC6B9F}" srcOrd="0" destOrd="0" presId="urn:microsoft.com/office/officeart/2005/8/layout/hierarchy1"/>
    <dgm:cxn modelId="{9DCCCC08-481E-42A6-BAAA-CECE7C9647D8}" type="presParOf" srcId="{256FE40E-FCEC-4B9D-8C1C-2CAECA2957D1}" destId="{8578A7C8-7376-425B-982E-FA7454E16A8C}" srcOrd="1" destOrd="0" presId="urn:microsoft.com/office/officeart/2005/8/layout/hierarchy1"/>
    <dgm:cxn modelId="{3C6424A7-215B-43F1-B464-0A091D6DF8C2}" type="presParOf" srcId="{C63B949E-7557-4960-9157-48DBD5C21A41}" destId="{965FAD2A-CA3B-498E-94CE-E70C4E6766A1}"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402DD64-1135-460A-9262-F35721D7ABF6}" type="doc">
      <dgm:prSet loTypeId="urn:microsoft.com/office/officeart/2005/8/layout/cycle6" loCatId="cycle" qsTypeId="urn:microsoft.com/office/officeart/2005/8/quickstyle/3d3" qsCatId="3D" csTypeId="urn:microsoft.com/office/officeart/2005/8/colors/colorful1" csCatId="colorful" phldr="1"/>
      <dgm:spPr/>
      <dgm:t>
        <a:bodyPr/>
        <a:lstStyle/>
        <a:p>
          <a:endParaRPr lang="en-US"/>
        </a:p>
      </dgm:t>
    </dgm:pt>
    <dgm:pt modelId="{9EBA3A8D-2F53-42B9-8843-80347B82CD79}">
      <dgm:prSet phldrT="[Text]"/>
      <dgm:spPr/>
      <dgm:t>
        <a:bodyPr/>
        <a:lstStyle/>
        <a:p>
          <a:r>
            <a:rPr lang="en-US" dirty="0"/>
            <a:t>Global Health Education</a:t>
          </a:r>
        </a:p>
      </dgm:t>
    </dgm:pt>
    <dgm:pt modelId="{3DE817B5-10D9-4DCD-8C5F-38167616B651}" type="parTrans" cxnId="{51B95944-73B7-4416-B3EB-519684BA4221}">
      <dgm:prSet/>
      <dgm:spPr/>
      <dgm:t>
        <a:bodyPr/>
        <a:lstStyle/>
        <a:p>
          <a:endParaRPr lang="en-US"/>
        </a:p>
      </dgm:t>
    </dgm:pt>
    <dgm:pt modelId="{41904472-F73A-471C-AB49-58375A7FDC84}" type="sibTrans" cxnId="{51B95944-73B7-4416-B3EB-519684BA4221}">
      <dgm:prSet/>
      <dgm:spPr/>
      <dgm:t>
        <a:bodyPr/>
        <a:lstStyle/>
        <a:p>
          <a:endParaRPr lang="en-US" dirty="0"/>
        </a:p>
      </dgm:t>
    </dgm:pt>
    <dgm:pt modelId="{57900AD8-EDC8-4F4D-96F0-B7D12B7B6391}">
      <dgm:prSet phldrT="[Text]"/>
      <dgm:spPr/>
      <dgm:t>
        <a:bodyPr/>
        <a:lstStyle/>
        <a:p>
          <a:r>
            <a:rPr lang="en-US" dirty="0"/>
            <a:t>Service</a:t>
          </a:r>
        </a:p>
      </dgm:t>
    </dgm:pt>
    <dgm:pt modelId="{7476DEF5-6E4B-44F5-BA9D-BDF7ECE345F3}" type="parTrans" cxnId="{B01A742C-17D0-4993-91D2-3D8217A0DA8C}">
      <dgm:prSet/>
      <dgm:spPr/>
      <dgm:t>
        <a:bodyPr/>
        <a:lstStyle/>
        <a:p>
          <a:endParaRPr lang="en-US"/>
        </a:p>
      </dgm:t>
    </dgm:pt>
    <dgm:pt modelId="{AA415CCD-05C1-46EB-9858-34154B1FA7E0}" type="sibTrans" cxnId="{B01A742C-17D0-4993-91D2-3D8217A0DA8C}">
      <dgm:prSet/>
      <dgm:spPr/>
      <dgm:t>
        <a:bodyPr/>
        <a:lstStyle/>
        <a:p>
          <a:endParaRPr lang="en-US" dirty="0"/>
        </a:p>
      </dgm:t>
    </dgm:pt>
    <dgm:pt modelId="{CA1CBBB5-1149-4821-9C3A-B82AC94892B3}">
      <dgm:prSet phldrT="[Text]"/>
      <dgm:spPr/>
      <dgm:t>
        <a:bodyPr/>
        <a:lstStyle/>
        <a:p>
          <a:r>
            <a:rPr lang="en-US" dirty="0"/>
            <a:t>Scholarship &amp;  </a:t>
          </a:r>
        </a:p>
        <a:p>
          <a:r>
            <a:rPr lang="en-US" dirty="0"/>
            <a:t>Practice</a:t>
          </a:r>
        </a:p>
      </dgm:t>
    </dgm:pt>
    <dgm:pt modelId="{36C57231-29DA-4CBB-BA58-19552404CAA3}" type="parTrans" cxnId="{BFB9B0AF-6FA3-4D3C-A796-704778173AA7}">
      <dgm:prSet/>
      <dgm:spPr/>
      <dgm:t>
        <a:bodyPr/>
        <a:lstStyle/>
        <a:p>
          <a:endParaRPr lang="en-US"/>
        </a:p>
      </dgm:t>
    </dgm:pt>
    <dgm:pt modelId="{2D9196DC-A7AC-46FD-9869-E349A7FD9CF4}" type="sibTrans" cxnId="{BFB9B0AF-6FA3-4D3C-A796-704778173AA7}">
      <dgm:prSet/>
      <dgm:spPr/>
      <dgm:t>
        <a:bodyPr/>
        <a:lstStyle/>
        <a:p>
          <a:endParaRPr lang="en-US" dirty="0"/>
        </a:p>
      </dgm:t>
    </dgm:pt>
    <dgm:pt modelId="{0FF02DA9-CD14-4ADE-B1F1-E6AF219B7898}">
      <dgm:prSet phldrT="[Text]"/>
      <dgm:spPr/>
      <dgm:t>
        <a:bodyPr/>
        <a:lstStyle/>
        <a:p>
          <a:r>
            <a:rPr lang="en-US" dirty="0"/>
            <a:t>Partnership</a:t>
          </a:r>
        </a:p>
      </dgm:t>
    </dgm:pt>
    <dgm:pt modelId="{AF70D953-34B8-4E87-9C79-FE54813A3B5F}" type="parTrans" cxnId="{EB08891E-4837-4859-89C8-22468495FF11}">
      <dgm:prSet/>
      <dgm:spPr/>
      <dgm:t>
        <a:bodyPr/>
        <a:lstStyle/>
        <a:p>
          <a:endParaRPr lang="en-US"/>
        </a:p>
      </dgm:t>
    </dgm:pt>
    <dgm:pt modelId="{620F4F4C-775B-4333-957B-796623C3F7EB}" type="sibTrans" cxnId="{EB08891E-4837-4859-89C8-22468495FF11}">
      <dgm:prSet/>
      <dgm:spPr/>
      <dgm:t>
        <a:bodyPr/>
        <a:lstStyle/>
        <a:p>
          <a:endParaRPr lang="en-US" dirty="0"/>
        </a:p>
      </dgm:t>
    </dgm:pt>
    <dgm:pt modelId="{A7C1E30D-D22A-4257-88C7-F1499B406B24}" type="pres">
      <dgm:prSet presAssocID="{9402DD64-1135-460A-9262-F35721D7ABF6}" presName="cycle" presStyleCnt="0">
        <dgm:presLayoutVars>
          <dgm:dir/>
          <dgm:resizeHandles val="exact"/>
        </dgm:presLayoutVars>
      </dgm:prSet>
      <dgm:spPr/>
      <dgm:t>
        <a:bodyPr/>
        <a:lstStyle/>
        <a:p>
          <a:endParaRPr lang="en-US"/>
        </a:p>
      </dgm:t>
    </dgm:pt>
    <dgm:pt modelId="{7EFB6816-A9A3-41EC-9FAA-23CE72E5E7C8}" type="pres">
      <dgm:prSet presAssocID="{9EBA3A8D-2F53-42B9-8843-80347B82CD79}" presName="node" presStyleLbl="node1" presStyleIdx="0" presStyleCnt="4" custScaleX="158397" custScaleY="164355">
        <dgm:presLayoutVars>
          <dgm:bulletEnabled val="1"/>
        </dgm:presLayoutVars>
      </dgm:prSet>
      <dgm:spPr/>
      <dgm:t>
        <a:bodyPr/>
        <a:lstStyle/>
        <a:p>
          <a:endParaRPr lang="en-US"/>
        </a:p>
      </dgm:t>
    </dgm:pt>
    <dgm:pt modelId="{69856D2C-6F71-4AD1-BDE4-F32CBCDFABD7}" type="pres">
      <dgm:prSet presAssocID="{9EBA3A8D-2F53-42B9-8843-80347B82CD79}" presName="spNode" presStyleCnt="0"/>
      <dgm:spPr/>
    </dgm:pt>
    <dgm:pt modelId="{115E8820-8ADB-4F26-9CE1-5409CD3AA01B}" type="pres">
      <dgm:prSet presAssocID="{41904472-F73A-471C-AB49-58375A7FDC84}" presName="sibTrans" presStyleLbl="sibTrans1D1" presStyleIdx="0" presStyleCnt="4"/>
      <dgm:spPr/>
      <dgm:t>
        <a:bodyPr/>
        <a:lstStyle/>
        <a:p>
          <a:endParaRPr lang="en-US"/>
        </a:p>
      </dgm:t>
    </dgm:pt>
    <dgm:pt modelId="{F7D81657-B450-4B77-816C-D80A20D5B0C7}" type="pres">
      <dgm:prSet presAssocID="{57900AD8-EDC8-4F4D-96F0-B7D12B7B6391}" presName="node" presStyleLbl="node1" presStyleIdx="1" presStyleCnt="4" custScaleX="119023" custScaleY="155431">
        <dgm:presLayoutVars>
          <dgm:bulletEnabled val="1"/>
        </dgm:presLayoutVars>
      </dgm:prSet>
      <dgm:spPr/>
      <dgm:t>
        <a:bodyPr/>
        <a:lstStyle/>
        <a:p>
          <a:endParaRPr lang="en-US"/>
        </a:p>
      </dgm:t>
    </dgm:pt>
    <dgm:pt modelId="{01BA615D-C3BC-47EB-85F5-63B15C863E2A}" type="pres">
      <dgm:prSet presAssocID="{57900AD8-EDC8-4F4D-96F0-B7D12B7B6391}" presName="spNode" presStyleCnt="0"/>
      <dgm:spPr/>
    </dgm:pt>
    <dgm:pt modelId="{E20D0DA8-0179-406E-962B-E0578859B185}" type="pres">
      <dgm:prSet presAssocID="{AA415CCD-05C1-46EB-9858-34154B1FA7E0}" presName="sibTrans" presStyleLbl="sibTrans1D1" presStyleIdx="1" presStyleCnt="4"/>
      <dgm:spPr/>
      <dgm:t>
        <a:bodyPr/>
        <a:lstStyle/>
        <a:p>
          <a:endParaRPr lang="en-US"/>
        </a:p>
      </dgm:t>
    </dgm:pt>
    <dgm:pt modelId="{E8B8F646-7BFB-4AE0-BD75-7E03AD0E1844}" type="pres">
      <dgm:prSet presAssocID="{CA1CBBB5-1149-4821-9C3A-B82AC94892B3}" presName="node" presStyleLbl="node1" presStyleIdx="2" presStyleCnt="4" custScaleY="146558">
        <dgm:presLayoutVars>
          <dgm:bulletEnabled val="1"/>
        </dgm:presLayoutVars>
      </dgm:prSet>
      <dgm:spPr/>
      <dgm:t>
        <a:bodyPr/>
        <a:lstStyle/>
        <a:p>
          <a:endParaRPr lang="en-US"/>
        </a:p>
      </dgm:t>
    </dgm:pt>
    <dgm:pt modelId="{692B0AF8-49E3-4941-97BE-48EA4B05C863}" type="pres">
      <dgm:prSet presAssocID="{CA1CBBB5-1149-4821-9C3A-B82AC94892B3}" presName="spNode" presStyleCnt="0"/>
      <dgm:spPr/>
    </dgm:pt>
    <dgm:pt modelId="{7EC569EC-2DA8-4565-BE56-1C9B10A291A4}" type="pres">
      <dgm:prSet presAssocID="{2D9196DC-A7AC-46FD-9869-E349A7FD9CF4}" presName="sibTrans" presStyleLbl="sibTrans1D1" presStyleIdx="2" presStyleCnt="4"/>
      <dgm:spPr/>
      <dgm:t>
        <a:bodyPr/>
        <a:lstStyle/>
        <a:p>
          <a:endParaRPr lang="en-US"/>
        </a:p>
      </dgm:t>
    </dgm:pt>
    <dgm:pt modelId="{1A519FB3-1EC9-40F8-B18C-17A82EFB66FB}" type="pres">
      <dgm:prSet presAssocID="{0FF02DA9-CD14-4ADE-B1F1-E6AF219B7898}" presName="node" presStyleLbl="node1" presStyleIdx="3" presStyleCnt="4" custScaleX="133176" custScaleY="153070">
        <dgm:presLayoutVars>
          <dgm:bulletEnabled val="1"/>
        </dgm:presLayoutVars>
      </dgm:prSet>
      <dgm:spPr/>
      <dgm:t>
        <a:bodyPr/>
        <a:lstStyle/>
        <a:p>
          <a:endParaRPr lang="en-US"/>
        </a:p>
      </dgm:t>
    </dgm:pt>
    <dgm:pt modelId="{E5E077FB-E728-43C1-ADB1-46DD49974E11}" type="pres">
      <dgm:prSet presAssocID="{0FF02DA9-CD14-4ADE-B1F1-E6AF219B7898}" presName="spNode" presStyleCnt="0"/>
      <dgm:spPr/>
    </dgm:pt>
    <dgm:pt modelId="{C6E4A0AB-D629-47F3-96DD-27C4DDDEECD7}" type="pres">
      <dgm:prSet presAssocID="{620F4F4C-775B-4333-957B-796623C3F7EB}" presName="sibTrans" presStyleLbl="sibTrans1D1" presStyleIdx="3" presStyleCnt="4"/>
      <dgm:spPr/>
      <dgm:t>
        <a:bodyPr/>
        <a:lstStyle/>
        <a:p>
          <a:endParaRPr lang="en-US"/>
        </a:p>
      </dgm:t>
    </dgm:pt>
  </dgm:ptLst>
  <dgm:cxnLst>
    <dgm:cxn modelId="{BFB9B0AF-6FA3-4D3C-A796-704778173AA7}" srcId="{9402DD64-1135-460A-9262-F35721D7ABF6}" destId="{CA1CBBB5-1149-4821-9C3A-B82AC94892B3}" srcOrd="2" destOrd="0" parTransId="{36C57231-29DA-4CBB-BA58-19552404CAA3}" sibTransId="{2D9196DC-A7AC-46FD-9869-E349A7FD9CF4}"/>
    <dgm:cxn modelId="{B01A742C-17D0-4993-91D2-3D8217A0DA8C}" srcId="{9402DD64-1135-460A-9262-F35721D7ABF6}" destId="{57900AD8-EDC8-4F4D-96F0-B7D12B7B6391}" srcOrd="1" destOrd="0" parTransId="{7476DEF5-6E4B-44F5-BA9D-BDF7ECE345F3}" sibTransId="{AA415CCD-05C1-46EB-9858-34154B1FA7E0}"/>
    <dgm:cxn modelId="{9043A865-5A3B-48D2-8E02-65D742EB0057}" type="presOf" srcId="{0FF02DA9-CD14-4ADE-B1F1-E6AF219B7898}" destId="{1A519FB3-1EC9-40F8-B18C-17A82EFB66FB}" srcOrd="0" destOrd="0" presId="urn:microsoft.com/office/officeart/2005/8/layout/cycle6"/>
    <dgm:cxn modelId="{EB08891E-4837-4859-89C8-22468495FF11}" srcId="{9402DD64-1135-460A-9262-F35721D7ABF6}" destId="{0FF02DA9-CD14-4ADE-B1F1-E6AF219B7898}" srcOrd="3" destOrd="0" parTransId="{AF70D953-34B8-4E87-9C79-FE54813A3B5F}" sibTransId="{620F4F4C-775B-4333-957B-796623C3F7EB}"/>
    <dgm:cxn modelId="{8CEB50C4-6BA1-4343-84A0-20B0EE3D9EA0}" type="presOf" srcId="{41904472-F73A-471C-AB49-58375A7FDC84}" destId="{115E8820-8ADB-4F26-9CE1-5409CD3AA01B}" srcOrd="0" destOrd="0" presId="urn:microsoft.com/office/officeart/2005/8/layout/cycle6"/>
    <dgm:cxn modelId="{A15BA3FF-3D63-4A20-AB9F-BFD37AF07332}" type="presOf" srcId="{9EBA3A8D-2F53-42B9-8843-80347B82CD79}" destId="{7EFB6816-A9A3-41EC-9FAA-23CE72E5E7C8}" srcOrd="0" destOrd="0" presId="urn:microsoft.com/office/officeart/2005/8/layout/cycle6"/>
    <dgm:cxn modelId="{4CC6BFCF-88B9-4446-BBE0-BAA5AEDC2A90}" type="presOf" srcId="{57900AD8-EDC8-4F4D-96F0-B7D12B7B6391}" destId="{F7D81657-B450-4B77-816C-D80A20D5B0C7}" srcOrd="0" destOrd="0" presId="urn:microsoft.com/office/officeart/2005/8/layout/cycle6"/>
    <dgm:cxn modelId="{DB83CBE2-E600-41F6-A2FE-DD7813097D8A}" type="presOf" srcId="{CA1CBBB5-1149-4821-9C3A-B82AC94892B3}" destId="{E8B8F646-7BFB-4AE0-BD75-7E03AD0E1844}" srcOrd="0" destOrd="0" presId="urn:microsoft.com/office/officeart/2005/8/layout/cycle6"/>
    <dgm:cxn modelId="{51B95944-73B7-4416-B3EB-519684BA4221}" srcId="{9402DD64-1135-460A-9262-F35721D7ABF6}" destId="{9EBA3A8D-2F53-42B9-8843-80347B82CD79}" srcOrd="0" destOrd="0" parTransId="{3DE817B5-10D9-4DCD-8C5F-38167616B651}" sibTransId="{41904472-F73A-471C-AB49-58375A7FDC84}"/>
    <dgm:cxn modelId="{0E8827E0-23AD-4299-967C-AA801E9723AF}" type="presOf" srcId="{AA415CCD-05C1-46EB-9858-34154B1FA7E0}" destId="{E20D0DA8-0179-406E-962B-E0578859B185}" srcOrd="0" destOrd="0" presId="urn:microsoft.com/office/officeart/2005/8/layout/cycle6"/>
    <dgm:cxn modelId="{C4F760C1-A692-47E3-ADCC-FBC84D881C11}" type="presOf" srcId="{9402DD64-1135-460A-9262-F35721D7ABF6}" destId="{A7C1E30D-D22A-4257-88C7-F1499B406B24}" srcOrd="0" destOrd="0" presId="urn:microsoft.com/office/officeart/2005/8/layout/cycle6"/>
    <dgm:cxn modelId="{0F3EA29F-336F-41E6-B545-5CB266D2EA6B}" type="presOf" srcId="{620F4F4C-775B-4333-957B-796623C3F7EB}" destId="{C6E4A0AB-D629-47F3-96DD-27C4DDDEECD7}" srcOrd="0" destOrd="0" presId="urn:microsoft.com/office/officeart/2005/8/layout/cycle6"/>
    <dgm:cxn modelId="{A8AF343A-0608-4540-9088-0DDF5C330C40}" type="presOf" srcId="{2D9196DC-A7AC-46FD-9869-E349A7FD9CF4}" destId="{7EC569EC-2DA8-4565-BE56-1C9B10A291A4}" srcOrd="0" destOrd="0" presId="urn:microsoft.com/office/officeart/2005/8/layout/cycle6"/>
    <dgm:cxn modelId="{532A7E9C-B179-48B8-AD8D-D6BD08C24DF9}" type="presParOf" srcId="{A7C1E30D-D22A-4257-88C7-F1499B406B24}" destId="{7EFB6816-A9A3-41EC-9FAA-23CE72E5E7C8}" srcOrd="0" destOrd="0" presId="urn:microsoft.com/office/officeart/2005/8/layout/cycle6"/>
    <dgm:cxn modelId="{F148FF71-8474-4127-9934-B9809D8B8200}" type="presParOf" srcId="{A7C1E30D-D22A-4257-88C7-F1499B406B24}" destId="{69856D2C-6F71-4AD1-BDE4-F32CBCDFABD7}" srcOrd="1" destOrd="0" presId="urn:microsoft.com/office/officeart/2005/8/layout/cycle6"/>
    <dgm:cxn modelId="{34EBB9EE-89AB-46CE-8B77-68BFE0165EB6}" type="presParOf" srcId="{A7C1E30D-D22A-4257-88C7-F1499B406B24}" destId="{115E8820-8ADB-4F26-9CE1-5409CD3AA01B}" srcOrd="2" destOrd="0" presId="urn:microsoft.com/office/officeart/2005/8/layout/cycle6"/>
    <dgm:cxn modelId="{7ABAA9E3-7F53-4D75-AA3A-E409D856E875}" type="presParOf" srcId="{A7C1E30D-D22A-4257-88C7-F1499B406B24}" destId="{F7D81657-B450-4B77-816C-D80A20D5B0C7}" srcOrd="3" destOrd="0" presId="urn:microsoft.com/office/officeart/2005/8/layout/cycle6"/>
    <dgm:cxn modelId="{D2288813-0802-41D7-9AE4-B6B838CD3400}" type="presParOf" srcId="{A7C1E30D-D22A-4257-88C7-F1499B406B24}" destId="{01BA615D-C3BC-47EB-85F5-63B15C863E2A}" srcOrd="4" destOrd="0" presId="urn:microsoft.com/office/officeart/2005/8/layout/cycle6"/>
    <dgm:cxn modelId="{F64A5DAD-DCEC-493C-9564-D9D9BE1A05BA}" type="presParOf" srcId="{A7C1E30D-D22A-4257-88C7-F1499B406B24}" destId="{E20D0DA8-0179-406E-962B-E0578859B185}" srcOrd="5" destOrd="0" presId="urn:microsoft.com/office/officeart/2005/8/layout/cycle6"/>
    <dgm:cxn modelId="{72A32A9C-456F-4014-812C-A9F91D0F8A82}" type="presParOf" srcId="{A7C1E30D-D22A-4257-88C7-F1499B406B24}" destId="{E8B8F646-7BFB-4AE0-BD75-7E03AD0E1844}" srcOrd="6" destOrd="0" presId="urn:microsoft.com/office/officeart/2005/8/layout/cycle6"/>
    <dgm:cxn modelId="{28BFB646-C4B5-4803-8FC9-488E5B6E60EF}" type="presParOf" srcId="{A7C1E30D-D22A-4257-88C7-F1499B406B24}" destId="{692B0AF8-49E3-4941-97BE-48EA4B05C863}" srcOrd="7" destOrd="0" presId="urn:microsoft.com/office/officeart/2005/8/layout/cycle6"/>
    <dgm:cxn modelId="{84DF8CA5-7BDD-474A-A0DA-9309C1065881}" type="presParOf" srcId="{A7C1E30D-D22A-4257-88C7-F1499B406B24}" destId="{7EC569EC-2DA8-4565-BE56-1C9B10A291A4}" srcOrd="8" destOrd="0" presId="urn:microsoft.com/office/officeart/2005/8/layout/cycle6"/>
    <dgm:cxn modelId="{FDA5F0EE-A91A-42A6-8782-E2AE20F9618B}" type="presParOf" srcId="{A7C1E30D-D22A-4257-88C7-F1499B406B24}" destId="{1A519FB3-1EC9-40F8-B18C-17A82EFB66FB}" srcOrd="9" destOrd="0" presId="urn:microsoft.com/office/officeart/2005/8/layout/cycle6"/>
    <dgm:cxn modelId="{041E9561-B18A-4BAA-BD58-E791B1B41780}" type="presParOf" srcId="{A7C1E30D-D22A-4257-88C7-F1499B406B24}" destId="{E5E077FB-E728-43C1-ADB1-46DD49974E11}" srcOrd="10" destOrd="0" presId="urn:microsoft.com/office/officeart/2005/8/layout/cycle6"/>
    <dgm:cxn modelId="{4787242A-EF98-47A0-AF20-21EB1F3CCB45}" type="presParOf" srcId="{A7C1E30D-D22A-4257-88C7-F1499B406B24}" destId="{C6E4A0AB-D629-47F3-96DD-27C4DDDEECD7}" srcOrd="11"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FF81FF-0397-4B35-A4A9-F11CD0EC6A95}">
      <dsp:nvSpPr>
        <dsp:cNvPr id="0" name=""/>
        <dsp:cNvSpPr/>
      </dsp:nvSpPr>
      <dsp:spPr>
        <a:xfrm>
          <a:off x="4548862" y="3305327"/>
          <a:ext cx="3773783" cy="448994"/>
        </a:xfrm>
        <a:custGeom>
          <a:avLst/>
          <a:gdLst/>
          <a:ahLst/>
          <a:cxnLst/>
          <a:rect l="0" t="0" r="0" b="0"/>
          <a:pathLst>
            <a:path>
              <a:moveTo>
                <a:pt x="0" y="0"/>
              </a:moveTo>
              <a:lnTo>
                <a:pt x="0" y="305976"/>
              </a:lnTo>
              <a:lnTo>
                <a:pt x="3773783" y="305976"/>
              </a:lnTo>
              <a:lnTo>
                <a:pt x="3773783" y="448994"/>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038E051-8995-4D26-A99B-FE8B9AD0B5E2}">
      <dsp:nvSpPr>
        <dsp:cNvPr id="0" name=""/>
        <dsp:cNvSpPr/>
      </dsp:nvSpPr>
      <dsp:spPr>
        <a:xfrm>
          <a:off x="4548862" y="3305327"/>
          <a:ext cx="1886891" cy="448994"/>
        </a:xfrm>
        <a:custGeom>
          <a:avLst/>
          <a:gdLst/>
          <a:ahLst/>
          <a:cxnLst/>
          <a:rect l="0" t="0" r="0" b="0"/>
          <a:pathLst>
            <a:path>
              <a:moveTo>
                <a:pt x="0" y="0"/>
              </a:moveTo>
              <a:lnTo>
                <a:pt x="0" y="305976"/>
              </a:lnTo>
              <a:lnTo>
                <a:pt x="1886891" y="305976"/>
              </a:lnTo>
              <a:lnTo>
                <a:pt x="1886891" y="448994"/>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CB2D817-87A4-4FB8-9092-726925A4D3B3}">
      <dsp:nvSpPr>
        <dsp:cNvPr id="0" name=""/>
        <dsp:cNvSpPr/>
      </dsp:nvSpPr>
      <dsp:spPr>
        <a:xfrm>
          <a:off x="4503142" y="3305327"/>
          <a:ext cx="91440" cy="448994"/>
        </a:xfrm>
        <a:custGeom>
          <a:avLst/>
          <a:gdLst/>
          <a:ahLst/>
          <a:cxnLst/>
          <a:rect l="0" t="0" r="0" b="0"/>
          <a:pathLst>
            <a:path>
              <a:moveTo>
                <a:pt x="45720" y="0"/>
              </a:moveTo>
              <a:lnTo>
                <a:pt x="45720" y="448994"/>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4018881-47C9-4BFB-92D6-5C9145F2A0EB}">
      <dsp:nvSpPr>
        <dsp:cNvPr id="0" name=""/>
        <dsp:cNvSpPr/>
      </dsp:nvSpPr>
      <dsp:spPr>
        <a:xfrm>
          <a:off x="2661970" y="3305327"/>
          <a:ext cx="1886891" cy="448994"/>
        </a:xfrm>
        <a:custGeom>
          <a:avLst/>
          <a:gdLst/>
          <a:ahLst/>
          <a:cxnLst/>
          <a:rect l="0" t="0" r="0" b="0"/>
          <a:pathLst>
            <a:path>
              <a:moveTo>
                <a:pt x="1886891" y="0"/>
              </a:moveTo>
              <a:lnTo>
                <a:pt x="1886891" y="305976"/>
              </a:lnTo>
              <a:lnTo>
                <a:pt x="0" y="305976"/>
              </a:lnTo>
              <a:lnTo>
                <a:pt x="0" y="448994"/>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FC3F9C5-5B42-4A84-83CC-627E815F4177}">
      <dsp:nvSpPr>
        <dsp:cNvPr id="0" name=""/>
        <dsp:cNvSpPr/>
      </dsp:nvSpPr>
      <dsp:spPr>
        <a:xfrm>
          <a:off x="775078" y="3305327"/>
          <a:ext cx="3773783" cy="448994"/>
        </a:xfrm>
        <a:custGeom>
          <a:avLst/>
          <a:gdLst/>
          <a:ahLst/>
          <a:cxnLst/>
          <a:rect l="0" t="0" r="0" b="0"/>
          <a:pathLst>
            <a:path>
              <a:moveTo>
                <a:pt x="3773783" y="0"/>
              </a:moveTo>
              <a:lnTo>
                <a:pt x="3773783" y="305976"/>
              </a:lnTo>
              <a:lnTo>
                <a:pt x="0" y="305976"/>
              </a:lnTo>
              <a:lnTo>
                <a:pt x="0" y="448994"/>
              </a:lnTo>
            </a:path>
          </a:pathLst>
        </a:custGeom>
        <a:noFill/>
        <a:ln w="127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1DB716A-B082-4687-BF37-7BAD26F33684}">
      <dsp:nvSpPr>
        <dsp:cNvPr id="0" name=""/>
        <dsp:cNvSpPr/>
      </dsp:nvSpPr>
      <dsp:spPr>
        <a:xfrm>
          <a:off x="4503142" y="1876007"/>
          <a:ext cx="91440" cy="448994"/>
        </a:xfrm>
        <a:custGeom>
          <a:avLst/>
          <a:gdLst/>
          <a:ahLst/>
          <a:cxnLst/>
          <a:rect l="0" t="0" r="0" b="0"/>
          <a:pathLst>
            <a:path>
              <a:moveTo>
                <a:pt x="45720" y="0"/>
              </a:moveTo>
              <a:lnTo>
                <a:pt x="45720" y="448994"/>
              </a:lnTo>
            </a:path>
          </a:pathLst>
        </a:custGeom>
        <a:noFill/>
        <a:ln w="127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CB264D8-2789-411A-A532-C7CF5402C502}">
      <dsp:nvSpPr>
        <dsp:cNvPr id="0" name=""/>
        <dsp:cNvSpPr/>
      </dsp:nvSpPr>
      <dsp:spPr>
        <a:xfrm>
          <a:off x="3776951" y="895680"/>
          <a:ext cx="1543820" cy="98032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B36B6CB-BFDE-43B1-A00A-7C228F335A28}">
      <dsp:nvSpPr>
        <dsp:cNvPr id="0" name=""/>
        <dsp:cNvSpPr/>
      </dsp:nvSpPr>
      <dsp:spPr>
        <a:xfrm>
          <a:off x="3948487" y="1058639"/>
          <a:ext cx="1543820" cy="980326"/>
        </a:xfrm>
        <a:prstGeom prst="roundRect">
          <a:avLst>
            <a:gd name="adj" fmla="val 10000"/>
          </a:avLst>
        </a:prstGeom>
        <a:solidFill>
          <a:srgbClr val="FFFF00">
            <a:alpha val="90000"/>
          </a:srgb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t>OGH</a:t>
          </a:r>
        </a:p>
      </dsp:txBody>
      <dsp:txXfrm>
        <a:off x="3977200" y="1087352"/>
        <a:ext cx="1486394" cy="922900"/>
      </dsp:txXfrm>
    </dsp:sp>
    <dsp:sp modelId="{AAC0943D-95B8-4D21-A043-4F43156AA698}">
      <dsp:nvSpPr>
        <dsp:cNvPr id="0" name=""/>
        <dsp:cNvSpPr/>
      </dsp:nvSpPr>
      <dsp:spPr>
        <a:xfrm>
          <a:off x="3265329" y="2325001"/>
          <a:ext cx="2567064" cy="98032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52C8284-B30A-4E06-806C-7A953B46BCF5}">
      <dsp:nvSpPr>
        <dsp:cNvPr id="0" name=""/>
        <dsp:cNvSpPr/>
      </dsp:nvSpPr>
      <dsp:spPr>
        <a:xfrm>
          <a:off x="3436865" y="2487960"/>
          <a:ext cx="2567064" cy="98032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t>PARTNERSHIP &amp; PROFESSIONAL Education and Practice DEVELOPMENT</a:t>
          </a:r>
        </a:p>
      </dsp:txBody>
      <dsp:txXfrm>
        <a:off x="3465578" y="2516673"/>
        <a:ext cx="2509638" cy="922900"/>
      </dsp:txXfrm>
    </dsp:sp>
    <dsp:sp modelId="{4DD8FF3F-2CD1-4F64-828B-5AF0AD84FA27}">
      <dsp:nvSpPr>
        <dsp:cNvPr id="0" name=""/>
        <dsp:cNvSpPr/>
      </dsp:nvSpPr>
      <dsp:spPr>
        <a:xfrm>
          <a:off x="3168" y="3754322"/>
          <a:ext cx="1543820" cy="98032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2B7A30-6193-4172-9A92-45A37C07521C}">
      <dsp:nvSpPr>
        <dsp:cNvPr id="0" name=""/>
        <dsp:cNvSpPr/>
      </dsp:nvSpPr>
      <dsp:spPr>
        <a:xfrm>
          <a:off x="174703" y="3917280"/>
          <a:ext cx="1543820" cy="98032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t>Professional Development</a:t>
          </a:r>
        </a:p>
      </dsp:txBody>
      <dsp:txXfrm>
        <a:off x="203416" y="3945993"/>
        <a:ext cx="1486394" cy="922900"/>
      </dsp:txXfrm>
    </dsp:sp>
    <dsp:sp modelId="{06F87E53-786B-41FE-BB23-3CE8F55D4914}">
      <dsp:nvSpPr>
        <dsp:cNvPr id="0" name=""/>
        <dsp:cNvSpPr/>
      </dsp:nvSpPr>
      <dsp:spPr>
        <a:xfrm>
          <a:off x="1890060" y="3754322"/>
          <a:ext cx="1543820" cy="98032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F3861B3-9365-4C49-8CD4-1A32C7032232}">
      <dsp:nvSpPr>
        <dsp:cNvPr id="0" name=""/>
        <dsp:cNvSpPr/>
      </dsp:nvSpPr>
      <dsp:spPr>
        <a:xfrm>
          <a:off x="2061595" y="3917280"/>
          <a:ext cx="1543820" cy="98032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t>Governors‘</a:t>
          </a:r>
        </a:p>
        <a:p>
          <a:pPr lvl="0" algn="ctr" defTabSz="622300">
            <a:lnSpc>
              <a:spcPct val="90000"/>
            </a:lnSpc>
            <a:spcBef>
              <a:spcPct val="0"/>
            </a:spcBef>
            <a:spcAft>
              <a:spcPct val="35000"/>
            </a:spcAft>
          </a:pPr>
          <a:r>
            <a:rPr lang="en-US" sz="1400" kern="1200" dirty="0"/>
            <a:t>Well mobile </a:t>
          </a:r>
        </a:p>
      </dsp:txBody>
      <dsp:txXfrm>
        <a:off x="2090308" y="3945993"/>
        <a:ext cx="1486394" cy="922900"/>
      </dsp:txXfrm>
    </dsp:sp>
    <dsp:sp modelId="{64677086-4257-492B-99F5-2FF6B5860AD7}">
      <dsp:nvSpPr>
        <dsp:cNvPr id="0" name=""/>
        <dsp:cNvSpPr/>
      </dsp:nvSpPr>
      <dsp:spPr>
        <a:xfrm>
          <a:off x="3776951" y="3754322"/>
          <a:ext cx="1543820" cy="98032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6955FE-D1E8-4A6F-B2A0-6B8C276E3D97}">
      <dsp:nvSpPr>
        <dsp:cNvPr id="0" name=""/>
        <dsp:cNvSpPr/>
      </dsp:nvSpPr>
      <dsp:spPr>
        <a:xfrm>
          <a:off x="3948487" y="3917280"/>
          <a:ext cx="1543820" cy="98032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t>Simulation</a:t>
          </a:r>
        </a:p>
      </dsp:txBody>
      <dsp:txXfrm>
        <a:off x="3977200" y="3945993"/>
        <a:ext cx="1486394" cy="922900"/>
      </dsp:txXfrm>
    </dsp:sp>
    <dsp:sp modelId="{DFB60E97-43DC-4FBF-BF85-D0EB8C2142E4}">
      <dsp:nvSpPr>
        <dsp:cNvPr id="0" name=""/>
        <dsp:cNvSpPr/>
      </dsp:nvSpPr>
      <dsp:spPr>
        <a:xfrm>
          <a:off x="5663843" y="3754322"/>
          <a:ext cx="1543820" cy="98032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0F21EF-273A-4CA2-94F5-DC16F23DF97D}">
      <dsp:nvSpPr>
        <dsp:cNvPr id="0" name=""/>
        <dsp:cNvSpPr/>
      </dsp:nvSpPr>
      <dsp:spPr>
        <a:xfrm>
          <a:off x="5835379" y="3917280"/>
          <a:ext cx="1543820" cy="98032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t>Institute  for Educators </a:t>
          </a:r>
        </a:p>
      </dsp:txBody>
      <dsp:txXfrm>
        <a:off x="5864092" y="3945993"/>
        <a:ext cx="1486394" cy="922900"/>
      </dsp:txXfrm>
    </dsp:sp>
    <dsp:sp modelId="{840D30BD-51CA-42B0-8B9D-0CBE52CC6B9F}">
      <dsp:nvSpPr>
        <dsp:cNvPr id="0" name=""/>
        <dsp:cNvSpPr/>
      </dsp:nvSpPr>
      <dsp:spPr>
        <a:xfrm>
          <a:off x="7550735" y="3754322"/>
          <a:ext cx="1543820" cy="98032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78A7C8-7376-425B-982E-FA7454E16A8C}">
      <dsp:nvSpPr>
        <dsp:cNvPr id="0" name=""/>
        <dsp:cNvSpPr/>
      </dsp:nvSpPr>
      <dsp:spPr>
        <a:xfrm>
          <a:off x="7722271" y="3917280"/>
          <a:ext cx="1543820" cy="98032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t>Standardized Patient Center</a:t>
          </a:r>
        </a:p>
      </dsp:txBody>
      <dsp:txXfrm>
        <a:off x="7750984" y="3945993"/>
        <a:ext cx="1486394" cy="9229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FB6816-A9A3-41EC-9FAA-23CE72E5E7C8}">
      <dsp:nvSpPr>
        <dsp:cNvPr id="0" name=""/>
        <dsp:cNvSpPr/>
      </dsp:nvSpPr>
      <dsp:spPr>
        <a:xfrm>
          <a:off x="3017406" y="-292276"/>
          <a:ext cx="2584907" cy="1743388"/>
        </a:xfrm>
        <a:prstGeom prst="round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t>Global Health Education</a:t>
          </a:r>
        </a:p>
      </dsp:txBody>
      <dsp:txXfrm>
        <a:off x="3102511" y="-207171"/>
        <a:ext cx="2414697" cy="1573178"/>
      </dsp:txXfrm>
    </dsp:sp>
    <dsp:sp modelId="{115E8820-8ADB-4F26-9CE1-5409CD3AA01B}">
      <dsp:nvSpPr>
        <dsp:cNvPr id="0" name=""/>
        <dsp:cNvSpPr/>
      </dsp:nvSpPr>
      <dsp:spPr>
        <a:xfrm>
          <a:off x="2556083" y="579418"/>
          <a:ext cx="3507554" cy="3507554"/>
        </a:xfrm>
        <a:custGeom>
          <a:avLst/>
          <a:gdLst/>
          <a:ahLst/>
          <a:cxnLst/>
          <a:rect l="0" t="0" r="0" b="0"/>
          <a:pathLst>
            <a:path>
              <a:moveTo>
                <a:pt x="3049216" y="571588"/>
              </a:moveTo>
              <a:arcTo wR="1753777" hR="1753777" stAng="19057027" swAng="852047"/>
            </a:path>
          </a:pathLst>
        </a:custGeom>
        <a:noFill/>
        <a:ln w="9525" cap="flat" cmpd="sng" algn="ctr">
          <a:solidFill>
            <a:schemeClr val="accent2">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F7D81657-B450-4B77-816C-D80A20D5B0C7}">
      <dsp:nvSpPr>
        <dsp:cNvPr id="0" name=""/>
        <dsp:cNvSpPr/>
      </dsp:nvSpPr>
      <dsp:spPr>
        <a:xfrm>
          <a:off x="5092459" y="1508831"/>
          <a:ext cx="1942356" cy="1648727"/>
        </a:xfrm>
        <a:prstGeom prst="round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t>Service</a:t>
          </a:r>
        </a:p>
      </dsp:txBody>
      <dsp:txXfrm>
        <a:off x="5172943" y="1589315"/>
        <a:ext cx="1781388" cy="1487759"/>
      </dsp:txXfrm>
    </dsp:sp>
    <dsp:sp modelId="{E20D0DA8-0179-406E-962B-E0578859B185}">
      <dsp:nvSpPr>
        <dsp:cNvPr id="0" name=""/>
        <dsp:cNvSpPr/>
      </dsp:nvSpPr>
      <dsp:spPr>
        <a:xfrm>
          <a:off x="2556083" y="579418"/>
          <a:ext cx="3507554" cy="3507554"/>
        </a:xfrm>
        <a:custGeom>
          <a:avLst/>
          <a:gdLst/>
          <a:ahLst/>
          <a:cxnLst/>
          <a:rect l="0" t="0" r="0" b="0"/>
          <a:pathLst>
            <a:path>
              <a:moveTo>
                <a:pt x="3296850" y="2587239"/>
              </a:moveTo>
              <a:arcTo wR="1753777" hR="1753777" stAng="1702492" swAng="2013657"/>
            </a:path>
          </a:pathLst>
        </a:custGeom>
        <a:noFill/>
        <a:ln w="9525" cap="flat" cmpd="sng" algn="ctr">
          <a:solidFill>
            <a:schemeClr val="accent3">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E8B8F646-7BFB-4AE0-BD75-7E03AD0E1844}">
      <dsp:nvSpPr>
        <dsp:cNvPr id="0" name=""/>
        <dsp:cNvSpPr/>
      </dsp:nvSpPr>
      <dsp:spPr>
        <a:xfrm>
          <a:off x="3493901" y="3309668"/>
          <a:ext cx="1631916" cy="1554607"/>
        </a:xfrm>
        <a:prstGeom prst="roundRect">
          <a:avLst/>
        </a:prstGeom>
        <a:solidFill>
          <a:schemeClr val="accent4">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t>Scholarship &amp;  </a:t>
          </a:r>
        </a:p>
        <a:p>
          <a:pPr lvl="0" algn="ctr" defTabSz="844550">
            <a:lnSpc>
              <a:spcPct val="90000"/>
            </a:lnSpc>
            <a:spcBef>
              <a:spcPct val="0"/>
            </a:spcBef>
            <a:spcAft>
              <a:spcPct val="35000"/>
            </a:spcAft>
          </a:pPr>
          <a:r>
            <a:rPr lang="en-US" sz="1900" kern="1200" dirty="0"/>
            <a:t>Practice</a:t>
          </a:r>
        </a:p>
      </dsp:txBody>
      <dsp:txXfrm>
        <a:off x="3569791" y="3385558"/>
        <a:ext cx="1480136" cy="1402827"/>
      </dsp:txXfrm>
    </dsp:sp>
    <dsp:sp modelId="{7EC569EC-2DA8-4565-BE56-1C9B10A291A4}">
      <dsp:nvSpPr>
        <dsp:cNvPr id="0" name=""/>
        <dsp:cNvSpPr/>
      </dsp:nvSpPr>
      <dsp:spPr>
        <a:xfrm>
          <a:off x="2556083" y="579418"/>
          <a:ext cx="3507554" cy="3507554"/>
        </a:xfrm>
        <a:custGeom>
          <a:avLst/>
          <a:gdLst/>
          <a:ahLst/>
          <a:cxnLst/>
          <a:rect l="0" t="0" r="0" b="0"/>
          <a:pathLst>
            <a:path>
              <a:moveTo>
                <a:pt x="928575" y="3301283"/>
              </a:moveTo>
              <a:arcTo wR="1753777" hR="1753777" stAng="7084116" swAng="2040877"/>
            </a:path>
          </a:pathLst>
        </a:custGeom>
        <a:noFill/>
        <a:ln w="9525" cap="flat" cmpd="sng" algn="ctr">
          <a:solidFill>
            <a:schemeClr val="accent4">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 modelId="{1A519FB3-1EC9-40F8-B18C-17A82EFB66FB}">
      <dsp:nvSpPr>
        <dsp:cNvPr id="0" name=""/>
        <dsp:cNvSpPr/>
      </dsp:nvSpPr>
      <dsp:spPr>
        <a:xfrm>
          <a:off x="1469422" y="1521353"/>
          <a:ext cx="2173321" cy="1623683"/>
        </a:xfrm>
        <a:prstGeom prst="round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a:t>Partnership</a:t>
          </a:r>
        </a:p>
      </dsp:txBody>
      <dsp:txXfrm>
        <a:off x="1548684" y="1600615"/>
        <a:ext cx="2014797" cy="1465159"/>
      </dsp:txXfrm>
    </dsp:sp>
    <dsp:sp modelId="{C6E4A0AB-D629-47F3-96DD-27C4DDDEECD7}">
      <dsp:nvSpPr>
        <dsp:cNvPr id="0" name=""/>
        <dsp:cNvSpPr/>
      </dsp:nvSpPr>
      <dsp:spPr>
        <a:xfrm>
          <a:off x="2556083" y="579418"/>
          <a:ext cx="3507554" cy="3507554"/>
        </a:xfrm>
        <a:custGeom>
          <a:avLst/>
          <a:gdLst/>
          <a:ahLst/>
          <a:cxnLst/>
          <a:rect l="0" t="0" r="0" b="0"/>
          <a:pathLst>
            <a:path>
              <a:moveTo>
                <a:pt x="201338" y="937892"/>
              </a:moveTo>
              <a:arcTo wR="1753777" hR="1753777" stAng="12463451" swAng="879247"/>
            </a:path>
          </a:pathLst>
        </a:custGeom>
        <a:noFill/>
        <a:ln w="9525" cap="flat" cmpd="sng" algn="ctr">
          <a:solidFill>
            <a:schemeClr val="accent5">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92EC39-7C11-49A8-9810-B6C756BB9501}" type="datetimeFigureOut">
              <a:rPr lang="en-US" smtClean="0"/>
              <a:t>6/4/2018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3481AB-131C-4436-8574-0E4850C5939A}" type="slidenum">
              <a:rPr lang="en-US" smtClean="0"/>
              <a:t>‹#›</a:t>
            </a:fld>
            <a:endParaRPr lang="en-US"/>
          </a:p>
        </p:txBody>
      </p:sp>
    </p:spTree>
    <p:extLst>
      <p:ext uri="{BB962C8B-B14F-4D97-AF65-F5344CB8AC3E}">
        <p14:creationId xmlns:p14="http://schemas.microsoft.com/office/powerpoint/2010/main" val="7171500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4DA071E3-B9E0-4820-A446-1A019DC4046C}" type="slidenum">
              <a:rPr lang="en-US" smtClean="0"/>
              <a:t>1</a:t>
            </a:fld>
            <a:endParaRPr lang="en-US" dirty="0"/>
          </a:p>
        </p:txBody>
      </p:sp>
    </p:spTree>
    <p:extLst>
      <p:ext uri="{BB962C8B-B14F-4D97-AF65-F5344CB8AC3E}">
        <p14:creationId xmlns:p14="http://schemas.microsoft.com/office/powerpoint/2010/main" val="11183405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order to meet its key strategic goals, OGH functions and provides services to the entire school.   Educational opportunities are provided for all students across all programs in SON.  OGH has policies and practices in place to support faculty who are interested in collaborating and working with international post docs, scholars, or visiting scientists and faculty.  OGH is the predominant organization responsible for ensuring visibility for SON in GH scholarly output and programmatic activities.  OGH has also had a key leadership role in developing international and local partnerships. These activities are linked, For example, students and faculty have transformative service learning experiences in Liberia and Rwanda due to the ability to develop partnerships. Many of our publications and scholarship are linked to our work in global health education and service.</a:t>
            </a:r>
            <a:endParaRPr lang="en-US" dirty="0"/>
          </a:p>
        </p:txBody>
      </p:sp>
      <p:sp>
        <p:nvSpPr>
          <p:cNvPr id="4" name="Slide Number Placeholder 3"/>
          <p:cNvSpPr>
            <a:spLocks noGrp="1"/>
          </p:cNvSpPr>
          <p:nvPr>
            <p:ph type="sldNum" sz="quarter" idx="10"/>
          </p:nvPr>
        </p:nvSpPr>
        <p:spPr/>
        <p:txBody>
          <a:bodyPr/>
          <a:lstStyle/>
          <a:p>
            <a:fld id="{4DA071E3-B9E0-4820-A446-1A019DC4046C}" type="slidenum">
              <a:rPr lang="en-US" smtClean="0"/>
              <a:t>17</a:t>
            </a:fld>
            <a:endParaRPr lang="en-US" dirty="0"/>
          </a:p>
        </p:txBody>
      </p:sp>
    </p:spTree>
    <p:extLst>
      <p:ext uri="{BB962C8B-B14F-4D97-AF65-F5344CB8AC3E}">
        <p14:creationId xmlns:p14="http://schemas.microsoft.com/office/powerpoint/2010/main" val="26083254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chemeClr val="tx1"/>
              </a:buClr>
              <a:buFont typeface="Wingdings" panose="05000000000000000000" pitchFamily="2" charset="2"/>
              <a:buChar char="q"/>
            </a:pPr>
            <a:r>
              <a:rPr lang="en-US" dirty="0"/>
              <a:t>Globalization, populations becoming increasingly diverse</a:t>
            </a:r>
          </a:p>
          <a:p>
            <a:pPr>
              <a:buClr>
                <a:schemeClr val="tx1"/>
              </a:buClr>
              <a:buFont typeface="Wingdings" panose="05000000000000000000" pitchFamily="2" charset="2"/>
              <a:buChar char="q"/>
            </a:pPr>
            <a:r>
              <a:rPr lang="en-US" dirty="0"/>
              <a:t>Inability to meet international health goals due to shortage of qualified healthcare workers (nurses)</a:t>
            </a:r>
          </a:p>
          <a:p>
            <a:pPr>
              <a:buClr>
                <a:schemeClr val="tx1"/>
              </a:buClr>
              <a:buFont typeface="Wingdings" panose="05000000000000000000" pitchFamily="2" charset="2"/>
              <a:buChar char="q"/>
            </a:pPr>
            <a:r>
              <a:rPr lang="en-US" dirty="0"/>
              <a:t>Knowledge based, technology driven society</a:t>
            </a:r>
          </a:p>
          <a:p>
            <a:pPr>
              <a:buClr>
                <a:schemeClr val="tx1"/>
              </a:buClr>
              <a:buFont typeface="Wingdings" panose="05000000000000000000" pitchFamily="2" charset="2"/>
              <a:buChar char="q"/>
            </a:pPr>
            <a:r>
              <a:rPr lang="en-US" dirty="0"/>
              <a:t>Increased demand globally for advanced nursing education</a:t>
            </a:r>
          </a:p>
          <a:p>
            <a:pPr>
              <a:buClr>
                <a:schemeClr val="tx1"/>
              </a:buClr>
              <a:buFont typeface="Wingdings" panose="05000000000000000000" pitchFamily="2" charset="2"/>
              <a:buChar char="q"/>
            </a:pPr>
            <a:r>
              <a:rPr lang="en-US" dirty="0"/>
              <a:t>Shared and continued (lifelong) competence</a:t>
            </a:r>
          </a:p>
          <a:p>
            <a:endParaRPr lang="en-US" dirty="0"/>
          </a:p>
        </p:txBody>
      </p:sp>
      <p:sp>
        <p:nvSpPr>
          <p:cNvPr id="4" name="Slide Number Placeholder 3"/>
          <p:cNvSpPr>
            <a:spLocks noGrp="1"/>
          </p:cNvSpPr>
          <p:nvPr>
            <p:ph type="sldNum" sz="quarter" idx="10"/>
          </p:nvPr>
        </p:nvSpPr>
        <p:spPr/>
        <p:txBody>
          <a:bodyPr/>
          <a:lstStyle/>
          <a:p>
            <a:fld id="{4DA071E3-B9E0-4820-A446-1A019DC4046C}" type="slidenum">
              <a:rPr lang="en-US" smtClean="0"/>
              <a:t>18</a:t>
            </a:fld>
            <a:endParaRPr lang="en-US" dirty="0"/>
          </a:p>
        </p:txBody>
      </p:sp>
    </p:spTree>
    <p:extLst>
      <p:ext uri="{BB962C8B-B14F-4D97-AF65-F5344CB8AC3E}">
        <p14:creationId xmlns:p14="http://schemas.microsoft.com/office/powerpoint/2010/main" val="16116249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Transformational</a:t>
            </a:r>
            <a:r>
              <a:rPr lang="en-US" baseline="0" dirty="0"/>
              <a:t> global health experiences are expected by students attending premier institutions like the University of Maryland. The ability to offer these exchanges is important to our competitive advantage.   </a:t>
            </a:r>
            <a:endParaRPr lang="en-US" dirty="0"/>
          </a:p>
        </p:txBody>
      </p:sp>
      <p:sp>
        <p:nvSpPr>
          <p:cNvPr id="4" name="Slide Number Placeholder 3"/>
          <p:cNvSpPr>
            <a:spLocks noGrp="1"/>
          </p:cNvSpPr>
          <p:nvPr>
            <p:ph type="sldNum" sz="quarter" idx="10"/>
          </p:nvPr>
        </p:nvSpPr>
        <p:spPr/>
        <p:txBody>
          <a:bodyPr/>
          <a:lstStyle/>
          <a:p>
            <a:fld id="{4DA071E3-B9E0-4820-A446-1A019DC4046C}" type="slidenum">
              <a:rPr lang="en-US" smtClean="0"/>
              <a:t>19</a:t>
            </a:fld>
            <a:endParaRPr lang="en-US" dirty="0"/>
          </a:p>
        </p:txBody>
      </p:sp>
    </p:spTree>
    <p:extLst>
      <p:ext uri="{BB962C8B-B14F-4D97-AF65-F5344CB8AC3E}">
        <p14:creationId xmlns:p14="http://schemas.microsoft.com/office/powerpoint/2010/main" val="23454910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1200"/>
              </a:spcAft>
              <a:buClr>
                <a:schemeClr val="tx1"/>
              </a:buClr>
              <a:buFont typeface="Wingdings" panose="05000000000000000000" pitchFamily="2" charset="2"/>
              <a:buChar char="Ø"/>
              <a:defRPr/>
            </a:pPr>
            <a:r>
              <a:rPr lang="en-US" dirty="0"/>
              <a:t>Develop collaborative partnerships internally and externally with international organizations and nursing universities</a:t>
            </a:r>
          </a:p>
          <a:p>
            <a:pPr>
              <a:spcAft>
                <a:spcPts val="1200"/>
              </a:spcAft>
              <a:buClr>
                <a:schemeClr val="tx1"/>
              </a:buClr>
              <a:buFont typeface="Wingdings" panose="05000000000000000000" pitchFamily="2" charset="2"/>
              <a:buChar char="Ø"/>
              <a:defRPr/>
            </a:pPr>
            <a:r>
              <a:rPr lang="en-US" dirty="0"/>
              <a:t>Joint program of research, education or practice between two nurses schools that augments the capacity of both to solve a common problem</a:t>
            </a:r>
          </a:p>
          <a:p>
            <a:pPr>
              <a:spcAft>
                <a:spcPts val="1200"/>
              </a:spcAft>
              <a:buClr>
                <a:schemeClr val="tx1"/>
              </a:buClr>
              <a:buFont typeface="Wingdings" panose="05000000000000000000" pitchFamily="2" charset="2"/>
              <a:buChar char="Ø"/>
              <a:defRPr/>
            </a:pPr>
            <a:r>
              <a:rPr lang="en-US" dirty="0"/>
              <a:t>Requires continuous collective engagement</a:t>
            </a:r>
          </a:p>
          <a:p>
            <a:pPr marL="0" marR="0" lvl="2"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4DA071E3-B9E0-4820-A446-1A019DC4046C}" type="slidenum">
              <a:rPr lang="en-US" smtClean="0"/>
              <a:t>20</a:t>
            </a:fld>
            <a:endParaRPr lang="en-US" dirty="0"/>
          </a:p>
        </p:txBody>
      </p:sp>
    </p:spTree>
    <p:extLst>
      <p:ext uri="{BB962C8B-B14F-4D97-AF65-F5344CB8AC3E}">
        <p14:creationId xmlns:p14="http://schemas.microsoft.com/office/powerpoint/2010/main" val="1940617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We have proven to be quality, trustworthy partners – sustainable partnerships; Non-paid services that need to be recognized: Advising partners (SCGE), mentoring, publishing with partners;Health workforce strengthening</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We’ve also created an institutional capacity w/in the SON and UMB campus and are well positioned to undertake significant educational,</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programmatic  and partnership activities – we’ve built our capacity and now have the ability to respond to current conditions</a:t>
            </a:r>
          </a:p>
          <a:p>
            <a:endParaRPr lang="en-US" dirty="0"/>
          </a:p>
        </p:txBody>
      </p:sp>
      <p:sp>
        <p:nvSpPr>
          <p:cNvPr id="4" name="Slide Number Placeholder 3"/>
          <p:cNvSpPr>
            <a:spLocks noGrp="1"/>
          </p:cNvSpPr>
          <p:nvPr>
            <p:ph type="sldNum" sz="quarter" idx="10"/>
          </p:nvPr>
        </p:nvSpPr>
        <p:spPr/>
        <p:txBody>
          <a:bodyPr/>
          <a:lstStyle/>
          <a:p>
            <a:fld id="{4DA071E3-B9E0-4820-A446-1A019DC4046C}" type="slidenum">
              <a:rPr lang="en-US" smtClean="0"/>
              <a:t>21</a:t>
            </a:fld>
            <a:endParaRPr lang="en-US" dirty="0"/>
          </a:p>
        </p:txBody>
      </p:sp>
    </p:spTree>
    <p:extLst>
      <p:ext uri="{BB962C8B-B14F-4D97-AF65-F5344CB8AC3E}">
        <p14:creationId xmlns:p14="http://schemas.microsoft.com/office/powerpoint/2010/main" val="10470355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Two</a:t>
            </a:r>
            <a:r>
              <a:rPr lang="en-US" altLang="en-US" baseline="0" dirty="0"/>
              <a:t> programs are offered the </a:t>
            </a:r>
            <a:r>
              <a:rPr lang="en-US" altLang="en-US" dirty="0"/>
              <a:t>International Scholars</a:t>
            </a:r>
            <a:r>
              <a:rPr lang="en-US" altLang="en-US" baseline="0" dirty="0"/>
              <a:t> Program and the International Nurse Exchange program.  Both offer opportunities for nurses</a:t>
            </a:r>
            <a:r>
              <a:rPr lang="en-US" altLang="en-US" dirty="0"/>
              <a:t> from different countries have come to USA to learn from UMB Nursing</a:t>
            </a:r>
            <a:r>
              <a:rPr lang="en-US" altLang="en-US" baseline="0" dirty="0"/>
              <a:t> </a:t>
            </a:r>
            <a:r>
              <a:rPr lang="en-US" altLang="en-US" dirty="0"/>
              <a:t>Work with clinical preceptors (mostly in UMMS system) to develop their skills</a:t>
            </a:r>
          </a:p>
          <a:p>
            <a:r>
              <a:rPr lang="en-US" altLang="en-US" dirty="0"/>
              <a:t>Focus</a:t>
            </a:r>
            <a:r>
              <a:rPr lang="en-US" altLang="en-US" baseline="0" dirty="0"/>
              <a:t> of scholars has varied from HIV/AIDS to simulation training.  </a:t>
            </a:r>
            <a:r>
              <a:rPr lang="en-US" altLang="en-US" dirty="0"/>
              <a:t> My vision</a:t>
            </a:r>
            <a:r>
              <a:rPr lang="en-US" altLang="en-US" baseline="0" dirty="0"/>
              <a:t> is to </a:t>
            </a:r>
            <a:r>
              <a:rPr lang="en-US" altLang="en-US" dirty="0"/>
              <a:t>expand these</a:t>
            </a:r>
            <a:r>
              <a:rPr lang="en-US" altLang="en-US" baseline="0" dirty="0"/>
              <a:t> programs</a:t>
            </a:r>
            <a:r>
              <a:rPr lang="en-US" altLang="en-US" dirty="0"/>
              <a:t> to match efforts of GH faculty including</a:t>
            </a:r>
            <a:r>
              <a:rPr lang="en-US" altLang="en-US" baseline="0" dirty="0"/>
              <a:t> towards </a:t>
            </a:r>
            <a:r>
              <a:rPr lang="en-US" altLang="en-US" dirty="0"/>
              <a:t>maternal and child health, occupational health, and nurse leadership programs.  These programs</a:t>
            </a:r>
            <a:r>
              <a:rPr lang="en-US" altLang="en-US" baseline="0" dirty="0"/>
              <a:t> have the potential to bring revenue to the school and should be expanded.</a:t>
            </a:r>
            <a:endParaRPr lang="en-US" altLang="en-US" dirty="0"/>
          </a:p>
          <a:p>
            <a:endParaRPr lang="en-US" dirty="0"/>
          </a:p>
        </p:txBody>
      </p:sp>
      <p:sp>
        <p:nvSpPr>
          <p:cNvPr id="4" name="Slide Number Placeholder 3"/>
          <p:cNvSpPr>
            <a:spLocks noGrp="1"/>
          </p:cNvSpPr>
          <p:nvPr>
            <p:ph type="sldNum" sz="quarter" idx="10"/>
          </p:nvPr>
        </p:nvSpPr>
        <p:spPr/>
        <p:txBody>
          <a:bodyPr/>
          <a:lstStyle/>
          <a:p>
            <a:fld id="{4DA071E3-B9E0-4820-A446-1A019DC4046C}" type="slidenum">
              <a:rPr lang="en-US" smtClean="0"/>
              <a:t>22</a:t>
            </a:fld>
            <a:endParaRPr lang="en-US" dirty="0"/>
          </a:p>
        </p:txBody>
      </p:sp>
    </p:spTree>
    <p:extLst>
      <p:ext uri="{BB962C8B-B14F-4D97-AF65-F5344CB8AC3E}">
        <p14:creationId xmlns:p14="http://schemas.microsoft.com/office/powerpoint/2010/main" val="28172719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DA071E3-B9E0-4820-A446-1A019DC4046C}" type="slidenum">
              <a:rPr lang="en-US" smtClean="0"/>
              <a:t>2</a:t>
            </a:fld>
            <a:endParaRPr lang="en-US" dirty="0"/>
          </a:p>
        </p:txBody>
      </p:sp>
    </p:spTree>
    <p:extLst>
      <p:ext uri="{BB962C8B-B14F-4D97-AF65-F5344CB8AC3E}">
        <p14:creationId xmlns:p14="http://schemas.microsoft.com/office/powerpoint/2010/main" val="32198187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8F763701-29DC-4E91-B773-90226E476E05}" type="slidenum">
              <a:rPr lang="en-US" altLang="en-US">
                <a:latin typeface="Arial" panose="020B0604020202020204" pitchFamily="34" charset="0"/>
              </a:rPr>
              <a:pPr eaLnBrk="1" hangingPunct="1"/>
              <a:t>4</a:t>
            </a:fld>
            <a:endParaRPr lang="en-US" altLang="en-US">
              <a:latin typeface="Arial" panose="020B0604020202020204" pitchFamily="34" charset="0"/>
            </a:endParaRPr>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9355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2AB991B2-D46A-4EE5-8CE1-5CC6B99A4982}" type="slidenum">
              <a:rPr lang="en-US" altLang="en-US">
                <a:latin typeface="Arial" panose="020B0604020202020204" pitchFamily="34" charset="0"/>
              </a:rPr>
              <a:pPr eaLnBrk="1" hangingPunct="1"/>
              <a:t>5</a:t>
            </a:fld>
            <a:endParaRPr lang="en-US" altLang="en-US">
              <a:latin typeface="Arial" panose="020B0604020202020204" pitchFamily="34" charset="0"/>
            </a:endParaRPr>
          </a:p>
        </p:txBody>
      </p:sp>
      <p:sp>
        <p:nvSpPr>
          <p:cNvPr id="60419" name="Rectangle 2"/>
          <p:cNvSpPr>
            <a:spLocks noGrp="1" noRot="1" noChangeAspect="1" noChangeArrowheads="1" noTextEdit="1"/>
          </p:cNvSpPr>
          <p:nvPr>
            <p:ph type="sldImg"/>
          </p:nvPr>
        </p:nvSpPr>
        <p:spPr>
          <a:ln/>
        </p:spPr>
      </p:sp>
      <p:sp>
        <p:nvSpPr>
          <p:cNvPr id="6042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739792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3481AB-131C-4436-8574-0E4850C5939A}" type="slidenum">
              <a:rPr lang="en-US" smtClean="0"/>
              <a:t>6</a:t>
            </a:fld>
            <a:endParaRPr lang="en-US"/>
          </a:p>
        </p:txBody>
      </p:sp>
    </p:spTree>
    <p:extLst>
      <p:ext uri="{BB962C8B-B14F-4D97-AF65-F5344CB8AC3E}">
        <p14:creationId xmlns:p14="http://schemas.microsoft.com/office/powerpoint/2010/main" val="3810643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According to the Joint Learning Initiative (JLI), a consortium of more than 100 global health leaders convened in 2004, the health care worker is the most critical factor to health system performance, yet often the most neglected and overlooked (2004).</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There is growing consensus among international agencies that nurses form the backbone of health systems and  constitute the largest number of professional healthcare workers in sub-Saharan Africa (Ogilvie, Mill, Astle, Fannings &amp; Opare, 2007, the Regional Network for Equity and Health for Southern Africa (EQUINET), Health Care Systems Trust (South Africa) MEDACT (UK), the United States Agency for International Development (USAID), 2003; the International Council of Nurses (Buchanan &amp;  Calman, 2004); World Health Organization(Buchan, Parkin and Sochalski, 2003, WHO, </a:t>
            </a:r>
          </a:p>
          <a:p>
            <a:pPr eaLnBrk="1" hangingPunct="1"/>
            <a:endParaRPr lang="en-US" altLang="en-US">
              <a:latin typeface="Arial" panose="020B0604020202020204" pitchFamily="34" charset="0"/>
              <a:cs typeface="Arial" panose="020B0604020202020204" pitchFamily="34" charset="0"/>
            </a:endParaRPr>
          </a:p>
          <a:p>
            <a:pPr eaLnBrk="1" hangingPunct="1"/>
            <a:r>
              <a:rPr lang="en-US" altLang="en-US">
                <a:latin typeface="Arial" panose="020B0604020202020204" pitchFamily="34" charset="0"/>
                <a:cs typeface="Arial" panose="020B0604020202020204" pitchFamily="34" charset="0"/>
              </a:rPr>
              <a:t>Despite the fact that nurses are the primary care providers in Sub-Saharan Africa, very little attention has been given to the Modifiable nurse organizational factors, such as nurse qualifications(education and experience), staffing, the practice environment of these nurse, and its impact  both the care practices that nurses are able to perform and on patient outcomes has received very little attention in Africa.</a:t>
            </a:r>
          </a:p>
          <a:p>
            <a:pPr eaLnBrk="1" hangingPunct="1"/>
            <a:endParaRPr lang="en-US" altLang="en-US">
              <a:latin typeface="Arial" panose="020B0604020202020204" pitchFamily="34" charset="0"/>
              <a:cs typeface="Arial" panose="020B0604020202020204" pitchFamily="34" charset="0"/>
            </a:endParaRPr>
          </a:p>
        </p:txBody>
      </p:sp>
      <p:sp>
        <p:nvSpPr>
          <p:cNvPr id="61444"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F4F80466-6E23-4926-96FF-8328ACD084D2}" type="slidenum">
              <a:rPr lang="en-US" altLang="en-US">
                <a:latin typeface="Arial" panose="020B0604020202020204" pitchFamily="34" charset="0"/>
              </a:rPr>
              <a:pPr eaLnBrk="1" hangingPunct="1"/>
              <a:t>7</a:t>
            </a:fld>
            <a:endParaRPr lang="en-US" altLang="en-US">
              <a:latin typeface="Arial" panose="020B0604020202020204" pitchFamily="34" charset="0"/>
            </a:endParaRPr>
          </a:p>
        </p:txBody>
      </p:sp>
    </p:spTree>
    <p:extLst>
      <p:ext uri="{BB962C8B-B14F-4D97-AF65-F5344CB8AC3E}">
        <p14:creationId xmlns:p14="http://schemas.microsoft.com/office/powerpoint/2010/main" val="3168532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Nurses shoulder more than their share of care for the sick in poverty-stricken communities around the world, but they're underpaid, under-supported and undervalued. We believe all nurses deserve the education, compensation, and empowerment that will enable them to provide the best care to their patients.</a:t>
            </a:r>
            <a:endParaRPr lang="en-US" dirty="0"/>
          </a:p>
        </p:txBody>
      </p:sp>
      <p:sp>
        <p:nvSpPr>
          <p:cNvPr id="4" name="Slide Number Placeholder 3"/>
          <p:cNvSpPr>
            <a:spLocks noGrp="1"/>
          </p:cNvSpPr>
          <p:nvPr>
            <p:ph type="sldNum" sz="quarter" idx="10"/>
          </p:nvPr>
        </p:nvSpPr>
        <p:spPr/>
        <p:txBody>
          <a:bodyPr/>
          <a:lstStyle/>
          <a:p>
            <a:fld id="{4DA071E3-B9E0-4820-A446-1A019DC4046C}" type="slidenum">
              <a:rPr lang="en-US" smtClean="0"/>
              <a:t>8</a:t>
            </a:fld>
            <a:endParaRPr lang="en-US"/>
          </a:p>
        </p:txBody>
      </p:sp>
    </p:spTree>
    <p:extLst>
      <p:ext uri="{BB962C8B-B14F-4D97-AF65-F5344CB8AC3E}">
        <p14:creationId xmlns:p14="http://schemas.microsoft.com/office/powerpoint/2010/main" val="373823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US" altLang="en-US">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76760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Due to its school wide mission, meta-partnerships and ongoing relationships across the SON and campus are essential.  The departments identified here have been directly or indirectly involved in OGH activities over the last 5 years.   In addition, OGH has several key linkages across the campus, given the interprofessional nature of the work that we do.</a:t>
            </a:r>
          </a:p>
          <a:p>
            <a:endParaRPr lang="en-US" baseline="0" dirty="0"/>
          </a:p>
          <a:p>
            <a:r>
              <a:rPr lang="en-US" sz="1200" b="0" kern="1200" dirty="0">
                <a:solidFill>
                  <a:schemeClr val="tx1"/>
                </a:solidFill>
                <a:effectLst/>
                <a:latin typeface="+mn-lt"/>
                <a:ea typeface="+mn-ea"/>
                <a:cs typeface="+mn-cs"/>
              </a:rPr>
              <a:t>MGIC is a non-profit affiliate of UMB with a mission to administratively support international operations of UMB Principal Investigators.  Our purpose is to provide the administrative infrastructure for sizable and sustained operations outside of the U.S.</a:t>
            </a:r>
            <a:r>
              <a:rPr lang="en-US" sz="1200" b="0" kern="1200" baseline="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Currently, MGIC operates in Kenya, Nigeria, Rwanda, Tanzania, and Zambia, with registration application in-process in Haiti.  These operations support the research and clinical programs of the SOM, Institute of Human Virology. </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4DA071E3-B9E0-4820-A446-1A019DC4046C}" type="slidenum">
              <a:rPr lang="en-US" smtClean="0"/>
              <a:t>16</a:t>
            </a:fld>
            <a:endParaRPr lang="en-US" dirty="0"/>
          </a:p>
        </p:txBody>
      </p:sp>
    </p:spTree>
    <p:extLst>
      <p:ext uri="{BB962C8B-B14F-4D97-AF65-F5344CB8AC3E}">
        <p14:creationId xmlns:p14="http://schemas.microsoft.com/office/powerpoint/2010/main" val="16542198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dirty="0"/>
              <a:t>6/4/2018</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6/4/2018</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6/4/2018</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dirty="0"/>
              <a:pPr/>
              <a:t>6/4/2018</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6/4/2018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8A87A34-81AB-432B-8DAE-1953F412C126}" type="datetimeFigureOut">
              <a:rPr lang="en-US" dirty="0"/>
              <a:t>6/4/2018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dirty="0"/>
              <a:pPr/>
              <a:t>6/4/2018</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endParaRPr lang="es-ES_tradnl"/>
          </a:p>
        </p:txBody>
      </p:sp>
      <p:sp>
        <p:nvSpPr>
          <p:cNvPr id="3" name="ClipArt Placeholder 2"/>
          <p:cNvSpPr>
            <a:spLocks noGrp="1"/>
          </p:cNvSpPr>
          <p:nvPr>
            <p:ph type="clipArt" sz="half" idx="1"/>
          </p:nvPr>
        </p:nvSpPr>
        <p:spPr>
          <a:xfrm>
            <a:off x="914400" y="1981200"/>
            <a:ext cx="5080000" cy="4114800"/>
          </a:xfrm>
        </p:spPr>
        <p:txBody>
          <a:bodyPr/>
          <a:lstStyle/>
          <a:p>
            <a:pPr lvl="0"/>
            <a:endParaRPr lang="es-ES_tradnl" noProof="0" dirty="0"/>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5" name="Rectangle 2"/>
          <p:cNvSpPr>
            <a:spLocks noGrp="1" noChangeArrowheads="1"/>
          </p:cNvSpPr>
          <p:nvPr>
            <p:ph type="dt" sz="half" idx="10"/>
          </p:nvPr>
        </p:nvSpPr>
        <p:spPr/>
        <p:txBody>
          <a:bodyPr/>
          <a:lstStyle>
            <a:lvl1pPr>
              <a:defRPr/>
            </a:lvl1pPr>
          </a:lstStyle>
          <a:p>
            <a:pPr>
              <a:defRPr/>
            </a:pPr>
            <a:fld id="{C9AD009E-B562-44C1-92B9-4C0DAC333EAA}" type="datetime1">
              <a:rPr lang="en-US"/>
              <a:pPr>
                <a:defRPr/>
              </a:pPr>
              <a:t>6/4/2018</a:t>
            </a:fld>
            <a:endParaRPr lang="en-US" dirty="0"/>
          </a:p>
        </p:txBody>
      </p:sp>
      <p:sp>
        <p:nvSpPr>
          <p:cNvPr id="6" name="Rectangle 3"/>
          <p:cNvSpPr>
            <a:spLocks noGrp="1" noChangeArrowheads="1"/>
          </p:cNvSpPr>
          <p:nvPr>
            <p:ph type="sldNum" sz="quarter" idx="11"/>
          </p:nvPr>
        </p:nvSpPr>
        <p:spPr/>
        <p:txBody>
          <a:bodyPr/>
          <a:lstStyle>
            <a:lvl1pPr>
              <a:defRPr/>
            </a:lvl1pPr>
          </a:lstStyle>
          <a:p>
            <a:fld id="{2D56081C-8AF1-4B06-8BED-B272D60B876E}" type="slidenum">
              <a:rPr lang="en-US" altLang="en-US"/>
              <a:pPr/>
              <a:t>‹#›</a:t>
            </a:fld>
            <a:endParaRPr lang="en-US" altLang="en-US"/>
          </a:p>
        </p:txBody>
      </p:sp>
      <p:sp>
        <p:nvSpPr>
          <p:cNvPr id="7" name="Rectangle 14"/>
          <p:cNvSpPr>
            <a:spLocks noGrp="1" noChangeArrowheads="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3057706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endParaRPr lang="es-ES_tradnl"/>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4" name="ClipArt Placeholder 3"/>
          <p:cNvSpPr>
            <a:spLocks noGrp="1"/>
          </p:cNvSpPr>
          <p:nvPr>
            <p:ph type="clipArt" sz="half" idx="2"/>
          </p:nvPr>
        </p:nvSpPr>
        <p:spPr>
          <a:xfrm>
            <a:off x="6197600" y="1981200"/>
            <a:ext cx="5080000" cy="4114800"/>
          </a:xfrm>
        </p:spPr>
        <p:txBody>
          <a:bodyPr/>
          <a:lstStyle/>
          <a:p>
            <a:pPr lvl="0"/>
            <a:endParaRPr lang="es-ES_tradnl" noProof="0" dirty="0"/>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fld id="{2324C3C1-2DAB-42EF-96FC-AF7A9A7BFE8C}" type="slidenum">
              <a:rPr lang="en-US" altLang="en-US"/>
              <a:pPr/>
              <a:t>‹#›</a:t>
            </a:fld>
            <a:endParaRPr lang="en-US" altLang="en-US"/>
          </a:p>
        </p:txBody>
      </p:sp>
    </p:spTree>
    <p:extLst>
      <p:ext uri="{BB962C8B-B14F-4D97-AF65-F5344CB8AC3E}">
        <p14:creationId xmlns:p14="http://schemas.microsoft.com/office/powerpoint/2010/main" val="31212754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6/4/2018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dirty="0"/>
              <a:pPr/>
              <a:t>6/4/2018</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6/4/2018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6/4/2018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6/4/2018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6/4/2018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6/4/2018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8A87A34-81AB-432B-8DAE-1953F412C126}" type="datetimeFigureOut">
              <a:rPr lang="en-US" dirty="0"/>
              <a:pPr/>
              <a:t>6/4/2018</a:t>
            </a:fld>
            <a:endParaRPr lang="en-US" dirty="0"/>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 id="2147483683" r:id="rId18"/>
    <p:sldLayoutId id="2147483684" r:id="rId19"/>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1.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7.jpe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8.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2277979"/>
            <a:ext cx="6507639" cy="4078371"/>
          </a:xfrm>
        </p:spPr>
        <p:txBody>
          <a:bodyPr>
            <a:normAutofit fontScale="92500" lnSpcReduction="20000"/>
          </a:bodyPr>
          <a:lstStyle/>
          <a:p>
            <a:endParaRPr lang="en-US" dirty="0"/>
          </a:p>
          <a:p>
            <a:pPr algn="ctr"/>
            <a:r>
              <a:rPr lang="en-US" sz="4400" b="1" dirty="0">
                <a:solidFill>
                  <a:schemeClr val="tx1"/>
                </a:solidFill>
              </a:rPr>
              <a:t>Global Health Nursing</a:t>
            </a:r>
          </a:p>
          <a:p>
            <a:pPr algn="ctr"/>
            <a:r>
              <a:rPr lang="en-US" sz="3000" b="1" dirty="0">
                <a:solidFill>
                  <a:schemeClr val="tx1"/>
                </a:solidFill>
              </a:rPr>
              <a:t>Leadership and Practice in Action</a:t>
            </a:r>
          </a:p>
          <a:p>
            <a:endParaRPr lang="en-US" sz="4400" b="1" dirty="0"/>
          </a:p>
          <a:p>
            <a:r>
              <a:rPr lang="en-US" sz="2400" b="1" dirty="0">
                <a:solidFill>
                  <a:schemeClr val="tx1"/>
                </a:solidFill>
              </a:rPr>
              <a:t>Dr. Yolanda Ogbolu, FNAP, FAAN</a:t>
            </a:r>
          </a:p>
          <a:p>
            <a:r>
              <a:rPr lang="en-US" sz="2400" dirty="0">
                <a:solidFill>
                  <a:schemeClr val="tx1"/>
                </a:solidFill>
              </a:rPr>
              <a:t>University of Maryland School of Nursing!</a:t>
            </a:r>
          </a:p>
          <a:p>
            <a:endParaRPr lang="en-US" sz="4400" dirty="0">
              <a:solidFill>
                <a:srgbClr val="FFFF00"/>
              </a:solidFill>
            </a:endParaRPr>
          </a:p>
          <a:p>
            <a:r>
              <a:rPr lang="en-US" sz="2400" i="1" dirty="0">
                <a:solidFill>
                  <a:srgbClr val="FFFF00"/>
                </a:solidFill>
              </a:rPr>
              <a:t>Building the next generation of </a:t>
            </a:r>
            <a:r>
              <a:rPr lang="en-US" sz="2400" i="1" u="sng" dirty="0">
                <a:solidFill>
                  <a:srgbClr val="FFFF00"/>
                </a:solidFill>
              </a:rPr>
              <a:t>nurse leaders </a:t>
            </a:r>
            <a:r>
              <a:rPr lang="en-US" sz="2400" i="1" dirty="0">
                <a:solidFill>
                  <a:srgbClr val="FFFF00"/>
                </a:solidFill>
              </a:rPr>
              <a:t>in education, research, practice and </a:t>
            </a:r>
            <a:r>
              <a:rPr lang="en-US" sz="2400" b="1" i="1" u="sng" dirty="0">
                <a:solidFill>
                  <a:srgbClr val="FFFF00"/>
                </a:solidFill>
              </a:rPr>
              <a:t>Global Health</a:t>
            </a:r>
            <a:r>
              <a:rPr lang="en-US" sz="2400" i="1" dirty="0">
                <a:solidFill>
                  <a:srgbClr val="FFFF00"/>
                </a:solidFill>
              </a:rPr>
              <a:t>!</a:t>
            </a:r>
          </a:p>
        </p:txBody>
      </p:sp>
      <p:sp>
        <p:nvSpPr>
          <p:cNvPr id="2" name="Date Placeholder 1"/>
          <p:cNvSpPr>
            <a:spLocks noGrp="1"/>
          </p:cNvSpPr>
          <p:nvPr>
            <p:ph type="dt" sz="half" idx="10"/>
          </p:nvPr>
        </p:nvSpPr>
        <p:spPr/>
        <p:txBody>
          <a:bodyPr/>
          <a:lstStyle/>
          <a:p>
            <a:fld id="{E94CAE20-7175-44B5-8413-66C262638A5F}" type="datetime1">
              <a:rPr lang="en-US" smtClean="0"/>
              <a:t>6/4/2018</a:t>
            </a:fld>
            <a:endParaRPr lang="en-US" dirty="0"/>
          </a:p>
        </p:txBody>
      </p:sp>
      <p:sp>
        <p:nvSpPr>
          <p:cNvPr id="4" name="Slide Number Placeholder 3"/>
          <p:cNvSpPr>
            <a:spLocks noGrp="1"/>
          </p:cNvSpPr>
          <p:nvPr>
            <p:ph type="sldNum" sz="quarter" idx="12"/>
          </p:nvPr>
        </p:nvSpPr>
        <p:spPr/>
        <p:txBody>
          <a:bodyPr/>
          <a:lstStyle/>
          <a:p>
            <a:fld id="{628F1758-01B0-2C43-A5DE-3ECB0E53BD09}" type="slidenum">
              <a:rPr lang="en-US" smtClean="0"/>
              <a:t>1</a:t>
            </a:fld>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42453"/>
            <a:ext cx="12192000" cy="203068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507640" y="1588229"/>
            <a:ext cx="5684359" cy="5269771"/>
          </a:xfrm>
          <a:prstGeom prst="rect">
            <a:avLst/>
          </a:prstGeom>
          <a:noFill/>
          <a:ln w="9525">
            <a:solidFill>
              <a:srgbClr val="00B0F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80346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CFC7863-B2E4-440A-8A46-25F997933005}"/>
              </a:ext>
            </a:extLst>
          </p:cNvPr>
          <p:cNvPicPr>
            <a:picLocks noGrp="1" noChangeAspect="1"/>
          </p:cNvPicPr>
          <p:nvPr>
            <p:ph idx="4294967295"/>
          </p:nvPr>
        </p:nvPicPr>
        <p:blipFill>
          <a:blip r:embed="rId2"/>
          <a:stretch>
            <a:fillRect/>
          </a:stretch>
        </p:blipFill>
        <p:spPr>
          <a:xfrm>
            <a:off x="0" y="0"/>
            <a:ext cx="12191999" cy="6701425"/>
          </a:xfrm>
          <a:prstGeom prst="rect">
            <a:avLst/>
          </a:prstGeom>
        </p:spPr>
      </p:pic>
    </p:spTree>
    <p:extLst>
      <p:ext uri="{BB962C8B-B14F-4D97-AF65-F5344CB8AC3E}">
        <p14:creationId xmlns:p14="http://schemas.microsoft.com/office/powerpoint/2010/main" val="22267593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5018" y="204356"/>
            <a:ext cx="8610600" cy="888670"/>
          </a:xfrm>
        </p:spPr>
        <p:txBody>
          <a:bodyPr rtlCol="0">
            <a:noAutofit/>
          </a:bodyPr>
          <a:lstStyle/>
          <a:p>
            <a:pPr algn="l">
              <a:defRPr/>
            </a:pPr>
            <a:r>
              <a:rPr lang="en-US" sz="3200" b="1" dirty="0">
                <a:solidFill>
                  <a:srgbClr val="00B050"/>
                </a:solidFill>
              </a:rPr>
              <a:t>Neonatal Survival in Nigeria</a:t>
            </a:r>
          </a:p>
        </p:txBody>
      </p:sp>
      <p:sp>
        <p:nvSpPr>
          <p:cNvPr id="3075" name="Text Placeholder 2"/>
          <p:cNvSpPr>
            <a:spLocks noGrp="1"/>
          </p:cNvSpPr>
          <p:nvPr>
            <p:ph type="body" idx="1"/>
          </p:nvPr>
        </p:nvSpPr>
        <p:spPr>
          <a:xfrm>
            <a:off x="178139" y="1575461"/>
            <a:ext cx="5079991" cy="775153"/>
          </a:xfrm>
        </p:spPr>
        <p:txBody>
          <a:bodyPr/>
          <a:lstStyle/>
          <a:p>
            <a:pPr algn="ctr">
              <a:defRPr/>
            </a:pPr>
            <a:r>
              <a:rPr lang="en-US" sz="3200" dirty="0"/>
              <a:t>United States</a:t>
            </a:r>
          </a:p>
        </p:txBody>
      </p:sp>
      <p:sp>
        <p:nvSpPr>
          <p:cNvPr id="32772" name="Content Placeholder 3"/>
          <p:cNvSpPr>
            <a:spLocks noGrp="1"/>
          </p:cNvSpPr>
          <p:nvPr>
            <p:ph sz="half" idx="2"/>
          </p:nvPr>
        </p:nvSpPr>
        <p:spPr>
          <a:xfrm>
            <a:off x="239712" y="2514065"/>
            <a:ext cx="5311775" cy="3086019"/>
          </a:xfrm>
        </p:spPr>
        <p:txBody>
          <a:bodyPr>
            <a:normAutofit fontScale="92500"/>
          </a:bodyPr>
          <a:lstStyle/>
          <a:p>
            <a:r>
              <a:rPr lang="en-US" altLang="en-US" dirty="0">
                <a:effectLst/>
              </a:rPr>
              <a:t>311 Million people</a:t>
            </a:r>
          </a:p>
          <a:p>
            <a:r>
              <a:rPr lang="en-US" altLang="en-US" dirty="0">
                <a:effectLst/>
              </a:rPr>
              <a:t>2.6 million nurses</a:t>
            </a:r>
          </a:p>
          <a:p>
            <a:r>
              <a:rPr lang="en-US" altLang="en-US" dirty="0">
                <a:effectLst/>
              </a:rPr>
              <a:t>Newborns born primarily in the hospital</a:t>
            </a:r>
          </a:p>
          <a:p>
            <a:r>
              <a:rPr lang="en-US" altLang="en-US" dirty="0">
                <a:effectLst/>
              </a:rPr>
              <a:t>No deliveries in primary health care (PHC)</a:t>
            </a:r>
          </a:p>
          <a:p>
            <a:r>
              <a:rPr lang="en-US" altLang="en-US" dirty="0">
                <a:effectLst/>
              </a:rPr>
              <a:t>Patient to nurse ratios indirectly mandated- QA plus NANN &amp; AAP</a:t>
            </a:r>
          </a:p>
          <a:p>
            <a:r>
              <a:rPr lang="en-US" altLang="en-US" dirty="0">
                <a:effectLst/>
              </a:rPr>
              <a:t>Emergency transport system in place</a:t>
            </a:r>
          </a:p>
        </p:txBody>
      </p:sp>
      <p:sp>
        <p:nvSpPr>
          <p:cNvPr id="3077" name="Text Placeholder 4"/>
          <p:cNvSpPr>
            <a:spLocks noGrp="1"/>
          </p:cNvSpPr>
          <p:nvPr>
            <p:ph type="body" sz="quarter" idx="3"/>
          </p:nvPr>
        </p:nvSpPr>
        <p:spPr>
          <a:xfrm>
            <a:off x="6169026" y="1535114"/>
            <a:ext cx="4041775" cy="522287"/>
          </a:xfrm>
        </p:spPr>
        <p:txBody>
          <a:bodyPr>
            <a:normAutofit lnSpcReduction="10000"/>
          </a:bodyPr>
          <a:lstStyle/>
          <a:p>
            <a:pPr algn="ctr">
              <a:defRPr/>
            </a:pPr>
            <a:r>
              <a:rPr lang="en-US" sz="3200" dirty="0"/>
              <a:t>Nigeria</a:t>
            </a:r>
          </a:p>
        </p:txBody>
      </p:sp>
      <p:sp>
        <p:nvSpPr>
          <p:cNvPr id="32774" name="Content Placeholder 5"/>
          <p:cNvSpPr>
            <a:spLocks noGrp="1"/>
          </p:cNvSpPr>
          <p:nvPr>
            <p:ph sz="quarter" idx="4"/>
          </p:nvPr>
        </p:nvSpPr>
        <p:spPr>
          <a:xfrm>
            <a:off x="6169026" y="2133601"/>
            <a:ext cx="4041775" cy="3992563"/>
          </a:xfrm>
        </p:spPr>
        <p:txBody>
          <a:bodyPr>
            <a:normAutofit fontScale="92500"/>
          </a:bodyPr>
          <a:lstStyle/>
          <a:p>
            <a:pPr>
              <a:spcAft>
                <a:spcPts val="600"/>
              </a:spcAft>
            </a:pPr>
            <a:r>
              <a:rPr lang="en-US" altLang="en-US" dirty="0">
                <a:effectLst/>
              </a:rPr>
              <a:t>150  million people</a:t>
            </a:r>
          </a:p>
          <a:p>
            <a:pPr>
              <a:spcAft>
                <a:spcPts val="600"/>
              </a:spcAft>
            </a:pPr>
            <a:r>
              <a:rPr lang="en-US" altLang="en-US" dirty="0">
                <a:effectLst/>
              </a:rPr>
              <a:t>214,000 nurses</a:t>
            </a:r>
          </a:p>
          <a:p>
            <a:pPr>
              <a:spcAft>
                <a:spcPts val="600"/>
              </a:spcAft>
            </a:pPr>
            <a:r>
              <a:rPr lang="en-US" altLang="en-US" dirty="0">
                <a:effectLst/>
              </a:rPr>
              <a:t>Newborns primarily born at home without a professional birth attendant</a:t>
            </a:r>
          </a:p>
          <a:p>
            <a:pPr>
              <a:spcAft>
                <a:spcPts val="600"/>
              </a:spcAft>
            </a:pPr>
            <a:r>
              <a:rPr lang="en-US" altLang="en-US" dirty="0">
                <a:effectLst/>
              </a:rPr>
              <a:t>Deliveries in PHC</a:t>
            </a:r>
          </a:p>
          <a:p>
            <a:pPr>
              <a:spcAft>
                <a:spcPts val="600"/>
              </a:spcAft>
            </a:pPr>
            <a:r>
              <a:rPr lang="en-US" altLang="en-US" dirty="0">
                <a:effectLst/>
              </a:rPr>
              <a:t>Patient to Nurse ratios- not mandated</a:t>
            </a:r>
          </a:p>
          <a:p>
            <a:pPr>
              <a:spcAft>
                <a:spcPts val="600"/>
              </a:spcAft>
            </a:pPr>
            <a:r>
              <a:rPr lang="en-US" altLang="en-US" dirty="0">
                <a:effectLst/>
              </a:rPr>
              <a:t>Limited or absent Emergency transport</a:t>
            </a:r>
          </a:p>
        </p:txBody>
      </p:sp>
      <p:sp>
        <p:nvSpPr>
          <p:cNvPr id="32775" name="Slide Number Placeholder 6"/>
          <p:cNvSpPr>
            <a:spLocks noGrp="1"/>
          </p:cNvSpPr>
          <p:nvPr>
            <p:ph type="sldNum" sz="quarter" idx="11"/>
          </p:nvPr>
        </p:nvSpPr>
        <p:spPr>
          <a:xfrm>
            <a:off x="9144000" y="6381750"/>
            <a:ext cx="12192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eaLnBrk="1" hangingPunct="1"/>
            <a:fld id="{EB14BC24-D06E-4F8D-B873-21EAAAFBBA58}" type="slidenum">
              <a:rPr lang="en-US" altLang="en-US">
                <a:latin typeface="Arial" panose="020B0604020202020204" pitchFamily="34" charset="0"/>
              </a:rPr>
              <a:pPr algn="ctr" eaLnBrk="1" hangingPunct="1"/>
              <a:t>11</a:t>
            </a:fld>
            <a:endParaRPr lang="en-US" altLang="en-US">
              <a:latin typeface="Arial" panose="020B0604020202020204" pitchFamily="34" charset="0"/>
            </a:endParaRPr>
          </a:p>
        </p:txBody>
      </p:sp>
    </p:spTree>
    <p:extLst>
      <p:ext uri="{BB962C8B-B14F-4D97-AF65-F5344CB8AC3E}">
        <p14:creationId xmlns:p14="http://schemas.microsoft.com/office/powerpoint/2010/main" val="38448601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137031"/>
            <a:ext cx="8610600" cy="1018670"/>
          </a:xfrm>
        </p:spPr>
        <p:txBody>
          <a:bodyPr>
            <a:normAutofit/>
          </a:bodyPr>
          <a:lstStyle/>
          <a:p>
            <a:pPr>
              <a:defRPr/>
            </a:pPr>
            <a:r>
              <a:rPr lang="en-US" sz="2800" dirty="0"/>
              <a:t>Neonatal  Education &amp; Training</a:t>
            </a:r>
          </a:p>
        </p:txBody>
      </p:sp>
      <p:pic>
        <p:nvPicPr>
          <p:cNvPr id="37891"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977900" y="1126872"/>
            <a:ext cx="5118100" cy="3102227"/>
          </a:xfrm>
          <a:noFill/>
          <a:extLst>
            <a:ext uri="{909E8E84-426E-40DD-AFC4-6F175D3DCCD1}">
              <a14:hiddenFill xmlns:a14="http://schemas.microsoft.com/office/drawing/2010/main">
                <a:solidFill>
                  <a:srgbClr val="FFFFFF"/>
                </a:solidFill>
              </a14:hiddenFill>
            </a:ext>
          </a:extLst>
        </p:spPr>
      </p:pic>
      <p:pic>
        <p:nvPicPr>
          <p:cNvPr id="3789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8500" y="1164972"/>
            <a:ext cx="4953000" cy="3102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78300" y="4495800"/>
            <a:ext cx="52324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4" name="Slide Number Placeholder 5"/>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0B7C418D-4F3C-4BD3-A3DE-C0C924397BD4}" type="slidenum">
              <a:rPr lang="en-US" altLang="en-US">
                <a:latin typeface="Arial" panose="020B0604020202020204" pitchFamily="34" charset="0"/>
              </a:rPr>
              <a:pPr eaLnBrk="1" hangingPunct="1"/>
              <a:t>12</a:t>
            </a:fld>
            <a:endParaRPr lang="en-US" altLang="en-US">
              <a:latin typeface="Arial" panose="020B0604020202020204" pitchFamily="34" charset="0"/>
            </a:endParaRPr>
          </a:p>
        </p:txBody>
      </p:sp>
    </p:spTree>
    <p:extLst>
      <p:ext uri="{BB962C8B-B14F-4D97-AF65-F5344CB8AC3E}">
        <p14:creationId xmlns:p14="http://schemas.microsoft.com/office/powerpoint/2010/main" val="2564670271"/>
      </p:ext>
    </p:extLst>
  </p:cSld>
  <p:clrMapOvr>
    <a:masterClrMapping/>
  </p:clrMapOvr>
  <p:transition advTm="70076"/>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304801"/>
            <a:ext cx="8229600" cy="639763"/>
          </a:xfrm>
        </p:spPr>
        <p:txBody>
          <a:bodyPr>
            <a:normAutofit fontScale="90000"/>
          </a:bodyPr>
          <a:lstStyle/>
          <a:p>
            <a:pPr>
              <a:defRPr/>
            </a:pPr>
            <a:r>
              <a:rPr lang="en-US" dirty="0"/>
              <a:t>Lessons Learned </a:t>
            </a:r>
            <a:br>
              <a:rPr lang="en-US" dirty="0"/>
            </a:br>
            <a:r>
              <a:rPr lang="en-US" dirty="0"/>
              <a:t>from Nurses in Nigeria</a:t>
            </a:r>
          </a:p>
        </p:txBody>
      </p:sp>
      <p:sp>
        <p:nvSpPr>
          <p:cNvPr id="3" name="Content Placeholder 2"/>
          <p:cNvSpPr>
            <a:spLocks noGrp="1"/>
          </p:cNvSpPr>
          <p:nvPr>
            <p:ph sz="half" idx="2"/>
          </p:nvPr>
        </p:nvSpPr>
        <p:spPr>
          <a:xfrm>
            <a:off x="296883" y="1676401"/>
            <a:ext cx="5724505" cy="4449763"/>
          </a:xfrm>
        </p:spPr>
        <p:txBody>
          <a:bodyPr>
            <a:normAutofit/>
          </a:bodyPr>
          <a:lstStyle/>
          <a:p>
            <a:pPr>
              <a:defRPr/>
            </a:pPr>
            <a:r>
              <a:rPr lang="en-US" sz="2000" b="1" dirty="0"/>
              <a:t>Nigerian Nurses are creative and resilient</a:t>
            </a:r>
          </a:p>
          <a:p>
            <a:pPr lvl="1">
              <a:defRPr/>
            </a:pPr>
            <a:r>
              <a:rPr lang="en-US" sz="2400" dirty="0"/>
              <a:t>Making an impact despite limited resources</a:t>
            </a:r>
          </a:p>
          <a:p>
            <a:pPr lvl="1">
              <a:defRPr/>
            </a:pPr>
            <a:r>
              <a:rPr lang="en-US" sz="2400" dirty="0"/>
              <a:t>Functioning in an advanced practice role due to limited number of physicians</a:t>
            </a:r>
          </a:p>
          <a:p>
            <a:pPr lvl="1">
              <a:defRPr/>
            </a:pPr>
            <a:r>
              <a:rPr lang="en-US" sz="2400" dirty="0"/>
              <a:t>Saving newborn lives despite challenging conditions </a:t>
            </a:r>
          </a:p>
          <a:p>
            <a:pPr>
              <a:defRPr/>
            </a:pPr>
            <a:r>
              <a:rPr lang="en-US" dirty="0">
                <a:effectLst/>
              </a:rPr>
              <a:t>The role of neonatal nursing is emerging, not static</a:t>
            </a:r>
          </a:p>
        </p:txBody>
      </p:sp>
      <p:sp>
        <p:nvSpPr>
          <p:cNvPr id="38916"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548C8EA2-A696-4C13-968B-201DAAA3AF04}" type="slidenum">
              <a:rPr lang="en-US" altLang="en-US">
                <a:latin typeface="Arial" panose="020B0604020202020204" pitchFamily="34" charset="0"/>
              </a:rPr>
              <a:pPr eaLnBrk="1" hangingPunct="1"/>
              <a:t>13</a:t>
            </a:fld>
            <a:endParaRPr lang="en-US" altLang="en-US">
              <a:latin typeface="Arial" panose="020B0604020202020204" pitchFamily="34" charset="0"/>
            </a:endParaRPr>
          </a:p>
        </p:txBody>
      </p:sp>
      <p:pic>
        <p:nvPicPr>
          <p:cNvPr id="38917" name="Picture 2"/>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a:xfrm>
            <a:off x="6169026" y="1905000"/>
            <a:ext cx="4498975" cy="4572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571606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Grp="1" noChangeArrowheads="1"/>
          </p:cNvSpPr>
          <p:nvPr>
            <p:ph sz="half" idx="1"/>
          </p:nvPr>
        </p:nvSpPr>
        <p:spPr/>
        <p:txBody>
          <a:bodyPr>
            <a:normAutofit fontScale="92500" lnSpcReduction="10000"/>
          </a:bodyPr>
          <a:lstStyle/>
          <a:p>
            <a:pPr eaLnBrk="1" hangingPunct="1">
              <a:lnSpc>
                <a:spcPct val="90000"/>
              </a:lnSpc>
              <a:defRPr/>
            </a:pPr>
            <a:r>
              <a:rPr lang="en-US" sz="2000" b="1" u="sng" dirty="0">
                <a:latin typeface="Arial" pitchFamily="34" charset="0"/>
              </a:rPr>
              <a:t>Defined Roles and Competencies</a:t>
            </a:r>
            <a:endParaRPr lang="en-US" sz="2000" dirty="0">
              <a:latin typeface="Arial" pitchFamily="34" charset="0"/>
            </a:endParaRPr>
          </a:p>
          <a:p>
            <a:pPr lvl="1" eaLnBrk="1" hangingPunct="1">
              <a:lnSpc>
                <a:spcPct val="90000"/>
              </a:lnSpc>
              <a:defRPr/>
            </a:pPr>
            <a:r>
              <a:rPr lang="en-US" dirty="0">
                <a:latin typeface="Arial" pitchFamily="34" charset="0"/>
              </a:rPr>
              <a:t>Education and training </a:t>
            </a:r>
          </a:p>
          <a:p>
            <a:pPr lvl="1" eaLnBrk="1" hangingPunct="1">
              <a:lnSpc>
                <a:spcPct val="90000"/>
              </a:lnSpc>
              <a:defRPr/>
            </a:pPr>
            <a:r>
              <a:rPr lang="en-US" dirty="0">
                <a:latin typeface="Arial" pitchFamily="34" charset="0"/>
              </a:rPr>
              <a:t>Prerequisites</a:t>
            </a:r>
          </a:p>
          <a:p>
            <a:pPr eaLnBrk="1" hangingPunct="1">
              <a:lnSpc>
                <a:spcPct val="90000"/>
              </a:lnSpc>
              <a:buFont typeface="Wingdings" panose="05000000000000000000" pitchFamily="2" charset="2"/>
              <a:buNone/>
              <a:defRPr/>
            </a:pPr>
            <a:endParaRPr lang="en-US" sz="2000" dirty="0">
              <a:latin typeface="Arial" pitchFamily="34" charset="0"/>
            </a:endParaRPr>
          </a:p>
          <a:p>
            <a:pPr eaLnBrk="1" hangingPunct="1">
              <a:lnSpc>
                <a:spcPct val="90000"/>
              </a:lnSpc>
              <a:defRPr/>
            </a:pPr>
            <a:r>
              <a:rPr lang="en-US" sz="2000" b="1" u="sng" dirty="0">
                <a:latin typeface="Arial" pitchFamily="34" charset="0"/>
              </a:rPr>
              <a:t>Regulatory Prohibitions</a:t>
            </a:r>
          </a:p>
          <a:p>
            <a:pPr lvl="1" eaLnBrk="1" hangingPunct="1">
              <a:lnSpc>
                <a:spcPct val="90000"/>
              </a:lnSpc>
              <a:defRPr/>
            </a:pPr>
            <a:r>
              <a:rPr lang="en-US" dirty="0">
                <a:latin typeface="Arial" pitchFamily="34" charset="0"/>
              </a:rPr>
              <a:t>Related policies</a:t>
            </a:r>
          </a:p>
          <a:p>
            <a:pPr lvl="1" eaLnBrk="1" hangingPunct="1">
              <a:lnSpc>
                <a:spcPct val="90000"/>
              </a:lnSpc>
              <a:defRPr/>
            </a:pPr>
            <a:r>
              <a:rPr lang="en-US" dirty="0">
                <a:latin typeface="Arial" pitchFamily="34" charset="0"/>
              </a:rPr>
              <a:t>Extending scope and standards of practice</a:t>
            </a:r>
          </a:p>
          <a:p>
            <a:pPr eaLnBrk="1" hangingPunct="1">
              <a:lnSpc>
                <a:spcPct val="90000"/>
              </a:lnSpc>
              <a:buFont typeface="Wingdings" panose="05000000000000000000" pitchFamily="2" charset="2"/>
              <a:buNone/>
              <a:defRPr/>
            </a:pPr>
            <a:endParaRPr lang="en-US" sz="2000" dirty="0">
              <a:latin typeface="Arial" pitchFamily="34" charset="0"/>
            </a:endParaRPr>
          </a:p>
          <a:p>
            <a:pPr lvl="1" eaLnBrk="1" hangingPunct="1">
              <a:lnSpc>
                <a:spcPct val="90000"/>
              </a:lnSpc>
              <a:defRPr/>
            </a:pPr>
            <a:endParaRPr lang="en-US" dirty="0">
              <a:latin typeface="Arial" pitchFamily="34" charset="0"/>
            </a:endParaRPr>
          </a:p>
          <a:p>
            <a:pPr eaLnBrk="1" hangingPunct="1">
              <a:lnSpc>
                <a:spcPct val="90000"/>
              </a:lnSpc>
              <a:defRPr/>
            </a:pPr>
            <a:endParaRPr lang="en-US" sz="2000" dirty="0">
              <a:latin typeface="Arial" pitchFamily="34" charset="0"/>
            </a:endParaRPr>
          </a:p>
          <a:p>
            <a:pPr lvl="1" eaLnBrk="1" hangingPunct="1">
              <a:lnSpc>
                <a:spcPct val="90000"/>
              </a:lnSpc>
              <a:buFont typeface="Wingdings" panose="05000000000000000000" pitchFamily="2" charset="2"/>
              <a:buNone/>
              <a:defRPr/>
            </a:pPr>
            <a:endParaRPr lang="en-US" dirty="0"/>
          </a:p>
        </p:txBody>
      </p:sp>
      <p:sp>
        <p:nvSpPr>
          <p:cNvPr id="5" name="Content Placeholder 4"/>
          <p:cNvSpPr>
            <a:spLocks noGrp="1"/>
          </p:cNvSpPr>
          <p:nvPr>
            <p:ph sz="half" idx="2"/>
          </p:nvPr>
        </p:nvSpPr>
        <p:spPr/>
        <p:txBody>
          <a:bodyPr>
            <a:normAutofit fontScale="92500" lnSpcReduction="10000"/>
          </a:bodyPr>
          <a:lstStyle/>
          <a:p>
            <a:pPr>
              <a:lnSpc>
                <a:spcPct val="90000"/>
              </a:lnSpc>
              <a:defRPr/>
            </a:pPr>
            <a:r>
              <a:rPr lang="en-US" sz="2000" b="1" u="sng" dirty="0">
                <a:latin typeface="Arial" pitchFamily="34" charset="0"/>
              </a:rPr>
              <a:t>Quality Improvement</a:t>
            </a:r>
          </a:p>
          <a:p>
            <a:pPr lvl="1">
              <a:lnSpc>
                <a:spcPct val="90000"/>
              </a:lnSpc>
              <a:defRPr/>
            </a:pPr>
            <a:r>
              <a:rPr lang="en-US" dirty="0">
                <a:latin typeface="Arial" pitchFamily="34" charset="0"/>
              </a:rPr>
              <a:t>Scope and standards of practice</a:t>
            </a:r>
          </a:p>
          <a:p>
            <a:pPr lvl="1">
              <a:lnSpc>
                <a:spcPct val="90000"/>
              </a:lnSpc>
              <a:defRPr/>
            </a:pPr>
            <a:r>
              <a:rPr lang="en-US" dirty="0">
                <a:latin typeface="Arial" pitchFamily="34" charset="0"/>
              </a:rPr>
              <a:t>Basic competencies for neonatal nurses</a:t>
            </a:r>
          </a:p>
          <a:p>
            <a:pPr>
              <a:lnSpc>
                <a:spcPct val="90000"/>
              </a:lnSpc>
              <a:buFont typeface="Wingdings" panose="05000000000000000000" pitchFamily="2" charset="2"/>
              <a:buNone/>
              <a:defRPr/>
            </a:pPr>
            <a:endParaRPr lang="en-US" sz="2000" b="1" u="sng" dirty="0">
              <a:latin typeface="Arial" pitchFamily="34" charset="0"/>
            </a:endParaRPr>
          </a:p>
          <a:p>
            <a:pPr>
              <a:lnSpc>
                <a:spcPct val="90000"/>
              </a:lnSpc>
              <a:defRPr/>
            </a:pPr>
            <a:r>
              <a:rPr lang="en-US" sz="2000" b="1" u="sng" dirty="0">
                <a:latin typeface="Arial" pitchFamily="34" charset="0"/>
              </a:rPr>
              <a:t>Interdisciplinary Stakeholders</a:t>
            </a:r>
          </a:p>
          <a:p>
            <a:pPr lvl="1">
              <a:lnSpc>
                <a:spcPct val="90000"/>
              </a:lnSpc>
              <a:defRPr/>
            </a:pPr>
            <a:r>
              <a:rPr lang="en-US" dirty="0">
                <a:latin typeface="Arial" pitchFamily="34" charset="0"/>
              </a:rPr>
              <a:t>Threat of role usurping</a:t>
            </a:r>
          </a:p>
          <a:p>
            <a:pPr lvl="1">
              <a:lnSpc>
                <a:spcPct val="90000"/>
              </a:lnSpc>
              <a:defRPr/>
            </a:pPr>
            <a:r>
              <a:rPr lang="en-US" dirty="0">
                <a:latin typeface="Arial" pitchFamily="34" charset="0"/>
              </a:rPr>
              <a:t>Education </a:t>
            </a:r>
          </a:p>
          <a:p>
            <a:pPr>
              <a:lnSpc>
                <a:spcPct val="90000"/>
              </a:lnSpc>
              <a:buFont typeface="Wingdings" panose="05000000000000000000" pitchFamily="2" charset="2"/>
              <a:buNone/>
              <a:defRPr/>
            </a:pPr>
            <a:endParaRPr lang="en-US" sz="2000" dirty="0">
              <a:latin typeface="Arial" pitchFamily="34" charset="0"/>
            </a:endParaRPr>
          </a:p>
          <a:p>
            <a:pPr>
              <a:lnSpc>
                <a:spcPct val="90000"/>
              </a:lnSpc>
              <a:defRPr/>
            </a:pPr>
            <a:r>
              <a:rPr lang="en-US" sz="2000" b="1" u="sng" dirty="0">
                <a:latin typeface="Arial" pitchFamily="34" charset="0"/>
              </a:rPr>
              <a:t>Sustainability</a:t>
            </a:r>
          </a:p>
          <a:p>
            <a:pPr lvl="1">
              <a:lnSpc>
                <a:spcPct val="90000"/>
              </a:lnSpc>
              <a:defRPr/>
            </a:pPr>
            <a:r>
              <a:rPr lang="en-US" dirty="0">
                <a:latin typeface="Arial" pitchFamily="34" charset="0"/>
              </a:rPr>
              <a:t>Funding</a:t>
            </a:r>
          </a:p>
          <a:p>
            <a:pPr lvl="1">
              <a:lnSpc>
                <a:spcPct val="90000"/>
              </a:lnSpc>
              <a:defRPr/>
            </a:pPr>
            <a:r>
              <a:rPr lang="en-US" dirty="0">
                <a:latin typeface="Arial" pitchFamily="34" charset="0"/>
              </a:rPr>
              <a:t>Continuing and </a:t>
            </a:r>
            <a:r>
              <a:rPr lang="en-US" dirty="0" err="1">
                <a:latin typeface="Arial" pitchFamily="34" charset="0"/>
              </a:rPr>
              <a:t>Preservice</a:t>
            </a:r>
            <a:r>
              <a:rPr lang="en-US" dirty="0">
                <a:latin typeface="Arial" pitchFamily="34" charset="0"/>
              </a:rPr>
              <a:t> education-</a:t>
            </a:r>
          </a:p>
          <a:p>
            <a:pPr lvl="2">
              <a:lnSpc>
                <a:spcPct val="90000"/>
              </a:lnSpc>
              <a:defRPr/>
            </a:pPr>
            <a:r>
              <a:rPr lang="en-US" sz="1600" dirty="0">
                <a:latin typeface="Arial" pitchFamily="34" charset="0"/>
              </a:rPr>
              <a:t> </a:t>
            </a:r>
            <a:r>
              <a:rPr lang="en-US" sz="1600" dirty="0" err="1">
                <a:latin typeface="Arial" pitchFamily="34" charset="0"/>
              </a:rPr>
              <a:t>NRP</a:t>
            </a:r>
            <a:r>
              <a:rPr lang="en-US" sz="1600" dirty="0">
                <a:latin typeface="Arial" pitchFamily="34" charset="0"/>
              </a:rPr>
              <a:t>, </a:t>
            </a:r>
            <a:r>
              <a:rPr lang="en-US" sz="1600" dirty="0" err="1">
                <a:latin typeface="Arial" pitchFamily="34" charset="0"/>
              </a:rPr>
              <a:t>HBB</a:t>
            </a:r>
            <a:r>
              <a:rPr lang="en-US" sz="1600" dirty="0">
                <a:latin typeface="Arial" pitchFamily="34" charset="0"/>
              </a:rPr>
              <a:t>, Essential Newborn Care Package</a:t>
            </a:r>
          </a:p>
          <a:p>
            <a:pPr>
              <a:defRPr/>
            </a:pPr>
            <a:endParaRPr lang="en-US" dirty="0"/>
          </a:p>
        </p:txBody>
      </p:sp>
      <p:sp>
        <p:nvSpPr>
          <p:cNvPr id="49156" name="Slide Number Placeholder 3"/>
          <p:cNvSpPr>
            <a:spLocks noGrp="1"/>
          </p:cNvSpPr>
          <p:nvPr>
            <p:ph type="sldNum" sz="quarter" idx="11"/>
          </p:nvPr>
        </p:nvSpPr>
        <p:spPr>
          <a:xfrm>
            <a:off x="4648200" y="6248400"/>
            <a:ext cx="2895600" cy="4762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algn="ctr" eaLnBrk="1" hangingPunct="1"/>
            <a:fld id="{CF98D107-717C-40DC-B0FC-8B4B542813F6}" type="slidenum">
              <a:rPr lang="en-US" altLang="en-US">
                <a:latin typeface="Arial" panose="020B0604020202020204" pitchFamily="34" charset="0"/>
              </a:rPr>
              <a:pPr algn="ctr" eaLnBrk="1" hangingPunct="1"/>
              <a:t>14</a:t>
            </a:fld>
            <a:endParaRPr lang="en-US" altLang="en-US">
              <a:latin typeface="Arial" panose="020B0604020202020204" pitchFamily="34" charset="0"/>
            </a:endParaRPr>
          </a:p>
        </p:txBody>
      </p:sp>
      <p:sp>
        <p:nvSpPr>
          <p:cNvPr id="9218" name="Rectangle 2"/>
          <p:cNvSpPr>
            <a:spLocks noGrp="1" noChangeArrowheads="1"/>
          </p:cNvSpPr>
          <p:nvPr>
            <p:ph type="title"/>
          </p:nvPr>
        </p:nvSpPr>
        <p:spPr/>
        <p:txBody>
          <a:bodyPr>
            <a:normAutofit fontScale="90000"/>
          </a:bodyPr>
          <a:lstStyle/>
          <a:p>
            <a:pPr algn="ctr" eaLnBrk="1" hangingPunct="1">
              <a:defRPr/>
            </a:pPr>
            <a:r>
              <a:rPr lang="en-US" dirty="0">
                <a:solidFill>
                  <a:srgbClr val="FFFF00"/>
                </a:solidFill>
              </a:rPr>
              <a:t>Key considerations for Building overall nurse Capacity</a:t>
            </a:r>
            <a:endParaRPr lang="en-US" u="sng" dirty="0">
              <a:solidFill>
                <a:srgbClr val="FFFF00"/>
              </a:solidFill>
            </a:endParaRPr>
          </a:p>
        </p:txBody>
      </p:sp>
      <p:pic>
        <p:nvPicPr>
          <p:cNvPr id="49158" name="Picture 5" descr="Approval.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181351" y="4508500"/>
            <a:ext cx="2189163" cy="145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9141401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FAF57E1F-EF0F-4EA0-97E4-89E736FEA25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7861238" y="1659923"/>
            <a:ext cx="3644962" cy="3644962"/>
          </a:xfrm>
          <a:prstGeom prst="rect">
            <a:avLst/>
          </a:prstGeom>
        </p:spPr>
      </p:pic>
      <p:sp>
        <p:nvSpPr>
          <p:cNvPr id="2" name="Title 1"/>
          <p:cNvSpPr>
            <a:spLocks noGrp="1"/>
          </p:cNvSpPr>
          <p:nvPr>
            <p:ph type="title"/>
          </p:nvPr>
        </p:nvSpPr>
        <p:spPr>
          <a:xfrm>
            <a:off x="619759" y="764373"/>
            <a:ext cx="10991867" cy="1293028"/>
          </a:xfrm>
        </p:spPr>
        <p:txBody>
          <a:bodyPr>
            <a:normAutofit/>
          </a:bodyPr>
          <a:lstStyle/>
          <a:p>
            <a:pPr algn="ctr"/>
            <a:r>
              <a:rPr lang="en-US" dirty="0"/>
              <a:t>Global Health at UMSON</a:t>
            </a:r>
          </a:p>
        </p:txBody>
      </p:sp>
      <p:sp>
        <p:nvSpPr>
          <p:cNvPr id="4" name="Content Placeholder 3"/>
          <p:cNvSpPr>
            <a:spLocks noGrp="1"/>
          </p:cNvSpPr>
          <p:nvPr>
            <p:ph sz="quarter" idx="1"/>
          </p:nvPr>
        </p:nvSpPr>
        <p:spPr>
          <a:xfrm>
            <a:off x="619760" y="2194560"/>
            <a:ext cx="7241478" cy="4024125"/>
          </a:xfrm>
        </p:spPr>
        <p:txBody>
          <a:bodyPr>
            <a:normAutofit/>
          </a:bodyPr>
          <a:lstStyle/>
          <a:p>
            <a:pPr>
              <a:spcAft>
                <a:spcPts val="1200"/>
              </a:spcAft>
              <a:buClr>
                <a:schemeClr val="tx1"/>
              </a:buClr>
              <a:buFont typeface="Wingdings" panose="05000000000000000000" pitchFamily="2" charset="2"/>
              <a:buChar char="Ø"/>
            </a:pPr>
            <a:r>
              <a:rPr lang="en-US" dirty="0"/>
              <a:t>We shape the profession of nursing and the health care environment by developing leaders in education, research, and practice </a:t>
            </a:r>
          </a:p>
          <a:p>
            <a:pPr>
              <a:spcAft>
                <a:spcPts val="1200"/>
              </a:spcAft>
              <a:buClr>
                <a:schemeClr val="tx1"/>
              </a:buClr>
              <a:buFont typeface="Wingdings" panose="05000000000000000000" pitchFamily="2" charset="2"/>
              <a:buChar char="Ø"/>
            </a:pPr>
            <a:r>
              <a:rPr lang="en-US" dirty="0"/>
              <a:t>As </a:t>
            </a:r>
            <a:r>
              <a:rPr lang="en-US" b="1" dirty="0"/>
              <a:t>a catalyst for creativity </a:t>
            </a:r>
            <a:r>
              <a:rPr lang="en-US" dirty="0"/>
              <a:t>and </a:t>
            </a:r>
            <a:r>
              <a:rPr lang="en-US" b="1" dirty="0"/>
              <a:t>collaboration, </a:t>
            </a:r>
            <a:r>
              <a:rPr lang="en-US" dirty="0"/>
              <a:t>we engage diverse groups of professionals, organizations, and communities in addressing local, national, and global health priorities. </a:t>
            </a:r>
          </a:p>
          <a:p>
            <a:pPr>
              <a:spcAft>
                <a:spcPts val="1200"/>
              </a:spcAft>
              <a:buClr>
                <a:schemeClr val="tx1"/>
              </a:buClr>
              <a:buFont typeface="Wingdings" panose="05000000000000000000" pitchFamily="2" charset="2"/>
              <a:buChar char="Ø"/>
            </a:pPr>
            <a:r>
              <a:rPr lang="en-US" b="1" dirty="0"/>
              <a:t>Consistent with the SON’s mission, </a:t>
            </a:r>
            <a:r>
              <a:rPr lang="en-US" b="1" u="sng" dirty="0"/>
              <a:t>The Office of Global Health </a:t>
            </a:r>
            <a:r>
              <a:rPr lang="en-US" b="1" dirty="0"/>
              <a:t>strengthens nurse leadership and capacity by developing local, national, and global nurse leaders</a:t>
            </a:r>
          </a:p>
        </p:txBody>
      </p:sp>
    </p:spTree>
    <p:extLst>
      <p:ext uri="{BB962C8B-B14F-4D97-AF65-F5344CB8AC3E}">
        <p14:creationId xmlns:p14="http://schemas.microsoft.com/office/powerpoint/2010/main" val="6156291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sz="quarter" idx="4294967295"/>
            <p:extLst/>
          </p:nvPr>
        </p:nvGraphicFramePr>
        <p:xfrm>
          <a:off x="313151" y="1064712"/>
          <a:ext cx="9269260" cy="57932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Rectangle 11"/>
          <p:cNvSpPr/>
          <p:nvPr/>
        </p:nvSpPr>
        <p:spPr>
          <a:xfrm>
            <a:off x="7666796" y="1691379"/>
            <a:ext cx="4525203" cy="2269977"/>
          </a:xfrm>
          <a:prstGeom prst="rect">
            <a:avLst/>
          </a:prstGeom>
          <a:solidFill>
            <a:schemeClr val="bg1"/>
          </a:solidFill>
          <a:ln w="28575">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accent2">
                    <a:lumMod val="75000"/>
                  </a:schemeClr>
                </a:solidFill>
              </a:rPr>
              <a:t>UMB- Campus Linkages</a:t>
            </a:r>
          </a:p>
          <a:p>
            <a:pPr algn="ctr"/>
            <a:endParaRPr lang="en-US" sz="2400" dirty="0">
              <a:solidFill>
                <a:schemeClr val="accent2">
                  <a:lumMod val="75000"/>
                </a:schemeClr>
              </a:solidFill>
            </a:endParaRPr>
          </a:p>
          <a:p>
            <a:pPr marL="171450" indent="-171450">
              <a:spcBef>
                <a:spcPts val="300"/>
              </a:spcBef>
              <a:buFont typeface="Arial" panose="020B0604020202020204" pitchFamily="34" charset="0"/>
              <a:buChar char="•"/>
            </a:pPr>
            <a:r>
              <a:rPr lang="en-US" sz="1600" dirty="0"/>
              <a:t>Global Health Interprofessional Council</a:t>
            </a:r>
          </a:p>
          <a:p>
            <a:pPr marL="171450" indent="-171450">
              <a:spcBef>
                <a:spcPts val="300"/>
              </a:spcBef>
              <a:buFont typeface="Arial" panose="020B0604020202020204" pitchFamily="34" charset="0"/>
              <a:buChar char="•"/>
            </a:pPr>
            <a:r>
              <a:rPr lang="en-US" sz="1600" dirty="0"/>
              <a:t>Center for Global Education Initiatives</a:t>
            </a:r>
          </a:p>
          <a:p>
            <a:pPr marL="171450" indent="-171450">
              <a:spcBef>
                <a:spcPts val="300"/>
              </a:spcBef>
              <a:buFont typeface="Arial" panose="020B0604020202020204" pitchFamily="34" charset="0"/>
              <a:buChar char="•"/>
            </a:pPr>
            <a:r>
              <a:rPr lang="en-US" sz="1600" dirty="0"/>
              <a:t>SOM’s WHO Collaborating Center on Occupational Health</a:t>
            </a:r>
          </a:p>
          <a:p>
            <a:pPr marL="171450" indent="-171450">
              <a:spcBef>
                <a:spcPts val="300"/>
              </a:spcBef>
              <a:buFont typeface="Arial" panose="020B0604020202020204" pitchFamily="34" charset="0"/>
              <a:buChar char="•"/>
            </a:pPr>
            <a:r>
              <a:rPr lang="en-US" sz="1600" dirty="0"/>
              <a:t>Maryland Global Health Initiatives  Corporation (MGIC)</a:t>
            </a:r>
          </a:p>
          <a:p>
            <a:pPr marL="171450" indent="-171450">
              <a:spcBef>
                <a:spcPts val="300"/>
              </a:spcBef>
              <a:buFont typeface="Arial" panose="020B0604020202020204" pitchFamily="34" charset="0"/>
              <a:buChar char="•"/>
            </a:pPr>
            <a:r>
              <a:rPr lang="en-US" sz="1600" dirty="0"/>
              <a:t>The Institute of Human Virology (IHV)</a:t>
            </a:r>
          </a:p>
          <a:p>
            <a:pPr marL="171450" indent="-171450">
              <a:spcBef>
                <a:spcPts val="300"/>
              </a:spcBef>
              <a:buFont typeface="Arial" panose="020B0604020202020204" pitchFamily="34" charset="0"/>
              <a:buChar char="•"/>
            </a:pPr>
            <a:r>
              <a:rPr lang="en-US" sz="1600" dirty="0"/>
              <a:t>The Global Health Institute in the School of Medicine </a:t>
            </a:r>
          </a:p>
        </p:txBody>
      </p:sp>
      <p:sp>
        <p:nvSpPr>
          <p:cNvPr id="2" name="TextBox 1"/>
          <p:cNvSpPr txBox="1"/>
          <p:nvPr/>
        </p:nvSpPr>
        <p:spPr>
          <a:xfrm>
            <a:off x="2609589" y="1259378"/>
            <a:ext cx="4215740" cy="646331"/>
          </a:xfrm>
          <a:prstGeom prst="rect">
            <a:avLst/>
          </a:prstGeom>
          <a:solidFill>
            <a:srgbClr val="FF0000"/>
          </a:solidFill>
        </p:spPr>
        <p:txBody>
          <a:bodyPr wrap="square" rtlCol="0">
            <a:spAutoFit/>
          </a:bodyPr>
          <a:lstStyle/>
          <a:p>
            <a:pPr algn="ctr"/>
            <a:r>
              <a:rPr lang="en-US" dirty="0"/>
              <a:t>University of Maryland- School of Nursing &amp; Dean Kirschling</a:t>
            </a:r>
          </a:p>
        </p:txBody>
      </p:sp>
    </p:spTree>
    <p:extLst>
      <p:ext uri="{BB962C8B-B14F-4D97-AF65-F5344CB8AC3E}">
        <p14:creationId xmlns:p14="http://schemas.microsoft.com/office/powerpoint/2010/main" val="15574506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8750" y="241410"/>
            <a:ext cx="8610600" cy="1293028"/>
          </a:xfrm>
        </p:spPr>
        <p:txBody>
          <a:bodyPr/>
          <a:lstStyle/>
          <a:p>
            <a:r>
              <a:rPr lang="en-US" dirty="0"/>
              <a:t>Our Office of Global Health (OGH) </a:t>
            </a:r>
          </a:p>
        </p:txBody>
      </p:sp>
      <p:graphicFrame>
        <p:nvGraphicFramePr>
          <p:cNvPr id="4" name="Content Placeholder 3"/>
          <p:cNvGraphicFramePr>
            <a:graphicFrameLocks noGrp="1"/>
          </p:cNvGraphicFramePr>
          <p:nvPr>
            <p:ph sz="quarter" idx="1"/>
            <p:extLst>
              <p:ext uri="{D42A27DB-BD31-4B8C-83A1-F6EECF244321}">
                <p14:modId xmlns:p14="http://schemas.microsoft.com/office/powerpoint/2010/main" val="1917058781"/>
              </p:ext>
            </p:extLst>
          </p:nvPr>
        </p:nvGraphicFramePr>
        <p:xfrm>
          <a:off x="1843881" y="1902956"/>
          <a:ext cx="8504238"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p:cNvSpPr txBox="1"/>
          <p:nvPr/>
        </p:nvSpPr>
        <p:spPr>
          <a:xfrm>
            <a:off x="5632862" y="3669475"/>
            <a:ext cx="1033154" cy="369332"/>
          </a:xfrm>
          <a:prstGeom prst="rect">
            <a:avLst/>
          </a:prstGeom>
          <a:noFill/>
        </p:spPr>
        <p:txBody>
          <a:bodyPr wrap="square" rtlCol="0">
            <a:spAutoFit/>
          </a:bodyPr>
          <a:lstStyle/>
          <a:p>
            <a:r>
              <a:rPr lang="en-US" dirty="0"/>
              <a:t>OGH</a:t>
            </a:r>
          </a:p>
        </p:txBody>
      </p:sp>
    </p:spTree>
    <p:extLst>
      <p:ext uri="{BB962C8B-B14F-4D97-AF65-F5344CB8AC3E}">
        <p14:creationId xmlns:p14="http://schemas.microsoft.com/office/powerpoint/2010/main" val="34757937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529CFB1-4A36-4A05-8D7A-948E2277312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8783419-8188-4C50-BD8F-237B464BE71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0788" y="1"/>
            <a:ext cx="4651212" cy="6858000"/>
          </a:xfrm>
          <a:prstGeom prst="rect">
            <a:avLst/>
          </a:prstGeom>
          <a:solidFill>
            <a:schemeClr val="accent1"/>
          </a:solidFill>
          <a:ln>
            <a:noFill/>
          </a:ln>
          <a:effectLst>
            <a:outerShdw blurRad="63500" dist="38100" dir="10800000" algn="l"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14" name="Picture 13">
            <a:extLst>
              <a:ext uri="{FF2B5EF4-FFF2-40B4-BE49-F238E27FC236}">
                <a16:creationId xmlns:a16="http://schemas.microsoft.com/office/drawing/2014/main" id="{570D84C5-A105-4AB9-8C54-A26D13722D5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531" r="43746" b="531"/>
          <a:stretch/>
        </p:blipFill>
        <p:spPr>
          <a:xfrm rot="5400000" flipH="1" flipV="1">
            <a:off x="7521575" y="2187579"/>
            <a:ext cx="6857999" cy="2482850"/>
          </a:xfrm>
          <a:prstGeom prst="rect">
            <a:avLst/>
          </a:prstGeom>
        </p:spPr>
      </p:pic>
      <p:sp>
        <p:nvSpPr>
          <p:cNvPr id="4" name="Title 3"/>
          <p:cNvSpPr>
            <a:spLocks noGrp="1"/>
          </p:cNvSpPr>
          <p:nvPr>
            <p:ph type="title"/>
          </p:nvPr>
        </p:nvSpPr>
        <p:spPr>
          <a:xfrm>
            <a:off x="7877898" y="1327169"/>
            <a:ext cx="3646678" cy="4199513"/>
          </a:xfrm>
        </p:spPr>
        <p:txBody>
          <a:bodyPr>
            <a:normAutofit/>
          </a:bodyPr>
          <a:lstStyle/>
          <a:p>
            <a:pPr algn="l"/>
            <a:r>
              <a:rPr lang="en-US" b="1">
                <a:solidFill>
                  <a:srgbClr val="FFFFFF"/>
                </a:solidFill>
              </a:rPr>
              <a:t>Global Health Nursing Education</a:t>
            </a:r>
          </a:p>
        </p:txBody>
      </p:sp>
      <p:sp>
        <p:nvSpPr>
          <p:cNvPr id="5" name="Content Placeholder 4"/>
          <p:cNvSpPr>
            <a:spLocks noGrp="1"/>
          </p:cNvSpPr>
          <p:nvPr>
            <p:ph sz="quarter" idx="1"/>
          </p:nvPr>
        </p:nvSpPr>
        <p:spPr>
          <a:xfrm>
            <a:off x="965201" y="965201"/>
            <a:ext cx="5947496" cy="4923448"/>
          </a:xfrm>
        </p:spPr>
        <p:txBody>
          <a:bodyPr anchor="ctr">
            <a:normAutofit/>
          </a:bodyPr>
          <a:lstStyle/>
          <a:p>
            <a:pPr>
              <a:spcAft>
                <a:spcPts val="600"/>
              </a:spcAft>
              <a:buClr>
                <a:schemeClr val="tx1"/>
              </a:buClr>
            </a:pPr>
            <a:r>
              <a:rPr lang="en-US" sz="2000" dirty="0"/>
              <a:t>Educate, develop, and mentor </a:t>
            </a:r>
            <a:r>
              <a:rPr lang="en-US" sz="2000" u="sng" dirty="0"/>
              <a:t>students</a:t>
            </a:r>
            <a:r>
              <a:rPr lang="en-US" sz="2000" dirty="0"/>
              <a:t> to become the next generation global health nurse leaders</a:t>
            </a:r>
          </a:p>
          <a:p>
            <a:pPr>
              <a:spcAft>
                <a:spcPts val="600"/>
              </a:spcAft>
              <a:buClr>
                <a:schemeClr val="tx1"/>
              </a:buClr>
            </a:pPr>
            <a:r>
              <a:rPr lang="en-US" sz="2000" dirty="0"/>
              <a:t>Undergraduate and graduate global health courses, some online</a:t>
            </a:r>
          </a:p>
          <a:p>
            <a:pPr>
              <a:spcAft>
                <a:spcPts val="600"/>
              </a:spcAft>
              <a:buClr>
                <a:schemeClr val="tx1"/>
              </a:buClr>
            </a:pPr>
            <a:r>
              <a:rPr lang="en-US" sz="2000" b="1" dirty="0"/>
              <a:t>Global Health Certificate Program</a:t>
            </a:r>
          </a:p>
          <a:p>
            <a:pPr lvl="1">
              <a:spcAft>
                <a:spcPts val="600"/>
              </a:spcAft>
              <a:buClr>
                <a:schemeClr val="tx1"/>
              </a:buClr>
            </a:pPr>
            <a:r>
              <a:rPr lang="en-US" dirty="0"/>
              <a:t>12 credit program for working professionals or those interested in developing a career in global health</a:t>
            </a:r>
          </a:p>
          <a:p>
            <a:pPr lvl="1">
              <a:spcAft>
                <a:spcPts val="600"/>
              </a:spcAft>
              <a:buClr>
                <a:schemeClr val="tx1"/>
              </a:buClr>
            </a:pPr>
            <a:r>
              <a:rPr lang="en-US" dirty="0"/>
              <a:t>For individuals interested in becoming global health leaders</a:t>
            </a:r>
          </a:p>
          <a:p>
            <a:pPr marL="0" lvl="1" indent="0">
              <a:buClr>
                <a:schemeClr val="tx1"/>
              </a:buClr>
              <a:buSzPct val="85000"/>
              <a:buNone/>
            </a:pPr>
            <a:endParaRPr lang="en-US" i="1" dirty="0"/>
          </a:p>
          <a:p>
            <a:endParaRPr lang="en-US" sz="2000" i="1" dirty="0"/>
          </a:p>
        </p:txBody>
      </p:sp>
      <p:sp>
        <p:nvSpPr>
          <p:cNvPr id="2" name="Rectangle 1"/>
          <p:cNvSpPr/>
          <p:nvPr/>
        </p:nvSpPr>
        <p:spPr>
          <a:xfrm>
            <a:off x="3810000" y="-5327243"/>
            <a:ext cx="4572000" cy="2769989"/>
          </a:xfrm>
          <a:prstGeom prst="rect">
            <a:avLst/>
          </a:prstGeom>
        </p:spPr>
        <p:txBody>
          <a:bodyPr>
            <a:spAutoFit/>
          </a:bodyPr>
          <a:lstStyle/>
          <a:p>
            <a:pPr lvl="1">
              <a:spcAft>
                <a:spcPts val="600"/>
              </a:spcAft>
              <a:buClr>
                <a:schemeClr val="tx1"/>
              </a:buClr>
            </a:pPr>
            <a:r>
              <a:rPr lang="en-US" sz="2900" dirty="0"/>
              <a:t>Create innovative, global health learning experiences and educate nurses and other global health interprofessionals </a:t>
            </a:r>
          </a:p>
        </p:txBody>
      </p:sp>
    </p:spTree>
    <p:extLst>
      <p:ext uri="{BB962C8B-B14F-4D97-AF65-F5344CB8AC3E}">
        <p14:creationId xmlns:p14="http://schemas.microsoft.com/office/powerpoint/2010/main" val="32956505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5600" y="764373"/>
            <a:ext cx="9179490" cy="603850"/>
          </a:xfrm>
        </p:spPr>
        <p:txBody>
          <a:bodyPr>
            <a:noAutofit/>
          </a:bodyPr>
          <a:lstStyle/>
          <a:p>
            <a:pPr algn="ctr"/>
            <a:r>
              <a:rPr lang="en-US" sz="2400" b="1" dirty="0">
                <a:solidFill>
                  <a:schemeClr val="accent2"/>
                </a:solidFill>
              </a:rPr>
              <a:t>Transformational Experiences </a:t>
            </a:r>
            <a:br>
              <a:rPr lang="en-US" sz="2400" b="1" dirty="0">
                <a:solidFill>
                  <a:schemeClr val="accent2"/>
                </a:solidFill>
              </a:rPr>
            </a:br>
            <a:r>
              <a:rPr lang="en-US" sz="2400" b="1" dirty="0">
                <a:solidFill>
                  <a:schemeClr val="accent2"/>
                </a:solidFill>
              </a:rPr>
              <a:t>for Students &amp; Faculty </a:t>
            </a:r>
            <a:r>
              <a:rPr lang="en-US" sz="2400" dirty="0"/>
              <a:t/>
            </a:r>
            <a:br>
              <a:rPr lang="en-US" sz="2400" dirty="0"/>
            </a:br>
            <a:r>
              <a:rPr lang="en-US" sz="2400" dirty="0"/>
              <a:t> </a:t>
            </a:r>
          </a:p>
        </p:txBody>
      </p:sp>
      <p:sp>
        <p:nvSpPr>
          <p:cNvPr id="3" name="Content Placeholder 2"/>
          <p:cNvSpPr>
            <a:spLocks noGrp="1"/>
          </p:cNvSpPr>
          <p:nvPr>
            <p:ph sz="quarter" idx="1"/>
          </p:nvPr>
        </p:nvSpPr>
        <p:spPr>
          <a:xfrm>
            <a:off x="1999014" y="1527048"/>
            <a:ext cx="8110847" cy="3312281"/>
          </a:xfrm>
        </p:spPr>
        <p:txBody>
          <a:bodyPr>
            <a:normAutofit fontScale="77500" lnSpcReduction="20000"/>
          </a:bodyPr>
          <a:lstStyle/>
          <a:p>
            <a:pPr fontAlgn="t">
              <a:lnSpc>
                <a:spcPct val="120000"/>
              </a:lnSpc>
              <a:spcAft>
                <a:spcPts val="600"/>
              </a:spcAft>
              <a:buClr>
                <a:schemeClr val="tx1"/>
              </a:buClr>
              <a:buFont typeface="Wingdings" panose="05000000000000000000" pitchFamily="2" charset="2"/>
              <a:buChar char="q"/>
            </a:pPr>
            <a:r>
              <a:rPr lang="en-US" sz="3600" dirty="0"/>
              <a:t>Field placements-Service Learning Abroad</a:t>
            </a:r>
          </a:p>
          <a:p>
            <a:pPr lvl="1" fontAlgn="t">
              <a:lnSpc>
                <a:spcPct val="120000"/>
              </a:lnSpc>
              <a:spcAft>
                <a:spcPts val="600"/>
              </a:spcAft>
              <a:buClr>
                <a:schemeClr val="tx1"/>
              </a:buClr>
              <a:buFont typeface="Wingdings" panose="05000000000000000000" pitchFamily="2" charset="2"/>
              <a:buChar char="q"/>
            </a:pPr>
            <a:r>
              <a:rPr lang="en-US" sz="2900" dirty="0"/>
              <a:t> ~60 students in 6 years </a:t>
            </a:r>
          </a:p>
          <a:p>
            <a:pPr fontAlgn="t">
              <a:lnSpc>
                <a:spcPct val="120000"/>
              </a:lnSpc>
              <a:spcAft>
                <a:spcPts val="600"/>
              </a:spcAft>
              <a:buClr>
                <a:schemeClr val="tx1"/>
              </a:buClr>
              <a:buFont typeface="Wingdings" panose="05000000000000000000" pitchFamily="2" charset="2"/>
              <a:buChar char="q"/>
            </a:pPr>
            <a:r>
              <a:rPr lang="en-US" sz="3600" dirty="0"/>
              <a:t>Support interprofessional GH experiences for faculty and students</a:t>
            </a:r>
          </a:p>
          <a:p>
            <a:pPr fontAlgn="t">
              <a:lnSpc>
                <a:spcPct val="120000"/>
              </a:lnSpc>
              <a:spcAft>
                <a:spcPts val="600"/>
              </a:spcAft>
              <a:buClr>
                <a:schemeClr val="tx1"/>
              </a:buClr>
              <a:buFont typeface="Wingdings" panose="05000000000000000000" pitchFamily="2" charset="2"/>
              <a:buChar char="q"/>
            </a:pPr>
            <a:r>
              <a:rPr lang="en-US" sz="3800" dirty="0"/>
              <a:t>Expanded Financial Support</a:t>
            </a:r>
          </a:p>
          <a:p>
            <a:pPr lvl="1" fontAlgn="t">
              <a:lnSpc>
                <a:spcPct val="120000"/>
              </a:lnSpc>
              <a:spcAft>
                <a:spcPts val="600"/>
              </a:spcAft>
              <a:buClr>
                <a:schemeClr val="tx1"/>
              </a:buClr>
              <a:buFont typeface="Wingdings" panose="05000000000000000000" pitchFamily="2" charset="2"/>
              <a:buChar char="q"/>
            </a:pPr>
            <a:r>
              <a:rPr lang="en-US" sz="2900" dirty="0"/>
              <a:t>Developed the Global Health Support Fund</a:t>
            </a:r>
            <a:endParaRPr lang="en-US" sz="3600" dirty="0"/>
          </a:p>
          <a:p>
            <a:pPr marL="274320" lvl="1" indent="0">
              <a:spcAft>
                <a:spcPts val="600"/>
              </a:spcAft>
              <a:buClr>
                <a:schemeClr val="tx1"/>
              </a:buClr>
              <a:buNone/>
            </a:pPr>
            <a:endParaRPr lang="en-US"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47668" y="4998154"/>
            <a:ext cx="2833145" cy="1787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1600" y="4998154"/>
            <a:ext cx="3028991" cy="172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4738" y="5195140"/>
            <a:ext cx="1638794" cy="1393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5264727" y="6317024"/>
            <a:ext cx="2327564" cy="430887"/>
          </a:xfrm>
          <a:prstGeom prst="rect">
            <a:avLst/>
          </a:prstGeom>
          <a:noFill/>
        </p:spPr>
        <p:txBody>
          <a:bodyPr wrap="square" rtlCol="0">
            <a:spAutoFit/>
          </a:bodyPr>
          <a:lstStyle/>
          <a:p>
            <a:r>
              <a:rPr lang="en-US" sz="1100" dirty="0">
                <a:solidFill>
                  <a:schemeClr val="bg1"/>
                </a:solidFill>
              </a:rPr>
              <a:t> Dr. Lee- Faculty Award to Hong Kong</a:t>
            </a:r>
          </a:p>
        </p:txBody>
      </p:sp>
    </p:spTree>
    <p:extLst>
      <p:ext uri="{BB962C8B-B14F-4D97-AF65-F5344CB8AC3E}">
        <p14:creationId xmlns:p14="http://schemas.microsoft.com/office/powerpoint/2010/main" val="22887761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529CFB1-4A36-4A05-8D7A-948E2277312A}"/>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8783419-8188-4C50-BD8F-237B464BE71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0788" y="1"/>
            <a:ext cx="4651212" cy="6858000"/>
          </a:xfrm>
          <a:prstGeom prst="rect">
            <a:avLst/>
          </a:prstGeom>
          <a:solidFill>
            <a:schemeClr val="accent1"/>
          </a:solidFill>
          <a:ln>
            <a:noFill/>
          </a:ln>
          <a:effectLst>
            <a:outerShdw blurRad="63500" dist="38100" dir="10800000" algn="l" rotWithShape="0">
              <a:srgbClr val="00000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entury Gothic" panose="020B0502020202020204"/>
              <a:ea typeface="+mn-ea"/>
              <a:cs typeface="+mn-cs"/>
            </a:endParaRPr>
          </a:p>
        </p:txBody>
      </p:sp>
      <p:pic>
        <p:nvPicPr>
          <p:cNvPr id="12" name="Picture 11">
            <a:extLst>
              <a:ext uri="{FF2B5EF4-FFF2-40B4-BE49-F238E27FC236}">
                <a16:creationId xmlns:a16="http://schemas.microsoft.com/office/drawing/2014/main" id="{570D84C5-A105-4AB9-8C54-A26D13722D57}"/>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531" r="43746" b="531"/>
          <a:stretch/>
        </p:blipFill>
        <p:spPr>
          <a:xfrm rot="5400000" flipH="1" flipV="1">
            <a:off x="7521575" y="2187579"/>
            <a:ext cx="6857999" cy="2482850"/>
          </a:xfrm>
          <a:prstGeom prst="rect">
            <a:avLst/>
          </a:prstGeom>
        </p:spPr>
      </p:pic>
      <p:sp>
        <p:nvSpPr>
          <p:cNvPr id="2" name="Title 1"/>
          <p:cNvSpPr>
            <a:spLocks noGrp="1"/>
          </p:cNvSpPr>
          <p:nvPr>
            <p:ph type="title"/>
          </p:nvPr>
        </p:nvSpPr>
        <p:spPr>
          <a:xfrm>
            <a:off x="7877898" y="1327169"/>
            <a:ext cx="3646678" cy="4199513"/>
          </a:xfrm>
        </p:spPr>
        <p:txBody>
          <a:bodyPr>
            <a:normAutofit/>
          </a:bodyPr>
          <a:lstStyle/>
          <a:p>
            <a:pPr algn="l"/>
            <a:r>
              <a:rPr lang="en-US">
                <a:solidFill>
                  <a:srgbClr val="FFFFFF"/>
                </a:solidFill>
              </a:rPr>
              <a:t>Objectives</a:t>
            </a:r>
          </a:p>
        </p:txBody>
      </p:sp>
      <p:sp>
        <p:nvSpPr>
          <p:cNvPr id="3" name="Content Placeholder 2"/>
          <p:cNvSpPr>
            <a:spLocks noGrp="1"/>
          </p:cNvSpPr>
          <p:nvPr>
            <p:ph sz="quarter" idx="1"/>
          </p:nvPr>
        </p:nvSpPr>
        <p:spPr>
          <a:xfrm>
            <a:off x="965201" y="965201"/>
            <a:ext cx="5947496" cy="4923448"/>
          </a:xfrm>
        </p:spPr>
        <p:txBody>
          <a:bodyPr anchor="ctr">
            <a:normAutofit/>
          </a:bodyPr>
          <a:lstStyle/>
          <a:p>
            <a:r>
              <a:rPr lang="en-US" sz="1700" dirty="0"/>
              <a:t>Learning outcomes:</a:t>
            </a:r>
          </a:p>
          <a:p>
            <a:pPr lvl="1"/>
            <a:r>
              <a:rPr lang="en-US" sz="1700" dirty="0"/>
              <a:t>Stimulate inquiry related to the role of nurses in global health practice, education, research and leadership.</a:t>
            </a:r>
          </a:p>
          <a:p>
            <a:pPr lvl="1"/>
            <a:r>
              <a:rPr lang="en-US" sz="1700" dirty="0"/>
              <a:t>Describe nursing and interprofessional global health activities within UMB.</a:t>
            </a:r>
          </a:p>
          <a:p>
            <a:pPr lvl="1"/>
            <a:r>
              <a:rPr lang="en-US" sz="1700" dirty="0"/>
              <a:t>Explore opportunities for nursing engagement in global health in local and international communities.</a:t>
            </a:r>
          </a:p>
          <a:p>
            <a:r>
              <a:rPr lang="en-US" sz="1700" b="1" dirty="0"/>
              <a:t>Panel of Speakers</a:t>
            </a:r>
            <a:r>
              <a:rPr lang="en-US" sz="1700" dirty="0"/>
              <a:t>:</a:t>
            </a:r>
          </a:p>
          <a:p>
            <a:pPr lvl="0"/>
            <a:r>
              <a:rPr lang="en-US" sz="1700" b="1" dirty="0"/>
              <a:t>Yolanda Ogbolu, PhD, CRNP-Neonatal, FAAN</a:t>
            </a:r>
            <a:r>
              <a:rPr lang="en-US" sz="1700" dirty="0"/>
              <a:t>- Global Health Nursing Leadership and Practice</a:t>
            </a:r>
          </a:p>
          <a:p>
            <a:pPr lvl="0"/>
            <a:r>
              <a:rPr lang="en-US" sz="1700" b="1" dirty="0"/>
              <a:t>Trish Martin, DNP,CRNP</a:t>
            </a:r>
            <a:r>
              <a:rPr lang="en-US" sz="1700" dirty="0"/>
              <a:t>- Global Health Nursing: Leadership in Action</a:t>
            </a:r>
          </a:p>
          <a:p>
            <a:pPr lvl="0"/>
            <a:r>
              <a:rPr lang="en-US" sz="1700" b="1" dirty="0" err="1"/>
              <a:t>Adanna</a:t>
            </a:r>
            <a:r>
              <a:rPr lang="en-US" sz="1700" b="1" dirty="0"/>
              <a:t> </a:t>
            </a:r>
            <a:r>
              <a:rPr lang="en-US" sz="1700" b="1" dirty="0" err="1"/>
              <a:t>Agbo</a:t>
            </a:r>
            <a:r>
              <a:rPr lang="en-US" sz="1700" b="1" dirty="0"/>
              <a:t>, </a:t>
            </a:r>
            <a:r>
              <a:rPr lang="en-US" sz="1700" b="1" dirty="0" err="1"/>
              <a:t>DRPh</a:t>
            </a:r>
            <a:r>
              <a:rPr lang="en-US" sz="1700" b="1" dirty="0"/>
              <a:t> candidate, MSN, RN</a:t>
            </a:r>
            <a:r>
              <a:rPr lang="en-US" sz="1700" dirty="0"/>
              <a:t>- Global Health Scholarship in Action</a:t>
            </a:r>
          </a:p>
        </p:txBody>
      </p:sp>
    </p:spTree>
    <p:extLst>
      <p:ext uri="{BB962C8B-B14F-4D97-AF65-F5344CB8AC3E}">
        <p14:creationId xmlns:p14="http://schemas.microsoft.com/office/powerpoint/2010/main" val="40031197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0" y="228601"/>
            <a:ext cx="8534400" cy="758825"/>
          </a:xfrm>
        </p:spPr>
        <p:txBody>
          <a:bodyPr>
            <a:normAutofit fontScale="90000"/>
          </a:bodyPr>
          <a:lstStyle/>
          <a:p>
            <a:r>
              <a:rPr lang="en-US" sz="3600" dirty="0"/>
              <a:t>Signature Global Health  Partnerships</a:t>
            </a:r>
          </a:p>
        </p:txBody>
      </p:sp>
      <p:sp>
        <p:nvSpPr>
          <p:cNvPr id="3" name="Content Placeholder 2"/>
          <p:cNvSpPr>
            <a:spLocks noGrp="1"/>
          </p:cNvSpPr>
          <p:nvPr>
            <p:ph sz="quarter" idx="4294967295"/>
          </p:nvPr>
        </p:nvSpPr>
        <p:spPr>
          <a:xfrm>
            <a:off x="651354" y="1235076"/>
            <a:ext cx="5254642" cy="5083175"/>
          </a:xfrm>
        </p:spPr>
        <p:txBody>
          <a:bodyPr>
            <a:noAutofit/>
          </a:bodyPr>
          <a:lstStyle/>
          <a:p>
            <a:r>
              <a:rPr lang="en-US" sz="2400" b="1" dirty="0"/>
              <a:t>Rwanda</a:t>
            </a:r>
          </a:p>
          <a:p>
            <a:pPr lvl="1"/>
            <a:r>
              <a:rPr lang="en-US" dirty="0"/>
              <a:t>Human Resources for Health Program</a:t>
            </a:r>
          </a:p>
          <a:p>
            <a:pPr lvl="1"/>
            <a:r>
              <a:rPr lang="en-US" dirty="0"/>
              <a:t>Clinton Health Initiatives</a:t>
            </a:r>
          </a:p>
          <a:p>
            <a:r>
              <a:rPr lang="en-US" sz="2400" b="1" dirty="0"/>
              <a:t>Nigeria*</a:t>
            </a:r>
            <a:r>
              <a:rPr lang="en-US" sz="2400" dirty="0"/>
              <a:t> </a:t>
            </a:r>
          </a:p>
          <a:p>
            <a:pPr lvl="1"/>
            <a:r>
              <a:rPr lang="en-US" dirty="0"/>
              <a:t>University of Nigeria, </a:t>
            </a:r>
            <a:r>
              <a:rPr lang="en-US" dirty="0" err="1"/>
              <a:t>Nssuka</a:t>
            </a:r>
            <a:endParaRPr lang="en-US" dirty="0"/>
          </a:p>
          <a:p>
            <a:pPr lvl="1"/>
            <a:r>
              <a:rPr lang="en-US" dirty="0"/>
              <a:t>OAU</a:t>
            </a:r>
          </a:p>
          <a:p>
            <a:r>
              <a:rPr lang="en-US" sz="2400" b="1" dirty="0"/>
              <a:t>Liberia*</a:t>
            </a:r>
          </a:p>
          <a:p>
            <a:pPr lvl="1"/>
            <a:r>
              <a:rPr lang="en-US" dirty="0"/>
              <a:t>Stella Maris Polytechnic Institute, Mother Patern College of Health Sciences</a:t>
            </a:r>
          </a:p>
          <a:p>
            <a:r>
              <a:rPr lang="en-US" sz="2400" b="1" dirty="0"/>
              <a:t>Oman</a:t>
            </a:r>
          </a:p>
          <a:p>
            <a:pPr lvl="1">
              <a:buFont typeface="Courier New" panose="02070309020205020404" pitchFamily="49" charset="0"/>
              <a:buChar char="o"/>
            </a:pPr>
            <a:r>
              <a:rPr lang="en-US" dirty="0"/>
              <a:t>Ministry of Health, Oman Nursing Institute, and Sultan Qaboos University</a:t>
            </a:r>
            <a:endParaRPr lang="en-US" b="1" dirty="0"/>
          </a:p>
          <a:p>
            <a:pPr lvl="1"/>
            <a:endParaRPr lang="en-US" sz="2300" dirty="0"/>
          </a:p>
          <a:p>
            <a:pPr lvl="1"/>
            <a:endParaRPr lang="en-US" sz="1600" dirty="0"/>
          </a:p>
          <a:p>
            <a:endParaRPr lang="en-US" sz="1600" dirty="0"/>
          </a:p>
          <a:p>
            <a:pPr lvl="1"/>
            <a:endParaRPr lang="en-US" sz="1000" dirty="0"/>
          </a:p>
        </p:txBody>
      </p:sp>
      <p:pic>
        <p:nvPicPr>
          <p:cNvPr id="5" name="Picture 2" descr="R:\COLLABORATIVE\Office of Global Health\96 - Photos\RR_post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9117" y="987426"/>
            <a:ext cx="6125661" cy="569958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2307772" y="6317673"/>
            <a:ext cx="6982691" cy="369332"/>
          </a:xfrm>
          <a:prstGeom prst="rect">
            <a:avLst/>
          </a:prstGeom>
          <a:noFill/>
        </p:spPr>
        <p:txBody>
          <a:bodyPr wrap="square" rtlCol="0">
            <a:spAutoFit/>
          </a:bodyPr>
          <a:lstStyle/>
          <a:p>
            <a:r>
              <a:rPr lang="en-US" dirty="0">
                <a:solidFill>
                  <a:srgbClr val="FFFF00"/>
                </a:solidFill>
              </a:rPr>
              <a:t>*</a:t>
            </a:r>
            <a:r>
              <a:rPr lang="en-US" sz="1200" dirty="0"/>
              <a:t>Countries impacted by Ebola outbreak</a:t>
            </a:r>
          </a:p>
        </p:txBody>
      </p:sp>
    </p:spTree>
    <p:extLst>
      <p:ext uri="{BB962C8B-B14F-4D97-AF65-F5344CB8AC3E}">
        <p14:creationId xmlns:p14="http://schemas.microsoft.com/office/powerpoint/2010/main" val="15371338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a:xfrm>
            <a:off x="843940" y="2242299"/>
            <a:ext cx="10504117" cy="1673225"/>
          </a:xfrm>
        </p:spPr>
        <p:txBody>
          <a:bodyPr/>
          <a:lstStyle/>
          <a:p>
            <a:r>
              <a:rPr lang="en-US" sz="3200" dirty="0"/>
              <a:t>Takes time and means Being Ready when it  matters</a:t>
            </a:r>
            <a:endParaRPr lang="en-US" dirty="0"/>
          </a:p>
        </p:txBody>
      </p:sp>
      <p:sp>
        <p:nvSpPr>
          <p:cNvPr id="5" name="Title 4"/>
          <p:cNvSpPr>
            <a:spLocks noGrp="1"/>
          </p:cNvSpPr>
          <p:nvPr>
            <p:ph type="title"/>
          </p:nvPr>
        </p:nvSpPr>
        <p:spPr>
          <a:xfrm>
            <a:off x="685800" y="753533"/>
            <a:ext cx="10820399" cy="1200527"/>
          </a:xfrm>
        </p:spPr>
        <p:txBody>
          <a:bodyPr/>
          <a:lstStyle/>
          <a:p>
            <a:r>
              <a:rPr lang="en-US" dirty="0"/>
              <a:t>Building Meaningful Partnerships</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7206" y="3786554"/>
            <a:ext cx="3596548" cy="2841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17193" y="4025532"/>
            <a:ext cx="2769611" cy="2122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descr="C:\Users\costco100\AppData\Local\Microsoft\Windows\Temporary Internet Files\Content.IE5\BH9HAZ9C\At_UMMS[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48154" y="4037610"/>
            <a:ext cx="2895295" cy="2220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820883" y="6258297"/>
            <a:ext cx="2422566" cy="461665"/>
          </a:xfrm>
          <a:prstGeom prst="rect">
            <a:avLst/>
          </a:prstGeom>
          <a:noFill/>
        </p:spPr>
        <p:txBody>
          <a:bodyPr wrap="square" rtlCol="0">
            <a:spAutoFit/>
          </a:bodyPr>
          <a:lstStyle/>
          <a:p>
            <a:endParaRPr lang="en-US" sz="1200" dirty="0"/>
          </a:p>
          <a:p>
            <a:r>
              <a:rPr lang="en-US" sz="1200" dirty="0"/>
              <a:t>Nigerian Nurses at UMB 2011</a:t>
            </a:r>
          </a:p>
        </p:txBody>
      </p:sp>
      <p:sp>
        <p:nvSpPr>
          <p:cNvPr id="4" name="TextBox 3"/>
          <p:cNvSpPr txBox="1"/>
          <p:nvPr/>
        </p:nvSpPr>
        <p:spPr>
          <a:xfrm>
            <a:off x="7782296" y="6258296"/>
            <a:ext cx="2529072" cy="369332"/>
          </a:xfrm>
          <a:prstGeom prst="rect">
            <a:avLst/>
          </a:prstGeom>
          <a:noFill/>
        </p:spPr>
        <p:txBody>
          <a:bodyPr wrap="square" rtlCol="0">
            <a:spAutoFit/>
          </a:bodyPr>
          <a:lstStyle/>
          <a:p>
            <a:r>
              <a:rPr lang="en-US" dirty="0"/>
              <a:t>Liberia 2013</a:t>
            </a:r>
          </a:p>
        </p:txBody>
      </p:sp>
    </p:spTree>
    <p:extLst>
      <p:ext uri="{BB962C8B-B14F-4D97-AF65-F5344CB8AC3E}">
        <p14:creationId xmlns:p14="http://schemas.microsoft.com/office/powerpoint/2010/main" val="8211413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1705" r="24420"/>
          <a:stretch/>
        </p:blipFill>
        <p:spPr bwMode="auto">
          <a:xfrm>
            <a:off x="7519416" y="10"/>
            <a:ext cx="4672584" cy="685798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sz="quarter" idx="2"/>
          </p:nvPr>
        </p:nvSpPr>
        <p:spPr>
          <a:xfrm>
            <a:off x="619760" y="2194560"/>
            <a:ext cx="6257290" cy="4024125"/>
          </a:xfrm>
        </p:spPr>
        <p:txBody>
          <a:bodyPr vert="horz" lIns="91440" tIns="45720" rIns="91440" bIns="45720" rtlCol="0">
            <a:normAutofit/>
          </a:bodyPr>
          <a:lstStyle/>
          <a:p>
            <a:pPr marL="0" indent="0">
              <a:buNone/>
            </a:pPr>
            <a:r>
              <a:rPr lang="en-US" sz="1800" b="1" dirty="0">
                <a:solidFill>
                  <a:schemeClr val="accent2"/>
                </a:solidFill>
              </a:rPr>
              <a:t>Two programs</a:t>
            </a:r>
          </a:p>
          <a:p>
            <a:pPr marL="0" indent="0">
              <a:buNone/>
            </a:pPr>
            <a:endParaRPr lang="en-US" sz="1800" dirty="0"/>
          </a:p>
          <a:p>
            <a:pPr marL="0" indent="0">
              <a:buNone/>
            </a:pPr>
            <a:r>
              <a:rPr lang="en-US" sz="1800" dirty="0"/>
              <a:t>individuals or Groups</a:t>
            </a:r>
          </a:p>
          <a:p>
            <a:pPr marL="0" indent="0">
              <a:buNone/>
            </a:pPr>
            <a:endParaRPr lang="en-US" sz="1500" dirty="0"/>
          </a:p>
          <a:p>
            <a:pPr marL="342900" indent="-342900">
              <a:buFont typeface="+mj-lt"/>
              <a:buAutoNum type="arabicPeriod"/>
            </a:pPr>
            <a:r>
              <a:rPr lang="en-US" sz="2000" dirty="0"/>
              <a:t>Visiting program welcomes international teams</a:t>
            </a:r>
          </a:p>
          <a:p>
            <a:pPr marL="342900" indent="-342900">
              <a:buFont typeface="+mj-lt"/>
              <a:buAutoNum type="arabicPeriod"/>
            </a:pPr>
            <a:endParaRPr lang="en-US" sz="2000" dirty="0"/>
          </a:p>
          <a:p>
            <a:pPr marL="342900" indent="-342900">
              <a:buFont typeface="+mj-lt"/>
              <a:buAutoNum type="arabicPeriod"/>
            </a:pPr>
            <a:r>
              <a:rPr lang="en-US" sz="2000" dirty="0"/>
              <a:t>Visiting Scholars Program- welcomes scholars who are matched to mentors</a:t>
            </a:r>
          </a:p>
        </p:txBody>
      </p:sp>
      <p:sp>
        <p:nvSpPr>
          <p:cNvPr id="2" name="Title 1"/>
          <p:cNvSpPr>
            <a:spLocks noGrp="1"/>
          </p:cNvSpPr>
          <p:nvPr>
            <p:ph type="title"/>
          </p:nvPr>
        </p:nvSpPr>
        <p:spPr>
          <a:xfrm>
            <a:off x="619759" y="764373"/>
            <a:ext cx="6695441" cy="1293028"/>
          </a:xfrm>
        </p:spPr>
        <p:txBody>
          <a:bodyPr vert="horz" lIns="91440" tIns="45720" rIns="91440" bIns="45720" rtlCol="0" anchor="ctr">
            <a:noAutofit/>
          </a:bodyPr>
          <a:lstStyle/>
          <a:p>
            <a:pPr algn="ctr"/>
            <a:r>
              <a:rPr lang="en-US" sz="3200" b="1" dirty="0">
                <a:solidFill>
                  <a:schemeClr val="accent2"/>
                </a:solidFill>
              </a:rPr>
              <a:t>We Also Welcome</a:t>
            </a:r>
            <a:br>
              <a:rPr lang="en-US" sz="3200" b="1" dirty="0">
                <a:solidFill>
                  <a:schemeClr val="accent2"/>
                </a:solidFill>
              </a:rPr>
            </a:br>
            <a:r>
              <a:rPr lang="en-US" sz="3200" b="1" dirty="0">
                <a:solidFill>
                  <a:schemeClr val="accent4"/>
                </a:solidFill>
              </a:rPr>
              <a:t>International Visitors </a:t>
            </a:r>
          </a:p>
        </p:txBody>
      </p:sp>
    </p:spTree>
    <p:extLst>
      <p:ext uri="{BB962C8B-B14F-4D97-AF65-F5344CB8AC3E}">
        <p14:creationId xmlns:p14="http://schemas.microsoft.com/office/powerpoint/2010/main" val="40193512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1"/>
          <p:cNvSpPr>
            <a:spLocks noChangeArrowheads="1"/>
          </p:cNvSpPr>
          <p:nvPr/>
        </p:nvSpPr>
        <p:spPr bwMode="auto">
          <a:xfrm>
            <a:off x="609600" y="1880045"/>
            <a:ext cx="6079958" cy="2348015"/>
          </a:xfrm>
          <a:prstGeom prst="rect">
            <a:avLst/>
          </a:prstGeom>
          <a:noFill/>
          <a:ln w="9525">
            <a:noFill/>
            <a:miter lim="800000"/>
            <a:headEnd/>
            <a:tailEnd/>
          </a:ln>
        </p:spPr>
        <p:txBody>
          <a:bodyPr wrap="square">
            <a:spAutoFit/>
          </a:bodyPr>
          <a:lstStyle/>
          <a:p>
            <a:pPr algn="l"/>
            <a:r>
              <a:rPr lang="en-US" sz="2400" i="1" dirty="0"/>
              <a:t>“</a:t>
            </a:r>
            <a:r>
              <a:rPr lang="en-US" i="1" dirty="0"/>
              <a:t>Human progress is neither automatic nor inevitable. We are faced now with the fact that tomorrow is today. We are confronted with the fierce urgency of now. </a:t>
            </a:r>
          </a:p>
          <a:p>
            <a:pPr algn="l"/>
            <a:endParaRPr lang="en-US" i="1" dirty="0"/>
          </a:p>
          <a:p>
            <a:pPr>
              <a:lnSpc>
                <a:spcPct val="150000"/>
              </a:lnSpc>
            </a:pPr>
            <a:endParaRPr lang="en-US" dirty="0"/>
          </a:p>
          <a:p>
            <a:pPr>
              <a:lnSpc>
                <a:spcPct val="150000"/>
              </a:lnSpc>
            </a:pPr>
            <a:r>
              <a:rPr lang="en-US" dirty="0"/>
              <a:t>-Dr. Martin Luther King Jr. </a:t>
            </a:r>
          </a:p>
        </p:txBody>
      </p:sp>
      <p:sp>
        <p:nvSpPr>
          <p:cNvPr id="99331" name="Title 2"/>
          <p:cNvSpPr>
            <a:spLocks noGrp="1"/>
          </p:cNvSpPr>
          <p:nvPr>
            <p:ph type="title"/>
          </p:nvPr>
        </p:nvSpPr>
        <p:spPr>
          <a:xfrm>
            <a:off x="2133600" y="990600"/>
            <a:ext cx="8259632" cy="597050"/>
          </a:xfrm>
        </p:spPr>
        <p:txBody>
          <a:bodyPr/>
          <a:lstStyle/>
          <a:p>
            <a:pPr eaLnBrk="1" hangingPunct="1"/>
            <a:r>
              <a:rPr lang="en-US" sz="2800" b="1" dirty="0">
                <a:solidFill>
                  <a:srgbClr val="FF0000"/>
                </a:solidFill>
              </a:rPr>
              <a:t>The Future of Global health!</a:t>
            </a:r>
          </a:p>
        </p:txBody>
      </p:sp>
      <p:pic>
        <p:nvPicPr>
          <p:cNvPr id="2" name="Picture 1"/>
          <p:cNvPicPr>
            <a:picLocks noChangeAspect="1"/>
          </p:cNvPicPr>
          <p:nvPr/>
        </p:nvPicPr>
        <p:blipFill>
          <a:blip r:embed="rId2"/>
          <a:stretch>
            <a:fillRect/>
          </a:stretch>
        </p:blipFill>
        <p:spPr>
          <a:xfrm>
            <a:off x="6689558" y="1748430"/>
            <a:ext cx="5008861" cy="4602879"/>
          </a:xfrm>
          <a:prstGeom prst="rect">
            <a:avLst/>
          </a:prstGeom>
        </p:spPr>
      </p:pic>
    </p:spTree>
    <p:extLst>
      <p:ext uri="{BB962C8B-B14F-4D97-AF65-F5344CB8AC3E}">
        <p14:creationId xmlns:p14="http://schemas.microsoft.com/office/powerpoint/2010/main" val="23159781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3748" y="227984"/>
            <a:ext cx="8610600" cy="1293028"/>
          </a:xfrm>
        </p:spPr>
        <p:txBody>
          <a:bodyPr>
            <a:noAutofit/>
          </a:bodyPr>
          <a:lstStyle/>
          <a:p>
            <a:r>
              <a:rPr lang="en-US" sz="2400" dirty="0"/>
              <a:t>My 20 Year Journey Towards a Leadership Role </a:t>
            </a:r>
            <a:br>
              <a:rPr lang="en-US" sz="2400" dirty="0"/>
            </a:br>
            <a:r>
              <a:rPr lang="en-US" sz="2400" dirty="0"/>
              <a:t>in Global Health Nursing </a:t>
            </a:r>
          </a:p>
        </p:txBody>
      </p:sp>
      <p:pic>
        <p:nvPicPr>
          <p:cNvPr id="4"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1927197" y="4499228"/>
            <a:ext cx="8256463" cy="2065032"/>
          </a:xfrm>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7197" y="1121427"/>
            <a:ext cx="3883025" cy="2852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927197" y="3867364"/>
            <a:ext cx="2196934" cy="369332"/>
          </a:xfrm>
          <a:prstGeom prst="rect">
            <a:avLst/>
          </a:prstGeom>
          <a:noFill/>
        </p:spPr>
        <p:txBody>
          <a:bodyPr wrap="square" rtlCol="0">
            <a:spAutoFit/>
          </a:bodyPr>
          <a:lstStyle/>
          <a:p>
            <a:r>
              <a:rPr lang="en-US" b="1" dirty="0"/>
              <a:t>1998- 2006</a:t>
            </a: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8729" y="1521012"/>
            <a:ext cx="3906981" cy="2629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50870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2209799" y="228600"/>
            <a:ext cx="9416143" cy="1143000"/>
          </a:xfrm>
        </p:spPr>
        <p:txBody>
          <a:bodyPr>
            <a:normAutofit fontScale="90000"/>
          </a:bodyPr>
          <a:lstStyle/>
          <a:p>
            <a:pPr>
              <a:defRPr/>
            </a:pPr>
            <a:r>
              <a:rPr lang="en-US" dirty="0">
                <a:solidFill>
                  <a:srgbClr val="FFFF00"/>
                </a:solidFill>
              </a:rPr>
              <a:t>Knowledge Translation</a:t>
            </a:r>
            <a:r>
              <a:rPr lang="en-US" sz="6000" dirty="0"/>
              <a:t/>
            </a:r>
            <a:br>
              <a:rPr lang="en-US" sz="6000" dirty="0"/>
            </a:br>
            <a:r>
              <a:rPr lang="en-US" sz="2400" dirty="0"/>
              <a:t>Neonatal Resuscitation Class in </a:t>
            </a:r>
            <a:r>
              <a:rPr lang="en-US" sz="2400" dirty="0" err="1"/>
              <a:t>Kebbi</a:t>
            </a:r>
            <a:r>
              <a:rPr lang="en-US" sz="2400" dirty="0"/>
              <a:t> State, Nigeria</a:t>
            </a:r>
            <a:br>
              <a:rPr lang="en-US" sz="2400" dirty="0"/>
            </a:br>
            <a:endParaRPr lang="en-US" sz="2400" dirty="0"/>
          </a:p>
        </p:txBody>
      </p:sp>
      <p:sp>
        <p:nvSpPr>
          <p:cNvPr id="2052" name="Rectangle 4"/>
          <p:cNvSpPr>
            <a:spLocks noGrp="1" noChangeArrowheads="1"/>
          </p:cNvSpPr>
          <p:nvPr>
            <p:ph type="body" sz="half" idx="2"/>
          </p:nvPr>
        </p:nvSpPr>
        <p:spPr/>
        <p:txBody>
          <a:bodyPr/>
          <a:lstStyle/>
          <a:p>
            <a:pPr>
              <a:defRPr/>
            </a:pPr>
            <a:endParaRPr lang="en-US" sz="2800"/>
          </a:p>
        </p:txBody>
      </p:sp>
      <p:pic>
        <p:nvPicPr>
          <p:cNvPr id="27652" name="Picture 8" descr="C:\Documents and Settings\Yolanda Ogbolu\My Documents\My Pictures\NRP Nigeria\100_01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399" y="1828801"/>
            <a:ext cx="5925787" cy="4495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7653" name="Picture 10" descr="C:\Documents and Settings\Yolanda Ogbolu\My Documents\My Pictures\NRP Nigeria\100_0137.jpg"/>
          <p:cNvPicPr>
            <a:picLocks noGrp="1" noChangeAspect="1" noChangeArrowheads="1"/>
          </p:cNvPicPr>
          <p:nvPr>
            <p:ph type="clipArt" sz="half" idx="1"/>
          </p:nvPr>
        </p:nvPicPr>
        <p:blipFill>
          <a:blip r:embed="rId4">
            <a:extLst>
              <a:ext uri="{28A0092B-C50C-407E-A947-70E740481C1C}">
                <a14:useLocalDpi xmlns:a14="http://schemas.microsoft.com/office/drawing/2010/main" val="0"/>
              </a:ext>
            </a:extLst>
          </a:blip>
          <a:srcRect/>
          <a:stretch>
            <a:fillRect/>
          </a:stretch>
        </p:blipFill>
        <p:spPr>
          <a:xfrm>
            <a:off x="267772" y="1371600"/>
            <a:ext cx="4341256" cy="4495800"/>
          </a:xfrm>
          <a:solidFill>
            <a:srgbClr val="FFFFFF">
              <a:shade val="85000"/>
            </a:srgbClr>
          </a:solidFill>
          <a:ln w="88900" cap="sq">
            <a:solidFill>
              <a:srgbClr val="FFFFFF"/>
            </a:solidFill>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6630" name="TextBox 5"/>
          <p:cNvSpPr txBox="1">
            <a:spLocks noChangeArrowheads="1"/>
          </p:cNvSpPr>
          <p:nvPr/>
        </p:nvSpPr>
        <p:spPr bwMode="auto">
          <a:xfrm>
            <a:off x="2438400" y="6324601"/>
            <a:ext cx="3276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r>
              <a:rPr lang="es-ES_tradnl" altLang="en-US" sz="2400">
                <a:latin typeface="Times New Roman" panose="02020603050405020304" pitchFamily="18" charset="0"/>
                <a:ea typeface="ＭＳ Ｐゴシック" panose="020B0600070205080204" pitchFamily="34" charset="-128"/>
              </a:rPr>
              <a:t>Lecture Presentation</a:t>
            </a:r>
          </a:p>
        </p:txBody>
      </p:sp>
      <p:sp>
        <p:nvSpPr>
          <p:cNvPr id="26631" name="TextBox 6"/>
          <p:cNvSpPr txBox="1">
            <a:spLocks noChangeArrowheads="1"/>
          </p:cNvSpPr>
          <p:nvPr/>
        </p:nvSpPr>
        <p:spPr bwMode="auto">
          <a:xfrm>
            <a:off x="6400800" y="6324601"/>
            <a:ext cx="3429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r>
              <a:rPr lang="es-ES_tradnl" altLang="en-US" sz="2400">
                <a:latin typeface="Times New Roman" panose="02020603050405020304" pitchFamily="18" charset="0"/>
                <a:ea typeface="ＭＳ Ｐゴシック" panose="020B0600070205080204" pitchFamily="34" charset="-128"/>
              </a:rPr>
              <a:t>Clinical Simulation</a:t>
            </a:r>
          </a:p>
        </p:txBody>
      </p:sp>
    </p:spTree>
    <p:extLst>
      <p:ext uri="{BB962C8B-B14F-4D97-AF65-F5344CB8AC3E}">
        <p14:creationId xmlns:p14="http://schemas.microsoft.com/office/powerpoint/2010/main" val="99624258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pPr>
              <a:defRPr/>
            </a:pPr>
            <a:endParaRPr lang="en-US"/>
          </a:p>
        </p:txBody>
      </p:sp>
      <p:pic>
        <p:nvPicPr>
          <p:cNvPr id="27651" name="Picture 6" descr="C:\Documents and Settings\Yolanda Ogbolu\My Documents\My Pictures\NRP Nigeria\100_0131.jpg"/>
          <p:cNvPicPr>
            <a:picLocks noGrp="1" noChangeAspect="1" noChangeArrowheads="1"/>
          </p:cNvPicPr>
          <p:nvPr>
            <p:ph type="clipArt" sz="half" idx="2"/>
          </p:nvPr>
        </p:nvPicPr>
        <p:blipFill>
          <a:blip r:embed="rId3">
            <a:extLst>
              <a:ext uri="{28A0092B-C50C-407E-A947-70E740481C1C}">
                <a14:useLocalDpi xmlns:a14="http://schemas.microsoft.com/office/drawing/2010/main" val="0"/>
              </a:ext>
            </a:extLst>
          </a:blip>
          <a:srcRect/>
          <a:stretch>
            <a:fillRect/>
          </a:stretch>
        </p:blipFill>
        <p:spPr>
          <a:xfrm>
            <a:off x="6172200" y="2609850"/>
            <a:ext cx="3810000" cy="2857500"/>
          </a:xfrm>
        </p:spPr>
      </p:pic>
      <p:pic>
        <p:nvPicPr>
          <p:cNvPr id="28676" name="Picture 7" descr="C:\Documents and Settings\Yolanda Ogbolu\My Documents\My Pictures\NRP Nigeria\100_014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685800"/>
            <a:ext cx="10528300" cy="5334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27653" name="TextBox 4"/>
          <p:cNvSpPr txBox="1">
            <a:spLocks noChangeArrowheads="1"/>
          </p:cNvSpPr>
          <p:nvPr/>
        </p:nvSpPr>
        <p:spPr bwMode="auto">
          <a:xfrm>
            <a:off x="2286000" y="6172201"/>
            <a:ext cx="7848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r>
              <a:rPr lang="es-ES_tradnl" altLang="en-US" sz="2000">
                <a:latin typeface="Times New Roman" panose="02020603050405020304" pitchFamily="18" charset="0"/>
                <a:ea typeface="ＭＳ Ｐゴシック" panose="020B0600070205080204" pitchFamily="34" charset="-128"/>
              </a:rPr>
              <a:t>Diverse Group of 114 MCH Professionals have attended  Bi-annual NRP Seminars to date</a:t>
            </a:r>
          </a:p>
        </p:txBody>
      </p:sp>
    </p:spTree>
    <p:extLst>
      <p:ext uri="{BB962C8B-B14F-4D97-AF65-F5344CB8AC3E}">
        <p14:creationId xmlns:p14="http://schemas.microsoft.com/office/powerpoint/2010/main" val="9395733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877898" y="1327169"/>
            <a:ext cx="3646678" cy="4199513"/>
          </a:xfrm>
        </p:spPr>
        <p:txBody>
          <a:bodyPr>
            <a:normAutofit/>
          </a:bodyPr>
          <a:lstStyle/>
          <a:p>
            <a:pPr algn="l">
              <a:defRPr/>
            </a:pPr>
            <a:r>
              <a:rPr lang="en-US" b="1" dirty="0">
                <a:solidFill>
                  <a:srgbClr val="FFFFFF"/>
                </a:solidFill>
              </a:rPr>
              <a:t>early</a:t>
            </a:r>
            <a:br>
              <a:rPr lang="en-US" b="1" dirty="0">
                <a:solidFill>
                  <a:srgbClr val="FFFFFF"/>
                </a:solidFill>
              </a:rPr>
            </a:br>
            <a:r>
              <a:rPr lang="en-US" b="1" dirty="0">
                <a:solidFill>
                  <a:srgbClr val="FFFFFF"/>
                </a:solidFill>
              </a:rPr>
              <a:t>Journey Towards Leadership in Nursing</a:t>
            </a:r>
            <a:r>
              <a:rPr lang="en-US" dirty="0">
                <a:solidFill>
                  <a:srgbClr val="FFFFFF"/>
                </a:solidFill>
              </a:rPr>
              <a:t/>
            </a:r>
            <a:br>
              <a:rPr lang="en-US" dirty="0">
                <a:solidFill>
                  <a:srgbClr val="FFFFFF"/>
                </a:solidFill>
              </a:rPr>
            </a:br>
            <a:endParaRPr lang="en-US" dirty="0">
              <a:solidFill>
                <a:srgbClr val="FFFFFF"/>
              </a:solidFill>
            </a:endParaRPr>
          </a:p>
        </p:txBody>
      </p:sp>
      <p:sp>
        <p:nvSpPr>
          <p:cNvPr id="30723" name="Content Placeholder 4"/>
          <p:cNvSpPr>
            <a:spLocks noGrp="1"/>
          </p:cNvSpPr>
          <p:nvPr>
            <p:ph idx="1"/>
          </p:nvPr>
        </p:nvSpPr>
        <p:spPr>
          <a:xfrm>
            <a:off x="965201" y="965201"/>
            <a:ext cx="5947496" cy="4923448"/>
          </a:xfrm>
        </p:spPr>
        <p:txBody>
          <a:bodyPr anchor="ctr">
            <a:normAutofit/>
          </a:bodyPr>
          <a:lstStyle/>
          <a:p>
            <a:pPr>
              <a:spcAft>
                <a:spcPts val="1800"/>
              </a:spcAft>
              <a:defRPr/>
            </a:pPr>
            <a:r>
              <a:rPr lang="en-US" sz="2000" b="1" dirty="0"/>
              <a:t>Qualitative Study </a:t>
            </a:r>
            <a:r>
              <a:rPr lang="en-US" sz="2000" dirty="0"/>
              <a:t>(2008)- Maternal Child Health Physicians in Nigeria-Perspectives on improving neonatal survival </a:t>
            </a:r>
          </a:p>
          <a:p>
            <a:pPr marL="342900" lvl="1" indent="-342900">
              <a:spcAft>
                <a:spcPts val="1800"/>
              </a:spcAft>
              <a:buClr>
                <a:schemeClr val="hlink"/>
              </a:buClr>
              <a:defRPr/>
            </a:pPr>
            <a:r>
              <a:rPr lang="en-US" b="1" dirty="0"/>
              <a:t>Mixed Method Study </a:t>
            </a:r>
            <a:r>
              <a:rPr lang="en-US" dirty="0"/>
              <a:t>(Survey and Interviews) (2010)examining the impact of nurses staffing and practice environment on neonatal outcomes</a:t>
            </a:r>
          </a:p>
          <a:p>
            <a:pPr>
              <a:spcAft>
                <a:spcPts val="600"/>
              </a:spcAft>
              <a:defRPr/>
            </a:pPr>
            <a:r>
              <a:rPr lang="en-US" sz="2000" b="1" dirty="0"/>
              <a:t>Curriculum development  </a:t>
            </a:r>
            <a:r>
              <a:rPr lang="en-US" sz="2000" dirty="0"/>
              <a:t>for Advanced Practice Providers (2011)</a:t>
            </a:r>
          </a:p>
          <a:p>
            <a:pPr lvl="1">
              <a:spcAft>
                <a:spcPts val="600"/>
              </a:spcAft>
              <a:defRPr/>
            </a:pPr>
            <a:r>
              <a:rPr lang="en-US" dirty="0"/>
              <a:t>Collaborations with key Nigeria Stakeholders including a local NGO, 3  nursing schools, nursing and midwifery councils, and inter-professional regulatory bodies</a:t>
            </a:r>
          </a:p>
          <a:p>
            <a:pPr marL="342900" lvl="1" indent="-342900">
              <a:spcAft>
                <a:spcPts val="1800"/>
              </a:spcAft>
              <a:buClr>
                <a:schemeClr val="hlink"/>
              </a:buClr>
              <a:defRPr/>
            </a:pPr>
            <a:endParaRPr lang="en-US" dirty="0"/>
          </a:p>
        </p:txBody>
      </p:sp>
      <p:sp>
        <p:nvSpPr>
          <p:cNvPr id="31748" name="Slide Number Placeholder 1"/>
          <p:cNvSpPr>
            <a:spLocks noGrp="1"/>
          </p:cNvSpPr>
          <p:nvPr>
            <p:ph type="sldNum" sz="quarter" idx="11"/>
          </p:nvPr>
        </p:nvSpPr>
        <p:spPr>
          <a:xfrm>
            <a:off x="7877898" y="381000"/>
            <a:ext cx="2743200"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orm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spcAft>
                <a:spcPts val="600"/>
              </a:spcAft>
            </a:pPr>
            <a:fld id="{C92AE48C-2DD8-45A1-9F33-F2D26A105B3D}" type="slidenum">
              <a:rPr lang="en-US" altLang="en-US">
                <a:solidFill>
                  <a:srgbClr val="FFFFFF"/>
                </a:solidFill>
                <a:latin typeface="Arial" panose="020B0604020202020204" pitchFamily="34" charset="0"/>
              </a:rPr>
              <a:pPr eaLnBrk="1" hangingPunct="1">
                <a:spcAft>
                  <a:spcPts val="600"/>
                </a:spcAft>
              </a:pPr>
              <a:t>6</a:t>
            </a:fld>
            <a:endParaRPr lang="en-US" altLang="en-US">
              <a:solidFill>
                <a:srgbClr val="FFFFFF"/>
              </a:solidFill>
              <a:latin typeface="Arial" panose="020B0604020202020204" pitchFamily="34" charset="0"/>
            </a:endParaRPr>
          </a:p>
        </p:txBody>
      </p:sp>
    </p:spTree>
    <p:extLst>
      <p:ext uri="{BB962C8B-B14F-4D97-AF65-F5344CB8AC3E}">
        <p14:creationId xmlns:p14="http://schemas.microsoft.com/office/powerpoint/2010/main" val="32876573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defRPr/>
            </a:pPr>
            <a:r>
              <a:rPr lang="en-US" dirty="0">
                <a:solidFill>
                  <a:srgbClr val="FFFF66"/>
                </a:solidFill>
              </a:rPr>
              <a:t>Why focus on nurses?</a:t>
            </a:r>
          </a:p>
        </p:txBody>
      </p:sp>
      <p:sp>
        <p:nvSpPr>
          <p:cNvPr id="28675" name="Rectangle 3"/>
          <p:cNvSpPr>
            <a:spLocks noGrp="1" noChangeArrowheads="1"/>
          </p:cNvSpPr>
          <p:nvPr>
            <p:ph sz="half" idx="1"/>
          </p:nvPr>
        </p:nvSpPr>
        <p:spPr/>
        <p:txBody>
          <a:bodyPr/>
          <a:lstStyle/>
          <a:p>
            <a:pPr>
              <a:lnSpc>
                <a:spcPct val="115000"/>
              </a:lnSpc>
              <a:spcBef>
                <a:spcPts val="600"/>
              </a:spcBef>
              <a:spcAft>
                <a:spcPts val="600"/>
              </a:spcAft>
            </a:pPr>
            <a:r>
              <a:rPr lang="en-US" altLang="en-US"/>
              <a:t>Nurses are the most essential component of health care systems, yet are the most neglected and overlooked</a:t>
            </a:r>
            <a:r>
              <a:rPr lang="en-US" altLang="en-US" baseline="30000"/>
              <a:t>1</a:t>
            </a:r>
          </a:p>
          <a:p>
            <a:pPr>
              <a:lnSpc>
                <a:spcPct val="115000"/>
              </a:lnSpc>
              <a:spcBef>
                <a:spcPts val="600"/>
              </a:spcBef>
              <a:spcAft>
                <a:spcPts val="600"/>
              </a:spcAft>
            </a:pPr>
            <a:r>
              <a:rPr lang="en-US" altLang="en-US"/>
              <a:t>Nurse constitute the largest number of healthcare providers in sub-Saharan Africa and are the backbone of the health care setting.</a:t>
            </a:r>
            <a:r>
              <a:rPr lang="en-US" altLang="en-US" baseline="30000"/>
              <a:t>2</a:t>
            </a:r>
            <a:endParaRPr lang="en-US" altLang="en-US"/>
          </a:p>
        </p:txBody>
      </p:sp>
      <p:sp>
        <p:nvSpPr>
          <p:cNvPr id="28676" name="Slide Number Placeholder 3"/>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fld id="{10A24FA1-37C8-40DE-BBD0-BC6C14121D1A}" type="slidenum">
              <a:rPr lang="en-US" altLang="en-US">
                <a:latin typeface="Arial" panose="020B0604020202020204" pitchFamily="34" charset="0"/>
              </a:rPr>
              <a:pPr eaLnBrk="1" hangingPunct="1"/>
              <a:t>7</a:t>
            </a:fld>
            <a:endParaRPr lang="en-US" altLang="en-US">
              <a:latin typeface="Arial" panose="020B0604020202020204" pitchFamily="34" charset="0"/>
            </a:endParaRPr>
          </a:p>
        </p:txBody>
      </p:sp>
      <p:sp>
        <p:nvSpPr>
          <p:cNvPr id="28677" name="TextBox 4"/>
          <p:cNvSpPr txBox="1">
            <a:spLocks noChangeArrowheads="1"/>
          </p:cNvSpPr>
          <p:nvPr/>
        </p:nvSpPr>
        <p:spPr bwMode="auto">
          <a:xfrm>
            <a:off x="2362200" y="6096000"/>
            <a:ext cx="71628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Garamond" panose="02020404030301010803" pitchFamily="18" charset="0"/>
                <a:cs typeface="Arial" panose="020B0604020202020204" pitchFamily="34" charset="0"/>
              </a:defRPr>
            </a:lvl1pPr>
            <a:lvl2pPr marL="742950" indent="-285750" eaLnBrk="0" hangingPunct="0">
              <a:defRPr>
                <a:solidFill>
                  <a:schemeClr val="tx1"/>
                </a:solidFill>
                <a:latin typeface="Garamond" panose="02020404030301010803" pitchFamily="18" charset="0"/>
                <a:cs typeface="Arial" panose="020B0604020202020204" pitchFamily="34" charset="0"/>
              </a:defRPr>
            </a:lvl2pPr>
            <a:lvl3pPr marL="1143000" indent="-228600" eaLnBrk="0" hangingPunct="0">
              <a:defRPr>
                <a:solidFill>
                  <a:schemeClr val="tx1"/>
                </a:solidFill>
                <a:latin typeface="Garamond" panose="02020404030301010803" pitchFamily="18" charset="0"/>
                <a:cs typeface="Arial" panose="020B0604020202020204" pitchFamily="34" charset="0"/>
              </a:defRPr>
            </a:lvl3pPr>
            <a:lvl4pPr marL="1600200" indent="-228600" eaLnBrk="0" hangingPunct="0">
              <a:defRPr>
                <a:solidFill>
                  <a:schemeClr val="tx1"/>
                </a:solidFill>
                <a:latin typeface="Garamond" panose="02020404030301010803" pitchFamily="18" charset="0"/>
                <a:cs typeface="Arial" panose="020B0604020202020204" pitchFamily="34" charset="0"/>
              </a:defRPr>
            </a:lvl4pPr>
            <a:lvl5pPr marL="2057400" indent="-228600" eaLnBrk="0" hangingPunct="0">
              <a:defRPr>
                <a:solidFill>
                  <a:schemeClr val="tx1"/>
                </a:solidFill>
                <a:latin typeface="Garamond" panose="02020404030301010803" pitchFamily="18"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Garamond" panose="02020404030301010803" pitchFamily="18" charset="0"/>
                <a:cs typeface="Arial" panose="020B0604020202020204" pitchFamily="34" charset="0"/>
              </a:defRPr>
            </a:lvl9pPr>
          </a:lstStyle>
          <a:p>
            <a:pPr eaLnBrk="1" hangingPunct="1"/>
            <a:r>
              <a:rPr lang="en-US" altLang="en-US" sz="1100"/>
              <a:t>1. Joint Learning Initiative (2004); 2. WHO ,(2006 ) USAID (2003);  International Council of Nurses (2004);3. (Aiken, Clarke &amp; Sloane, 2002, Aiken, Sloane &amp; Lake, 1997, Aiken, Smith &amp; Lake, 1994, Aiken, Clarke, Sloane, Lake, &amp; Cheny, 2008, Farley &amp; Ozminkowski, 1992, Flynn, 2007, Flynn, Thomas-Hawkins, &amp; Clarke, 2009 2005,,  Gardner, Thomas-Hawkins, Fogg, &amp; Latham, 2007, Hartz, et al., 1989, Kane et. al, 2007, Manheim et al., 1992, and Needleman et al, 2002, , Rantz et. al, 2004) </a:t>
            </a:r>
          </a:p>
        </p:txBody>
      </p:sp>
      <p:pic>
        <p:nvPicPr>
          <p:cNvPr id="28678" name="Picture 2" descr="C:\Users\costco100\Documents\Office of Global Health\OGH Student Presentations\Photos Summer 2009\Nigerian Photos for Presentation_melanie\Nigeria day 3 trainiing for waste handlers 114.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172200" y="2057400"/>
            <a:ext cx="4495800" cy="3809999"/>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2152284"/>
      </p:ext>
    </p:extLst>
  </p:cSld>
  <p:clrMapOvr>
    <a:masterClrMapping/>
  </p:clrMapOvr>
  <p:transition advTm="421"/>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6FEFF9AD-C843-4CDC-8804-4B57882B2168}"/>
              </a:ext>
            </a:extLst>
          </p:cNvPr>
          <p:cNvSpPr>
            <a:spLocks noGrp="1"/>
          </p:cNvSpPr>
          <p:nvPr>
            <p:ph sz="half" idx="1"/>
          </p:nvPr>
        </p:nvSpPr>
        <p:spPr/>
        <p:txBody>
          <a:bodyPr>
            <a:normAutofit fontScale="92500" lnSpcReduction="20000"/>
          </a:bodyPr>
          <a:lstStyle/>
          <a:p>
            <a:endParaRPr lang="en-US"/>
          </a:p>
        </p:txBody>
      </p:sp>
      <p:sp>
        <p:nvSpPr>
          <p:cNvPr id="10" name="Content Placeholder 9">
            <a:extLst>
              <a:ext uri="{FF2B5EF4-FFF2-40B4-BE49-F238E27FC236}">
                <a16:creationId xmlns:a16="http://schemas.microsoft.com/office/drawing/2014/main" id="{F8B5B64A-EFEE-4647-BB9D-57987197D3C8}"/>
              </a:ext>
            </a:extLst>
          </p:cNvPr>
          <p:cNvSpPr>
            <a:spLocks noGrp="1"/>
          </p:cNvSpPr>
          <p:nvPr>
            <p:ph sz="half" idx="2"/>
          </p:nvPr>
        </p:nvSpPr>
        <p:spPr>
          <a:xfrm>
            <a:off x="7753461" y="1075984"/>
            <a:ext cx="3907973" cy="4950507"/>
          </a:xfrm>
        </p:spPr>
        <p:txBody>
          <a:bodyPr>
            <a:normAutofit fontScale="92500" lnSpcReduction="20000"/>
          </a:bodyPr>
          <a:lstStyle/>
          <a:p>
            <a:pPr marL="0" indent="0" algn="ctr">
              <a:buNone/>
            </a:pPr>
            <a:r>
              <a:rPr lang="en-US" sz="3600" b="1" i="1" dirty="0">
                <a:solidFill>
                  <a:schemeClr val="accent3"/>
                </a:solidFill>
              </a:rPr>
              <a:t>Global Health Nursing offers:</a:t>
            </a:r>
          </a:p>
          <a:p>
            <a:pPr marL="857250" lvl="1" indent="-457200"/>
            <a:r>
              <a:rPr lang="en-US" sz="3200" dirty="0">
                <a:solidFill>
                  <a:schemeClr val="accent3"/>
                </a:solidFill>
              </a:rPr>
              <a:t>Opportunities to shine a light on the work of nurses around the world</a:t>
            </a:r>
          </a:p>
          <a:p>
            <a:pPr marL="857250" lvl="1" indent="-457200"/>
            <a:r>
              <a:rPr lang="en-US" sz="3200" dirty="0">
                <a:solidFill>
                  <a:schemeClr val="accent3"/>
                </a:solidFill>
              </a:rPr>
              <a:t>Improve patient outcomes in our  local and global communities.</a:t>
            </a:r>
            <a:endParaRPr lang="en-US" sz="2400" dirty="0">
              <a:solidFill>
                <a:schemeClr val="accent3"/>
              </a:solidFill>
            </a:endParaRPr>
          </a:p>
        </p:txBody>
      </p:sp>
      <p:sp>
        <p:nvSpPr>
          <p:cNvPr id="4" name="Date Placeholder 3">
            <a:extLst>
              <a:ext uri="{FF2B5EF4-FFF2-40B4-BE49-F238E27FC236}">
                <a16:creationId xmlns:a16="http://schemas.microsoft.com/office/drawing/2014/main" id="{B0D27288-4A7A-43FC-9C0D-3C1C558E6642}"/>
              </a:ext>
            </a:extLst>
          </p:cNvPr>
          <p:cNvSpPr>
            <a:spLocks noGrp="1"/>
          </p:cNvSpPr>
          <p:nvPr>
            <p:ph type="dt" sz="half" idx="10"/>
          </p:nvPr>
        </p:nvSpPr>
        <p:spPr/>
        <p:txBody>
          <a:bodyPr/>
          <a:lstStyle/>
          <a:p>
            <a:fld id="{E547277F-6565-41D0-87F7-9BBB680481F3}" type="datetime1">
              <a:rPr lang="en-US" smtClean="0"/>
              <a:t>6/4/2018</a:t>
            </a:fld>
            <a:endParaRPr lang="en-US"/>
          </a:p>
        </p:txBody>
      </p:sp>
      <p:sp>
        <p:nvSpPr>
          <p:cNvPr id="5" name="Slide Number Placeholder 4">
            <a:extLst>
              <a:ext uri="{FF2B5EF4-FFF2-40B4-BE49-F238E27FC236}">
                <a16:creationId xmlns:a16="http://schemas.microsoft.com/office/drawing/2014/main" id="{9A63985E-5955-43CA-BD39-DAC024AF8460}"/>
              </a:ext>
            </a:extLst>
          </p:cNvPr>
          <p:cNvSpPr>
            <a:spLocks noGrp="1"/>
          </p:cNvSpPr>
          <p:nvPr>
            <p:ph type="sldNum" sz="quarter" idx="12"/>
          </p:nvPr>
        </p:nvSpPr>
        <p:spPr/>
        <p:txBody>
          <a:bodyPr/>
          <a:lstStyle/>
          <a:p>
            <a:fld id="{628F1758-01B0-2C43-A5DE-3ECB0E53BD09}" type="slidenum">
              <a:rPr lang="en-US" smtClean="0"/>
              <a:t>8</a:t>
            </a:fld>
            <a:endParaRPr lang="en-US" dirty="0"/>
          </a:p>
        </p:txBody>
      </p:sp>
      <p:pic>
        <p:nvPicPr>
          <p:cNvPr id="6" name="Picture 5">
            <a:extLst>
              <a:ext uri="{FF2B5EF4-FFF2-40B4-BE49-F238E27FC236}">
                <a16:creationId xmlns:a16="http://schemas.microsoft.com/office/drawing/2014/main" id="{D6511320-4E95-47CA-A101-3368813B945C}"/>
              </a:ext>
            </a:extLst>
          </p:cNvPr>
          <p:cNvPicPr>
            <a:picLocks noChangeAspect="1"/>
          </p:cNvPicPr>
          <p:nvPr/>
        </p:nvPicPr>
        <p:blipFill>
          <a:blip r:embed="rId3"/>
          <a:stretch>
            <a:fillRect/>
          </a:stretch>
        </p:blipFill>
        <p:spPr>
          <a:xfrm>
            <a:off x="313151" y="177513"/>
            <a:ext cx="7628350" cy="6020655"/>
          </a:xfrm>
          <a:prstGeom prst="rect">
            <a:avLst/>
          </a:prstGeom>
        </p:spPr>
      </p:pic>
      <p:sp>
        <p:nvSpPr>
          <p:cNvPr id="11" name="Footer Placeholder 10">
            <a:extLst>
              <a:ext uri="{FF2B5EF4-FFF2-40B4-BE49-F238E27FC236}">
                <a16:creationId xmlns:a16="http://schemas.microsoft.com/office/drawing/2014/main" id="{C5BCC0F2-86B5-47B6-80EA-EDDEAF7C7011}"/>
              </a:ext>
            </a:extLst>
          </p:cNvPr>
          <p:cNvSpPr>
            <a:spLocks noGrp="1"/>
          </p:cNvSpPr>
          <p:nvPr>
            <p:ph type="ftr" sz="quarter" idx="11"/>
          </p:nvPr>
        </p:nvSpPr>
        <p:spPr>
          <a:xfrm>
            <a:off x="3004458" y="6270172"/>
            <a:ext cx="3363687" cy="451304"/>
          </a:xfrm>
        </p:spPr>
        <p:txBody>
          <a:bodyPr/>
          <a:lstStyle/>
          <a:p>
            <a:r>
              <a:rPr lang="en-US" dirty="0"/>
              <a:t>http://act.pih.org/page/s/support-global-nursing</a:t>
            </a:r>
          </a:p>
        </p:txBody>
      </p:sp>
    </p:spTree>
    <p:extLst>
      <p:ext uri="{BB962C8B-B14F-4D97-AF65-F5344CB8AC3E}">
        <p14:creationId xmlns:p14="http://schemas.microsoft.com/office/powerpoint/2010/main" val="4308214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81400" y="341062"/>
            <a:ext cx="8273716" cy="1293028"/>
          </a:xfrm>
        </p:spPr>
        <p:txBody>
          <a:bodyPr>
            <a:noAutofit/>
          </a:bodyPr>
          <a:lstStyle/>
          <a:p>
            <a:pPr algn="ctr">
              <a:defRPr/>
            </a:pPr>
            <a:r>
              <a:rPr lang="en-US" b="1" dirty="0">
                <a:solidFill>
                  <a:schemeClr val="accent5"/>
                </a:solidFill>
              </a:rPr>
              <a:t/>
            </a:r>
            <a:br>
              <a:rPr lang="en-US" b="1" dirty="0">
                <a:solidFill>
                  <a:schemeClr val="accent5"/>
                </a:solidFill>
              </a:rPr>
            </a:br>
            <a:r>
              <a:rPr lang="en-US" sz="3600" b="1" dirty="0">
                <a:solidFill>
                  <a:schemeClr val="accent5"/>
                </a:solidFill>
              </a:rPr>
              <a:t>Nursing image across the globe</a:t>
            </a:r>
            <a:endParaRPr lang="en-US" b="1" dirty="0">
              <a:solidFill>
                <a:schemeClr val="accent5"/>
              </a:solidFill>
            </a:endParaRPr>
          </a:p>
        </p:txBody>
      </p:sp>
      <p:sp>
        <p:nvSpPr>
          <p:cNvPr id="3" name="Content Placeholder 2"/>
          <p:cNvSpPr>
            <a:spLocks noGrp="1"/>
          </p:cNvSpPr>
          <p:nvPr>
            <p:ph idx="1"/>
          </p:nvPr>
        </p:nvSpPr>
        <p:spPr>
          <a:xfrm>
            <a:off x="465221" y="1828800"/>
            <a:ext cx="11389895" cy="4433888"/>
          </a:xfrm>
          <a:ln>
            <a:miter lim="800000"/>
            <a:headEnd/>
            <a:tailEnd/>
          </a:ln>
        </p:spPr>
        <p:txBody>
          <a:bodyPr>
            <a:normAutofit/>
          </a:bodyPr>
          <a:lstStyle/>
          <a:p>
            <a:pPr>
              <a:spcAft>
                <a:spcPts val="1200"/>
              </a:spcAft>
              <a:defRPr/>
            </a:pPr>
            <a:r>
              <a:rPr lang="en-US" sz="2800" dirty="0"/>
              <a:t>The </a:t>
            </a:r>
            <a:r>
              <a:rPr lang="en-US" sz="2800" b="1" dirty="0">
                <a:solidFill>
                  <a:srgbClr val="FFC000"/>
                </a:solidFill>
              </a:rPr>
              <a:t>professional image of nurses </a:t>
            </a:r>
            <a:r>
              <a:rPr lang="en-US" sz="2800" dirty="0"/>
              <a:t>is challenged in many places in the world</a:t>
            </a:r>
          </a:p>
          <a:p>
            <a:pPr lvl="1">
              <a:spcAft>
                <a:spcPts val="1200"/>
              </a:spcAft>
              <a:defRPr/>
            </a:pPr>
            <a:r>
              <a:rPr lang="en-US" sz="2800" dirty="0"/>
              <a:t>Poor professional image, professional development and regulation systems</a:t>
            </a:r>
          </a:p>
          <a:p>
            <a:pPr lvl="1">
              <a:spcAft>
                <a:spcPts val="1200"/>
              </a:spcAft>
              <a:defRPr/>
            </a:pPr>
            <a:r>
              <a:rPr lang="en-US" sz="2800" dirty="0"/>
              <a:t>Nursing image is better in most high resourced countries</a:t>
            </a:r>
          </a:p>
          <a:p>
            <a:pPr>
              <a:spcAft>
                <a:spcPts val="1200"/>
              </a:spcAft>
              <a:defRPr/>
            </a:pPr>
            <a:r>
              <a:rPr lang="en-US" sz="2800" i="1" dirty="0"/>
              <a:t>“Nurses working in global health have a duty to shine a light on the work of nurses in countries where the challenges are the greatest</a:t>
            </a:r>
            <a:r>
              <a:rPr lang="en-US" sz="2800" dirty="0"/>
              <a:t>!”</a:t>
            </a:r>
          </a:p>
          <a:p>
            <a:pPr lvl="8">
              <a:spcAft>
                <a:spcPts val="1200"/>
              </a:spcAft>
              <a:buNone/>
              <a:defRPr/>
            </a:pPr>
            <a:r>
              <a:rPr lang="en-US" sz="2000" dirty="0"/>
              <a:t>-Gini Williams, RN</a:t>
            </a:r>
          </a:p>
        </p:txBody>
      </p:sp>
      <p:sp>
        <p:nvSpPr>
          <p:cNvPr id="4" name="Slide Number Placeholder 3"/>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698220D-70D3-4C90-BB38-31BF7006E0B2}" type="slidenum">
              <a:rPr lang="en-GB" altLang="en-US">
                <a:solidFill>
                  <a:srgbClr val="000000"/>
                </a:solidFill>
                <a:latin typeface="Lucida Sans" panose="020B0602030504020204" pitchFamily="34" charset="0"/>
              </a:rPr>
              <a:pPr eaLnBrk="1" hangingPunct="1"/>
              <a:t>9</a:t>
            </a:fld>
            <a:endParaRPr lang="en-GB" altLang="en-US" dirty="0">
              <a:solidFill>
                <a:srgbClr val="000000"/>
              </a:solidFill>
              <a:latin typeface="Lucida Sans" panose="020B0602030504020204" pitchFamily="34" charset="0"/>
            </a:endParaRPr>
          </a:p>
        </p:txBody>
      </p:sp>
    </p:spTree>
    <p:extLst>
      <p:ext uri="{BB962C8B-B14F-4D97-AF65-F5344CB8AC3E}">
        <p14:creationId xmlns:p14="http://schemas.microsoft.com/office/powerpoint/2010/main" val="25101817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Vapor Trail">
  <a:themeElements>
    <a:clrScheme name="Vapor Trail">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apor Trail">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TM04033937[[fn=Vapor Trail]]</Template>
  <TotalTime>848</TotalTime>
  <Words>1896</Words>
  <Application>Microsoft Office PowerPoint</Application>
  <PresentationFormat>Widescreen</PresentationFormat>
  <Paragraphs>209</Paragraphs>
  <Slides>23</Slides>
  <Notes>15</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23</vt:i4>
      </vt:variant>
    </vt:vector>
  </HeadingPairs>
  <TitlesOfParts>
    <vt:vector size="33" baseType="lpstr">
      <vt:lpstr>ＭＳ Ｐゴシック</vt:lpstr>
      <vt:lpstr>Arial</vt:lpstr>
      <vt:lpstr>Calibri</vt:lpstr>
      <vt:lpstr>Century Gothic</vt:lpstr>
      <vt:lpstr>Courier New</vt:lpstr>
      <vt:lpstr>Garamond</vt:lpstr>
      <vt:lpstr>Lucida Sans</vt:lpstr>
      <vt:lpstr>Times New Roman</vt:lpstr>
      <vt:lpstr>Wingdings</vt:lpstr>
      <vt:lpstr>Vapor Trail</vt:lpstr>
      <vt:lpstr>PowerPoint Presentation</vt:lpstr>
      <vt:lpstr>Objectives</vt:lpstr>
      <vt:lpstr>My 20 Year Journey Towards a Leadership Role  in Global Health Nursing </vt:lpstr>
      <vt:lpstr>Knowledge Translation Neonatal Resuscitation Class in Kebbi State, Nigeria </vt:lpstr>
      <vt:lpstr>PowerPoint Presentation</vt:lpstr>
      <vt:lpstr>early Journey Towards Leadership in Nursing </vt:lpstr>
      <vt:lpstr>Why focus on nurses?</vt:lpstr>
      <vt:lpstr>PowerPoint Presentation</vt:lpstr>
      <vt:lpstr> Nursing image across the globe</vt:lpstr>
      <vt:lpstr>PowerPoint Presentation</vt:lpstr>
      <vt:lpstr>Neonatal Survival in Nigeria</vt:lpstr>
      <vt:lpstr>Neonatal  Education &amp; Training</vt:lpstr>
      <vt:lpstr>Lessons Learned  from Nurses in Nigeria</vt:lpstr>
      <vt:lpstr>Key considerations for Building overall nurse Capacity</vt:lpstr>
      <vt:lpstr>Global Health at UMSON</vt:lpstr>
      <vt:lpstr>PowerPoint Presentation</vt:lpstr>
      <vt:lpstr>Our Office of Global Health (OGH) </vt:lpstr>
      <vt:lpstr>Global Health Nursing Education</vt:lpstr>
      <vt:lpstr>Transformational Experiences  for Students &amp; Faculty   </vt:lpstr>
      <vt:lpstr>Signature Global Health  Partnerships</vt:lpstr>
      <vt:lpstr>Building Meaningful Partnerships</vt:lpstr>
      <vt:lpstr>We Also Welcome International Visitors </vt:lpstr>
      <vt:lpstr>The Future of Global health!</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Health equity The role of nursing in education, service and practice</dc:title>
  <dc:creator>Yolanda Ogbolu</dc:creator>
  <cp:lastModifiedBy>Sikorski, Cynthia</cp:lastModifiedBy>
  <cp:revision>97</cp:revision>
  <dcterms:created xsi:type="dcterms:W3CDTF">2017-02-25T22:00:38Z</dcterms:created>
  <dcterms:modified xsi:type="dcterms:W3CDTF">2018-06-04T13:18:28Z</dcterms:modified>
</cp:coreProperties>
</file>