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2" r:id="rId1"/>
  </p:sldMasterIdLst>
  <p:notesMasterIdLst>
    <p:notesMasterId r:id="rId36"/>
  </p:notesMasterIdLst>
  <p:handoutMasterIdLst>
    <p:handoutMasterId r:id="rId37"/>
  </p:handoutMasterIdLst>
  <p:sldIdLst>
    <p:sldId id="311" r:id="rId2"/>
    <p:sldId id="349" r:id="rId3"/>
    <p:sldId id="350" r:id="rId4"/>
    <p:sldId id="351" r:id="rId5"/>
    <p:sldId id="322" r:id="rId6"/>
    <p:sldId id="324" r:id="rId7"/>
    <p:sldId id="326" r:id="rId8"/>
    <p:sldId id="305" r:id="rId9"/>
    <p:sldId id="318" r:id="rId10"/>
    <p:sldId id="345" r:id="rId11"/>
    <p:sldId id="395" r:id="rId12"/>
    <p:sldId id="396" r:id="rId13"/>
    <p:sldId id="325" r:id="rId14"/>
    <p:sldId id="397" r:id="rId15"/>
    <p:sldId id="394" r:id="rId16"/>
    <p:sldId id="329" r:id="rId17"/>
    <p:sldId id="337" r:id="rId18"/>
    <p:sldId id="335" r:id="rId19"/>
    <p:sldId id="331" r:id="rId20"/>
    <p:sldId id="343" r:id="rId21"/>
    <p:sldId id="344" r:id="rId22"/>
    <p:sldId id="346" r:id="rId23"/>
    <p:sldId id="257" r:id="rId24"/>
    <p:sldId id="271" r:id="rId25"/>
    <p:sldId id="258" r:id="rId26"/>
    <p:sldId id="263" r:id="rId27"/>
    <p:sldId id="347" r:id="rId28"/>
    <p:sldId id="348" r:id="rId29"/>
    <p:sldId id="262" r:id="rId30"/>
    <p:sldId id="399" r:id="rId31"/>
    <p:sldId id="398" r:id="rId32"/>
    <p:sldId id="321" r:id="rId33"/>
    <p:sldId id="333" r:id="rId34"/>
    <p:sldId id="323" r:id="rId35"/>
  </p:sldIdLst>
  <p:sldSz cx="13004800" cy="9753600"/>
  <p:notesSz cx="6950075" cy="9236075"/>
  <p:defaultTextStyle>
    <a:defPPr marL="0" marR="0" indent="0" algn="l" defTabSz="914119"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02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1pPr>
    <a:lvl2pPr marL="0" marR="0" indent="228530" algn="ctr" defTabSz="58402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2pPr>
    <a:lvl3pPr marL="0" marR="0" indent="457058" algn="ctr" defTabSz="58402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3pPr>
    <a:lvl4pPr marL="0" marR="0" indent="685589" algn="ctr" defTabSz="58402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4pPr>
    <a:lvl5pPr marL="0" marR="0" indent="914119" algn="ctr" defTabSz="58402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5pPr>
    <a:lvl6pPr marL="0" marR="0" indent="1142650" algn="ctr" defTabSz="58402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6pPr>
    <a:lvl7pPr marL="0" marR="0" indent="1371177" algn="ctr" defTabSz="58402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7pPr>
    <a:lvl8pPr marL="0" marR="0" indent="1599710" algn="ctr" defTabSz="58402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8pPr>
    <a:lvl9pPr marL="0" marR="0" indent="1828238" algn="ctr" defTabSz="58402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52" autoAdjust="0"/>
  </p:normalViewPr>
  <p:slideViewPr>
    <p:cSldViewPr>
      <p:cViewPr varScale="1">
        <p:scale>
          <a:sx n="57" d="100"/>
          <a:sy n="57" d="100"/>
        </p:scale>
        <p:origin x="870" y="72"/>
      </p:cViewPr>
      <p:guideLst>
        <p:guide orient="horz" pos="3072"/>
        <p:guide pos="4096"/>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r>
              <a:rPr lang="en-US" sz="4400"/>
              <a:t>Number</a:t>
            </a:r>
            <a:r>
              <a:rPr lang="en-US" sz="4400" baseline="0"/>
              <a:t> of Chronic Conditions (2013)</a:t>
            </a:r>
            <a:endParaRPr lang="en-US" sz="4400"/>
          </a:p>
        </c:rich>
      </c:tx>
      <c:overlay val="0"/>
      <c:spPr>
        <a:noFill/>
        <a:ln>
          <a:noFill/>
        </a:ln>
        <a:effectLst/>
      </c:spPr>
      <c:txPr>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Sheet1!$D$5</c:f>
              <c:strCache>
                <c:ptCount val="1"/>
                <c:pt idx="0">
                  <c:v>Home Health PT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Sheet1!$C$6:$C$9</c:f>
              <c:strCache>
                <c:ptCount val="4"/>
                <c:pt idx="0">
                  <c:v>0-2</c:v>
                </c:pt>
                <c:pt idx="1">
                  <c:v>3</c:v>
                </c:pt>
                <c:pt idx="2">
                  <c:v>4</c:v>
                </c:pt>
                <c:pt idx="3">
                  <c:v>5 or &gt;</c:v>
                </c:pt>
              </c:strCache>
            </c:strRef>
          </c:cat>
          <c:val>
            <c:numRef>
              <c:f>Sheet1!$D$6:$D$9</c:f>
              <c:numCache>
                <c:formatCode>0.0%</c:formatCode>
                <c:ptCount val="4"/>
                <c:pt idx="0">
                  <c:v>0.14899999999999999</c:v>
                </c:pt>
                <c:pt idx="1">
                  <c:v>0.153</c:v>
                </c:pt>
                <c:pt idx="2">
                  <c:v>0.185</c:v>
                </c:pt>
                <c:pt idx="3">
                  <c:v>0.51200000000000001</c:v>
                </c:pt>
              </c:numCache>
            </c:numRef>
          </c:val>
          <c:extLst>
            <c:ext xmlns:c16="http://schemas.microsoft.com/office/drawing/2014/chart" uri="{C3380CC4-5D6E-409C-BE32-E72D297353CC}">
              <c16:uniqueId val="{00000000-0F6C-4491-94AE-4516E600FC4D}"/>
            </c:ext>
          </c:extLst>
        </c:ser>
        <c:ser>
          <c:idx val="1"/>
          <c:order val="1"/>
          <c:tx>
            <c:strRef>
              <c:f>Sheet1!$E$5</c:f>
              <c:strCache>
                <c:ptCount val="1"/>
                <c:pt idx="0">
                  <c:v>All Medicare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Sheet1!$C$6:$C$9</c:f>
              <c:strCache>
                <c:ptCount val="4"/>
                <c:pt idx="0">
                  <c:v>0-2</c:v>
                </c:pt>
                <c:pt idx="1">
                  <c:v>3</c:v>
                </c:pt>
                <c:pt idx="2">
                  <c:v>4</c:v>
                </c:pt>
                <c:pt idx="3">
                  <c:v>5 or &gt;</c:v>
                </c:pt>
              </c:strCache>
            </c:strRef>
          </c:cat>
          <c:val>
            <c:numRef>
              <c:f>Sheet1!$E$6:$E$9</c:f>
              <c:numCache>
                <c:formatCode>0.0%</c:formatCode>
                <c:ptCount val="4"/>
                <c:pt idx="0">
                  <c:v>0.375</c:v>
                </c:pt>
                <c:pt idx="1">
                  <c:v>0.20499999999999999</c:v>
                </c:pt>
                <c:pt idx="2">
                  <c:v>0.17199999999999999</c:v>
                </c:pt>
                <c:pt idx="3">
                  <c:v>0.249</c:v>
                </c:pt>
              </c:numCache>
            </c:numRef>
          </c:val>
          <c:extLst>
            <c:ext xmlns:c16="http://schemas.microsoft.com/office/drawing/2014/chart" uri="{C3380CC4-5D6E-409C-BE32-E72D297353CC}">
              <c16:uniqueId val="{00000001-0F6C-4491-94AE-4516E600FC4D}"/>
            </c:ext>
          </c:extLst>
        </c:ser>
        <c:dLbls>
          <c:showLegendKey val="0"/>
          <c:showVal val="0"/>
          <c:showCatName val="0"/>
          <c:showSerName val="0"/>
          <c:showPercent val="0"/>
          <c:showBubbleSize val="0"/>
        </c:dLbls>
        <c:gapWidth val="150"/>
        <c:axId val="415623224"/>
        <c:axId val="415624864"/>
      </c:barChart>
      <c:catAx>
        <c:axId val="415623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624864"/>
        <c:crosses val="autoZero"/>
        <c:auto val="1"/>
        <c:lblAlgn val="ctr"/>
        <c:lblOffset val="100"/>
        <c:noMultiLvlLbl val="0"/>
      </c:catAx>
      <c:valAx>
        <c:axId val="415624864"/>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15623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B1F46-D587-4B56-A7BE-2F684709B31B}" type="doc">
      <dgm:prSet loTypeId="urn:microsoft.com/office/officeart/2005/8/layout/hProcess3" loCatId="process" qsTypeId="urn:microsoft.com/office/officeart/2005/8/quickstyle/3d3" qsCatId="3D" csTypeId="urn:microsoft.com/office/officeart/2005/8/colors/colorful4" csCatId="colorful" phldr="1"/>
      <dgm:spPr/>
      <dgm:t>
        <a:bodyPr/>
        <a:lstStyle/>
        <a:p>
          <a:endParaRPr lang="en-US"/>
        </a:p>
      </dgm:t>
    </dgm:pt>
    <dgm:pt modelId="{55FBB156-8C7C-49C0-BF2C-49585F02829B}">
      <dgm:prSet phldrT="[Text]" custT="1"/>
      <dgm:spPr/>
      <dgm:t>
        <a:bodyPr/>
        <a:lstStyle/>
        <a:p>
          <a:r>
            <a:rPr lang="en-US" sz="2400" dirty="0"/>
            <a:t>Care coordination</a:t>
          </a:r>
        </a:p>
      </dgm:t>
    </dgm:pt>
    <dgm:pt modelId="{8ED558D6-80A2-4D5B-98BC-0272D2B56D41}" type="parTrans" cxnId="{7CB2402A-06F5-479C-ABAC-5A687E0424F5}">
      <dgm:prSet/>
      <dgm:spPr/>
      <dgm:t>
        <a:bodyPr/>
        <a:lstStyle/>
        <a:p>
          <a:endParaRPr lang="en-US"/>
        </a:p>
      </dgm:t>
    </dgm:pt>
    <dgm:pt modelId="{4CD4CA4D-9960-443E-B089-57EBEA8C2435}" type="sibTrans" cxnId="{7CB2402A-06F5-479C-ABAC-5A687E0424F5}">
      <dgm:prSet/>
      <dgm:spPr/>
      <dgm:t>
        <a:bodyPr/>
        <a:lstStyle/>
        <a:p>
          <a:endParaRPr lang="en-US"/>
        </a:p>
      </dgm:t>
    </dgm:pt>
    <dgm:pt modelId="{D1C09916-FA37-4FE3-954C-6F65CC28D4E8}">
      <dgm:prSet phldrT="[Text]" custT="1"/>
      <dgm:spPr/>
      <dgm:t>
        <a:bodyPr/>
        <a:lstStyle/>
        <a:p>
          <a:r>
            <a:rPr lang="en-US" sz="2400" dirty="0"/>
            <a:t>Family caregiving</a:t>
          </a:r>
        </a:p>
      </dgm:t>
    </dgm:pt>
    <dgm:pt modelId="{0F7F589C-58B7-400F-BF1C-E35A73C1CB37}" type="parTrans" cxnId="{94C8DEDC-1F10-4B99-A138-08E58C02B782}">
      <dgm:prSet/>
      <dgm:spPr/>
      <dgm:t>
        <a:bodyPr/>
        <a:lstStyle/>
        <a:p>
          <a:endParaRPr lang="en-US"/>
        </a:p>
      </dgm:t>
    </dgm:pt>
    <dgm:pt modelId="{9CD5120C-B782-4E4A-BF51-7F7E1004888F}" type="sibTrans" cxnId="{94C8DEDC-1F10-4B99-A138-08E58C02B782}">
      <dgm:prSet/>
      <dgm:spPr/>
      <dgm:t>
        <a:bodyPr/>
        <a:lstStyle/>
        <a:p>
          <a:endParaRPr lang="en-US"/>
        </a:p>
      </dgm:t>
    </dgm:pt>
    <dgm:pt modelId="{6D06651E-2B3D-4871-80AE-7D214AC43B34}">
      <dgm:prSet phldrT="[Text]"/>
      <dgm:spPr/>
      <dgm:t>
        <a:bodyPr/>
        <a:lstStyle/>
        <a:p>
          <a:r>
            <a:rPr lang="en-US" dirty="0"/>
            <a:t>Private duty</a:t>
          </a:r>
        </a:p>
      </dgm:t>
    </dgm:pt>
    <dgm:pt modelId="{2F89F6A9-EECB-44A9-8728-0C9387ADEB12}" type="parTrans" cxnId="{AAA01DFD-238C-42CE-BA3D-EB1DA29A4B37}">
      <dgm:prSet/>
      <dgm:spPr/>
      <dgm:t>
        <a:bodyPr/>
        <a:lstStyle/>
        <a:p>
          <a:endParaRPr lang="en-US"/>
        </a:p>
      </dgm:t>
    </dgm:pt>
    <dgm:pt modelId="{A8E9DA20-47F8-4B3E-B8E8-68F33E23F62A}" type="sibTrans" cxnId="{AAA01DFD-238C-42CE-BA3D-EB1DA29A4B37}">
      <dgm:prSet/>
      <dgm:spPr/>
      <dgm:t>
        <a:bodyPr/>
        <a:lstStyle/>
        <a:p>
          <a:endParaRPr lang="en-US"/>
        </a:p>
      </dgm:t>
    </dgm:pt>
    <dgm:pt modelId="{43FDCF60-E3FB-44C5-BB91-1F214A60BA1E}">
      <dgm:prSet/>
      <dgm:spPr/>
      <dgm:t>
        <a:bodyPr/>
        <a:lstStyle/>
        <a:p>
          <a:r>
            <a:rPr lang="en-US" dirty="0"/>
            <a:t>Skilled home care</a:t>
          </a:r>
        </a:p>
      </dgm:t>
    </dgm:pt>
    <dgm:pt modelId="{FACCF743-68FD-4361-9CA8-854A4033ED4C}" type="parTrans" cxnId="{8C8DF787-AC0D-4AAB-ACBE-4E0515A83737}">
      <dgm:prSet/>
      <dgm:spPr/>
      <dgm:t>
        <a:bodyPr/>
        <a:lstStyle/>
        <a:p>
          <a:endParaRPr lang="en-US"/>
        </a:p>
      </dgm:t>
    </dgm:pt>
    <dgm:pt modelId="{04211BBF-F259-4E0B-AC24-DFF343262BB5}" type="sibTrans" cxnId="{8C8DF787-AC0D-4AAB-ACBE-4E0515A83737}">
      <dgm:prSet/>
      <dgm:spPr/>
      <dgm:t>
        <a:bodyPr/>
        <a:lstStyle/>
        <a:p>
          <a:endParaRPr lang="en-US"/>
        </a:p>
      </dgm:t>
    </dgm:pt>
    <dgm:pt modelId="{2AE1ED74-86B1-4A4B-AD48-2191E2A33BE5}">
      <dgm:prSet/>
      <dgm:spPr/>
      <dgm:t>
        <a:bodyPr/>
        <a:lstStyle/>
        <a:p>
          <a:r>
            <a:rPr lang="en-US" dirty="0"/>
            <a:t>Home based primary care</a:t>
          </a:r>
        </a:p>
      </dgm:t>
    </dgm:pt>
    <dgm:pt modelId="{D53EDCB7-3A2C-4623-A9C0-3FF2D36AC6EA}" type="parTrans" cxnId="{F22FD997-C975-44E9-B067-B9DA63D4F25C}">
      <dgm:prSet/>
      <dgm:spPr/>
      <dgm:t>
        <a:bodyPr/>
        <a:lstStyle/>
        <a:p>
          <a:endParaRPr lang="en-US"/>
        </a:p>
      </dgm:t>
    </dgm:pt>
    <dgm:pt modelId="{CED1A558-836D-424E-9D0A-F913E30603C7}" type="sibTrans" cxnId="{F22FD997-C975-44E9-B067-B9DA63D4F25C}">
      <dgm:prSet/>
      <dgm:spPr/>
      <dgm:t>
        <a:bodyPr/>
        <a:lstStyle/>
        <a:p>
          <a:endParaRPr lang="en-US"/>
        </a:p>
      </dgm:t>
    </dgm:pt>
    <dgm:pt modelId="{CE18E6EF-C99E-479E-AD31-0138551D0334}">
      <dgm:prSet/>
      <dgm:spPr/>
      <dgm:t>
        <a:bodyPr/>
        <a:lstStyle/>
        <a:p>
          <a:r>
            <a:rPr lang="en-US" dirty="0"/>
            <a:t>Hospital at home</a:t>
          </a:r>
        </a:p>
      </dgm:t>
    </dgm:pt>
    <dgm:pt modelId="{8518EEA7-2466-49EC-9E29-C40510959DB4}" type="parTrans" cxnId="{6DF3B087-4EFF-43D2-80FA-AD8F6D0A965F}">
      <dgm:prSet/>
      <dgm:spPr/>
      <dgm:t>
        <a:bodyPr/>
        <a:lstStyle/>
        <a:p>
          <a:endParaRPr lang="en-US"/>
        </a:p>
      </dgm:t>
    </dgm:pt>
    <dgm:pt modelId="{6E09F3E4-9E6D-45B6-B0E5-F1BB86068DA2}" type="sibTrans" cxnId="{6DF3B087-4EFF-43D2-80FA-AD8F6D0A965F}">
      <dgm:prSet/>
      <dgm:spPr/>
      <dgm:t>
        <a:bodyPr/>
        <a:lstStyle/>
        <a:p>
          <a:endParaRPr lang="en-US"/>
        </a:p>
      </dgm:t>
    </dgm:pt>
    <dgm:pt modelId="{8FDAD6ED-CFA2-48AE-9737-CE4FA0AE5A1F}">
      <dgm:prSet/>
      <dgm:spPr/>
      <dgm:t>
        <a:bodyPr/>
        <a:lstStyle/>
        <a:p>
          <a:r>
            <a:rPr lang="en-US" dirty="0"/>
            <a:t>Hospice</a:t>
          </a:r>
        </a:p>
      </dgm:t>
    </dgm:pt>
    <dgm:pt modelId="{6E1156FC-740E-4933-8C00-5E9BC6AABCA4}" type="parTrans" cxnId="{0DF77DC9-A2F3-4F42-BDF8-0DD48DE17CE3}">
      <dgm:prSet/>
      <dgm:spPr/>
      <dgm:t>
        <a:bodyPr/>
        <a:lstStyle/>
        <a:p>
          <a:endParaRPr lang="en-US"/>
        </a:p>
      </dgm:t>
    </dgm:pt>
    <dgm:pt modelId="{F8AC1D66-ACA5-466D-9CA3-9C81EC626A9B}" type="sibTrans" cxnId="{0DF77DC9-A2F3-4F42-BDF8-0DD48DE17CE3}">
      <dgm:prSet/>
      <dgm:spPr/>
      <dgm:t>
        <a:bodyPr/>
        <a:lstStyle/>
        <a:p>
          <a:endParaRPr lang="en-US"/>
        </a:p>
      </dgm:t>
    </dgm:pt>
    <dgm:pt modelId="{E5652B37-61FD-46A0-AEE2-2A377FA910B7}" type="pres">
      <dgm:prSet presAssocID="{CF0B1F46-D587-4B56-A7BE-2F684709B31B}" presName="Name0" presStyleCnt="0">
        <dgm:presLayoutVars>
          <dgm:dir/>
          <dgm:animLvl val="lvl"/>
          <dgm:resizeHandles val="exact"/>
        </dgm:presLayoutVars>
      </dgm:prSet>
      <dgm:spPr/>
    </dgm:pt>
    <dgm:pt modelId="{C34655E0-2DE2-48B2-98DF-0D686A41F706}" type="pres">
      <dgm:prSet presAssocID="{CF0B1F46-D587-4B56-A7BE-2F684709B31B}" presName="dummy" presStyleCnt="0"/>
      <dgm:spPr/>
    </dgm:pt>
    <dgm:pt modelId="{2F154493-B0EB-4FC9-859A-9D17AE585245}" type="pres">
      <dgm:prSet presAssocID="{CF0B1F46-D587-4B56-A7BE-2F684709B31B}" presName="linH" presStyleCnt="0"/>
      <dgm:spPr/>
    </dgm:pt>
    <dgm:pt modelId="{9F24DB19-ACC4-4402-98B5-D7D59608786E}" type="pres">
      <dgm:prSet presAssocID="{CF0B1F46-D587-4B56-A7BE-2F684709B31B}" presName="padding1" presStyleCnt="0"/>
      <dgm:spPr/>
    </dgm:pt>
    <dgm:pt modelId="{64AC6C99-CB68-4C9B-A811-56020F1E6B25}" type="pres">
      <dgm:prSet presAssocID="{55FBB156-8C7C-49C0-BF2C-49585F02829B}" presName="linV" presStyleCnt="0"/>
      <dgm:spPr/>
    </dgm:pt>
    <dgm:pt modelId="{3EEBBA3C-A78D-49D6-ACEE-B75DD1FF9DCA}" type="pres">
      <dgm:prSet presAssocID="{55FBB156-8C7C-49C0-BF2C-49585F02829B}" presName="spVertical1" presStyleCnt="0"/>
      <dgm:spPr/>
    </dgm:pt>
    <dgm:pt modelId="{9C285DB9-86A3-4C38-A126-1656780E184E}" type="pres">
      <dgm:prSet presAssocID="{55FBB156-8C7C-49C0-BF2C-49585F02829B}" presName="parTx" presStyleLbl="revTx" presStyleIdx="0" presStyleCnt="7" custScaleX="159149">
        <dgm:presLayoutVars>
          <dgm:chMax val="0"/>
          <dgm:chPref val="0"/>
          <dgm:bulletEnabled val="1"/>
        </dgm:presLayoutVars>
      </dgm:prSet>
      <dgm:spPr/>
    </dgm:pt>
    <dgm:pt modelId="{F3FA8F4D-44FD-42A1-8A22-2F4481998D51}" type="pres">
      <dgm:prSet presAssocID="{55FBB156-8C7C-49C0-BF2C-49585F02829B}" presName="spVertical2" presStyleCnt="0"/>
      <dgm:spPr/>
    </dgm:pt>
    <dgm:pt modelId="{B1992AD3-4335-4F64-8C8C-5B963D9E7A01}" type="pres">
      <dgm:prSet presAssocID="{55FBB156-8C7C-49C0-BF2C-49585F02829B}" presName="spVertical3" presStyleCnt="0"/>
      <dgm:spPr/>
    </dgm:pt>
    <dgm:pt modelId="{5FBF101C-7B95-4811-B61C-F2D9CFC92C0C}" type="pres">
      <dgm:prSet presAssocID="{4CD4CA4D-9960-443E-B089-57EBEA8C2435}" presName="space" presStyleCnt="0"/>
      <dgm:spPr/>
    </dgm:pt>
    <dgm:pt modelId="{EB4227E1-65AE-4BD6-BD0B-A870C2FE8BF8}" type="pres">
      <dgm:prSet presAssocID="{D1C09916-FA37-4FE3-954C-6F65CC28D4E8}" presName="linV" presStyleCnt="0"/>
      <dgm:spPr/>
    </dgm:pt>
    <dgm:pt modelId="{6859678C-7698-432E-9F41-E0B100F9A6A9}" type="pres">
      <dgm:prSet presAssocID="{D1C09916-FA37-4FE3-954C-6F65CC28D4E8}" presName="spVertical1" presStyleCnt="0"/>
      <dgm:spPr/>
    </dgm:pt>
    <dgm:pt modelId="{ECD39CE6-B7F7-458C-BA11-EA6BA41B3E71}" type="pres">
      <dgm:prSet presAssocID="{D1C09916-FA37-4FE3-954C-6F65CC28D4E8}" presName="parTx" presStyleLbl="revTx" presStyleIdx="1" presStyleCnt="7" custScaleX="157170">
        <dgm:presLayoutVars>
          <dgm:chMax val="0"/>
          <dgm:chPref val="0"/>
          <dgm:bulletEnabled val="1"/>
        </dgm:presLayoutVars>
      </dgm:prSet>
      <dgm:spPr/>
    </dgm:pt>
    <dgm:pt modelId="{9D913F79-4FF8-4D83-AA6F-9E29689B4C97}" type="pres">
      <dgm:prSet presAssocID="{D1C09916-FA37-4FE3-954C-6F65CC28D4E8}" presName="spVertical2" presStyleCnt="0"/>
      <dgm:spPr/>
    </dgm:pt>
    <dgm:pt modelId="{F693730A-82F7-4674-9B43-43DBDC7BA393}" type="pres">
      <dgm:prSet presAssocID="{D1C09916-FA37-4FE3-954C-6F65CC28D4E8}" presName="spVertical3" presStyleCnt="0"/>
      <dgm:spPr/>
    </dgm:pt>
    <dgm:pt modelId="{052E3F18-AC43-4A2F-959F-707EEF725D31}" type="pres">
      <dgm:prSet presAssocID="{9CD5120C-B782-4E4A-BF51-7F7E1004888F}" presName="space" presStyleCnt="0"/>
      <dgm:spPr/>
    </dgm:pt>
    <dgm:pt modelId="{55A95B10-CCF7-4E35-9B20-D7D9A78E42B9}" type="pres">
      <dgm:prSet presAssocID="{6D06651E-2B3D-4871-80AE-7D214AC43B34}" presName="linV" presStyleCnt="0"/>
      <dgm:spPr/>
    </dgm:pt>
    <dgm:pt modelId="{6BB5863B-4F13-45E9-A193-BDE88965FCF8}" type="pres">
      <dgm:prSet presAssocID="{6D06651E-2B3D-4871-80AE-7D214AC43B34}" presName="spVertical1" presStyleCnt="0"/>
      <dgm:spPr/>
    </dgm:pt>
    <dgm:pt modelId="{53043697-4ED7-45C2-BC22-6406F9EAA288}" type="pres">
      <dgm:prSet presAssocID="{6D06651E-2B3D-4871-80AE-7D214AC43B34}" presName="parTx" presStyleLbl="revTx" presStyleIdx="2" presStyleCnt="7">
        <dgm:presLayoutVars>
          <dgm:chMax val="0"/>
          <dgm:chPref val="0"/>
          <dgm:bulletEnabled val="1"/>
        </dgm:presLayoutVars>
      </dgm:prSet>
      <dgm:spPr/>
    </dgm:pt>
    <dgm:pt modelId="{B9A0BDB9-5E74-4AB2-858D-1FEA95439F39}" type="pres">
      <dgm:prSet presAssocID="{6D06651E-2B3D-4871-80AE-7D214AC43B34}" presName="spVertical2" presStyleCnt="0"/>
      <dgm:spPr/>
    </dgm:pt>
    <dgm:pt modelId="{1D5B6FC4-15A8-45B4-A55D-2C1FE5515C9B}" type="pres">
      <dgm:prSet presAssocID="{6D06651E-2B3D-4871-80AE-7D214AC43B34}" presName="spVertical3" presStyleCnt="0"/>
      <dgm:spPr/>
    </dgm:pt>
    <dgm:pt modelId="{80C0E7DA-0548-4047-9242-FD6FB72004FC}" type="pres">
      <dgm:prSet presAssocID="{A8E9DA20-47F8-4B3E-B8E8-68F33E23F62A}" presName="space" presStyleCnt="0"/>
      <dgm:spPr/>
    </dgm:pt>
    <dgm:pt modelId="{F8BBC4B4-06A5-436D-9064-8F5101699171}" type="pres">
      <dgm:prSet presAssocID="{43FDCF60-E3FB-44C5-BB91-1F214A60BA1E}" presName="linV" presStyleCnt="0"/>
      <dgm:spPr/>
    </dgm:pt>
    <dgm:pt modelId="{52BB941F-C3CF-4755-A788-4BD7EFA9ADF9}" type="pres">
      <dgm:prSet presAssocID="{43FDCF60-E3FB-44C5-BB91-1F214A60BA1E}" presName="spVertical1" presStyleCnt="0"/>
      <dgm:spPr/>
    </dgm:pt>
    <dgm:pt modelId="{587BADD8-E7CD-4401-A5DB-AD3B165C1D4A}" type="pres">
      <dgm:prSet presAssocID="{43FDCF60-E3FB-44C5-BB91-1F214A60BA1E}" presName="parTx" presStyleLbl="revTx" presStyleIdx="3" presStyleCnt="7">
        <dgm:presLayoutVars>
          <dgm:chMax val="0"/>
          <dgm:chPref val="0"/>
          <dgm:bulletEnabled val="1"/>
        </dgm:presLayoutVars>
      </dgm:prSet>
      <dgm:spPr/>
    </dgm:pt>
    <dgm:pt modelId="{5C314922-395E-4E79-A265-E13B75CEFFD3}" type="pres">
      <dgm:prSet presAssocID="{43FDCF60-E3FB-44C5-BB91-1F214A60BA1E}" presName="spVertical2" presStyleCnt="0"/>
      <dgm:spPr/>
    </dgm:pt>
    <dgm:pt modelId="{F69DAA4D-4AAE-499C-957C-D5E585388912}" type="pres">
      <dgm:prSet presAssocID="{43FDCF60-E3FB-44C5-BB91-1F214A60BA1E}" presName="spVertical3" presStyleCnt="0"/>
      <dgm:spPr/>
    </dgm:pt>
    <dgm:pt modelId="{631A8C9C-C77D-4EB1-B55A-3BF9D7B1BA2A}" type="pres">
      <dgm:prSet presAssocID="{04211BBF-F259-4E0B-AC24-DFF343262BB5}" presName="space" presStyleCnt="0"/>
      <dgm:spPr/>
    </dgm:pt>
    <dgm:pt modelId="{D9443A67-E009-4ABD-BD3C-D7844A0E2E31}" type="pres">
      <dgm:prSet presAssocID="{2AE1ED74-86B1-4A4B-AD48-2191E2A33BE5}" presName="linV" presStyleCnt="0"/>
      <dgm:spPr/>
    </dgm:pt>
    <dgm:pt modelId="{A034A047-D707-4491-BFB7-32C042D969F1}" type="pres">
      <dgm:prSet presAssocID="{2AE1ED74-86B1-4A4B-AD48-2191E2A33BE5}" presName="spVertical1" presStyleCnt="0"/>
      <dgm:spPr/>
    </dgm:pt>
    <dgm:pt modelId="{E3986AD8-6682-4C24-A258-56EA0AB31071}" type="pres">
      <dgm:prSet presAssocID="{2AE1ED74-86B1-4A4B-AD48-2191E2A33BE5}" presName="parTx" presStyleLbl="revTx" presStyleIdx="4" presStyleCnt="7">
        <dgm:presLayoutVars>
          <dgm:chMax val="0"/>
          <dgm:chPref val="0"/>
          <dgm:bulletEnabled val="1"/>
        </dgm:presLayoutVars>
      </dgm:prSet>
      <dgm:spPr/>
    </dgm:pt>
    <dgm:pt modelId="{792EE5FF-0671-49B7-8EA3-F778219235F3}" type="pres">
      <dgm:prSet presAssocID="{2AE1ED74-86B1-4A4B-AD48-2191E2A33BE5}" presName="spVertical2" presStyleCnt="0"/>
      <dgm:spPr/>
    </dgm:pt>
    <dgm:pt modelId="{066D5E68-B3FC-4536-8D3D-FBFC278834D9}" type="pres">
      <dgm:prSet presAssocID="{2AE1ED74-86B1-4A4B-AD48-2191E2A33BE5}" presName="spVertical3" presStyleCnt="0"/>
      <dgm:spPr/>
    </dgm:pt>
    <dgm:pt modelId="{818E843C-902F-41DD-805D-872A94F9B5F3}" type="pres">
      <dgm:prSet presAssocID="{CED1A558-836D-424E-9D0A-F913E30603C7}" presName="space" presStyleCnt="0"/>
      <dgm:spPr/>
    </dgm:pt>
    <dgm:pt modelId="{7F64DF6D-CA5C-4D3C-BFD2-8E0A04365EC3}" type="pres">
      <dgm:prSet presAssocID="{CE18E6EF-C99E-479E-AD31-0138551D0334}" presName="linV" presStyleCnt="0"/>
      <dgm:spPr/>
    </dgm:pt>
    <dgm:pt modelId="{E98B5E88-0592-4905-AB32-167BBCA0E941}" type="pres">
      <dgm:prSet presAssocID="{CE18E6EF-C99E-479E-AD31-0138551D0334}" presName="spVertical1" presStyleCnt="0"/>
      <dgm:spPr/>
    </dgm:pt>
    <dgm:pt modelId="{1C5BD74D-FA47-48CE-9752-3491CD2B522E}" type="pres">
      <dgm:prSet presAssocID="{CE18E6EF-C99E-479E-AD31-0138551D0334}" presName="parTx" presStyleLbl="revTx" presStyleIdx="5" presStyleCnt="7">
        <dgm:presLayoutVars>
          <dgm:chMax val="0"/>
          <dgm:chPref val="0"/>
          <dgm:bulletEnabled val="1"/>
        </dgm:presLayoutVars>
      </dgm:prSet>
      <dgm:spPr/>
    </dgm:pt>
    <dgm:pt modelId="{02511FF5-357B-41BD-9CB7-415521C7B322}" type="pres">
      <dgm:prSet presAssocID="{CE18E6EF-C99E-479E-AD31-0138551D0334}" presName="spVertical2" presStyleCnt="0"/>
      <dgm:spPr/>
    </dgm:pt>
    <dgm:pt modelId="{B2733435-777B-40D0-8383-EA06043CE9DA}" type="pres">
      <dgm:prSet presAssocID="{CE18E6EF-C99E-479E-AD31-0138551D0334}" presName="spVertical3" presStyleCnt="0"/>
      <dgm:spPr/>
    </dgm:pt>
    <dgm:pt modelId="{80917192-CBCA-47CA-84E8-44AD024C980B}" type="pres">
      <dgm:prSet presAssocID="{6E09F3E4-9E6D-45B6-B0E5-F1BB86068DA2}" presName="space" presStyleCnt="0"/>
      <dgm:spPr/>
    </dgm:pt>
    <dgm:pt modelId="{68F2844B-FFE3-40EB-B3E1-EE2BB96174E0}" type="pres">
      <dgm:prSet presAssocID="{8FDAD6ED-CFA2-48AE-9737-CE4FA0AE5A1F}" presName="linV" presStyleCnt="0"/>
      <dgm:spPr/>
    </dgm:pt>
    <dgm:pt modelId="{2EC8AEEA-699A-4DDB-9A4A-1A80F55BD877}" type="pres">
      <dgm:prSet presAssocID="{8FDAD6ED-CFA2-48AE-9737-CE4FA0AE5A1F}" presName="spVertical1" presStyleCnt="0"/>
      <dgm:spPr/>
    </dgm:pt>
    <dgm:pt modelId="{666B4ABF-E30B-43BA-8EE3-AE4525D4FF9D}" type="pres">
      <dgm:prSet presAssocID="{8FDAD6ED-CFA2-48AE-9737-CE4FA0AE5A1F}" presName="parTx" presStyleLbl="revTx" presStyleIdx="6" presStyleCnt="7">
        <dgm:presLayoutVars>
          <dgm:chMax val="0"/>
          <dgm:chPref val="0"/>
          <dgm:bulletEnabled val="1"/>
        </dgm:presLayoutVars>
      </dgm:prSet>
      <dgm:spPr/>
    </dgm:pt>
    <dgm:pt modelId="{98714F3D-F96C-4E40-A58C-41C36137AAE5}" type="pres">
      <dgm:prSet presAssocID="{8FDAD6ED-CFA2-48AE-9737-CE4FA0AE5A1F}" presName="spVertical2" presStyleCnt="0"/>
      <dgm:spPr/>
    </dgm:pt>
    <dgm:pt modelId="{4667D0C4-20EB-4136-8CC0-FD7725498B75}" type="pres">
      <dgm:prSet presAssocID="{8FDAD6ED-CFA2-48AE-9737-CE4FA0AE5A1F}" presName="spVertical3" presStyleCnt="0"/>
      <dgm:spPr/>
    </dgm:pt>
    <dgm:pt modelId="{AB990010-581C-45F1-B24E-021B44B18759}" type="pres">
      <dgm:prSet presAssocID="{CF0B1F46-D587-4B56-A7BE-2F684709B31B}" presName="padding2" presStyleCnt="0"/>
      <dgm:spPr/>
    </dgm:pt>
    <dgm:pt modelId="{422CDFBC-6DAC-4152-AF1E-809A3FBC57EE}" type="pres">
      <dgm:prSet presAssocID="{CF0B1F46-D587-4B56-A7BE-2F684709B31B}" presName="negArrow" presStyleCnt="0"/>
      <dgm:spPr/>
    </dgm:pt>
    <dgm:pt modelId="{6D8D4E5B-055D-4834-810D-4346DE1239E2}" type="pres">
      <dgm:prSet presAssocID="{CF0B1F46-D587-4B56-A7BE-2F684709B31B}" presName="backgroundArrow" presStyleLbl="node1" presStyleIdx="0" presStyleCnt="1"/>
      <dgm:spPr/>
    </dgm:pt>
  </dgm:ptLst>
  <dgm:cxnLst>
    <dgm:cxn modelId="{7CB2402A-06F5-479C-ABAC-5A687E0424F5}" srcId="{CF0B1F46-D587-4B56-A7BE-2F684709B31B}" destId="{55FBB156-8C7C-49C0-BF2C-49585F02829B}" srcOrd="0" destOrd="0" parTransId="{8ED558D6-80A2-4D5B-98BC-0272D2B56D41}" sibTransId="{4CD4CA4D-9960-443E-B089-57EBEA8C2435}"/>
    <dgm:cxn modelId="{4335C62C-EF88-4409-ADBC-08219DE933A0}" type="presOf" srcId="{CE18E6EF-C99E-479E-AD31-0138551D0334}" destId="{1C5BD74D-FA47-48CE-9752-3491CD2B522E}" srcOrd="0" destOrd="0" presId="urn:microsoft.com/office/officeart/2005/8/layout/hProcess3"/>
    <dgm:cxn modelId="{6BF4E056-CC2C-4532-8342-0AC48AAA5482}" type="presOf" srcId="{D1C09916-FA37-4FE3-954C-6F65CC28D4E8}" destId="{ECD39CE6-B7F7-458C-BA11-EA6BA41B3E71}" srcOrd="0" destOrd="0" presId="urn:microsoft.com/office/officeart/2005/8/layout/hProcess3"/>
    <dgm:cxn modelId="{6DF3B087-4EFF-43D2-80FA-AD8F6D0A965F}" srcId="{CF0B1F46-D587-4B56-A7BE-2F684709B31B}" destId="{CE18E6EF-C99E-479E-AD31-0138551D0334}" srcOrd="5" destOrd="0" parTransId="{8518EEA7-2466-49EC-9E29-C40510959DB4}" sibTransId="{6E09F3E4-9E6D-45B6-B0E5-F1BB86068DA2}"/>
    <dgm:cxn modelId="{8C8DF787-AC0D-4AAB-ACBE-4E0515A83737}" srcId="{CF0B1F46-D587-4B56-A7BE-2F684709B31B}" destId="{43FDCF60-E3FB-44C5-BB91-1F214A60BA1E}" srcOrd="3" destOrd="0" parTransId="{FACCF743-68FD-4361-9CA8-854A4033ED4C}" sibTransId="{04211BBF-F259-4E0B-AC24-DFF343262BB5}"/>
    <dgm:cxn modelId="{F22FD997-C975-44E9-B067-B9DA63D4F25C}" srcId="{CF0B1F46-D587-4B56-A7BE-2F684709B31B}" destId="{2AE1ED74-86B1-4A4B-AD48-2191E2A33BE5}" srcOrd="4" destOrd="0" parTransId="{D53EDCB7-3A2C-4623-A9C0-3FF2D36AC6EA}" sibTransId="{CED1A558-836D-424E-9D0A-F913E30603C7}"/>
    <dgm:cxn modelId="{B16473B2-86BB-4705-B2D7-F5BDB2CEC8F6}" type="presOf" srcId="{6D06651E-2B3D-4871-80AE-7D214AC43B34}" destId="{53043697-4ED7-45C2-BC22-6406F9EAA288}" srcOrd="0" destOrd="0" presId="urn:microsoft.com/office/officeart/2005/8/layout/hProcess3"/>
    <dgm:cxn modelId="{49381ABE-4C3D-4F90-B29A-AB1C9BB8AB24}" type="presOf" srcId="{55FBB156-8C7C-49C0-BF2C-49585F02829B}" destId="{9C285DB9-86A3-4C38-A126-1656780E184E}" srcOrd="0" destOrd="0" presId="urn:microsoft.com/office/officeart/2005/8/layout/hProcess3"/>
    <dgm:cxn modelId="{FF2BC9C6-B134-46C9-89A9-F4971D44FB48}" type="presOf" srcId="{43FDCF60-E3FB-44C5-BB91-1F214A60BA1E}" destId="{587BADD8-E7CD-4401-A5DB-AD3B165C1D4A}" srcOrd="0" destOrd="0" presId="urn:microsoft.com/office/officeart/2005/8/layout/hProcess3"/>
    <dgm:cxn modelId="{0DF77DC9-A2F3-4F42-BDF8-0DD48DE17CE3}" srcId="{CF0B1F46-D587-4B56-A7BE-2F684709B31B}" destId="{8FDAD6ED-CFA2-48AE-9737-CE4FA0AE5A1F}" srcOrd="6" destOrd="0" parTransId="{6E1156FC-740E-4933-8C00-5E9BC6AABCA4}" sibTransId="{F8AC1D66-ACA5-466D-9CA3-9C81EC626A9B}"/>
    <dgm:cxn modelId="{D68BE1D1-AA50-459E-B8AD-6250750DB5A1}" type="presOf" srcId="{8FDAD6ED-CFA2-48AE-9737-CE4FA0AE5A1F}" destId="{666B4ABF-E30B-43BA-8EE3-AE4525D4FF9D}" srcOrd="0" destOrd="0" presId="urn:microsoft.com/office/officeart/2005/8/layout/hProcess3"/>
    <dgm:cxn modelId="{94C8DEDC-1F10-4B99-A138-08E58C02B782}" srcId="{CF0B1F46-D587-4B56-A7BE-2F684709B31B}" destId="{D1C09916-FA37-4FE3-954C-6F65CC28D4E8}" srcOrd="1" destOrd="0" parTransId="{0F7F589C-58B7-400F-BF1C-E35A73C1CB37}" sibTransId="{9CD5120C-B782-4E4A-BF51-7F7E1004888F}"/>
    <dgm:cxn modelId="{179C3BFA-3668-4566-82A3-0F890B8D88D3}" type="presOf" srcId="{CF0B1F46-D587-4B56-A7BE-2F684709B31B}" destId="{E5652B37-61FD-46A0-AEE2-2A377FA910B7}" srcOrd="0" destOrd="0" presId="urn:microsoft.com/office/officeart/2005/8/layout/hProcess3"/>
    <dgm:cxn modelId="{01DCABFA-D94E-44FE-B269-F5F2989E99F5}" type="presOf" srcId="{2AE1ED74-86B1-4A4B-AD48-2191E2A33BE5}" destId="{E3986AD8-6682-4C24-A258-56EA0AB31071}" srcOrd="0" destOrd="0" presId="urn:microsoft.com/office/officeart/2005/8/layout/hProcess3"/>
    <dgm:cxn modelId="{AAA01DFD-238C-42CE-BA3D-EB1DA29A4B37}" srcId="{CF0B1F46-D587-4B56-A7BE-2F684709B31B}" destId="{6D06651E-2B3D-4871-80AE-7D214AC43B34}" srcOrd="2" destOrd="0" parTransId="{2F89F6A9-EECB-44A9-8728-0C9387ADEB12}" sibTransId="{A8E9DA20-47F8-4B3E-B8E8-68F33E23F62A}"/>
    <dgm:cxn modelId="{1F572142-ACBB-411F-AFFC-A51051F08D0C}" type="presParOf" srcId="{E5652B37-61FD-46A0-AEE2-2A377FA910B7}" destId="{C34655E0-2DE2-48B2-98DF-0D686A41F706}" srcOrd="0" destOrd="0" presId="urn:microsoft.com/office/officeart/2005/8/layout/hProcess3"/>
    <dgm:cxn modelId="{CB7E5E6A-250F-46A1-8AC7-38ACE8E12B01}" type="presParOf" srcId="{E5652B37-61FD-46A0-AEE2-2A377FA910B7}" destId="{2F154493-B0EB-4FC9-859A-9D17AE585245}" srcOrd="1" destOrd="0" presId="urn:microsoft.com/office/officeart/2005/8/layout/hProcess3"/>
    <dgm:cxn modelId="{7938425E-BBEC-4D6B-8F5C-5E7BD6C62EDD}" type="presParOf" srcId="{2F154493-B0EB-4FC9-859A-9D17AE585245}" destId="{9F24DB19-ACC4-4402-98B5-D7D59608786E}" srcOrd="0" destOrd="0" presId="urn:microsoft.com/office/officeart/2005/8/layout/hProcess3"/>
    <dgm:cxn modelId="{DBDDE636-6616-4D91-9B4F-3A7639ED38B5}" type="presParOf" srcId="{2F154493-B0EB-4FC9-859A-9D17AE585245}" destId="{64AC6C99-CB68-4C9B-A811-56020F1E6B25}" srcOrd="1" destOrd="0" presId="urn:microsoft.com/office/officeart/2005/8/layout/hProcess3"/>
    <dgm:cxn modelId="{9E168872-9E09-443B-90A8-D5C8FA07EE50}" type="presParOf" srcId="{64AC6C99-CB68-4C9B-A811-56020F1E6B25}" destId="{3EEBBA3C-A78D-49D6-ACEE-B75DD1FF9DCA}" srcOrd="0" destOrd="0" presId="urn:microsoft.com/office/officeart/2005/8/layout/hProcess3"/>
    <dgm:cxn modelId="{8B04A4CB-9C6C-4990-A29A-2646228FD19C}" type="presParOf" srcId="{64AC6C99-CB68-4C9B-A811-56020F1E6B25}" destId="{9C285DB9-86A3-4C38-A126-1656780E184E}" srcOrd="1" destOrd="0" presId="urn:microsoft.com/office/officeart/2005/8/layout/hProcess3"/>
    <dgm:cxn modelId="{61192C3F-80CE-46E7-B2D0-578BE3D5573C}" type="presParOf" srcId="{64AC6C99-CB68-4C9B-A811-56020F1E6B25}" destId="{F3FA8F4D-44FD-42A1-8A22-2F4481998D51}" srcOrd="2" destOrd="0" presId="urn:microsoft.com/office/officeart/2005/8/layout/hProcess3"/>
    <dgm:cxn modelId="{9508EEC3-BE23-4C94-8C63-2EA5982F4D89}" type="presParOf" srcId="{64AC6C99-CB68-4C9B-A811-56020F1E6B25}" destId="{B1992AD3-4335-4F64-8C8C-5B963D9E7A01}" srcOrd="3" destOrd="0" presId="urn:microsoft.com/office/officeart/2005/8/layout/hProcess3"/>
    <dgm:cxn modelId="{2F9160E8-5C50-4D8F-B5E2-3E6F5CFA0482}" type="presParOf" srcId="{2F154493-B0EB-4FC9-859A-9D17AE585245}" destId="{5FBF101C-7B95-4811-B61C-F2D9CFC92C0C}" srcOrd="2" destOrd="0" presId="urn:microsoft.com/office/officeart/2005/8/layout/hProcess3"/>
    <dgm:cxn modelId="{01669466-7E58-4DF3-9441-3BCA716FC8AE}" type="presParOf" srcId="{2F154493-B0EB-4FC9-859A-9D17AE585245}" destId="{EB4227E1-65AE-4BD6-BD0B-A870C2FE8BF8}" srcOrd="3" destOrd="0" presId="urn:microsoft.com/office/officeart/2005/8/layout/hProcess3"/>
    <dgm:cxn modelId="{04836645-747B-4584-B2CB-C40755847E3C}" type="presParOf" srcId="{EB4227E1-65AE-4BD6-BD0B-A870C2FE8BF8}" destId="{6859678C-7698-432E-9F41-E0B100F9A6A9}" srcOrd="0" destOrd="0" presId="urn:microsoft.com/office/officeart/2005/8/layout/hProcess3"/>
    <dgm:cxn modelId="{AE2F9A17-32B7-4029-98EC-690B420C1BB5}" type="presParOf" srcId="{EB4227E1-65AE-4BD6-BD0B-A870C2FE8BF8}" destId="{ECD39CE6-B7F7-458C-BA11-EA6BA41B3E71}" srcOrd="1" destOrd="0" presId="urn:microsoft.com/office/officeart/2005/8/layout/hProcess3"/>
    <dgm:cxn modelId="{DE506020-E352-4818-962C-606F044A9003}" type="presParOf" srcId="{EB4227E1-65AE-4BD6-BD0B-A870C2FE8BF8}" destId="{9D913F79-4FF8-4D83-AA6F-9E29689B4C97}" srcOrd="2" destOrd="0" presId="urn:microsoft.com/office/officeart/2005/8/layout/hProcess3"/>
    <dgm:cxn modelId="{82C6ECC6-A45B-4544-AE4B-9B73DD6E0E99}" type="presParOf" srcId="{EB4227E1-65AE-4BD6-BD0B-A870C2FE8BF8}" destId="{F693730A-82F7-4674-9B43-43DBDC7BA393}" srcOrd="3" destOrd="0" presId="urn:microsoft.com/office/officeart/2005/8/layout/hProcess3"/>
    <dgm:cxn modelId="{EBCD415E-B934-4DFF-BEF3-AA631D4AF578}" type="presParOf" srcId="{2F154493-B0EB-4FC9-859A-9D17AE585245}" destId="{052E3F18-AC43-4A2F-959F-707EEF725D31}" srcOrd="4" destOrd="0" presId="urn:microsoft.com/office/officeart/2005/8/layout/hProcess3"/>
    <dgm:cxn modelId="{21802F6D-979C-4A60-8D88-86713EE228BE}" type="presParOf" srcId="{2F154493-B0EB-4FC9-859A-9D17AE585245}" destId="{55A95B10-CCF7-4E35-9B20-D7D9A78E42B9}" srcOrd="5" destOrd="0" presId="urn:microsoft.com/office/officeart/2005/8/layout/hProcess3"/>
    <dgm:cxn modelId="{F42E9820-3800-44F2-9C3B-42A43E476E67}" type="presParOf" srcId="{55A95B10-CCF7-4E35-9B20-D7D9A78E42B9}" destId="{6BB5863B-4F13-45E9-A193-BDE88965FCF8}" srcOrd="0" destOrd="0" presId="urn:microsoft.com/office/officeart/2005/8/layout/hProcess3"/>
    <dgm:cxn modelId="{AEA4867C-1F17-49ED-9984-B2A96950BFA9}" type="presParOf" srcId="{55A95B10-CCF7-4E35-9B20-D7D9A78E42B9}" destId="{53043697-4ED7-45C2-BC22-6406F9EAA288}" srcOrd="1" destOrd="0" presId="urn:microsoft.com/office/officeart/2005/8/layout/hProcess3"/>
    <dgm:cxn modelId="{6A9EDB7F-62C3-4B32-A613-50311FBDE960}" type="presParOf" srcId="{55A95B10-CCF7-4E35-9B20-D7D9A78E42B9}" destId="{B9A0BDB9-5E74-4AB2-858D-1FEA95439F39}" srcOrd="2" destOrd="0" presId="urn:microsoft.com/office/officeart/2005/8/layout/hProcess3"/>
    <dgm:cxn modelId="{7456AC2B-D3EE-46EC-9712-009FF992CECF}" type="presParOf" srcId="{55A95B10-CCF7-4E35-9B20-D7D9A78E42B9}" destId="{1D5B6FC4-15A8-45B4-A55D-2C1FE5515C9B}" srcOrd="3" destOrd="0" presId="urn:microsoft.com/office/officeart/2005/8/layout/hProcess3"/>
    <dgm:cxn modelId="{9478CB65-C5FD-4B81-8EF3-CF8F6D319228}" type="presParOf" srcId="{2F154493-B0EB-4FC9-859A-9D17AE585245}" destId="{80C0E7DA-0548-4047-9242-FD6FB72004FC}" srcOrd="6" destOrd="0" presId="urn:microsoft.com/office/officeart/2005/8/layout/hProcess3"/>
    <dgm:cxn modelId="{16EB889E-A205-44FF-81AD-843E5D2371B0}" type="presParOf" srcId="{2F154493-B0EB-4FC9-859A-9D17AE585245}" destId="{F8BBC4B4-06A5-436D-9064-8F5101699171}" srcOrd="7" destOrd="0" presId="urn:microsoft.com/office/officeart/2005/8/layout/hProcess3"/>
    <dgm:cxn modelId="{92091686-3EAF-44FA-B88B-2911DA68BB78}" type="presParOf" srcId="{F8BBC4B4-06A5-436D-9064-8F5101699171}" destId="{52BB941F-C3CF-4755-A788-4BD7EFA9ADF9}" srcOrd="0" destOrd="0" presId="urn:microsoft.com/office/officeart/2005/8/layout/hProcess3"/>
    <dgm:cxn modelId="{96615D2F-CE6E-4A83-9FDE-B77E59445F70}" type="presParOf" srcId="{F8BBC4B4-06A5-436D-9064-8F5101699171}" destId="{587BADD8-E7CD-4401-A5DB-AD3B165C1D4A}" srcOrd="1" destOrd="0" presId="urn:microsoft.com/office/officeart/2005/8/layout/hProcess3"/>
    <dgm:cxn modelId="{C0A1E14B-9710-4886-981D-A973D6D62420}" type="presParOf" srcId="{F8BBC4B4-06A5-436D-9064-8F5101699171}" destId="{5C314922-395E-4E79-A265-E13B75CEFFD3}" srcOrd="2" destOrd="0" presId="urn:microsoft.com/office/officeart/2005/8/layout/hProcess3"/>
    <dgm:cxn modelId="{AAF2D14D-B074-49A6-B25B-122167F19504}" type="presParOf" srcId="{F8BBC4B4-06A5-436D-9064-8F5101699171}" destId="{F69DAA4D-4AAE-499C-957C-D5E585388912}" srcOrd="3" destOrd="0" presId="urn:microsoft.com/office/officeart/2005/8/layout/hProcess3"/>
    <dgm:cxn modelId="{35A1DB95-B01B-4F82-8B3A-F6BC58A9AD4B}" type="presParOf" srcId="{2F154493-B0EB-4FC9-859A-9D17AE585245}" destId="{631A8C9C-C77D-4EB1-B55A-3BF9D7B1BA2A}" srcOrd="8" destOrd="0" presId="urn:microsoft.com/office/officeart/2005/8/layout/hProcess3"/>
    <dgm:cxn modelId="{8033EDE3-561B-4EB8-A2A8-DD9A75EDD2AE}" type="presParOf" srcId="{2F154493-B0EB-4FC9-859A-9D17AE585245}" destId="{D9443A67-E009-4ABD-BD3C-D7844A0E2E31}" srcOrd="9" destOrd="0" presId="urn:microsoft.com/office/officeart/2005/8/layout/hProcess3"/>
    <dgm:cxn modelId="{B35B1BB0-F7EA-42B4-8D43-5FE71FBCAB2A}" type="presParOf" srcId="{D9443A67-E009-4ABD-BD3C-D7844A0E2E31}" destId="{A034A047-D707-4491-BFB7-32C042D969F1}" srcOrd="0" destOrd="0" presId="urn:microsoft.com/office/officeart/2005/8/layout/hProcess3"/>
    <dgm:cxn modelId="{B99D6716-BDFB-438F-9E66-54B8CF3BAC7D}" type="presParOf" srcId="{D9443A67-E009-4ABD-BD3C-D7844A0E2E31}" destId="{E3986AD8-6682-4C24-A258-56EA0AB31071}" srcOrd="1" destOrd="0" presId="urn:microsoft.com/office/officeart/2005/8/layout/hProcess3"/>
    <dgm:cxn modelId="{AF1D4F85-1262-477C-8ECA-FFC70492A056}" type="presParOf" srcId="{D9443A67-E009-4ABD-BD3C-D7844A0E2E31}" destId="{792EE5FF-0671-49B7-8EA3-F778219235F3}" srcOrd="2" destOrd="0" presId="urn:microsoft.com/office/officeart/2005/8/layout/hProcess3"/>
    <dgm:cxn modelId="{1E552A24-F12A-4E0B-B32F-AC603FACD37E}" type="presParOf" srcId="{D9443A67-E009-4ABD-BD3C-D7844A0E2E31}" destId="{066D5E68-B3FC-4536-8D3D-FBFC278834D9}" srcOrd="3" destOrd="0" presId="urn:microsoft.com/office/officeart/2005/8/layout/hProcess3"/>
    <dgm:cxn modelId="{DC3756E9-EB90-4900-B094-380C8AA38520}" type="presParOf" srcId="{2F154493-B0EB-4FC9-859A-9D17AE585245}" destId="{818E843C-902F-41DD-805D-872A94F9B5F3}" srcOrd="10" destOrd="0" presId="urn:microsoft.com/office/officeart/2005/8/layout/hProcess3"/>
    <dgm:cxn modelId="{9D6475BA-8C24-4C17-AB5F-1B243EA930AE}" type="presParOf" srcId="{2F154493-B0EB-4FC9-859A-9D17AE585245}" destId="{7F64DF6D-CA5C-4D3C-BFD2-8E0A04365EC3}" srcOrd="11" destOrd="0" presId="urn:microsoft.com/office/officeart/2005/8/layout/hProcess3"/>
    <dgm:cxn modelId="{1D2E4C96-A187-4013-A6C3-804BB758B158}" type="presParOf" srcId="{7F64DF6D-CA5C-4D3C-BFD2-8E0A04365EC3}" destId="{E98B5E88-0592-4905-AB32-167BBCA0E941}" srcOrd="0" destOrd="0" presId="urn:microsoft.com/office/officeart/2005/8/layout/hProcess3"/>
    <dgm:cxn modelId="{63E41C55-A182-499D-924A-1EEEE76CF549}" type="presParOf" srcId="{7F64DF6D-CA5C-4D3C-BFD2-8E0A04365EC3}" destId="{1C5BD74D-FA47-48CE-9752-3491CD2B522E}" srcOrd="1" destOrd="0" presId="urn:microsoft.com/office/officeart/2005/8/layout/hProcess3"/>
    <dgm:cxn modelId="{C7DD8A62-1482-489A-BE35-965CB94320B6}" type="presParOf" srcId="{7F64DF6D-CA5C-4D3C-BFD2-8E0A04365EC3}" destId="{02511FF5-357B-41BD-9CB7-415521C7B322}" srcOrd="2" destOrd="0" presId="urn:microsoft.com/office/officeart/2005/8/layout/hProcess3"/>
    <dgm:cxn modelId="{E125721F-1030-4BFB-B22F-4CE0088FB104}" type="presParOf" srcId="{7F64DF6D-CA5C-4D3C-BFD2-8E0A04365EC3}" destId="{B2733435-777B-40D0-8383-EA06043CE9DA}" srcOrd="3" destOrd="0" presId="urn:microsoft.com/office/officeart/2005/8/layout/hProcess3"/>
    <dgm:cxn modelId="{9339D680-C117-440B-A334-402A755D6FA7}" type="presParOf" srcId="{2F154493-B0EB-4FC9-859A-9D17AE585245}" destId="{80917192-CBCA-47CA-84E8-44AD024C980B}" srcOrd="12" destOrd="0" presId="urn:microsoft.com/office/officeart/2005/8/layout/hProcess3"/>
    <dgm:cxn modelId="{19A6C2F7-FC47-43FE-99B7-4EF63377F5AD}" type="presParOf" srcId="{2F154493-B0EB-4FC9-859A-9D17AE585245}" destId="{68F2844B-FFE3-40EB-B3E1-EE2BB96174E0}" srcOrd="13" destOrd="0" presId="urn:microsoft.com/office/officeart/2005/8/layout/hProcess3"/>
    <dgm:cxn modelId="{472311F5-822E-4869-9488-B6BFBA86981D}" type="presParOf" srcId="{68F2844B-FFE3-40EB-B3E1-EE2BB96174E0}" destId="{2EC8AEEA-699A-4DDB-9A4A-1A80F55BD877}" srcOrd="0" destOrd="0" presId="urn:microsoft.com/office/officeart/2005/8/layout/hProcess3"/>
    <dgm:cxn modelId="{40D28B1E-88D8-4A3D-832A-980313FEDDC4}" type="presParOf" srcId="{68F2844B-FFE3-40EB-B3E1-EE2BB96174E0}" destId="{666B4ABF-E30B-43BA-8EE3-AE4525D4FF9D}" srcOrd="1" destOrd="0" presId="urn:microsoft.com/office/officeart/2005/8/layout/hProcess3"/>
    <dgm:cxn modelId="{9A62B7AA-4007-46A1-86D7-F976E12B980C}" type="presParOf" srcId="{68F2844B-FFE3-40EB-B3E1-EE2BB96174E0}" destId="{98714F3D-F96C-4E40-A58C-41C36137AAE5}" srcOrd="2" destOrd="0" presId="urn:microsoft.com/office/officeart/2005/8/layout/hProcess3"/>
    <dgm:cxn modelId="{2CD58579-3E29-4671-9B18-A00BF44D7CE8}" type="presParOf" srcId="{68F2844B-FFE3-40EB-B3E1-EE2BB96174E0}" destId="{4667D0C4-20EB-4136-8CC0-FD7725498B75}" srcOrd="3" destOrd="0" presId="urn:microsoft.com/office/officeart/2005/8/layout/hProcess3"/>
    <dgm:cxn modelId="{18099C79-3E0E-4E3B-AA24-2090E702D765}" type="presParOf" srcId="{2F154493-B0EB-4FC9-859A-9D17AE585245}" destId="{AB990010-581C-45F1-B24E-021B44B18759}" srcOrd="14" destOrd="0" presId="urn:microsoft.com/office/officeart/2005/8/layout/hProcess3"/>
    <dgm:cxn modelId="{105F7262-BA99-43D8-A0A2-F28ADA3675B4}" type="presParOf" srcId="{2F154493-B0EB-4FC9-859A-9D17AE585245}" destId="{422CDFBC-6DAC-4152-AF1E-809A3FBC57EE}" srcOrd="15" destOrd="0" presId="urn:microsoft.com/office/officeart/2005/8/layout/hProcess3"/>
    <dgm:cxn modelId="{81F0A14B-1AB0-4DEC-812A-2835B5A69A98}" type="presParOf" srcId="{2F154493-B0EB-4FC9-859A-9D17AE585245}" destId="{6D8D4E5B-055D-4834-810D-4346DE1239E2}" srcOrd="1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D4E5B-055D-4834-810D-4346DE1239E2}">
      <dsp:nvSpPr>
        <dsp:cNvPr id="0" name=""/>
        <dsp:cNvSpPr/>
      </dsp:nvSpPr>
      <dsp:spPr>
        <a:xfrm>
          <a:off x="0" y="120849"/>
          <a:ext cx="11392535" cy="3339700"/>
        </a:xfrm>
        <a:prstGeom prst="rightArrow">
          <a:avLst/>
        </a:prstGeom>
        <a:solidFill>
          <a:schemeClr val="accent4">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66B4ABF-E30B-43BA-8EE3-AE4525D4FF9D}">
      <dsp:nvSpPr>
        <dsp:cNvPr id="0" name=""/>
        <dsp:cNvSpPr/>
      </dsp:nvSpPr>
      <dsp:spPr>
        <a:xfrm>
          <a:off x="9473636" y="955774"/>
          <a:ext cx="1023548" cy="1669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a:lnSpc>
              <a:spcPct val="90000"/>
            </a:lnSpc>
            <a:spcBef>
              <a:spcPct val="0"/>
            </a:spcBef>
            <a:spcAft>
              <a:spcPct val="35000"/>
            </a:spcAft>
            <a:buNone/>
          </a:pPr>
          <a:r>
            <a:rPr lang="en-US" sz="2300" kern="1200" dirty="0"/>
            <a:t>Hospice</a:t>
          </a:r>
        </a:p>
      </dsp:txBody>
      <dsp:txXfrm>
        <a:off x="9473636" y="955774"/>
        <a:ext cx="1023548" cy="1669850"/>
      </dsp:txXfrm>
    </dsp:sp>
    <dsp:sp modelId="{1C5BD74D-FA47-48CE-9752-3491CD2B522E}">
      <dsp:nvSpPr>
        <dsp:cNvPr id="0" name=""/>
        <dsp:cNvSpPr/>
      </dsp:nvSpPr>
      <dsp:spPr>
        <a:xfrm>
          <a:off x="8245379" y="955774"/>
          <a:ext cx="1023548" cy="1669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a:lnSpc>
              <a:spcPct val="90000"/>
            </a:lnSpc>
            <a:spcBef>
              <a:spcPct val="0"/>
            </a:spcBef>
            <a:spcAft>
              <a:spcPct val="35000"/>
            </a:spcAft>
            <a:buNone/>
          </a:pPr>
          <a:r>
            <a:rPr lang="en-US" sz="2300" kern="1200" dirty="0"/>
            <a:t>Hospital at home</a:t>
          </a:r>
        </a:p>
      </dsp:txBody>
      <dsp:txXfrm>
        <a:off x="8245379" y="955774"/>
        <a:ext cx="1023548" cy="1669850"/>
      </dsp:txXfrm>
    </dsp:sp>
    <dsp:sp modelId="{E3986AD8-6682-4C24-A258-56EA0AB31071}">
      <dsp:nvSpPr>
        <dsp:cNvPr id="0" name=""/>
        <dsp:cNvSpPr/>
      </dsp:nvSpPr>
      <dsp:spPr>
        <a:xfrm>
          <a:off x="7017121" y="955774"/>
          <a:ext cx="1023548" cy="1669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a:lnSpc>
              <a:spcPct val="90000"/>
            </a:lnSpc>
            <a:spcBef>
              <a:spcPct val="0"/>
            </a:spcBef>
            <a:spcAft>
              <a:spcPct val="35000"/>
            </a:spcAft>
            <a:buNone/>
          </a:pPr>
          <a:r>
            <a:rPr lang="en-US" sz="2300" kern="1200" dirty="0"/>
            <a:t>Home based primary care</a:t>
          </a:r>
        </a:p>
      </dsp:txBody>
      <dsp:txXfrm>
        <a:off x="7017121" y="955774"/>
        <a:ext cx="1023548" cy="1669850"/>
      </dsp:txXfrm>
    </dsp:sp>
    <dsp:sp modelId="{587BADD8-E7CD-4401-A5DB-AD3B165C1D4A}">
      <dsp:nvSpPr>
        <dsp:cNvPr id="0" name=""/>
        <dsp:cNvSpPr/>
      </dsp:nvSpPr>
      <dsp:spPr>
        <a:xfrm>
          <a:off x="5788863" y="955774"/>
          <a:ext cx="1023548" cy="1669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a:lnSpc>
              <a:spcPct val="90000"/>
            </a:lnSpc>
            <a:spcBef>
              <a:spcPct val="0"/>
            </a:spcBef>
            <a:spcAft>
              <a:spcPct val="35000"/>
            </a:spcAft>
            <a:buNone/>
          </a:pPr>
          <a:r>
            <a:rPr lang="en-US" sz="2300" kern="1200" dirty="0"/>
            <a:t>Skilled home care</a:t>
          </a:r>
        </a:p>
      </dsp:txBody>
      <dsp:txXfrm>
        <a:off x="5788863" y="955774"/>
        <a:ext cx="1023548" cy="1669850"/>
      </dsp:txXfrm>
    </dsp:sp>
    <dsp:sp modelId="{53043697-4ED7-45C2-BC22-6406F9EAA288}">
      <dsp:nvSpPr>
        <dsp:cNvPr id="0" name=""/>
        <dsp:cNvSpPr/>
      </dsp:nvSpPr>
      <dsp:spPr>
        <a:xfrm>
          <a:off x="4560606" y="955774"/>
          <a:ext cx="1023548" cy="1669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a:lnSpc>
              <a:spcPct val="90000"/>
            </a:lnSpc>
            <a:spcBef>
              <a:spcPct val="0"/>
            </a:spcBef>
            <a:spcAft>
              <a:spcPct val="35000"/>
            </a:spcAft>
            <a:buNone/>
          </a:pPr>
          <a:r>
            <a:rPr lang="en-US" sz="2300" kern="1200" dirty="0"/>
            <a:t>Private duty</a:t>
          </a:r>
        </a:p>
      </dsp:txBody>
      <dsp:txXfrm>
        <a:off x="4560606" y="955774"/>
        <a:ext cx="1023548" cy="1669850"/>
      </dsp:txXfrm>
    </dsp:sp>
    <dsp:sp modelId="{ECD39CE6-B7F7-458C-BA11-EA6BA41B3E71}">
      <dsp:nvSpPr>
        <dsp:cNvPr id="0" name=""/>
        <dsp:cNvSpPr/>
      </dsp:nvSpPr>
      <dsp:spPr>
        <a:xfrm>
          <a:off x="2747186" y="955774"/>
          <a:ext cx="1608710" cy="1669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Family caregiving</a:t>
          </a:r>
        </a:p>
      </dsp:txBody>
      <dsp:txXfrm>
        <a:off x="2747186" y="955774"/>
        <a:ext cx="1608710" cy="1669850"/>
      </dsp:txXfrm>
    </dsp:sp>
    <dsp:sp modelId="{9C285DB9-86A3-4C38-A126-1656780E184E}">
      <dsp:nvSpPr>
        <dsp:cNvPr id="0" name=""/>
        <dsp:cNvSpPr/>
      </dsp:nvSpPr>
      <dsp:spPr>
        <a:xfrm>
          <a:off x="913509" y="955774"/>
          <a:ext cx="1628966" cy="1669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Care coordination</a:t>
          </a:r>
        </a:p>
      </dsp:txBody>
      <dsp:txXfrm>
        <a:off x="913509" y="955774"/>
        <a:ext cx="1628966" cy="16698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510D328-47F4-4DD8-9ACA-5A87BE70273E}" type="datetimeFigureOut">
              <a:rPr lang="en-US" smtClean="0"/>
              <a:t>4/13/2018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CAE0D3FE-CFF8-4CCE-BF0E-73F92028E533}" type="slidenum">
              <a:rPr lang="en-US" smtClean="0"/>
              <a:t>‹#›</a:t>
            </a:fld>
            <a:endParaRPr lang="en-US"/>
          </a:p>
        </p:txBody>
      </p:sp>
    </p:spTree>
    <p:extLst>
      <p:ext uri="{BB962C8B-B14F-4D97-AF65-F5344CB8AC3E}">
        <p14:creationId xmlns:p14="http://schemas.microsoft.com/office/powerpoint/2010/main" val="66220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65225" y="692150"/>
            <a:ext cx="4619625" cy="3463925"/>
          </a:xfrm>
          <a:prstGeom prst="rect">
            <a:avLst/>
          </a:prstGeom>
        </p:spPr>
        <p:txBody>
          <a:bodyPr lIns="92492" tIns="46246" rIns="92492" bIns="46246"/>
          <a:lstStyle/>
          <a:p>
            <a:endParaRPr/>
          </a:p>
        </p:txBody>
      </p:sp>
      <p:sp>
        <p:nvSpPr>
          <p:cNvPr id="131" name="Shape 131"/>
          <p:cNvSpPr>
            <a:spLocks noGrp="1"/>
          </p:cNvSpPr>
          <p:nvPr>
            <p:ph type="body" sz="quarter" idx="1"/>
          </p:nvPr>
        </p:nvSpPr>
        <p:spPr>
          <a:xfrm>
            <a:off x="926677" y="4387136"/>
            <a:ext cx="5096722" cy="4156234"/>
          </a:xfrm>
          <a:prstGeom prst="rect">
            <a:avLst/>
          </a:prstGeom>
        </p:spPr>
        <p:txBody>
          <a:bodyPr lIns="92492" tIns="46246" rIns="92492" bIns="46246"/>
          <a:lstStyle/>
          <a:p>
            <a:endParaRPr/>
          </a:p>
        </p:txBody>
      </p:sp>
    </p:spTree>
    <p:extLst>
      <p:ext uri="{BB962C8B-B14F-4D97-AF65-F5344CB8AC3E}">
        <p14:creationId xmlns:p14="http://schemas.microsoft.com/office/powerpoint/2010/main" val="1505595851"/>
      </p:ext>
    </p:extLst>
  </p:cSld>
  <p:clrMap bg1="lt1" tx1="dk1" bg2="lt2" tx2="dk2" accent1="accent1" accent2="accent2" accent3="accent3" accent4="accent4" accent5="accent5" accent6="accent6" hlink="hlink" folHlink="folHlink"/>
  <p:notesStyle>
    <a:lvl1pPr defTabSz="457058" latinLnBrk="0">
      <a:lnSpc>
        <a:spcPct val="117999"/>
      </a:lnSpc>
      <a:defRPr sz="2100">
        <a:latin typeface="Helvetica Neue"/>
        <a:ea typeface="Helvetica Neue"/>
        <a:cs typeface="Helvetica Neue"/>
        <a:sym typeface="Helvetica Neue"/>
      </a:defRPr>
    </a:lvl1pPr>
    <a:lvl2pPr indent="228530" defTabSz="457058" latinLnBrk="0">
      <a:lnSpc>
        <a:spcPct val="117999"/>
      </a:lnSpc>
      <a:defRPr sz="2100">
        <a:latin typeface="Helvetica Neue"/>
        <a:ea typeface="Helvetica Neue"/>
        <a:cs typeface="Helvetica Neue"/>
        <a:sym typeface="Helvetica Neue"/>
      </a:defRPr>
    </a:lvl2pPr>
    <a:lvl3pPr indent="457058" defTabSz="457058" latinLnBrk="0">
      <a:lnSpc>
        <a:spcPct val="117999"/>
      </a:lnSpc>
      <a:defRPr sz="2100">
        <a:latin typeface="Helvetica Neue"/>
        <a:ea typeface="Helvetica Neue"/>
        <a:cs typeface="Helvetica Neue"/>
        <a:sym typeface="Helvetica Neue"/>
      </a:defRPr>
    </a:lvl3pPr>
    <a:lvl4pPr indent="685589" defTabSz="457058" latinLnBrk="0">
      <a:lnSpc>
        <a:spcPct val="117999"/>
      </a:lnSpc>
      <a:defRPr sz="2100">
        <a:latin typeface="Helvetica Neue"/>
        <a:ea typeface="Helvetica Neue"/>
        <a:cs typeface="Helvetica Neue"/>
        <a:sym typeface="Helvetica Neue"/>
      </a:defRPr>
    </a:lvl4pPr>
    <a:lvl5pPr indent="914119" defTabSz="457058" latinLnBrk="0">
      <a:lnSpc>
        <a:spcPct val="117999"/>
      </a:lnSpc>
      <a:defRPr sz="2100">
        <a:latin typeface="Helvetica Neue"/>
        <a:ea typeface="Helvetica Neue"/>
        <a:cs typeface="Helvetica Neue"/>
        <a:sym typeface="Helvetica Neue"/>
      </a:defRPr>
    </a:lvl5pPr>
    <a:lvl6pPr indent="1142650" defTabSz="457058" latinLnBrk="0">
      <a:lnSpc>
        <a:spcPct val="117999"/>
      </a:lnSpc>
      <a:defRPr sz="2100">
        <a:latin typeface="Helvetica Neue"/>
        <a:ea typeface="Helvetica Neue"/>
        <a:cs typeface="Helvetica Neue"/>
        <a:sym typeface="Helvetica Neue"/>
      </a:defRPr>
    </a:lvl6pPr>
    <a:lvl7pPr indent="1371177" defTabSz="457058" latinLnBrk="0">
      <a:lnSpc>
        <a:spcPct val="117999"/>
      </a:lnSpc>
      <a:defRPr sz="2100">
        <a:latin typeface="Helvetica Neue"/>
        <a:ea typeface="Helvetica Neue"/>
        <a:cs typeface="Helvetica Neue"/>
        <a:sym typeface="Helvetica Neue"/>
      </a:defRPr>
    </a:lvl7pPr>
    <a:lvl8pPr indent="1599710" defTabSz="457058" latinLnBrk="0">
      <a:lnSpc>
        <a:spcPct val="117999"/>
      </a:lnSpc>
      <a:defRPr sz="2100">
        <a:latin typeface="Helvetica Neue"/>
        <a:ea typeface="Helvetica Neue"/>
        <a:cs typeface="Helvetica Neue"/>
        <a:sym typeface="Helvetica Neue"/>
      </a:defRPr>
    </a:lvl8pPr>
    <a:lvl9pPr indent="1828238" defTabSz="457058" latinLnBrk="0">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dicare.gov/hospitalcompare/Data/Hospital-return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Code name: we are all in this together!</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What exactly do we need to prepare for? Isn’t this just a hospital issue?</a:t>
            </a:r>
          </a:p>
        </p:txBody>
      </p:sp>
    </p:spTree>
    <p:extLst>
      <p:ext uri="{BB962C8B-B14F-4D97-AF65-F5344CB8AC3E}">
        <p14:creationId xmlns:p14="http://schemas.microsoft.com/office/powerpoint/2010/main" val="2258171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the 2 million humans and the role of home health care to this issue</a:t>
            </a:r>
          </a:p>
          <a:p>
            <a:endParaRPr lang="en-US" dirty="0"/>
          </a:p>
          <a:p>
            <a:r>
              <a:rPr lang="en-US" dirty="0"/>
              <a:t>Health care is evolving beyond the borders of the hospital walls both with in integrated systems and for independent organizations. Achieving patient, population and business success requires new partnerships across the community. Nursing leadership can seize  critical opportunities to break down the walls.</a:t>
            </a:r>
          </a:p>
          <a:p>
            <a:endParaRPr lang="en-US" dirty="0"/>
          </a:p>
          <a:p>
            <a:r>
              <a:rPr lang="en-US" dirty="0"/>
              <a:t>WHY? </a:t>
            </a:r>
          </a:p>
          <a:p>
            <a:r>
              <a:rPr lang="en-US" dirty="0"/>
              <a:t>Joy- introduced</a:t>
            </a:r>
          </a:p>
          <a:p>
            <a:r>
              <a:rPr lang="en-US" dirty="0"/>
              <a:t>Now lets talk about the 1:1 level</a:t>
            </a:r>
          </a:p>
        </p:txBody>
      </p:sp>
    </p:spTree>
    <p:extLst>
      <p:ext uri="{BB962C8B-B14F-4D97-AF65-F5344CB8AC3E}">
        <p14:creationId xmlns:p14="http://schemas.microsoft.com/office/powerpoint/2010/main" val="247358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678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397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the 2 million humans and the role of home health care to this issue</a:t>
            </a:r>
          </a:p>
          <a:p>
            <a:endParaRPr lang="en-US" dirty="0"/>
          </a:p>
          <a:p>
            <a:r>
              <a:rPr lang="en-US" dirty="0"/>
              <a:t>Health care is evolving beyond the borders of the hospital walls both with in integrated systems and for independent organizations. Achieving patient, population and business success requires new partnerships across the community. Nursing leadership can seize  critical opportunities to break down the walls.</a:t>
            </a:r>
          </a:p>
          <a:p>
            <a:endParaRPr lang="en-US" dirty="0"/>
          </a:p>
          <a:p>
            <a:r>
              <a:rPr lang="en-US" dirty="0"/>
              <a:t>WHY? </a:t>
            </a:r>
          </a:p>
          <a:p>
            <a:r>
              <a:rPr lang="en-US" dirty="0"/>
              <a:t>Joy- introduced</a:t>
            </a:r>
          </a:p>
          <a:p>
            <a:r>
              <a:rPr lang="en-US" dirty="0"/>
              <a:t>Now lets talk about the 1:1 level</a:t>
            </a:r>
          </a:p>
        </p:txBody>
      </p:sp>
    </p:spTree>
    <p:extLst>
      <p:ext uri="{BB962C8B-B14F-4D97-AF65-F5344CB8AC3E}">
        <p14:creationId xmlns:p14="http://schemas.microsoft.com/office/powerpoint/2010/main" val="7793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5AF549-987B-4983-94B6-B4AE6191BFC1}" type="slidenum">
              <a:rPr lang="en-US" smtClean="0"/>
              <a:t>15</a:t>
            </a:fld>
            <a:endParaRPr lang="en-US"/>
          </a:p>
        </p:txBody>
      </p:sp>
    </p:spTree>
    <p:extLst>
      <p:ext uri="{BB962C8B-B14F-4D97-AF65-F5344CB8AC3E}">
        <p14:creationId xmlns:p14="http://schemas.microsoft.com/office/powerpoint/2010/main" val="1388398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Transportation</a:t>
            </a:r>
          </a:p>
          <a:p>
            <a:r>
              <a:rPr lang="en-US" sz="1200" dirty="0">
                <a:latin typeface="Arial" panose="020B0604020202020204" pitchFamily="34" charset="0"/>
                <a:cs typeface="Arial" panose="020B0604020202020204" pitchFamily="34" charset="0"/>
              </a:rPr>
              <a:t>Home infestation</a:t>
            </a:r>
          </a:p>
          <a:p>
            <a:r>
              <a:rPr lang="en-US" sz="1200" dirty="0">
                <a:latin typeface="Arial" panose="020B0604020202020204" pitchFamily="34" charset="0"/>
                <a:cs typeface="Arial" panose="020B0604020202020204" pitchFamily="34" charset="0"/>
              </a:rPr>
              <a:t>Social work </a:t>
            </a:r>
          </a:p>
          <a:p>
            <a:r>
              <a:rPr lang="en-US" sz="1200" dirty="0">
                <a:latin typeface="Arial" panose="020B0604020202020204" pitchFamily="34" charset="0"/>
                <a:cs typeface="Arial" panose="020B0604020202020204" pitchFamily="34" charset="0"/>
              </a:rPr>
              <a:t>Hirer</a:t>
            </a:r>
            <a:r>
              <a:rPr lang="en-US" sz="1200" baseline="0" dirty="0">
                <a:latin typeface="Arial" panose="020B0604020202020204" pitchFamily="34" charset="0"/>
                <a:cs typeface="Arial" panose="020B0604020202020204" pitchFamily="34" charset="0"/>
              </a:rPr>
              <a:t> acuity</a:t>
            </a:r>
          </a:p>
          <a:p>
            <a:r>
              <a:rPr lang="en-US" sz="1200" baseline="0" dirty="0">
                <a:latin typeface="Arial" panose="020B0604020202020204" pitchFamily="34" charset="0"/>
                <a:cs typeface="Arial" panose="020B0604020202020204" pitchFamily="34" charset="0"/>
              </a:rPr>
              <a:t>More rehab</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462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8202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9549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058" eaLnBrk="1" fontAlgn="auto" latinLnBrk="0" hangingPunct="1">
              <a:lnSpc>
                <a:spcPct val="117999"/>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CHF patient example from 2-3 hospitalizations/monthly for over a year to…8 months and counting at home</a:t>
            </a:r>
          </a:p>
          <a:p>
            <a:endParaRPr lang="en-US" dirty="0"/>
          </a:p>
          <a:p>
            <a:endParaRPr lang="en-US" dirty="0"/>
          </a:p>
          <a:p>
            <a:r>
              <a:rPr lang="en-US" dirty="0"/>
              <a:t>Technology impacts</a:t>
            </a:r>
          </a:p>
          <a:p>
            <a:r>
              <a:rPr lang="en-US" dirty="0"/>
              <a:t>Some new programs are reporting overall risk reduction for readmissions to be 6.5% automated call program</a:t>
            </a:r>
          </a:p>
          <a:p>
            <a:endParaRPr lang="en-US" dirty="0"/>
          </a:p>
        </p:txBody>
      </p:sp>
    </p:spTree>
    <p:extLst>
      <p:ext uri="{BB962C8B-B14F-4D97-AF65-F5344CB8AC3E}">
        <p14:creationId xmlns:p14="http://schemas.microsoft.com/office/powerpoint/2010/main" val="2660434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358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Readmission</a:t>
            </a:r>
          </a:p>
          <a:p>
            <a:r>
              <a:rPr lang="en-US" dirty="0"/>
              <a:t>	</a:t>
            </a:r>
            <a:r>
              <a:rPr lang="en-US" sz="2100" b="0" i="0" dirty="0">
                <a:effectLst/>
                <a:latin typeface="Helvetica Neue"/>
                <a:ea typeface="Helvetica Neue"/>
                <a:cs typeface="Helvetica Neue"/>
                <a:sym typeface="Helvetica Neue"/>
              </a:rPr>
              <a:t>The readmission measures are estimates of the rate of unplanned readmission to an acute care hospital in the 30 days after discharge from a hospitalization. Patients may have had an unplanned readmission for any reason.</a:t>
            </a:r>
            <a:endParaRPr lang="en-US" dirty="0"/>
          </a:p>
          <a:p>
            <a:r>
              <a:rPr lang="en-US" dirty="0"/>
              <a:t>Visit measures</a:t>
            </a:r>
          </a:p>
          <a:p>
            <a:r>
              <a:rPr lang="en-US" dirty="0"/>
              <a:t>	</a:t>
            </a:r>
            <a:r>
              <a:rPr lang="en-US" sz="2100" b="0" i="0" dirty="0">
                <a:effectLst/>
                <a:latin typeface="Helvetica Neue"/>
                <a:ea typeface="Helvetica Neue"/>
                <a:cs typeface="Helvetica Neue"/>
                <a:sym typeface="Helvetica Neue"/>
              </a:rPr>
              <a:t>the rate that patients visit the hospital (in the emergency department, under </a:t>
            </a:r>
            <a:r>
              <a:rPr lang="en-US" sz="2100" b="0" i="0" u="none" strike="noStrike" dirty="0">
                <a:effectLst/>
                <a:latin typeface="Helvetica Neue"/>
                <a:ea typeface="Helvetica Neue"/>
                <a:cs typeface="Helvetica Neue"/>
                <a:sym typeface="Helvetica Neue"/>
                <a:hlinkClick r:id="rId3" tooltip="Observation services are hospital outpatient services given to help the doctor decide if the patient needs to be admitted as an inpatient or can be discharged. Observation services may be given in the emergency department or another area of the hospital. For more about observations stays, visit Medicare.gov."/>
              </a:rPr>
              <a:t>observation</a:t>
            </a:r>
            <a:r>
              <a:rPr lang="en-US" sz="2100" b="0" i="0" dirty="0">
                <a:effectLst/>
                <a:latin typeface="Helvetica Neue"/>
                <a:ea typeface="Helvetica Neue"/>
                <a:cs typeface="Helvetica Neue"/>
                <a:sym typeface="Helvetica Neue"/>
              </a:rPr>
              <a:t>, or in an inpatient unit) following an outpatient procedure. Patients may have a hospital visit for any reason.</a:t>
            </a:r>
            <a:endParaRPr lang="en-US" dirty="0"/>
          </a:p>
          <a:p>
            <a:endParaRPr lang="en-US" dirty="0"/>
          </a:p>
          <a:p>
            <a:r>
              <a:rPr lang="en-US" dirty="0"/>
              <a:t>Hospital return days</a:t>
            </a:r>
          </a:p>
          <a:p>
            <a:r>
              <a:rPr lang="en-US" dirty="0"/>
              <a:t>	</a:t>
            </a:r>
            <a:r>
              <a:rPr lang="en-US" sz="2100" b="0" i="0" dirty="0">
                <a:effectLst/>
                <a:latin typeface="Helvetica Neue"/>
                <a:ea typeface="Helvetica Neue"/>
                <a:cs typeface="Helvetica Neue"/>
                <a:sym typeface="Helvetica Neue"/>
              </a:rPr>
              <a:t>The hospital return days measures add up the number of days patients spent back in the hospital (in the emergency department, under </a:t>
            </a:r>
            <a:r>
              <a:rPr lang="en-US" sz="2100" b="0" i="0" u="none" strike="noStrike" dirty="0">
                <a:effectLst/>
                <a:latin typeface="Helvetica Neue"/>
                <a:ea typeface="Helvetica Neue"/>
                <a:cs typeface="Helvetica Neue"/>
                <a:sym typeface="Helvetica Neue"/>
                <a:hlinkClick r:id="rId3" tooltip="Observation services are hospital outpatient services given to help the doctor decide if the patient needs to be admitted as an inpatient or can be discharged. Observation services may be given in the emergency department or another area of the hospital. For more about observations stays, visit Medicare.gov."/>
              </a:rPr>
              <a:t>observation</a:t>
            </a:r>
            <a:r>
              <a:rPr lang="en-US" sz="2100" b="0" i="0" dirty="0">
                <a:effectLst/>
                <a:latin typeface="Helvetica Neue"/>
                <a:ea typeface="Helvetica Neue"/>
                <a:cs typeface="Helvetica Neue"/>
                <a:sym typeface="Helvetica Neue"/>
              </a:rPr>
              <a:t>, or in an inpatient unit) within 30 days after they were first treated and released. The measures compare each hospital’s return days to results from an average hospital with similar patients to determine if this hospital has more, similar, or fewer days than average.</a:t>
            </a:r>
            <a:endParaRPr lang="en-US" dirty="0"/>
          </a:p>
          <a:p>
            <a:r>
              <a:rPr lang="en-US" dirty="0"/>
              <a:t>	</a:t>
            </a:r>
          </a:p>
        </p:txBody>
      </p:sp>
    </p:spTree>
    <p:extLst>
      <p:ext uri="{BB962C8B-B14F-4D97-AF65-F5344CB8AC3E}">
        <p14:creationId xmlns:p14="http://schemas.microsoft.com/office/powerpoint/2010/main" val="4053719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care is evolving beyond the borders of the hospital walls both with in integrated systems and for independent organizations. Achieving patient, population and business success requires new partnerships across the community. Nursing leadership can seize  critical opportunities to break down the walls.</a:t>
            </a:r>
          </a:p>
          <a:p>
            <a:endParaRPr lang="en-US" dirty="0"/>
          </a:p>
          <a:p>
            <a:r>
              <a:rPr lang="en-US" dirty="0"/>
              <a:t>WHY? </a:t>
            </a:r>
          </a:p>
          <a:p>
            <a:r>
              <a:rPr lang="en-US" dirty="0"/>
              <a:t>Joy- introduced</a:t>
            </a:r>
          </a:p>
          <a:p>
            <a:r>
              <a:rPr lang="en-US" dirty="0"/>
              <a:t>Now lets talk about the 1:1 level</a:t>
            </a:r>
          </a:p>
        </p:txBody>
      </p:sp>
    </p:spTree>
    <p:extLst>
      <p:ext uri="{BB962C8B-B14F-4D97-AF65-F5344CB8AC3E}">
        <p14:creationId xmlns:p14="http://schemas.microsoft.com/office/powerpoint/2010/main" val="3942644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2468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Rns</a:t>
            </a:r>
            <a:r>
              <a:rPr lang="en-US" dirty="0"/>
              <a:t> represent 2% of the entire US workforce</a:t>
            </a:r>
          </a:p>
          <a:p>
            <a:pPr lvl="1"/>
            <a:r>
              <a:rPr lang="en-US" dirty="0"/>
              <a:t>ASSUMING </a:t>
            </a:r>
          </a:p>
          <a:p>
            <a:pPr lvl="2"/>
            <a:r>
              <a:rPr lang="en-US" dirty="0"/>
              <a:t>CURRENT DEMAND EQUALS SUPPLY</a:t>
            </a:r>
          </a:p>
          <a:p>
            <a:pPr lvl="2"/>
            <a:r>
              <a:rPr lang="en-US" dirty="0"/>
              <a:t>CURRENT MODELS OF CARE AND WORKFORCE NEEDS ARE UNCHANGED</a:t>
            </a:r>
          </a:p>
          <a:p>
            <a:endParaRPr lang="en-US" dirty="0"/>
          </a:p>
        </p:txBody>
      </p:sp>
      <p:sp>
        <p:nvSpPr>
          <p:cNvPr id="4" name="Slide Number Placeholder 3"/>
          <p:cNvSpPr>
            <a:spLocks noGrp="1"/>
          </p:cNvSpPr>
          <p:nvPr>
            <p:ph type="sldNum" sz="quarter" idx="10"/>
          </p:nvPr>
        </p:nvSpPr>
        <p:spPr/>
        <p:txBody>
          <a:bodyPr/>
          <a:lstStyle/>
          <a:p>
            <a:fld id="{54DB299E-58D5-401D-B4B2-B7D3840AF028}" type="slidenum">
              <a:rPr lang="en-US" smtClean="0"/>
              <a:t>23</a:t>
            </a:fld>
            <a:endParaRPr lang="en-US"/>
          </a:p>
        </p:txBody>
      </p:sp>
    </p:spTree>
    <p:extLst>
      <p:ext uri="{BB962C8B-B14F-4D97-AF65-F5344CB8AC3E}">
        <p14:creationId xmlns:p14="http://schemas.microsoft.com/office/powerpoint/2010/main" val="863124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Hrsa</a:t>
            </a:r>
            <a:r>
              <a:rPr lang="en-US" dirty="0"/>
              <a:t> reports 21% increase in demand </a:t>
            </a:r>
          </a:p>
          <a:p>
            <a:r>
              <a:rPr lang="en-US" dirty="0"/>
              <a:t>This shows 19.4%</a:t>
            </a:r>
            <a:r>
              <a:rPr lang="en-US" baseline="0" dirty="0"/>
              <a:t> increase</a:t>
            </a:r>
          </a:p>
          <a:p>
            <a:endParaRPr lang="en-US" baseline="0" dirty="0"/>
          </a:p>
          <a:p>
            <a:r>
              <a:rPr lang="en-US" baseline="0" dirty="0"/>
              <a:t>This is </a:t>
            </a:r>
            <a:r>
              <a:rPr lang="en-US" baseline="0" dirty="0" err="1"/>
              <a:t>rns</a:t>
            </a:r>
            <a:r>
              <a:rPr lang="en-US" baseline="0" dirty="0"/>
              <a:t> only- there are other groups; </a:t>
            </a:r>
            <a:r>
              <a:rPr lang="en-US" baseline="0" dirty="0" err="1"/>
              <a:t>lpns</a:t>
            </a:r>
            <a:r>
              <a:rPr lang="en-US" baseline="0" dirty="0"/>
              <a:t>, </a:t>
            </a:r>
            <a:r>
              <a:rPr lang="en-US" baseline="0" dirty="0" err="1"/>
              <a:t>crnas</a:t>
            </a:r>
            <a:r>
              <a:rPr lang="en-US" baseline="0" dirty="0"/>
              <a:t>, ARNPs, nurse faculty!</a:t>
            </a:r>
          </a:p>
          <a:p>
            <a:endParaRPr lang="en-US" baseline="0" dirty="0"/>
          </a:p>
          <a:p>
            <a:pPr lvl="2"/>
            <a:r>
              <a:rPr lang="en-US" sz="3413" dirty="0"/>
              <a:t>EXCEPT in 16 states where there will still be shortages</a:t>
            </a:r>
          </a:p>
          <a:p>
            <a:pPr lvl="2"/>
            <a:r>
              <a:rPr lang="en-US" sz="3413" dirty="0"/>
              <a:t>3 states with the projected worst shortage in 2025:</a:t>
            </a:r>
          </a:p>
          <a:p>
            <a:pPr lvl="3"/>
            <a:r>
              <a:rPr lang="en-US" sz="3413" dirty="0"/>
              <a:t>Arizona</a:t>
            </a:r>
          </a:p>
          <a:p>
            <a:pPr lvl="3"/>
            <a:r>
              <a:rPr lang="en-US" sz="3413" dirty="0"/>
              <a:t>Colorado</a:t>
            </a:r>
          </a:p>
          <a:p>
            <a:pPr lvl="3"/>
            <a:r>
              <a:rPr lang="en-US" sz="3413" b="1" dirty="0"/>
              <a:t>NORTH CAROLINA</a:t>
            </a:r>
          </a:p>
          <a:p>
            <a:endParaRPr lang="en-US" dirty="0"/>
          </a:p>
        </p:txBody>
      </p:sp>
      <p:sp>
        <p:nvSpPr>
          <p:cNvPr id="4" name="Slide Number Placeholder 3"/>
          <p:cNvSpPr>
            <a:spLocks noGrp="1"/>
          </p:cNvSpPr>
          <p:nvPr>
            <p:ph type="sldNum" sz="quarter" idx="10"/>
          </p:nvPr>
        </p:nvSpPr>
        <p:spPr/>
        <p:txBody>
          <a:bodyPr/>
          <a:lstStyle/>
          <a:p>
            <a:fld id="{54DB299E-58D5-401D-B4B2-B7D3840AF028}" type="slidenum">
              <a:rPr lang="en-US" smtClean="0"/>
              <a:t>24</a:t>
            </a:fld>
            <a:endParaRPr lang="en-US"/>
          </a:p>
        </p:txBody>
      </p:sp>
    </p:spTree>
    <p:extLst>
      <p:ext uri="{BB962C8B-B14F-4D97-AF65-F5344CB8AC3E}">
        <p14:creationId xmlns:p14="http://schemas.microsoft.com/office/powerpoint/2010/main" val="3019170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the authors concede that the national projections may be confounded by a number of factors, including the expanding roles for nurses, population growth, and an aging nursing workforce. </a:t>
            </a:r>
          </a:p>
          <a:p>
            <a:endParaRPr lang="en-US" dirty="0"/>
          </a:p>
          <a:p>
            <a:endParaRPr lang="en-US" dirty="0"/>
          </a:p>
          <a:p>
            <a:r>
              <a:rPr lang="en-US" dirty="0"/>
              <a:t> </a:t>
            </a:r>
          </a:p>
          <a:p>
            <a:r>
              <a:rPr lang="en-US" dirty="0"/>
              <a:t>The report does not consider the projected supply and demand for RNs by education </a:t>
            </a:r>
            <a:r>
              <a:rPr lang="en-US" dirty="0" err="1"/>
              <a:t>level,which</a:t>
            </a:r>
            <a:r>
              <a:rPr lang="en-US" dirty="0"/>
              <a:t> makes it impossible to determine if we are graduating sufficient numbers of in-demand baccalaureate- and graduate-prepared nurses</a:t>
            </a:r>
          </a:p>
          <a:p>
            <a:endParaRPr lang="en-US" dirty="0"/>
          </a:p>
          <a:p>
            <a:r>
              <a:rPr lang="en-US" dirty="0"/>
              <a:t>The report also does not address one of the fastest growing segments of the </a:t>
            </a:r>
            <a:r>
              <a:rPr lang="en-US" dirty="0" err="1"/>
              <a:t>nursingworkforce</a:t>
            </a:r>
            <a:r>
              <a:rPr lang="en-US" dirty="0"/>
              <a:t>, Advanced Practice Registered Nurses, which include Nurse </a:t>
            </a:r>
            <a:r>
              <a:rPr lang="en-US" dirty="0" err="1"/>
              <a:t>Practitioners,Clinical</a:t>
            </a:r>
            <a:r>
              <a:rPr lang="en-US" dirty="0"/>
              <a:t> Nurse Specialists, Certified Registered Nurse Anesthetists, and Certified Nurse-Midwives. To review </a:t>
            </a:r>
            <a:r>
              <a:rPr lang="en-US" dirty="0" err="1"/>
              <a:t>HRSA’s</a:t>
            </a:r>
            <a:r>
              <a:rPr lang="en-US" dirty="0"/>
              <a:t> May 2014 report on </a:t>
            </a:r>
            <a:r>
              <a:rPr lang="en-US" i="1" dirty="0"/>
              <a:t>Highlights from the 2012 </a:t>
            </a:r>
            <a:r>
              <a:rPr lang="en-US" i="1" dirty="0" err="1"/>
              <a:t>NationalSample</a:t>
            </a:r>
            <a:r>
              <a:rPr lang="en-US" i="1" dirty="0"/>
              <a:t> Survey of Nurse Practitioners</a:t>
            </a:r>
            <a:r>
              <a:rPr lang="en-US" dirty="0"/>
              <a:t>, see http://bhw.hrsa.gov/health-workforce-analysis/nssnp.Throughout </a:t>
            </a:r>
          </a:p>
        </p:txBody>
      </p:sp>
      <p:sp>
        <p:nvSpPr>
          <p:cNvPr id="4" name="Slide Number Placeholder 3"/>
          <p:cNvSpPr>
            <a:spLocks noGrp="1"/>
          </p:cNvSpPr>
          <p:nvPr>
            <p:ph type="sldNum" sz="quarter" idx="10"/>
          </p:nvPr>
        </p:nvSpPr>
        <p:spPr/>
        <p:txBody>
          <a:bodyPr/>
          <a:lstStyle/>
          <a:p>
            <a:fld id="{54DB299E-58D5-401D-B4B2-B7D3840AF028}" type="slidenum">
              <a:rPr lang="en-US" smtClean="0"/>
              <a:t>25</a:t>
            </a:fld>
            <a:endParaRPr lang="en-US"/>
          </a:p>
        </p:txBody>
      </p:sp>
    </p:spTree>
    <p:extLst>
      <p:ext uri="{BB962C8B-B14F-4D97-AF65-F5344CB8AC3E}">
        <p14:creationId xmlns:p14="http://schemas.microsoft.com/office/powerpoint/2010/main" val="3720078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Montana Team” </a:t>
            </a:r>
            <a:r>
              <a:rPr lang="en-US" dirty="0" err="1"/>
              <a:t>buerhaus</a:t>
            </a:r>
            <a:r>
              <a:rPr lang="en-US" dirty="0"/>
              <a:t>, </a:t>
            </a:r>
            <a:r>
              <a:rPr lang="en-US" dirty="0" err="1"/>
              <a:t>auerback</a:t>
            </a:r>
            <a:r>
              <a:rPr lang="en-US" dirty="0"/>
              <a:t> and </a:t>
            </a:r>
            <a:r>
              <a:rPr lang="en-US" dirty="0" err="1"/>
              <a:t>staiger</a:t>
            </a:r>
            <a:endParaRPr lang="en-US" dirty="0"/>
          </a:p>
          <a:p>
            <a:r>
              <a:rPr lang="en-US" dirty="0"/>
              <a:t>10 year increase in nursing school enrollment</a:t>
            </a:r>
          </a:p>
          <a:p>
            <a:r>
              <a:rPr lang="en-US" dirty="0"/>
              <a:t>In 2012, 1million of 2.5 million RNs were Baby Boomers. </a:t>
            </a:r>
          </a:p>
          <a:p>
            <a:r>
              <a:rPr lang="en-US" dirty="0"/>
              <a:t>By 2025, that number is expected to fall over 65%, to just over 340,000; while the percent of nurses under the age of 35 will increase almost 40%, exceeding one million, in a field of now over 3.5 million </a:t>
            </a:r>
          </a:p>
          <a:p>
            <a:endParaRPr lang="en-US" dirty="0"/>
          </a:p>
          <a:p>
            <a:r>
              <a:rPr lang="en-US" sz="2100" dirty="0">
                <a:effectLst/>
                <a:latin typeface="Helvetica Neue"/>
                <a:ea typeface="Helvetica Neue"/>
                <a:cs typeface="Helvetica Neue"/>
                <a:sym typeface="Helvetica Neue"/>
              </a:rPr>
              <a:t>The Millennial generation is known for civic commitment in a pragmatic way. They want to change the world on their terms. Terms which typically mean flexible work schedules, clear pathways to success, acknowledgement of their progress, and opportunities to share and apply what they know, ideally working in team</a:t>
            </a:r>
            <a:endParaRPr lang="en-US" dirty="0"/>
          </a:p>
        </p:txBody>
      </p:sp>
    </p:spTree>
    <p:extLst>
      <p:ext uri="{BB962C8B-B14F-4D97-AF65-F5344CB8AC3E}">
        <p14:creationId xmlns:p14="http://schemas.microsoft.com/office/powerpoint/2010/main" val="2333826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4517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3413" dirty="0"/>
              <a:t>EXCEPT in 16 states where there will still be shortages</a:t>
            </a:r>
          </a:p>
          <a:p>
            <a:pPr lvl="2"/>
            <a:r>
              <a:rPr lang="en-US" sz="3413" dirty="0"/>
              <a:t>3 states with the projected worst shortage in 2025:</a:t>
            </a:r>
          </a:p>
          <a:p>
            <a:pPr lvl="3"/>
            <a:r>
              <a:rPr lang="en-US" sz="3413" dirty="0"/>
              <a:t>Arizona</a:t>
            </a:r>
          </a:p>
          <a:p>
            <a:pPr lvl="3"/>
            <a:r>
              <a:rPr lang="en-US" sz="3413" dirty="0"/>
              <a:t>Colorado</a:t>
            </a:r>
          </a:p>
          <a:p>
            <a:pPr lvl="3"/>
            <a:r>
              <a:rPr lang="en-US" sz="3413" b="1" dirty="0"/>
              <a:t>NORTH CAROLINA</a:t>
            </a:r>
          </a:p>
          <a:p>
            <a:endParaRPr lang="en-US" dirty="0"/>
          </a:p>
        </p:txBody>
      </p:sp>
    </p:spTree>
    <p:extLst>
      <p:ext uri="{BB962C8B-B14F-4D97-AF65-F5344CB8AC3E}">
        <p14:creationId xmlns:p14="http://schemas.microsoft.com/office/powerpoint/2010/main" val="326229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Ancedotally</a:t>
            </a:r>
            <a:r>
              <a:rPr lang="en-US" dirty="0"/>
              <a:t>- home care nurses leave for retirement</a:t>
            </a:r>
          </a:p>
          <a:p>
            <a:r>
              <a:rPr lang="en-US" dirty="0"/>
              <a:t>Now the leave for pay, working conditions – drive time , charting, hours, AND </a:t>
            </a:r>
          </a:p>
        </p:txBody>
      </p:sp>
    </p:spTree>
    <p:extLst>
      <p:ext uri="{BB962C8B-B14F-4D97-AF65-F5344CB8AC3E}">
        <p14:creationId xmlns:p14="http://schemas.microsoft.com/office/powerpoint/2010/main" val="2927544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things we don’t know about care at home. </a:t>
            </a:r>
          </a:p>
        </p:txBody>
      </p:sp>
    </p:spTree>
    <p:extLst>
      <p:ext uri="{BB962C8B-B14F-4D97-AF65-F5344CB8AC3E}">
        <p14:creationId xmlns:p14="http://schemas.microsoft.com/office/powerpoint/2010/main" val="286956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impact of primary diagnosis?</a:t>
            </a:r>
          </a:p>
          <a:p>
            <a:r>
              <a:rPr lang="en-US" dirty="0"/>
              <a:t>Excludes </a:t>
            </a:r>
            <a:r>
              <a:rPr lang="en-US" dirty="0" err="1"/>
              <a:t>medicare</a:t>
            </a:r>
            <a:r>
              <a:rPr lang="en-US" dirty="0"/>
              <a:t> advantage, private insurance as primary, VA, Medicaid, </a:t>
            </a:r>
            <a:r>
              <a:rPr lang="en-US" dirty="0" err="1"/>
              <a:t>medicare</a:t>
            </a:r>
            <a:r>
              <a:rPr lang="en-US" dirty="0"/>
              <a:t> under 65 AND first 12 months on </a:t>
            </a:r>
            <a:r>
              <a:rPr lang="en-US" dirty="0" err="1"/>
              <a:t>medicare</a:t>
            </a:r>
            <a:r>
              <a:rPr lang="en-US" dirty="0"/>
              <a:t>!</a:t>
            </a:r>
          </a:p>
          <a:p>
            <a:endParaRPr lang="en-US" dirty="0"/>
          </a:p>
          <a:p>
            <a:r>
              <a:rPr lang="en-US" dirty="0" err="1"/>
              <a:t>Icd</a:t>
            </a:r>
            <a:r>
              <a:rPr lang="en-US" dirty="0"/>
              <a:t> 9 to 10</a:t>
            </a:r>
          </a:p>
        </p:txBody>
      </p:sp>
    </p:spTree>
    <p:extLst>
      <p:ext uri="{BB962C8B-B14F-4D97-AF65-F5344CB8AC3E}">
        <p14:creationId xmlns:p14="http://schemas.microsoft.com/office/powerpoint/2010/main" val="3354305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can’t be?</a:t>
            </a:r>
          </a:p>
        </p:txBody>
      </p:sp>
    </p:spTree>
    <p:extLst>
      <p:ext uri="{BB962C8B-B14F-4D97-AF65-F5344CB8AC3E}">
        <p14:creationId xmlns:p14="http://schemas.microsoft.com/office/powerpoint/2010/main" val="2957365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Lifestyle view</a:t>
            </a:r>
          </a:p>
        </p:txBody>
      </p:sp>
    </p:spTree>
    <p:extLst>
      <p:ext uri="{BB962C8B-B14F-4D97-AF65-F5344CB8AC3E}">
        <p14:creationId xmlns:p14="http://schemas.microsoft.com/office/powerpoint/2010/main" val="1373922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773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Used for revenue and reimbursement</a:t>
            </a:r>
          </a:p>
          <a:p>
            <a:r>
              <a:rPr lang="en-US" sz="1200" dirty="0">
                <a:latin typeface="Arial" panose="020B0604020202020204" pitchFamily="34" charset="0"/>
                <a:cs typeface="Arial" panose="020B0604020202020204" pitchFamily="34" charset="0"/>
              </a:rPr>
              <a:t>Building alternative payment</a:t>
            </a:r>
          </a:p>
          <a:p>
            <a:r>
              <a:rPr lang="en-US" sz="1200" dirty="0">
                <a:latin typeface="Arial" panose="020B0604020202020204" pitchFamily="34" charset="0"/>
                <a:cs typeface="Arial" panose="020B0604020202020204" pitchFamily="34" charset="0"/>
              </a:rPr>
              <a:t>Stars program</a:t>
            </a:r>
          </a:p>
          <a:p>
            <a:r>
              <a:rPr lang="en-US" sz="1200" dirty="0">
                <a:latin typeface="Arial" panose="020B0604020202020204" pitchFamily="34" charset="0"/>
                <a:cs typeface="Arial" panose="020B0604020202020204" pitchFamily="34" charset="0"/>
              </a:rPr>
              <a:t>Value based purchasing</a:t>
            </a:r>
          </a:p>
          <a:p>
            <a:r>
              <a:rPr lang="en-US" sz="1200" dirty="0">
                <a:latin typeface="Arial" panose="020B0604020202020204" pitchFamily="34" charset="0"/>
                <a:cs typeface="Arial" panose="020B0604020202020204" pitchFamily="34" charset="0"/>
              </a:rPr>
              <a:t>Hospital</a:t>
            </a:r>
            <a:r>
              <a:rPr lang="en-US" sz="1200" baseline="0" dirty="0">
                <a:latin typeface="Arial" panose="020B0604020202020204" pitchFamily="34" charset="0"/>
                <a:cs typeface="Arial" panose="020B0604020202020204" pitchFamily="34" charset="0"/>
              </a:rPr>
              <a:t> compare… public data</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2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latin typeface="Arial" panose="020B0604020202020204" pitchFamily="34" charset="0"/>
                <a:cs typeface="Arial" panose="020B0604020202020204" pitchFamily="34" charset="0"/>
              </a:rPr>
              <a:t>Chf</a:t>
            </a:r>
            <a:r>
              <a:rPr lang="en-US" sz="1200" dirty="0">
                <a:latin typeface="Arial" panose="020B0604020202020204" pitchFamily="34" charset="0"/>
                <a:cs typeface="Arial" panose="020B0604020202020204" pitchFamily="34" charset="0"/>
              </a:rPr>
              <a:t> = 22%</a:t>
            </a:r>
          </a:p>
          <a:p>
            <a:r>
              <a:rPr lang="en-US" sz="1200" dirty="0" err="1">
                <a:latin typeface="Arial" panose="020B0604020202020204" pitchFamily="34" charset="0"/>
                <a:cs typeface="Arial" panose="020B0604020202020204" pitchFamily="34" charset="0"/>
              </a:rPr>
              <a:t>Copd</a:t>
            </a:r>
            <a:r>
              <a:rPr lang="en-US" sz="1200" dirty="0">
                <a:latin typeface="Arial" panose="020B0604020202020204" pitchFamily="34" charset="0"/>
                <a:cs typeface="Arial" panose="020B0604020202020204" pitchFamily="34" charset="0"/>
              </a:rPr>
              <a:t> = 20%</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Currently hospital compare </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Nursing home compare</a:t>
            </a:r>
          </a:p>
          <a:p>
            <a:r>
              <a:rPr lang="en-US" sz="1200" dirty="0">
                <a:latin typeface="Arial" panose="020B0604020202020204" pitchFamily="34" charset="0"/>
                <a:cs typeface="Arial" panose="020B0604020202020204" pitchFamily="34" charset="0"/>
              </a:rPr>
              <a:t>Short term residents21.1%</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Are you confused yet?</a:t>
            </a:r>
          </a:p>
          <a:p>
            <a:r>
              <a:rPr lang="en-US" sz="1200" dirty="0">
                <a:latin typeface="Arial" panose="020B0604020202020204" pitchFamily="34" charset="0"/>
                <a:cs typeface="Arial" panose="020B0604020202020204" pitchFamily="34" charset="0"/>
              </a:rPr>
              <a:t>I am so lets take this from the human side</a:t>
            </a:r>
          </a:p>
        </p:txBody>
      </p:sp>
    </p:spTree>
    <p:extLst>
      <p:ext uri="{BB962C8B-B14F-4D97-AF65-F5344CB8AC3E}">
        <p14:creationId xmlns:p14="http://schemas.microsoft.com/office/powerpoint/2010/main" val="328949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Not just about the hospital finances </a:t>
            </a:r>
          </a:p>
          <a:p>
            <a:r>
              <a:rPr lang="en-US" sz="1200" dirty="0">
                <a:latin typeface="Arial" panose="020B0604020202020204" pitchFamily="34" charset="0"/>
                <a:cs typeface="Arial" panose="020B0604020202020204" pitchFamily="34" charset="0"/>
              </a:rPr>
              <a:t>Ever readmission is a </a:t>
            </a:r>
          </a:p>
          <a:p>
            <a:pPr lvl="1"/>
            <a:r>
              <a:rPr lang="en-US" sz="1200" dirty="0">
                <a:latin typeface="Arial" panose="020B0604020202020204" pitchFamily="34" charset="0"/>
                <a:cs typeface="Arial" panose="020B0604020202020204" pitchFamily="34" charset="0"/>
              </a:rPr>
              <a:t>Patient- experiencing illness,</a:t>
            </a:r>
          </a:p>
          <a:p>
            <a:pPr lvl="1"/>
            <a:r>
              <a:rPr lang="en-US" sz="1200" dirty="0">
                <a:latin typeface="Arial" panose="020B0604020202020204" pitchFamily="34" charset="0"/>
                <a:cs typeface="Arial" panose="020B0604020202020204" pitchFamily="34" charset="0"/>
              </a:rPr>
              <a:t>Family- under stress</a:t>
            </a:r>
          </a:p>
          <a:p>
            <a:pPr marL="0" marR="0" lvl="1" indent="0" defTabSz="457058" eaLnBrk="1" fontAlgn="auto" latinLnBrk="0" hangingPunct="1">
              <a:lnSpc>
                <a:spcPct val="117999"/>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Every ED visit is a system failure.</a:t>
            </a:r>
          </a:p>
          <a:p>
            <a:endParaRPr lang="en-US" dirty="0"/>
          </a:p>
        </p:txBody>
      </p:sp>
    </p:spTree>
    <p:extLst>
      <p:ext uri="{BB962C8B-B14F-4D97-AF65-F5344CB8AC3E}">
        <p14:creationId xmlns:p14="http://schemas.microsoft.com/office/powerpoint/2010/main" val="429142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the 2 million humans and the role of home health care to this issue</a:t>
            </a:r>
          </a:p>
          <a:p>
            <a:endParaRPr lang="en-US" dirty="0"/>
          </a:p>
          <a:p>
            <a:r>
              <a:rPr lang="en-US" dirty="0"/>
              <a:t>Health care is evolving beyond the borders of the hospital walls both with in integrated systems and for independent organizations. Achieving patient, population and business success requires new partnerships across the community. Nursing leadership can seize  critical opportunities to break down the walls.</a:t>
            </a:r>
          </a:p>
          <a:p>
            <a:endParaRPr lang="en-US" dirty="0"/>
          </a:p>
          <a:p>
            <a:r>
              <a:rPr lang="en-US" dirty="0"/>
              <a:t>WHY? </a:t>
            </a:r>
          </a:p>
          <a:p>
            <a:r>
              <a:rPr lang="en-US" dirty="0"/>
              <a:t>Joy- introduced</a:t>
            </a:r>
          </a:p>
          <a:p>
            <a:r>
              <a:rPr lang="en-US" dirty="0"/>
              <a:t>Now lets talk about the 1:1 level</a:t>
            </a:r>
          </a:p>
        </p:txBody>
      </p:sp>
    </p:spTree>
    <p:extLst>
      <p:ext uri="{BB962C8B-B14F-4D97-AF65-F5344CB8AC3E}">
        <p14:creationId xmlns:p14="http://schemas.microsoft.com/office/powerpoint/2010/main" val="322987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200" dirty="0">
                <a:solidFill>
                  <a:schemeClr val="tx1"/>
                </a:solidFill>
                <a:latin typeface="Arial" panose="020B0604020202020204" pitchFamily="34" charset="0"/>
                <a:cs typeface="Arial" panose="020B0604020202020204" pitchFamily="34" charset="0"/>
              </a:rPr>
              <a:t>Increasingly integrated approaches to medical, behavioral, public health and social services</a:t>
            </a:r>
          </a:p>
          <a:p>
            <a:pPr lvl="1">
              <a:spcBef>
                <a:spcPts val="1200"/>
              </a:spcBef>
            </a:pPr>
            <a:r>
              <a:rPr lang="en-US" sz="1200" dirty="0">
                <a:solidFill>
                  <a:schemeClr val="tx1"/>
                </a:solidFill>
                <a:latin typeface="Arial" panose="020B0604020202020204" pitchFamily="34" charset="0"/>
                <a:cs typeface="Arial" panose="020B0604020202020204" pitchFamily="34" charset="0"/>
              </a:rPr>
              <a:t>Social determinants of health</a:t>
            </a:r>
          </a:p>
          <a:p>
            <a:pPr lvl="1">
              <a:spcBef>
                <a:spcPts val="1200"/>
              </a:spcBef>
            </a:pPr>
            <a:r>
              <a:rPr lang="en-US" sz="1200" dirty="0">
                <a:solidFill>
                  <a:schemeClr val="tx1"/>
                </a:solidFill>
                <a:latin typeface="Arial" panose="020B0604020202020204" pitchFamily="34" charset="0"/>
                <a:cs typeface="Arial" panose="020B0604020202020204" pitchFamily="34" charset="0"/>
              </a:rPr>
              <a:t>Funding for social and community services</a:t>
            </a:r>
          </a:p>
          <a:p>
            <a:endParaRPr lang="en-US" dirty="0"/>
          </a:p>
        </p:txBody>
      </p:sp>
    </p:spTree>
    <p:extLst>
      <p:ext uri="{BB962C8B-B14F-4D97-AF65-F5344CB8AC3E}">
        <p14:creationId xmlns:p14="http://schemas.microsoft.com/office/powerpoint/2010/main" val="310412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978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25120" y="325120"/>
            <a:ext cx="12367565" cy="8583168"/>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012" tIns="65007" rIns="130012" bIns="65007" rtlCol="0" anchor="ctr"/>
          <a:lstStyle/>
          <a:p>
            <a:pPr algn="ctr"/>
            <a:endParaRPr lang="en-US"/>
          </a:p>
        </p:txBody>
      </p:sp>
      <p:grpSp>
        <p:nvGrpSpPr>
          <p:cNvPr id="7" name="Group 9"/>
          <p:cNvGrpSpPr>
            <a:grpSpLocks noChangeAspect="1"/>
          </p:cNvGrpSpPr>
          <p:nvPr/>
        </p:nvGrpSpPr>
        <p:grpSpPr bwMode="hidden">
          <a:xfrm>
            <a:off x="301036" y="7614525"/>
            <a:ext cx="12406579" cy="1893803"/>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75360" y="2275840"/>
            <a:ext cx="11054080" cy="2531709"/>
          </a:xfrm>
        </p:spPr>
        <p:txBody>
          <a:bodyPr anchor="b">
            <a:normAutofit/>
          </a:bodyPr>
          <a:lstStyle>
            <a:lvl1pPr>
              <a:defRPr sz="63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950720" y="5057424"/>
            <a:ext cx="9103360" cy="2095218"/>
          </a:xfrm>
        </p:spPr>
        <p:txBody>
          <a:bodyPr>
            <a:normAutofit/>
          </a:bodyPr>
          <a:lstStyle>
            <a:lvl1pPr marL="0" indent="0" algn="ctr">
              <a:buNone/>
              <a:defRPr sz="2800">
                <a:solidFill>
                  <a:srgbClr val="FFFFFF"/>
                </a:solidFill>
              </a:defRPr>
            </a:lvl1pPr>
            <a:lvl2pPr marL="650062" indent="0" algn="ctr">
              <a:buNone/>
              <a:defRPr>
                <a:solidFill>
                  <a:schemeClr val="tx1">
                    <a:tint val="75000"/>
                  </a:schemeClr>
                </a:solidFill>
              </a:defRPr>
            </a:lvl2pPr>
            <a:lvl3pPr marL="1300125" indent="0" algn="ctr">
              <a:buNone/>
              <a:defRPr>
                <a:solidFill>
                  <a:schemeClr val="tx1">
                    <a:tint val="75000"/>
                  </a:schemeClr>
                </a:solidFill>
              </a:defRPr>
            </a:lvl3pPr>
            <a:lvl4pPr marL="1950192" indent="0" algn="ctr">
              <a:buNone/>
              <a:defRPr>
                <a:solidFill>
                  <a:schemeClr val="tx1">
                    <a:tint val="75000"/>
                  </a:schemeClr>
                </a:solidFill>
              </a:defRPr>
            </a:lvl4pPr>
            <a:lvl5pPr marL="2600254" indent="0" algn="ctr">
              <a:buNone/>
              <a:defRPr>
                <a:solidFill>
                  <a:schemeClr val="tx1">
                    <a:tint val="75000"/>
                  </a:schemeClr>
                </a:solidFill>
              </a:defRPr>
            </a:lvl5pPr>
            <a:lvl6pPr marL="3250317" indent="0" algn="ctr">
              <a:buNone/>
              <a:defRPr>
                <a:solidFill>
                  <a:schemeClr val="tx1">
                    <a:tint val="75000"/>
                  </a:schemeClr>
                </a:solidFill>
              </a:defRPr>
            </a:lvl6pPr>
            <a:lvl7pPr marL="3900384" indent="0" algn="ctr">
              <a:buNone/>
              <a:defRPr>
                <a:solidFill>
                  <a:schemeClr val="tx1">
                    <a:tint val="75000"/>
                  </a:schemeClr>
                </a:solidFill>
              </a:defRPr>
            </a:lvl7pPr>
            <a:lvl8pPr marL="4550443" indent="0" algn="ctr">
              <a:buNone/>
              <a:defRPr>
                <a:solidFill>
                  <a:schemeClr val="tx1">
                    <a:tint val="75000"/>
                  </a:schemeClr>
                </a:solidFill>
              </a:defRPr>
            </a:lvl8pPr>
            <a:lvl9pPr marL="5200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AB0777-4C60-462E-A92C-CDAFD498799C}"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B0777-4C60-462E-A92C-CDAFD498799C}"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25120" y="325120"/>
            <a:ext cx="12367565" cy="202874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012" tIns="65007" rIns="130012" bIns="65007" rtlCol="0" anchor="ctr"/>
          <a:lstStyle/>
          <a:p>
            <a:pPr algn="ct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grpSp>
        <p:nvGrpSpPr>
          <p:cNvPr id="15" name="Group 14"/>
          <p:cNvGrpSpPr>
            <a:grpSpLocks noChangeAspect="1"/>
          </p:cNvGrpSpPr>
          <p:nvPr/>
        </p:nvGrpSpPr>
        <p:grpSpPr bwMode="hidden">
          <a:xfrm>
            <a:off x="301036" y="1015738"/>
            <a:ext cx="12406579" cy="1893803"/>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9428480" y="2059101"/>
            <a:ext cx="2926080" cy="6381985"/>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50240" y="2059093"/>
            <a:ext cx="8561493" cy="6381986"/>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5" name="Shape 15"/>
          <p:cNvSpPr>
            <a:spLocks noGrp="1"/>
          </p:cNvSpPr>
          <p:nvPr>
            <p:ph type="body" sz="quarter" idx="13"/>
          </p:nvPr>
        </p:nvSpPr>
        <p:spPr>
          <a:xfrm>
            <a:off x="369430" y="8807451"/>
            <a:ext cx="12255501" cy="415835"/>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16" name="Shape 16"/>
          <p:cNvSpPr>
            <a:spLocks noGrp="1"/>
          </p:cNvSpPr>
          <p:nvPr>
            <p:ph type="title"/>
          </p:nvPr>
        </p:nvSpPr>
        <p:spPr>
          <a:xfrm>
            <a:off x="355601" y="5905500"/>
            <a:ext cx="12293601" cy="2108200"/>
          </a:xfrm>
          <a:prstGeom prst="rect">
            <a:avLst/>
          </a:prstGeom>
        </p:spPr>
        <p:txBody>
          <a:bodyPr anchor="b"/>
          <a:lstStyle/>
          <a:p>
            <a:r>
              <a:t>Title Text</a:t>
            </a:r>
          </a:p>
        </p:txBody>
      </p:sp>
      <p:sp>
        <p:nvSpPr>
          <p:cNvPr id="17" name="Shape 17"/>
          <p:cNvSpPr>
            <a:spLocks noGrp="1"/>
          </p:cNvSpPr>
          <p:nvPr>
            <p:ph type="body" sz="quarter" idx="1"/>
          </p:nvPr>
        </p:nvSpPr>
        <p:spPr>
          <a:xfrm>
            <a:off x="355601" y="8001001"/>
            <a:ext cx="12293601" cy="508001"/>
          </a:xfrm>
          <a:prstGeom prst="rect">
            <a:avLst/>
          </a:prstGeom>
        </p:spPr>
        <p:txBody>
          <a:bodyPr anchor="t"/>
          <a:lstStyle>
            <a:lvl1pPr marL="0" indent="0">
              <a:spcBef>
                <a:spcPts val="1000"/>
              </a:spcBef>
              <a:buClrTx/>
              <a:buSzTx/>
              <a:buFontTx/>
              <a:buNone/>
              <a:defRPr sz="2400">
                <a:solidFill>
                  <a:srgbClr val="5C86B9"/>
                </a:solidFill>
              </a:defRPr>
            </a:lvl1pPr>
            <a:lvl2pPr marL="0" indent="228530">
              <a:spcBef>
                <a:spcPts val="1000"/>
              </a:spcBef>
              <a:buClrTx/>
              <a:buSzTx/>
              <a:buFontTx/>
              <a:buNone/>
              <a:defRPr sz="2400">
                <a:solidFill>
                  <a:srgbClr val="5C86B9"/>
                </a:solidFill>
              </a:defRPr>
            </a:lvl2pPr>
            <a:lvl3pPr marL="0" indent="457058">
              <a:spcBef>
                <a:spcPts val="1000"/>
              </a:spcBef>
              <a:buClrTx/>
              <a:buSzTx/>
              <a:buFontTx/>
              <a:buNone/>
              <a:defRPr sz="2400">
                <a:solidFill>
                  <a:srgbClr val="5C86B9"/>
                </a:solidFill>
              </a:defRPr>
            </a:lvl3pPr>
            <a:lvl4pPr marL="0" indent="685589">
              <a:spcBef>
                <a:spcPts val="1000"/>
              </a:spcBef>
              <a:buClrTx/>
              <a:buSzTx/>
              <a:buFontTx/>
              <a:buNone/>
              <a:defRPr sz="2400">
                <a:solidFill>
                  <a:srgbClr val="5C86B9"/>
                </a:solidFill>
              </a:defRPr>
            </a:lvl4pPr>
            <a:lvl5pPr marL="0" indent="914119">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8" name="Shape 18"/>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B0777-4C60-462E-A92C-CDAFD498799C}"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32B78-3D46-4847-AB43-D26DAD7B504D}" type="slidenum">
              <a:rPr lang="en-US" smtClean="0">
                <a:solidFill>
                  <a:srgbClr val="007AC6"/>
                </a:solidFill>
              </a:rPr>
              <a:pPr/>
              <a:t>‹#›</a:t>
            </a:fld>
            <a:endParaRPr lang="en-US" dirty="0">
              <a:solidFill>
                <a:srgbClr val="007AC6"/>
              </a:solidFill>
            </a:endParaRP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25120" y="325120"/>
            <a:ext cx="12367565" cy="673648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012" tIns="65007" rIns="130012" bIns="65007" rtlCol="0" anchor="ctr"/>
          <a:lstStyle/>
          <a:p>
            <a:pPr algn="ctr"/>
            <a:endParaRPr lang="en-US"/>
          </a:p>
        </p:txBody>
      </p:sp>
      <p:sp>
        <p:nvSpPr>
          <p:cNvPr id="9" name="Freeform 14"/>
          <p:cNvSpPr>
            <a:spLocks/>
          </p:cNvSpPr>
          <p:nvPr/>
        </p:nvSpPr>
        <p:spPr bwMode="hidden">
          <a:xfrm>
            <a:off x="8600809" y="5978442"/>
            <a:ext cx="4090921" cy="1015504"/>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130012" tIns="65007" rIns="130012" bIns="65007" numCol="1" anchor="t" anchorCtr="0" compatLnSpc="1">
            <a:prstTxWarp prst="textNoShape">
              <a:avLst/>
            </a:prstTxWarp>
          </a:bodyPr>
          <a:lstStyle/>
          <a:p>
            <a:endParaRPr lang="en-US"/>
          </a:p>
        </p:txBody>
      </p:sp>
      <p:sp>
        <p:nvSpPr>
          <p:cNvPr id="10" name="Freeform 18"/>
          <p:cNvSpPr>
            <a:spLocks/>
          </p:cNvSpPr>
          <p:nvPr/>
        </p:nvSpPr>
        <p:spPr bwMode="hidden">
          <a:xfrm>
            <a:off x="3725256" y="5795968"/>
            <a:ext cx="7885532" cy="120908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130012" tIns="65007" rIns="130012" bIns="65007" numCol="1" anchor="t" anchorCtr="0" compatLnSpc="1">
            <a:prstTxWarp prst="textNoShape">
              <a:avLst/>
            </a:prstTxWarp>
          </a:bodyPr>
          <a:lstStyle/>
          <a:p>
            <a:endParaRPr lang="en-US"/>
          </a:p>
        </p:txBody>
      </p:sp>
      <p:sp>
        <p:nvSpPr>
          <p:cNvPr id="11" name="Freeform 22"/>
          <p:cNvSpPr>
            <a:spLocks/>
          </p:cNvSpPr>
          <p:nvPr/>
        </p:nvSpPr>
        <p:spPr bwMode="hidden">
          <a:xfrm>
            <a:off x="4023081" y="5813421"/>
            <a:ext cx="7776683" cy="1101187"/>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130012" tIns="65007" rIns="130012" bIns="65007" numCol="1" anchor="t" anchorCtr="0" compatLnSpc="1">
            <a:prstTxWarp prst="textNoShape">
              <a:avLst/>
            </a:prstTxWarp>
          </a:bodyPr>
          <a:lstStyle/>
          <a:p>
            <a:endParaRPr lang="en-US"/>
          </a:p>
        </p:txBody>
      </p:sp>
      <p:sp>
        <p:nvSpPr>
          <p:cNvPr id="12" name="Freeform 26"/>
          <p:cNvSpPr>
            <a:spLocks/>
          </p:cNvSpPr>
          <p:nvPr/>
        </p:nvSpPr>
        <p:spPr bwMode="hidden">
          <a:xfrm>
            <a:off x="7977940" y="5794389"/>
            <a:ext cx="4704711" cy="92664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130012" tIns="65007" rIns="130012" bIns="65007" numCol="1" anchor="t" anchorCtr="0" compatLnSpc="1">
            <a:prstTxWarp prst="textNoShape">
              <a:avLst/>
            </a:prstTxWarp>
          </a:bodyPr>
          <a:lstStyle/>
          <a:p>
            <a:endParaRPr lang="en-US"/>
          </a:p>
        </p:txBody>
      </p:sp>
      <p:sp useBgFill="1">
        <p:nvSpPr>
          <p:cNvPr id="13" name="Freeform 10"/>
          <p:cNvSpPr>
            <a:spLocks/>
          </p:cNvSpPr>
          <p:nvPr/>
        </p:nvSpPr>
        <p:spPr bwMode="hidden">
          <a:xfrm>
            <a:off x="301036" y="5772167"/>
            <a:ext cx="12406579" cy="189137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130012" tIns="65007" rIns="130012" bIns="65007" numCol="1" anchor="t" anchorCtr="0" compatLnSpc="1">
            <a:prstTxWarp prst="textNoShape">
              <a:avLst/>
            </a:prstTxWarp>
          </a:bodyPr>
          <a:lstStyle/>
          <a:p>
            <a:endParaRPr lang="en-US"/>
          </a:p>
        </p:txBody>
      </p:sp>
      <p:sp>
        <p:nvSpPr>
          <p:cNvPr id="2" name="Title 1"/>
          <p:cNvSpPr>
            <a:spLocks noGrp="1"/>
          </p:cNvSpPr>
          <p:nvPr>
            <p:ph type="title"/>
          </p:nvPr>
        </p:nvSpPr>
        <p:spPr>
          <a:xfrm>
            <a:off x="981379" y="3503731"/>
            <a:ext cx="11054080" cy="2167467"/>
          </a:xfrm>
        </p:spPr>
        <p:txBody>
          <a:bodyPr anchor="t">
            <a:normAutofit/>
          </a:bodyPr>
          <a:lstStyle>
            <a:lvl1pPr algn="ctr">
              <a:defRPr sz="6300" b="0" cap="none"/>
            </a:lvl1pPr>
          </a:lstStyle>
          <a:p>
            <a:r>
              <a:rPr lang="en-US"/>
              <a:t>Click to edit Master title style</a:t>
            </a:r>
            <a:endParaRPr lang="en-US" dirty="0"/>
          </a:p>
        </p:txBody>
      </p:sp>
      <p:sp>
        <p:nvSpPr>
          <p:cNvPr id="3" name="Text Placeholder 2"/>
          <p:cNvSpPr>
            <a:spLocks noGrp="1"/>
          </p:cNvSpPr>
          <p:nvPr>
            <p:ph type="body" idx="1"/>
          </p:nvPr>
        </p:nvSpPr>
        <p:spPr>
          <a:xfrm>
            <a:off x="1944697" y="2044371"/>
            <a:ext cx="9127444" cy="1336606"/>
          </a:xfrm>
        </p:spPr>
        <p:txBody>
          <a:bodyPr anchor="b">
            <a:normAutofit/>
          </a:bodyPr>
          <a:lstStyle>
            <a:lvl1pPr marL="0" indent="0" algn="ctr">
              <a:buNone/>
              <a:defRPr sz="2800">
                <a:solidFill>
                  <a:srgbClr val="FFFFFF"/>
                </a:solidFill>
              </a:defRPr>
            </a:lvl1pPr>
            <a:lvl2pPr marL="650062" indent="0">
              <a:buNone/>
              <a:defRPr sz="2600">
                <a:solidFill>
                  <a:schemeClr val="tx1">
                    <a:tint val="75000"/>
                  </a:schemeClr>
                </a:solidFill>
              </a:defRPr>
            </a:lvl2pPr>
            <a:lvl3pPr marL="1300125" indent="0">
              <a:buNone/>
              <a:defRPr sz="2300">
                <a:solidFill>
                  <a:schemeClr val="tx1">
                    <a:tint val="75000"/>
                  </a:schemeClr>
                </a:solidFill>
              </a:defRPr>
            </a:lvl3pPr>
            <a:lvl4pPr marL="1950192" indent="0">
              <a:buNone/>
              <a:defRPr sz="2000">
                <a:solidFill>
                  <a:schemeClr val="tx1">
                    <a:tint val="75000"/>
                  </a:schemeClr>
                </a:solidFill>
              </a:defRPr>
            </a:lvl4pPr>
            <a:lvl5pPr marL="2600254" indent="0">
              <a:buNone/>
              <a:defRPr sz="2000">
                <a:solidFill>
                  <a:schemeClr val="tx1">
                    <a:tint val="75000"/>
                  </a:schemeClr>
                </a:solidFill>
              </a:defRPr>
            </a:lvl5pPr>
            <a:lvl6pPr marL="3250317" indent="0">
              <a:buNone/>
              <a:defRPr sz="2000">
                <a:solidFill>
                  <a:schemeClr val="tx1">
                    <a:tint val="75000"/>
                  </a:schemeClr>
                </a:solidFill>
              </a:defRPr>
            </a:lvl6pPr>
            <a:lvl7pPr marL="3900384" indent="0">
              <a:buNone/>
              <a:defRPr sz="2000">
                <a:solidFill>
                  <a:schemeClr val="tx1">
                    <a:tint val="75000"/>
                  </a:schemeClr>
                </a:solidFill>
              </a:defRPr>
            </a:lvl7pPr>
            <a:lvl8pPr marL="4550443" indent="0">
              <a:buNone/>
              <a:defRPr sz="2000">
                <a:solidFill>
                  <a:schemeClr val="tx1">
                    <a:tint val="75000"/>
                  </a:schemeClr>
                </a:solidFill>
              </a:defRPr>
            </a:lvl8pPr>
            <a:lvl9pPr marL="5200509"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EAB0777-4C60-462E-A92C-CDAFD498799C}"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9" name="Content Placeholder 8"/>
          <p:cNvSpPr>
            <a:spLocks noGrp="1"/>
          </p:cNvSpPr>
          <p:nvPr>
            <p:ph sz="quarter" idx="13"/>
          </p:nvPr>
        </p:nvSpPr>
        <p:spPr>
          <a:xfrm>
            <a:off x="962354" y="3810406"/>
            <a:ext cx="5436006" cy="49028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606439" y="3810406"/>
            <a:ext cx="5436006" cy="49028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62355" y="3808873"/>
            <a:ext cx="5436006" cy="909884"/>
          </a:xfrm>
        </p:spPr>
        <p:txBody>
          <a:bodyPr anchor="ctr"/>
          <a:lstStyle>
            <a:lvl1pPr marL="0" indent="0" algn="ctr">
              <a:buNone/>
              <a:defRPr sz="3400" b="0">
                <a:solidFill>
                  <a:schemeClr val="tx2"/>
                </a:solidFill>
                <a:latin typeface="+mj-lt"/>
              </a:defRPr>
            </a:lvl1pPr>
            <a:lvl2pPr marL="650062" indent="0">
              <a:buNone/>
              <a:defRPr sz="2800" b="1"/>
            </a:lvl2pPr>
            <a:lvl3pPr marL="1300125" indent="0">
              <a:buNone/>
              <a:defRPr sz="2600" b="1"/>
            </a:lvl3pPr>
            <a:lvl4pPr marL="1950192" indent="0">
              <a:buNone/>
              <a:defRPr sz="2300" b="1"/>
            </a:lvl4pPr>
            <a:lvl5pPr marL="2600254" indent="0">
              <a:buNone/>
              <a:defRPr sz="2300" b="1"/>
            </a:lvl5pPr>
            <a:lvl6pPr marL="3250317" indent="0">
              <a:buNone/>
              <a:defRPr sz="2300" b="1"/>
            </a:lvl6pPr>
            <a:lvl7pPr marL="3900384" indent="0">
              <a:buNone/>
              <a:defRPr sz="2300" b="1"/>
            </a:lvl7pPr>
            <a:lvl8pPr marL="4550443" indent="0">
              <a:buNone/>
              <a:defRPr sz="2300" b="1"/>
            </a:lvl8pPr>
            <a:lvl9pPr marL="5200509" indent="0">
              <a:buNone/>
              <a:defRPr sz="2300" b="1"/>
            </a:lvl9pPr>
          </a:lstStyle>
          <a:p>
            <a:pPr lvl="0"/>
            <a:r>
              <a:rPr lang="en-US"/>
              <a:t>Click to edit Master text styles</a:t>
            </a:r>
          </a:p>
        </p:txBody>
      </p:sp>
      <p:sp>
        <p:nvSpPr>
          <p:cNvPr id="4" name="Content Placeholder 3"/>
          <p:cNvSpPr>
            <a:spLocks noGrp="1"/>
          </p:cNvSpPr>
          <p:nvPr>
            <p:ph sz="half" idx="2"/>
          </p:nvPr>
        </p:nvSpPr>
        <p:spPr>
          <a:xfrm>
            <a:off x="963324" y="4876808"/>
            <a:ext cx="5432967" cy="3835965"/>
          </a:xfrm>
        </p:spPr>
        <p:txBody>
          <a:bodyPr/>
          <a:lstStyle>
            <a:lvl1pPr>
              <a:defRPr sz="2800"/>
            </a:lvl1pPr>
            <a:lvl2pPr>
              <a:defRPr sz="2600"/>
            </a:lvl2pPr>
            <a:lvl3pPr>
              <a:defRPr sz="2300"/>
            </a:lvl3pPr>
            <a:lvl4pPr>
              <a:defRPr sz="2000"/>
            </a:lvl4pPr>
            <a:lvl5pPr>
              <a:defRPr sz="20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10774" y="3808872"/>
            <a:ext cx="5436006" cy="909884"/>
          </a:xfrm>
        </p:spPr>
        <p:txBody>
          <a:bodyPr anchor="ctr"/>
          <a:lstStyle>
            <a:lvl1pPr marL="0" indent="0" algn="ctr">
              <a:buNone/>
              <a:defRPr sz="3400" b="0" i="0">
                <a:solidFill>
                  <a:schemeClr val="tx2"/>
                </a:solidFill>
                <a:latin typeface="+mj-lt"/>
              </a:defRPr>
            </a:lvl1pPr>
            <a:lvl2pPr marL="650062" indent="0">
              <a:buNone/>
              <a:defRPr sz="2800" b="1"/>
            </a:lvl2pPr>
            <a:lvl3pPr marL="1300125" indent="0">
              <a:buNone/>
              <a:defRPr sz="2600" b="1"/>
            </a:lvl3pPr>
            <a:lvl4pPr marL="1950192" indent="0">
              <a:buNone/>
              <a:defRPr sz="2300" b="1"/>
            </a:lvl4pPr>
            <a:lvl5pPr marL="2600254" indent="0">
              <a:buNone/>
              <a:defRPr sz="2300" b="1"/>
            </a:lvl5pPr>
            <a:lvl6pPr marL="3250317" indent="0">
              <a:buNone/>
              <a:defRPr sz="2300" b="1"/>
            </a:lvl6pPr>
            <a:lvl7pPr marL="3900384" indent="0">
              <a:buNone/>
              <a:defRPr sz="2300" b="1"/>
            </a:lvl7pPr>
            <a:lvl8pPr marL="4550443" indent="0">
              <a:buNone/>
              <a:defRPr sz="2300" b="1"/>
            </a:lvl8pPr>
            <a:lvl9pPr marL="5200509"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58" y="4876808"/>
            <a:ext cx="5436006" cy="3835965"/>
          </a:xfrm>
        </p:spPr>
        <p:txBody>
          <a:bodyPr/>
          <a:lstStyle>
            <a:lvl1pPr>
              <a:defRPr sz="2800"/>
            </a:lvl1pPr>
            <a:lvl2pPr>
              <a:defRPr sz="2600"/>
            </a:lvl2pPr>
            <a:lvl3pPr>
              <a:defRPr sz="2300"/>
            </a:lvl3pPr>
            <a:lvl4pPr>
              <a:defRPr sz="2000"/>
            </a:lvl4pPr>
            <a:lvl5pPr>
              <a:defRPr sz="20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AB0777-4C60-462E-A92C-CDAFD498799C}"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B0777-4C60-462E-A92C-CDAFD498799C}"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32B78-3D46-4847-AB43-D26DAD7B504D}" type="slidenum">
              <a:rPr lang="en-US" smtClean="0">
                <a:solidFill>
                  <a:srgbClr val="007AC6"/>
                </a:solidFill>
              </a:rPr>
              <a:pPr/>
              <a:t>‹#›</a:t>
            </a:fld>
            <a:endParaRPr lang="en-US" dirty="0">
              <a:solidFill>
                <a:srgbClr val="007AC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25120" y="325120"/>
            <a:ext cx="12367565" cy="202874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012" tIns="65007" rIns="130012" bIns="65007" rtlCol="0" anchor="ctr"/>
          <a:lstStyle/>
          <a:p>
            <a:pPr algn="ctr"/>
            <a:endParaRPr lang="en-US"/>
          </a:p>
        </p:txBody>
      </p:sp>
      <p:grpSp>
        <p:nvGrpSpPr>
          <p:cNvPr id="6" name="Group 5"/>
          <p:cNvGrpSpPr>
            <a:grpSpLocks noChangeAspect="1"/>
          </p:cNvGrpSpPr>
          <p:nvPr/>
        </p:nvGrpSpPr>
        <p:grpSpPr bwMode="hidden">
          <a:xfrm>
            <a:off x="301036" y="1015738"/>
            <a:ext cx="12406579" cy="189137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EAB0777-4C60-462E-A92C-CDAFD498799C}"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25120" y="325120"/>
            <a:ext cx="12367565" cy="202874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012" tIns="65007" rIns="130012" bIns="65007" rtlCol="0" anchor="ctr"/>
          <a:lstStyle/>
          <a:p>
            <a:pPr algn="ctr"/>
            <a:endParaRPr lang="en-US"/>
          </a:p>
        </p:txBody>
      </p:sp>
      <p:sp>
        <p:nvSpPr>
          <p:cNvPr id="5" name="Date Placeholder 4"/>
          <p:cNvSpPr>
            <a:spLocks noGrp="1"/>
          </p:cNvSpPr>
          <p:nvPr>
            <p:ph type="dt" sz="half" idx="10"/>
          </p:nvPr>
        </p:nvSpPr>
        <p:spPr/>
        <p:txBody>
          <a:bodyPr/>
          <a:lstStyle/>
          <a:p>
            <a:fld id="{0EAB0777-4C60-462E-A92C-CDAFD498799C}"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4" name="Text Placeholder 3"/>
          <p:cNvSpPr>
            <a:spLocks noGrp="1"/>
          </p:cNvSpPr>
          <p:nvPr>
            <p:ph type="body" sz="half" idx="2"/>
          </p:nvPr>
        </p:nvSpPr>
        <p:spPr>
          <a:xfrm>
            <a:off x="1300480" y="5093554"/>
            <a:ext cx="4768427" cy="2709335"/>
          </a:xfrm>
        </p:spPr>
        <p:txBody>
          <a:bodyPr anchor="t">
            <a:normAutofit/>
          </a:bodyPr>
          <a:lstStyle>
            <a:lvl1pPr marL="0" indent="0">
              <a:spcBef>
                <a:spcPts val="0"/>
              </a:spcBef>
              <a:spcAft>
                <a:spcPts val="853"/>
              </a:spcAft>
              <a:buNone/>
              <a:defRPr sz="2600">
                <a:solidFill>
                  <a:schemeClr val="tx2"/>
                </a:solidFill>
              </a:defRPr>
            </a:lvl1pPr>
            <a:lvl2pPr marL="650062" indent="0">
              <a:buNone/>
              <a:defRPr sz="1700"/>
            </a:lvl2pPr>
            <a:lvl3pPr marL="1300125" indent="0">
              <a:buNone/>
              <a:defRPr sz="1400"/>
            </a:lvl3pPr>
            <a:lvl4pPr marL="1950192" indent="0">
              <a:buNone/>
              <a:defRPr sz="1300"/>
            </a:lvl4pPr>
            <a:lvl5pPr marL="2600254" indent="0">
              <a:buNone/>
              <a:defRPr sz="1300"/>
            </a:lvl5pPr>
            <a:lvl6pPr marL="3250317" indent="0">
              <a:buNone/>
              <a:defRPr sz="1300"/>
            </a:lvl6pPr>
            <a:lvl7pPr marL="3900384" indent="0">
              <a:buNone/>
              <a:defRPr sz="1300"/>
            </a:lvl7pPr>
            <a:lvl8pPr marL="4550443" indent="0">
              <a:buNone/>
              <a:defRPr sz="1300"/>
            </a:lvl8pPr>
            <a:lvl9pPr marL="5200509" indent="0">
              <a:buNone/>
              <a:defRPr sz="1300"/>
            </a:lvl9pPr>
          </a:lstStyle>
          <a:p>
            <a:pPr lvl="0"/>
            <a:r>
              <a:rPr lang="en-US"/>
              <a:t>Click to edit Master text styles</a:t>
            </a:r>
          </a:p>
        </p:txBody>
      </p:sp>
      <p:grpSp>
        <p:nvGrpSpPr>
          <p:cNvPr id="2" name="Group 23"/>
          <p:cNvGrpSpPr>
            <a:grpSpLocks noChangeAspect="1"/>
          </p:cNvGrpSpPr>
          <p:nvPr/>
        </p:nvGrpSpPr>
        <p:grpSpPr bwMode="hidden">
          <a:xfrm>
            <a:off x="301036" y="1015738"/>
            <a:ext cx="12406579" cy="1893803"/>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300480" y="3251200"/>
            <a:ext cx="4768427" cy="1781658"/>
          </a:xfrm>
        </p:spPr>
        <p:txBody>
          <a:bodyPr anchor="b">
            <a:noAutofit/>
          </a:bodyPr>
          <a:lstStyle>
            <a:lvl1pPr algn="l">
              <a:defRPr sz="46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616124" y="2600960"/>
            <a:ext cx="5552464" cy="5418667"/>
          </a:xfrm>
        </p:spPr>
        <p:txBody>
          <a:bodyPr anchor="ctr"/>
          <a:lstStyle>
            <a:lvl1pPr>
              <a:buClr>
                <a:schemeClr val="bg1"/>
              </a:buClr>
              <a:defRPr sz="3100">
                <a:solidFill>
                  <a:schemeClr val="tx2"/>
                </a:solidFill>
              </a:defRPr>
            </a:lvl1pPr>
            <a:lvl2pPr>
              <a:buClr>
                <a:schemeClr val="bg1"/>
              </a:buClr>
              <a:defRPr sz="2800">
                <a:solidFill>
                  <a:schemeClr val="tx2"/>
                </a:solidFill>
              </a:defRPr>
            </a:lvl2pPr>
            <a:lvl3pPr>
              <a:buClr>
                <a:schemeClr val="bg1"/>
              </a:buClr>
              <a:defRPr sz="2600">
                <a:solidFill>
                  <a:schemeClr val="tx2"/>
                </a:solidFill>
              </a:defRPr>
            </a:lvl3pPr>
            <a:lvl4pPr>
              <a:buClr>
                <a:schemeClr val="bg1"/>
              </a:buClr>
              <a:defRPr sz="2300">
                <a:solidFill>
                  <a:schemeClr val="tx2"/>
                </a:solidFill>
              </a:defRPr>
            </a:lvl4pPr>
            <a:lvl5pPr>
              <a:buClr>
                <a:schemeClr val="bg1"/>
              </a:buClr>
              <a:defRPr sz="2300">
                <a:solidFill>
                  <a:schemeClr val="tx2"/>
                </a:solidFill>
              </a:defRPr>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25120" y="325120"/>
            <a:ext cx="12367565" cy="8583168"/>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012" tIns="65007" rIns="130012" bIns="65007" rtlCol="0" anchor="ctr"/>
          <a:lstStyle/>
          <a:p>
            <a:pPr algn="ctr"/>
            <a:endParaRPr lang="en-US"/>
          </a:p>
        </p:txBody>
      </p:sp>
      <p:grpSp>
        <p:nvGrpSpPr>
          <p:cNvPr id="9" name="Group 8"/>
          <p:cNvGrpSpPr>
            <a:grpSpLocks noChangeAspect="1"/>
          </p:cNvGrpSpPr>
          <p:nvPr/>
        </p:nvGrpSpPr>
        <p:grpSpPr bwMode="hidden">
          <a:xfrm>
            <a:off x="301036" y="7614525"/>
            <a:ext cx="12406579" cy="1893803"/>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932132" y="481660"/>
            <a:ext cx="5422428" cy="3455906"/>
          </a:xfrm>
        </p:spPr>
        <p:txBody>
          <a:bodyPr anchor="b">
            <a:normAutofit/>
          </a:bodyPr>
          <a:lstStyle>
            <a:lvl1pPr algn="l">
              <a:defRPr sz="40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923859" y="3961649"/>
            <a:ext cx="5430709" cy="3443864"/>
          </a:xfrm>
        </p:spPr>
        <p:txBody>
          <a:bodyPr>
            <a:normAutofit/>
          </a:bodyPr>
          <a:lstStyle>
            <a:lvl1pPr marL="0" indent="0">
              <a:buNone/>
              <a:defRPr sz="2600">
                <a:solidFill>
                  <a:srgbClr val="FFFFFF"/>
                </a:solidFill>
              </a:defRPr>
            </a:lvl1pPr>
            <a:lvl2pPr marL="650062" indent="0">
              <a:buNone/>
              <a:defRPr sz="1700"/>
            </a:lvl2pPr>
            <a:lvl3pPr marL="1300125" indent="0">
              <a:buNone/>
              <a:defRPr sz="1400"/>
            </a:lvl3pPr>
            <a:lvl4pPr marL="1950192" indent="0">
              <a:buNone/>
              <a:defRPr sz="1300"/>
            </a:lvl4pPr>
            <a:lvl5pPr marL="2600254" indent="0">
              <a:buNone/>
              <a:defRPr sz="1300"/>
            </a:lvl5pPr>
            <a:lvl6pPr marL="3250317" indent="0">
              <a:buNone/>
              <a:defRPr sz="1300"/>
            </a:lvl6pPr>
            <a:lvl7pPr marL="3900384" indent="0">
              <a:buNone/>
              <a:defRPr sz="1300"/>
            </a:lvl7pPr>
            <a:lvl8pPr marL="4550443" indent="0">
              <a:buNone/>
              <a:defRPr sz="1300"/>
            </a:lvl8pPr>
            <a:lvl9pPr marL="5200509"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3" name="Picture Placeholder 2"/>
          <p:cNvSpPr>
            <a:spLocks noGrp="1"/>
          </p:cNvSpPr>
          <p:nvPr>
            <p:ph type="pic" idx="1"/>
          </p:nvPr>
        </p:nvSpPr>
        <p:spPr>
          <a:xfrm>
            <a:off x="1192107" y="1950720"/>
            <a:ext cx="5071872" cy="4161536"/>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4600">
                <a:solidFill>
                  <a:schemeClr val="bg1"/>
                </a:solidFill>
              </a:defRPr>
            </a:lvl1pPr>
            <a:lvl2pPr marL="650062" indent="0">
              <a:buNone/>
              <a:defRPr sz="4000"/>
            </a:lvl2pPr>
            <a:lvl3pPr marL="1300125" indent="0">
              <a:buNone/>
              <a:defRPr sz="3400"/>
            </a:lvl3pPr>
            <a:lvl4pPr marL="1950192" indent="0">
              <a:buNone/>
              <a:defRPr sz="2800"/>
            </a:lvl4pPr>
            <a:lvl5pPr marL="2600254" indent="0">
              <a:buNone/>
              <a:defRPr sz="2800"/>
            </a:lvl5pPr>
            <a:lvl6pPr marL="3250317" indent="0">
              <a:buNone/>
              <a:defRPr sz="2800"/>
            </a:lvl6pPr>
            <a:lvl7pPr marL="3900384" indent="0">
              <a:buNone/>
              <a:defRPr sz="2800"/>
            </a:lvl7pPr>
            <a:lvl8pPr marL="4550443" indent="0">
              <a:buNone/>
              <a:defRPr sz="2800"/>
            </a:lvl8pPr>
            <a:lvl9pPr marL="5200509" indent="0">
              <a:buNone/>
              <a:defRPr sz="28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25120" y="325120"/>
            <a:ext cx="12367565" cy="3511296"/>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012" tIns="65007" rIns="130012" bIns="65007" rtlCol="0" anchor="ctr"/>
          <a:lstStyle/>
          <a:p>
            <a:pPr algn="ctr"/>
            <a:endParaRPr lang="en-US"/>
          </a:p>
        </p:txBody>
      </p:sp>
      <p:grpSp>
        <p:nvGrpSpPr>
          <p:cNvPr id="8" name="Group 15"/>
          <p:cNvGrpSpPr>
            <a:grpSpLocks noChangeAspect="1"/>
          </p:cNvGrpSpPr>
          <p:nvPr/>
        </p:nvGrpSpPr>
        <p:grpSpPr bwMode="hidden">
          <a:xfrm>
            <a:off x="301036" y="2388521"/>
            <a:ext cx="12406579" cy="189137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50240" y="481177"/>
            <a:ext cx="11704320" cy="1781658"/>
          </a:xfrm>
          <a:prstGeom prst="rect">
            <a:avLst/>
          </a:prstGeom>
        </p:spPr>
        <p:txBody>
          <a:bodyPr vert="horz" lIns="130012" tIns="65007" rIns="130012" bIns="65007"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7343889" y="8889130"/>
            <a:ext cx="5385515" cy="519289"/>
          </a:xfrm>
          <a:prstGeom prst="rect">
            <a:avLst/>
          </a:prstGeom>
        </p:spPr>
        <p:txBody>
          <a:bodyPr vert="horz" lIns="130012" tIns="65007" rIns="130012" bIns="65007" rtlCol="0" anchor="ctr"/>
          <a:lstStyle>
            <a:lvl1pPr algn="r">
              <a:defRPr sz="1400">
                <a:solidFill>
                  <a:schemeClr val="tx2"/>
                </a:solidFill>
              </a:defRPr>
            </a:lvl1pPr>
          </a:lstStyle>
          <a:p>
            <a:fld id="{0EAB0777-4C60-462E-A92C-CDAFD498799C}" type="datetimeFigureOut">
              <a:rPr lang="en-US" smtClean="0"/>
              <a:t>4/13/2018</a:t>
            </a:fld>
            <a:endParaRPr lang="en-US"/>
          </a:p>
        </p:txBody>
      </p:sp>
      <p:sp>
        <p:nvSpPr>
          <p:cNvPr id="5" name="Footer Placeholder 4"/>
          <p:cNvSpPr>
            <a:spLocks noGrp="1"/>
          </p:cNvSpPr>
          <p:nvPr>
            <p:ph type="ftr" sz="quarter" idx="3"/>
          </p:nvPr>
        </p:nvSpPr>
        <p:spPr>
          <a:xfrm>
            <a:off x="275397" y="8889130"/>
            <a:ext cx="5385516" cy="519289"/>
          </a:xfrm>
          <a:prstGeom prst="rect">
            <a:avLst/>
          </a:prstGeom>
        </p:spPr>
        <p:txBody>
          <a:bodyPr vert="horz" lIns="130012" tIns="65007" rIns="130012" bIns="65007" rtlCol="0" anchor="ctr"/>
          <a:lstStyle>
            <a:lvl1pPr algn="l">
              <a:defRPr sz="1400">
                <a:solidFill>
                  <a:schemeClr val="tx2"/>
                </a:solidFill>
              </a:defRPr>
            </a:lvl1pPr>
          </a:lstStyle>
          <a:p>
            <a:endParaRPr lang="en-US"/>
          </a:p>
        </p:txBody>
      </p:sp>
      <p:sp>
        <p:nvSpPr>
          <p:cNvPr id="6" name="Slide Number Placeholder 5"/>
          <p:cNvSpPr>
            <a:spLocks noGrp="1"/>
          </p:cNvSpPr>
          <p:nvPr>
            <p:ph type="sldNum" sz="quarter" idx="4"/>
          </p:nvPr>
        </p:nvSpPr>
        <p:spPr>
          <a:xfrm>
            <a:off x="5676214" y="8889128"/>
            <a:ext cx="1652375" cy="519289"/>
          </a:xfrm>
          <a:prstGeom prst="rect">
            <a:avLst/>
          </a:prstGeom>
        </p:spPr>
        <p:txBody>
          <a:bodyPr vert="horz" lIns="130012" tIns="65007" rIns="130012" bIns="65007" rtlCol="0" anchor="ctr"/>
          <a:lstStyle>
            <a:lvl1pPr algn="ctr">
              <a:defRPr sz="1400">
                <a:solidFill>
                  <a:schemeClr val="tx2"/>
                </a:solidFill>
              </a:defRPr>
            </a:lvl1pPr>
          </a:lstStyle>
          <a:p>
            <a:fld id="{86CB4B4D-7CA3-9044-876B-883B54F8677D}" type="slidenum">
              <a:rPr lang="en-US" smtClean="0"/>
              <a:t>‹#›</a:t>
            </a:fld>
            <a:endParaRPr lang="en-US"/>
          </a:p>
        </p:txBody>
      </p:sp>
      <p:sp>
        <p:nvSpPr>
          <p:cNvPr id="3" name="Text Placeholder 2"/>
          <p:cNvSpPr>
            <a:spLocks noGrp="1"/>
          </p:cNvSpPr>
          <p:nvPr>
            <p:ph type="body" idx="1"/>
          </p:nvPr>
        </p:nvSpPr>
        <p:spPr>
          <a:xfrm>
            <a:off x="1240275" y="3805108"/>
            <a:ext cx="10536296" cy="4907657"/>
          </a:xfrm>
          <a:prstGeom prst="rect">
            <a:avLst/>
          </a:prstGeom>
        </p:spPr>
        <p:txBody>
          <a:bodyPr vert="horz" lIns="130012" tIns="65007" rIns="130012" bIns="650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1300125" rtl="0" eaLnBrk="1" latinLnBrk="0" hangingPunct="1">
        <a:spcBef>
          <a:spcPct val="0"/>
        </a:spcBef>
        <a:buNone/>
        <a:defRPr sz="6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90038" indent="-390038" algn="l" defTabSz="1300125" rtl="0" eaLnBrk="1" latinLnBrk="0" hangingPunct="1">
        <a:spcBef>
          <a:spcPct val="20000"/>
        </a:spcBef>
        <a:buClr>
          <a:schemeClr val="accent1"/>
        </a:buClr>
        <a:buSzPct val="100000"/>
        <a:buFont typeface="Symbol" pitchFamily="18" charset="2"/>
        <a:buChar char=""/>
        <a:defRPr sz="3400" kern="1200">
          <a:solidFill>
            <a:schemeClr val="tx2"/>
          </a:solidFill>
          <a:latin typeface="+mn-lt"/>
          <a:ea typeface="+mn-ea"/>
          <a:cs typeface="+mn-cs"/>
        </a:defRPr>
      </a:lvl1pPr>
      <a:lvl2pPr marL="819351" indent="-390038" algn="l" defTabSz="1300125" rtl="0" eaLnBrk="1" latinLnBrk="0" hangingPunct="1">
        <a:spcBef>
          <a:spcPct val="20000"/>
        </a:spcBef>
        <a:buClr>
          <a:schemeClr val="accent1"/>
        </a:buClr>
        <a:buSzPct val="100000"/>
        <a:buFont typeface="Symbol" pitchFamily="18" charset="2"/>
        <a:buChar char=""/>
        <a:defRPr sz="3100" kern="1200">
          <a:solidFill>
            <a:schemeClr val="tx2"/>
          </a:solidFill>
          <a:latin typeface="+mn-lt"/>
          <a:ea typeface="+mn-ea"/>
          <a:cs typeface="+mn-cs"/>
        </a:defRPr>
      </a:lvl2pPr>
      <a:lvl3pPr marL="1216611" indent="-325031" algn="l" defTabSz="1300125" rtl="0" eaLnBrk="1" latinLnBrk="0" hangingPunct="1">
        <a:spcBef>
          <a:spcPct val="20000"/>
        </a:spcBef>
        <a:buClr>
          <a:schemeClr val="accent1"/>
        </a:buClr>
        <a:buSzPct val="100000"/>
        <a:buFont typeface="Symbol" pitchFamily="18" charset="2"/>
        <a:buChar char=""/>
        <a:defRPr sz="2800" kern="1200">
          <a:solidFill>
            <a:schemeClr val="tx2"/>
          </a:solidFill>
          <a:latin typeface="+mn-lt"/>
          <a:ea typeface="+mn-ea"/>
          <a:cs typeface="+mn-cs"/>
        </a:defRPr>
      </a:lvl3pPr>
      <a:lvl4pPr marL="1625156" indent="-325031" algn="l" defTabSz="1300125" rtl="0" eaLnBrk="1" latinLnBrk="0" hangingPunct="1">
        <a:spcBef>
          <a:spcPct val="20000"/>
        </a:spcBef>
        <a:buClr>
          <a:schemeClr val="accent1"/>
        </a:buClr>
        <a:buSzPct val="100000"/>
        <a:buFont typeface="Symbol" pitchFamily="18" charset="2"/>
        <a:buChar char=""/>
        <a:defRPr sz="2600" kern="1200">
          <a:solidFill>
            <a:schemeClr val="tx2"/>
          </a:solidFill>
          <a:latin typeface="+mn-lt"/>
          <a:ea typeface="+mn-ea"/>
          <a:cs typeface="+mn-cs"/>
        </a:defRPr>
      </a:lvl4pPr>
      <a:lvl5pPr marL="2080202" indent="-325031" algn="l" defTabSz="1300125" rtl="0" eaLnBrk="1" latinLnBrk="0" hangingPunct="1">
        <a:spcBef>
          <a:spcPct val="20000"/>
        </a:spcBef>
        <a:buClr>
          <a:schemeClr val="accent1"/>
        </a:buClr>
        <a:buSzPct val="100000"/>
        <a:buFont typeface="Symbol" pitchFamily="18" charset="2"/>
        <a:buChar char=""/>
        <a:defRPr sz="2300" kern="1200">
          <a:solidFill>
            <a:schemeClr val="tx2"/>
          </a:solidFill>
          <a:latin typeface="+mn-lt"/>
          <a:ea typeface="+mn-ea"/>
          <a:cs typeface="+mn-cs"/>
        </a:defRPr>
      </a:lvl5pPr>
      <a:lvl6pPr marL="2535248" indent="-325031" algn="l" defTabSz="1300125" rtl="0" eaLnBrk="1" latinLnBrk="0" hangingPunct="1">
        <a:spcBef>
          <a:spcPts val="546"/>
        </a:spcBef>
        <a:buClr>
          <a:schemeClr val="accent1"/>
        </a:buClr>
        <a:buFont typeface="Symbol" pitchFamily="18" charset="2"/>
        <a:buChar char="*"/>
        <a:defRPr sz="2000" kern="1200">
          <a:solidFill>
            <a:schemeClr val="tx2"/>
          </a:solidFill>
          <a:latin typeface="+mn-lt"/>
          <a:ea typeface="+mn-ea"/>
          <a:cs typeface="+mn-cs"/>
        </a:defRPr>
      </a:lvl6pPr>
      <a:lvl7pPr marL="2990291" indent="-325031" algn="l" defTabSz="1300125" rtl="0" eaLnBrk="1" latinLnBrk="0" hangingPunct="1">
        <a:spcBef>
          <a:spcPts val="546"/>
        </a:spcBef>
        <a:buClr>
          <a:schemeClr val="accent1"/>
        </a:buClr>
        <a:buFont typeface="Symbol" pitchFamily="18" charset="2"/>
        <a:buChar char="*"/>
        <a:defRPr sz="2000" kern="1200">
          <a:solidFill>
            <a:schemeClr val="tx2"/>
          </a:solidFill>
          <a:latin typeface="+mn-lt"/>
          <a:ea typeface="+mn-ea"/>
          <a:cs typeface="+mn-cs"/>
        </a:defRPr>
      </a:lvl7pPr>
      <a:lvl8pPr marL="3445336" indent="-325031" algn="l" defTabSz="1300125" rtl="0" eaLnBrk="1" latinLnBrk="0" hangingPunct="1">
        <a:spcBef>
          <a:spcPts val="546"/>
        </a:spcBef>
        <a:buClr>
          <a:schemeClr val="accent1"/>
        </a:buClr>
        <a:buFont typeface="Symbol" pitchFamily="18" charset="2"/>
        <a:buChar char="*"/>
        <a:defRPr sz="2000" kern="1200">
          <a:solidFill>
            <a:schemeClr val="tx2"/>
          </a:solidFill>
          <a:latin typeface="+mn-lt"/>
          <a:ea typeface="+mn-ea"/>
          <a:cs typeface="+mn-cs"/>
        </a:defRPr>
      </a:lvl8pPr>
      <a:lvl9pPr marL="3900384" indent="-325031" algn="l" defTabSz="1300125" rtl="0" eaLnBrk="1" latinLnBrk="0" hangingPunct="1">
        <a:spcBef>
          <a:spcPts val="546"/>
        </a:spcBef>
        <a:buClr>
          <a:schemeClr val="accent1"/>
        </a:buClr>
        <a:buFont typeface="Symbol" pitchFamily="18" charset="2"/>
        <a:buChar char="*"/>
        <a:defRPr sz="2000" kern="1200">
          <a:solidFill>
            <a:schemeClr val="tx2"/>
          </a:solidFill>
          <a:latin typeface="+mn-lt"/>
          <a:ea typeface="+mn-ea"/>
          <a:cs typeface="+mn-cs"/>
        </a:defRPr>
      </a:lvl9pPr>
    </p:bodyStyle>
    <p:otherStyle>
      <a:defPPr>
        <a:defRPr lang="en-US"/>
      </a:defPPr>
      <a:lvl1pPr marL="0" algn="l" defTabSz="1300125" rtl="0" eaLnBrk="1" latinLnBrk="0" hangingPunct="1">
        <a:defRPr sz="2600" kern="1200">
          <a:solidFill>
            <a:schemeClr val="tx1"/>
          </a:solidFill>
          <a:latin typeface="+mn-lt"/>
          <a:ea typeface="+mn-ea"/>
          <a:cs typeface="+mn-cs"/>
        </a:defRPr>
      </a:lvl1pPr>
      <a:lvl2pPr marL="650062" algn="l" defTabSz="1300125" rtl="0" eaLnBrk="1" latinLnBrk="0" hangingPunct="1">
        <a:defRPr sz="2600" kern="1200">
          <a:solidFill>
            <a:schemeClr val="tx1"/>
          </a:solidFill>
          <a:latin typeface="+mn-lt"/>
          <a:ea typeface="+mn-ea"/>
          <a:cs typeface="+mn-cs"/>
        </a:defRPr>
      </a:lvl2pPr>
      <a:lvl3pPr marL="1300125" algn="l" defTabSz="1300125" rtl="0" eaLnBrk="1" latinLnBrk="0" hangingPunct="1">
        <a:defRPr sz="2600" kern="1200">
          <a:solidFill>
            <a:schemeClr val="tx1"/>
          </a:solidFill>
          <a:latin typeface="+mn-lt"/>
          <a:ea typeface="+mn-ea"/>
          <a:cs typeface="+mn-cs"/>
        </a:defRPr>
      </a:lvl3pPr>
      <a:lvl4pPr marL="1950192" algn="l" defTabSz="1300125" rtl="0" eaLnBrk="1" latinLnBrk="0" hangingPunct="1">
        <a:defRPr sz="2600" kern="1200">
          <a:solidFill>
            <a:schemeClr val="tx1"/>
          </a:solidFill>
          <a:latin typeface="+mn-lt"/>
          <a:ea typeface="+mn-ea"/>
          <a:cs typeface="+mn-cs"/>
        </a:defRPr>
      </a:lvl4pPr>
      <a:lvl5pPr marL="2600254" algn="l" defTabSz="1300125" rtl="0" eaLnBrk="1" latinLnBrk="0" hangingPunct="1">
        <a:defRPr sz="2600" kern="1200">
          <a:solidFill>
            <a:schemeClr val="tx1"/>
          </a:solidFill>
          <a:latin typeface="+mn-lt"/>
          <a:ea typeface="+mn-ea"/>
          <a:cs typeface="+mn-cs"/>
        </a:defRPr>
      </a:lvl5pPr>
      <a:lvl6pPr marL="3250317" algn="l" defTabSz="1300125" rtl="0" eaLnBrk="1" latinLnBrk="0" hangingPunct="1">
        <a:defRPr sz="2600" kern="1200">
          <a:solidFill>
            <a:schemeClr val="tx1"/>
          </a:solidFill>
          <a:latin typeface="+mn-lt"/>
          <a:ea typeface="+mn-ea"/>
          <a:cs typeface="+mn-cs"/>
        </a:defRPr>
      </a:lvl6pPr>
      <a:lvl7pPr marL="3900384" algn="l" defTabSz="1300125" rtl="0" eaLnBrk="1" latinLnBrk="0" hangingPunct="1">
        <a:defRPr sz="2600" kern="1200">
          <a:solidFill>
            <a:schemeClr val="tx1"/>
          </a:solidFill>
          <a:latin typeface="+mn-lt"/>
          <a:ea typeface="+mn-ea"/>
          <a:cs typeface="+mn-cs"/>
        </a:defRPr>
      </a:lvl7pPr>
      <a:lvl8pPr marL="4550443" algn="l" defTabSz="1300125" rtl="0" eaLnBrk="1" latinLnBrk="0" hangingPunct="1">
        <a:defRPr sz="2600" kern="1200">
          <a:solidFill>
            <a:schemeClr val="tx1"/>
          </a:solidFill>
          <a:latin typeface="+mn-lt"/>
          <a:ea typeface="+mn-ea"/>
          <a:cs typeface="+mn-cs"/>
        </a:defRPr>
      </a:lvl8pPr>
      <a:lvl9pPr marL="5200509" algn="l" defTabSz="1300125"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www.latimes.com/opinion/op-ed/la-oe-watson-nurses-shortage-20180409-story.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modernhealthcare.com/article/20150803/NEWS/150809981"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7400" y="1124373"/>
            <a:ext cx="11054080" cy="2905760"/>
          </a:xfrm>
        </p:spPr>
        <p:txBody>
          <a:bodyPr>
            <a:noAutofit/>
          </a:bodyPr>
          <a:lstStyle/>
          <a:p>
            <a:r>
              <a:rPr lang="en-US" sz="5400" b="1" dirty="0"/>
              <a:t>Reducing Re-hospitalizations in the Frist 30 Days and Beyond-</a:t>
            </a:r>
            <a:br>
              <a:rPr lang="en-US" sz="5400" b="1" dirty="0"/>
            </a:br>
            <a:r>
              <a:rPr lang="en-US" sz="5400" b="1" dirty="0"/>
              <a:t>Are the Clinicians Ready?</a:t>
            </a:r>
            <a:endParaRPr lang="en-US" sz="5400" dirty="0"/>
          </a:p>
        </p:txBody>
      </p:sp>
      <p:sp>
        <p:nvSpPr>
          <p:cNvPr id="5" name="Subtitle 4"/>
          <p:cNvSpPr>
            <a:spLocks noGrp="1"/>
          </p:cNvSpPr>
          <p:nvPr>
            <p:ph type="subTitle" idx="1"/>
          </p:nvPr>
        </p:nvSpPr>
        <p:spPr>
          <a:xfrm>
            <a:off x="1950720" y="4724400"/>
            <a:ext cx="10078720" cy="3810000"/>
          </a:xfrm>
        </p:spPr>
        <p:txBody>
          <a:bodyPr>
            <a:normAutofit/>
          </a:bodyPr>
          <a:lstStyle/>
          <a:p>
            <a:r>
              <a:rPr lang="en-US" sz="3200" dirty="0"/>
              <a:t>Danielle Pierotti RN, PHD, CENP</a:t>
            </a:r>
          </a:p>
          <a:p>
            <a:r>
              <a:rPr lang="en-US" sz="3200" dirty="0"/>
              <a:t>Interim CEO </a:t>
            </a:r>
          </a:p>
          <a:p>
            <a:r>
              <a:rPr lang="en-US" sz="3200" dirty="0"/>
              <a:t>Vice President, Quality and Research</a:t>
            </a:r>
          </a:p>
          <a:p>
            <a:r>
              <a:rPr lang="en-US" sz="3200" dirty="0"/>
              <a:t>ElevatingHOME and Visiting Nurse Associations of America</a:t>
            </a:r>
          </a:p>
        </p:txBody>
      </p:sp>
    </p:spTree>
    <p:extLst>
      <p:ext uri="{BB962C8B-B14F-4D97-AF65-F5344CB8AC3E}">
        <p14:creationId xmlns:p14="http://schemas.microsoft.com/office/powerpoint/2010/main" val="316899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F65C832-FD1F-4111-B471-23F5EB8EEDB9}"/>
              </a:ext>
            </a:extLst>
          </p:cNvPr>
          <p:cNvGraphicFramePr>
            <a:graphicFrameLocks/>
          </p:cNvGraphicFramePr>
          <p:nvPr>
            <p:extLst>
              <p:ext uri="{D42A27DB-BD31-4B8C-83A1-F6EECF244321}">
                <p14:modId xmlns:p14="http://schemas.microsoft.com/office/powerpoint/2010/main" val="790821749"/>
              </p:ext>
            </p:extLst>
          </p:nvPr>
        </p:nvGraphicFramePr>
        <p:xfrm>
          <a:off x="406400" y="1447800"/>
          <a:ext cx="12192000" cy="830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5">
            <a:extLst>
              <a:ext uri="{FF2B5EF4-FFF2-40B4-BE49-F238E27FC236}">
                <a16:creationId xmlns:a16="http://schemas.microsoft.com/office/drawing/2014/main" id="{78AC893A-3E02-4335-B8F8-D7DB805C9C8B}"/>
              </a:ext>
            </a:extLst>
          </p:cNvPr>
          <p:cNvSpPr/>
          <p:nvPr/>
        </p:nvSpPr>
        <p:spPr>
          <a:xfrm>
            <a:off x="254000" y="206246"/>
            <a:ext cx="3810000" cy="1241554"/>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600" b="1" kern="1200" dirty="0">
                <a:solidFill>
                  <a:prstClr val="white"/>
                </a:solidFill>
              </a:rPr>
              <a:t>Population</a:t>
            </a:r>
          </a:p>
        </p:txBody>
      </p:sp>
    </p:spTree>
    <p:extLst>
      <p:ext uri="{BB962C8B-B14F-4D97-AF65-F5344CB8AC3E}">
        <p14:creationId xmlns:p14="http://schemas.microsoft.com/office/powerpoint/2010/main" val="96209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normAutofit/>
          </a:bodyPr>
          <a:lstStyle/>
          <a:p>
            <a:r>
              <a:rPr lang="en-US" sz="6500" dirty="0"/>
              <a:t>Quality Agenda</a:t>
            </a:r>
            <a:endParaRPr dirty="0"/>
          </a:p>
        </p:txBody>
      </p:sp>
      <p:sp>
        <p:nvSpPr>
          <p:cNvPr id="4" name="Rounded Rectangle 3"/>
          <p:cNvSpPr/>
          <p:nvPr/>
        </p:nvSpPr>
        <p:spPr>
          <a:xfrm>
            <a:off x="7222797" y="2743201"/>
            <a:ext cx="5325416" cy="6409268"/>
          </a:xfrm>
          <a:prstGeom prst="roundRect">
            <a:avLst/>
          </a:prstGeom>
          <a:solidFill>
            <a:sysClr val="window" lastClr="FFFFFF"/>
          </a:solidFill>
          <a:ln w="38100" cap="flat" cmpd="sng" algn="ctr">
            <a:solidFill>
              <a:srgbClr val="007AC6">
                <a:shade val="50000"/>
                <a:shade val="75000"/>
                <a:lumMod val="80000"/>
              </a:srgbClr>
            </a:solidFill>
            <a:prstDash val="solid"/>
          </a:ln>
          <a:effectLst/>
          <a:scene3d>
            <a:camera prst="orthographicFront"/>
            <a:lightRig rig="threePt" dir="t"/>
          </a:scene3d>
          <a:sp3d>
            <a:bevelT w="165100" prst="coolSlant"/>
          </a:sp3d>
        </p:spPr>
        <p:txBody>
          <a:bodyPr lIns="129999" tIns="65000" rIns="129999" bIns="65000" rtlCol="0" anchor="t" anchorCtr="0"/>
          <a:lstStyle/>
          <a:p>
            <a:pPr defTabSz="1011107" hangingPunct="1">
              <a:spcBef>
                <a:spcPct val="0"/>
              </a:spcBef>
              <a:spcAft>
                <a:spcPts val="1707"/>
              </a:spcAft>
              <a:defRPr/>
            </a:pPr>
            <a:r>
              <a:rPr lang="en-US" sz="3400" b="1" kern="1200" dirty="0">
                <a:solidFill>
                  <a:prstClr val="black"/>
                </a:solidFill>
                <a:latin typeface="Calibri"/>
                <a:ea typeface="+mn-ea"/>
                <a:cs typeface="+mn-cs"/>
              </a:rPr>
              <a:t>Providing care that is:</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 Respectful </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Responsive </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Individualized to preferences</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Needs</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Values</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 and ensures patients guide all decisions. (IOM)</a:t>
            </a:r>
          </a:p>
          <a:p>
            <a:pPr lvl="1" indent="0" algn="l" defTabSz="758330" hangingPunct="1">
              <a:spcBef>
                <a:spcPct val="0"/>
              </a:spcBef>
              <a:spcAft>
                <a:spcPts val="1707"/>
              </a:spcAft>
              <a:defRPr/>
            </a:pPr>
            <a:endParaRPr lang="en-US" sz="2800" kern="1200" dirty="0">
              <a:solidFill>
                <a:prstClr val="black"/>
              </a:solidFill>
              <a:latin typeface="Calibri"/>
              <a:ea typeface="+mn-ea"/>
              <a:cs typeface="+mn-cs"/>
            </a:endParaRPr>
          </a:p>
        </p:txBody>
      </p:sp>
      <p:sp>
        <p:nvSpPr>
          <p:cNvPr id="5" name="Rounded Rectangle 4"/>
          <p:cNvSpPr/>
          <p:nvPr/>
        </p:nvSpPr>
        <p:spPr>
          <a:xfrm>
            <a:off x="1082007" y="3203052"/>
            <a:ext cx="3319980" cy="13534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129999" tIns="65000" rIns="129999" bIns="65000" rtlCol="0" anchor="ctr"/>
          <a:lstStyle/>
          <a:p>
            <a:pPr defTabSz="1299992" hangingPunct="1"/>
            <a:r>
              <a:rPr lang="en-US" sz="2600" b="1" kern="1200" dirty="0">
                <a:solidFill>
                  <a:prstClr val="white"/>
                </a:solidFill>
              </a:rPr>
              <a:t>Population based</a:t>
            </a:r>
          </a:p>
        </p:txBody>
      </p:sp>
      <p:sp>
        <p:nvSpPr>
          <p:cNvPr id="6" name="Rounded Rectangle 5"/>
          <p:cNvSpPr/>
          <p:nvPr/>
        </p:nvSpPr>
        <p:spPr>
          <a:xfrm>
            <a:off x="1042413" y="4613137"/>
            <a:ext cx="3359573" cy="1454580"/>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600" b="1" kern="1200" dirty="0">
                <a:solidFill>
                  <a:prstClr val="white"/>
                </a:solidFill>
              </a:rPr>
              <a:t>Patient Centered</a:t>
            </a:r>
          </a:p>
        </p:txBody>
      </p:sp>
      <p:sp>
        <p:nvSpPr>
          <p:cNvPr id="11" name="Striped Right Arrow 10"/>
          <p:cNvSpPr/>
          <p:nvPr/>
        </p:nvSpPr>
        <p:spPr>
          <a:xfrm>
            <a:off x="4543715" y="4555350"/>
            <a:ext cx="2704481" cy="1570153"/>
          </a:xfrm>
          <a:prstGeom prst="striped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29999" tIns="65000" rIns="129999" bIns="65000" rtlCol="0" anchor="ctr"/>
          <a:lstStyle/>
          <a:p>
            <a:pPr defTabSz="1299992" hangingPunct="1"/>
            <a:endParaRPr lang="en-US" sz="2600" kern="1200">
              <a:solidFill>
                <a:prstClr val="white"/>
              </a:solidFill>
            </a:endParaRPr>
          </a:p>
        </p:txBody>
      </p:sp>
      <p:sp>
        <p:nvSpPr>
          <p:cNvPr id="12" name="Rounded Rectangle 11"/>
          <p:cNvSpPr/>
          <p:nvPr/>
        </p:nvSpPr>
        <p:spPr>
          <a:xfrm>
            <a:off x="1042414" y="6067717"/>
            <a:ext cx="3359573" cy="1274754"/>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400" b="1" kern="1200" dirty="0">
                <a:solidFill>
                  <a:prstClr val="white"/>
                </a:solidFill>
              </a:rPr>
              <a:t>Lower cost</a:t>
            </a:r>
          </a:p>
        </p:txBody>
      </p:sp>
      <p:sp>
        <p:nvSpPr>
          <p:cNvPr id="13" name="Rounded Rectangle 11">
            <a:extLst>
              <a:ext uri="{FF2B5EF4-FFF2-40B4-BE49-F238E27FC236}">
                <a16:creationId xmlns:a16="http://schemas.microsoft.com/office/drawing/2014/main" id="{A14DD79F-AF3E-412F-A2DF-2719F77B83D2}"/>
              </a:ext>
            </a:extLst>
          </p:cNvPr>
          <p:cNvSpPr/>
          <p:nvPr/>
        </p:nvSpPr>
        <p:spPr>
          <a:xfrm>
            <a:off x="1033946" y="7342471"/>
            <a:ext cx="3359573" cy="1454580"/>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400" b="1" kern="1200" dirty="0">
                <a:solidFill>
                  <a:prstClr val="white"/>
                </a:solidFill>
              </a:rPr>
              <a:t> Workforce</a:t>
            </a:r>
          </a:p>
        </p:txBody>
      </p:sp>
    </p:spTree>
    <p:extLst>
      <p:ext uri="{BB962C8B-B14F-4D97-AF65-F5344CB8AC3E}">
        <p14:creationId xmlns:p14="http://schemas.microsoft.com/office/powerpoint/2010/main" val="62534111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3B7C-D0B5-4294-898D-29076C076435}"/>
              </a:ext>
            </a:extLst>
          </p:cNvPr>
          <p:cNvSpPr>
            <a:spLocks noGrp="1"/>
          </p:cNvSpPr>
          <p:nvPr>
            <p:ph type="title"/>
          </p:nvPr>
        </p:nvSpPr>
        <p:spPr/>
        <p:txBody>
          <a:bodyPr/>
          <a:lstStyle/>
          <a:p>
            <a:r>
              <a:rPr lang="en-US" dirty="0"/>
              <a:t>Patient centered</a:t>
            </a:r>
          </a:p>
        </p:txBody>
      </p:sp>
      <p:pic>
        <p:nvPicPr>
          <p:cNvPr id="4" name="Picture 3">
            <a:extLst>
              <a:ext uri="{FF2B5EF4-FFF2-40B4-BE49-F238E27FC236}">
                <a16:creationId xmlns:a16="http://schemas.microsoft.com/office/drawing/2014/main" id="{32AC892B-3E9A-4E59-A229-1655DC3AFBD7}"/>
              </a:ext>
            </a:extLst>
          </p:cNvPr>
          <p:cNvPicPr>
            <a:picLocks noChangeAspect="1"/>
          </p:cNvPicPr>
          <p:nvPr/>
        </p:nvPicPr>
        <p:blipFill>
          <a:blip r:embed="rId3"/>
          <a:stretch>
            <a:fillRect/>
          </a:stretch>
        </p:blipFill>
        <p:spPr>
          <a:xfrm>
            <a:off x="2540001" y="3124201"/>
            <a:ext cx="8405165" cy="6148222"/>
          </a:xfrm>
          <a:prstGeom prst="rect">
            <a:avLst/>
          </a:prstGeom>
        </p:spPr>
      </p:pic>
    </p:spTree>
    <p:extLst>
      <p:ext uri="{BB962C8B-B14F-4D97-AF65-F5344CB8AC3E}">
        <p14:creationId xmlns:p14="http://schemas.microsoft.com/office/powerpoint/2010/main" val="1532563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t>CAHPS</a:t>
            </a:r>
            <a:r>
              <a:rPr lang="en-US" dirty="0"/>
              <a:t> National Averages (top box)</a:t>
            </a:r>
          </a:p>
        </p:txBody>
      </p:sp>
      <p:sp>
        <p:nvSpPr>
          <p:cNvPr id="2" name="Content Placeholder 1"/>
          <p:cNvSpPr>
            <a:spLocks noGrp="1"/>
          </p:cNvSpPr>
          <p:nvPr>
            <p:ph sz="quarter" idx="13"/>
          </p:nvPr>
        </p:nvSpPr>
        <p:spPr>
          <a:xfrm>
            <a:off x="962354" y="3581400"/>
            <a:ext cx="5436006" cy="5131816"/>
          </a:xfrm>
        </p:spPr>
        <p:txBody>
          <a:bodyPr>
            <a:noAutofit/>
          </a:bodyPr>
          <a:lstStyle/>
          <a:p>
            <a:pPr lvl="1">
              <a:buFont typeface="Wingdings" panose="05000000000000000000" pitchFamily="2" charset="2"/>
              <a:buChar char="§"/>
            </a:pPr>
            <a:r>
              <a:rPr lang="en-US" sz="4500" dirty="0"/>
              <a:t>Global rating </a:t>
            </a:r>
          </a:p>
          <a:p>
            <a:pPr lvl="2">
              <a:buFont typeface="Wingdings" panose="05000000000000000000" pitchFamily="2" charset="2"/>
              <a:buChar char="§"/>
            </a:pPr>
            <a:r>
              <a:rPr lang="en-US" sz="4500" dirty="0"/>
              <a:t>Hospitals = 73%</a:t>
            </a:r>
          </a:p>
          <a:p>
            <a:pPr lvl="2">
              <a:buFont typeface="Wingdings" panose="05000000000000000000" pitchFamily="2" charset="2"/>
              <a:buChar char="§"/>
            </a:pPr>
            <a:r>
              <a:rPr lang="en-US" sz="4500" dirty="0">
                <a:highlight>
                  <a:srgbClr val="FFFF00"/>
                </a:highlight>
              </a:rPr>
              <a:t>Home Health = 84%</a:t>
            </a:r>
          </a:p>
          <a:p>
            <a:pPr lvl="2">
              <a:buFont typeface="Wingdings" panose="05000000000000000000" pitchFamily="2" charset="2"/>
              <a:buChar char="§"/>
            </a:pPr>
            <a:r>
              <a:rPr lang="en-US" sz="4500" dirty="0"/>
              <a:t>Hospice = 80% </a:t>
            </a:r>
          </a:p>
          <a:p>
            <a:pPr marL="429313" lvl="1" indent="0">
              <a:buNone/>
            </a:pPr>
            <a:endParaRPr lang="en-US" sz="4500" dirty="0"/>
          </a:p>
        </p:txBody>
      </p:sp>
      <p:sp>
        <p:nvSpPr>
          <p:cNvPr id="4" name="Content Placeholder 3">
            <a:extLst>
              <a:ext uri="{FF2B5EF4-FFF2-40B4-BE49-F238E27FC236}">
                <a16:creationId xmlns:a16="http://schemas.microsoft.com/office/drawing/2014/main" id="{86A3C3AC-3740-4376-909C-C30E5BED262E}"/>
              </a:ext>
            </a:extLst>
          </p:cNvPr>
          <p:cNvSpPr>
            <a:spLocks noGrp="1"/>
          </p:cNvSpPr>
          <p:nvPr>
            <p:ph sz="quarter" idx="14"/>
          </p:nvPr>
        </p:nvSpPr>
        <p:spPr>
          <a:xfrm>
            <a:off x="6606439" y="3581400"/>
            <a:ext cx="5436006" cy="5131816"/>
          </a:xfrm>
        </p:spPr>
        <p:txBody>
          <a:bodyPr/>
          <a:lstStyle/>
          <a:p>
            <a:pPr lvl="1">
              <a:buFont typeface="Wingdings" panose="05000000000000000000" pitchFamily="2" charset="2"/>
              <a:buChar char="§"/>
            </a:pPr>
            <a:r>
              <a:rPr lang="en-US" sz="4500" dirty="0"/>
              <a:t>Recommendation</a:t>
            </a:r>
          </a:p>
          <a:p>
            <a:pPr lvl="2">
              <a:buFont typeface="Wingdings" panose="05000000000000000000" pitchFamily="2" charset="2"/>
              <a:buChar char="§"/>
            </a:pPr>
            <a:r>
              <a:rPr lang="en-US" sz="4500" dirty="0"/>
              <a:t>Hospitals = 72%</a:t>
            </a:r>
          </a:p>
          <a:p>
            <a:pPr lvl="2">
              <a:buFont typeface="Wingdings" panose="05000000000000000000" pitchFamily="2" charset="2"/>
              <a:buChar char="§"/>
            </a:pPr>
            <a:r>
              <a:rPr lang="en-US" sz="4500" dirty="0">
                <a:highlight>
                  <a:srgbClr val="FFFF00"/>
                </a:highlight>
              </a:rPr>
              <a:t>Home Health = 78%</a:t>
            </a:r>
          </a:p>
          <a:p>
            <a:pPr lvl="2">
              <a:buFont typeface="Wingdings" panose="05000000000000000000" pitchFamily="2" charset="2"/>
              <a:buChar char="§"/>
            </a:pPr>
            <a:r>
              <a:rPr lang="en-US" sz="4500" dirty="0"/>
              <a:t>Hospice = 84% </a:t>
            </a:r>
          </a:p>
          <a:p>
            <a:endParaRPr lang="en-US" dirty="0"/>
          </a:p>
        </p:txBody>
      </p:sp>
    </p:spTree>
    <p:extLst>
      <p:ext uri="{BB962C8B-B14F-4D97-AF65-F5344CB8AC3E}">
        <p14:creationId xmlns:p14="http://schemas.microsoft.com/office/powerpoint/2010/main" val="138305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normAutofit/>
          </a:bodyPr>
          <a:lstStyle/>
          <a:p>
            <a:r>
              <a:rPr lang="en-US" sz="6500" dirty="0"/>
              <a:t>Quality Agenda</a:t>
            </a:r>
            <a:endParaRPr dirty="0"/>
          </a:p>
        </p:txBody>
      </p:sp>
      <p:sp>
        <p:nvSpPr>
          <p:cNvPr id="4" name="Rounded Rectangle 3"/>
          <p:cNvSpPr/>
          <p:nvPr/>
        </p:nvSpPr>
        <p:spPr>
          <a:xfrm>
            <a:off x="7222797" y="2743201"/>
            <a:ext cx="5325416" cy="6409268"/>
          </a:xfrm>
          <a:prstGeom prst="roundRect">
            <a:avLst/>
          </a:prstGeom>
          <a:solidFill>
            <a:sysClr val="window" lastClr="FFFFFF"/>
          </a:solidFill>
          <a:ln w="38100" cap="flat" cmpd="sng" algn="ctr">
            <a:solidFill>
              <a:srgbClr val="007AC6">
                <a:shade val="50000"/>
                <a:shade val="75000"/>
                <a:lumMod val="80000"/>
              </a:srgbClr>
            </a:solidFill>
            <a:prstDash val="solid"/>
          </a:ln>
          <a:effectLst/>
          <a:scene3d>
            <a:camera prst="orthographicFront"/>
            <a:lightRig rig="threePt" dir="t"/>
          </a:scene3d>
          <a:sp3d>
            <a:bevelT w="165100" prst="coolSlant"/>
          </a:sp3d>
        </p:spPr>
        <p:txBody>
          <a:bodyPr lIns="129999" tIns="65000" rIns="129999" bIns="65000" rtlCol="0" anchor="t" anchorCtr="0"/>
          <a:lstStyle/>
          <a:p>
            <a:pPr defTabSz="1011107" hangingPunct="1">
              <a:spcBef>
                <a:spcPct val="0"/>
              </a:spcBef>
              <a:spcAft>
                <a:spcPts val="1707"/>
              </a:spcAft>
              <a:defRPr/>
            </a:pPr>
            <a:r>
              <a:rPr lang="en-US" sz="3400" b="1" kern="1200" dirty="0">
                <a:solidFill>
                  <a:prstClr val="black"/>
                </a:solidFill>
                <a:latin typeface="Calibri"/>
                <a:ea typeface="+mn-ea"/>
                <a:cs typeface="+mn-cs"/>
              </a:rPr>
              <a:t>Hospital vs. Home</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  Inpatient care </a:t>
            </a:r>
            <a:r>
              <a:rPr lang="en-US" sz="2800" kern="1200" dirty="0" err="1">
                <a:solidFill>
                  <a:prstClr val="black"/>
                </a:solidFill>
                <a:latin typeface="Calibri"/>
                <a:ea typeface="+mn-ea"/>
                <a:cs typeface="+mn-cs"/>
              </a:rPr>
              <a:t>avg</a:t>
            </a:r>
            <a:r>
              <a:rPr lang="en-US" sz="2800" kern="1200" dirty="0">
                <a:solidFill>
                  <a:prstClr val="black"/>
                </a:solidFill>
                <a:latin typeface="Calibri"/>
                <a:ea typeface="+mn-ea"/>
                <a:cs typeface="+mn-cs"/>
              </a:rPr>
              <a:t>: $1,974-$2,346/night (Ellison, 2016)</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New Jersey state/</a:t>
            </a:r>
            <a:r>
              <a:rPr lang="en-US" sz="2800" kern="1200" dirty="0" err="1">
                <a:solidFill>
                  <a:prstClr val="black"/>
                </a:solidFill>
                <a:latin typeface="Calibri"/>
                <a:ea typeface="+mn-ea"/>
                <a:cs typeface="+mn-cs"/>
              </a:rPr>
              <a:t>gov</a:t>
            </a:r>
            <a:r>
              <a:rPr lang="en-US" sz="2800" kern="1200" dirty="0">
                <a:solidFill>
                  <a:prstClr val="black"/>
                </a:solidFill>
                <a:latin typeface="Calibri"/>
                <a:ea typeface="+mn-ea"/>
                <a:cs typeface="+mn-cs"/>
              </a:rPr>
              <a:t> hospital - $4,656</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Montana state/</a:t>
            </a:r>
            <a:r>
              <a:rPr lang="en-US" sz="2800" kern="1200" dirty="0" err="1">
                <a:solidFill>
                  <a:prstClr val="black"/>
                </a:solidFill>
                <a:latin typeface="Calibri"/>
                <a:ea typeface="+mn-ea"/>
                <a:cs typeface="+mn-cs"/>
              </a:rPr>
              <a:t>gov</a:t>
            </a:r>
            <a:r>
              <a:rPr lang="en-US" sz="2800" kern="1200" dirty="0">
                <a:solidFill>
                  <a:prstClr val="black"/>
                </a:solidFill>
                <a:latin typeface="Calibri"/>
                <a:ea typeface="+mn-ea"/>
                <a:cs typeface="+mn-cs"/>
              </a:rPr>
              <a:t> hospital $645</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Home care </a:t>
            </a:r>
            <a:r>
              <a:rPr lang="en-US" sz="2800" kern="1200" dirty="0" err="1">
                <a:solidFill>
                  <a:prstClr val="black"/>
                </a:solidFill>
                <a:latin typeface="Calibri"/>
                <a:ea typeface="+mn-ea"/>
                <a:cs typeface="+mn-cs"/>
              </a:rPr>
              <a:t>avg</a:t>
            </a:r>
            <a:r>
              <a:rPr lang="en-US" sz="2800" kern="1200" dirty="0">
                <a:solidFill>
                  <a:prstClr val="black"/>
                </a:solidFill>
                <a:latin typeface="Calibri"/>
                <a:ea typeface="+mn-ea"/>
                <a:cs typeface="+mn-cs"/>
              </a:rPr>
              <a:t> cost: $2,443 per 60 DAY EPISODE </a:t>
            </a:r>
          </a:p>
          <a:p>
            <a:pPr lvl="1" indent="0" algn="l" defTabSz="758330" hangingPunct="1">
              <a:spcBef>
                <a:spcPct val="0"/>
              </a:spcBef>
              <a:spcAft>
                <a:spcPts val="1707"/>
              </a:spcAft>
              <a:defRPr/>
            </a:pPr>
            <a:endParaRPr lang="en-US" sz="2800" kern="1200" dirty="0">
              <a:solidFill>
                <a:prstClr val="black"/>
              </a:solidFill>
              <a:latin typeface="Calibri"/>
              <a:ea typeface="+mn-ea"/>
              <a:cs typeface="+mn-cs"/>
            </a:endParaRPr>
          </a:p>
        </p:txBody>
      </p:sp>
      <p:sp>
        <p:nvSpPr>
          <p:cNvPr id="5" name="Rounded Rectangle 4"/>
          <p:cNvSpPr/>
          <p:nvPr/>
        </p:nvSpPr>
        <p:spPr>
          <a:xfrm>
            <a:off x="1082007" y="3203052"/>
            <a:ext cx="3319980" cy="13534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129999" tIns="65000" rIns="129999" bIns="65000" rtlCol="0" anchor="ctr"/>
          <a:lstStyle/>
          <a:p>
            <a:pPr defTabSz="1299992" hangingPunct="1"/>
            <a:r>
              <a:rPr lang="en-US" sz="2600" b="1" kern="1200" dirty="0">
                <a:solidFill>
                  <a:prstClr val="white"/>
                </a:solidFill>
              </a:rPr>
              <a:t>Population based</a:t>
            </a:r>
          </a:p>
        </p:txBody>
      </p:sp>
      <p:sp>
        <p:nvSpPr>
          <p:cNvPr id="6" name="Rounded Rectangle 5"/>
          <p:cNvSpPr/>
          <p:nvPr/>
        </p:nvSpPr>
        <p:spPr>
          <a:xfrm>
            <a:off x="1042413" y="4613137"/>
            <a:ext cx="3359573" cy="1454580"/>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600" b="1" kern="1200" dirty="0">
                <a:solidFill>
                  <a:prstClr val="white"/>
                </a:solidFill>
              </a:rPr>
              <a:t>Patient Centered</a:t>
            </a:r>
          </a:p>
        </p:txBody>
      </p:sp>
      <p:sp>
        <p:nvSpPr>
          <p:cNvPr id="11" name="Striped Right Arrow 10"/>
          <p:cNvSpPr/>
          <p:nvPr/>
        </p:nvSpPr>
        <p:spPr>
          <a:xfrm>
            <a:off x="4535250" y="5920017"/>
            <a:ext cx="2704481" cy="1570153"/>
          </a:xfrm>
          <a:prstGeom prst="striped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29999" tIns="65000" rIns="129999" bIns="65000" rtlCol="0" anchor="ctr"/>
          <a:lstStyle/>
          <a:p>
            <a:pPr defTabSz="1299992" hangingPunct="1"/>
            <a:endParaRPr lang="en-US" sz="2600" kern="1200">
              <a:solidFill>
                <a:prstClr val="white"/>
              </a:solidFill>
            </a:endParaRPr>
          </a:p>
        </p:txBody>
      </p:sp>
      <p:sp>
        <p:nvSpPr>
          <p:cNvPr id="12" name="Rounded Rectangle 11"/>
          <p:cNvSpPr/>
          <p:nvPr/>
        </p:nvSpPr>
        <p:spPr>
          <a:xfrm>
            <a:off x="1042414" y="6067717"/>
            <a:ext cx="3359573" cy="1274754"/>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400" b="1" kern="1200" dirty="0">
                <a:solidFill>
                  <a:prstClr val="white"/>
                </a:solidFill>
              </a:rPr>
              <a:t>Lower cost</a:t>
            </a:r>
          </a:p>
        </p:txBody>
      </p:sp>
      <p:sp>
        <p:nvSpPr>
          <p:cNvPr id="13" name="Rounded Rectangle 11">
            <a:extLst>
              <a:ext uri="{FF2B5EF4-FFF2-40B4-BE49-F238E27FC236}">
                <a16:creationId xmlns:a16="http://schemas.microsoft.com/office/drawing/2014/main" id="{A14DD79F-AF3E-412F-A2DF-2719F77B83D2}"/>
              </a:ext>
            </a:extLst>
          </p:cNvPr>
          <p:cNvSpPr/>
          <p:nvPr/>
        </p:nvSpPr>
        <p:spPr>
          <a:xfrm>
            <a:off x="1033946" y="7342471"/>
            <a:ext cx="3359573" cy="1454580"/>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400" b="1" kern="1200" dirty="0">
                <a:solidFill>
                  <a:prstClr val="white"/>
                </a:solidFill>
              </a:rPr>
              <a:t> Workforce</a:t>
            </a:r>
          </a:p>
        </p:txBody>
      </p:sp>
      <p:sp>
        <p:nvSpPr>
          <p:cNvPr id="2" name="TextBox 1">
            <a:extLst>
              <a:ext uri="{FF2B5EF4-FFF2-40B4-BE49-F238E27FC236}">
                <a16:creationId xmlns:a16="http://schemas.microsoft.com/office/drawing/2014/main" id="{EC86A090-3449-46ED-BAF1-91B064923905}"/>
              </a:ext>
            </a:extLst>
          </p:cNvPr>
          <p:cNvSpPr txBox="1"/>
          <p:nvPr/>
        </p:nvSpPr>
        <p:spPr>
          <a:xfrm>
            <a:off x="1398780" y="9296400"/>
            <a:ext cx="6932420" cy="246221"/>
          </a:xfrm>
          <a:prstGeom prst="rect">
            <a:avLst/>
          </a:prstGeom>
          <a:noFill/>
        </p:spPr>
        <p:txBody>
          <a:bodyPr wrap="square" rtlCol="0">
            <a:spAutoFit/>
          </a:bodyPr>
          <a:lstStyle/>
          <a:p>
            <a:r>
              <a:rPr lang="en-US" sz="1000" dirty="0"/>
              <a:t>https://www.beckershospitalreview.com/finance/average-cost-per-inpatient-day-across-50-states-2016.html</a:t>
            </a:r>
          </a:p>
        </p:txBody>
      </p:sp>
      <p:sp>
        <p:nvSpPr>
          <p:cNvPr id="10" name="Rounded Rectangle 4">
            <a:extLst>
              <a:ext uri="{FF2B5EF4-FFF2-40B4-BE49-F238E27FC236}">
                <a16:creationId xmlns:a16="http://schemas.microsoft.com/office/drawing/2014/main" id="{6AC95AC0-7B4E-43DE-A2CA-423CC03839E5}"/>
              </a:ext>
            </a:extLst>
          </p:cNvPr>
          <p:cNvSpPr/>
          <p:nvPr/>
        </p:nvSpPr>
        <p:spPr>
          <a:xfrm>
            <a:off x="1082007" y="3106152"/>
            <a:ext cx="3319980" cy="13534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129999" tIns="65000" rIns="129999" bIns="65000" rtlCol="0" anchor="ctr"/>
          <a:lstStyle/>
          <a:p>
            <a:pPr defTabSz="1299992" hangingPunct="1"/>
            <a:r>
              <a:rPr lang="en-US" sz="2600" b="1" kern="1200" dirty="0">
                <a:solidFill>
                  <a:prstClr val="white"/>
                </a:solidFill>
              </a:rPr>
              <a:t>Population based</a:t>
            </a:r>
          </a:p>
        </p:txBody>
      </p:sp>
      <p:sp>
        <p:nvSpPr>
          <p:cNvPr id="14" name="Rounded Rectangle 5">
            <a:extLst>
              <a:ext uri="{FF2B5EF4-FFF2-40B4-BE49-F238E27FC236}">
                <a16:creationId xmlns:a16="http://schemas.microsoft.com/office/drawing/2014/main" id="{1377F7AF-A650-41C5-ACB5-4E3E0AC80A8D}"/>
              </a:ext>
            </a:extLst>
          </p:cNvPr>
          <p:cNvSpPr/>
          <p:nvPr/>
        </p:nvSpPr>
        <p:spPr>
          <a:xfrm>
            <a:off x="1042413" y="4516237"/>
            <a:ext cx="3359573" cy="1454580"/>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600" b="1" kern="1200" dirty="0">
                <a:solidFill>
                  <a:prstClr val="white"/>
                </a:solidFill>
              </a:rPr>
              <a:t>Patient Centered</a:t>
            </a:r>
          </a:p>
        </p:txBody>
      </p:sp>
    </p:spTree>
    <p:extLst>
      <p:ext uri="{BB962C8B-B14F-4D97-AF65-F5344CB8AC3E}">
        <p14:creationId xmlns:p14="http://schemas.microsoft.com/office/powerpoint/2010/main" val="2745750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914399"/>
            <a:ext cx="11704320" cy="1348435"/>
          </a:xfrm>
        </p:spPr>
        <p:txBody>
          <a:bodyPr>
            <a:normAutofit fontScale="90000"/>
          </a:bodyPr>
          <a:lstStyle/>
          <a:p>
            <a:r>
              <a:rPr lang="en-US" dirty="0"/>
              <a:t>UNPUBLISHED</a:t>
            </a:r>
            <a:br>
              <a:rPr lang="en-US" dirty="0"/>
            </a:br>
            <a:r>
              <a:rPr lang="en-US" sz="4000" dirty="0"/>
              <a:t>365-day Readmission Rate</a:t>
            </a:r>
            <a:br>
              <a:rPr lang="en-US" dirty="0"/>
            </a:br>
            <a:endParaRPr lang="en-US" dirty="0"/>
          </a:p>
        </p:txBody>
      </p:sp>
      <p:pic>
        <p:nvPicPr>
          <p:cNvPr id="5" name="Content Placeholder 7"/>
          <p:cNvPicPr>
            <a:picLocks noGrp="1" noChangeAspect="1"/>
          </p:cNvPicPr>
          <p:nvPr>
            <p:ph idx="1"/>
          </p:nvPr>
        </p:nvPicPr>
        <p:blipFill>
          <a:blip r:embed="rId3"/>
          <a:stretch>
            <a:fillRect/>
          </a:stretch>
        </p:blipFill>
        <p:spPr>
          <a:xfrm>
            <a:off x="650240" y="2845140"/>
            <a:ext cx="9808462" cy="5994061"/>
          </a:xfrm>
          <a:prstGeom prst="rect">
            <a:avLst/>
          </a:prstGeom>
        </p:spPr>
      </p:pic>
      <p:sp>
        <p:nvSpPr>
          <p:cNvPr id="3" name="Scroll: Horizontal 2">
            <a:extLst>
              <a:ext uri="{FF2B5EF4-FFF2-40B4-BE49-F238E27FC236}">
                <a16:creationId xmlns:a16="http://schemas.microsoft.com/office/drawing/2014/main" id="{26561C3D-C313-4E81-B289-8CE41869229B}"/>
              </a:ext>
            </a:extLst>
          </p:cNvPr>
          <p:cNvSpPr/>
          <p:nvPr/>
        </p:nvSpPr>
        <p:spPr>
          <a:xfrm>
            <a:off x="8856980" y="2845140"/>
            <a:ext cx="3886200" cy="4381500"/>
          </a:xfrm>
          <a:prstGeom prst="horizontalScroll">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AE279A9-C621-4911-A193-CC5DE98A8CB5}"/>
              </a:ext>
            </a:extLst>
          </p:cNvPr>
          <p:cNvSpPr txBox="1"/>
          <p:nvPr/>
        </p:nvSpPr>
        <p:spPr>
          <a:xfrm>
            <a:off x="9245600" y="3480389"/>
            <a:ext cx="3108960" cy="2800767"/>
          </a:xfrm>
          <a:prstGeom prst="rect">
            <a:avLst/>
          </a:prstGeom>
          <a:noFill/>
        </p:spPr>
        <p:txBody>
          <a:bodyPr wrap="square" rtlCol="0">
            <a:spAutoFit/>
          </a:bodyPr>
          <a:lstStyle/>
          <a:p>
            <a:r>
              <a:rPr lang="en-US" sz="2800" dirty="0"/>
              <a:t>800,000 adherent</a:t>
            </a:r>
          </a:p>
          <a:p>
            <a:r>
              <a:rPr lang="en-US" sz="2800" dirty="0"/>
              <a:t>500,000 non-adheren</a:t>
            </a:r>
            <a:r>
              <a:rPr lang="en-US" dirty="0"/>
              <a:t>t</a:t>
            </a:r>
          </a:p>
          <a:p>
            <a:r>
              <a:rPr lang="en-US" dirty="0"/>
              <a:t>2017 national, non-risk adjusted</a:t>
            </a:r>
          </a:p>
        </p:txBody>
      </p:sp>
    </p:spTree>
    <p:extLst>
      <p:ext uri="{BB962C8B-B14F-4D97-AF65-F5344CB8AC3E}">
        <p14:creationId xmlns:p14="http://schemas.microsoft.com/office/powerpoint/2010/main" val="363917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0275" y="3124200"/>
            <a:ext cx="10536296" cy="6629400"/>
          </a:xfrm>
        </p:spPr>
        <p:txBody>
          <a:bodyPr>
            <a:normAutofit/>
          </a:bodyPr>
          <a:lstStyle/>
          <a:p>
            <a:r>
              <a:rPr lang="en-US" sz="3600" dirty="0"/>
              <a:t>Western Connecticut Home Care (</a:t>
            </a:r>
            <a:r>
              <a:rPr lang="en-US" sz="3600" dirty="0" err="1"/>
              <a:t>WCHC</a:t>
            </a:r>
            <a:r>
              <a:rPr lang="en-US" sz="3600" dirty="0"/>
              <a:t>) is a fully-integrated division of Western Connecticut Health Network (</a:t>
            </a:r>
            <a:r>
              <a:rPr lang="en-US" sz="3600" dirty="0" err="1"/>
              <a:t>WCHN</a:t>
            </a:r>
            <a:r>
              <a:rPr lang="en-US" sz="3600" dirty="0"/>
              <a:t>) in Danbury, CT</a:t>
            </a:r>
          </a:p>
          <a:p>
            <a:r>
              <a:rPr lang="en-US" sz="3600" dirty="0"/>
              <a:t>Problem: bed flow related to high intensity, charity care patients</a:t>
            </a:r>
          </a:p>
          <a:p>
            <a:r>
              <a:rPr lang="en-US" sz="3600" dirty="0"/>
              <a:t>Solution: Upgraded home services</a:t>
            </a:r>
          </a:p>
          <a:p>
            <a:r>
              <a:rPr lang="en-US" sz="4000" b="1" dirty="0"/>
              <a:t>OUTCOME: savings $2,000/day/patient to network</a:t>
            </a:r>
          </a:p>
          <a:p>
            <a:r>
              <a:rPr lang="en-US" sz="4000" b="1" dirty="0"/>
              <a:t>All cause 30 day readmission rate down to 11.5% </a:t>
            </a:r>
          </a:p>
        </p:txBody>
      </p:sp>
      <p:sp>
        <p:nvSpPr>
          <p:cNvPr id="3" name="Title 2"/>
          <p:cNvSpPr>
            <a:spLocks noGrp="1"/>
          </p:cNvSpPr>
          <p:nvPr>
            <p:ph type="title"/>
          </p:nvPr>
        </p:nvSpPr>
        <p:spPr/>
        <p:txBody>
          <a:bodyPr>
            <a:normAutofit fontScale="90000"/>
          </a:bodyPr>
          <a:lstStyle/>
          <a:p>
            <a:r>
              <a:rPr lang="en-US" dirty="0"/>
              <a:t>Home Based Care: Integrated Systems/Networks </a:t>
            </a:r>
          </a:p>
        </p:txBody>
      </p:sp>
    </p:spTree>
    <p:extLst>
      <p:ext uri="{BB962C8B-B14F-4D97-AF65-F5344CB8AC3E}">
        <p14:creationId xmlns:p14="http://schemas.microsoft.com/office/powerpoint/2010/main" val="59249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0275" y="2971800"/>
            <a:ext cx="10536296" cy="5740965"/>
          </a:xfrm>
        </p:spPr>
        <p:txBody>
          <a:bodyPr>
            <a:normAutofit/>
          </a:bodyPr>
          <a:lstStyle/>
          <a:p>
            <a:r>
              <a:rPr lang="en-US" dirty="0"/>
              <a:t>Penn Home Care and Hospice Services part of the University of Pennsylvania System</a:t>
            </a:r>
          </a:p>
          <a:p>
            <a:r>
              <a:rPr lang="en-US" dirty="0"/>
              <a:t>Problem: Overall cost of high acuity, chronic care</a:t>
            </a:r>
          </a:p>
          <a:p>
            <a:r>
              <a:rPr lang="en-US" dirty="0"/>
              <a:t>Solution: Comprehensive Longitudinal Advanced Illness Management (CLAIM) program</a:t>
            </a:r>
          </a:p>
          <a:p>
            <a:r>
              <a:rPr lang="en-US" sz="4800" b="1" dirty="0"/>
              <a:t>OUTCOME: Projected 3 year savings $2,787,000</a:t>
            </a:r>
          </a:p>
          <a:p>
            <a:pPr marL="0" indent="0">
              <a:buNone/>
            </a:pPr>
            <a:r>
              <a:rPr lang="en-US" sz="4800" b="1" dirty="0"/>
              <a:t>             40% lower overall costs </a:t>
            </a:r>
          </a:p>
        </p:txBody>
      </p:sp>
      <p:sp>
        <p:nvSpPr>
          <p:cNvPr id="3" name="Title 2"/>
          <p:cNvSpPr>
            <a:spLocks noGrp="1"/>
          </p:cNvSpPr>
          <p:nvPr>
            <p:ph type="title"/>
          </p:nvPr>
        </p:nvSpPr>
        <p:spPr/>
        <p:txBody>
          <a:bodyPr>
            <a:normAutofit fontScale="90000"/>
          </a:bodyPr>
          <a:lstStyle/>
          <a:p>
            <a:r>
              <a:rPr lang="en-US" dirty="0"/>
              <a:t>Home Based Care: Integrated Systems/Networks </a:t>
            </a:r>
          </a:p>
        </p:txBody>
      </p:sp>
    </p:spTree>
    <p:extLst>
      <p:ext uri="{BB962C8B-B14F-4D97-AF65-F5344CB8AC3E}">
        <p14:creationId xmlns:p14="http://schemas.microsoft.com/office/powerpoint/2010/main" val="2718768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0275" y="3048000"/>
            <a:ext cx="10536296" cy="6224423"/>
          </a:xfrm>
        </p:spPr>
        <p:txBody>
          <a:bodyPr>
            <a:normAutofit/>
          </a:bodyPr>
          <a:lstStyle/>
          <a:p>
            <a:r>
              <a:rPr lang="en-US" dirty="0"/>
              <a:t>Summit Medical Group, physician owned multi-specialty practice and VNA of Somerset Hills New Jersey</a:t>
            </a:r>
          </a:p>
          <a:p>
            <a:r>
              <a:rPr lang="en-US" dirty="0"/>
              <a:t>Problem: Readmissions in CHF and COPD patients</a:t>
            </a:r>
          </a:p>
          <a:p>
            <a:r>
              <a:rPr lang="en-US" dirty="0"/>
              <a:t>Barrier: Coordination at transitions of care</a:t>
            </a:r>
          </a:p>
          <a:p>
            <a:r>
              <a:rPr lang="en-US" dirty="0"/>
              <a:t>Solution: Joint telehealth program with shared risk, planned communication between teams and standard patient tools</a:t>
            </a:r>
          </a:p>
          <a:p>
            <a:r>
              <a:rPr lang="en-US" sz="4400" b="1" dirty="0"/>
              <a:t>OUTCOME: ZERO 30 day readmissions in year 1</a:t>
            </a:r>
          </a:p>
        </p:txBody>
      </p:sp>
      <p:sp>
        <p:nvSpPr>
          <p:cNvPr id="3" name="Title 2"/>
          <p:cNvSpPr>
            <a:spLocks noGrp="1"/>
          </p:cNvSpPr>
          <p:nvPr>
            <p:ph type="title"/>
          </p:nvPr>
        </p:nvSpPr>
        <p:spPr/>
        <p:txBody>
          <a:bodyPr>
            <a:normAutofit/>
          </a:bodyPr>
          <a:lstStyle/>
          <a:p>
            <a:r>
              <a:rPr lang="en-US" dirty="0"/>
              <a:t>Home Based Care: New partners</a:t>
            </a:r>
          </a:p>
        </p:txBody>
      </p:sp>
    </p:spTree>
    <p:extLst>
      <p:ext uri="{BB962C8B-B14F-4D97-AF65-F5344CB8AC3E}">
        <p14:creationId xmlns:p14="http://schemas.microsoft.com/office/powerpoint/2010/main" val="224652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0275" y="3048000"/>
            <a:ext cx="10536296" cy="5664765"/>
          </a:xfrm>
        </p:spPr>
        <p:txBody>
          <a:bodyPr>
            <a:normAutofit/>
          </a:bodyPr>
          <a:lstStyle/>
          <a:p>
            <a:r>
              <a:rPr lang="en-US" dirty="0"/>
              <a:t>VNA Care Network MA, a non-profit alliance of home care agencies</a:t>
            </a:r>
          </a:p>
          <a:p>
            <a:r>
              <a:rPr lang="en-US" dirty="0"/>
              <a:t>Problem: chronic illness readmissions in the local hospital</a:t>
            </a:r>
          </a:p>
          <a:p>
            <a:r>
              <a:rPr lang="en-US" dirty="0"/>
              <a:t>Barrier: Silo thinking</a:t>
            </a:r>
          </a:p>
          <a:p>
            <a:r>
              <a:rPr lang="en-US" dirty="0"/>
              <a:t>Solution: telehealth program addition to home care</a:t>
            </a:r>
          </a:p>
          <a:p>
            <a:r>
              <a:rPr lang="en-US" sz="4800" b="1" dirty="0"/>
              <a:t>OUTCOME:  &lt;1%  30 day readmission over 2 years</a:t>
            </a:r>
          </a:p>
          <a:p>
            <a:pPr marL="0" indent="0">
              <a:buNone/>
            </a:pPr>
            <a:endParaRPr lang="en-US" dirty="0"/>
          </a:p>
          <a:p>
            <a:endParaRPr lang="en-US" dirty="0"/>
          </a:p>
        </p:txBody>
      </p:sp>
      <p:sp>
        <p:nvSpPr>
          <p:cNvPr id="3" name="Title 2"/>
          <p:cNvSpPr>
            <a:spLocks noGrp="1"/>
          </p:cNvSpPr>
          <p:nvPr>
            <p:ph type="title"/>
          </p:nvPr>
        </p:nvSpPr>
        <p:spPr/>
        <p:txBody>
          <a:bodyPr>
            <a:normAutofit/>
          </a:bodyPr>
          <a:lstStyle/>
          <a:p>
            <a:r>
              <a:rPr lang="en-US" dirty="0"/>
              <a:t>Home Based Care: New partners</a:t>
            </a:r>
          </a:p>
        </p:txBody>
      </p:sp>
    </p:spTree>
    <p:extLst>
      <p:ext uri="{BB962C8B-B14F-4D97-AF65-F5344CB8AC3E}">
        <p14:creationId xmlns:p14="http://schemas.microsoft.com/office/powerpoint/2010/main" val="226798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117D-C3B4-41C4-807B-7508A16B9996}"/>
              </a:ext>
            </a:extLst>
          </p:cNvPr>
          <p:cNvSpPr>
            <a:spLocks noGrp="1"/>
          </p:cNvSpPr>
          <p:nvPr>
            <p:ph type="title"/>
          </p:nvPr>
        </p:nvSpPr>
        <p:spPr/>
        <p:txBody>
          <a:bodyPr/>
          <a:lstStyle/>
          <a:p>
            <a:r>
              <a:rPr lang="en-US" dirty="0"/>
              <a:t>Readmissions: what</a:t>
            </a:r>
          </a:p>
        </p:txBody>
      </p:sp>
      <p:sp>
        <p:nvSpPr>
          <p:cNvPr id="3" name="Text Placeholder 2">
            <a:extLst>
              <a:ext uri="{FF2B5EF4-FFF2-40B4-BE49-F238E27FC236}">
                <a16:creationId xmlns:a16="http://schemas.microsoft.com/office/drawing/2014/main" id="{7DAA59F0-0361-4372-99CA-D3B2739961A5}"/>
              </a:ext>
            </a:extLst>
          </p:cNvPr>
          <p:cNvSpPr>
            <a:spLocks noGrp="1"/>
          </p:cNvSpPr>
          <p:nvPr>
            <p:ph type="body" idx="1"/>
          </p:nvPr>
        </p:nvSpPr>
        <p:spPr>
          <a:xfrm>
            <a:off x="1240275" y="3276600"/>
            <a:ext cx="10536296" cy="5436165"/>
          </a:xfrm>
        </p:spPr>
        <p:txBody>
          <a:bodyPr>
            <a:normAutofit/>
          </a:bodyPr>
          <a:lstStyle/>
          <a:p>
            <a:pPr fontAlgn="base">
              <a:spcBef>
                <a:spcPts val="1200"/>
              </a:spcBef>
            </a:pPr>
            <a:r>
              <a:rPr lang="en-US" sz="4800" dirty="0"/>
              <a:t>The unplanned hospital measures include:</a:t>
            </a:r>
          </a:p>
          <a:p>
            <a:pPr lvl="1" fontAlgn="base">
              <a:spcBef>
                <a:spcPts val="1200"/>
              </a:spcBef>
            </a:pPr>
            <a:r>
              <a:rPr lang="en-US" sz="4800" dirty="0">
                <a:highlight>
                  <a:srgbClr val="FFFF00"/>
                </a:highlight>
              </a:rPr>
              <a:t>Rates of readmission measures</a:t>
            </a:r>
            <a:endParaRPr lang="en-US" sz="4800" dirty="0"/>
          </a:p>
          <a:p>
            <a:pPr lvl="1" fontAlgn="base">
              <a:spcBef>
                <a:spcPts val="1200"/>
              </a:spcBef>
            </a:pPr>
            <a:r>
              <a:rPr lang="en-US" sz="4800" dirty="0"/>
              <a:t>Rates of hospital visits measures</a:t>
            </a:r>
          </a:p>
          <a:p>
            <a:pPr lvl="1" fontAlgn="base">
              <a:spcBef>
                <a:spcPts val="1200"/>
              </a:spcBef>
            </a:pPr>
            <a:r>
              <a:rPr lang="en-US" sz="4800" dirty="0"/>
              <a:t>Hospital return days measures</a:t>
            </a:r>
            <a:r>
              <a:rPr lang="en-US" dirty="0"/>
              <a:t>.</a:t>
            </a:r>
          </a:p>
          <a:p>
            <a:pPr lvl="3">
              <a:spcBef>
                <a:spcPts val="1200"/>
              </a:spcBef>
            </a:pPr>
            <a:r>
              <a:rPr lang="en-US" dirty="0"/>
              <a:t>https://www.medicare.gov/hospitalcompare/Data/30-day-measures.html</a:t>
            </a:r>
          </a:p>
        </p:txBody>
      </p:sp>
    </p:spTree>
    <p:extLst>
      <p:ext uri="{BB962C8B-B14F-4D97-AF65-F5344CB8AC3E}">
        <p14:creationId xmlns:p14="http://schemas.microsoft.com/office/powerpoint/2010/main" val="309228510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0275" y="3048000"/>
            <a:ext cx="10536296" cy="6019800"/>
          </a:xfrm>
        </p:spPr>
        <p:txBody>
          <a:bodyPr>
            <a:normAutofit/>
          </a:bodyPr>
          <a:lstStyle/>
          <a:p>
            <a:pPr>
              <a:buFont typeface="Wingdings" panose="05000000000000000000" pitchFamily="2" charset="2"/>
              <a:buChar char="§"/>
            </a:pPr>
            <a:r>
              <a:rPr lang="en-US" sz="4400" dirty="0"/>
              <a:t>Palliative Care and Care Choices</a:t>
            </a:r>
          </a:p>
          <a:p>
            <a:r>
              <a:rPr lang="en-US" dirty="0"/>
              <a:t>Hospice patients have the lowest rate of readmission</a:t>
            </a:r>
          </a:p>
          <a:p>
            <a:r>
              <a:rPr lang="en-US" dirty="0"/>
              <a:t>Referrals for goals of care discussions by palliative care specialists were associated with a significant decrease in 30-day readmission (15.0% vs. 10.3%).</a:t>
            </a:r>
          </a:p>
          <a:p>
            <a:r>
              <a:rPr lang="en-US" dirty="0"/>
              <a:t>Discharged patients seen by palliative care were much more likely to be discharged with a </a:t>
            </a:r>
            <a:r>
              <a:rPr lang="en-US" dirty="0" err="1"/>
              <a:t>DNR</a:t>
            </a:r>
            <a:r>
              <a:rPr lang="en-US" dirty="0"/>
              <a:t> order (39.8% vs. 4.1 %)</a:t>
            </a:r>
          </a:p>
          <a:p>
            <a:pPr lvl="1"/>
            <a:r>
              <a:rPr lang="en-US" dirty="0"/>
              <a:t>Patients with a </a:t>
            </a:r>
            <a:r>
              <a:rPr lang="en-US" dirty="0" err="1"/>
              <a:t>DNR</a:t>
            </a:r>
            <a:r>
              <a:rPr lang="en-US" dirty="0"/>
              <a:t> order were much less likely to be readmitted (9.5 vs. 25.5%) </a:t>
            </a:r>
            <a:r>
              <a:rPr lang="en-US" sz="2000" dirty="0"/>
              <a:t>(O’Conner, </a:t>
            </a:r>
            <a:r>
              <a:rPr lang="en-US" sz="2000" dirty="0" err="1"/>
              <a:t>moyer</a:t>
            </a:r>
            <a:r>
              <a:rPr lang="en-US" sz="2000" dirty="0"/>
              <a:t>, </a:t>
            </a:r>
            <a:r>
              <a:rPr lang="en-US" sz="2000" dirty="0" err="1"/>
              <a:t>Behta</a:t>
            </a:r>
            <a:r>
              <a:rPr lang="en-US" sz="2000" dirty="0"/>
              <a:t>, &amp; </a:t>
            </a:r>
            <a:r>
              <a:rPr lang="en-US" sz="2000" dirty="0" err="1"/>
              <a:t>Casarett</a:t>
            </a:r>
            <a:r>
              <a:rPr lang="en-US" sz="2000" dirty="0"/>
              <a:t>; 2015)</a:t>
            </a:r>
          </a:p>
          <a:p>
            <a:pPr>
              <a:buFont typeface="Wingdings" panose="05000000000000000000" pitchFamily="2" charset="2"/>
              <a:buChar char="§"/>
            </a:pPr>
            <a:endParaRPr lang="en-US" sz="4400" dirty="0"/>
          </a:p>
        </p:txBody>
      </p:sp>
      <p:sp>
        <p:nvSpPr>
          <p:cNvPr id="3" name="Title 2"/>
          <p:cNvSpPr>
            <a:spLocks noGrp="1"/>
          </p:cNvSpPr>
          <p:nvPr>
            <p:ph type="title"/>
          </p:nvPr>
        </p:nvSpPr>
        <p:spPr/>
        <p:txBody>
          <a:bodyPr/>
          <a:lstStyle/>
          <a:p>
            <a:r>
              <a:rPr lang="en-US" dirty="0"/>
              <a:t>Home Based Care: New partners</a:t>
            </a:r>
          </a:p>
        </p:txBody>
      </p:sp>
    </p:spTree>
    <p:extLst>
      <p:ext uri="{BB962C8B-B14F-4D97-AF65-F5344CB8AC3E}">
        <p14:creationId xmlns:p14="http://schemas.microsoft.com/office/powerpoint/2010/main" val="4033321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normAutofit/>
          </a:bodyPr>
          <a:lstStyle/>
          <a:p>
            <a:r>
              <a:rPr lang="en-US" sz="6500" dirty="0"/>
              <a:t>External Industry Influences</a:t>
            </a:r>
            <a:endParaRPr dirty="0"/>
          </a:p>
        </p:txBody>
      </p:sp>
      <p:sp>
        <p:nvSpPr>
          <p:cNvPr id="4" name="Rounded Rectangle 3"/>
          <p:cNvSpPr/>
          <p:nvPr/>
        </p:nvSpPr>
        <p:spPr>
          <a:xfrm>
            <a:off x="7264400" y="2743200"/>
            <a:ext cx="5325416" cy="6409268"/>
          </a:xfrm>
          <a:prstGeom prst="roundRect">
            <a:avLst/>
          </a:prstGeom>
          <a:solidFill>
            <a:sysClr val="window" lastClr="FFFFFF"/>
          </a:solidFill>
          <a:ln w="38100" cap="flat" cmpd="sng" algn="ctr">
            <a:solidFill>
              <a:srgbClr val="007AC6">
                <a:shade val="50000"/>
                <a:shade val="75000"/>
                <a:lumMod val="80000"/>
              </a:srgbClr>
            </a:solidFill>
            <a:prstDash val="solid"/>
          </a:ln>
          <a:effectLst/>
          <a:scene3d>
            <a:camera prst="orthographicFront"/>
            <a:lightRig rig="threePt" dir="t"/>
          </a:scene3d>
          <a:sp3d>
            <a:bevelT w="165100" prst="coolSlant"/>
          </a:sp3d>
        </p:spPr>
        <p:txBody>
          <a:bodyPr lIns="129999" tIns="65000" rIns="129999" bIns="65000" rtlCol="0" anchor="t" anchorCtr="0"/>
          <a:lstStyle/>
          <a:p>
            <a:pPr defTabSz="1011107" hangingPunct="1">
              <a:spcBef>
                <a:spcPct val="0"/>
              </a:spcBef>
              <a:spcAft>
                <a:spcPts val="1707"/>
              </a:spcAft>
              <a:defRPr/>
            </a:pPr>
            <a:r>
              <a:rPr lang="en-US" sz="3400" b="1" kern="1200" dirty="0">
                <a:solidFill>
                  <a:prstClr val="black"/>
                </a:solidFill>
                <a:latin typeface="Calibri"/>
                <a:ea typeface="+mn-ea"/>
                <a:cs typeface="+mn-cs"/>
              </a:rPr>
              <a:t>Workforce</a:t>
            </a:r>
          </a:p>
          <a:p>
            <a:pPr marL="162498" lvl="1" indent="-162498" algn="l" defTabSz="758330" hangingPunct="1">
              <a:spcBef>
                <a:spcPct val="0"/>
              </a:spcBef>
              <a:spcAft>
                <a:spcPts val="1707"/>
              </a:spcAft>
              <a:buFontTx/>
              <a:buChar char="••"/>
              <a:defRPr/>
            </a:pPr>
            <a:r>
              <a:rPr lang="en-US" sz="2800" b="1" kern="1200" dirty="0">
                <a:solidFill>
                  <a:prstClr val="black"/>
                </a:solidFill>
                <a:latin typeface="Calibri"/>
                <a:ea typeface="+mn-ea"/>
                <a:cs typeface="+mn-cs"/>
              </a:rPr>
              <a:t>RNs = 2% of US workforce</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RN shortage? Maybe</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U.S. will be short between 15,000 and 49,000 Primary care MDs by 2030 </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Growing number of PTs</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Direct care workers- 2.4 million in homes</a:t>
            </a:r>
          </a:p>
          <a:p>
            <a:pPr lvl="1" indent="0" algn="l" defTabSz="758330" hangingPunct="1">
              <a:spcBef>
                <a:spcPct val="0"/>
              </a:spcBef>
              <a:spcAft>
                <a:spcPts val="1707"/>
              </a:spcAft>
              <a:defRPr/>
            </a:pPr>
            <a:endParaRPr lang="en-US" sz="2800" kern="1200" dirty="0">
              <a:solidFill>
                <a:prstClr val="black"/>
              </a:solidFill>
              <a:latin typeface="Calibri"/>
              <a:ea typeface="+mn-ea"/>
              <a:cs typeface="+mn-cs"/>
            </a:endParaRPr>
          </a:p>
        </p:txBody>
      </p:sp>
      <p:sp>
        <p:nvSpPr>
          <p:cNvPr id="11" name="Striped Right Arrow 10"/>
          <p:cNvSpPr/>
          <p:nvPr/>
        </p:nvSpPr>
        <p:spPr>
          <a:xfrm>
            <a:off x="4453289" y="7112467"/>
            <a:ext cx="2704481" cy="1570153"/>
          </a:xfrm>
          <a:prstGeom prst="striped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29999" tIns="65000" rIns="129999" bIns="65000" rtlCol="0" anchor="ctr"/>
          <a:lstStyle/>
          <a:p>
            <a:pPr defTabSz="1299992" hangingPunct="1"/>
            <a:endParaRPr lang="en-US" sz="2600" kern="1200">
              <a:solidFill>
                <a:prstClr val="white"/>
              </a:solidFill>
            </a:endParaRPr>
          </a:p>
        </p:txBody>
      </p:sp>
      <p:sp>
        <p:nvSpPr>
          <p:cNvPr id="13" name="Rounded Rectangle 11">
            <a:extLst>
              <a:ext uri="{FF2B5EF4-FFF2-40B4-BE49-F238E27FC236}">
                <a16:creationId xmlns:a16="http://schemas.microsoft.com/office/drawing/2014/main" id="{FB117D48-8E4E-40E0-8D34-50CF9661CEA1}"/>
              </a:ext>
            </a:extLst>
          </p:cNvPr>
          <p:cNvSpPr/>
          <p:nvPr/>
        </p:nvSpPr>
        <p:spPr>
          <a:xfrm>
            <a:off x="1042414" y="6067717"/>
            <a:ext cx="3359573" cy="1274754"/>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400" b="1" kern="1200" dirty="0">
                <a:solidFill>
                  <a:prstClr val="white"/>
                </a:solidFill>
              </a:rPr>
              <a:t>Lower cost</a:t>
            </a:r>
          </a:p>
        </p:txBody>
      </p:sp>
      <p:sp>
        <p:nvSpPr>
          <p:cNvPr id="14" name="Rounded Rectangle 11">
            <a:extLst>
              <a:ext uri="{FF2B5EF4-FFF2-40B4-BE49-F238E27FC236}">
                <a16:creationId xmlns:a16="http://schemas.microsoft.com/office/drawing/2014/main" id="{7083D915-D600-449E-BC30-13F0CEB6968D}"/>
              </a:ext>
            </a:extLst>
          </p:cNvPr>
          <p:cNvSpPr/>
          <p:nvPr/>
        </p:nvSpPr>
        <p:spPr>
          <a:xfrm>
            <a:off x="1033946" y="7342471"/>
            <a:ext cx="3359573" cy="1454580"/>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400" b="1" kern="1200" dirty="0">
                <a:solidFill>
                  <a:prstClr val="white"/>
                </a:solidFill>
              </a:rPr>
              <a:t> Workforce</a:t>
            </a:r>
          </a:p>
        </p:txBody>
      </p:sp>
      <p:sp>
        <p:nvSpPr>
          <p:cNvPr id="15" name="Rounded Rectangle 4">
            <a:extLst>
              <a:ext uri="{FF2B5EF4-FFF2-40B4-BE49-F238E27FC236}">
                <a16:creationId xmlns:a16="http://schemas.microsoft.com/office/drawing/2014/main" id="{E3B18BBA-6A30-4532-9E5C-5A81E04C810C}"/>
              </a:ext>
            </a:extLst>
          </p:cNvPr>
          <p:cNvSpPr/>
          <p:nvPr/>
        </p:nvSpPr>
        <p:spPr>
          <a:xfrm>
            <a:off x="1082007" y="3106152"/>
            <a:ext cx="3319980" cy="13534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129999" tIns="65000" rIns="129999" bIns="65000" rtlCol="0" anchor="ctr"/>
          <a:lstStyle/>
          <a:p>
            <a:pPr defTabSz="1299992" hangingPunct="1"/>
            <a:r>
              <a:rPr lang="en-US" sz="2600" b="1" kern="1200" dirty="0">
                <a:solidFill>
                  <a:prstClr val="white"/>
                </a:solidFill>
              </a:rPr>
              <a:t>Population based</a:t>
            </a:r>
          </a:p>
        </p:txBody>
      </p:sp>
      <p:sp>
        <p:nvSpPr>
          <p:cNvPr id="16" name="Rounded Rectangle 5">
            <a:extLst>
              <a:ext uri="{FF2B5EF4-FFF2-40B4-BE49-F238E27FC236}">
                <a16:creationId xmlns:a16="http://schemas.microsoft.com/office/drawing/2014/main" id="{B1C36F05-E9A2-4D77-95F6-27DD681674A1}"/>
              </a:ext>
            </a:extLst>
          </p:cNvPr>
          <p:cNvSpPr/>
          <p:nvPr/>
        </p:nvSpPr>
        <p:spPr>
          <a:xfrm>
            <a:off x="1042413" y="4516237"/>
            <a:ext cx="3359573" cy="1454580"/>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600" b="1" kern="1200" dirty="0">
                <a:solidFill>
                  <a:prstClr val="white"/>
                </a:solidFill>
              </a:rPr>
              <a:t>Patient Centered</a:t>
            </a:r>
          </a:p>
        </p:txBody>
      </p:sp>
    </p:spTree>
    <p:extLst>
      <p:ext uri="{BB962C8B-B14F-4D97-AF65-F5344CB8AC3E}">
        <p14:creationId xmlns:p14="http://schemas.microsoft.com/office/powerpoint/2010/main" val="31573538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4BEBC19-3139-4FBA-B6CF-46877A1E9256}"/>
              </a:ext>
            </a:extLst>
          </p:cNvPr>
          <p:cNvSpPr>
            <a:spLocks noGrp="1"/>
          </p:cNvSpPr>
          <p:nvPr>
            <p:ph type="title"/>
          </p:nvPr>
        </p:nvSpPr>
        <p:spPr/>
        <p:txBody>
          <a:bodyPr/>
          <a:lstStyle/>
          <a:p>
            <a:r>
              <a:rPr lang="en-US" dirty="0"/>
              <a:t>RNs- which ‘facts”?</a:t>
            </a:r>
          </a:p>
        </p:txBody>
      </p:sp>
      <p:pic>
        <p:nvPicPr>
          <p:cNvPr id="5" name="Content Placeholder 4">
            <a:extLst>
              <a:ext uri="{FF2B5EF4-FFF2-40B4-BE49-F238E27FC236}">
                <a16:creationId xmlns:a16="http://schemas.microsoft.com/office/drawing/2014/main" id="{6E8F67BF-AE8D-4D8A-8636-E00287FC1FB7}"/>
              </a:ext>
            </a:extLst>
          </p:cNvPr>
          <p:cNvPicPr>
            <a:picLocks noGrp="1" noChangeAspect="1"/>
          </p:cNvPicPr>
          <p:nvPr>
            <p:ph sz="quarter" idx="13"/>
          </p:nvPr>
        </p:nvPicPr>
        <p:blipFill>
          <a:blip r:embed="rId3"/>
          <a:stretch>
            <a:fillRect/>
          </a:stretch>
        </p:blipFill>
        <p:spPr>
          <a:xfrm>
            <a:off x="650240" y="3200401"/>
            <a:ext cx="5077460" cy="1676400"/>
          </a:xfrm>
          <a:prstGeom prst="rect">
            <a:avLst/>
          </a:prstGeom>
        </p:spPr>
      </p:pic>
      <p:sp>
        <p:nvSpPr>
          <p:cNvPr id="13" name="Content Placeholder 12">
            <a:extLst>
              <a:ext uri="{FF2B5EF4-FFF2-40B4-BE49-F238E27FC236}">
                <a16:creationId xmlns:a16="http://schemas.microsoft.com/office/drawing/2014/main" id="{879A7F03-CC62-4A5E-9D35-0CE3B20754DE}"/>
              </a:ext>
            </a:extLst>
          </p:cNvPr>
          <p:cNvSpPr>
            <a:spLocks noGrp="1"/>
          </p:cNvSpPr>
          <p:nvPr>
            <p:ph sz="quarter" idx="14"/>
          </p:nvPr>
        </p:nvSpPr>
        <p:spPr>
          <a:xfrm>
            <a:off x="6606439" y="3657600"/>
            <a:ext cx="5436006" cy="5614823"/>
          </a:xfrm>
        </p:spPr>
        <p:txBody>
          <a:bodyPr>
            <a:normAutofit lnSpcReduction="10000"/>
          </a:bodyPr>
          <a:lstStyle/>
          <a:p>
            <a:r>
              <a:rPr lang="en-US" b="1" dirty="0"/>
              <a:t>The U.S. Is Running Out of Nurses </a:t>
            </a:r>
            <a:r>
              <a:rPr lang="en-US" sz="1200" dirty="0"/>
              <a:t>https://www.theatlantic.com/health/archive/2016/02/nursing-shortage/459741/</a:t>
            </a:r>
          </a:p>
          <a:p>
            <a:r>
              <a:rPr lang="en-US" dirty="0"/>
              <a:t>Nursing shortage is a sign that humanity's vital signs are weak </a:t>
            </a:r>
            <a:r>
              <a:rPr lang="en-US" sz="1200" dirty="0">
                <a:hlinkClick r:id="rId4"/>
              </a:rPr>
              <a:t>http://www.latimes.com/opinion/op-ed/la-oe-watson-nurses-shortage-20180409-story.html</a:t>
            </a:r>
            <a:endParaRPr lang="en-US" sz="1200" dirty="0"/>
          </a:p>
          <a:p>
            <a:endParaRPr lang="en-US" sz="1200" dirty="0"/>
          </a:p>
          <a:p>
            <a:r>
              <a:rPr lang="en-US" b="1" dirty="0"/>
              <a:t>America’s Home Nurse Shortage is Stranding Kids in Hospitals </a:t>
            </a:r>
            <a:r>
              <a:rPr lang="en-US" sz="1400" dirty="0"/>
              <a:t>https://www.bloomberg.com/news/features/2018-01-08/america-s-home-nurse-shortage-is-stranding-kids-in-hospitals</a:t>
            </a:r>
          </a:p>
          <a:p>
            <a:endParaRPr lang="en-US" sz="1200" dirty="0"/>
          </a:p>
          <a:p>
            <a:endParaRPr lang="en-US" dirty="0"/>
          </a:p>
        </p:txBody>
      </p:sp>
      <p:sp>
        <p:nvSpPr>
          <p:cNvPr id="7" name="Speech Bubble: Rectangle 6">
            <a:extLst>
              <a:ext uri="{FF2B5EF4-FFF2-40B4-BE49-F238E27FC236}">
                <a16:creationId xmlns:a16="http://schemas.microsoft.com/office/drawing/2014/main" id="{2B5C1326-B49E-4CA2-8CCC-C3741DFA344A}"/>
              </a:ext>
            </a:extLst>
          </p:cNvPr>
          <p:cNvSpPr/>
          <p:nvPr/>
        </p:nvSpPr>
        <p:spPr>
          <a:xfrm>
            <a:off x="965200" y="6858000"/>
            <a:ext cx="2667000" cy="1676400"/>
          </a:xfrm>
          <a:prstGeom prst="wedgeRectCallout">
            <a:avLst>
              <a:gd name="adj1" fmla="val 41283"/>
              <a:gd name="adj2" fmla="val -1858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Baby Boomers</a:t>
            </a:r>
          </a:p>
        </p:txBody>
      </p:sp>
    </p:spTree>
    <p:extLst>
      <p:ext uri="{BB962C8B-B14F-4D97-AF65-F5344CB8AC3E}">
        <p14:creationId xmlns:p14="http://schemas.microsoft.com/office/powerpoint/2010/main" val="3079739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RNs- which ‘facts”?</a:t>
            </a:r>
          </a:p>
        </p:txBody>
      </p:sp>
      <p:sp>
        <p:nvSpPr>
          <p:cNvPr id="3" name="Content Placeholder 2"/>
          <p:cNvSpPr>
            <a:spLocks noGrp="1"/>
          </p:cNvSpPr>
          <p:nvPr>
            <p:ph idx="1"/>
          </p:nvPr>
        </p:nvSpPr>
        <p:spPr>
          <a:xfrm>
            <a:off x="650240" y="3505200"/>
            <a:ext cx="11704320" cy="4731175"/>
          </a:xfrm>
        </p:spPr>
        <p:txBody>
          <a:bodyPr/>
          <a:lstStyle/>
          <a:p>
            <a:r>
              <a:rPr lang="en-US" dirty="0" err="1"/>
              <a:t>HRSA</a:t>
            </a:r>
            <a:r>
              <a:rPr lang="en-US" dirty="0"/>
              <a:t> (2014) Is there really a shortage?</a:t>
            </a:r>
          </a:p>
          <a:p>
            <a:pPr lvl="1"/>
            <a:r>
              <a:rPr lang="en-US" dirty="0"/>
              <a:t> 2.9 million active RNs in 2012</a:t>
            </a:r>
          </a:p>
          <a:p>
            <a:pPr lvl="2"/>
            <a:r>
              <a:rPr lang="en-US" dirty="0"/>
              <a:t>We will have a 33% increase in workforce by 2025.</a:t>
            </a:r>
          </a:p>
          <a:p>
            <a:pPr lvl="2"/>
            <a:r>
              <a:rPr lang="en-US" dirty="0"/>
              <a:t>Only a 21% increase in demand</a:t>
            </a:r>
          </a:p>
          <a:p>
            <a:pPr lvl="2"/>
            <a:r>
              <a:rPr lang="en-US" dirty="0"/>
              <a:t>Resulting in excess of about ½ million RNS</a:t>
            </a:r>
          </a:p>
          <a:p>
            <a:r>
              <a:rPr lang="en-US" dirty="0"/>
              <a:t>Report continues with LPNs-</a:t>
            </a:r>
          </a:p>
          <a:p>
            <a:pPr lvl="1"/>
            <a:r>
              <a:rPr lang="en-US" dirty="0"/>
              <a:t>Nationally an excess of 59,000 by 2025</a:t>
            </a:r>
          </a:p>
          <a:p>
            <a:pPr lvl="2"/>
            <a:endParaRPr lang="en-US" dirty="0"/>
          </a:p>
          <a:p>
            <a:pPr lvl="1"/>
            <a:endParaRPr lang="en-US" dirty="0"/>
          </a:p>
          <a:p>
            <a:pPr marL="1495529" lvl="3" indent="0">
              <a:buNone/>
            </a:pPr>
            <a:endParaRPr lang="en-US" dirty="0"/>
          </a:p>
        </p:txBody>
      </p:sp>
    </p:spTree>
    <p:extLst>
      <p:ext uri="{BB962C8B-B14F-4D97-AF65-F5344CB8AC3E}">
        <p14:creationId xmlns:p14="http://schemas.microsoft.com/office/powerpoint/2010/main" val="141721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RNs- which ‘facts”?</a:t>
            </a:r>
          </a:p>
        </p:txBody>
      </p:sp>
      <p:sp>
        <p:nvSpPr>
          <p:cNvPr id="3" name="Content Placeholder 2"/>
          <p:cNvSpPr>
            <a:spLocks noGrp="1"/>
          </p:cNvSpPr>
          <p:nvPr>
            <p:ph idx="1"/>
          </p:nvPr>
        </p:nvSpPr>
        <p:spPr>
          <a:xfrm>
            <a:off x="1240275" y="3505200"/>
            <a:ext cx="10536296" cy="5207565"/>
          </a:xfrm>
        </p:spPr>
        <p:txBody>
          <a:bodyPr/>
          <a:lstStyle/>
          <a:p>
            <a:r>
              <a:rPr lang="en-US" dirty="0"/>
              <a:t>Bureau of Labor Statistics Occupational Employment Projections from 2012-2022</a:t>
            </a:r>
          </a:p>
          <a:p>
            <a:r>
              <a:rPr lang="en-US" dirty="0"/>
              <a:t>Reports 2,711,500 working RNS in 2012 (compared to 2,895,300 from </a:t>
            </a:r>
            <a:r>
              <a:rPr lang="en-US" dirty="0" err="1"/>
              <a:t>HRSA</a:t>
            </a:r>
            <a:r>
              <a:rPr lang="en-US" dirty="0"/>
              <a:t>)</a:t>
            </a:r>
          </a:p>
          <a:p>
            <a:r>
              <a:rPr lang="en-US" dirty="0"/>
              <a:t>Reports replacement needs to be 525,700 for 2022</a:t>
            </a:r>
          </a:p>
          <a:p>
            <a:r>
              <a:rPr lang="en-US" dirty="0"/>
              <a:t>Reports growth in new need to be 526,800</a:t>
            </a:r>
          </a:p>
          <a:p>
            <a:r>
              <a:rPr lang="en-US" dirty="0"/>
              <a:t>Total need by 2022:  </a:t>
            </a:r>
            <a:r>
              <a:rPr lang="en-US" u="sng" dirty="0"/>
              <a:t>1,052,600</a:t>
            </a:r>
          </a:p>
          <a:p>
            <a:pPr marL="162557" indent="0">
              <a:buNone/>
            </a:pPr>
            <a:endParaRPr lang="en-US" dirty="0"/>
          </a:p>
        </p:txBody>
      </p:sp>
    </p:spTree>
    <p:extLst>
      <p:ext uri="{BB962C8B-B14F-4D97-AF65-F5344CB8AC3E}">
        <p14:creationId xmlns:p14="http://schemas.microsoft.com/office/powerpoint/2010/main" val="110241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RNs- which ‘facts”?</a:t>
            </a:r>
          </a:p>
        </p:txBody>
      </p:sp>
      <p:sp>
        <p:nvSpPr>
          <p:cNvPr id="5" name="AutoShape 4" descr=" "/>
          <p:cNvSpPr>
            <a:spLocks noChangeAspect="1" noChangeArrowheads="1"/>
          </p:cNvSpPr>
          <p:nvPr/>
        </p:nvSpPr>
        <p:spPr bwMode="auto">
          <a:xfrm>
            <a:off x="90312" y="-975360"/>
            <a:ext cx="3752427" cy="203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0048" tIns="65024" rIns="130048" bIns="65024" numCol="1" anchor="t" anchorCtr="0" compatLnSpc="1">
            <a:prstTxWarp prst="textNoShape">
              <a:avLst/>
            </a:prstTxWarp>
          </a:bodyPr>
          <a:lstStyle/>
          <a:p>
            <a:endParaRPr lang="en-US" sz="4267"/>
          </a:p>
        </p:txBody>
      </p:sp>
      <p:pic>
        <p:nvPicPr>
          <p:cNvPr id="205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9093" y="2645424"/>
            <a:ext cx="9103360" cy="6058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159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Millennials?</a:t>
            </a:r>
          </a:p>
        </p:txBody>
      </p:sp>
      <p:pic>
        <p:nvPicPr>
          <p:cNvPr id="5" name="Picture 4">
            <a:extLst>
              <a:ext uri="{FF2B5EF4-FFF2-40B4-BE49-F238E27FC236}">
                <a16:creationId xmlns:a16="http://schemas.microsoft.com/office/drawing/2014/main" id="{612CE11E-C4EE-40D4-B317-F002D1548EBA}"/>
              </a:ext>
            </a:extLst>
          </p:cNvPr>
          <p:cNvPicPr>
            <a:picLocks noChangeAspect="1"/>
          </p:cNvPicPr>
          <p:nvPr/>
        </p:nvPicPr>
        <p:blipFill>
          <a:blip r:embed="rId3"/>
          <a:stretch>
            <a:fillRect/>
          </a:stretch>
        </p:blipFill>
        <p:spPr>
          <a:xfrm>
            <a:off x="275397" y="2035078"/>
            <a:ext cx="12454005" cy="6854052"/>
          </a:xfrm>
          <a:prstGeom prst="rect">
            <a:avLst/>
          </a:prstGeom>
        </p:spPr>
      </p:pic>
    </p:spTree>
    <p:extLst>
      <p:ext uri="{BB962C8B-B14F-4D97-AF65-F5344CB8AC3E}">
        <p14:creationId xmlns:p14="http://schemas.microsoft.com/office/powerpoint/2010/main" val="514640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8F67BF-AE8D-4D8A-8636-E00287FC1FB7}"/>
              </a:ext>
            </a:extLst>
          </p:cNvPr>
          <p:cNvPicPr>
            <a:picLocks noGrp="1" noChangeAspect="1"/>
          </p:cNvPicPr>
          <p:nvPr>
            <p:ph idx="4294967295"/>
          </p:nvPr>
        </p:nvPicPr>
        <p:blipFill>
          <a:blip r:embed="rId3"/>
          <a:stretch>
            <a:fillRect/>
          </a:stretch>
        </p:blipFill>
        <p:spPr>
          <a:xfrm>
            <a:off x="0" y="3133725"/>
            <a:ext cx="6248400" cy="2212975"/>
          </a:xfrm>
          <a:prstGeom prst="rect">
            <a:avLst/>
          </a:prstGeom>
        </p:spPr>
      </p:pic>
      <p:pic>
        <p:nvPicPr>
          <p:cNvPr id="6" name="Picture 5">
            <a:extLst>
              <a:ext uri="{FF2B5EF4-FFF2-40B4-BE49-F238E27FC236}">
                <a16:creationId xmlns:a16="http://schemas.microsoft.com/office/drawing/2014/main" id="{EACBB9F1-F2D1-4AE1-A2AB-1A868D6DBD4F}"/>
              </a:ext>
            </a:extLst>
          </p:cNvPr>
          <p:cNvPicPr>
            <a:picLocks noChangeAspect="1"/>
          </p:cNvPicPr>
          <p:nvPr/>
        </p:nvPicPr>
        <p:blipFill>
          <a:blip r:embed="rId4"/>
          <a:stretch>
            <a:fillRect/>
          </a:stretch>
        </p:blipFill>
        <p:spPr>
          <a:xfrm>
            <a:off x="5054600" y="5490018"/>
            <a:ext cx="8229599" cy="3893665"/>
          </a:xfrm>
          <a:prstGeom prst="rect">
            <a:avLst/>
          </a:prstGeom>
        </p:spPr>
      </p:pic>
      <p:sp>
        <p:nvSpPr>
          <p:cNvPr id="7" name="Speech Bubble: Rectangle 6">
            <a:extLst>
              <a:ext uri="{FF2B5EF4-FFF2-40B4-BE49-F238E27FC236}">
                <a16:creationId xmlns:a16="http://schemas.microsoft.com/office/drawing/2014/main" id="{2B5C1326-B49E-4CA2-8CCC-C3741DFA344A}"/>
              </a:ext>
            </a:extLst>
          </p:cNvPr>
          <p:cNvSpPr/>
          <p:nvPr/>
        </p:nvSpPr>
        <p:spPr>
          <a:xfrm>
            <a:off x="965200" y="6858000"/>
            <a:ext cx="2667000" cy="1676400"/>
          </a:xfrm>
          <a:prstGeom prst="wedgeRectCallout">
            <a:avLst>
              <a:gd name="adj1" fmla="val 41283"/>
              <a:gd name="adj2" fmla="val -1858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Baby Boomers</a:t>
            </a:r>
          </a:p>
        </p:txBody>
      </p:sp>
      <p:sp>
        <p:nvSpPr>
          <p:cNvPr id="8" name="Speech Bubble: Rectangle 7">
            <a:extLst>
              <a:ext uri="{FF2B5EF4-FFF2-40B4-BE49-F238E27FC236}">
                <a16:creationId xmlns:a16="http://schemas.microsoft.com/office/drawing/2014/main" id="{19F7D584-C951-4296-AA25-5C702A998006}"/>
              </a:ext>
            </a:extLst>
          </p:cNvPr>
          <p:cNvSpPr/>
          <p:nvPr/>
        </p:nvSpPr>
        <p:spPr>
          <a:xfrm>
            <a:off x="5397500" y="1372006"/>
            <a:ext cx="2667000" cy="1676400"/>
          </a:xfrm>
          <a:prstGeom prst="wedgeRectCallout">
            <a:avLst>
              <a:gd name="adj1" fmla="val 89538"/>
              <a:gd name="adj2" fmla="val 199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Baby Boomers</a:t>
            </a:r>
          </a:p>
        </p:txBody>
      </p:sp>
      <p:sp>
        <p:nvSpPr>
          <p:cNvPr id="9" name="Heart 8">
            <a:extLst>
              <a:ext uri="{FF2B5EF4-FFF2-40B4-BE49-F238E27FC236}">
                <a16:creationId xmlns:a16="http://schemas.microsoft.com/office/drawing/2014/main" id="{4AAA96A7-9B0B-43A3-A55C-14B5790E130B}"/>
              </a:ext>
            </a:extLst>
          </p:cNvPr>
          <p:cNvSpPr/>
          <p:nvPr/>
        </p:nvSpPr>
        <p:spPr>
          <a:xfrm>
            <a:off x="9745133" y="2571658"/>
            <a:ext cx="2626360" cy="20471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Millenials</a:t>
            </a:r>
            <a:endParaRPr lang="en-US" dirty="0"/>
          </a:p>
        </p:txBody>
      </p:sp>
      <p:sp>
        <p:nvSpPr>
          <p:cNvPr id="10" name="Arrow: Down 9">
            <a:extLst>
              <a:ext uri="{FF2B5EF4-FFF2-40B4-BE49-F238E27FC236}">
                <a16:creationId xmlns:a16="http://schemas.microsoft.com/office/drawing/2014/main" id="{904B96AB-033B-4CA7-A3D2-0B03C4F120C7}"/>
              </a:ext>
            </a:extLst>
          </p:cNvPr>
          <p:cNvSpPr/>
          <p:nvPr/>
        </p:nvSpPr>
        <p:spPr>
          <a:xfrm>
            <a:off x="10243820" y="4191000"/>
            <a:ext cx="525780" cy="1524000"/>
          </a:xfrm>
          <a:prstGeom prst="downArrow">
            <a:avLst>
              <a:gd name="adj1" fmla="val 2079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A69C9C7-30F1-497B-AD1E-8F75A516FFCD}"/>
              </a:ext>
            </a:extLst>
          </p:cNvPr>
          <p:cNvPicPr>
            <a:picLocks noChangeAspect="1"/>
          </p:cNvPicPr>
          <p:nvPr/>
        </p:nvPicPr>
        <p:blipFill>
          <a:blip r:embed="rId5"/>
          <a:stretch>
            <a:fillRect/>
          </a:stretch>
        </p:blipFill>
        <p:spPr>
          <a:xfrm>
            <a:off x="9295527" y="4259278"/>
            <a:ext cx="1211183" cy="1387444"/>
          </a:xfrm>
          <a:prstGeom prst="rect">
            <a:avLst/>
          </a:prstGeom>
        </p:spPr>
      </p:pic>
    </p:spTree>
    <p:extLst>
      <p:ext uri="{BB962C8B-B14F-4D97-AF65-F5344CB8AC3E}">
        <p14:creationId xmlns:p14="http://schemas.microsoft.com/office/powerpoint/2010/main" val="3658531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5D4EE-DAA9-4513-B9D5-5EB644FA0D36}"/>
              </a:ext>
            </a:extLst>
          </p:cNvPr>
          <p:cNvSpPr>
            <a:spLocks noGrp="1"/>
          </p:cNvSpPr>
          <p:nvPr>
            <p:ph idx="1"/>
          </p:nvPr>
        </p:nvSpPr>
        <p:spPr>
          <a:xfrm>
            <a:off x="1240275" y="3429000"/>
            <a:ext cx="10536296" cy="5283765"/>
          </a:xfrm>
        </p:spPr>
        <p:txBody>
          <a:bodyPr/>
          <a:lstStyle/>
          <a:p>
            <a:r>
              <a:rPr lang="en-US" dirty="0"/>
              <a:t>National aggregation is not the hiring pool.</a:t>
            </a:r>
          </a:p>
          <a:p>
            <a:r>
              <a:rPr lang="en-US" dirty="0"/>
              <a:t>Regional difference are stark.</a:t>
            </a:r>
          </a:p>
          <a:p>
            <a:r>
              <a:rPr lang="en-US" dirty="0"/>
              <a:t>By 2025 worst shortage- Arizona, Colorado, </a:t>
            </a:r>
          </a:p>
          <a:p>
            <a:pPr lvl="1"/>
            <a:r>
              <a:rPr lang="en-US" dirty="0"/>
              <a:t>North Carolina</a:t>
            </a:r>
          </a:p>
          <a:p>
            <a:r>
              <a:rPr lang="en-US" dirty="0"/>
              <a:t>New England  = oldest steady state entry and exit</a:t>
            </a:r>
          </a:p>
          <a:p>
            <a:pPr lvl="1"/>
            <a:r>
              <a:rPr lang="en-US" dirty="0"/>
              <a:t>Aging fastest</a:t>
            </a:r>
          </a:p>
          <a:p>
            <a:r>
              <a:rPr lang="en-US" dirty="0"/>
              <a:t>West South Central = youngest, double entry to exit, 40% increase in RNs</a:t>
            </a:r>
          </a:p>
          <a:p>
            <a:pPr marL="429313" lvl="1" indent="0">
              <a:buNone/>
            </a:pPr>
            <a:endParaRPr lang="en-US" dirty="0"/>
          </a:p>
        </p:txBody>
      </p:sp>
      <p:sp>
        <p:nvSpPr>
          <p:cNvPr id="3" name="Title 2">
            <a:extLst>
              <a:ext uri="{FF2B5EF4-FFF2-40B4-BE49-F238E27FC236}">
                <a16:creationId xmlns:a16="http://schemas.microsoft.com/office/drawing/2014/main" id="{EC654009-B316-4FCA-9D55-A297D754966B}"/>
              </a:ext>
            </a:extLst>
          </p:cNvPr>
          <p:cNvSpPr>
            <a:spLocks noGrp="1"/>
          </p:cNvSpPr>
          <p:nvPr>
            <p:ph type="title"/>
          </p:nvPr>
        </p:nvSpPr>
        <p:spPr/>
        <p:txBody>
          <a:bodyPr/>
          <a:lstStyle/>
          <a:p>
            <a:r>
              <a:rPr lang="en-US" dirty="0"/>
              <a:t>RNs- which ‘facts”?</a:t>
            </a:r>
          </a:p>
        </p:txBody>
      </p:sp>
    </p:spTree>
    <p:extLst>
      <p:ext uri="{BB962C8B-B14F-4D97-AF65-F5344CB8AC3E}">
        <p14:creationId xmlns:p14="http://schemas.microsoft.com/office/powerpoint/2010/main" val="314558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RNs- which ‘facts”?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5695373"/>
              </p:ext>
            </p:extLst>
          </p:nvPr>
        </p:nvGraphicFramePr>
        <p:xfrm>
          <a:off x="650240" y="2600960"/>
          <a:ext cx="11704320" cy="5291328"/>
        </p:xfrm>
        <a:graphic>
          <a:graphicData uri="http://schemas.openxmlformats.org/drawingml/2006/table">
            <a:tbl>
              <a:tblPr firstRow="1" bandRow="1">
                <a:tableStyleId>{5C22544A-7EE6-4342-B048-85BDC9FD1C3A}</a:tableStyleId>
              </a:tblPr>
              <a:tblGrid>
                <a:gridCol w="3901440">
                  <a:extLst>
                    <a:ext uri="{9D8B030D-6E8A-4147-A177-3AD203B41FA5}">
                      <a16:colId xmlns:a16="http://schemas.microsoft.com/office/drawing/2014/main" val="20000"/>
                    </a:ext>
                  </a:extLst>
                </a:gridCol>
                <a:gridCol w="3901440">
                  <a:extLst>
                    <a:ext uri="{9D8B030D-6E8A-4147-A177-3AD203B41FA5}">
                      <a16:colId xmlns:a16="http://schemas.microsoft.com/office/drawing/2014/main" val="20001"/>
                    </a:ext>
                  </a:extLst>
                </a:gridCol>
                <a:gridCol w="3901440">
                  <a:extLst>
                    <a:ext uri="{9D8B030D-6E8A-4147-A177-3AD203B41FA5}">
                      <a16:colId xmlns:a16="http://schemas.microsoft.com/office/drawing/2014/main" val="20002"/>
                    </a:ext>
                  </a:extLst>
                </a:gridCol>
              </a:tblGrid>
              <a:tr h="1257131">
                <a:tc>
                  <a:txBody>
                    <a:bodyPr/>
                    <a:lstStyle/>
                    <a:p>
                      <a:endParaRPr lang="en-US" sz="3700" dirty="0"/>
                    </a:p>
                  </a:txBody>
                  <a:tcPr marL="130048" marR="130048" marT="65024" marB="65024"/>
                </a:tc>
                <a:tc>
                  <a:txBody>
                    <a:bodyPr/>
                    <a:lstStyle/>
                    <a:p>
                      <a:r>
                        <a:rPr lang="en-US" sz="3700" dirty="0"/>
                        <a:t>% of employment</a:t>
                      </a:r>
                    </a:p>
                  </a:txBody>
                  <a:tcPr marL="130048" marR="130048" marT="65024" marB="65024"/>
                </a:tc>
                <a:tc>
                  <a:txBody>
                    <a:bodyPr/>
                    <a:lstStyle/>
                    <a:p>
                      <a:r>
                        <a:rPr lang="en-US" sz="3700" dirty="0"/>
                        <a:t>Average NATIONAL wage</a:t>
                      </a:r>
                    </a:p>
                  </a:txBody>
                  <a:tcPr marL="130048" marR="130048" marT="65024" marB="65024"/>
                </a:tc>
                <a:extLst>
                  <a:ext uri="{0D108BD9-81ED-4DB2-BD59-A6C34878D82A}">
                    <a16:rowId xmlns:a16="http://schemas.microsoft.com/office/drawing/2014/main" val="10000"/>
                  </a:ext>
                </a:extLst>
              </a:tr>
              <a:tr h="693589">
                <a:tc>
                  <a:txBody>
                    <a:bodyPr/>
                    <a:lstStyle/>
                    <a:p>
                      <a:r>
                        <a:rPr lang="en-US" sz="3700" dirty="0"/>
                        <a:t>Hospitals</a:t>
                      </a:r>
                    </a:p>
                  </a:txBody>
                  <a:tcPr marL="130048" marR="130048" marT="65024" marB="65024"/>
                </a:tc>
                <a:tc>
                  <a:txBody>
                    <a:bodyPr/>
                    <a:lstStyle/>
                    <a:p>
                      <a:r>
                        <a:rPr lang="en-US" sz="3700" dirty="0"/>
                        <a:t>30%</a:t>
                      </a:r>
                    </a:p>
                  </a:txBody>
                  <a:tcPr marL="130048" marR="130048" marT="65024" marB="65024"/>
                </a:tc>
                <a:tc>
                  <a:txBody>
                    <a:bodyPr/>
                    <a:lstStyle/>
                    <a:p>
                      <a:r>
                        <a:rPr lang="en-US" sz="3700" dirty="0"/>
                        <a:t>$72,980</a:t>
                      </a:r>
                    </a:p>
                  </a:txBody>
                  <a:tcPr marL="130048" marR="130048" marT="65024" marB="65024"/>
                </a:tc>
                <a:extLst>
                  <a:ext uri="{0D108BD9-81ED-4DB2-BD59-A6C34878D82A}">
                    <a16:rowId xmlns:a16="http://schemas.microsoft.com/office/drawing/2014/main" val="10001"/>
                  </a:ext>
                </a:extLst>
              </a:tr>
              <a:tr h="693589">
                <a:tc>
                  <a:txBody>
                    <a:bodyPr/>
                    <a:lstStyle/>
                    <a:p>
                      <a:r>
                        <a:rPr lang="en-US" sz="3700" dirty="0"/>
                        <a:t>Offices</a:t>
                      </a:r>
                    </a:p>
                  </a:txBody>
                  <a:tcPr marL="130048" marR="130048" marT="65024" marB="65024"/>
                </a:tc>
                <a:tc>
                  <a:txBody>
                    <a:bodyPr/>
                    <a:lstStyle/>
                    <a:p>
                      <a:r>
                        <a:rPr lang="en-US" sz="3700" dirty="0"/>
                        <a:t>8%</a:t>
                      </a:r>
                    </a:p>
                  </a:txBody>
                  <a:tcPr marL="130048" marR="130048" marT="65024" marB="65024"/>
                </a:tc>
                <a:tc>
                  <a:txBody>
                    <a:bodyPr/>
                    <a:lstStyle/>
                    <a:p>
                      <a:r>
                        <a:rPr lang="en-US" sz="3700" dirty="0"/>
                        <a:t>$65,350</a:t>
                      </a:r>
                    </a:p>
                  </a:txBody>
                  <a:tcPr marL="130048" marR="130048" marT="65024" marB="65024"/>
                </a:tc>
                <a:extLst>
                  <a:ext uri="{0D108BD9-81ED-4DB2-BD59-A6C34878D82A}">
                    <a16:rowId xmlns:a16="http://schemas.microsoft.com/office/drawing/2014/main" val="10002"/>
                  </a:ext>
                </a:extLst>
              </a:tr>
              <a:tr h="1257131">
                <a:tc>
                  <a:txBody>
                    <a:bodyPr/>
                    <a:lstStyle/>
                    <a:p>
                      <a:r>
                        <a:rPr lang="en-US" sz="3700" b="1" dirty="0"/>
                        <a:t>HOME HEALTH SERVICES</a:t>
                      </a:r>
                    </a:p>
                  </a:txBody>
                  <a:tcPr marL="130048" marR="130048" marT="65024" marB="65024">
                    <a:solidFill>
                      <a:srgbClr val="FFFF00"/>
                    </a:solidFill>
                  </a:tcPr>
                </a:tc>
                <a:tc>
                  <a:txBody>
                    <a:bodyPr/>
                    <a:lstStyle/>
                    <a:p>
                      <a:r>
                        <a:rPr lang="en-US" sz="3700" b="1" dirty="0"/>
                        <a:t>13%</a:t>
                      </a:r>
                    </a:p>
                  </a:txBody>
                  <a:tcPr marL="130048" marR="130048" marT="65024" marB="65024">
                    <a:solidFill>
                      <a:srgbClr val="FFFF00"/>
                    </a:solidFill>
                  </a:tcPr>
                </a:tc>
                <a:tc>
                  <a:txBody>
                    <a:bodyPr/>
                    <a:lstStyle/>
                    <a:p>
                      <a:r>
                        <a:rPr lang="en-US" sz="3700" b="1" dirty="0"/>
                        <a:t>$68,510</a:t>
                      </a:r>
                    </a:p>
                  </a:txBody>
                  <a:tcPr marL="130048" marR="130048" marT="65024" marB="65024">
                    <a:solidFill>
                      <a:srgbClr val="FFFF00"/>
                    </a:solidFill>
                  </a:tcPr>
                </a:tc>
                <a:extLst>
                  <a:ext uri="{0D108BD9-81ED-4DB2-BD59-A6C34878D82A}">
                    <a16:rowId xmlns:a16="http://schemas.microsoft.com/office/drawing/2014/main" val="10003"/>
                  </a:ext>
                </a:extLst>
              </a:tr>
              <a:tr h="693589">
                <a:tc>
                  <a:txBody>
                    <a:bodyPr/>
                    <a:lstStyle/>
                    <a:p>
                      <a:r>
                        <a:rPr lang="en-US" sz="3700" dirty="0"/>
                        <a:t>Nursing Homes</a:t>
                      </a:r>
                    </a:p>
                  </a:txBody>
                  <a:tcPr marL="130048" marR="130048" marT="65024" marB="65024"/>
                </a:tc>
                <a:tc>
                  <a:txBody>
                    <a:bodyPr/>
                    <a:lstStyle/>
                    <a:p>
                      <a:r>
                        <a:rPr lang="en-US" sz="3700" dirty="0"/>
                        <a:t>9%</a:t>
                      </a:r>
                    </a:p>
                  </a:txBody>
                  <a:tcPr marL="130048" marR="130048" marT="65024" marB="65024"/>
                </a:tc>
                <a:tc>
                  <a:txBody>
                    <a:bodyPr/>
                    <a:lstStyle/>
                    <a:p>
                      <a:r>
                        <a:rPr lang="en-US" sz="3700" dirty="0"/>
                        <a:t>$63,490</a:t>
                      </a:r>
                    </a:p>
                  </a:txBody>
                  <a:tcPr marL="130048" marR="130048" marT="65024" marB="65024"/>
                </a:tc>
                <a:extLst>
                  <a:ext uri="{0D108BD9-81ED-4DB2-BD59-A6C34878D82A}">
                    <a16:rowId xmlns:a16="http://schemas.microsoft.com/office/drawing/2014/main" val="10004"/>
                  </a:ext>
                </a:extLst>
              </a:tr>
              <a:tr h="693589">
                <a:tc>
                  <a:txBody>
                    <a:bodyPr/>
                    <a:lstStyle/>
                    <a:p>
                      <a:r>
                        <a:rPr lang="en-US" sz="3700" dirty="0" err="1"/>
                        <a:t>Outpt</a:t>
                      </a:r>
                      <a:r>
                        <a:rPr lang="en-US" sz="3700" dirty="0"/>
                        <a:t> care</a:t>
                      </a:r>
                    </a:p>
                  </a:txBody>
                  <a:tcPr marL="130048" marR="130048" marT="65024" marB="65024"/>
                </a:tc>
                <a:tc>
                  <a:txBody>
                    <a:bodyPr/>
                    <a:lstStyle/>
                    <a:p>
                      <a:r>
                        <a:rPr lang="en-US" sz="3700" dirty="0"/>
                        <a:t>15%</a:t>
                      </a:r>
                    </a:p>
                  </a:txBody>
                  <a:tcPr marL="130048" marR="130048" marT="65024" marB="65024"/>
                </a:tc>
                <a:tc>
                  <a:txBody>
                    <a:bodyPr/>
                    <a:lstStyle/>
                    <a:p>
                      <a:r>
                        <a:rPr lang="en-US" sz="3700" dirty="0"/>
                        <a:t>$73,620</a:t>
                      </a:r>
                    </a:p>
                  </a:txBody>
                  <a:tcPr marL="130048" marR="130048" marT="65024" marB="65024"/>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F62EDBC2-0CE0-4411-A18C-AEE5F0605F38}"/>
              </a:ext>
            </a:extLst>
          </p:cNvPr>
          <p:cNvSpPr txBox="1"/>
          <p:nvPr/>
        </p:nvSpPr>
        <p:spPr>
          <a:xfrm>
            <a:off x="890234" y="8534400"/>
            <a:ext cx="2994731" cy="553998"/>
          </a:xfrm>
          <a:prstGeom prst="rect">
            <a:avLst/>
          </a:prstGeom>
          <a:noFill/>
        </p:spPr>
        <p:txBody>
          <a:bodyPr wrap="none" rtlCol="0">
            <a:spAutoFit/>
          </a:bodyPr>
          <a:lstStyle/>
          <a:p>
            <a:r>
              <a:rPr lang="en-US"/>
              <a:t>HRSA May 2015</a:t>
            </a:r>
            <a:endParaRPr lang="en-US" dirty="0"/>
          </a:p>
        </p:txBody>
      </p:sp>
    </p:spTree>
    <p:extLst>
      <p:ext uri="{BB962C8B-B14F-4D97-AF65-F5344CB8AC3E}">
        <p14:creationId xmlns:p14="http://schemas.microsoft.com/office/powerpoint/2010/main" val="55972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7C22-E36D-466C-B28C-EB362887B5ED}"/>
              </a:ext>
            </a:extLst>
          </p:cNvPr>
          <p:cNvSpPr>
            <a:spLocks noGrp="1"/>
          </p:cNvSpPr>
          <p:nvPr>
            <p:ph type="title"/>
          </p:nvPr>
        </p:nvSpPr>
        <p:spPr/>
        <p:txBody>
          <a:bodyPr/>
          <a:lstStyle/>
          <a:p>
            <a:r>
              <a:rPr lang="en-US" dirty="0"/>
              <a:t>Readmissions: who, how</a:t>
            </a:r>
          </a:p>
        </p:txBody>
      </p:sp>
      <p:sp>
        <p:nvSpPr>
          <p:cNvPr id="3" name="Text Placeholder 2">
            <a:extLst>
              <a:ext uri="{FF2B5EF4-FFF2-40B4-BE49-F238E27FC236}">
                <a16:creationId xmlns:a16="http://schemas.microsoft.com/office/drawing/2014/main" id="{FFB33651-4845-4AFD-8520-DD7566BB735E}"/>
              </a:ext>
            </a:extLst>
          </p:cNvPr>
          <p:cNvSpPr>
            <a:spLocks noGrp="1"/>
          </p:cNvSpPr>
          <p:nvPr>
            <p:ph type="body" idx="1"/>
          </p:nvPr>
        </p:nvSpPr>
        <p:spPr>
          <a:xfrm>
            <a:off x="1244599" y="2971800"/>
            <a:ext cx="10531971" cy="6477000"/>
          </a:xfrm>
        </p:spPr>
        <p:txBody>
          <a:bodyPr>
            <a:noAutofit/>
          </a:bodyPr>
          <a:lstStyle/>
          <a:p>
            <a:pPr>
              <a:spcBef>
                <a:spcPts val="1200"/>
              </a:spcBef>
            </a:pPr>
            <a:r>
              <a:rPr lang="en-US" sz="4400" dirty="0"/>
              <a:t>ONLY those discharged </a:t>
            </a:r>
          </a:p>
          <a:p>
            <a:pPr>
              <a:spcBef>
                <a:spcPts val="1200"/>
              </a:spcBef>
            </a:pPr>
            <a:r>
              <a:rPr lang="en-US" sz="4400" dirty="0"/>
              <a:t>over 65 </a:t>
            </a:r>
            <a:r>
              <a:rPr lang="en-US" sz="4400" dirty="0" err="1"/>
              <a:t>yrs</a:t>
            </a:r>
            <a:r>
              <a:rPr lang="en-US" sz="4400" dirty="0"/>
              <a:t> of age enrolled in ORGINAL MEDICARE, excludes death during the admission and those leaving AMA</a:t>
            </a:r>
          </a:p>
          <a:p>
            <a:pPr>
              <a:spcBef>
                <a:spcPts val="1200"/>
              </a:spcBef>
            </a:pPr>
            <a:r>
              <a:rPr lang="en-US" sz="4400" dirty="0"/>
              <a:t>Data is from claims</a:t>
            </a:r>
          </a:p>
          <a:p>
            <a:pPr>
              <a:spcBef>
                <a:spcPts val="1200"/>
              </a:spcBef>
            </a:pPr>
            <a:r>
              <a:rPr lang="en-US" sz="4400" dirty="0"/>
              <a:t>Adjusted for Patient characteristics: age, medical </a:t>
            </a:r>
            <a:r>
              <a:rPr lang="en-US" sz="4400" dirty="0" err="1"/>
              <a:t>hx</a:t>
            </a:r>
            <a:r>
              <a:rPr lang="en-US" sz="4400" dirty="0"/>
              <a:t>, </a:t>
            </a:r>
            <a:r>
              <a:rPr lang="en-US" sz="4400" dirty="0" err="1"/>
              <a:t>comorbities</a:t>
            </a:r>
            <a:r>
              <a:rPr lang="en-US" sz="4400" dirty="0"/>
              <a:t>)</a:t>
            </a:r>
          </a:p>
        </p:txBody>
      </p:sp>
    </p:spTree>
    <p:extLst>
      <p:ext uri="{BB962C8B-B14F-4D97-AF65-F5344CB8AC3E}">
        <p14:creationId xmlns:p14="http://schemas.microsoft.com/office/powerpoint/2010/main" val="53544974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81B638-5F0C-4596-88E4-E84ECFF7BB83}"/>
              </a:ext>
            </a:extLst>
          </p:cNvPr>
          <p:cNvSpPr>
            <a:spLocks noGrp="1"/>
          </p:cNvSpPr>
          <p:nvPr>
            <p:ph idx="1"/>
          </p:nvPr>
        </p:nvSpPr>
        <p:spPr>
          <a:xfrm>
            <a:off x="1240275" y="3505200"/>
            <a:ext cx="10536296" cy="5207565"/>
          </a:xfrm>
        </p:spPr>
        <p:txBody>
          <a:bodyPr/>
          <a:lstStyle/>
          <a:p>
            <a:r>
              <a:rPr lang="en-US" dirty="0"/>
              <a:t>What is the turnover rate?</a:t>
            </a:r>
          </a:p>
          <a:p>
            <a:r>
              <a:rPr lang="en-US" dirty="0"/>
              <a:t>What motivates it?</a:t>
            </a:r>
          </a:p>
          <a:p>
            <a:r>
              <a:rPr lang="en-US" dirty="0"/>
              <a:t>Is nurse reported satisfaction linked to patient outcomes?</a:t>
            </a:r>
          </a:p>
          <a:p>
            <a:r>
              <a:rPr lang="en-US" dirty="0"/>
              <a:t>What makes a “good” home based care environment?</a:t>
            </a:r>
          </a:p>
          <a:p>
            <a:r>
              <a:rPr lang="en-US" dirty="0"/>
              <a:t>How can new grads enter home based care?</a:t>
            </a:r>
          </a:p>
          <a:p>
            <a:r>
              <a:rPr lang="en-US" dirty="0"/>
              <a:t>What about all the disciplines?</a:t>
            </a:r>
          </a:p>
        </p:txBody>
      </p:sp>
      <p:sp>
        <p:nvSpPr>
          <p:cNvPr id="3" name="Title 2">
            <a:extLst>
              <a:ext uri="{FF2B5EF4-FFF2-40B4-BE49-F238E27FC236}">
                <a16:creationId xmlns:a16="http://schemas.microsoft.com/office/drawing/2014/main" id="{C9CBDD48-D0D1-4E8C-B07A-9E7BBDF603E2}"/>
              </a:ext>
            </a:extLst>
          </p:cNvPr>
          <p:cNvSpPr>
            <a:spLocks noGrp="1"/>
          </p:cNvSpPr>
          <p:nvPr>
            <p:ph type="title"/>
          </p:nvPr>
        </p:nvSpPr>
        <p:spPr/>
        <p:txBody>
          <a:bodyPr/>
          <a:lstStyle/>
          <a:p>
            <a:r>
              <a:rPr lang="en-US" dirty="0"/>
              <a:t>RNs- which ‘facts”? </a:t>
            </a:r>
          </a:p>
        </p:txBody>
      </p:sp>
    </p:spTree>
    <p:extLst>
      <p:ext uri="{BB962C8B-B14F-4D97-AF65-F5344CB8AC3E}">
        <p14:creationId xmlns:p14="http://schemas.microsoft.com/office/powerpoint/2010/main" val="3691959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EBC8F7-1ECD-4A9E-A356-8A25E8AC27DC}"/>
              </a:ext>
            </a:extLst>
          </p:cNvPr>
          <p:cNvSpPr>
            <a:spLocks noGrp="1"/>
          </p:cNvSpPr>
          <p:nvPr>
            <p:ph idx="1"/>
          </p:nvPr>
        </p:nvSpPr>
        <p:spPr>
          <a:xfrm>
            <a:off x="1240275" y="3505200"/>
            <a:ext cx="10536296" cy="5207565"/>
          </a:xfrm>
        </p:spPr>
        <p:txBody>
          <a:bodyPr/>
          <a:lstStyle/>
          <a:p>
            <a:r>
              <a:rPr lang="en-US" dirty="0"/>
              <a:t>Staying home is a critical measure of health.</a:t>
            </a:r>
          </a:p>
          <a:p>
            <a:r>
              <a:rPr lang="en-US" dirty="0"/>
              <a:t>Reflects the national quality agenda</a:t>
            </a:r>
          </a:p>
          <a:p>
            <a:r>
              <a:rPr lang="en-US" dirty="0"/>
              <a:t>People have complex health needs.</a:t>
            </a:r>
          </a:p>
          <a:p>
            <a:r>
              <a:rPr lang="en-US" dirty="0"/>
              <a:t>Living conditions are even more complex.</a:t>
            </a:r>
          </a:p>
          <a:p>
            <a:r>
              <a:rPr lang="en-US" dirty="0"/>
              <a:t>How to balance </a:t>
            </a:r>
            <a:r>
              <a:rPr lang="en-US" i="1" dirty="0"/>
              <a:t>PATIENT VALUES </a:t>
            </a:r>
            <a:r>
              <a:rPr lang="en-US" dirty="0"/>
              <a:t>in decision making?</a:t>
            </a:r>
          </a:p>
          <a:p>
            <a:r>
              <a:rPr lang="en-US" dirty="0"/>
              <a:t>Cameras in homes?</a:t>
            </a:r>
          </a:p>
          <a:p>
            <a:r>
              <a:rPr lang="en-US" dirty="0"/>
              <a:t>Clinical pathways? Patient safety? Harm reduction?</a:t>
            </a:r>
          </a:p>
          <a:p>
            <a:endParaRPr lang="en-US" dirty="0"/>
          </a:p>
          <a:p>
            <a:endParaRPr lang="en-US" dirty="0"/>
          </a:p>
        </p:txBody>
      </p:sp>
      <p:sp>
        <p:nvSpPr>
          <p:cNvPr id="3" name="Title 2">
            <a:extLst>
              <a:ext uri="{FF2B5EF4-FFF2-40B4-BE49-F238E27FC236}">
                <a16:creationId xmlns:a16="http://schemas.microsoft.com/office/drawing/2014/main" id="{A15A1335-4408-4526-BD66-4BF7B0E300BE}"/>
              </a:ext>
            </a:extLst>
          </p:cNvPr>
          <p:cNvSpPr>
            <a:spLocks noGrp="1"/>
          </p:cNvSpPr>
          <p:nvPr>
            <p:ph type="title"/>
          </p:nvPr>
        </p:nvSpPr>
        <p:spPr/>
        <p:txBody>
          <a:bodyPr>
            <a:normAutofit fontScale="90000"/>
          </a:bodyPr>
          <a:lstStyle/>
          <a:p>
            <a:r>
              <a:rPr lang="en-US" sz="5300" dirty="0"/>
              <a:t>Avoiding Readmissions</a:t>
            </a:r>
            <a:br>
              <a:rPr lang="en-US" dirty="0"/>
            </a:br>
            <a:r>
              <a:rPr lang="en-US" dirty="0"/>
              <a:t>Staying HOME</a:t>
            </a:r>
          </a:p>
        </p:txBody>
      </p:sp>
    </p:spTree>
    <p:extLst>
      <p:ext uri="{BB962C8B-B14F-4D97-AF65-F5344CB8AC3E}">
        <p14:creationId xmlns:p14="http://schemas.microsoft.com/office/powerpoint/2010/main" val="369987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can be done at home?</a:t>
            </a:r>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1244246074"/>
              </p:ext>
            </p:extLst>
          </p:nvPr>
        </p:nvGraphicFramePr>
        <p:xfrm>
          <a:off x="962024" y="2971800"/>
          <a:ext cx="11392535"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E112D2BA-C6D7-467C-B3D0-DDA99C1DE08A}"/>
              </a:ext>
            </a:extLst>
          </p:cNvPr>
          <p:cNvSpPr>
            <a:spLocks noGrp="1"/>
          </p:cNvSpPr>
          <p:nvPr>
            <p:ph sz="quarter" idx="14"/>
          </p:nvPr>
        </p:nvSpPr>
        <p:spPr>
          <a:xfrm>
            <a:off x="3835400" y="6400800"/>
            <a:ext cx="8207045" cy="2312416"/>
          </a:xfrm>
        </p:spPr>
        <p:txBody>
          <a:bodyPr>
            <a:normAutofit fontScale="70000" lnSpcReduction="20000"/>
          </a:bodyPr>
          <a:lstStyle/>
          <a:p>
            <a:r>
              <a:rPr lang="en-US" dirty="0"/>
              <a:t>IDLs/ADLs</a:t>
            </a:r>
          </a:p>
          <a:p>
            <a:r>
              <a:rPr lang="en-US" dirty="0"/>
              <a:t>Rehab</a:t>
            </a:r>
          </a:p>
          <a:p>
            <a:r>
              <a:rPr lang="en-US" dirty="0"/>
              <a:t>Post op/wound care</a:t>
            </a:r>
          </a:p>
          <a:p>
            <a:r>
              <a:rPr lang="en-US" dirty="0"/>
              <a:t>Infusion therapy/chemo</a:t>
            </a:r>
          </a:p>
          <a:p>
            <a:r>
              <a:rPr lang="en-US" dirty="0" err="1"/>
              <a:t>Diaylsis</a:t>
            </a:r>
            <a:r>
              <a:rPr lang="en-US" dirty="0"/>
              <a:t>, LVAD, Ventilators</a:t>
            </a:r>
          </a:p>
          <a:p>
            <a:r>
              <a:rPr lang="en-US" dirty="0"/>
              <a:t>Smart homes/more technology</a:t>
            </a:r>
          </a:p>
          <a:p>
            <a:endParaRPr lang="en-US" dirty="0"/>
          </a:p>
        </p:txBody>
      </p:sp>
    </p:spTree>
    <p:extLst>
      <p:ext uri="{BB962C8B-B14F-4D97-AF65-F5344CB8AC3E}">
        <p14:creationId xmlns:p14="http://schemas.microsoft.com/office/powerpoint/2010/main" val="3279647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4600" y="3505200"/>
            <a:ext cx="10972800" cy="5359965"/>
          </a:xfrm>
        </p:spPr>
        <p:txBody>
          <a:bodyPr>
            <a:normAutofit/>
          </a:bodyPr>
          <a:lstStyle/>
          <a:p>
            <a:r>
              <a:rPr lang="en-US" sz="5400" dirty="0"/>
              <a:t>Home is where we live. </a:t>
            </a:r>
          </a:p>
          <a:p>
            <a:r>
              <a:rPr lang="en-US" sz="5400" dirty="0"/>
              <a:t>Are we ready?</a:t>
            </a:r>
          </a:p>
          <a:p>
            <a:endParaRPr lang="en-US" sz="5400" dirty="0"/>
          </a:p>
          <a:p>
            <a:pPr marL="0" indent="0">
              <a:buNone/>
            </a:pPr>
            <a:endParaRPr lang="en-US" sz="5400" dirty="0"/>
          </a:p>
          <a:p>
            <a:pPr marL="429313" lvl="1" indent="0">
              <a:buNone/>
            </a:pPr>
            <a:endParaRPr lang="en-US" sz="5100" dirty="0"/>
          </a:p>
          <a:p>
            <a:endParaRPr lang="en-US" sz="5400" dirty="0"/>
          </a:p>
        </p:txBody>
      </p:sp>
      <p:sp>
        <p:nvSpPr>
          <p:cNvPr id="3" name="Title 2"/>
          <p:cNvSpPr>
            <a:spLocks noGrp="1"/>
          </p:cNvSpPr>
          <p:nvPr>
            <p:ph type="title"/>
          </p:nvPr>
        </p:nvSpPr>
        <p:spPr>
          <a:xfrm>
            <a:off x="650240" y="481176"/>
            <a:ext cx="11704320" cy="2566823"/>
          </a:xfrm>
        </p:spPr>
        <p:txBody>
          <a:bodyPr>
            <a:normAutofit/>
          </a:bodyPr>
          <a:lstStyle/>
          <a:p>
            <a:r>
              <a:rPr lang="en-US" dirty="0"/>
              <a:t>STAYING HOME </a:t>
            </a:r>
            <a:br>
              <a:rPr lang="en-US" dirty="0"/>
            </a:br>
            <a:r>
              <a:rPr lang="en-US" sz="4000" dirty="0"/>
              <a:t>(avoid readmissions)</a:t>
            </a:r>
          </a:p>
        </p:txBody>
      </p:sp>
    </p:spTree>
    <p:extLst>
      <p:ext uri="{BB962C8B-B14F-4D97-AF65-F5344CB8AC3E}">
        <p14:creationId xmlns:p14="http://schemas.microsoft.com/office/powerpoint/2010/main" val="312144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Referenes</a:t>
            </a:r>
            <a:endParaRPr lang="en-US" dirty="0"/>
          </a:p>
        </p:txBody>
      </p:sp>
      <p:sp>
        <p:nvSpPr>
          <p:cNvPr id="3" name="Text Placeholder 2"/>
          <p:cNvSpPr>
            <a:spLocks noGrp="1"/>
          </p:cNvSpPr>
          <p:nvPr>
            <p:ph type="body" idx="1"/>
          </p:nvPr>
        </p:nvSpPr>
        <p:spPr>
          <a:xfrm>
            <a:off x="1240275" y="2743200"/>
            <a:ext cx="10536296" cy="6309360"/>
          </a:xfrm>
        </p:spPr>
        <p:txBody>
          <a:bodyPr>
            <a:normAutofit fontScale="55000" lnSpcReduction="20000"/>
          </a:bodyPr>
          <a:lstStyle/>
          <a:p>
            <a:pPr>
              <a:spcBef>
                <a:spcPts val="600"/>
              </a:spcBef>
            </a:pPr>
            <a:r>
              <a:rPr lang="en-US" dirty="0" err="1"/>
              <a:t>ABT</a:t>
            </a:r>
            <a:r>
              <a:rPr lang="en-US" dirty="0"/>
              <a:t> Associates. Analysis in support of rebasing &amp; updating Medicare home health payment rates. Retrieved on 2/3/17 from https://www.cms.gov/Medicare/Medicare-Fee-for-Service-Payment/HomeHealthPPS/Downloads/Analyses-in-Support-of-Rebasing-and-Updating-the-Medicare-Home-Health-Payment-Rates-Technical-Report.pdf.</a:t>
            </a:r>
          </a:p>
          <a:p>
            <a:pPr>
              <a:spcBef>
                <a:spcPts val="600"/>
              </a:spcBef>
            </a:pPr>
            <a:r>
              <a:rPr lang="en-US" dirty="0"/>
              <a:t>American Hospital Association (AHA). (2014). Fact sheet: hospital readmission reduction program. Retrieved on 2/3/17 from http://www.aha.org/content/13/fs-readmissions.pdf.</a:t>
            </a:r>
          </a:p>
          <a:p>
            <a:pPr>
              <a:spcBef>
                <a:spcPts val="600"/>
              </a:spcBef>
            </a:pPr>
            <a:r>
              <a:rPr lang="en-US" dirty="0"/>
              <a:t>Rice, S. (2015). Most hospitals face 30 day readmissions penalty in fiscal 2016. Modern Healthcare; Aug. 3. Retrieved on 2/3/17 from </a:t>
            </a:r>
            <a:r>
              <a:rPr lang="en-US" dirty="0">
                <a:hlinkClick r:id="rId3"/>
              </a:rPr>
              <a:t>http://www.modernhealthcare.com/article/20150803/NEWS/150809981</a:t>
            </a:r>
            <a:r>
              <a:rPr lang="en-US" dirty="0"/>
              <a:t>.</a:t>
            </a:r>
          </a:p>
          <a:p>
            <a:pPr>
              <a:spcBef>
                <a:spcPts val="600"/>
              </a:spcBef>
            </a:pPr>
            <a:r>
              <a:rPr lang="en-US" dirty="0"/>
              <a:t>O’Connor NR, Moyer, ME, </a:t>
            </a:r>
            <a:r>
              <a:rPr lang="en-US" dirty="0" err="1"/>
              <a:t>Behta</a:t>
            </a:r>
            <a:r>
              <a:rPr lang="en-US" dirty="0"/>
              <a:t>, B, </a:t>
            </a:r>
            <a:r>
              <a:rPr lang="en-US" dirty="0" err="1"/>
              <a:t>Casarett</a:t>
            </a:r>
            <a:r>
              <a:rPr lang="en-US" dirty="0"/>
              <a:t>, DJ.  The Impact of Palliative Care Consultations on 30 day readmissions.  J Pall Med 2015;11:956-961.</a:t>
            </a:r>
          </a:p>
          <a:p>
            <a:pPr>
              <a:spcBef>
                <a:spcPts val="600"/>
              </a:spcBef>
            </a:pPr>
            <a:r>
              <a:rPr lang="en-US" dirty="0"/>
              <a:t>Oh, J. (2013). Average cost per inpatient day across 50 states in 2010. Retrieved on 2/3/17 from http://www.beckershospitalreview.com/lists/average-cost-per-inpatient-day-across-50-states-in-2010.html. Anderson, B. 2018. Four things to know about your millennial workforce. Managed Healthcare Executive. Retrieved from   http://managedhealthcareexecutive.modernmedicine.com/managed-healthcare-executive/news/four-things-know-about-your-millennial-workforce</a:t>
            </a:r>
          </a:p>
          <a:p>
            <a:pPr>
              <a:spcBef>
                <a:spcPts val="600"/>
              </a:spcBef>
            </a:pPr>
            <a:r>
              <a:rPr lang="en-US" dirty="0" err="1"/>
              <a:t>Auerback</a:t>
            </a:r>
            <a:r>
              <a:rPr lang="en-US" dirty="0"/>
              <a:t>, D., </a:t>
            </a:r>
            <a:r>
              <a:rPr lang="en-US" dirty="0" err="1"/>
              <a:t>Buerhaus</a:t>
            </a:r>
            <a:r>
              <a:rPr lang="en-US" dirty="0"/>
              <a:t>, P., &amp; </a:t>
            </a:r>
            <a:r>
              <a:rPr lang="en-US" dirty="0" err="1"/>
              <a:t>Staiger</a:t>
            </a:r>
            <a:r>
              <a:rPr lang="en-US" dirty="0"/>
              <a:t>, D. (2017). Millennials almost twice as likely to be registered nurses as baby boomers were. Health Affairs; 36:10.</a:t>
            </a:r>
          </a:p>
          <a:p>
            <a:pPr>
              <a:spcBef>
                <a:spcPts val="600"/>
              </a:spcBef>
            </a:pPr>
            <a:r>
              <a:rPr lang="en-US" dirty="0"/>
              <a:t>Auerbach, D., Chattopadhyay, A., </a:t>
            </a:r>
            <a:r>
              <a:rPr lang="en-US" dirty="0" err="1"/>
              <a:t>Zangaro</a:t>
            </a:r>
            <a:r>
              <a:rPr lang="en-US" dirty="0"/>
              <a:t>, G., </a:t>
            </a:r>
            <a:r>
              <a:rPr lang="en-US" dirty="0" err="1"/>
              <a:t>Staiger</a:t>
            </a:r>
            <a:r>
              <a:rPr lang="en-US" dirty="0"/>
              <a:t>, D., &amp; </a:t>
            </a:r>
            <a:r>
              <a:rPr lang="en-US" dirty="0" err="1"/>
              <a:t>Buerhaus</a:t>
            </a:r>
            <a:r>
              <a:rPr lang="en-US" dirty="0"/>
              <a:t>, P. (2017). Improving nursing workforce forecasts: Comparative analysis of the cohort supply model and the health workforce simulation model. Nursing Economics; 35:6.</a:t>
            </a:r>
          </a:p>
          <a:p>
            <a:pPr>
              <a:spcBef>
                <a:spcPts val="600"/>
              </a:spcBef>
            </a:pPr>
            <a:r>
              <a:rPr lang="en-US" dirty="0" err="1"/>
              <a:t>Korobka</a:t>
            </a:r>
            <a:r>
              <a:rPr lang="en-US" dirty="0"/>
              <a:t>, T. (2018). The list of millennial characteristics. Lucky Attitude; Generation Change. Retrieved from http://luckyattitude.co.uk/millennial-characteristics/</a:t>
            </a:r>
          </a:p>
        </p:txBody>
      </p:sp>
    </p:spTree>
    <p:extLst>
      <p:ext uri="{BB962C8B-B14F-4D97-AF65-F5344CB8AC3E}">
        <p14:creationId xmlns:p14="http://schemas.microsoft.com/office/powerpoint/2010/main" val="26712096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D6F2-669E-4DD7-B4D5-9714826CA777}"/>
              </a:ext>
            </a:extLst>
          </p:cNvPr>
          <p:cNvSpPr>
            <a:spLocks noGrp="1"/>
          </p:cNvSpPr>
          <p:nvPr>
            <p:ph type="title"/>
          </p:nvPr>
        </p:nvSpPr>
        <p:spPr/>
        <p:txBody>
          <a:bodyPr/>
          <a:lstStyle/>
          <a:p>
            <a:r>
              <a:rPr lang="en-US" dirty="0"/>
              <a:t>Readmissions</a:t>
            </a:r>
          </a:p>
        </p:txBody>
      </p:sp>
      <p:sp>
        <p:nvSpPr>
          <p:cNvPr id="3" name="Text Placeholder 2">
            <a:extLst>
              <a:ext uri="{FF2B5EF4-FFF2-40B4-BE49-F238E27FC236}">
                <a16:creationId xmlns:a16="http://schemas.microsoft.com/office/drawing/2014/main" id="{1378DDEA-822A-45AA-93E9-CD62F9289DCA}"/>
              </a:ext>
            </a:extLst>
          </p:cNvPr>
          <p:cNvSpPr>
            <a:spLocks noGrp="1"/>
          </p:cNvSpPr>
          <p:nvPr>
            <p:ph type="body" idx="1"/>
          </p:nvPr>
        </p:nvSpPr>
        <p:spPr>
          <a:xfrm>
            <a:off x="1234252" y="2819401"/>
            <a:ext cx="10536296" cy="6444556"/>
          </a:xfrm>
        </p:spPr>
        <p:txBody>
          <a:bodyPr>
            <a:normAutofit/>
          </a:bodyPr>
          <a:lstStyle/>
          <a:p>
            <a:pPr>
              <a:spcBef>
                <a:spcPts val="1200"/>
              </a:spcBef>
            </a:pPr>
            <a:r>
              <a:rPr lang="en-US" sz="3600" dirty="0"/>
              <a:t>Reported as better than, no different than or worse than the national rate on hospitalcompare.gov</a:t>
            </a:r>
          </a:p>
          <a:p>
            <a:pPr>
              <a:spcBef>
                <a:spcPts val="1200"/>
              </a:spcBef>
            </a:pPr>
            <a:r>
              <a:rPr lang="en-US" dirty="0"/>
              <a:t>Rates of all cause readmit have been decreasing</a:t>
            </a:r>
          </a:p>
          <a:p>
            <a:pPr lvl="1">
              <a:spcBef>
                <a:spcPts val="1200"/>
              </a:spcBef>
            </a:pPr>
            <a:r>
              <a:rPr lang="en-US" dirty="0"/>
              <a:t>Since 2013 (hospital penalty program)</a:t>
            </a:r>
          </a:p>
          <a:p>
            <a:pPr lvl="1">
              <a:spcBef>
                <a:spcPts val="1200"/>
              </a:spcBef>
            </a:pPr>
            <a:r>
              <a:rPr lang="en-US" dirty="0"/>
              <a:t>Program is complex:</a:t>
            </a:r>
          </a:p>
          <a:p>
            <a:pPr lvl="2">
              <a:spcBef>
                <a:spcPts val="1200"/>
              </a:spcBef>
            </a:pPr>
            <a:r>
              <a:rPr lang="en-US" dirty="0"/>
              <a:t>3 years of rolling data</a:t>
            </a:r>
          </a:p>
          <a:p>
            <a:pPr lvl="2">
              <a:spcBef>
                <a:spcPts val="1200"/>
              </a:spcBef>
            </a:pPr>
            <a:r>
              <a:rPr lang="en-US" dirty="0"/>
              <a:t>Targeted diagnosis- only 3 in 2013 now 6</a:t>
            </a:r>
          </a:p>
          <a:p>
            <a:pPr lvl="2">
              <a:spcBef>
                <a:spcPts val="1200"/>
              </a:spcBef>
            </a:pPr>
            <a:r>
              <a:rPr lang="en-US" dirty="0"/>
              <a:t>Escalating penalties</a:t>
            </a:r>
          </a:p>
          <a:p>
            <a:pPr>
              <a:spcBef>
                <a:spcPts val="1200"/>
              </a:spcBef>
            </a:pPr>
            <a:r>
              <a:rPr lang="en-US" dirty="0"/>
              <a:t>Reported for home health “preventing unplanned hospital care”</a:t>
            </a:r>
          </a:p>
          <a:p>
            <a:pPr lvl="2">
              <a:spcBef>
                <a:spcPts val="3000"/>
              </a:spcBef>
            </a:pPr>
            <a:endParaRPr lang="en-US" dirty="0"/>
          </a:p>
          <a:p>
            <a:endParaRPr lang="en-US" dirty="0"/>
          </a:p>
        </p:txBody>
      </p:sp>
    </p:spTree>
    <p:extLst>
      <p:ext uri="{BB962C8B-B14F-4D97-AF65-F5344CB8AC3E}">
        <p14:creationId xmlns:p14="http://schemas.microsoft.com/office/powerpoint/2010/main" val="41864111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Readmissions</a:t>
            </a:r>
          </a:p>
        </p:txBody>
      </p:sp>
      <p:sp>
        <p:nvSpPr>
          <p:cNvPr id="3" name="Text Placeholder 2"/>
          <p:cNvSpPr>
            <a:spLocks noGrp="1"/>
          </p:cNvSpPr>
          <p:nvPr>
            <p:ph sz="quarter" idx="13"/>
          </p:nvPr>
        </p:nvSpPr>
        <p:spPr/>
        <p:txBody>
          <a:bodyPr>
            <a:noAutofit/>
          </a:bodyPr>
          <a:lstStyle/>
          <a:p>
            <a:r>
              <a:rPr lang="en-US" sz="5400" dirty="0"/>
              <a:t>COPD</a:t>
            </a:r>
          </a:p>
          <a:p>
            <a:r>
              <a:rPr lang="en-US" sz="5400" dirty="0"/>
              <a:t>AMI</a:t>
            </a:r>
          </a:p>
          <a:p>
            <a:r>
              <a:rPr lang="en-US" sz="5400" dirty="0"/>
              <a:t>Heart failure</a:t>
            </a:r>
          </a:p>
          <a:p>
            <a:r>
              <a:rPr lang="en-US" sz="5400" dirty="0"/>
              <a:t>Pneumonia</a:t>
            </a:r>
          </a:p>
        </p:txBody>
      </p:sp>
      <p:sp>
        <p:nvSpPr>
          <p:cNvPr id="4" name="Content Placeholder 3"/>
          <p:cNvSpPr>
            <a:spLocks noGrp="1"/>
          </p:cNvSpPr>
          <p:nvPr>
            <p:ph sz="quarter" idx="14"/>
          </p:nvPr>
        </p:nvSpPr>
        <p:spPr/>
        <p:txBody>
          <a:bodyPr>
            <a:normAutofit fontScale="92500" lnSpcReduction="10000"/>
          </a:bodyPr>
          <a:lstStyle/>
          <a:p>
            <a:r>
              <a:rPr lang="en-US" sz="5400" dirty="0"/>
              <a:t>CABG</a:t>
            </a:r>
          </a:p>
          <a:p>
            <a:r>
              <a:rPr lang="en-US" sz="5400" dirty="0"/>
              <a:t>Hip replacement</a:t>
            </a:r>
          </a:p>
          <a:p>
            <a:r>
              <a:rPr lang="en-US" sz="5400" dirty="0"/>
              <a:t>Knee Replacement</a:t>
            </a:r>
          </a:p>
          <a:p>
            <a:r>
              <a:rPr lang="en-US" sz="5400" i="1" dirty="0"/>
              <a:t>All cause unplanned</a:t>
            </a:r>
          </a:p>
          <a:p>
            <a:endParaRPr lang="en-US" dirty="0"/>
          </a:p>
        </p:txBody>
      </p:sp>
    </p:spTree>
    <p:extLst>
      <p:ext uri="{BB962C8B-B14F-4D97-AF65-F5344CB8AC3E}">
        <p14:creationId xmlns:p14="http://schemas.microsoft.com/office/powerpoint/2010/main" val="289425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Risk: Readmissions</a:t>
            </a:r>
          </a:p>
        </p:txBody>
      </p:sp>
      <p:sp>
        <p:nvSpPr>
          <p:cNvPr id="3" name="Text Placeholder 2"/>
          <p:cNvSpPr>
            <a:spLocks noGrp="1"/>
          </p:cNvSpPr>
          <p:nvPr>
            <p:ph type="body" idx="1"/>
          </p:nvPr>
        </p:nvSpPr>
        <p:spPr>
          <a:xfrm>
            <a:off x="1240275" y="3276600"/>
            <a:ext cx="10536296" cy="5436165"/>
          </a:xfrm>
        </p:spPr>
        <p:txBody>
          <a:bodyPr>
            <a:noAutofit/>
          </a:bodyPr>
          <a:lstStyle/>
          <a:p>
            <a:pPr>
              <a:buFont typeface="Wingdings" panose="05000000000000000000" pitchFamily="2" charset="2"/>
              <a:buChar char="§"/>
            </a:pPr>
            <a:r>
              <a:rPr lang="en-US" sz="5400" dirty="0"/>
              <a:t>National 30 day all cause readmission rate</a:t>
            </a:r>
          </a:p>
          <a:p>
            <a:pPr lvl="1">
              <a:buFont typeface="Wingdings" panose="05000000000000000000" pitchFamily="2" charset="2"/>
              <a:buChar char="§"/>
            </a:pPr>
            <a:r>
              <a:rPr lang="en-US" sz="5100" dirty="0"/>
              <a:t>2007 = 19%</a:t>
            </a:r>
          </a:p>
          <a:p>
            <a:pPr lvl="1">
              <a:buFont typeface="Wingdings" panose="05000000000000000000" pitchFamily="2" charset="2"/>
              <a:buChar char="§"/>
            </a:pPr>
            <a:r>
              <a:rPr lang="en-US" sz="5100" dirty="0"/>
              <a:t>2012 = 18.4%</a:t>
            </a:r>
          </a:p>
          <a:p>
            <a:pPr lvl="1">
              <a:buFont typeface="Wingdings" panose="05000000000000000000" pitchFamily="2" charset="2"/>
              <a:buChar char="§"/>
            </a:pPr>
            <a:r>
              <a:rPr lang="en-US" sz="5100" dirty="0"/>
              <a:t>2015 = 15.6%</a:t>
            </a:r>
          </a:p>
        </p:txBody>
      </p:sp>
      <p:sp>
        <p:nvSpPr>
          <p:cNvPr id="4" name="Frame 3">
            <a:extLst>
              <a:ext uri="{FF2B5EF4-FFF2-40B4-BE49-F238E27FC236}">
                <a16:creationId xmlns:a16="http://schemas.microsoft.com/office/drawing/2014/main" id="{070FD103-EFA2-4D17-B727-B37399D82EC1}"/>
              </a:ext>
            </a:extLst>
          </p:cNvPr>
          <p:cNvSpPr/>
          <p:nvPr/>
        </p:nvSpPr>
        <p:spPr>
          <a:xfrm>
            <a:off x="7721600" y="4398645"/>
            <a:ext cx="5029200" cy="487377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3B4DE8AB-E3D7-42A0-A9D5-C07294962A46}"/>
              </a:ext>
            </a:extLst>
          </p:cNvPr>
          <p:cNvSpPr txBox="1"/>
          <p:nvPr/>
        </p:nvSpPr>
        <p:spPr>
          <a:xfrm>
            <a:off x="8468360" y="5258769"/>
            <a:ext cx="3886200" cy="3323987"/>
          </a:xfrm>
          <a:prstGeom prst="rect">
            <a:avLst/>
          </a:prstGeom>
          <a:noFill/>
        </p:spPr>
        <p:txBody>
          <a:bodyPr wrap="square" rtlCol="0">
            <a:spAutoFit/>
          </a:bodyPr>
          <a:lstStyle/>
          <a:p>
            <a:r>
              <a:rPr lang="en-US" dirty="0"/>
              <a:t>Hospital Compare</a:t>
            </a:r>
          </a:p>
          <a:p>
            <a:r>
              <a:rPr lang="en-US" dirty="0"/>
              <a:t>7/1/15 – 6/30/16</a:t>
            </a:r>
          </a:p>
          <a:p>
            <a:r>
              <a:rPr lang="en-US" dirty="0"/>
              <a:t>15.3%</a:t>
            </a:r>
          </a:p>
          <a:p>
            <a:r>
              <a:rPr lang="en-US" dirty="0"/>
              <a:t>Home Health Compare</a:t>
            </a:r>
          </a:p>
          <a:p>
            <a:r>
              <a:rPr lang="en-US" dirty="0"/>
              <a:t>7/1/16 – 6/30/17</a:t>
            </a:r>
          </a:p>
          <a:p>
            <a:r>
              <a:rPr lang="en-US" dirty="0"/>
              <a:t>12.9%</a:t>
            </a:r>
          </a:p>
        </p:txBody>
      </p:sp>
    </p:spTree>
    <p:extLst>
      <p:ext uri="{BB962C8B-B14F-4D97-AF65-F5344CB8AC3E}">
        <p14:creationId xmlns:p14="http://schemas.microsoft.com/office/powerpoint/2010/main" val="11101695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Risk: Readmissions</a:t>
            </a:r>
          </a:p>
        </p:txBody>
      </p:sp>
      <p:sp>
        <p:nvSpPr>
          <p:cNvPr id="3" name="Text Placeholder 2"/>
          <p:cNvSpPr>
            <a:spLocks noGrp="1"/>
          </p:cNvSpPr>
          <p:nvPr>
            <p:ph type="body" idx="1"/>
          </p:nvPr>
        </p:nvSpPr>
        <p:spPr>
          <a:xfrm>
            <a:off x="787400" y="3124200"/>
            <a:ext cx="10989171" cy="5867400"/>
          </a:xfrm>
        </p:spPr>
        <p:txBody>
          <a:bodyPr>
            <a:noAutofit/>
          </a:bodyPr>
          <a:lstStyle/>
          <a:p>
            <a:pPr lvl="1">
              <a:spcBef>
                <a:spcPts val="600"/>
              </a:spcBef>
              <a:buFont typeface="Wingdings" panose="05000000000000000000" pitchFamily="2" charset="2"/>
              <a:buChar char="§"/>
            </a:pPr>
            <a:r>
              <a:rPr lang="en-US" sz="4000" dirty="0"/>
              <a:t>Readmissions is a core patient outcome.</a:t>
            </a:r>
          </a:p>
          <a:p>
            <a:pPr lvl="1">
              <a:spcBef>
                <a:spcPts val="600"/>
              </a:spcBef>
              <a:buFont typeface="Wingdings" panose="05000000000000000000" pitchFamily="2" charset="2"/>
              <a:buChar char="§"/>
            </a:pPr>
            <a:r>
              <a:rPr lang="en-US" sz="4000" dirty="0"/>
              <a:t>Impacts about 2 million people annually</a:t>
            </a:r>
          </a:p>
          <a:p>
            <a:pPr lvl="2">
              <a:spcBef>
                <a:spcPts val="600"/>
              </a:spcBef>
              <a:buFont typeface="Wingdings" panose="05000000000000000000" pitchFamily="2" charset="2"/>
              <a:buChar char="§"/>
            </a:pPr>
            <a:r>
              <a:rPr lang="en-US" sz="4000" dirty="0"/>
              <a:t>Reflects the National Quality Agenda</a:t>
            </a:r>
          </a:p>
          <a:p>
            <a:pPr lvl="3">
              <a:spcBef>
                <a:spcPts val="600"/>
              </a:spcBef>
              <a:buFont typeface="Wingdings" panose="05000000000000000000" pitchFamily="2" charset="2"/>
              <a:buChar char="§"/>
            </a:pPr>
            <a:r>
              <a:rPr lang="en-US" sz="4000" dirty="0"/>
              <a:t>Population based – encompasses more than the hospital</a:t>
            </a:r>
          </a:p>
          <a:p>
            <a:pPr lvl="3">
              <a:spcBef>
                <a:spcPts val="600"/>
              </a:spcBef>
              <a:buFont typeface="Wingdings" panose="05000000000000000000" pitchFamily="2" charset="2"/>
              <a:buChar char="§"/>
            </a:pPr>
            <a:r>
              <a:rPr lang="en-US" sz="4000" dirty="0"/>
              <a:t>Patient centered: rephrase- DAYS at HOME</a:t>
            </a:r>
          </a:p>
          <a:p>
            <a:pPr lvl="3">
              <a:spcBef>
                <a:spcPts val="600"/>
              </a:spcBef>
              <a:buFont typeface="Wingdings" panose="05000000000000000000" pitchFamily="2" charset="2"/>
              <a:buChar char="§"/>
            </a:pPr>
            <a:r>
              <a:rPr lang="en-US" sz="4000" dirty="0"/>
              <a:t>Lower cost-  hospitals are the most expensive</a:t>
            </a:r>
          </a:p>
          <a:p>
            <a:pPr lvl="3">
              <a:spcBef>
                <a:spcPts val="600"/>
              </a:spcBef>
              <a:buFont typeface="Wingdings" panose="05000000000000000000" pitchFamily="2" charset="2"/>
              <a:buChar char="§"/>
            </a:pPr>
            <a:r>
              <a:rPr lang="en-US" sz="4000" dirty="0"/>
              <a:t>Workforce</a:t>
            </a:r>
          </a:p>
        </p:txBody>
      </p:sp>
    </p:spTree>
    <p:extLst>
      <p:ext uri="{BB962C8B-B14F-4D97-AF65-F5344CB8AC3E}">
        <p14:creationId xmlns:p14="http://schemas.microsoft.com/office/powerpoint/2010/main" val="328173517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normAutofit/>
          </a:bodyPr>
          <a:lstStyle/>
          <a:p>
            <a:r>
              <a:rPr lang="en-US" sz="6500" dirty="0"/>
              <a:t>Quality Agenda</a:t>
            </a:r>
            <a:endParaRPr dirty="0"/>
          </a:p>
        </p:txBody>
      </p:sp>
      <p:sp>
        <p:nvSpPr>
          <p:cNvPr id="4" name="Rounded Rectangle 3"/>
          <p:cNvSpPr/>
          <p:nvPr/>
        </p:nvSpPr>
        <p:spPr>
          <a:xfrm>
            <a:off x="7222797" y="2743201"/>
            <a:ext cx="5325416" cy="6409268"/>
          </a:xfrm>
          <a:prstGeom prst="roundRect">
            <a:avLst/>
          </a:prstGeom>
          <a:solidFill>
            <a:sysClr val="window" lastClr="FFFFFF"/>
          </a:solidFill>
          <a:ln w="38100" cap="flat" cmpd="sng" algn="ctr">
            <a:solidFill>
              <a:srgbClr val="007AC6">
                <a:shade val="50000"/>
                <a:shade val="75000"/>
                <a:lumMod val="80000"/>
              </a:srgbClr>
            </a:solidFill>
            <a:prstDash val="solid"/>
          </a:ln>
          <a:effectLst/>
          <a:scene3d>
            <a:camera prst="orthographicFront"/>
            <a:lightRig rig="threePt" dir="t"/>
          </a:scene3d>
          <a:sp3d>
            <a:bevelT w="165100" prst="coolSlant"/>
          </a:sp3d>
        </p:spPr>
        <p:txBody>
          <a:bodyPr lIns="129999" tIns="65000" rIns="129999" bIns="65000" rtlCol="0" anchor="t" anchorCtr="0"/>
          <a:lstStyle/>
          <a:p>
            <a:pPr defTabSz="1011107" hangingPunct="1">
              <a:spcBef>
                <a:spcPct val="0"/>
              </a:spcBef>
              <a:spcAft>
                <a:spcPts val="1707"/>
              </a:spcAft>
              <a:defRPr/>
            </a:pPr>
            <a:r>
              <a:rPr lang="en-US" sz="3400" b="1" kern="1200" dirty="0">
                <a:solidFill>
                  <a:prstClr val="black"/>
                </a:solidFill>
                <a:latin typeface="Calibri"/>
                <a:ea typeface="+mn-ea"/>
                <a:cs typeface="+mn-cs"/>
              </a:rPr>
              <a:t>Aging Population</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10,000 new Medicare enrollees a DAY</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80 million enrolled in Medicare by 2035</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In 2017, 1.3 million Medicare hospital discharge to home health </a:t>
            </a:r>
          </a:p>
          <a:p>
            <a:pPr marL="162498" lvl="1" indent="-162498" algn="l" defTabSz="758330" hangingPunct="1">
              <a:spcBef>
                <a:spcPct val="0"/>
              </a:spcBef>
              <a:spcAft>
                <a:spcPts val="1707"/>
              </a:spcAft>
              <a:buFontTx/>
              <a:buChar char="••"/>
              <a:defRPr/>
            </a:pPr>
            <a:r>
              <a:rPr lang="en-US" sz="2800" kern="1200" dirty="0">
                <a:solidFill>
                  <a:prstClr val="black"/>
                </a:solidFill>
                <a:latin typeface="Calibri"/>
                <a:ea typeface="+mn-ea"/>
                <a:cs typeface="+mn-cs"/>
              </a:rPr>
              <a:t>800,000 people ORDERED for home health but didn’t get it</a:t>
            </a:r>
          </a:p>
          <a:p>
            <a:pPr lvl="1" indent="0" algn="l" defTabSz="758330" hangingPunct="1">
              <a:spcBef>
                <a:spcPct val="0"/>
              </a:spcBef>
              <a:spcAft>
                <a:spcPts val="1707"/>
              </a:spcAft>
              <a:defRPr/>
            </a:pPr>
            <a:endParaRPr lang="en-US" sz="2800" kern="1200" dirty="0">
              <a:solidFill>
                <a:prstClr val="black"/>
              </a:solidFill>
              <a:latin typeface="Calibri"/>
              <a:ea typeface="+mn-ea"/>
              <a:cs typeface="+mn-cs"/>
            </a:endParaRPr>
          </a:p>
        </p:txBody>
      </p:sp>
      <p:sp>
        <p:nvSpPr>
          <p:cNvPr id="5" name="Rounded Rectangle 4"/>
          <p:cNvSpPr/>
          <p:nvPr/>
        </p:nvSpPr>
        <p:spPr>
          <a:xfrm>
            <a:off x="1082007" y="3203052"/>
            <a:ext cx="3319980" cy="13534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129999" tIns="65000" rIns="129999" bIns="65000" rtlCol="0" anchor="ctr"/>
          <a:lstStyle/>
          <a:p>
            <a:pPr defTabSz="1299992" hangingPunct="1"/>
            <a:r>
              <a:rPr lang="en-US" sz="2600" b="1" kern="1200" dirty="0">
                <a:solidFill>
                  <a:prstClr val="white"/>
                </a:solidFill>
              </a:rPr>
              <a:t>Population based</a:t>
            </a:r>
          </a:p>
        </p:txBody>
      </p:sp>
      <p:sp>
        <p:nvSpPr>
          <p:cNvPr id="6" name="Rounded Rectangle 5"/>
          <p:cNvSpPr/>
          <p:nvPr/>
        </p:nvSpPr>
        <p:spPr>
          <a:xfrm>
            <a:off x="1042413" y="4613137"/>
            <a:ext cx="3359573" cy="1454580"/>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600" b="1" kern="1200" dirty="0">
                <a:solidFill>
                  <a:prstClr val="white"/>
                </a:solidFill>
              </a:rPr>
              <a:t>Patient Centered</a:t>
            </a:r>
          </a:p>
        </p:txBody>
      </p:sp>
      <p:sp>
        <p:nvSpPr>
          <p:cNvPr id="11" name="Striped Right Arrow 10"/>
          <p:cNvSpPr/>
          <p:nvPr/>
        </p:nvSpPr>
        <p:spPr>
          <a:xfrm>
            <a:off x="4492916" y="3528763"/>
            <a:ext cx="2704481" cy="1570153"/>
          </a:xfrm>
          <a:prstGeom prst="striped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29999" tIns="65000" rIns="129999" bIns="65000" rtlCol="0" anchor="ctr"/>
          <a:lstStyle/>
          <a:p>
            <a:pPr defTabSz="1299992" hangingPunct="1"/>
            <a:endParaRPr lang="en-US" sz="2600" kern="1200">
              <a:solidFill>
                <a:prstClr val="white"/>
              </a:solidFill>
            </a:endParaRPr>
          </a:p>
        </p:txBody>
      </p:sp>
      <p:sp>
        <p:nvSpPr>
          <p:cNvPr id="12" name="Rounded Rectangle 11"/>
          <p:cNvSpPr/>
          <p:nvPr/>
        </p:nvSpPr>
        <p:spPr>
          <a:xfrm>
            <a:off x="1042414" y="6067717"/>
            <a:ext cx="3359573" cy="1274754"/>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400" b="1" kern="1200" dirty="0">
                <a:solidFill>
                  <a:prstClr val="white"/>
                </a:solidFill>
              </a:rPr>
              <a:t>Lower cost</a:t>
            </a:r>
          </a:p>
        </p:txBody>
      </p:sp>
      <p:sp>
        <p:nvSpPr>
          <p:cNvPr id="13" name="Rounded Rectangle 11">
            <a:extLst>
              <a:ext uri="{FF2B5EF4-FFF2-40B4-BE49-F238E27FC236}">
                <a16:creationId xmlns:a16="http://schemas.microsoft.com/office/drawing/2014/main" id="{A14DD79F-AF3E-412F-A2DF-2719F77B83D2}"/>
              </a:ext>
            </a:extLst>
          </p:cNvPr>
          <p:cNvSpPr/>
          <p:nvPr/>
        </p:nvSpPr>
        <p:spPr>
          <a:xfrm>
            <a:off x="1033946" y="7342471"/>
            <a:ext cx="3359573" cy="1454580"/>
          </a:xfrm>
          <a:prstGeom prst="roundRect">
            <a:avLst/>
          </a:prstGeom>
        </p:spPr>
        <p:style>
          <a:lnRef idx="3">
            <a:schemeClr val="lt1"/>
          </a:lnRef>
          <a:fillRef idx="1">
            <a:schemeClr val="accent4"/>
          </a:fillRef>
          <a:effectRef idx="1">
            <a:schemeClr val="accent4"/>
          </a:effectRef>
          <a:fontRef idx="minor">
            <a:schemeClr val="lt1"/>
          </a:fontRef>
        </p:style>
        <p:txBody>
          <a:bodyPr lIns="129999" tIns="65000" rIns="129999" bIns="65000" rtlCol="0" anchor="ctr"/>
          <a:lstStyle/>
          <a:p>
            <a:pPr defTabSz="1299992" hangingPunct="1"/>
            <a:r>
              <a:rPr lang="en-US" sz="2400" b="1" kern="1200" dirty="0">
                <a:solidFill>
                  <a:prstClr val="white"/>
                </a:solidFill>
              </a:rPr>
              <a:t> Workforce</a:t>
            </a:r>
          </a:p>
        </p:txBody>
      </p:sp>
    </p:spTree>
    <p:extLst>
      <p:ext uri="{BB962C8B-B14F-4D97-AF65-F5344CB8AC3E}">
        <p14:creationId xmlns:p14="http://schemas.microsoft.com/office/powerpoint/2010/main" val="409429099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240275" y="2819400"/>
            <a:ext cx="10536296" cy="5893365"/>
          </a:xfrm>
        </p:spPr>
        <p:txBody>
          <a:bodyPr>
            <a:normAutofit/>
          </a:bodyPr>
          <a:lstStyle/>
          <a:p>
            <a:pPr marL="0" indent="0">
              <a:buNone/>
            </a:pPr>
            <a:r>
              <a:rPr lang="en-US" sz="5400" b="1" dirty="0">
                <a:effectLst>
                  <a:outerShdw blurRad="38100" dist="38100" dir="2700000" algn="tl">
                    <a:srgbClr val="000000">
                      <a:alpha val="43137"/>
                    </a:srgbClr>
                  </a:outerShdw>
                </a:effectLst>
              </a:rPr>
              <a:t>The TRIPLE AIM</a:t>
            </a:r>
          </a:p>
          <a:p>
            <a:r>
              <a:rPr lang="en-US" sz="5400" dirty="0"/>
              <a:t>Population health</a:t>
            </a:r>
          </a:p>
          <a:p>
            <a:pPr lvl="1"/>
            <a:r>
              <a:rPr lang="en-US" sz="4000" dirty="0"/>
              <a:t>Improving health not just intervention</a:t>
            </a:r>
          </a:p>
          <a:p>
            <a:pPr lvl="1"/>
            <a:r>
              <a:rPr lang="en-US" sz="4000" dirty="0"/>
              <a:t>In homes</a:t>
            </a:r>
          </a:p>
          <a:p>
            <a:pPr lvl="1"/>
            <a:r>
              <a:rPr lang="en-US" sz="4000" dirty="0"/>
              <a:t>In communities and families</a:t>
            </a:r>
          </a:p>
          <a:p>
            <a:pPr lvl="1"/>
            <a:r>
              <a:rPr lang="en-US" sz="4000" dirty="0"/>
              <a:t>Across the spectrum of health status</a:t>
            </a:r>
          </a:p>
          <a:p>
            <a:endParaRPr lang="en-US" dirty="0"/>
          </a:p>
        </p:txBody>
      </p:sp>
      <p:sp>
        <p:nvSpPr>
          <p:cNvPr id="2" name="Title 1"/>
          <p:cNvSpPr>
            <a:spLocks noGrp="1"/>
          </p:cNvSpPr>
          <p:nvPr>
            <p:ph type="title"/>
          </p:nvPr>
        </p:nvSpPr>
        <p:spPr/>
        <p:txBody>
          <a:bodyPr/>
          <a:lstStyle/>
          <a:p>
            <a:r>
              <a:rPr lang="en-US" dirty="0"/>
              <a:t>Why Home-Based Care?</a:t>
            </a:r>
          </a:p>
        </p:txBody>
      </p:sp>
    </p:spTree>
    <p:extLst>
      <p:ext uri="{BB962C8B-B14F-4D97-AF65-F5344CB8AC3E}">
        <p14:creationId xmlns:p14="http://schemas.microsoft.com/office/powerpoint/2010/main" val="578571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Wavefor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2651</TotalTime>
  <Words>2326</Words>
  <Application>Microsoft Office PowerPoint</Application>
  <PresentationFormat>Custom</PresentationFormat>
  <Paragraphs>365</Paragraphs>
  <Slides>34</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Franklin Gothic Book</vt:lpstr>
      <vt:lpstr>Franklin Gothic Medium</vt:lpstr>
      <vt:lpstr>Helvetica Neue</vt:lpstr>
      <vt:lpstr>Palatino</vt:lpstr>
      <vt:lpstr>Symbol</vt:lpstr>
      <vt:lpstr>Wingdings</vt:lpstr>
      <vt:lpstr>Waveform</vt:lpstr>
      <vt:lpstr>Reducing Re-hospitalizations in the Frist 30 Days and Beyond- Are the Clinicians Ready?</vt:lpstr>
      <vt:lpstr>Readmissions: what</vt:lpstr>
      <vt:lpstr>Readmissions: who, how</vt:lpstr>
      <vt:lpstr>Readmissions</vt:lpstr>
      <vt:lpstr>Readmissions</vt:lpstr>
      <vt:lpstr>Hospital Risk: Readmissions</vt:lpstr>
      <vt:lpstr>Hospital Risk: Readmissions</vt:lpstr>
      <vt:lpstr>Quality Agenda</vt:lpstr>
      <vt:lpstr>Why Home-Based Care?</vt:lpstr>
      <vt:lpstr>PowerPoint Presentation</vt:lpstr>
      <vt:lpstr>Quality Agenda</vt:lpstr>
      <vt:lpstr>Patient centered</vt:lpstr>
      <vt:lpstr>CAHPS National Averages (top box)</vt:lpstr>
      <vt:lpstr>Quality Agenda</vt:lpstr>
      <vt:lpstr>UNPUBLISHED 365-day Readmission Rate </vt:lpstr>
      <vt:lpstr>Home Based Care: Integrated Systems/Networks </vt:lpstr>
      <vt:lpstr>Home Based Care: Integrated Systems/Networks </vt:lpstr>
      <vt:lpstr>Home Based Care: New partners</vt:lpstr>
      <vt:lpstr>Home Based Care: New partners</vt:lpstr>
      <vt:lpstr>Home Based Care: New partners</vt:lpstr>
      <vt:lpstr>External Industry Influences</vt:lpstr>
      <vt:lpstr>RNs- which ‘facts”?</vt:lpstr>
      <vt:lpstr>RNs- which ‘facts”?</vt:lpstr>
      <vt:lpstr>RNs- which ‘facts”?</vt:lpstr>
      <vt:lpstr>RNs- which ‘facts”?</vt:lpstr>
      <vt:lpstr>Millennials?</vt:lpstr>
      <vt:lpstr>PowerPoint Presentation</vt:lpstr>
      <vt:lpstr>RNs- which ‘facts”?</vt:lpstr>
      <vt:lpstr>RNs- which ‘facts”? </vt:lpstr>
      <vt:lpstr>RNs- which ‘facts”? </vt:lpstr>
      <vt:lpstr>Avoiding Readmissions Staying HOME</vt:lpstr>
      <vt:lpstr>What can be done at home?</vt:lpstr>
      <vt:lpstr>STAYING HOME  (avoid readmissions)</vt:lpstr>
      <vt:lpstr>Referenes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Succeeding in a Value-Based Health Economy: Key Trends and Policy Initiatives Impacting Care across Communities</dc:title>
  <dc:creator>Tracey Moorhead</dc:creator>
  <cp:lastModifiedBy>Danielle Pierotti</cp:lastModifiedBy>
  <cp:revision>100</cp:revision>
  <cp:lastPrinted>2018-04-13T19:28:20Z</cp:lastPrinted>
  <dcterms:modified xsi:type="dcterms:W3CDTF">2018-04-13T20:31:54Z</dcterms:modified>
</cp:coreProperties>
</file>