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notesMasterIdLst>
    <p:notesMasterId r:id="rId26"/>
  </p:notesMasterIdLst>
  <p:handoutMasterIdLst>
    <p:handoutMasterId r:id="rId27"/>
  </p:handoutMasterIdLst>
  <p:sldIdLst>
    <p:sldId id="311" r:id="rId2"/>
    <p:sldId id="349" r:id="rId3"/>
    <p:sldId id="414" r:id="rId4"/>
    <p:sldId id="413" r:id="rId5"/>
    <p:sldId id="405" r:id="rId6"/>
    <p:sldId id="406" r:id="rId7"/>
    <p:sldId id="407" r:id="rId8"/>
    <p:sldId id="408" r:id="rId9"/>
    <p:sldId id="350" r:id="rId10"/>
    <p:sldId id="409" r:id="rId11"/>
    <p:sldId id="415" r:id="rId12"/>
    <p:sldId id="351" r:id="rId13"/>
    <p:sldId id="416" r:id="rId14"/>
    <p:sldId id="412" r:id="rId15"/>
    <p:sldId id="322" r:id="rId16"/>
    <p:sldId id="410" r:id="rId17"/>
    <p:sldId id="401" r:id="rId18"/>
    <p:sldId id="402" r:id="rId19"/>
    <p:sldId id="411" r:id="rId20"/>
    <p:sldId id="403" r:id="rId21"/>
    <p:sldId id="417" r:id="rId22"/>
    <p:sldId id="418" r:id="rId23"/>
    <p:sldId id="419" r:id="rId24"/>
    <p:sldId id="420" r:id="rId25"/>
  </p:sldIdLst>
  <p:sldSz cx="13004800" cy="9753600"/>
  <p:notesSz cx="6950075" cy="9236075"/>
  <p:defaultTextStyle>
    <a:defPPr marL="0" marR="0" indent="0" algn="l" defTabSz="914119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1pPr>
    <a:lvl2pPr marL="0" marR="0" indent="228530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2pPr>
    <a:lvl3pPr marL="0" marR="0" indent="457058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3pPr>
    <a:lvl4pPr marL="0" marR="0" indent="685589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4pPr>
    <a:lvl5pPr marL="0" marR="0" indent="914119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5pPr>
    <a:lvl6pPr marL="0" marR="0" indent="1142650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6pPr>
    <a:lvl7pPr marL="0" marR="0" indent="1371177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7pPr>
    <a:lvl8pPr marL="0" marR="0" indent="1599710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8pPr>
    <a:lvl9pPr marL="0" marR="0" indent="1828238" algn="ctr" defTabSz="5840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324863"/>
        </a:solidFill>
        <a:effectLst/>
        <a:uFillTx/>
        <a:latin typeface="Palatino"/>
        <a:ea typeface="Palatino"/>
        <a:cs typeface="Palatino"/>
        <a:sym typeface="Palatino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solidFill>
                <a:srgbClr val="7695B6"/>
              </a:solidFill>
              <a:prstDash val="solid"/>
              <a:miter lim="400000"/>
            </a:ln>
          </a:left>
          <a:right>
            <a:ln w="12700" cap="flat">
              <a:solidFill>
                <a:srgbClr val="7695B6"/>
              </a:solidFill>
              <a:prstDash val="solid"/>
              <a:miter lim="400000"/>
            </a:ln>
          </a:right>
          <a:top>
            <a:ln w="12700" cap="flat">
              <a:solidFill>
                <a:srgbClr val="7695B6"/>
              </a:solidFill>
              <a:prstDash val="solid"/>
              <a:miter lim="400000"/>
            </a:ln>
          </a:top>
          <a:bottom>
            <a:ln w="12700" cap="flat">
              <a:solidFill>
                <a:srgbClr val="7695B6"/>
              </a:solidFill>
              <a:prstDash val="solid"/>
              <a:miter lim="400000"/>
            </a:ln>
          </a:bottom>
          <a:insideH>
            <a:ln w="12700" cap="flat">
              <a:solidFill>
                <a:srgbClr val="7695B6"/>
              </a:solidFill>
              <a:prstDash val="solid"/>
              <a:miter lim="400000"/>
            </a:ln>
          </a:insideH>
          <a:insideV>
            <a:ln w="12700" cap="flat">
              <a:solidFill>
                <a:srgbClr val="7695B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solidFill>
                <a:srgbClr val="7695B6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D6D3CB">
                  <a:alpha val="85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D6D3CB">
                  <a:alpha val="85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D6D3CB">
                  <a:alpha val="85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7695B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695B6"/>
              </a:solidFill>
              <a:prstDash val="solid"/>
              <a:miter lim="400000"/>
            </a:ln>
          </a:top>
          <a:bottom>
            <a:ln w="12700" cap="flat">
              <a:solidFill>
                <a:srgbClr val="7695B6"/>
              </a:solidFill>
              <a:prstDash val="solid"/>
              <a:miter lim="400000"/>
            </a:ln>
          </a:bottom>
          <a:insideH>
            <a:ln w="12700" cap="flat">
              <a:solidFill>
                <a:srgbClr val="7695B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695B6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solidFill>
                <a:srgbClr val="7695B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EEBE2">
              <a:alpha val="85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BD8CD">
              <a:alpha val="85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15F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EEBE2">
              <a:alpha val="85000"/>
            </a:srgbClr>
          </a:solidFill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3F1D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solidFill>
                <a:srgbClr val="F3F1D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solidFill>
                <a:srgbClr val="A8A49D"/>
              </a:solidFill>
              <a:prstDash val="solid"/>
              <a:miter lim="400000"/>
            </a:ln>
          </a:left>
          <a:right>
            <a:ln w="12700" cap="flat">
              <a:solidFill>
                <a:srgbClr val="A8A49D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A8A49D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85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3F1D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3F1D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3F1D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33BA23B1-9221-436E-865A-0063620EA4FD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EEBE2">
              <a:alpha val="85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D6D3CB"/>
              </a:solidFill>
              <a:prstDash val="solid"/>
              <a:miter lim="400000"/>
            </a:ln>
          </a:insideV>
        </a:tcBdr>
        <a:fill>
          <a:solidFill>
            <a:srgbClr val="8C8982"/>
          </a:solidFill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D6D3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8A49D"/>
          </a:solidFill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F6F4E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D6D3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8A49D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EEBE2">
              <a:alpha val="85000"/>
            </a:srgbClr>
          </a:solidFill>
        </a:fill>
      </a:tcStyle>
    </a:band2H>
    <a:firstCol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D6D3CB"/>
              </a:solidFill>
              <a:prstDash val="solid"/>
              <a:miter lim="400000"/>
            </a:ln>
          </a:right>
          <a:top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D6D3CB"/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D6D3CB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D6D3CB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3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Palatino"/>
          <a:ea typeface="Palatino"/>
          <a:cs typeface="Palatino"/>
        </a:font>
        <a:srgbClr val="6D6A6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D6D3CB"/>
              </a:solidFill>
              <a:prstDash val="solid"/>
              <a:miter lim="400000"/>
            </a:ln>
          </a:bottom>
          <a:insideH>
            <a:ln w="25400" cap="flat">
              <a:solidFill>
                <a:srgbClr val="D6D3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952" autoAdjust="0"/>
  </p:normalViewPr>
  <p:slideViewPr>
    <p:cSldViewPr>
      <p:cViewPr>
        <p:scale>
          <a:sx n="34" d="100"/>
          <a:sy n="34" d="100"/>
        </p:scale>
        <p:origin x="1800" y="4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72201D-FFB1-4C7A-A376-FD7B4839E348}" type="doc">
      <dgm:prSet loTypeId="urn:microsoft.com/office/officeart/2005/8/layout/venn2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9B33C59-4763-4EEE-AFC4-2AB7D90C663A}">
      <dgm:prSet phldrT="[Text]" custT="1"/>
      <dgm:spPr>
        <a:xfrm>
          <a:off x="76210" y="0"/>
          <a:ext cx="2389864" cy="2389864"/>
        </a:xfrm>
        <a:gradFill rotWithShape="0">
          <a:gsLst>
            <a:gs pos="0">
              <a:srgbClr val="474B78">
                <a:hueOff val="0"/>
                <a:satOff val="0"/>
                <a:lumOff val="0"/>
                <a:alphaOff val="0"/>
                <a:shade val="15000"/>
                <a:satMod val="180000"/>
              </a:srgbClr>
            </a:gs>
            <a:gs pos="50000">
              <a:srgbClr val="474B78">
                <a:hueOff val="0"/>
                <a:satOff val="0"/>
                <a:lumOff val="0"/>
                <a:alphaOff val="0"/>
                <a:shade val="45000"/>
                <a:satMod val="170000"/>
              </a:srgbClr>
            </a:gs>
            <a:gs pos="70000">
              <a:srgbClr val="474B78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endParaRPr lang="en-US" sz="2000" b="1" dirty="0">
            <a:solidFill>
              <a:sysClr val="window" lastClr="FFFFFF"/>
            </a:solidFill>
            <a:latin typeface="Lucida Sans Unicode"/>
            <a:ea typeface="+mn-ea"/>
            <a:cs typeface="+mn-cs"/>
          </a:endParaRPr>
        </a:p>
      </dgm:t>
    </dgm:pt>
    <dgm:pt modelId="{30DCEA48-A320-4211-84F8-6AC80D3BA711}" type="parTrans" cxnId="{1782DB53-02CF-4E88-8BED-9A22D0351218}">
      <dgm:prSet/>
      <dgm:spPr/>
      <dgm:t>
        <a:bodyPr/>
        <a:lstStyle/>
        <a:p>
          <a:endParaRPr lang="en-US"/>
        </a:p>
      </dgm:t>
    </dgm:pt>
    <dgm:pt modelId="{B1417413-1D6A-4453-9275-9F3ED5FC3CD0}" type="sibTrans" cxnId="{1782DB53-02CF-4E88-8BED-9A22D0351218}">
      <dgm:prSet/>
      <dgm:spPr/>
      <dgm:t>
        <a:bodyPr/>
        <a:lstStyle/>
        <a:p>
          <a:endParaRPr lang="en-US"/>
        </a:p>
      </dgm:t>
    </dgm:pt>
    <dgm:pt modelId="{D2BB5A3C-FD6F-4726-95A2-662DA6665BBD}">
      <dgm:prSet phldrT="[Text]" custT="1"/>
      <dgm:spPr>
        <a:xfrm>
          <a:off x="336478" y="512120"/>
          <a:ext cx="1935538" cy="1799173"/>
        </a:xfrm>
        <a:gradFill rotWithShape="0">
          <a:gsLst>
            <a:gs pos="0">
              <a:srgbClr val="474B78">
                <a:hueOff val="3359277"/>
                <a:satOff val="4740"/>
                <a:lumOff val="-588"/>
                <a:alphaOff val="0"/>
                <a:shade val="15000"/>
                <a:satMod val="180000"/>
              </a:srgbClr>
            </a:gs>
            <a:gs pos="50000">
              <a:srgbClr val="474B78">
                <a:hueOff val="3359277"/>
                <a:satOff val="4740"/>
                <a:lumOff val="-588"/>
                <a:alphaOff val="0"/>
                <a:shade val="45000"/>
                <a:satMod val="170000"/>
              </a:srgbClr>
            </a:gs>
            <a:gs pos="70000">
              <a:srgbClr val="474B78">
                <a:hueOff val="3359277"/>
                <a:satOff val="4740"/>
                <a:lumOff val="-588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3359277"/>
                <a:satOff val="4740"/>
                <a:lumOff val="-588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3359277"/>
              <a:satOff val="4740"/>
              <a:lumOff val="-588"/>
              <a:alphaOff val="0"/>
              <a:satMod val="300000"/>
            </a:srgbClr>
          </a:contourClr>
        </a:sp3d>
      </dgm:spPr>
      <dgm:t>
        <a:bodyPr/>
        <a:lstStyle/>
        <a:p>
          <a:r>
            <a:rPr lang="en-US" sz="1600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85%</a:t>
          </a:r>
          <a:endParaRPr lang="en-US" sz="1600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7A711943-8383-43BD-A66C-691DD3EC7332}" type="parTrans" cxnId="{8B1570E0-3696-483E-AF9B-E0132959602B}">
      <dgm:prSet/>
      <dgm:spPr/>
      <dgm:t>
        <a:bodyPr/>
        <a:lstStyle/>
        <a:p>
          <a:endParaRPr lang="en-US"/>
        </a:p>
      </dgm:t>
    </dgm:pt>
    <dgm:pt modelId="{AD305D6E-19BC-432B-812B-005CE73FCB18}" type="sibTrans" cxnId="{8B1570E0-3696-483E-AF9B-E0132959602B}">
      <dgm:prSet/>
      <dgm:spPr/>
      <dgm:t>
        <a:bodyPr/>
        <a:lstStyle/>
        <a:p>
          <a:endParaRPr lang="en-US"/>
        </a:p>
      </dgm:t>
    </dgm:pt>
    <dgm:pt modelId="{210E74D1-B381-434C-879D-59F8513F5E6B}">
      <dgm:prSet phldrT="[Text]" custT="1"/>
      <dgm:spPr>
        <a:xfrm>
          <a:off x="620991" y="1138026"/>
          <a:ext cx="1356558" cy="1160147"/>
        </a:xfrm>
        <a:solidFill>
          <a:srgbClr val="2DA2BF">
            <a:lumMod val="75000"/>
          </a:srgbClr>
        </a:solidFill>
        <a:ln>
          <a:solidFill>
            <a:srgbClr val="2DA2BF">
              <a:lumMod val="75000"/>
            </a:srgbClr>
          </a:solidFill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6718553"/>
              <a:satOff val="9479"/>
              <a:lumOff val="-1176"/>
              <a:alphaOff val="0"/>
              <a:satMod val="300000"/>
            </a:srgbClr>
          </a:contourClr>
        </a:sp3d>
      </dgm:spPr>
      <dgm:t>
        <a:bodyPr/>
        <a:lstStyle/>
        <a:p>
          <a:r>
            <a:rPr lang="en-US" sz="1600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 30%</a:t>
          </a:r>
          <a:endParaRPr lang="en-US" sz="1600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EF405A33-1255-4E26-9160-CC5D4315EEEB}" type="parTrans" cxnId="{23E00E49-2666-45B0-921B-4C233C8C16C0}">
      <dgm:prSet/>
      <dgm:spPr/>
      <dgm:t>
        <a:bodyPr/>
        <a:lstStyle/>
        <a:p>
          <a:endParaRPr lang="en-US"/>
        </a:p>
      </dgm:t>
    </dgm:pt>
    <dgm:pt modelId="{4BBAE1C0-E958-442C-8F3E-62603EABF491}" type="sibTrans" cxnId="{23E00E49-2666-45B0-921B-4C233C8C16C0}">
      <dgm:prSet/>
      <dgm:spPr/>
      <dgm:t>
        <a:bodyPr/>
        <a:lstStyle/>
        <a:p>
          <a:endParaRPr lang="en-US"/>
        </a:p>
      </dgm:t>
    </dgm:pt>
    <dgm:pt modelId="{E142AB95-6C8E-49F0-B49B-BF6D85909609}" type="pres">
      <dgm:prSet presAssocID="{E772201D-FFB1-4C7A-A376-FD7B4839E34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EA93BD-DD90-4874-B307-1B9C896B4CDF}" type="pres">
      <dgm:prSet presAssocID="{E772201D-FFB1-4C7A-A376-FD7B4839E348}" presName="comp1" presStyleCnt="0"/>
      <dgm:spPr/>
      <dgm:t>
        <a:bodyPr/>
        <a:lstStyle/>
        <a:p>
          <a:endParaRPr lang="en-US"/>
        </a:p>
      </dgm:t>
    </dgm:pt>
    <dgm:pt modelId="{766E0735-428B-4265-AEBD-8F4E0DD5F883}" type="pres">
      <dgm:prSet presAssocID="{E772201D-FFB1-4C7A-A376-FD7B4839E348}" presName="circle1" presStyleLbl="node1" presStyleIdx="0" presStyleCnt="3" custLinFactNeighborX="-1750" custLinFactNeighborY="2483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815C8126-A118-48D6-99D4-12E644019042}" type="pres">
      <dgm:prSet presAssocID="{E772201D-FFB1-4C7A-A376-FD7B4839E348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A3272-8FD8-40A5-8213-413EAEFC2D56}" type="pres">
      <dgm:prSet presAssocID="{E772201D-FFB1-4C7A-A376-FD7B4839E348}" presName="comp2" presStyleCnt="0"/>
      <dgm:spPr/>
      <dgm:t>
        <a:bodyPr/>
        <a:lstStyle/>
        <a:p>
          <a:endParaRPr lang="en-US"/>
        </a:p>
      </dgm:t>
    </dgm:pt>
    <dgm:pt modelId="{717E944C-C96C-430E-A28E-4D638500A1ED}" type="pres">
      <dgm:prSet presAssocID="{E772201D-FFB1-4C7A-A376-FD7B4839E348}" presName="circle2" presStyleLbl="node1" presStyleIdx="1" presStyleCnt="3" custScaleX="107986" custScaleY="100378" custLinFactNeighborX="3199" custLinFactNeighborY="-4478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437B9B35-F250-4B9B-81C9-A62C693B7A3C}" type="pres">
      <dgm:prSet presAssocID="{E772201D-FFB1-4C7A-A376-FD7B4839E348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D733F-42D8-41C9-9849-3FBD22663E23}" type="pres">
      <dgm:prSet presAssocID="{E772201D-FFB1-4C7A-A376-FD7B4839E348}" presName="comp3" presStyleCnt="0"/>
      <dgm:spPr/>
      <dgm:t>
        <a:bodyPr/>
        <a:lstStyle/>
        <a:p>
          <a:endParaRPr lang="en-US"/>
        </a:p>
      </dgm:t>
    </dgm:pt>
    <dgm:pt modelId="{CBCB554E-6F33-475B-B4B4-38B125799FA6}" type="pres">
      <dgm:prSet presAssocID="{E772201D-FFB1-4C7A-A376-FD7B4839E348}" presName="circle3" presStyleLbl="node1" presStyleIdx="2" presStyleCnt="3" custScaleX="113526" custScaleY="97089" custLinFactNeighborX="4382" custLinFactNeighborY="-6076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C27A01D-663F-4206-B7E3-FE8612A7CBB6}" type="pres">
      <dgm:prSet presAssocID="{E772201D-FFB1-4C7A-A376-FD7B4839E348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1570E0-3696-483E-AF9B-E0132959602B}" srcId="{E772201D-FFB1-4C7A-A376-FD7B4839E348}" destId="{D2BB5A3C-FD6F-4726-95A2-662DA6665BBD}" srcOrd="1" destOrd="0" parTransId="{7A711943-8383-43BD-A66C-691DD3EC7332}" sibTransId="{AD305D6E-19BC-432B-812B-005CE73FCB18}"/>
    <dgm:cxn modelId="{6072EA8E-DAF1-4BBC-9FA2-1285DD531213}" type="presOf" srcId="{D2BB5A3C-FD6F-4726-95A2-662DA6665BBD}" destId="{437B9B35-F250-4B9B-81C9-A62C693B7A3C}" srcOrd="1" destOrd="0" presId="urn:microsoft.com/office/officeart/2005/8/layout/venn2"/>
    <dgm:cxn modelId="{A6E0AA38-CCC4-4AF2-A954-B7AB2B93925E}" type="presOf" srcId="{99B33C59-4763-4EEE-AFC4-2AB7D90C663A}" destId="{815C8126-A118-48D6-99D4-12E644019042}" srcOrd="1" destOrd="0" presId="urn:microsoft.com/office/officeart/2005/8/layout/venn2"/>
    <dgm:cxn modelId="{23E00E49-2666-45B0-921B-4C233C8C16C0}" srcId="{E772201D-FFB1-4C7A-A376-FD7B4839E348}" destId="{210E74D1-B381-434C-879D-59F8513F5E6B}" srcOrd="2" destOrd="0" parTransId="{EF405A33-1255-4E26-9160-CC5D4315EEEB}" sibTransId="{4BBAE1C0-E958-442C-8F3E-62603EABF491}"/>
    <dgm:cxn modelId="{1915DC68-457E-4D03-9A48-1F816AF5BC39}" type="presOf" srcId="{210E74D1-B381-434C-879D-59F8513F5E6B}" destId="{CBCB554E-6F33-475B-B4B4-38B125799FA6}" srcOrd="0" destOrd="0" presId="urn:microsoft.com/office/officeart/2005/8/layout/venn2"/>
    <dgm:cxn modelId="{1782DB53-02CF-4E88-8BED-9A22D0351218}" srcId="{E772201D-FFB1-4C7A-A376-FD7B4839E348}" destId="{99B33C59-4763-4EEE-AFC4-2AB7D90C663A}" srcOrd="0" destOrd="0" parTransId="{30DCEA48-A320-4211-84F8-6AC80D3BA711}" sibTransId="{B1417413-1D6A-4453-9275-9F3ED5FC3CD0}"/>
    <dgm:cxn modelId="{7E6B0FA4-F7F5-4B80-91E6-E24C7074CB15}" type="presOf" srcId="{E772201D-FFB1-4C7A-A376-FD7B4839E348}" destId="{E142AB95-6C8E-49F0-B49B-BF6D85909609}" srcOrd="0" destOrd="0" presId="urn:microsoft.com/office/officeart/2005/8/layout/venn2"/>
    <dgm:cxn modelId="{ED426668-7DCA-404E-9CD2-8C5FA04D08A9}" type="presOf" srcId="{99B33C59-4763-4EEE-AFC4-2AB7D90C663A}" destId="{766E0735-428B-4265-AEBD-8F4E0DD5F883}" srcOrd="0" destOrd="0" presId="urn:microsoft.com/office/officeart/2005/8/layout/venn2"/>
    <dgm:cxn modelId="{88CB23D2-DB96-4E3B-9C58-05E09C509487}" type="presOf" srcId="{210E74D1-B381-434C-879D-59F8513F5E6B}" destId="{CC27A01D-663F-4206-B7E3-FE8612A7CBB6}" srcOrd="1" destOrd="0" presId="urn:microsoft.com/office/officeart/2005/8/layout/venn2"/>
    <dgm:cxn modelId="{361986D3-9BB5-4656-B0CD-C1D80CDB83DC}" type="presOf" srcId="{D2BB5A3C-FD6F-4726-95A2-662DA6665BBD}" destId="{717E944C-C96C-430E-A28E-4D638500A1ED}" srcOrd="0" destOrd="0" presId="urn:microsoft.com/office/officeart/2005/8/layout/venn2"/>
    <dgm:cxn modelId="{9F74AF3C-E290-44BA-AB31-E21672E3ADCF}" type="presParOf" srcId="{E142AB95-6C8E-49F0-B49B-BF6D85909609}" destId="{67EA93BD-DD90-4874-B307-1B9C896B4CDF}" srcOrd="0" destOrd="0" presId="urn:microsoft.com/office/officeart/2005/8/layout/venn2"/>
    <dgm:cxn modelId="{A8E5E050-41A7-476C-8B76-67A00F19458F}" type="presParOf" srcId="{67EA93BD-DD90-4874-B307-1B9C896B4CDF}" destId="{766E0735-428B-4265-AEBD-8F4E0DD5F883}" srcOrd="0" destOrd="0" presId="urn:microsoft.com/office/officeart/2005/8/layout/venn2"/>
    <dgm:cxn modelId="{7B3CE103-ED5C-43F2-8859-36C3EDD302A1}" type="presParOf" srcId="{67EA93BD-DD90-4874-B307-1B9C896B4CDF}" destId="{815C8126-A118-48D6-99D4-12E644019042}" srcOrd="1" destOrd="0" presId="urn:microsoft.com/office/officeart/2005/8/layout/venn2"/>
    <dgm:cxn modelId="{E12A7198-7656-4472-BB27-3139B31422CA}" type="presParOf" srcId="{E142AB95-6C8E-49F0-B49B-BF6D85909609}" destId="{80AA3272-8FD8-40A5-8213-413EAEFC2D56}" srcOrd="1" destOrd="0" presId="urn:microsoft.com/office/officeart/2005/8/layout/venn2"/>
    <dgm:cxn modelId="{100F59D8-F847-4637-B038-FB6AAB6B34E7}" type="presParOf" srcId="{80AA3272-8FD8-40A5-8213-413EAEFC2D56}" destId="{717E944C-C96C-430E-A28E-4D638500A1ED}" srcOrd="0" destOrd="0" presId="urn:microsoft.com/office/officeart/2005/8/layout/venn2"/>
    <dgm:cxn modelId="{C3A09E88-E963-47EA-86B0-28162CC19817}" type="presParOf" srcId="{80AA3272-8FD8-40A5-8213-413EAEFC2D56}" destId="{437B9B35-F250-4B9B-81C9-A62C693B7A3C}" srcOrd="1" destOrd="0" presId="urn:microsoft.com/office/officeart/2005/8/layout/venn2"/>
    <dgm:cxn modelId="{44907368-9855-48D3-970C-9C3F63822EF4}" type="presParOf" srcId="{E142AB95-6C8E-49F0-B49B-BF6D85909609}" destId="{7ECD733F-42D8-41C9-9849-3FBD22663E23}" srcOrd="2" destOrd="0" presId="urn:microsoft.com/office/officeart/2005/8/layout/venn2"/>
    <dgm:cxn modelId="{37AF82B2-BCA4-4CDF-8859-DB96DD40F8EB}" type="presParOf" srcId="{7ECD733F-42D8-41C9-9849-3FBD22663E23}" destId="{CBCB554E-6F33-475B-B4B4-38B125799FA6}" srcOrd="0" destOrd="0" presId="urn:microsoft.com/office/officeart/2005/8/layout/venn2"/>
    <dgm:cxn modelId="{F84D71F0-21ED-4E0E-9633-39EED316A684}" type="presParOf" srcId="{7ECD733F-42D8-41C9-9849-3FBD22663E23}" destId="{CC27A01D-663F-4206-B7E3-FE8612A7CBB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72201D-FFB1-4C7A-A376-FD7B4839E348}" type="doc">
      <dgm:prSet loTypeId="urn:microsoft.com/office/officeart/2005/8/layout/venn2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9B33C59-4763-4EEE-AFC4-2AB7D90C663A}">
      <dgm:prSet phldrT="[Text]" custT="1"/>
      <dgm:spPr>
        <a:xfrm>
          <a:off x="51977" y="-44902"/>
          <a:ext cx="2389864" cy="2389864"/>
        </a:xfrm>
        <a:gradFill rotWithShape="0">
          <a:gsLst>
            <a:gs pos="0">
              <a:srgbClr val="474B78">
                <a:hueOff val="0"/>
                <a:satOff val="0"/>
                <a:lumOff val="0"/>
                <a:alphaOff val="0"/>
                <a:shade val="15000"/>
                <a:satMod val="180000"/>
              </a:srgbClr>
            </a:gs>
            <a:gs pos="50000">
              <a:srgbClr val="474B78">
                <a:hueOff val="0"/>
                <a:satOff val="0"/>
                <a:lumOff val="0"/>
                <a:alphaOff val="0"/>
                <a:shade val="45000"/>
                <a:satMod val="170000"/>
              </a:srgbClr>
            </a:gs>
            <a:gs pos="70000">
              <a:srgbClr val="474B78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0"/>
              <a:satOff val="0"/>
              <a:lumOff val="0"/>
              <a:alphaOff val="0"/>
              <a:satMod val="300000"/>
            </a:srgbClr>
          </a:contourClr>
        </a:sp3d>
      </dgm:spPr>
      <dgm:t>
        <a:bodyPr/>
        <a:lstStyle/>
        <a:p>
          <a:endParaRPr lang="en-US" sz="1800" b="1" dirty="0">
            <a:solidFill>
              <a:sysClr val="window" lastClr="FFFFFF"/>
            </a:solidFill>
            <a:latin typeface="Lucida Sans Unicode"/>
            <a:ea typeface="+mn-ea"/>
            <a:cs typeface="+mn-cs"/>
          </a:endParaRPr>
        </a:p>
      </dgm:t>
    </dgm:pt>
    <dgm:pt modelId="{30DCEA48-A320-4211-84F8-6AC80D3BA711}" type="parTrans" cxnId="{1782DB53-02CF-4E88-8BED-9A22D0351218}">
      <dgm:prSet/>
      <dgm:spPr/>
      <dgm:t>
        <a:bodyPr/>
        <a:lstStyle/>
        <a:p>
          <a:endParaRPr lang="en-US"/>
        </a:p>
      </dgm:t>
    </dgm:pt>
    <dgm:pt modelId="{B1417413-1D6A-4453-9275-9F3ED5FC3CD0}" type="sibTrans" cxnId="{1782DB53-02CF-4E88-8BED-9A22D0351218}">
      <dgm:prSet/>
      <dgm:spPr/>
      <dgm:t>
        <a:bodyPr/>
        <a:lstStyle/>
        <a:p>
          <a:endParaRPr lang="en-US"/>
        </a:p>
      </dgm:t>
    </dgm:pt>
    <dgm:pt modelId="{D2BB5A3C-FD6F-4726-95A2-662DA6665BBD}">
      <dgm:prSet phldrT="[Text]" custT="1"/>
      <dgm:spPr>
        <a:xfrm>
          <a:off x="240298" y="356510"/>
          <a:ext cx="2067889" cy="1934642"/>
        </a:xfrm>
        <a:gradFill rotWithShape="0">
          <a:gsLst>
            <a:gs pos="0">
              <a:srgbClr val="474B78">
                <a:hueOff val="3359277"/>
                <a:satOff val="4740"/>
                <a:lumOff val="-588"/>
                <a:alphaOff val="0"/>
                <a:shade val="15000"/>
                <a:satMod val="180000"/>
              </a:srgbClr>
            </a:gs>
            <a:gs pos="50000">
              <a:srgbClr val="474B78">
                <a:hueOff val="3359277"/>
                <a:satOff val="4740"/>
                <a:lumOff val="-588"/>
                <a:alphaOff val="0"/>
                <a:shade val="45000"/>
                <a:satMod val="170000"/>
              </a:srgbClr>
            </a:gs>
            <a:gs pos="70000">
              <a:srgbClr val="474B78">
                <a:hueOff val="3359277"/>
                <a:satOff val="4740"/>
                <a:lumOff val="-588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3359277"/>
                <a:satOff val="4740"/>
                <a:lumOff val="-588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3359277"/>
              <a:satOff val="4740"/>
              <a:lumOff val="-588"/>
              <a:alphaOff val="0"/>
              <a:satMod val="300000"/>
            </a:srgbClr>
          </a:contourClr>
        </a:sp3d>
      </dgm:spPr>
      <dgm:t>
        <a:bodyPr/>
        <a:lstStyle/>
        <a:p>
          <a:r>
            <a:rPr lang="en-US" sz="1600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90%</a:t>
          </a:r>
          <a:endParaRPr lang="en-US" sz="1600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7A711943-8383-43BD-A66C-691DD3EC7332}" type="parTrans" cxnId="{8B1570E0-3696-483E-AF9B-E0132959602B}">
      <dgm:prSet/>
      <dgm:spPr/>
      <dgm:t>
        <a:bodyPr/>
        <a:lstStyle/>
        <a:p>
          <a:endParaRPr lang="en-US"/>
        </a:p>
      </dgm:t>
    </dgm:pt>
    <dgm:pt modelId="{AD305D6E-19BC-432B-812B-005CE73FCB18}" type="sibTrans" cxnId="{8B1570E0-3696-483E-AF9B-E0132959602B}">
      <dgm:prSet/>
      <dgm:spPr/>
      <dgm:t>
        <a:bodyPr/>
        <a:lstStyle/>
        <a:p>
          <a:endParaRPr lang="en-US"/>
        </a:p>
      </dgm:t>
    </dgm:pt>
    <dgm:pt modelId="{210E74D1-B381-434C-879D-59F8513F5E6B}">
      <dgm:prSet phldrT="[Text]" custT="1"/>
      <dgm:spPr>
        <a:xfrm>
          <a:off x="535637" y="910427"/>
          <a:ext cx="1506641" cy="1374542"/>
        </a:xfrm>
        <a:solidFill>
          <a:srgbClr val="2DA2BF">
            <a:lumMod val="75000"/>
          </a:srgb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6718553"/>
              <a:satOff val="9479"/>
              <a:lumOff val="-1176"/>
              <a:alphaOff val="0"/>
              <a:satMod val="300000"/>
            </a:srgbClr>
          </a:contourClr>
        </a:sp3d>
      </dgm:spPr>
      <dgm:t>
        <a:bodyPr/>
        <a:lstStyle/>
        <a:p>
          <a:r>
            <a:rPr lang="en-US" sz="1600" b="1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 50%</a:t>
          </a:r>
          <a:endParaRPr lang="en-US" sz="1600" b="1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gm:t>
    </dgm:pt>
    <dgm:pt modelId="{EF405A33-1255-4E26-9160-CC5D4315EEEB}" type="parTrans" cxnId="{23E00E49-2666-45B0-921B-4C233C8C16C0}">
      <dgm:prSet/>
      <dgm:spPr/>
      <dgm:t>
        <a:bodyPr/>
        <a:lstStyle/>
        <a:p>
          <a:endParaRPr lang="en-US"/>
        </a:p>
      </dgm:t>
    </dgm:pt>
    <dgm:pt modelId="{4BBAE1C0-E958-442C-8F3E-62603EABF491}" type="sibTrans" cxnId="{23E00E49-2666-45B0-921B-4C233C8C16C0}">
      <dgm:prSet/>
      <dgm:spPr/>
      <dgm:t>
        <a:bodyPr/>
        <a:lstStyle/>
        <a:p>
          <a:endParaRPr lang="en-US"/>
        </a:p>
      </dgm:t>
    </dgm:pt>
    <dgm:pt modelId="{E142AB95-6C8E-49F0-B49B-BF6D85909609}" type="pres">
      <dgm:prSet presAssocID="{E772201D-FFB1-4C7A-A376-FD7B4839E34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EA93BD-DD90-4874-B307-1B9C896B4CDF}" type="pres">
      <dgm:prSet presAssocID="{E772201D-FFB1-4C7A-A376-FD7B4839E348}" presName="comp1" presStyleCnt="0"/>
      <dgm:spPr/>
      <dgm:t>
        <a:bodyPr/>
        <a:lstStyle/>
        <a:p>
          <a:endParaRPr lang="en-US"/>
        </a:p>
      </dgm:t>
    </dgm:pt>
    <dgm:pt modelId="{766E0735-428B-4265-AEBD-8F4E0DD5F883}" type="pres">
      <dgm:prSet presAssocID="{E772201D-FFB1-4C7A-A376-FD7B4839E348}" presName="circle1" presStyleLbl="node1" presStyleIdx="0" presStyleCnt="3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815C8126-A118-48D6-99D4-12E644019042}" type="pres">
      <dgm:prSet presAssocID="{E772201D-FFB1-4C7A-A376-FD7B4839E348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A3272-8FD8-40A5-8213-413EAEFC2D56}" type="pres">
      <dgm:prSet presAssocID="{E772201D-FFB1-4C7A-A376-FD7B4839E348}" presName="comp2" presStyleCnt="0"/>
      <dgm:spPr/>
      <dgm:t>
        <a:bodyPr/>
        <a:lstStyle/>
        <a:p>
          <a:endParaRPr lang="en-US"/>
        </a:p>
      </dgm:t>
    </dgm:pt>
    <dgm:pt modelId="{717E944C-C96C-430E-A28E-4D638500A1ED}" type="pres">
      <dgm:prSet presAssocID="{E772201D-FFB1-4C7A-A376-FD7B4839E348}" presName="circle2" presStyleLbl="node1" presStyleIdx="1" presStyleCnt="3" custScaleX="115370" custScaleY="107936" custLinFactNeighborX="1525" custLinFactNeighborY="-6970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437B9B35-F250-4B9B-81C9-A62C693B7A3C}" type="pres">
      <dgm:prSet presAssocID="{E772201D-FFB1-4C7A-A376-FD7B4839E348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CD733F-42D8-41C9-9849-3FBD22663E23}" type="pres">
      <dgm:prSet presAssocID="{E772201D-FFB1-4C7A-A376-FD7B4839E348}" presName="comp3" presStyleCnt="0"/>
      <dgm:spPr/>
      <dgm:t>
        <a:bodyPr/>
        <a:lstStyle/>
        <a:p>
          <a:endParaRPr lang="en-US"/>
        </a:p>
      </dgm:t>
    </dgm:pt>
    <dgm:pt modelId="{CBCB554E-6F33-475B-B4B4-38B125799FA6}" type="pres">
      <dgm:prSet presAssocID="{E772201D-FFB1-4C7A-A376-FD7B4839E348}" presName="circle3" presStyleLbl="node1" presStyleIdx="2" presStyleCnt="3" custScaleX="126086" custScaleY="115031" custLinFactNeighborX="3519" custLinFactNeighborY="-12536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CC27A01D-663F-4206-B7E3-FE8612A7CBB6}" type="pres">
      <dgm:prSet presAssocID="{E772201D-FFB1-4C7A-A376-FD7B4839E348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82DB53-02CF-4E88-8BED-9A22D0351218}" srcId="{E772201D-FFB1-4C7A-A376-FD7B4839E348}" destId="{99B33C59-4763-4EEE-AFC4-2AB7D90C663A}" srcOrd="0" destOrd="0" parTransId="{30DCEA48-A320-4211-84F8-6AC80D3BA711}" sibTransId="{B1417413-1D6A-4453-9275-9F3ED5FC3CD0}"/>
    <dgm:cxn modelId="{FEAE1F26-5D43-4903-A43B-F62FFF9BF501}" type="presOf" srcId="{210E74D1-B381-434C-879D-59F8513F5E6B}" destId="{CBCB554E-6F33-475B-B4B4-38B125799FA6}" srcOrd="0" destOrd="0" presId="urn:microsoft.com/office/officeart/2005/8/layout/venn2"/>
    <dgm:cxn modelId="{940E6CE2-8772-42A5-966C-4E413267A8FC}" type="presOf" srcId="{D2BB5A3C-FD6F-4726-95A2-662DA6665BBD}" destId="{717E944C-C96C-430E-A28E-4D638500A1ED}" srcOrd="0" destOrd="0" presId="urn:microsoft.com/office/officeart/2005/8/layout/venn2"/>
    <dgm:cxn modelId="{23E00E49-2666-45B0-921B-4C233C8C16C0}" srcId="{E772201D-FFB1-4C7A-A376-FD7B4839E348}" destId="{210E74D1-B381-434C-879D-59F8513F5E6B}" srcOrd="2" destOrd="0" parTransId="{EF405A33-1255-4E26-9160-CC5D4315EEEB}" sibTransId="{4BBAE1C0-E958-442C-8F3E-62603EABF491}"/>
    <dgm:cxn modelId="{8B1570E0-3696-483E-AF9B-E0132959602B}" srcId="{E772201D-FFB1-4C7A-A376-FD7B4839E348}" destId="{D2BB5A3C-FD6F-4726-95A2-662DA6665BBD}" srcOrd="1" destOrd="0" parTransId="{7A711943-8383-43BD-A66C-691DD3EC7332}" sibTransId="{AD305D6E-19BC-432B-812B-005CE73FCB18}"/>
    <dgm:cxn modelId="{9D10EC76-FDC7-4C39-9D32-551BE0E3C93E}" type="presOf" srcId="{D2BB5A3C-FD6F-4726-95A2-662DA6665BBD}" destId="{437B9B35-F250-4B9B-81C9-A62C693B7A3C}" srcOrd="1" destOrd="0" presId="urn:microsoft.com/office/officeart/2005/8/layout/venn2"/>
    <dgm:cxn modelId="{E7C1F781-61A0-439F-A410-7F5C5E943208}" type="presOf" srcId="{E772201D-FFB1-4C7A-A376-FD7B4839E348}" destId="{E142AB95-6C8E-49F0-B49B-BF6D85909609}" srcOrd="0" destOrd="0" presId="urn:microsoft.com/office/officeart/2005/8/layout/venn2"/>
    <dgm:cxn modelId="{58A60FD7-24CC-4647-A917-44FFDFC9A1FF}" type="presOf" srcId="{210E74D1-B381-434C-879D-59F8513F5E6B}" destId="{CC27A01D-663F-4206-B7E3-FE8612A7CBB6}" srcOrd="1" destOrd="0" presId="urn:microsoft.com/office/officeart/2005/8/layout/venn2"/>
    <dgm:cxn modelId="{3C03CE7C-241F-4E13-8816-96C95D1331AA}" type="presOf" srcId="{99B33C59-4763-4EEE-AFC4-2AB7D90C663A}" destId="{766E0735-428B-4265-AEBD-8F4E0DD5F883}" srcOrd="0" destOrd="0" presId="urn:microsoft.com/office/officeart/2005/8/layout/venn2"/>
    <dgm:cxn modelId="{6F1F24C1-40F5-4619-AD9E-17577414B61D}" type="presOf" srcId="{99B33C59-4763-4EEE-AFC4-2AB7D90C663A}" destId="{815C8126-A118-48D6-99D4-12E644019042}" srcOrd="1" destOrd="0" presId="urn:microsoft.com/office/officeart/2005/8/layout/venn2"/>
    <dgm:cxn modelId="{5C686FEC-0BB5-4FF5-90CF-7087679C5B31}" type="presParOf" srcId="{E142AB95-6C8E-49F0-B49B-BF6D85909609}" destId="{67EA93BD-DD90-4874-B307-1B9C896B4CDF}" srcOrd="0" destOrd="0" presId="urn:microsoft.com/office/officeart/2005/8/layout/venn2"/>
    <dgm:cxn modelId="{FBC2624B-3CB2-4B85-A6BD-E5F3D47D487E}" type="presParOf" srcId="{67EA93BD-DD90-4874-B307-1B9C896B4CDF}" destId="{766E0735-428B-4265-AEBD-8F4E0DD5F883}" srcOrd="0" destOrd="0" presId="urn:microsoft.com/office/officeart/2005/8/layout/venn2"/>
    <dgm:cxn modelId="{86D98A4B-492C-4EFA-B066-494ABACD8A7E}" type="presParOf" srcId="{67EA93BD-DD90-4874-B307-1B9C896B4CDF}" destId="{815C8126-A118-48D6-99D4-12E644019042}" srcOrd="1" destOrd="0" presId="urn:microsoft.com/office/officeart/2005/8/layout/venn2"/>
    <dgm:cxn modelId="{01C17D41-816F-4041-A9CD-641221368308}" type="presParOf" srcId="{E142AB95-6C8E-49F0-B49B-BF6D85909609}" destId="{80AA3272-8FD8-40A5-8213-413EAEFC2D56}" srcOrd="1" destOrd="0" presId="urn:microsoft.com/office/officeart/2005/8/layout/venn2"/>
    <dgm:cxn modelId="{716C05DB-2019-47C4-B9C9-A2D1D3901C35}" type="presParOf" srcId="{80AA3272-8FD8-40A5-8213-413EAEFC2D56}" destId="{717E944C-C96C-430E-A28E-4D638500A1ED}" srcOrd="0" destOrd="0" presId="urn:microsoft.com/office/officeart/2005/8/layout/venn2"/>
    <dgm:cxn modelId="{80D85425-5867-45A8-B916-14E20CA1EFB2}" type="presParOf" srcId="{80AA3272-8FD8-40A5-8213-413EAEFC2D56}" destId="{437B9B35-F250-4B9B-81C9-A62C693B7A3C}" srcOrd="1" destOrd="0" presId="urn:microsoft.com/office/officeart/2005/8/layout/venn2"/>
    <dgm:cxn modelId="{13A4E755-F082-48D5-8AC5-4FCD1E9D7B52}" type="presParOf" srcId="{E142AB95-6C8E-49F0-B49B-BF6D85909609}" destId="{7ECD733F-42D8-41C9-9849-3FBD22663E23}" srcOrd="2" destOrd="0" presId="urn:microsoft.com/office/officeart/2005/8/layout/venn2"/>
    <dgm:cxn modelId="{FF359404-53C2-4CF7-B772-9F502FFC946A}" type="presParOf" srcId="{7ECD733F-42D8-41C9-9849-3FBD22663E23}" destId="{CBCB554E-6F33-475B-B4B4-38B125799FA6}" srcOrd="0" destOrd="0" presId="urn:microsoft.com/office/officeart/2005/8/layout/venn2"/>
    <dgm:cxn modelId="{10D83AD2-DDB5-4900-9544-5C284C3DB857}" type="presParOf" srcId="{7ECD733F-42D8-41C9-9849-3FBD22663E23}" destId="{CC27A01D-663F-4206-B7E3-FE8612A7CBB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1341FB-926F-C64E-9BD9-208EA13693D4}" type="doc">
      <dgm:prSet loTypeId="urn:microsoft.com/office/officeart/2009/3/layout/CircleRelationship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F8C776E-75CD-8A4B-A207-DAE931AD243B}">
      <dgm:prSet phldrT="[Text]" custT="1"/>
      <dgm:spPr/>
      <dgm:t>
        <a:bodyPr/>
        <a:lstStyle/>
        <a:p>
          <a:r>
            <a:rPr lang="en-US" sz="2400" dirty="0" smtClean="0"/>
            <a:t>Value = Outcomes</a:t>
          </a:r>
          <a:endParaRPr lang="en-US" sz="2400" dirty="0"/>
        </a:p>
      </dgm:t>
    </dgm:pt>
    <dgm:pt modelId="{6B1E6D6E-7A6D-9748-B0A6-43D954B6F00B}" type="parTrans" cxnId="{B7667B35-E9B5-CA40-B95A-1A6624CEED39}">
      <dgm:prSet/>
      <dgm:spPr/>
      <dgm:t>
        <a:bodyPr/>
        <a:lstStyle/>
        <a:p>
          <a:endParaRPr lang="en-US"/>
        </a:p>
      </dgm:t>
    </dgm:pt>
    <dgm:pt modelId="{9E1C04DD-2B75-3A44-84FA-90BB8423DF3F}" type="sibTrans" cxnId="{B7667B35-E9B5-CA40-B95A-1A6624CEED39}">
      <dgm:prSet/>
      <dgm:spPr/>
      <dgm:t>
        <a:bodyPr/>
        <a:lstStyle/>
        <a:p>
          <a:endParaRPr lang="en-US"/>
        </a:p>
      </dgm:t>
    </dgm:pt>
    <dgm:pt modelId="{BC22BD91-53B1-374C-BE4E-DDEAA157D477}">
      <dgm:prSet phldrT="[Text]" custT="1"/>
      <dgm:spPr/>
      <dgm:t>
        <a:bodyPr/>
        <a:lstStyle/>
        <a:p>
          <a:r>
            <a:rPr lang="en-US" sz="2000" dirty="0" smtClean="0"/>
            <a:t>Risk Mgmt</a:t>
          </a:r>
          <a:endParaRPr lang="en-US" sz="2000" dirty="0"/>
        </a:p>
      </dgm:t>
    </dgm:pt>
    <dgm:pt modelId="{6518F1CD-A139-3D46-9EF8-7653B8CD0F31}" type="parTrans" cxnId="{B520846B-1015-BD42-BDDD-E0EAD16F89A0}">
      <dgm:prSet/>
      <dgm:spPr/>
      <dgm:t>
        <a:bodyPr/>
        <a:lstStyle/>
        <a:p>
          <a:endParaRPr lang="en-US"/>
        </a:p>
      </dgm:t>
    </dgm:pt>
    <dgm:pt modelId="{8D56CC58-6DE5-BE4E-BC29-96623843C368}" type="sibTrans" cxnId="{B520846B-1015-BD42-BDDD-E0EAD16F89A0}">
      <dgm:prSet/>
      <dgm:spPr/>
      <dgm:t>
        <a:bodyPr/>
        <a:lstStyle/>
        <a:p>
          <a:endParaRPr lang="en-US"/>
        </a:p>
      </dgm:t>
    </dgm:pt>
    <dgm:pt modelId="{C2D34C9F-8AEC-2940-8B05-CE9462D13A62}">
      <dgm:prSet phldrT="[Text]" custT="1"/>
      <dgm:spPr/>
      <dgm:t>
        <a:bodyPr/>
        <a:lstStyle/>
        <a:p>
          <a:r>
            <a:rPr lang="en-US" sz="2000" dirty="0" smtClean="0">
              <a:latin typeface="Wingdings"/>
              <a:ea typeface="Wingdings"/>
              <a:cs typeface="Wingdings"/>
              <a:sym typeface="Wingdings"/>
            </a:rPr>
            <a:t> </a:t>
          </a:r>
          <a:r>
            <a:rPr lang="en-US" sz="2000" dirty="0" smtClean="0">
              <a:latin typeface="+mn-lt"/>
              <a:ea typeface="Wingdings"/>
              <a:cs typeface="Wingdings"/>
              <a:sym typeface="Wingdings"/>
            </a:rPr>
            <a:t>Hospital</a:t>
          </a:r>
          <a:endParaRPr lang="en-US" sz="2000" dirty="0"/>
        </a:p>
      </dgm:t>
    </dgm:pt>
    <dgm:pt modelId="{DE16C6D7-536D-5443-A8C0-6CE09BDC0963}" type="parTrans" cxnId="{9D34BB16-68A3-E347-A4D2-19F8957E9A52}">
      <dgm:prSet/>
      <dgm:spPr/>
      <dgm:t>
        <a:bodyPr/>
        <a:lstStyle/>
        <a:p>
          <a:endParaRPr lang="en-US"/>
        </a:p>
      </dgm:t>
    </dgm:pt>
    <dgm:pt modelId="{AE4327B1-ED57-7F47-870C-2F7A9035AA07}" type="sibTrans" cxnId="{9D34BB16-68A3-E347-A4D2-19F8957E9A52}">
      <dgm:prSet/>
      <dgm:spPr/>
      <dgm:t>
        <a:bodyPr/>
        <a:lstStyle/>
        <a:p>
          <a:endParaRPr lang="en-US"/>
        </a:p>
      </dgm:t>
    </dgm:pt>
    <dgm:pt modelId="{0F853939-67E8-2640-98FD-F7AA8BCA43F5}" type="pres">
      <dgm:prSet presAssocID="{8C1341FB-926F-C64E-9BD9-208EA13693D4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834CF2B-F5F7-8343-99D7-374CE7AE2C28}" type="pres">
      <dgm:prSet presAssocID="{1F8C776E-75CD-8A4B-A207-DAE931AD243B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CB606631-6DD4-6042-81B3-CC82E5B1C982}" type="pres">
      <dgm:prSet presAssocID="{1F8C776E-75CD-8A4B-A207-DAE931AD243B}" presName="Accent1" presStyleLbl="node1" presStyleIdx="0" presStyleCnt="13"/>
      <dgm:spPr/>
    </dgm:pt>
    <dgm:pt modelId="{57B0A383-FA8F-C14A-8861-89315FA19F16}" type="pres">
      <dgm:prSet presAssocID="{1F8C776E-75CD-8A4B-A207-DAE931AD243B}" presName="Accent2" presStyleLbl="node1" presStyleIdx="1" presStyleCnt="13"/>
      <dgm:spPr/>
    </dgm:pt>
    <dgm:pt modelId="{9E681021-093F-0042-8FEC-D9951C10B303}" type="pres">
      <dgm:prSet presAssocID="{1F8C776E-75CD-8A4B-A207-DAE931AD243B}" presName="Accent3" presStyleLbl="node1" presStyleIdx="2" presStyleCnt="13"/>
      <dgm:spPr/>
    </dgm:pt>
    <dgm:pt modelId="{819F5C63-D766-1045-A406-04799F17F9B1}" type="pres">
      <dgm:prSet presAssocID="{1F8C776E-75CD-8A4B-A207-DAE931AD243B}" presName="Accent4" presStyleLbl="node1" presStyleIdx="3" presStyleCnt="13"/>
      <dgm:spPr/>
    </dgm:pt>
    <dgm:pt modelId="{84914979-5F12-174A-8B77-F0DB92491415}" type="pres">
      <dgm:prSet presAssocID="{1F8C776E-75CD-8A4B-A207-DAE931AD243B}" presName="Accent5" presStyleLbl="node1" presStyleIdx="4" presStyleCnt="13"/>
      <dgm:spPr/>
    </dgm:pt>
    <dgm:pt modelId="{AE332D75-DBF7-AE42-A5AB-658465C154FE}" type="pres">
      <dgm:prSet presAssocID="{1F8C776E-75CD-8A4B-A207-DAE931AD243B}" presName="Accent6" presStyleLbl="node1" presStyleIdx="5" presStyleCnt="13"/>
      <dgm:spPr/>
    </dgm:pt>
    <dgm:pt modelId="{398B1143-10DC-C449-B2BE-61B5BC7B1F6F}" type="pres">
      <dgm:prSet presAssocID="{BC22BD91-53B1-374C-BE4E-DDEAA157D477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E9AE043-60F3-0744-A858-3E6907326F49}" type="pres">
      <dgm:prSet presAssocID="{BC22BD91-53B1-374C-BE4E-DDEAA157D477}" presName="Accent7" presStyleCnt="0"/>
      <dgm:spPr/>
    </dgm:pt>
    <dgm:pt modelId="{424B1C21-E168-D245-8AE0-D681B10D58F3}" type="pres">
      <dgm:prSet presAssocID="{BC22BD91-53B1-374C-BE4E-DDEAA157D477}" presName="AccentHold1" presStyleLbl="node1" presStyleIdx="7" presStyleCnt="13"/>
      <dgm:spPr/>
    </dgm:pt>
    <dgm:pt modelId="{E0444FF1-47EE-8449-957C-3DD9FB33A970}" type="pres">
      <dgm:prSet presAssocID="{BC22BD91-53B1-374C-BE4E-DDEAA157D477}" presName="Accent8" presStyleCnt="0"/>
      <dgm:spPr/>
    </dgm:pt>
    <dgm:pt modelId="{5C10A4AD-9063-1F4E-9DFD-67096C0019F8}" type="pres">
      <dgm:prSet presAssocID="{BC22BD91-53B1-374C-BE4E-DDEAA157D477}" presName="AccentHold2" presStyleLbl="node1" presStyleIdx="8" presStyleCnt="13"/>
      <dgm:spPr/>
    </dgm:pt>
    <dgm:pt modelId="{8B1B75C5-5BCE-234E-B264-89CF2D6ABCD2}" type="pres">
      <dgm:prSet presAssocID="{C2D34C9F-8AEC-2940-8B05-CE9462D13A62}" presName="Child2" presStyleLbl="node1" presStyleIdx="9" presStyleCnt="13" custScaleX="147420" custScaleY="11874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BD1B1AB-7B92-0E4B-9E14-607F270B1561}" type="pres">
      <dgm:prSet presAssocID="{C2D34C9F-8AEC-2940-8B05-CE9462D13A62}" presName="Accent9" presStyleCnt="0"/>
      <dgm:spPr/>
    </dgm:pt>
    <dgm:pt modelId="{A6280B7E-70CC-FA48-9A06-63D3CAF4E63A}" type="pres">
      <dgm:prSet presAssocID="{C2D34C9F-8AEC-2940-8B05-CE9462D13A62}" presName="AccentHold1" presStyleLbl="node1" presStyleIdx="10" presStyleCnt="13"/>
      <dgm:spPr/>
    </dgm:pt>
    <dgm:pt modelId="{9BFD5230-94B8-BB40-BF92-D9512CA4888B}" type="pres">
      <dgm:prSet presAssocID="{C2D34C9F-8AEC-2940-8B05-CE9462D13A62}" presName="Accent10" presStyleCnt="0"/>
      <dgm:spPr/>
    </dgm:pt>
    <dgm:pt modelId="{910CF5D9-F970-8249-A413-A4AA006C7D89}" type="pres">
      <dgm:prSet presAssocID="{C2D34C9F-8AEC-2940-8B05-CE9462D13A62}" presName="AccentHold2" presStyleLbl="node1" presStyleIdx="11" presStyleCnt="13"/>
      <dgm:spPr/>
    </dgm:pt>
    <dgm:pt modelId="{30384395-80B0-7E48-8E6C-35B92E9F3220}" type="pres">
      <dgm:prSet presAssocID="{C2D34C9F-8AEC-2940-8B05-CE9462D13A62}" presName="Accent11" presStyleCnt="0"/>
      <dgm:spPr/>
    </dgm:pt>
    <dgm:pt modelId="{E896BB2F-EA21-5E45-AC44-6F185A20118C}" type="pres">
      <dgm:prSet presAssocID="{C2D34C9F-8AEC-2940-8B05-CE9462D13A62}" presName="AccentHold3" presStyleLbl="node1" presStyleIdx="12" presStyleCnt="13"/>
      <dgm:spPr/>
    </dgm:pt>
  </dgm:ptLst>
  <dgm:cxnLst>
    <dgm:cxn modelId="{6B7C18BC-1B9F-4CB6-AB00-5FCBDBFEE4B3}" type="presOf" srcId="{8C1341FB-926F-C64E-9BD9-208EA13693D4}" destId="{0F853939-67E8-2640-98FD-F7AA8BCA43F5}" srcOrd="0" destOrd="0" presId="urn:microsoft.com/office/officeart/2009/3/layout/CircleRelationship"/>
    <dgm:cxn modelId="{F698380C-955E-420F-AEE7-4C1575AEC5F6}" type="presOf" srcId="{C2D34C9F-8AEC-2940-8B05-CE9462D13A62}" destId="{8B1B75C5-5BCE-234E-B264-89CF2D6ABCD2}" srcOrd="0" destOrd="0" presId="urn:microsoft.com/office/officeart/2009/3/layout/CircleRelationship"/>
    <dgm:cxn modelId="{9D34BB16-68A3-E347-A4D2-19F8957E9A52}" srcId="{1F8C776E-75CD-8A4B-A207-DAE931AD243B}" destId="{C2D34C9F-8AEC-2940-8B05-CE9462D13A62}" srcOrd="1" destOrd="0" parTransId="{DE16C6D7-536D-5443-A8C0-6CE09BDC0963}" sibTransId="{AE4327B1-ED57-7F47-870C-2F7A9035AA07}"/>
    <dgm:cxn modelId="{5F24B991-5980-4447-96B6-CF2DA1BDC063}" type="presOf" srcId="{BC22BD91-53B1-374C-BE4E-DDEAA157D477}" destId="{398B1143-10DC-C449-B2BE-61B5BC7B1F6F}" srcOrd="0" destOrd="0" presId="urn:microsoft.com/office/officeart/2009/3/layout/CircleRelationship"/>
    <dgm:cxn modelId="{03A7A09A-5AEF-4547-AEB1-B1D1D6956C6E}" type="presOf" srcId="{1F8C776E-75CD-8A4B-A207-DAE931AD243B}" destId="{E834CF2B-F5F7-8343-99D7-374CE7AE2C28}" srcOrd="0" destOrd="0" presId="urn:microsoft.com/office/officeart/2009/3/layout/CircleRelationship"/>
    <dgm:cxn modelId="{B7667B35-E9B5-CA40-B95A-1A6624CEED39}" srcId="{8C1341FB-926F-C64E-9BD9-208EA13693D4}" destId="{1F8C776E-75CD-8A4B-A207-DAE931AD243B}" srcOrd="0" destOrd="0" parTransId="{6B1E6D6E-7A6D-9748-B0A6-43D954B6F00B}" sibTransId="{9E1C04DD-2B75-3A44-84FA-90BB8423DF3F}"/>
    <dgm:cxn modelId="{B520846B-1015-BD42-BDDD-E0EAD16F89A0}" srcId="{1F8C776E-75CD-8A4B-A207-DAE931AD243B}" destId="{BC22BD91-53B1-374C-BE4E-DDEAA157D477}" srcOrd="0" destOrd="0" parTransId="{6518F1CD-A139-3D46-9EF8-7653B8CD0F31}" sibTransId="{8D56CC58-6DE5-BE4E-BC29-96623843C368}"/>
    <dgm:cxn modelId="{04715E5C-0E4C-462F-A44A-1C616CE64A60}" type="presParOf" srcId="{0F853939-67E8-2640-98FD-F7AA8BCA43F5}" destId="{E834CF2B-F5F7-8343-99D7-374CE7AE2C28}" srcOrd="0" destOrd="0" presId="urn:microsoft.com/office/officeart/2009/3/layout/CircleRelationship"/>
    <dgm:cxn modelId="{17C14C9F-DB60-4CC0-9D96-0C291FC5E6B5}" type="presParOf" srcId="{0F853939-67E8-2640-98FD-F7AA8BCA43F5}" destId="{CB606631-6DD4-6042-81B3-CC82E5B1C982}" srcOrd="1" destOrd="0" presId="urn:microsoft.com/office/officeart/2009/3/layout/CircleRelationship"/>
    <dgm:cxn modelId="{55A30060-BC65-4EA6-820D-B39FFB8BC657}" type="presParOf" srcId="{0F853939-67E8-2640-98FD-F7AA8BCA43F5}" destId="{57B0A383-FA8F-C14A-8861-89315FA19F16}" srcOrd="2" destOrd="0" presId="urn:microsoft.com/office/officeart/2009/3/layout/CircleRelationship"/>
    <dgm:cxn modelId="{753A68BE-CB50-4E3C-9289-33D99B9B26CF}" type="presParOf" srcId="{0F853939-67E8-2640-98FD-F7AA8BCA43F5}" destId="{9E681021-093F-0042-8FEC-D9951C10B303}" srcOrd="3" destOrd="0" presId="urn:microsoft.com/office/officeart/2009/3/layout/CircleRelationship"/>
    <dgm:cxn modelId="{72F831AC-327C-4A81-9930-B76E951CCA2F}" type="presParOf" srcId="{0F853939-67E8-2640-98FD-F7AA8BCA43F5}" destId="{819F5C63-D766-1045-A406-04799F17F9B1}" srcOrd="4" destOrd="0" presId="urn:microsoft.com/office/officeart/2009/3/layout/CircleRelationship"/>
    <dgm:cxn modelId="{525E2FF8-F30F-4F7F-B1D0-E98BBCE11ECF}" type="presParOf" srcId="{0F853939-67E8-2640-98FD-F7AA8BCA43F5}" destId="{84914979-5F12-174A-8B77-F0DB92491415}" srcOrd="5" destOrd="0" presId="urn:microsoft.com/office/officeart/2009/3/layout/CircleRelationship"/>
    <dgm:cxn modelId="{37F4728C-9ADF-453F-8FC6-A4DD78FE9591}" type="presParOf" srcId="{0F853939-67E8-2640-98FD-F7AA8BCA43F5}" destId="{AE332D75-DBF7-AE42-A5AB-658465C154FE}" srcOrd="6" destOrd="0" presId="urn:microsoft.com/office/officeart/2009/3/layout/CircleRelationship"/>
    <dgm:cxn modelId="{29AC5E7E-E11C-4012-AF29-0395DC42A23A}" type="presParOf" srcId="{0F853939-67E8-2640-98FD-F7AA8BCA43F5}" destId="{398B1143-10DC-C449-B2BE-61B5BC7B1F6F}" srcOrd="7" destOrd="0" presId="urn:microsoft.com/office/officeart/2009/3/layout/CircleRelationship"/>
    <dgm:cxn modelId="{299F3393-CE5B-4076-94FF-C459FFF60574}" type="presParOf" srcId="{0F853939-67E8-2640-98FD-F7AA8BCA43F5}" destId="{7E9AE043-60F3-0744-A858-3E6907326F49}" srcOrd="8" destOrd="0" presId="urn:microsoft.com/office/officeart/2009/3/layout/CircleRelationship"/>
    <dgm:cxn modelId="{E80DED48-11DD-4A18-881D-5832DA14A212}" type="presParOf" srcId="{7E9AE043-60F3-0744-A858-3E6907326F49}" destId="{424B1C21-E168-D245-8AE0-D681B10D58F3}" srcOrd="0" destOrd="0" presId="urn:microsoft.com/office/officeart/2009/3/layout/CircleRelationship"/>
    <dgm:cxn modelId="{B62D7CA4-2246-48CD-BDF0-2FC2BDA6A22F}" type="presParOf" srcId="{0F853939-67E8-2640-98FD-F7AA8BCA43F5}" destId="{E0444FF1-47EE-8449-957C-3DD9FB33A970}" srcOrd="9" destOrd="0" presId="urn:microsoft.com/office/officeart/2009/3/layout/CircleRelationship"/>
    <dgm:cxn modelId="{B3FBAD22-B09D-4F13-AED1-37481422858B}" type="presParOf" srcId="{E0444FF1-47EE-8449-957C-3DD9FB33A970}" destId="{5C10A4AD-9063-1F4E-9DFD-67096C0019F8}" srcOrd="0" destOrd="0" presId="urn:microsoft.com/office/officeart/2009/3/layout/CircleRelationship"/>
    <dgm:cxn modelId="{DE7A454E-55C1-494A-9F23-AD9E60461874}" type="presParOf" srcId="{0F853939-67E8-2640-98FD-F7AA8BCA43F5}" destId="{8B1B75C5-5BCE-234E-B264-89CF2D6ABCD2}" srcOrd="10" destOrd="0" presId="urn:microsoft.com/office/officeart/2009/3/layout/CircleRelationship"/>
    <dgm:cxn modelId="{A8516366-8036-40AE-9AC7-8FA3FCE79D21}" type="presParOf" srcId="{0F853939-67E8-2640-98FD-F7AA8BCA43F5}" destId="{CBD1B1AB-7B92-0E4B-9E14-607F270B1561}" srcOrd="11" destOrd="0" presId="urn:microsoft.com/office/officeart/2009/3/layout/CircleRelationship"/>
    <dgm:cxn modelId="{A380BAAF-A02D-41D3-A630-BE6FF258D70E}" type="presParOf" srcId="{CBD1B1AB-7B92-0E4B-9E14-607F270B1561}" destId="{A6280B7E-70CC-FA48-9A06-63D3CAF4E63A}" srcOrd="0" destOrd="0" presId="urn:microsoft.com/office/officeart/2009/3/layout/CircleRelationship"/>
    <dgm:cxn modelId="{7760AF55-C4A9-4026-BDF9-DF21D57CD68F}" type="presParOf" srcId="{0F853939-67E8-2640-98FD-F7AA8BCA43F5}" destId="{9BFD5230-94B8-BB40-BF92-D9512CA4888B}" srcOrd="12" destOrd="0" presId="urn:microsoft.com/office/officeart/2009/3/layout/CircleRelationship"/>
    <dgm:cxn modelId="{8D82DF1F-B719-4620-895E-70050B7E0274}" type="presParOf" srcId="{9BFD5230-94B8-BB40-BF92-D9512CA4888B}" destId="{910CF5D9-F970-8249-A413-A4AA006C7D89}" srcOrd="0" destOrd="0" presId="urn:microsoft.com/office/officeart/2009/3/layout/CircleRelationship"/>
    <dgm:cxn modelId="{B48E30CC-6E81-40F2-B31E-5CC3D67E4969}" type="presParOf" srcId="{0F853939-67E8-2640-98FD-F7AA8BCA43F5}" destId="{30384395-80B0-7E48-8E6C-35B92E9F3220}" srcOrd="13" destOrd="0" presId="urn:microsoft.com/office/officeart/2009/3/layout/CircleRelationship"/>
    <dgm:cxn modelId="{2B6C0630-6888-49C9-88E5-D658B5C77C16}" type="presParOf" srcId="{30384395-80B0-7E48-8E6C-35B92E9F3220}" destId="{E896BB2F-EA21-5E45-AC44-6F185A20118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3F82DB-6E60-9E4B-B181-B538E35A93A4}" type="doc">
      <dgm:prSet loTypeId="urn:microsoft.com/office/officeart/2005/8/layout/funnel1" loCatId="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55BC54A-DD1C-AA4A-BC40-7EDDABF4C050}">
      <dgm:prSet phldrT="[Text]"/>
      <dgm:spPr/>
      <dgm:t>
        <a:bodyPr/>
        <a:lstStyle/>
        <a:p>
          <a:r>
            <a:rPr lang="en-US" dirty="0" smtClean="0"/>
            <a:t>Patient Satisfaction</a:t>
          </a:r>
          <a:endParaRPr lang="en-US" dirty="0"/>
        </a:p>
      </dgm:t>
    </dgm:pt>
    <dgm:pt modelId="{54443B0E-17A6-4E4E-97DF-551A2AD6B920}" type="parTrans" cxnId="{60535BE1-7468-FC4C-9A2E-60A1037CA6C7}">
      <dgm:prSet/>
      <dgm:spPr/>
      <dgm:t>
        <a:bodyPr/>
        <a:lstStyle/>
        <a:p>
          <a:endParaRPr lang="en-US"/>
        </a:p>
      </dgm:t>
    </dgm:pt>
    <dgm:pt modelId="{84BE4533-1AC5-5A42-A03B-F47D58CB4FC1}" type="sibTrans" cxnId="{60535BE1-7468-FC4C-9A2E-60A1037CA6C7}">
      <dgm:prSet/>
      <dgm:spPr/>
      <dgm:t>
        <a:bodyPr/>
        <a:lstStyle/>
        <a:p>
          <a:endParaRPr lang="en-US"/>
        </a:p>
      </dgm:t>
    </dgm:pt>
    <dgm:pt modelId="{3A62AE25-BCFF-254A-827A-DD8243BA91DB}">
      <dgm:prSet phldrT="[Text]"/>
      <dgm:spPr/>
      <dgm:t>
        <a:bodyPr/>
        <a:lstStyle/>
        <a:p>
          <a:r>
            <a:rPr lang="en-US" dirty="0" smtClean="0"/>
            <a:t>Quality Outcomes</a:t>
          </a:r>
          <a:endParaRPr lang="en-US" dirty="0"/>
        </a:p>
      </dgm:t>
    </dgm:pt>
    <dgm:pt modelId="{89A39FE1-03F1-574C-9D1D-315ED435DF5E}" type="parTrans" cxnId="{2516577B-4966-144B-9702-44A0CA7233D4}">
      <dgm:prSet/>
      <dgm:spPr/>
      <dgm:t>
        <a:bodyPr/>
        <a:lstStyle/>
        <a:p>
          <a:endParaRPr lang="en-US"/>
        </a:p>
      </dgm:t>
    </dgm:pt>
    <dgm:pt modelId="{2B3C5F4E-06A6-734A-BE92-8D404070924C}" type="sibTrans" cxnId="{2516577B-4966-144B-9702-44A0CA7233D4}">
      <dgm:prSet/>
      <dgm:spPr/>
      <dgm:t>
        <a:bodyPr/>
        <a:lstStyle/>
        <a:p>
          <a:endParaRPr lang="en-US"/>
        </a:p>
      </dgm:t>
    </dgm:pt>
    <dgm:pt modelId="{A4716365-4110-D94B-94DE-6C6D55E2F65A}">
      <dgm:prSet phldrT="[Text]"/>
      <dgm:spPr/>
      <dgm:t>
        <a:bodyPr/>
        <a:lstStyle/>
        <a:p>
          <a:r>
            <a:rPr lang="en-US" dirty="0" smtClean="0"/>
            <a:t>Reduced Costs</a:t>
          </a:r>
          <a:endParaRPr lang="en-US" dirty="0"/>
        </a:p>
      </dgm:t>
    </dgm:pt>
    <dgm:pt modelId="{AA983DF5-71BE-5E4E-BD3D-9375C3A01E79}" type="parTrans" cxnId="{AB4A4BEE-D17B-1545-AF19-0E047C514516}">
      <dgm:prSet/>
      <dgm:spPr/>
      <dgm:t>
        <a:bodyPr/>
        <a:lstStyle/>
        <a:p>
          <a:endParaRPr lang="en-US"/>
        </a:p>
      </dgm:t>
    </dgm:pt>
    <dgm:pt modelId="{64BF0067-8CD8-154F-A90B-EA4139147E7C}" type="sibTrans" cxnId="{AB4A4BEE-D17B-1545-AF19-0E047C514516}">
      <dgm:prSet/>
      <dgm:spPr/>
      <dgm:t>
        <a:bodyPr/>
        <a:lstStyle/>
        <a:p>
          <a:endParaRPr lang="en-US"/>
        </a:p>
      </dgm:t>
    </dgm:pt>
    <dgm:pt modelId="{14EF9456-D813-1141-BC98-CFC543276F3E}">
      <dgm:prSet phldrT="[Text]"/>
      <dgm:spPr/>
      <dgm:t>
        <a:bodyPr/>
        <a:lstStyle/>
        <a:p>
          <a:r>
            <a:rPr lang="en-US" dirty="0" smtClean="0"/>
            <a:t>CMS’ Triple Aim</a:t>
          </a:r>
          <a:endParaRPr lang="en-US" dirty="0"/>
        </a:p>
      </dgm:t>
    </dgm:pt>
    <dgm:pt modelId="{49012FB2-89E2-4842-8BD3-7CEB330D7CCD}" type="parTrans" cxnId="{40F7F138-853D-2641-98FB-006E1A6A3136}">
      <dgm:prSet/>
      <dgm:spPr/>
      <dgm:t>
        <a:bodyPr/>
        <a:lstStyle/>
        <a:p>
          <a:endParaRPr lang="en-US"/>
        </a:p>
      </dgm:t>
    </dgm:pt>
    <dgm:pt modelId="{16401440-91D1-F94D-828C-5C7FB44FBC8A}" type="sibTrans" cxnId="{40F7F138-853D-2641-98FB-006E1A6A3136}">
      <dgm:prSet/>
      <dgm:spPr/>
      <dgm:t>
        <a:bodyPr/>
        <a:lstStyle/>
        <a:p>
          <a:endParaRPr lang="en-US"/>
        </a:p>
      </dgm:t>
    </dgm:pt>
    <dgm:pt modelId="{69059F74-2528-AC4C-B8CA-E945A64BE96C}" type="pres">
      <dgm:prSet presAssocID="{BD3F82DB-6E60-9E4B-B181-B538E35A93A4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AC9011-D324-DC44-BC94-DCB569B22987}" type="pres">
      <dgm:prSet presAssocID="{BD3F82DB-6E60-9E4B-B181-B538E35A93A4}" presName="ellipse" presStyleLbl="trBgShp" presStyleIdx="0" presStyleCnt="1"/>
      <dgm:spPr/>
    </dgm:pt>
    <dgm:pt modelId="{3D274D0C-E373-1747-ACCC-02A90FED869F}" type="pres">
      <dgm:prSet presAssocID="{BD3F82DB-6E60-9E4B-B181-B538E35A93A4}" presName="arrow1" presStyleLbl="fgShp" presStyleIdx="0" presStyleCnt="1"/>
      <dgm:spPr/>
    </dgm:pt>
    <dgm:pt modelId="{C9FA33EB-9C90-2047-B88B-C1D1FF579B72}" type="pres">
      <dgm:prSet presAssocID="{BD3F82DB-6E60-9E4B-B181-B538E35A93A4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D78D91-0FF4-1E4A-A5BB-0560A7E263B2}" type="pres">
      <dgm:prSet presAssocID="{3A62AE25-BCFF-254A-827A-DD8243BA91D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2BEA2-08A6-2543-B356-72755414BB4F}" type="pres">
      <dgm:prSet presAssocID="{A4716365-4110-D94B-94DE-6C6D55E2F65A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E4D657-1C7D-8749-A212-51B06F672687}" type="pres">
      <dgm:prSet presAssocID="{14EF9456-D813-1141-BC98-CFC543276F3E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C0C8A-7020-1641-BEE1-DFE2C3F179A7}" type="pres">
      <dgm:prSet presAssocID="{BD3F82DB-6E60-9E4B-B181-B538E35A93A4}" presName="funnel" presStyleLbl="trAlignAcc1" presStyleIdx="0" presStyleCnt="1"/>
      <dgm:spPr/>
    </dgm:pt>
  </dgm:ptLst>
  <dgm:cxnLst>
    <dgm:cxn modelId="{AB4A4BEE-D17B-1545-AF19-0E047C514516}" srcId="{BD3F82DB-6E60-9E4B-B181-B538E35A93A4}" destId="{A4716365-4110-D94B-94DE-6C6D55E2F65A}" srcOrd="2" destOrd="0" parTransId="{AA983DF5-71BE-5E4E-BD3D-9375C3A01E79}" sibTransId="{64BF0067-8CD8-154F-A90B-EA4139147E7C}"/>
    <dgm:cxn modelId="{5065D100-FFA1-4E7F-8DAA-F88F1576D853}" type="presOf" srcId="{BD3F82DB-6E60-9E4B-B181-B538E35A93A4}" destId="{69059F74-2528-AC4C-B8CA-E945A64BE96C}" srcOrd="0" destOrd="0" presId="urn:microsoft.com/office/officeart/2005/8/layout/funnel1"/>
    <dgm:cxn modelId="{4BFC0DD9-3035-486C-A288-340C41AC8FEA}" type="presOf" srcId="{655BC54A-DD1C-AA4A-BC40-7EDDABF4C050}" destId="{A6E4D657-1C7D-8749-A212-51B06F672687}" srcOrd="0" destOrd="0" presId="urn:microsoft.com/office/officeart/2005/8/layout/funnel1"/>
    <dgm:cxn modelId="{803E8463-182B-49BB-B3FA-3798BD754F00}" type="presOf" srcId="{3A62AE25-BCFF-254A-827A-DD8243BA91DB}" destId="{5DE2BEA2-08A6-2543-B356-72755414BB4F}" srcOrd="0" destOrd="0" presId="urn:microsoft.com/office/officeart/2005/8/layout/funnel1"/>
    <dgm:cxn modelId="{40F7F138-853D-2641-98FB-006E1A6A3136}" srcId="{BD3F82DB-6E60-9E4B-B181-B538E35A93A4}" destId="{14EF9456-D813-1141-BC98-CFC543276F3E}" srcOrd="3" destOrd="0" parTransId="{49012FB2-89E2-4842-8BD3-7CEB330D7CCD}" sibTransId="{16401440-91D1-F94D-828C-5C7FB44FBC8A}"/>
    <dgm:cxn modelId="{93E40B0D-C01E-481E-990C-F55109301A8F}" type="presOf" srcId="{A4716365-4110-D94B-94DE-6C6D55E2F65A}" destId="{A3D78D91-0FF4-1E4A-A5BB-0560A7E263B2}" srcOrd="0" destOrd="0" presId="urn:microsoft.com/office/officeart/2005/8/layout/funnel1"/>
    <dgm:cxn modelId="{F91F04A9-E8EB-4D16-93F8-67D64DB7ECCE}" type="presOf" srcId="{14EF9456-D813-1141-BC98-CFC543276F3E}" destId="{C9FA33EB-9C90-2047-B88B-C1D1FF579B72}" srcOrd="0" destOrd="0" presId="urn:microsoft.com/office/officeart/2005/8/layout/funnel1"/>
    <dgm:cxn modelId="{2516577B-4966-144B-9702-44A0CA7233D4}" srcId="{BD3F82DB-6E60-9E4B-B181-B538E35A93A4}" destId="{3A62AE25-BCFF-254A-827A-DD8243BA91DB}" srcOrd="1" destOrd="0" parTransId="{89A39FE1-03F1-574C-9D1D-315ED435DF5E}" sibTransId="{2B3C5F4E-06A6-734A-BE92-8D404070924C}"/>
    <dgm:cxn modelId="{60535BE1-7468-FC4C-9A2E-60A1037CA6C7}" srcId="{BD3F82DB-6E60-9E4B-B181-B538E35A93A4}" destId="{655BC54A-DD1C-AA4A-BC40-7EDDABF4C050}" srcOrd="0" destOrd="0" parTransId="{54443B0E-17A6-4E4E-97DF-551A2AD6B920}" sibTransId="{84BE4533-1AC5-5A42-A03B-F47D58CB4FC1}"/>
    <dgm:cxn modelId="{BACC820A-B132-48E8-9DEC-75C47E378432}" type="presParOf" srcId="{69059F74-2528-AC4C-B8CA-E945A64BE96C}" destId="{14AC9011-D324-DC44-BC94-DCB569B22987}" srcOrd="0" destOrd="0" presId="urn:microsoft.com/office/officeart/2005/8/layout/funnel1"/>
    <dgm:cxn modelId="{2B81E41E-3FCC-48E1-A952-DC1F7C4FE3A5}" type="presParOf" srcId="{69059F74-2528-AC4C-B8CA-E945A64BE96C}" destId="{3D274D0C-E373-1747-ACCC-02A90FED869F}" srcOrd="1" destOrd="0" presId="urn:microsoft.com/office/officeart/2005/8/layout/funnel1"/>
    <dgm:cxn modelId="{A9135552-AF7A-4A28-ADAC-B8B6BB13F258}" type="presParOf" srcId="{69059F74-2528-AC4C-B8CA-E945A64BE96C}" destId="{C9FA33EB-9C90-2047-B88B-C1D1FF579B72}" srcOrd="2" destOrd="0" presId="urn:microsoft.com/office/officeart/2005/8/layout/funnel1"/>
    <dgm:cxn modelId="{4A873630-C2BA-4E2B-AEF2-569446C7A05D}" type="presParOf" srcId="{69059F74-2528-AC4C-B8CA-E945A64BE96C}" destId="{A3D78D91-0FF4-1E4A-A5BB-0560A7E263B2}" srcOrd="3" destOrd="0" presId="urn:microsoft.com/office/officeart/2005/8/layout/funnel1"/>
    <dgm:cxn modelId="{215FB5F7-B877-439F-8FB1-AECB0D07E221}" type="presParOf" srcId="{69059F74-2528-AC4C-B8CA-E945A64BE96C}" destId="{5DE2BEA2-08A6-2543-B356-72755414BB4F}" srcOrd="4" destOrd="0" presId="urn:microsoft.com/office/officeart/2005/8/layout/funnel1"/>
    <dgm:cxn modelId="{C8806E54-BAA3-44AA-8D96-E91FC4701EA2}" type="presParOf" srcId="{69059F74-2528-AC4C-B8CA-E945A64BE96C}" destId="{A6E4D657-1C7D-8749-A212-51B06F672687}" srcOrd="5" destOrd="0" presId="urn:microsoft.com/office/officeart/2005/8/layout/funnel1"/>
    <dgm:cxn modelId="{143C81DE-2F58-4589-BE61-B9BF76365DC6}" type="presParOf" srcId="{69059F74-2528-AC4C-B8CA-E945A64BE96C}" destId="{333C0C8A-7020-1641-BEE1-DFE2C3F179A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E0735-428B-4265-AEBD-8F4E0DD5F883}">
      <dsp:nvSpPr>
        <dsp:cNvPr id="0" name=""/>
        <dsp:cNvSpPr/>
      </dsp:nvSpPr>
      <dsp:spPr>
        <a:xfrm>
          <a:off x="14441" y="0"/>
          <a:ext cx="3398918" cy="3398918"/>
        </a:xfrm>
        <a:prstGeom prst="ellipse">
          <a:avLst/>
        </a:prstGeom>
        <a:gradFill rotWithShape="0">
          <a:gsLst>
            <a:gs pos="0">
              <a:srgbClr val="474B78">
                <a:hueOff val="0"/>
                <a:satOff val="0"/>
                <a:lumOff val="0"/>
                <a:alphaOff val="0"/>
                <a:shade val="15000"/>
                <a:satMod val="180000"/>
              </a:srgbClr>
            </a:gs>
            <a:gs pos="50000">
              <a:srgbClr val="474B78">
                <a:hueOff val="0"/>
                <a:satOff val="0"/>
                <a:lumOff val="0"/>
                <a:alphaOff val="0"/>
                <a:shade val="45000"/>
                <a:satMod val="170000"/>
              </a:srgbClr>
            </a:gs>
            <a:gs pos="70000">
              <a:srgbClr val="474B78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 dirty="0">
            <a:solidFill>
              <a:sysClr val="window" lastClr="FFFFFF"/>
            </a:solidFill>
            <a:latin typeface="Lucida Sans Unicode"/>
            <a:ea typeface="+mn-ea"/>
            <a:cs typeface="+mn-cs"/>
          </a:endParaRPr>
        </a:p>
      </dsp:txBody>
      <dsp:txXfrm>
        <a:off x="1119939" y="169945"/>
        <a:ext cx="1187921" cy="509837"/>
      </dsp:txXfrm>
    </dsp:sp>
    <dsp:sp modelId="{717E944C-C96C-430E-A28E-4D638500A1ED}">
      <dsp:nvSpPr>
        <dsp:cNvPr id="0" name=""/>
        <dsp:cNvSpPr/>
      </dsp:nvSpPr>
      <dsp:spPr>
        <a:xfrm>
          <a:off x="478546" y="728349"/>
          <a:ext cx="2752766" cy="2558824"/>
        </a:xfrm>
        <a:prstGeom prst="ellipse">
          <a:avLst/>
        </a:prstGeom>
        <a:gradFill rotWithShape="0">
          <a:gsLst>
            <a:gs pos="0">
              <a:srgbClr val="474B78">
                <a:hueOff val="3359277"/>
                <a:satOff val="4740"/>
                <a:lumOff val="-588"/>
                <a:alphaOff val="0"/>
                <a:shade val="15000"/>
                <a:satMod val="180000"/>
              </a:srgbClr>
            </a:gs>
            <a:gs pos="50000">
              <a:srgbClr val="474B78">
                <a:hueOff val="3359277"/>
                <a:satOff val="4740"/>
                <a:lumOff val="-588"/>
                <a:alphaOff val="0"/>
                <a:shade val="45000"/>
                <a:satMod val="170000"/>
              </a:srgbClr>
            </a:gs>
            <a:gs pos="70000">
              <a:srgbClr val="474B78">
                <a:hueOff val="3359277"/>
                <a:satOff val="4740"/>
                <a:lumOff val="-588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3359277"/>
                <a:satOff val="4740"/>
                <a:lumOff val="-588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3359277"/>
              <a:satOff val="4740"/>
              <a:lumOff val="-588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85%</a:t>
          </a:r>
          <a:endParaRPr lang="en-US" sz="16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1213535" y="888276"/>
        <a:ext cx="1282789" cy="479779"/>
      </dsp:txXfrm>
    </dsp:sp>
    <dsp:sp modelId="{CBCB554E-6F33-475B-B4B4-38B125799FA6}">
      <dsp:nvSpPr>
        <dsp:cNvPr id="0" name=""/>
        <dsp:cNvSpPr/>
      </dsp:nvSpPr>
      <dsp:spPr>
        <a:xfrm>
          <a:off x="883187" y="1618526"/>
          <a:ext cx="1929327" cy="1649987"/>
        </a:xfrm>
        <a:prstGeom prst="ellipse">
          <a:avLst/>
        </a:prstGeom>
        <a:solidFill>
          <a:srgbClr val="2DA2BF">
            <a:lumMod val="75000"/>
          </a:srgbClr>
        </a:solidFill>
        <a:ln>
          <a:solidFill>
            <a:srgbClr val="2DA2BF">
              <a:lumMod val="75000"/>
            </a:srgbClr>
          </a:solidFill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6718553"/>
              <a:satOff val="9479"/>
              <a:lumOff val="-1176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 30%</a:t>
          </a:r>
          <a:endParaRPr lang="en-US" sz="16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1165731" y="2031023"/>
        <a:ext cx="1364240" cy="8249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E0735-428B-4265-AEBD-8F4E0DD5F883}">
      <dsp:nvSpPr>
        <dsp:cNvPr id="0" name=""/>
        <dsp:cNvSpPr/>
      </dsp:nvSpPr>
      <dsp:spPr>
        <a:xfrm>
          <a:off x="73922" y="-63861"/>
          <a:ext cx="3398918" cy="3398918"/>
        </a:xfrm>
        <a:prstGeom prst="ellipse">
          <a:avLst/>
        </a:prstGeom>
        <a:gradFill rotWithShape="0">
          <a:gsLst>
            <a:gs pos="0">
              <a:srgbClr val="474B78">
                <a:hueOff val="0"/>
                <a:satOff val="0"/>
                <a:lumOff val="0"/>
                <a:alphaOff val="0"/>
                <a:shade val="15000"/>
                <a:satMod val="180000"/>
              </a:srgbClr>
            </a:gs>
            <a:gs pos="50000">
              <a:srgbClr val="474B78">
                <a:hueOff val="0"/>
                <a:satOff val="0"/>
                <a:lumOff val="0"/>
                <a:alphaOff val="0"/>
                <a:shade val="45000"/>
                <a:satMod val="170000"/>
              </a:srgbClr>
            </a:gs>
            <a:gs pos="70000">
              <a:srgbClr val="474B78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0"/>
              <a:satOff val="0"/>
              <a:lumOff val="0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>
            <a:solidFill>
              <a:sysClr val="window" lastClr="FFFFFF"/>
            </a:solidFill>
            <a:latin typeface="Lucida Sans Unicode"/>
            <a:ea typeface="+mn-ea"/>
            <a:cs typeface="+mn-cs"/>
          </a:endParaRPr>
        </a:p>
      </dsp:txBody>
      <dsp:txXfrm>
        <a:off x="1179420" y="106084"/>
        <a:ext cx="1187921" cy="509837"/>
      </dsp:txXfrm>
    </dsp:sp>
    <dsp:sp modelId="{717E944C-C96C-430E-A28E-4D638500A1ED}">
      <dsp:nvSpPr>
        <dsp:cNvPr id="0" name=""/>
        <dsp:cNvSpPr/>
      </dsp:nvSpPr>
      <dsp:spPr>
        <a:xfrm>
          <a:off x="341757" y="507037"/>
          <a:ext cx="2940998" cy="2751492"/>
        </a:xfrm>
        <a:prstGeom prst="ellipse">
          <a:avLst/>
        </a:prstGeom>
        <a:gradFill rotWithShape="0">
          <a:gsLst>
            <a:gs pos="0">
              <a:srgbClr val="474B78">
                <a:hueOff val="3359277"/>
                <a:satOff val="4740"/>
                <a:lumOff val="-588"/>
                <a:alphaOff val="0"/>
                <a:shade val="15000"/>
                <a:satMod val="180000"/>
              </a:srgbClr>
            </a:gs>
            <a:gs pos="50000">
              <a:srgbClr val="474B78">
                <a:hueOff val="3359277"/>
                <a:satOff val="4740"/>
                <a:lumOff val="-588"/>
                <a:alphaOff val="0"/>
                <a:shade val="45000"/>
                <a:satMod val="170000"/>
              </a:srgbClr>
            </a:gs>
            <a:gs pos="70000">
              <a:srgbClr val="474B78">
                <a:hueOff val="3359277"/>
                <a:satOff val="4740"/>
                <a:lumOff val="-588"/>
                <a:alphaOff val="0"/>
                <a:tint val="99000"/>
                <a:shade val="65000"/>
                <a:satMod val="155000"/>
              </a:srgbClr>
            </a:gs>
            <a:gs pos="100000">
              <a:srgbClr val="474B78">
                <a:hueOff val="3359277"/>
                <a:satOff val="4740"/>
                <a:lumOff val="-588"/>
                <a:alphaOff val="0"/>
                <a:tint val="95500"/>
                <a:shade val="100000"/>
                <a:satMod val="155000"/>
              </a:srgb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3359277"/>
              <a:satOff val="4740"/>
              <a:lumOff val="-588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90%</a:t>
          </a:r>
          <a:endParaRPr lang="en-US" sz="16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1127003" y="679006"/>
        <a:ext cx="1370505" cy="515904"/>
      </dsp:txXfrm>
    </dsp:sp>
    <dsp:sp modelId="{CBCB554E-6F33-475B-B4B4-38B125799FA6}">
      <dsp:nvSpPr>
        <dsp:cNvPr id="0" name=""/>
        <dsp:cNvSpPr/>
      </dsp:nvSpPr>
      <dsp:spPr>
        <a:xfrm>
          <a:off x="761795" y="1294830"/>
          <a:ext cx="2142779" cy="1954904"/>
        </a:xfrm>
        <a:prstGeom prst="ellipse">
          <a:avLst/>
        </a:prstGeom>
        <a:solidFill>
          <a:srgbClr val="2DA2BF">
            <a:lumMod val="75000"/>
          </a:srgbClr>
        </a:soli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rgbClr val="474B78">
              <a:hueOff val="6718553"/>
              <a:satOff val="9479"/>
              <a:lumOff val="-1176"/>
              <a:alphaOff val="0"/>
              <a:satMod val="300000"/>
            </a:srgb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rPr>
            <a:t>  50%</a:t>
          </a:r>
          <a:endParaRPr lang="en-US" sz="1600" b="1" kern="1200" dirty="0">
            <a:solidFill>
              <a:sysClr val="window" lastClr="FFFFFF"/>
            </a:solidFill>
            <a:latin typeface="+mn-lt"/>
            <a:ea typeface="+mn-ea"/>
            <a:cs typeface="+mn-cs"/>
          </a:endParaRPr>
        </a:p>
      </dsp:txBody>
      <dsp:txXfrm>
        <a:off x="1075598" y="1783556"/>
        <a:ext cx="1515174" cy="977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4CF2B-F5F7-8343-99D7-374CE7AE2C28}">
      <dsp:nvSpPr>
        <dsp:cNvPr id="0" name=""/>
        <dsp:cNvSpPr/>
      </dsp:nvSpPr>
      <dsp:spPr>
        <a:xfrm>
          <a:off x="1184129" y="555367"/>
          <a:ext cx="3913738" cy="391365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Value = Outcomes</a:t>
          </a:r>
          <a:endParaRPr lang="en-US" sz="2400" kern="1200" dirty="0"/>
        </a:p>
      </dsp:txBody>
      <dsp:txXfrm>
        <a:off x="1757283" y="1128508"/>
        <a:ext cx="2767430" cy="2767372"/>
      </dsp:txXfrm>
    </dsp:sp>
    <dsp:sp modelId="{CB606631-6DD4-6042-81B3-CC82E5B1C982}">
      <dsp:nvSpPr>
        <dsp:cNvPr id="0" name=""/>
        <dsp:cNvSpPr/>
      </dsp:nvSpPr>
      <dsp:spPr>
        <a:xfrm>
          <a:off x="3417224" y="377058"/>
          <a:ext cx="435264" cy="43525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B0A383-FA8F-C14A-8861-89315FA19F16}">
      <dsp:nvSpPr>
        <dsp:cNvPr id="0" name=""/>
        <dsp:cNvSpPr/>
      </dsp:nvSpPr>
      <dsp:spPr>
        <a:xfrm>
          <a:off x="2386565" y="4178241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293329"/>
                <a:satOff val="-3011"/>
                <a:lumOff val="125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293329"/>
                <a:satOff val="-3011"/>
                <a:lumOff val="125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681021-093F-0042-8FEC-D9951C10B303}">
      <dsp:nvSpPr>
        <dsp:cNvPr id="0" name=""/>
        <dsp:cNvSpPr/>
      </dsp:nvSpPr>
      <dsp:spPr>
        <a:xfrm>
          <a:off x="5349710" y="2143689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586657"/>
                <a:satOff val="-6022"/>
                <a:lumOff val="2517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586657"/>
                <a:satOff val="-6022"/>
                <a:lumOff val="2517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9F5C63-D766-1045-A406-04799F17F9B1}">
      <dsp:nvSpPr>
        <dsp:cNvPr id="0" name=""/>
        <dsp:cNvSpPr/>
      </dsp:nvSpPr>
      <dsp:spPr>
        <a:xfrm>
          <a:off x="3841570" y="4513827"/>
          <a:ext cx="435264" cy="435256"/>
        </a:xfrm>
        <a:prstGeom prst="ellipse">
          <a:avLst/>
        </a:prstGeom>
        <a:gradFill rotWithShape="0">
          <a:gsLst>
            <a:gs pos="0">
              <a:schemeClr val="accent4">
                <a:hueOff val="-879986"/>
                <a:satOff val="-9032"/>
                <a:lumOff val="3775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879986"/>
                <a:satOff val="-9032"/>
                <a:lumOff val="3775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914979-5F12-174A-8B77-F0DB92491415}">
      <dsp:nvSpPr>
        <dsp:cNvPr id="0" name=""/>
        <dsp:cNvSpPr/>
      </dsp:nvSpPr>
      <dsp:spPr>
        <a:xfrm>
          <a:off x="2476092" y="995653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1173315"/>
                <a:satOff val="-12043"/>
                <a:lumOff val="503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1173315"/>
                <a:satOff val="-12043"/>
                <a:lumOff val="5033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332D75-DBF7-AE42-A5AB-658465C154FE}">
      <dsp:nvSpPr>
        <dsp:cNvPr id="0" name=""/>
        <dsp:cNvSpPr/>
      </dsp:nvSpPr>
      <dsp:spPr>
        <a:xfrm>
          <a:off x="1482554" y="2800232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1466643"/>
                <a:satOff val="-15054"/>
                <a:lumOff val="6291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1466643"/>
                <a:satOff val="-15054"/>
                <a:lumOff val="6291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8B1143-10DC-C449-B2BE-61B5BC7B1F6F}">
      <dsp:nvSpPr>
        <dsp:cNvPr id="0" name=""/>
        <dsp:cNvSpPr/>
      </dsp:nvSpPr>
      <dsp:spPr>
        <a:xfrm>
          <a:off x="-38686" y="1261745"/>
          <a:ext cx="1591116" cy="1590607"/>
        </a:xfrm>
        <a:prstGeom prst="ellipse">
          <a:avLst/>
        </a:prstGeom>
        <a:gradFill rotWithShape="0">
          <a:gsLst>
            <a:gs pos="0">
              <a:schemeClr val="accent4">
                <a:hueOff val="-1759972"/>
                <a:satOff val="-18065"/>
                <a:lumOff val="755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1759972"/>
                <a:satOff val="-18065"/>
                <a:lumOff val="755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Risk Mgmt</a:t>
          </a:r>
          <a:endParaRPr lang="en-US" sz="2000" kern="1200" dirty="0"/>
        </a:p>
      </dsp:txBody>
      <dsp:txXfrm>
        <a:off x="194328" y="1494684"/>
        <a:ext cx="1125088" cy="1124729"/>
      </dsp:txXfrm>
    </dsp:sp>
    <dsp:sp modelId="{424B1C21-E168-D245-8AE0-D681B10D58F3}">
      <dsp:nvSpPr>
        <dsp:cNvPr id="0" name=""/>
        <dsp:cNvSpPr/>
      </dsp:nvSpPr>
      <dsp:spPr>
        <a:xfrm>
          <a:off x="2976864" y="1009369"/>
          <a:ext cx="435264" cy="435256"/>
        </a:xfrm>
        <a:prstGeom prst="ellipse">
          <a:avLst/>
        </a:prstGeom>
        <a:gradFill rotWithShape="0">
          <a:gsLst>
            <a:gs pos="0">
              <a:schemeClr val="accent4">
                <a:hueOff val="-2053301"/>
                <a:satOff val="-21075"/>
                <a:lumOff val="8808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2053301"/>
                <a:satOff val="-21075"/>
                <a:lumOff val="8808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10A4AD-9063-1F4E-9DFD-67096C0019F8}">
      <dsp:nvSpPr>
        <dsp:cNvPr id="0" name=""/>
        <dsp:cNvSpPr/>
      </dsp:nvSpPr>
      <dsp:spPr>
        <a:xfrm>
          <a:off x="110526" y="3318700"/>
          <a:ext cx="786823" cy="786845"/>
        </a:xfrm>
        <a:prstGeom prst="ellipse">
          <a:avLst/>
        </a:prstGeom>
        <a:gradFill rotWithShape="0">
          <a:gsLst>
            <a:gs pos="0">
              <a:schemeClr val="accent4">
                <a:hueOff val="-2346630"/>
                <a:satOff val="-24086"/>
                <a:lumOff val="10066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2346630"/>
                <a:satOff val="-24086"/>
                <a:lumOff val="10066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1B75C5-5BCE-234E-B264-89CF2D6ABCD2}">
      <dsp:nvSpPr>
        <dsp:cNvPr id="0" name=""/>
        <dsp:cNvSpPr/>
      </dsp:nvSpPr>
      <dsp:spPr>
        <a:xfrm>
          <a:off x="5121669" y="364233"/>
          <a:ext cx="2345623" cy="1888751"/>
        </a:xfrm>
        <a:prstGeom prst="ellipse">
          <a:avLst/>
        </a:prstGeom>
        <a:gradFill rotWithShape="0">
          <a:gsLst>
            <a:gs pos="0">
              <a:schemeClr val="accent4">
                <a:hueOff val="-2639958"/>
                <a:satOff val="-27097"/>
                <a:lumOff val="11324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2639958"/>
                <a:satOff val="-27097"/>
                <a:lumOff val="11324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Wingdings"/>
              <a:ea typeface="Wingdings"/>
              <a:cs typeface="Wingdings"/>
              <a:sym typeface="Wingdings"/>
            </a:rPr>
            <a:t> </a:t>
          </a:r>
          <a:r>
            <a:rPr lang="en-US" sz="2000" kern="1200" dirty="0" smtClean="0">
              <a:latin typeface="+mn-lt"/>
              <a:ea typeface="Wingdings"/>
              <a:cs typeface="Wingdings"/>
              <a:sym typeface="Wingdings"/>
            </a:rPr>
            <a:t>Hospital</a:t>
          </a:r>
          <a:endParaRPr lang="en-US" sz="2000" kern="1200" dirty="0"/>
        </a:p>
      </dsp:txBody>
      <dsp:txXfrm>
        <a:off x="5465178" y="640834"/>
        <a:ext cx="1658605" cy="1335549"/>
      </dsp:txXfrm>
    </dsp:sp>
    <dsp:sp modelId="{A6280B7E-70CC-FA48-9A06-63D3CAF4E63A}">
      <dsp:nvSpPr>
        <dsp:cNvPr id="0" name=""/>
        <dsp:cNvSpPr/>
      </dsp:nvSpPr>
      <dsp:spPr>
        <a:xfrm>
          <a:off x="4789252" y="1611505"/>
          <a:ext cx="435264" cy="435256"/>
        </a:xfrm>
        <a:prstGeom prst="ellipse">
          <a:avLst/>
        </a:prstGeom>
        <a:gradFill rotWithShape="0">
          <a:gsLst>
            <a:gs pos="0">
              <a:schemeClr val="accent4">
                <a:hueOff val="-2933287"/>
                <a:satOff val="-30108"/>
                <a:lumOff val="12583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2933287"/>
                <a:satOff val="-30108"/>
                <a:lumOff val="12583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0CF5D9-F970-8249-A413-A4AA006C7D89}">
      <dsp:nvSpPr>
        <dsp:cNvPr id="0" name=""/>
        <dsp:cNvSpPr/>
      </dsp:nvSpPr>
      <dsp:spPr>
        <a:xfrm>
          <a:off x="-188626" y="4255051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3226616"/>
                <a:satOff val="-33118"/>
                <a:lumOff val="13841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3226616"/>
                <a:satOff val="-33118"/>
                <a:lumOff val="13841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96BB2F-EA21-5E45-AC44-6F185A20118C}">
      <dsp:nvSpPr>
        <dsp:cNvPr id="0" name=""/>
        <dsp:cNvSpPr/>
      </dsp:nvSpPr>
      <dsp:spPr>
        <a:xfrm>
          <a:off x="2954301" y="3806078"/>
          <a:ext cx="315166" cy="315469"/>
        </a:xfrm>
        <a:prstGeom prst="ellipse">
          <a:avLst/>
        </a:prstGeom>
        <a:gradFill rotWithShape="0">
          <a:gsLst>
            <a:gs pos="0">
              <a:schemeClr val="accent4">
                <a:hueOff val="-3519944"/>
                <a:satOff val="-36129"/>
                <a:lumOff val="15099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3519944"/>
                <a:satOff val="-36129"/>
                <a:lumOff val="15099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C9011-D324-DC44-BC94-DCB569B22987}">
      <dsp:nvSpPr>
        <dsp:cNvPr id="0" name=""/>
        <dsp:cNvSpPr/>
      </dsp:nvSpPr>
      <dsp:spPr>
        <a:xfrm>
          <a:off x="1415464" y="574920"/>
          <a:ext cx="5172659" cy="1796396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274D0C-E373-1747-ACCC-02A90FED869F}">
      <dsp:nvSpPr>
        <dsp:cNvPr id="0" name=""/>
        <dsp:cNvSpPr/>
      </dsp:nvSpPr>
      <dsp:spPr>
        <a:xfrm>
          <a:off x="3508586" y="4973685"/>
          <a:ext cx="1002453" cy="641570"/>
        </a:xfrm>
        <a:prstGeom prst="down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9FA33EB-9C90-2047-B88B-C1D1FF579B72}">
      <dsp:nvSpPr>
        <dsp:cNvPr id="0" name=""/>
        <dsp:cNvSpPr/>
      </dsp:nvSpPr>
      <dsp:spPr>
        <a:xfrm>
          <a:off x="1603925" y="5486942"/>
          <a:ext cx="4811776" cy="1202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CMS’ Triple Aim</a:t>
          </a:r>
          <a:endParaRPr lang="en-US" sz="4400" kern="1200" dirty="0"/>
        </a:p>
      </dsp:txBody>
      <dsp:txXfrm>
        <a:off x="1603925" y="5486942"/>
        <a:ext cx="4811776" cy="1202944"/>
      </dsp:txXfrm>
    </dsp:sp>
    <dsp:sp modelId="{A3D78D91-0FF4-1E4A-A5BB-0560A7E263B2}">
      <dsp:nvSpPr>
        <dsp:cNvPr id="0" name=""/>
        <dsp:cNvSpPr/>
      </dsp:nvSpPr>
      <dsp:spPr>
        <a:xfrm>
          <a:off x="3296066" y="2510056"/>
          <a:ext cx="1804416" cy="180441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Reduced Costs</a:t>
          </a:r>
          <a:endParaRPr lang="en-US" sz="1900" kern="1200" dirty="0"/>
        </a:p>
      </dsp:txBody>
      <dsp:txXfrm>
        <a:off x="3560317" y="2774307"/>
        <a:ext cx="1275914" cy="1275914"/>
      </dsp:txXfrm>
    </dsp:sp>
    <dsp:sp modelId="{5DE2BEA2-08A6-2543-B356-72755414BB4F}">
      <dsp:nvSpPr>
        <dsp:cNvPr id="0" name=""/>
        <dsp:cNvSpPr/>
      </dsp:nvSpPr>
      <dsp:spPr>
        <a:xfrm>
          <a:off x="2004906" y="1156343"/>
          <a:ext cx="1804416" cy="1804416"/>
        </a:xfrm>
        <a:prstGeom prst="ellipse">
          <a:avLst/>
        </a:prstGeom>
        <a:gradFill rotWithShape="0">
          <a:gsLst>
            <a:gs pos="0">
              <a:schemeClr val="accent4">
                <a:hueOff val="-1759972"/>
                <a:satOff val="-18065"/>
                <a:lumOff val="7550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1759972"/>
                <a:satOff val="-18065"/>
                <a:lumOff val="7550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Quality Outcomes</a:t>
          </a:r>
          <a:endParaRPr lang="en-US" sz="1900" kern="1200" dirty="0"/>
        </a:p>
      </dsp:txBody>
      <dsp:txXfrm>
        <a:off x="2269157" y="1420594"/>
        <a:ext cx="1275914" cy="1275914"/>
      </dsp:txXfrm>
    </dsp:sp>
    <dsp:sp modelId="{A6E4D657-1C7D-8749-A212-51B06F672687}">
      <dsp:nvSpPr>
        <dsp:cNvPr id="0" name=""/>
        <dsp:cNvSpPr/>
      </dsp:nvSpPr>
      <dsp:spPr>
        <a:xfrm>
          <a:off x="3849420" y="720075"/>
          <a:ext cx="1804416" cy="1804416"/>
        </a:xfrm>
        <a:prstGeom prst="ellipse">
          <a:avLst/>
        </a:prstGeom>
        <a:gradFill rotWithShape="0">
          <a:gsLst>
            <a:gs pos="0">
              <a:schemeClr val="accent4">
                <a:hueOff val="-3519944"/>
                <a:satOff val="-36129"/>
                <a:lumOff val="15099"/>
                <a:alphaOff val="0"/>
                <a:tint val="96000"/>
                <a:satMod val="120000"/>
                <a:lumMod val="120000"/>
              </a:schemeClr>
            </a:gs>
            <a:gs pos="100000">
              <a:schemeClr val="accent4">
                <a:hueOff val="-3519944"/>
                <a:satOff val="-36129"/>
                <a:lumOff val="15099"/>
                <a:alphaOff val="0"/>
                <a:shade val="89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Patient Satisfaction</a:t>
          </a:r>
          <a:endParaRPr lang="en-US" sz="1900" kern="1200" dirty="0"/>
        </a:p>
      </dsp:txBody>
      <dsp:txXfrm>
        <a:off x="4113671" y="984326"/>
        <a:ext cx="1275914" cy="1275914"/>
      </dsp:txXfrm>
    </dsp:sp>
    <dsp:sp modelId="{333C0C8A-7020-1641-BEE1-DFE2C3F179A7}">
      <dsp:nvSpPr>
        <dsp:cNvPr id="0" name=""/>
        <dsp:cNvSpPr/>
      </dsp:nvSpPr>
      <dsp:spPr>
        <a:xfrm>
          <a:off x="1202944" y="354380"/>
          <a:ext cx="5613738" cy="449099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510D328-47F4-4DD8-9ACA-5A87BE70273E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CAE0D3FE-CFF8-4CCE-BF0E-73F92028E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079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</p:spPr>
        <p:txBody>
          <a:bodyPr lIns="92492" tIns="46246" rIns="92492" bIns="46246"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xfrm>
            <a:off x="926677" y="4387136"/>
            <a:ext cx="5096722" cy="4156234"/>
          </a:xfrm>
          <a:prstGeom prst="rect">
            <a:avLst/>
          </a:prstGeom>
        </p:spPr>
        <p:txBody>
          <a:bodyPr lIns="92492" tIns="46246" rIns="92492" bIns="46246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559585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1pPr>
    <a:lvl2pPr indent="228530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2pPr>
    <a:lvl3pPr indent="457058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3pPr>
    <a:lvl4pPr indent="685589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4pPr>
    <a:lvl5pPr indent="914119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5pPr>
    <a:lvl6pPr indent="1142650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6pPr>
    <a:lvl7pPr indent="1371177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7pPr>
    <a:lvl8pPr indent="1599710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8pPr>
    <a:lvl9pPr indent="1828238" defTabSz="457058" latinLnBrk="0">
      <a:lnSpc>
        <a:spcPct val="117999"/>
      </a:lnSpc>
      <a:defRPr sz="21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171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305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160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/>
          <a:lstStyle/>
          <a:p>
            <a:fld id="{9ED58B11-32BD-48D8-B632-B105A6DD375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68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/>
          <a:lstStyle/>
          <a:p>
            <a:fld id="{9ED58B11-32BD-48D8-B632-B105A6DD375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0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/>
          <a:lstStyle/>
          <a:p>
            <a:fld id="{9ED58B11-32BD-48D8-B632-B105A6DD375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1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/>
          <a:lstStyle/>
          <a:p>
            <a:fld id="{9ED58B11-32BD-48D8-B632-B105A6DD375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9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aseline="0" dirty="0" smtClean="0"/>
              <a:t>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5371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aseline="0" dirty="0" smtClean="0"/>
              <a:t> 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96416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6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05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/>
          <a:lstStyle/>
          <a:p>
            <a:fld id="{306E789A-019C-4FCE-A3E5-925061527A7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21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26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/>
          <a:lstStyle/>
          <a:p>
            <a:fld id="{306E789A-019C-4FCE-A3E5-925061527A7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28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94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25120" y="325120"/>
            <a:ext cx="12367565" cy="8583168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301036" y="7614525"/>
            <a:ext cx="12406579" cy="189380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2275840"/>
            <a:ext cx="11054080" cy="2531709"/>
          </a:xfrm>
        </p:spPr>
        <p:txBody>
          <a:bodyPr anchor="b">
            <a:normAutofit/>
          </a:bodyPr>
          <a:lstStyle>
            <a:lvl1pPr>
              <a:defRPr sz="63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720" y="5057424"/>
            <a:ext cx="9103360" cy="209521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650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0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0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0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25120" y="325120"/>
            <a:ext cx="12367565" cy="2028749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301036" y="1015738"/>
            <a:ext cx="12406579" cy="189380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2059101"/>
            <a:ext cx="2926080" cy="6381985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2059093"/>
            <a:ext cx="8561493" cy="6381986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body" sz="quarter" idx="13"/>
          </p:nvPr>
        </p:nvSpPr>
        <p:spPr>
          <a:xfrm>
            <a:off x="369430" y="8807451"/>
            <a:ext cx="12255501" cy="41583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1800" i="1">
                <a:solidFill>
                  <a:srgbClr val="5C86B9"/>
                </a:solidFill>
              </a:defRPr>
            </a:lvl1pPr>
          </a:lstStyle>
          <a:p>
            <a:r>
              <a:t>Date</a:t>
            </a:r>
          </a:p>
        </p:txBody>
      </p:sp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xfrm>
            <a:off x="355601" y="5905500"/>
            <a:ext cx="12293601" cy="210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xfrm>
            <a:off x="355601" y="8001001"/>
            <a:ext cx="12293601" cy="508001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1000"/>
              </a:spcBef>
              <a:buClrTx/>
              <a:buSzTx/>
              <a:buFontTx/>
              <a:buNone/>
              <a:defRPr sz="2400">
                <a:solidFill>
                  <a:srgbClr val="5C86B9"/>
                </a:solidFill>
              </a:defRPr>
            </a:lvl1pPr>
            <a:lvl2pPr marL="0" indent="228530">
              <a:spcBef>
                <a:spcPts val="1000"/>
              </a:spcBef>
              <a:buClrTx/>
              <a:buSzTx/>
              <a:buFontTx/>
              <a:buNone/>
              <a:defRPr sz="2400">
                <a:solidFill>
                  <a:srgbClr val="5C86B9"/>
                </a:solidFill>
              </a:defRPr>
            </a:lvl2pPr>
            <a:lvl3pPr marL="0" indent="457058">
              <a:spcBef>
                <a:spcPts val="1000"/>
              </a:spcBef>
              <a:buClrTx/>
              <a:buSzTx/>
              <a:buFontTx/>
              <a:buNone/>
              <a:defRPr sz="2400">
                <a:solidFill>
                  <a:srgbClr val="5C86B9"/>
                </a:solidFill>
              </a:defRPr>
            </a:lvl3pPr>
            <a:lvl4pPr marL="0" indent="685589">
              <a:spcBef>
                <a:spcPts val="1000"/>
              </a:spcBef>
              <a:buClrTx/>
              <a:buSzTx/>
              <a:buFontTx/>
              <a:buNone/>
              <a:defRPr sz="2400">
                <a:solidFill>
                  <a:srgbClr val="5C86B9"/>
                </a:solidFill>
              </a:defRPr>
            </a:lvl4pPr>
            <a:lvl5pPr marL="0" indent="914119">
              <a:spcBef>
                <a:spcPts val="1000"/>
              </a:spcBef>
              <a:buClrTx/>
              <a:buSzTx/>
              <a:buFontTx/>
              <a:buNone/>
              <a:defRPr sz="2400">
                <a:solidFill>
                  <a:srgbClr val="5C86B9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2486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9" name="Shape 6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4200"/>
              </a:spcBef>
            </a:lvl1pPr>
            <a:lvl2pPr>
              <a:spcBef>
                <a:spcPts val="4200"/>
              </a:spcBef>
            </a:lvl2pPr>
            <a:lvl3pPr>
              <a:spcBef>
                <a:spcPts val="4200"/>
              </a:spcBef>
            </a:lvl3pPr>
            <a:lvl4pPr>
              <a:spcBef>
                <a:spcPts val="4200"/>
              </a:spcBef>
            </a:lvl4pPr>
            <a:lvl5pPr>
              <a:spcBef>
                <a:spcPts val="4200"/>
              </a:spcBef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" name="Shape 7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lumn with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0248" y="570170"/>
            <a:ext cx="11574393" cy="631381"/>
          </a:xfrm>
          <a:prstGeom prst="rect">
            <a:avLst/>
          </a:prstGeom>
        </p:spPr>
        <p:txBody>
          <a:bodyPr lIns="82014" tIns="41008" rIns="82014" bIns="41008" anchor="b"/>
          <a:lstStyle>
            <a:lvl1pPr algn="l">
              <a:defRPr sz="3413" spc="14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E0F0-A629-AF47-82DD-3B28C859BC11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46547" y="1381492"/>
            <a:ext cx="11589868" cy="537883"/>
          </a:xfrm>
          <a:prstGeom prst="rect">
            <a:avLst/>
          </a:prstGeom>
        </p:spPr>
        <p:txBody>
          <a:bodyPr lIns="82033" tIns="41017" rIns="82033" bIns="41017"/>
          <a:lstStyle>
            <a:lvl1pPr marL="0" indent="0">
              <a:buNone/>
              <a:defRPr sz="2560" cap="all" spc="64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693492" y="8429803"/>
            <a:ext cx="9063647" cy="993424"/>
          </a:xfrm>
          <a:prstGeom prst="rect">
            <a:avLst/>
          </a:prstGeom>
        </p:spPr>
        <p:txBody>
          <a:bodyPr lIns="91411" tIns="45706" rIns="91411" bIns="45706"/>
          <a:lstStyle>
            <a:lvl1pPr marL="195009" marR="0" indent="-195009" algn="l" defTabSz="1298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 lang="en-US" sz="1280" kern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81817" indent="-331786">
              <a:spcBef>
                <a:spcPts val="0"/>
              </a:spcBef>
              <a:spcAft>
                <a:spcPts val="1422"/>
              </a:spcAft>
              <a:buClr>
                <a:schemeClr val="accent2"/>
              </a:buClr>
              <a:buFont typeface="Courier New" pitchFamily="49" charset="0"/>
              <a:buChar char="o"/>
              <a:defRPr lang="en-US" sz="2560" kern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300059" indent="-318240">
              <a:spcBef>
                <a:spcPts val="0"/>
              </a:spcBef>
              <a:spcAft>
                <a:spcPts val="1422"/>
              </a:spcAft>
              <a:buClr>
                <a:schemeClr val="accent2"/>
              </a:buClr>
              <a:buFont typeface="Arial" pitchFamily="34" charset="0"/>
              <a:buChar char="−"/>
              <a:defRPr sz="2560"/>
            </a:lvl3pPr>
            <a:lvl4pPr marL="1631847" indent="-331786">
              <a:spcBef>
                <a:spcPts val="0"/>
              </a:spcBef>
              <a:spcAft>
                <a:spcPts val="1422"/>
              </a:spcAft>
              <a:buClr>
                <a:schemeClr val="accent2"/>
              </a:buClr>
              <a:buFont typeface="Arial" pitchFamily="34" charset="0"/>
              <a:buChar char="»"/>
              <a:defRPr sz="2560"/>
            </a:lvl4pPr>
            <a:lvl5pPr marL="1950092" indent="-318240">
              <a:spcBef>
                <a:spcPts val="0"/>
              </a:spcBef>
              <a:spcAft>
                <a:spcPts val="1422"/>
              </a:spcAft>
              <a:buClr>
                <a:schemeClr val="accent2"/>
              </a:buClr>
              <a:buFont typeface="Wingdings" pitchFamily="2" charset="2"/>
              <a:buChar char="§"/>
              <a:defRPr sz="2560"/>
            </a:lvl5pPr>
          </a:lstStyle>
          <a:p>
            <a:pPr lvl="0"/>
            <a:r>
              <a:rPr lang="en-US" dirty="0" smtClean="0"/>
              <a:t>Place source(s) here.</a:t>
            </a:r>
          </a:p>
          <a:p>
            <a:pPr marL="195009" marR="0" lvl="0" indent="-195009" algn="l" defTabSz="1298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/>
            </a:pPr>
            <a:r>
              <a:rPr lang="en-US" dirty="0" smtClean="0"/>
              <a:t>Place source(s) here.</a:t>
            </a:r>
          </a:p>
          <a:p>
            <a:pPr marL="195009" marR="0" lvl="0" indent="-195009" algn="l" defTabSz="12988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AutoNum type="arabicPlain"/>
              <a:tabLst/>
              <a:defRPr/>
            </a:pPr>
            <a:endParaRPr lang="en-US" dirty="0" smtClean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4"/>
          </p:nvPr>
        </p:nvSpPr>
        <p:spPr>
          <a:xfrm>
            <a:off x="654757" y="2085244"/>
            <a:ext cx="11602130" cy="6188584"/>
          </a:xfrm>
          <a:prstGeom prst="rect">
            <a:avLst/>
          </a:prstGeom>
        </p:spPr>
        <p:txBody>
          <a:bodyPr lIns="82033" tIns="41017" rIns="82033" bIns="41017"/>
          <a:lstStyle>
            <a:lvl1pPr marL="487239" indent="-487239" algn="l" defTabSz="1165582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80"/>
              </a:spcAft>
              <a:buClr>
                <a:schemeClr val="accent4"/>
              </a:buClr>
              <a:buSzPct val="100000"/>
              <a:buFont typeface="Arial" pitchFamily="34" charset="0"/>
              <a:buChar char="●"/>
              <a:defRPr lang="en-US" sz="256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881080" indent="-297745">
              <a:lnSpc>
                <a:spcPct val="100000"/>
              </a:lnSpc>
              <a:spcBef>
                <a:spcPts val="0"/>
              </a:spcBef>
              <a:spcAft>
                <a:spcPts val="1280"/>
              </a:spcAft>
              <a:buClr>
                <a:schemeClr val="accent4"/>
              </a:buClr>
              <a:buFont typeface="Courier New" pitchFamily="49" charset="0"/>
              <a:buChar char="o"/>
              <a:defRPr lang="en-US" sz="2560" kern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66675" indent="-285593">
              <a:lnSpc>
                <a:spcPct val="100000"/>
              </a:lnSpc>
              <a:spcBef>
                <a:spcPts val="0"/>
              </a:spcBef>
              <a:spcAft>
                <a:spcPts val="1280"/>
              </a:spcAft>
              <a:buClr>
                <a:schemeClr val="accent4"/>
              </a:buClr>
              <a:buFont typeface="Arial" pitchFamily="34" charset="0"/>
              <a:buChar char="−"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464424" indent="-297745">
              <a:lnSpc>
                <a:spcPct val="100000"/>
              </a:lnSpc>
              <a:spcBef>
                <a:spcPts val="0"/>
              </a:spcBef>
              <a:spcAft>
                <a:spcPts val="1280"/>
              </a:spcAft>
              <a:buClr>
                <a:schemeClr val="accent4"/>
              </a:buClr>
              <a:buFont typeface="Arial" pitchFamily="34" charset="0"/>
              <a:buChar char="»"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750011" indent="-285593">
              <a:lnSpc>
                <a:spcPct val="100000"/>
              </a:lnSpc>
              <a:spcBef>
                <a:spcPts val="0"/>
              </a:spcBef>
              <a:spcAft>
                <a:spcPts val="1280"/>
              </a:spcAft>
              <a:buClr>
                <a:schemeClr val="accent4"/>
              </a:buClr>
              <a:buFont typeface="Wingdings" pitchFamily="2" charset="2"/>
              <a:buChar char="§"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04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2B78-3D46-4847-AB43-D26DAD7B504D}" type="slidenum">
              <a:rPr lang="en-US" smtClean="0">
                <a:solidFill>
                  <a:srgbClr val="007AC6"/>
                </a:solidFill>
              </a:rPr>
              <a:pPr/>
              <a:t>‹#›</a:t>
            </a:fld>
            <a:endParaRPr lang="en-US" dirty="0">
              <a:solidFill>
                <a:srgbClr val="007AC6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5120" y="325120"/>
            <a:ext cx="12367565" cy="673648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600809" y="5978442"/>
            <a:ext cx="4090921" cy="1015504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30012" tIns="65007" rIns="130012" bIns="65007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725256" y="5795968"/>
            <a:ext cx="7885532" cy="1209085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30012" tIns="65007" rIns="130012" bIns="65007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4023081" y="5813421"/>
            <a:ext cx="7776683" cy="1101187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30012" tIns="65007" rIns="130012" bIns="65007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977940" y="5794389"/>
            <a:ext cx="4704711" cy="926647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130012" tIns="65007" rIns="130012" bIns="65007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301036" y="5772167"/>
            <a:ext cx="12406579" cy="1891376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130012" tIns="65007" rIns="130012" bIns="65007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379" y="3503731"/>
            <a:ext cx="11054080" cy="2167467"/>
          </a:xfrm>
        </p:spPr>
        <p:txBody>
          <a:bodyPr anchor="t">
            <a:normAutofit/>
          </a:bodyPr>
          <a:lstStyle>
            <a:lvl1pPr algn="ctr">
              <a:defRPr sz="6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4697" y="2044371"/>
            <a:ext cx="9127444" cy="1336606"/>
          </a:xfrm>
        </p:spPr>
        <p:txBody>
          <a:bodyPr anchor="b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650062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12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1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2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03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03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04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05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62354" y="3810406"/>
            <a:ext cx="5436006" cy="49028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606439" y="3810406"/>
            <a:ext cx="5436006" cy="49028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355" y="3808873"/>
            <a:ext cx="5436006" cy="909884"/>
          </a:xfrm>
        </p:spPr>
        <p:txBody>
          <a:bodyPr anchor="ctr"/>
          <a:lstStyle>
            <a:lvl1pPr marL="0" indent="0" algn="ctr">
              <a:buNone/>
              <a:defRPr sz="3400" b="0">
                <a:solidFill>
                  <a:schemeClr val="tx2"/>
                </a:solidFill>
                <a:latin typeface="+mj-lt"/>
              </a:defRPr>
            </a:lvl1pPr>
            <a:lvl2pPr marL="650062" indent="0">
              <a:buNone/>
              <a:defRPr sz="2800" b="1"/>
            </a:lvl2pPr>
            <a:lvl3pPr marL="1300125" indent="0">
              <a:buNone/>
              <a:defRPr sz="2600" b="1"/>
            </a:lvl3pPr>
            <a:lvl4pPr marL="1950192" indent="0">
              <a:buNone/>
              <a:defRPr sz="2300" b="1"/>
            </a:lvl4pPr>
            <a:lvl5pPr marL="2600254" indent="0">
              <a:buNone/>
              <a:defRPr sz="2300" b="1"/>
            </a:lvl5pPr>
            <a:lvl6pPr marL="3250317" indent="0">
              <a:buNone/>
              <a:defRPr sz="2300" b="1"/>
            </a:lvl6pPr>
            <a:lvl7pPr marL="3900384" indent="0">
              <a:buNone/>
              <a:defRPr sz="2300" b="1"/>
            </a:lvl7pPr>
            <a:lvl8pPr marL="4550443" indent="0">
              <a:buNone/>
              <a:defRPr sz="2300" b="1"/>
            </a:lvl8pPr>
            <a:lvl9pPr marL="5200509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3324" y="4876808"/>
            <a:ext cx="5432967" cy="3835965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10774" y="3808872"/>
            <a:ext cx="5436006" cy="909884"/>
          </a:xfrm>
        </p:spPr>
        <p:txBody>
          <a:bodyPr anchor="ctr"/>
          <a:lstStyle>
            <a:lvl1pPr marL="0" indent="0" algn="ctr">
              <a:buNone/>
              <a:defRPr sz="3400" b="0" i="0">
                <a:solidFill>
                  <a:schemeClr val="tx2"/>
                </a:solidFill>
                <a:latin typeface="+mj-lt"/>
              </a:defRPr>
            </a:lvl1pPr>
            <a:lvl2pPr marL="650062" indent="0">
              <a:buNone/>
              <a:defRPr sz="2800" b="1"/>
            </a:lvl2pPr>
            <a:lvl3pPr marL="1300125" indent="0">
              <a:buNone/>
              <a:defRPr sz="2600" b="1"/>
            </a:lvl3pPr>
            <a:lvl4pPr marL="1950192" indent="0">
              <a:buNone/>
              <a:defRPr sz="2300" b="1"/>
            </a:lvl4pPr>
            <a:lvl5pPr marL="2600254" indent="0">
              <a:buNone/>
              <a:defRPr sz="2300" b="1"/>
            </a:lvl5pPr>
            <a:lvl6pPr marL="3250317" indent="0">
              <a:buNone/>
              <a:defRPr sz="2300" b="1"/>
            </a:lvl6pPr>
            <a:lvl7pPr marL="3900384" indent="0">
              <a:buNone/>
              <a:defRPr sz="2300" b="1"/>
            </a:lvl7pPr>
            <a:lvl8pPr marL="4550443" indent="0">
              <a:buNone/>
              <a:defRPr sz="2300" b="1"/>
            </a:lvl8pPr>
            <a:lvl9pPr marL="5200509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8" y="4876808"/>
            <a:ext cx="5436006" cy="3835965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32B78-3D46-4847-AB43-D26DAD7B504D}" type="slidenum">
              <a:rPr lang="en-US" smtClean="0">
                <a:solidFill>
                  <a:srgbClr val="007AC6"/>
                </a:solidFill>
              </a:rPr>
              <a:pPr/>
              <a:t>‹#›</a:t>
            </a:fld>
            <a:endParaRPr lang="en-US" dirty="0">
              <a:solidFill>
                <a:srgbClr val="007AC6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25120" y="325120"/>
            <a:ext cx="12367565" cy="2028749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301036" y="1015738"/>
            <a:ext cx="12406579" cy="1891376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25120" y="325120"/>
            <a:ext cx="12367565" cy="2028749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0480" y="5093554"/>
            <a:ext cx="4768427" cy="270933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853"/>
              </a:spcAft>
              <a:buNone/>
              <a:defRPr sz="2600">
                <a:solidFill>
                  <a:schemeClr val="tx2"/>
                </a:solidFill>
              </a:defRPr>
            </a:lvl1pPr>
            <a:lvl2pPr marL="650062" indent="0">
              <a:buNone/>
              <a:defRPr sz="1700"/>
            </a:lvl2pPr>
            <a:lvl3pPr marL="1300125" indent="0">
              <a:buNone/>
              <a:defRPr sz="1400"/>
            </a:lvl3pPr>
            <a:lvl4pPr marL="1950192" indent="0">
              <a:buNone/>
              <a:defRPr sz="1300"/>
            </a:lvl4pPr>
            <a:lvl5pPr marL="2600254" indent="0">
              <a:buNone/>
              <a:defRPr sz="1300"/>
            </a:lvl5pPr>
            <a:lvl6pPr marL="3250317" indent="0">
              <a:buNone/>
              <a:defRPr sz="1300"/>
            </a:lvl6pPr>
            <a:lvl7pPr marL="3900384" indent="0">
              <a:buNone/>
              <a:defRPr sz="1300"/>
            </a:lvl7pPr>
            <a:lvl8pPr marL="4550443" indent="0">
              <a:buNone/>
              <a:defRPr sz="1300"/>
            </a:lvl8pPr>
            <a:lvl9pPr marL="520050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301036" y="1015738"/>
            <a:ext cx="12406579" cy="189380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300480" y="3251200"/>
            <a:ext cx="4768427" cy="1781658"/>
          </a:xfrm>
        </p:spPr>
        <p:txBody>
          <a:bodyPr anchor="b">
            <a:noAutofit/>
          </a:bodyPr>
          <a:lstStyle>
            <a:lvl1pPr algn="l">
              <a:defRPr sz="4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6124" y="2600960"/>
            <a:ext cx="5552464" cy="5418667"/>
          </a:xfrm>
        </p:spPr>
        <p:txBody>
          <a:bodyPr anchor="ctr"/>
          <a:lstStyle>
            <a:lvl1pPr>
              <a:buClr>
                <a:schemeClr val="bg1"/>
              </a:buClr>
              <a:defRPr sz="31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8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26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23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2300">
                <a:solidFill>
                  <a:schemeClr val="tx2"/>
                </a:solidFill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25120" y="325120"/>
            <a:ext cx="12367565" cy="8583168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301036" y="7614525"/>
            <a:ext cx="12406579" cy="189380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132" y="481660"/>
            <a:ext cx="5422428" cy="3455906"/>
          </a:xfrm>
        </p:spPr>
        <p:txBody>
          <a:bodyPr anchor="b">
            <a:normAutofit/>
          </a:bodyPr>
          <a:lstStyle>
            <a:lvl1pPr algn="l">
              <a:defRPr sz="40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3859" y="3961649"/>
            <a:ext cx="5430709" cy="3443864"/>
          </a:xfr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rgbClr val="FFFFFF"/>
                </a:solidFill>
              </a:defRPr>
            </a:lvl1pPr>
            <a:lvl2pPr marL="650062" indent="0">
              <a:buNone/>
              <a:defRPr sz="1700"/>
            </a:lvl2pPr>
            <a:lvl3pPr marL="1300125" indent="0">
              <a:buNone/>
              <a:defRPr sz="1400"/>
            </a:lvl3pPr>
            <a:lvl4pPr marL="1950192" indent="0">
              <a:buNone/>
              <a:defRPr sz="1300"/>
            </a:lvl4pPr>
            <a:lvl5pPr marL="2600254" indent="0">
              <a:buNone/>
              <a:defRPr sz="1300"/>
            </a:lvl5pPr>
            <a:lvl6pPr marL="3250317" indent="0">
              <a:buNone/>
              <a:defRPr sz="1300"/>
            </a:lvl6pPr>
            <a:lvl7pPr marL="3900384" indent="0">
              <a:buNone/>
              <a:defRPr sz="1300"/>
            </a:lvl7pPr>
            <a:lvl8pPr marL="4550443" indent="0">
              <a:buNone/>
              <a:defRPr sz="1300"/>
            </a:lvl8pPr>
            <a:lvl9pPr marL="520050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2107" y="1950720"/>
            <a:ext cx="5071872" cy="4161536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 marL="650062" indent="0">
              <a:buNone/>
              <a:defRPr sz="4000"/>
            </a:lvl2pPr>
            <a:lvl3pPr marL="1300125" indent="0">
              <a:buNone/>
              <a:defRPr sz="3400"/>
            </a:lvl3pPr>
            <a:lvl4pPr marL="1950192" indent="0">
              <a:buNone/>
              <a:defRPr sz="2800"/>
            </a:lvl4pPr>
            <a:lvl5pPr marL="2600254" indent="0">
              <a:buNone/>
              <a:defRPr sz="2800"/>
            </a:lvl5pPr>
            <a:lvl6pPr marL="3250317" indent="0">
              <a:buNone/>
              <a:defRPr sz="2800"/>
            </a:lvl6pPr>
            <a:lvl7pPr marL="3900384" indent="0">
              <a:buNone/>
              <a:defRPr sz="2800"/>
            </a:lvl7pPr>
            <a:lvl8pPr marL="4550443" indent="0">
              <a:buNone/>
              <a:defRPr sz="2800"/>
            </a:lvl8pPr>
            <a:lvl9pPr marL="5200509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5120" y="325120"/>
            <a:ext cx="12367565" cy="3511296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12" tIns="65007" rIns="130012" bIns="65007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301036" y="2388521"/>
            <a:ext cx="12406579" cy="1891376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481177"/>
            <a:ext cx="11704320" cy="1781658"/>
          </a:xfrm>
          <a:prstGeom prst="rect">
            <a:avLst/>
          </a:prstGeom>
        </p:spPr>
        <p:txBody>
          <a:bodyPr vert="horz" lIns="130012" tIns="65007" rIns="130012" bIns="6500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43889" y="8889130"/>
            <a:ext cx="5385515" cy="519289"/>
          </a:xfrm>
          <a:prstGeom prst="rect">
            <a:avLst/>
          </a:prstGeom>
        </p:spPr>
        <p:txBody>
          <a:bodyPr vert="horz" lIns="130012" tIns="65007" rIns="130012" bIns="65007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397" y="8889130"/>
            <a:ext cx="5385516" cy="519289"/>
          </a:xfrm>
          <a:prstGeom prst="rect">
            <a:avLst/>
          </a:prstGeom>
        </p:spPr>
        <p:txBody>
          <a:bodyPr vert="horz" lIns="130012" tIns="65007" rIns="130012" bIns="65007" rtlCol="0" anchor="ctr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76214" y="8889128"/>
            <a:ext cx="1652375" cy="519289"/>
          </a:xfrm>
          <a:prstGeom prst="rect">
            <a:avLst/>
          </a:prstGeom>
        </p:spPr>
        <p:txBody>
          <a:bodyPr vert="horz" lIns="130012" tIns="65007" rIns="130012" bIns="65007" rtlCol="0" anchor="ctr"/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275" y="3805108"/>
            <a:ext cx="10536296" cy="4907657"/>
          </a:xfrm>
          <a:prstGeom prst="rect">
            <a:avLst/>
          </a:prstGeom>
        </p:spPr>
        <p:txBody>
          <a:bodyPr vert="horz" lIns="130012" tIns="65007" rIns="130012" bIns="6500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</p:sldLayoutIdLst>
  <p:txStyles>
    <p:titleStyle>
      <a:lvl1pPr algn="ctr" defTabSz="1300125" rtl="0" eaLnBrk="1" latinLnBrk="0" hangingPunct="1">
        <a:spcBef>
          <a:spcPct val="0"/>
        </a:spcBef>
        <a:buNone/>
        <a:defRPr sz="63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90038" indent="-390038" algn="l" defTabSz="130012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3400" kern="1200">
          <a:solidFill>
            <a:schemeClr val="tx2"/>
          </a:solidFill>
          <a:latin typeface="+mn-lt"/>
          <a:ea typeface="+mn-ea"/>
          <a:cs typeface="+mn-cs"/>
        </a:defRPr>
      </a:lvl1pPr>
      <a:lvl2pPr marL="819351" indent="-390038" algn="l" defTabSz="130012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3100" kern="1200">
          <a:solidFill>
            <a:schemeClr val="tx2"/>
          </a:solidFill>
          <a:latin typeface="+mn-lt"/>
          <a:ea typeface="+mn-ea"/>
          <a:cs typeface="+mn-cs"/>
        </a:defRPr>
      </a:lvl2pPr>
      <a:lvl3pPr marL="1216611" indent="-325031" algn="l" defTabSz="130012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625156" indent="-325031" algn="l" defTabSz="130012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600" kern="1200">
          <a:solidFill>
            <a:schemeClr val="tx2"/>
          </a:solidFill>
          <a:latin typeface="+mn-lt"/>
          <a:ea typeface="+mn-ea"/>
          <a:cs typeface="+mn-cs"/>
        </a:defRPr>
      </a:lvl4pPr>
      <a:lvl5pPr marL="2080202" indent="-325031" algn="l" defTabSz="1300125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300" kern="1200">
          <a:solidFill>
            <a:schemeClr val="tx2"/>
          </a:solidFill>
          <a:latin typeface="+mn-lt"/>
          <a:ea typeface="+mn-ea"/>
          <a:cs typeface="+mn-cs"/>
        </a:defRPr>
      </a:lvl5pPr>
      <a:lvl6pPr marL="2535248" indent="-325031" algn="l" defTabSz="1300125" rtl="0" eaLnBrk="1" latinLnBrk="0" hangingPunct="1">
        <a:spcBef>
          <a:spcPts val="546"/>
        </a:spcBef>
        <a:buClr>
          <a:schemeClr val="accent1"/>
        </a:buClr>
        <a:buFont typeface="Symbol" pitchFamily="18" charset="2"/>
        <a:buChar char="*"/>
        <a:defRPr sz="2000" kern="1200">
          <a:solidFill>
            <a:schemeClr val="tx2"/>
          </a:solidFill>
          <a:latin typeface="+mn-lt"/>
          <a:ea typeface="+mn-ea"/>
          <a:cs typeface="+mn-cs"/>
        </a:defRPr>
      </a:lvl6pPr>
      <a:lvl7pPr marL="2990291" indent="-325031" algn="l" defTabSz="1300125" rtl="0" eaLnBrk="1" latinLnBrk="0" hangingPunct="1">
        <a:spcBef>
          <a:spcPts val="546"/>
        </a:spcBef>
        <a:buClr>
          <a:schemeClr val="accent1"/>
        </a:buClr>
        <a:buFont typeface="Symbol" pitchFamily="18" charset="2"/>
        <a:buChar char="*"/>
        <a:defRPr sz="2000" kern="1200">
          <a:solidFill>
            <a:schemeClr val="tx2"/>
          </a:solidFill>
          <a:latin typeface="+mn-lt"/>
          <a:ea typeface="+mn-ea"/>
          <a:cs typeface="+mn-cs"/>
        </a:defRPr>
      </a:lvl7pPr>
      <a:lvl8pPr marL="3445336" indent="-325031" algn="l" defTabSz="1300125" rtl="0" eaLnBrk="1" latinLnBrk="0" hangingPunct="1">
        <a:spcBef>
          <a:spcPts val="546"/>
        </a:spcBef>
        <a:buClr>
          <a:schemeClr val="accent1"/>
        </a:buClr>
        <a:buFont typeface="Symbol" pitchFamily="18" charset="2"/>
        <a:buChar char="*"/>
        <a:defRPr sz="2000" kern="1200">
          <a:solidFill>
            <a:schemeClr val="tx2"/>
          </a:solidFill>
          <a:latin typeface="+mn-lt"/>
          <a:ea typeface="+mn-ea"/>
          <a:cs typeface="+mn-cs"/>
        </a:defRPr>
      </a:lvl8pPr>
      <a:lvl9pPr marL="3900384" indent="-325031" algn="l" defTabSz="1300125" rtl="0" eaLnBrk="1" latinLnBrk="0" hangingPunct="1">
        <a:spcBef>
          <a:spcPts val="546"/>
        </a:spcBef>
        <a:buClr>
          <a:schemeClr val="accent1"/>
        </a:buClr>
        <a:buFont typeface="Symbol" pitchFamily="18" charset="2"/>
        <a:buChar char="*"/>
        <a:defRPr sz="20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062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125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192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254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317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0384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0443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0509" algn="l" defTabSz="13001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pta.org/" TargetMode="Externa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87400" y="1124373"/>
            <a:ext cx="11054080" cy="2905760"/>
          </a:xfrm>
        </p:spPr>
        <p:txBody>
          <a:bodyPr>
            <a:noAutofit/>
          </a:bodyPr>
          <a:lstStyle/>
          <a:p>
            <a:r>
              <a:rPr lang="en-US" sz="5400" b="1" dirty="0"/>
              <a:t>Reducing Re-hospitalizations in the Frist 30 Days and Beyond-</a:t>
            </a:r>
            <a:br>
              <a:rPr lang="en-US" sz="5400" b="1" dirty="0"/>
            </a:br>
            <a:r>
              <a:rPr lang="en-US" sz="5400" b="1" dirty="0" smtClean="0"/>
              <a:t>Is the Nation Ready?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50720" y="4724400"/>
            <a:ext cx="10078720" cy="3810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Joy M. Cameron</a:t>
            </a:r>
          </a:p>
          <a:p>
            <a:r>
              <a:rPr lang="en-US" sz="3200" dirty="0" smtClean="0"/>
              <a:t>Vice-President, Policy and Innovation</a:t>
            </a:r>
            <a:endParaRPr lang="en-US" sz="3200" dirty="0"/>
          </a:p>
          <a:p>
            <a:r>
              <a:rPr lang="en-US" sz="3200" dirty="0"/>
              <a:t>ElevatingHOME and Visiting Nurse Associations of America</a:t>
            </a:r>
          </a:p>
        </p:txBody>
      </p:sp>
    </p:spTree>
    <p:extLst>
      <p:ext uri="{BB962C8B-B14F-4D97-AF65-F5344CB8AC3E}">
        <p14:creationId xmlns:p14="http://schemas.microsoft.com/office/powerpoint/2010/main" val="3168995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494" y="217199"/>
            <a:ext cx="12211174" cy="1191654"/>
          </a:xfrm>
        </p:spPr>
        <p:txBody>
          <a:bodyPr>
            <a:normAutofit/>
          </a:bodyPr>
          <a:lstStyle/>
          <a:p>
            <a:r>
              <a:rPr lang="en-US" b="1" cap="none" dirty="0">
                <a:latin typeface="Calibri" pitchFamily="34" charset="0"/>
              </a:rPr>
              <a:t>VBP Growth in Medicare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8087" y="1733974"/>
            <a:ext cx="11833075" cy="11381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49984"/>
            <a:r>
              <a:rPr lang="en-US" sz="3698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Target </a:t>
            </a:r>
            <a:r>
              <a:rPr lang="en-US" sz="3698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% of </a:t>
            </a:r>
            <a:r>
              <a:rPr lang="en-US" sz="3698" b="1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pitchFamily="34" charset="0"/>
              </a:rPr>
              <a:t>Medicare FFS payments linked to quality and alternative payment models in 2016</a:t>
            </a:r>
          </a:p>
        </p:txBody>
      </p:sp>
      <p:sp>
        <p:nvSpPr>
          <p:cNvPr id="5" name="Rectangle 4"/>
          <p:cNvSpPr/>
          <p:nvPr/>
        </p:nvSpPr>
        <p:spPr>
          <a:xfrm>
            <a:off x="433493" y="3359573"/>
            <a:ext cx="4039370" cy="3313183"/>
          </a:xfrm>
          <a:prstGeom prst="rect">
            <a:avLst/>
          </a:prstGeom>
          <a:solidFill>
            <a:schemeClr val="tx2"/>
          </a:solidFill>
          <a:ln w="55000" cap="flat" cmpd="thickThin" algn="ctr">
            <a:solidFill>
              <a:srgbClr val="2DA2BF">
                <a:shade val="50000"/>
              </a:srgbClr>
            </a:solidFill>
            <a:prstDash val="solid"/>
          </a:ln>
          <a:effectLst/>
        </p:spPr>
        <p:txBody>
          <a:bodyPr lIns="130001" tIns="65001" rIns="130001" bIns="65001" rtlCol="0" anchor="t"/>
          <a:lstStyle/>
          <a:p>
            <a:pPr algn="ctr"/>
            <a:r>
              <a:rPr lang="en-US" sz="4267" b="1" i="1" dirty="0">
                <a:solidFill>
                  <a:sysClr val="window" lastClr="FFFFFF"/>
                </a:solidFill>
                <a:cs typeface="Arial" pitchFamily="34" charset="0"/>
              </a:rPr>
              <a:t>By the end of 2014, CMS reported alternative payment models accounted for 20% of Medicare FFS payments to </a:t>
            </a:r>
            <a:r>
              <a:rPr lang="en-US" sz="4267" b="1" i="1" dirty="0">
                <a:solidFill>
                  <a:sysClr val="window" lastClr="FFFFFF"/>
                </a:solidFill>
                <a:cs typeface="Arial" pitchFamily="34" charset="0"/>
              </a:rPr>
              <a:t>providers</a:t>
            </a:r>
            <a:r>
              <a:rPr lang="en-US" sz="4267" b="1" dirty="0">
                <a:solidFill>
                  <a:sysClr val="window" lastClr="FFFFFF"/>
                </a:solidFill>
              </a:rPr>
              <a:t>.</a:t>
            </a:r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4962395" y="4973298"/>
          <a:ext cx="3546763" cy="3398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/>
          </p:nvPr>
        </p:nvGraphicFramePr>
        <p:xfrm>
          <a:off x="8737448" y="4973298"/>
          <a:ext cx="3546763" cy="3398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 7"/>
          <p:cNvSpPr/>
          <p:nvPr/>
        </p:nvSpPr>
        <p:spPr>
          <a:xfrm>
            <a:off x="5197982" y="4376590"/>
            <a:ext cx="295563" cy="286871"/>
          </a:xfrm>
          <a:prstGeom prst="rect">
            <a:avLst/>
          </a:prstGeom>
          <a:solidFill>
            <a:srgbClr val="474B78">
              <a:lumMod val="75000"/>
            </a:srgbClr>
          </a:solidFill>
          <a:ln w="6350">
            <a:solidFill>
              <a:sysClr val="windowText" lastClr="000000"/>
            </a:solidFill>
          </a:ln>
        </p:spPr>
        <p:txBody>
          <a:bodyPr vert="horz" wrap="square" lIns="116663" tIns="58332" rIns="116663" bIns="58332" rtlCol="0" anchor="ctr">
            <a:noAutofit/>
          </a:bodyPr>
          <a:lstStyle/>
          <a:p>
            <a:pPr defTabSz="1299992">
              <a:defRPr/>
            </a:pPr>
            <a:endParaRPr lang="en-US" sz="1422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1339" y="4376599"/>
            <a:ext cx="1507578" cy="2845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49984"/>
            <a:r>
              <a:rPr lang="en-US" sz="1849" dirty="0">
                <a:cs typeface="Arial" pitchFamily="34" charset="0"/>
              </a:rPr>
              <a:t>Medicare FFS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17170" y="4376590"/>
            <a:ext cx="295563" cy="286871"/>
          </a:xfrm>
          <a:prstGeom prst="rect">
            <a:avLst/>
          </a:prstGeom>
          <a:solidFill>
            <a:srgbClr val="7030A0"/>
          </a:solidFill>
          <a:ln w="6350">
            <a:solidFill>
              <a:sysClr val="windowText" lastClr="000000"/>
            </a:solidFill>
          </a:ln>
        </p:spPr>
        <p:txBody>
          <a:bodyPr vert="horz" wrap="square" lIns="116663" tIns="58332" rIns="116663" bIns="58332" rtlCol="0" anchor="ctr">
            <a:noAutofit/>
          </a:bodyPr>
          <a:lstStyle/>
          <a:p>
            <a:pPr defTabSz="1299992">
              <a:defRPr/>
            </a:pPr>
            <a:endParaRPr lang="en-US" sz="1422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7629" y="4243029"/>
            <a:ext cx="1442721" cy="5691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49984"/>
            <a:r>
              <a:rPr lang="en-US" sz="1849" dirty="0">
                <a:cs typeface="Arial" pitchFamily="34" charset="0"/>
              </a:rPr>
              <a:t>FFS linked to </a:t>
            </a:r>
          </a:p>
          <a:p>
            <a:pPr indent="-349984"/>
            <a:r>
              <a:rPr lang="en-US" sz="1849" dirty="0">
                <a:cs typeface="Arial" pitchFamily="34" charset="0"/>
              </a:rPr>
              <a:t>Quality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651112" y="4376590"/>
            <a:ext cx="295563" cy="286871"/>
          </a:xfrm>
          <a:prstGeom prst="rect">
            <a:avLst/>
          </a:prstGeom>
          <a:solidFill>
            <a:srgbClr val="2DA2BF">
              <a:lumMod val="75000"/>
            </a:srgbClr>
          </a:solidFill>
          <a:ln w="6350">
            <a:solidFill>
              <a:sysClr val="windowText" lastClr="000000"/>
            </a:solidFill>
          </a:ln>
        </p:spPr>
        <p:txBody>
          <a:bodyPr vert="horz" wrap="square" lIns="116663" tIns="58332" rIns="116663" bIns="58332" rtlCol="0" anchor="ctr">
            <a:noAutofit/>
          </a:bodyPr>
          <a:lstStyle/>
          <a:p>
            <a:pPr defTabSz="1299992">
              <a:defRPr/>
            </a:pPr>
            <a:endParaRPr lang="en-US" sz="1422" dirty="0">
              <a:solidFill>
                <a:sysClr val="windowText" lastClr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60002" y="4241852"/>
            <a:ext cx="2124210" cy="5691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349984"/>
            <a:r>
              <a:rPr lang="en-US" sz="1849" dirty="0">
                <a:cs typeface="Arial" pitchFamily="34" charset="0"/>
              </a:rPr>
              <a:t>Alternative Payment Models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3493" y="8998163"/>
            <a:ext cx="12354560" cy="656672"/>
          </a:xfrm>
          <a:prstGeom prst="rect">
            <a:avLst/>
          </a:prstGeom>
          <a:noFill/>
        </p:spPr>
        <p:txBody>
          <a:bodyPr wrap="square" lIns="130001" tIns="65001" rIns="130001" bIns="65001" rtlCol="0">
            <a:spAutoFit/>
          </a:bodyPr>
          <a:lstStyle/>
          <a:p>
            <a:pPr defTabSz="1299992">
              <a:defRPr/>
            </a:pPr>
            <a:r>
              <a:rPr lang="en-US" sz="1707" b="1" dirty="0">
                <a:solidFill>
                  <a:sysClr val="windowText" lastClr="000000"/>
                </a:solidFill>
              </a:rPr>
              <a:t>*Alternative Payment Models: ACOs. medical homes, bundled payments, comprehensive primary care initiative, comprehensive ESRD, duals financial alignment FFS Model, Pioneer ACOS years 3-5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98426" y="8491222"/>
            <a:ext cx="1625600" cy="787926"/>
          </a:xfrm>
          <a:prstGeom prst="rect">
            <a:avLst/>
          </a:prstGeom>
          <a:noFill/>
        </p:spPr>
        <p:txBody>
          <a:bodyPr wrap="square" lIns="130001" tIns="65001" rIns="130001" bIns="65001" rtlCol="0">
            <a:spAutoFit/>
          </a:bodyPr>
          <a:lstStyle/>
          <a:p>
            <a:pPr defTabSz="1299992">
              <a:defRPr/>
            </a:pPr>
            <a:r>
              <a:rPr lang="en-US" sz="4267" dirty="0">
                <a:solidFill>
                  <a:sysClr val="windowText" lastClr="000000"/>
                </a:solidFill>
              </a:rPr>
              <a:t>2016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27813" y="8508378"/>
            <a:ext cx="1625600" cy="787926"/>
          </a:xfrm>
          <a:prstGeom prst="rect">
            <a:avLst/>
          </a:prstGeom>
          <a:noFill/>
        </p:spPr>
        <p:txBody>
          <a:bodyPr wrap="square" lIns="130001" tIns="65001" rIns="130001" bIns="65001" rtlCol="0">
            <a:spAutoFit/>
          </a:bodyPr>
          <a:lstStyle/>
          <a:p>
            <a:pPr defTabSz="1299992">
              <a:defRPr/>
            </a:pPr>
            <a:r>
              <a:rPr lang="en-US" sz="4267" dirty="0">
                <a:solidFill>
                  <a:sysClr val="windowText" lastClr="000000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39231770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Growing comfort with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Risk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Capitation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Bundling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Value-based Purchasing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Payment coordination amongst a variety of payers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>Increasing Experience with </a:t>
            </a:r>
            <a:r>
              <a:rPr lang="en-US" dirty="0">
                <a:latin typeface="Calibri" pitchFamily="34" charset="0"/>
              </a:rPr>
              <a:t>N</a:t>
            </a:r>
            <a:r>
              <a:rPr lang="en-US" dirty="0" smtClean="0">
                <a:latin typeface="Calibri" pitchFamily="34" charset="0"/>
              </a:rPr>
              <a:t>ew Payment Models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53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FBD6F2-669E-4DD7-B4D5-9714826C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Readmissions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378DDEA-822A-45AA-93E9-CD62F9289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4252" y="2819401"/>
            <a:ext cx="10536296" cy="644455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3600" dirty="0" smtClean="0"/>
              <a:t>The role of home based care in the continuum of care</a:t>
            </a:r>
          </a:p>
          <a:p>
            <a:pPr>
              <a:spcBef>
                <a:spcPts val="1200"/>
              </a:spcBef>
            </a:pPr>
            <a:r>
              <a:rPr lang="en-US" sz="3600" dirty="0" smtClean="0"/>
              <a:t>The role of readmissions in payment models</a:t>
            </a:r>
          </a:p>
          <a:p>
            <a:pPr>
              <a:spcBef>
                <a:spcPts val="1200"/>
              </a:spcBef>
            </a:pPr>
            <a:r>
              <a:rPr lang="en-US" sz="3600" dirty="0" smtClean="0"/>
              <a:t>Flexibility of methods of care</a:t>
            </a:r>
            <a:endParaRPr lang="en-US" dirty="0"/>
          </a:p>
          <a:p>
            <a:pPr lvl="2">
              <a:spcBef>
                <a:spcPts val="3000"/>
              </a:spcBef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41113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" y="217199"/>
            <a:ext cx="12246187" cy="1083281"/>
          </a:xfrm>
        </p:spPr>
        <p:txBody>
          <a:bodyPr>
            <a:normAutofit/>
          </a:bodyPr>
          <a:lstStyle/>
          <a:p>
            <a:r>
              <a:rPr lang="en-US" sz="5049" b="1" dirty="0">
                <a:latin typeface="Calibri" pitchFamily="34" charset="0"/>
              </a:rPr>
              <a:t>Home-Based Care Across the Continuum</a:t>
            </a:r>
            <a:endParaRPr lang="en-US" sz="5049" b="1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48" y="1520885"/>
            <a:ext cx="12246187" cy="601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7586134"/>
            <a:ext cx="12788053" cy="1431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8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00480" y="520192"/>
            <a:ext cx="11162453" cy="2146808"/>
          </a:xfrm>
        </p:spPr>
        <p:txBody>
          <a:bodyPr>
            <a:noAutofit/>
          </a:bodyPr>
          <a:lstStyle/>
          <a:p>
            <a:r>
              <a:rPr lang="en-US" dirty="0"/>
              <a:t>Intersection of “Best” Practice &amp; Costs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5527040" y="3467948"/>
          <a:ext cx="7278666" cy="5313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747" y="3142827"/>
            <a:ext cx="6610773" cy="4443307"/>
          </a:xfrm>
        </p:spPr>
        <p:txBody>
          <a:bodyPr>
            <a:normAutofit/>
          </a:bodyPr>
          <a:lstStyle/>
          <a:p>
            <a:r>
              <a:rPr lang="en-US" dirty="0"/>
              <a:t>Paradigm Shift Required:</a:t>
            </a:r>
          </a:p>
          <a:p>
            <a:pPr lvl="1"/>
            <a:r>
              <a:rPr lang="en-US" sz="3413" dirty="0"/>
              <a:t>Move from “silo-approach” to practice            to shared responsibility and                        accountability</a:t>
            </a:r>
          </a:p>
          <a:p>
            <a:pPr lvl="1"/>
            <a:r>
              <a:rPr lang="en-US" sz="3413" dirty="0"/>
              <a:t>“What you measure will         get managed.”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709333" y="4443307"/>
            <a:ext cx="866987" cy="272135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 dirty="0"/>
          </a:p>
        </p:txBody>
      </p:sp>
    </p:spTree>
    <p:extLst>
      <p:ext uri="{BB962C8B-B14F-4D97-AF65-F5344CB8AC3E}">
        <p14:creationId xmlns:p14="http://schemas.microsoft.com/office/powerpoint/2010/main" val="70857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Risk vs. Reward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3"/>
          </p:nvPr>
        </p:nvSpPr>
        <p:spPr>
          <a:xfrm>
            <a:off x="962354" y="3048000"/>
            <a:ext cx="11392206" cy="5665216"/>
          </a:xfrm>
        </p:spPr>
        <p:txBody>
          <a:bodyPr>
            <a:noAutofit/>
          </a:bodyPr>
          <a:lstStyle/>
          <a:p>
            <a:r>
              <a:rPr lang="en-US" sz="5400" dirty="0" smtClean="0"/>
              <a:t>Risk models</a:t>
            </a:r>
          </a:p>
          <a:p>
            <a:r>
              <a:rPr lang="en-US" sz="5400" dirty="0" smtClean="0"/>
              <a:t>Quality bonus payments</a:t>
            </a:r>
          </a:p>
          <a:p>
            <a:r>
              <a:rPr lang="en-US" sz="5400" dirty="0" smtClean="0"/>
              <a:t>Role of contractor vs subcontractor</a:t>
            </a:r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894256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Interaction of Clinical Decision Making &amp; Costs</a:t>
            </a:r>
            <a:endParaRPr lang="en-US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-758614" y="1842347"/>
          <a:ext cx="8019627" cy="704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394027" y="3251200"/>
            <a:ext cx="6177280" cy="6068907"/>
          </a:xfrm>
        </p:spPr>
        <p:txBody>
          <a:bodyPr/>
          <a:lstStyle/>
          <a:p>
            <a:r>
              <a:rPr lang="en-US" dirty="0" smtClean="0"/>
              <a:t>Paradigm Shift Required:</a:t>
            </a:r>
          </a:p>
          <a:p>
            <a:pPr lvl="1"/>
            <a:r>
              <a:rPr lang="en-US" dirty="0" smtClean="0"/>
              <a:t>Move from optimizing “productivity”             to measure of clinician success in risk management/(re-)hospitalization reduction</a:t>
            </a:r>
          </a:p>
          <a:p>
            <a:pPr lvl="1"/>
            <a:r>
              <a:rPr lang="en-US" dirty="0" smtClean="0"/>
              <a:t>APTA Resource:  Comprehensive Care Joint Replacement Model Contracting Checklist, March 2016.  </a:t>
            </a:r>
            <a:r>
              <a:rPr lang="en-US" dirty="0" smtClean="0">
                <a:hlinkClick r:id="rId8"/>
              </a:rPr>
              <a:t>www.apta.org</a:t>
            </a:r>
            <a:r>
              <a:rPr lang="en-US" dirty="0" smtClean="0"/>
              <a:t> </a:t>
            </a:r>
          </a:p>
          <a:p>
            <a:pPr lvl="1"/>
            <a:endParaRPr lang="en-US" sz="3413" dirty="0"/>
          </a:p>
        </p:txBody>
      </p:sp>
      <p:sp>
        <p:nvSpPr>
          <p:cNvPr id="8" name="Right Arrow 7"/>
          <p:cNvSpPr/>
          <p:nvPr/>
        </p:nvSpPr>
        <p:spPr>
          <a:xfrm>
            <a:off x="9753600" y="4551681"/>
            <a:ext cx="866987" cy="272135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 dirty="0"/>
          </a:p>
        </p:txBody>
      </p:sp>
    </p:spTree>
    <p:extLst>
      <p:ext uri="{BB962C8B-B14F-4D97-AF65-F5344CB8AC3E}">
        <p14:creationId xmlns:p14="http://schemas.microsoft.com/office/powerpoint/2010/main" val="330034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Shifting Preferences Leading to Shifting Policies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3"/>
          </p:nvPr>
        </p:nvSpPr>
        <p:spPr>
          <a:xfrm>
            <a:off x="962354" y="3048000"/>
            <a:ext cx="11392206" cy="5665216"/>
          </a:xfrm>
        </p:spPr>
        <p:txBody>
          <a:bodyPr>
            <a:noAutofit/>
          </a:bodyPr>
          <a:lstStyle/>
          <a:p>
            <a:r>
              <a:rPr lang="en-US" sz="5400" dirty="0" smtClean="0"/>
              <a:t>How to meet public demand</a:t>
            </a:r>
          </a:p>
          <a:p>
            <a:r>
              <a:rPr lang="en-US" sz="5400" dirty="0" smtClean="0"/>
              <a:t>Commonality of practice in other sectors of care</a:t>
            </a:r>
            <a:endParaRPr lang="en-US" sz="5400" dirty="0" smtClean="0"/>
          </a:p>
          <a:p>
            <a:endParaRPr lang="en-US" sz="5400" dirty="0" smtClean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31722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Barriers to Success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3"/>
          </p:nvPr>
        </p:nvSpPr>
        <p:spPr>
          <a:xfrm>
            <a:off x="962354" y="3048000"/>
            <a:ext cx="11392206" cy="5665216"/>
          </a:xfrm>
        </p:spPr>
        <p:txBody>
          <a:bodyPr>
            <a:noAutofit/>
          </a:bodyPr>
          <a:lstStyle/>
          <a:p>
            <a:r>
              <a:rPr lang="en-US" sz="5400" dirty="0" smtClean="0"/>
              <a:t>Homebound</a:t>
            </a:r>
          </a:p>
          <a:p>
            <a:r>
              <a:rPr lang="en-US" sz="5400" dirty="0" smtClean="0"/>
              <a:t>Orders for home health</a:t>
            </a:r>
          </a:p>
          <a:p>
            <a:r>
              <a:rPr lang="en-US" sz="5400" dirty="0" smtClean="0"/>
              <a:t>Conceptualization of capabilities </a:t>
            </a:r>
          </a:p>
          <a:p>
            <a:r>
              <a:rPr lang="en-US" sz="5400" dirty="0" smtClean="0"/>
              <a:t>State and federal restrictions hindering practice and training</a:t>
            </a:r>
            <a:endParaRPr lang="en-US" sz="5400" dirty="0" smtClean="0"/>
          </a:p>
          <a:p>
            <a:endParaRPr lang="en-US" sz="5400" dirty="0" smtClean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242588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481177"/>
            <a:ext cx="11704320" cy="1042823"/>
          </a:xfrm>
        </p:spPr>
        <p:txBody>
          <a:bodyPr>
            <a:no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 smtClean="0"/>
              <a:t>Don’t Know What They Don’t Know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107" y="2673533"/>
            <a:ext cx="11595947" cy="7080067"/>
          </a:xfrm>
        </p:spPr>
        <p:txBody>
          <a:bodyPr>
            <a:normAutofit/>
          </a:bodyPr>
          <a:lstStyle/>
          <a:p>
            <a:r>
              <a:rPr lang="en-US" dirty="0" smtClean="0"/>
              <a:t>Hospitals are aware of inpatient practices, but lack the knowledge of post-acute providers</a:t>
            </a:r>
          </a:p>
          <a:p>
            <a:r>
              <a:rPr lang="en-US" dirty="0" smtClean="0"/>
              <a:t>In earliest conversations, most time was spent educating Conveners/Episode Initiators (EI) on Home Health Billing and practices</a:t>
            </a:r>
          </a:p>
          <a:p>
            <a:r>
              <a:rPr lang="en-US" dirty="0" smtClean="0"/>
              <a:t>Erroneous assumptions by Conveners/EIs included believing:</a:t>
            </a:r>
          </a:p>
          <a:p>
            <a:pPr lvl="1"/>
            <a:r>
              <a:rPr lang="en-US" sz="3413" dirty="0"/>
              <a:t># of days impacts total cost</a:t>
            </a:r>
          </a:p>
          <a:p>
            <a:pPr lvl="1"/>
            <a:r>
              <a:rPr lang="en-US" sz="3413" dirty="0"/>
              <a:t>HH agencies added nursing for additional revenue</a:t>
            </a:r>
          </a:p>
          <a:p>
            <a:pPr lvl="1"/>
            <a:r>
              <a:rPr lang="en-US" sz="3413" dirty="0"/>
              <a:t>Home health aide and social work increase cost</a:t>
            </a:r>
          </a:p>
          <a:p>
            <a:pPr lvl="1"/>
            <a:r>
              <a:rPr lang="en-US" sz="3413" dirty="0"/>
              <a:t>LUPAs were best practices</a:t>
            </a:r>
            <a:endParaRPr lang="en-US" sz="3413" dirty="0"/>
          </a:p>
        </p:txBody>
      </p:sp>
    </p:spTree>
    <p:extLst>
      <p:ext uri="{BB962C8B-B14F-4D97-AF65-F5344CB8AC3E}">
        <p14:creationId xmlns:p14="http://schemas.microsoft.com/office/powerpoint/2010/main" val="26487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BA117D-C3B4-41C4-807B-7508A16B9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Care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AA59F0-0361-4372-99CA-D3B273996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275" y="3276600"/>
            <a:ext cx="10536296" cy="5436165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en-US" dirty="0" smtClean="0"/>
              <a:t>The movement from institutional care to home and community based care </a:t>
            </a:r>
          </a:p>
          <a:p>
            <a:pPr fontAlgn="base">
              <a:spcBef>
                <a:spcPts val="1200"/>
              </a:spcBef>
            </a:pPr>
            <a:r>
              <a:rPr lang="en-US" dirty="0" smtClean="0"/>
              <a:t>Drive to home</a:t>
            </a:r>
          </a:p>
          <a:p>
            <a:pPr fontAlgn="base">
              <a:spcBef>
                <a:spcPts val="1200"/>
              </a:spcBef>
            </a:pPr>
            <a:r>
              <a:rPr lang="en-US" dirty="0" smtClean="0"/>
              <a:t>Drive to quality over quantity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28510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Legislative Options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3"/>
          </p:nvPr>
        </p:nvSpPr>
        <p:spPr>
          <a:xfrm>
            <a:off x="962354" y="3048000"/>
            <a:ext cx="11392206" cy="5665216"/>
          </a:xfrm>
        </p:spPr>
        <p:txBody>
          <a:bodyPr>
            <a:noAutofit/>
          </a:bodyPr>
          <a:lstStyle/>
          <a:p>
            <a:r>
              <a:rPr lang="en-US" sz="5400" dirty="0" smtClean="0"/>
              <a:t>Homebound </a:t>
            </a:r>
          </a:p>
          <a:p>
            <a:r>
              <a:rPr lang="en-US" sz="5400" dirty="0" smtClean="0"/>
              <a:t>Orders for home health</a:t>
            </a:r>
          </a:p>
          <a:p>
            <a:r>
              <a:rPr lang="en-US" sz="5400" dirty="0" smtClean="0"/>
              <a:t>State and federal restrictions hindering practice and training</a:t>
            </a:r>
            <a:endParaRPr lang="en-US" sz="5400" dirty="0" smtClean="0"/>
          </a:p>
          <a:p>
            <a:endParaRPr lang="en-US" sz="5400" dirty="0" smtClean="0"/>
          </a:p>
          <a:p>
            <a:pPr marL="0" indent="0">
              <a:buNone/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50004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39" y="8547500"/>
            <a:ext cx="2596442" cy="886147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0240" y="217199"/>
            <a:ext cx="8236373" cy="1408401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Legislative update</a:t>
            </a:r>
            <a:endParaRPr lang="en-US" cap="non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240" y="2167467"/>
            <a:ext cx="11595947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267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sz="4267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="" xmlns:a16="http://schemas.microsoft.com/office/drawing/2014/main" id="{58C5EE4D-79DC-4779-B3E3-2AE368D00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3387392"/>
              </p:ext>
            </p:extLst>
          </p:nvPr>
        </p:nvGraphicFramePr>
        <p:xfrm>
          <a:off x="325120" y="1946428"/>
          <a:ext cx="12354561" cy="748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5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305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04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46524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Legislative Issue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Major Provisions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ElevatingHOME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Actions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5082">
                <a:tc>
                  <a:txBody>
                    <a:bodyPr/>
                    <a:lstStyle/>
                    <a:p>
                      <a: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Home Health Care Planning and Improvement Act (H.R. 1825/S. 445)</a:t>
                      </a:r>
                    </a:p>
                    <a:p>
                      <a:endParaRPr lang="en-US" sz="2000" kern="12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Status: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House Cosponsors: 120 (71 D, 49 R)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Senate Cosponsors: 38 (27 D, </a:t>
                      </a:r>
                      <a:b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</a:b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10 R, 2 I)</a:t>
                      </a:r>
                    </a:p>
                    <a:p>
                      <a:endParaRPr lang="en-US" sz="2000" kern="12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Allows nurse practitioners, clinical nurse specialists and physician assistants to order home health services under Medicare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Actively engaging with E&amp;C, W&amp;M and Finance members to grow sponsorship and push for a hearing, markup, and passage.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Positioning legislation to be included in potential end-of-year extenders package.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8044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Palliative Care and Hospice Education and Training Act (H.R.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1676/S. 693)</a:t>
                      </a:r>
                    </a:p>
                    <a:p>
                      <a:endParaRPr lang="en-US" sz="20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Status: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House Cosponsors: 187 (115 D, 72 R)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Senate Cosponsors: 15 (8 D, 6 R, 1 I)</a:t>
                      </a:r>
                    </a:p>
                    <a:p>
                      <a:endParaRPr lang="en-US" sz="20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Establishes Palliative Care and Hospice education centers and fellowship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programs to provide training and workforce development in palliative care services.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Provides funding for palliative care research.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Engaging with committees of jurisdiction (E&amp;C and HELP Committee) to grow sponsorship in Senate and ask for markup in House.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Participated as a Group Leader and supported follow-up efforts for the Patient Quality of Life Coalition Virtual Lobby Day &amp; Hill Day in June.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936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39" y="8547500"/>
            <a:ext cx="2596442" cy="886147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033760" cy="1408401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Snapshot: Legislative Action</a:t>
            </a:r>
            <a:endParaRPr lang="en-US" cap="non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240" y="2167467"/>
            <a:ext cx="11595947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267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sz="4267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="" xmlns:a16="http://schemas.microsoft.com/office/drawing/2014/main" id="{58C5EE4D-79DC-4779-B3E3-2AE368D00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1524323"/>
              </p:ext>
            </p:extLst>
          </p:nvPr>
        </p:nvGraphicFramePr>
        <p:xfrm>
          <a:off x="325120" y="1946428"/>
          <a:ext cx="12354561" cy="748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5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305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04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46524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Legislative Issue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Major Provisions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ElevatingHOME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Actions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5082">
                <a:tc>
                  <a:txBody>
                    <a:bodyPr/>
                    <a:lstStyle/>
                    <a:p>
                      <a: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Home Health Documentation and Program Improvement Act of 2017 (H.R. 2663)</a:t>
                      </a:r>
                    </a:p>
                    <a:p>
                      <a:endParaRPr lang="en-US" sz="2000" kern="12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Status: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House Cosponsors: 27 (9 D, </a:t>
                      </a:r>
                      <a:b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</a:b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18 R)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Updates face to face documentation requirements to require that the home health agency’s patient record be used as supporting material as appropriate.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Establishes a settlement process for appeals of denied claims.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Met with staff from previous Senate sponsors. There is interest in reintroducing.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Meeting with W&amp;M and E&amp;C members to build sponsorship. 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Deploy VNAA &amp; </a:t>
                      </a:r>
                      <a:r>
                        <a:rPr lang="en-US" sz="2000" baseline="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ElevatingHOME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members to ask </a:t>
                      </a:r>
                      <a:r>
                        <a:rPr lang="en-US" sz="2000" baseline="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MoCs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for support.</a:t>
                      </a:r>
                    </a:p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Positioning to be included in end-of-year extenders package.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80444">
                <a:tc>
                  <a:txBody>
                    <a:bodyPr/>
                    <a:lstStyle/>
                    <a:p>
                      <a:r>
                        <a:rPr lang="en-US" sz="21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Patient Choice and Quality Care Act (H.R. 2797/S. 1334)</a:t>
                      </a:r>
                    </a:p>
                    <a:p>
                      <a:endParaRPr lang="en-US" sz="20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Status: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House Cosponsors: 16 (11 D, 5 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Senate Cosponsors: 5 (2 D, 3 R)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7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Creates a Medicare benefit for those with serious or life-threatening illness that includes team-based discussion of goals of care and values, explanation of disease progression, exploration of a relevant range of treatment options, and documented care values and preferences.</a:t>
                      </a:r>
                      <a:br>
                        <a:rPr lang="en-US" sz="17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</a:br>
                      <a:endParaRPr lang="en-US" sz="17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7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Directs the Center for Medicare and Medicaid Innovation (CMMI) to conduct an Advanced Illness Coordination Services demonstration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Collaborating with other Palliative Care and Hospice advocacy groups to strategize best approach to build support for the bills in Congress and to deliver a unified message.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035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39" y="8547500"/>
            <a:ext cx="2596442" cy="886147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0240" y="217199"/>
            <a:ext cx="10805160" cy="1408401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Snapshot: Legislative Action</a:t>
            </a:r>
            <a:endParaRPr lang="en-US" cap="non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240" y="2167467"/>
            <a:ext cx="11595947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267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sz="4267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="" xmlns:a16="http://schemas.microsoft.com/office/drawing/2014/main" id="{58C5EE4D-79DC-4779-B3E3-2AE368D00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368796"/>
              </p:ext>
            </p:extLst>
          </p:nvPr>
        </p:nvGraphicFramePr>
        <p:xfrm>
          <a:off x="325120" y="1946428"/>
          <a:ext cx="12354561" cy="748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5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305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04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46524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Legislative Issue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Major Provisions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ElevatingHOME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Actions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5082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Preserve Access to Medicare Rural Home Health Services</a:t>
                      </a:r>
                    </a:p>
                    <a:p>
                      <a:endParaRPr lang="en-US" sz="20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Status: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Legislation (S. 353) introduced in the Senate by Sen. Susan Collins (R-ME) &amp; Sen. Maria Cantwell (D-WA).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Extends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the 3 percent rural add-on for Medicare home health services through 2022.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Engaging House W&amp;M members to sponsor a companion.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Raising the legislation as a priority with W&amp;M and Finance Committees to ensure this get extended.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sz="20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80444">
                <a:tc>
                  <a:txBody>
                    <a:bodyPr/>
                    <a:lstStyle/>
                    <a:p>
                      <a: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S. 870 - Creating High Quality Results and Outcomes Necessary to Improve Chronic Care Act of 2017</a:t>
                      </a:r>
                      <a:br>
                        <a:rPr lang="en-US" sz="2000" kern="12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endParaRPr lang="en-US" sz="2000" kern="12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Allows for reimbursement of </a:t>
                      </a:r>
                      <a:r>
                        <a:rPr lang="en-US" sz="2000" baseline="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telehealth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services for home health agencies participating in ACOs</a:t>
                      </a:r>
                      <a:b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</a:br>
                      <a:endParaRPr lang="en-US" sz="2000" baseline="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Commissions a GAO study and report on longitudinal comprehensive care planning services under Medicare part B.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VNAA is advocating for full Medicare reimbursement for telehealth services provided by HHAs, not just those participating in ACOs.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Continues to reiterate this message in all meetings with the Senate before full Senate vote is scheduled.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650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39" y="8547500"/>
            <a:ext cx="2596442" cy="886147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0240" y="217199"/>
            <a:ext cx="10957560" cy="1408401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Snapshot: Legislative Action</a:t>
            </a:r>
            <a:endParaRPr lang="en-US" cap="non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240" y="2167467"/>
            <a:ext cx="11595947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267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endParaRPr lang="en-US" sz="4267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="" xmlns:a16="http://schemas.microsoft.com/office/drawing/2014/main" id="{58C5EE4D-79DC-4779-B3E3-2AE368D006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381261"/>
              </p:ext>
            </p:extLst>
          </p:nvPr>
        </p:nvGraphicFramePr>
        <p:xfrm>
          <a:off x="325120" y="1946428"/>
          <a:ext cx="12354561" cy="4101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58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305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1904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46524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Legislative Issue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Major Provisions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ElevatingHOME</a:t>
                      </a:r>
                      <a:r>
                        <a:rPr lang="en-US" sz="2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Actions</a:t>
                      </a:r>
                    </a:p>
                  </a:txBody>
                  <a:tcPr marL="130048" marR="130048" marT="65024" marB="65024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55082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Post-Acute Care Value-Based Purchasing</a:t>
                      </a:r>
                    </a:p>
                    <a:p>
                      <a:endParaRPr lang="en-US" sz="20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Status: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Legislation is currently being worked on for reintroduction in the House. Very little details are known.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Legislation introduced in the 114</a:t>
                      </a:r>
                      <a:r>
                        <a:rPr lang="en-US" sz="2000" baseline="300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 Congress would have held post-acute care providers to untested IMPACT Act measures at a high percentage of risk.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Legislation as introduced was focused solely on cost savings, with little attention paid to quality of care provided.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2000" baseline="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latin typeface="Calibri" panose="020F0502020204030204" pitchFamily="34" charset="0"/>
                        </a:rPr>
                        <a:t>Engaging with other post-acute care provider stakeholders to influence legislation that places equal emphasis on quality that it does cost savings.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5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BA117D-C3B4-41C4-807B-7508A16B9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focus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AA59F0-0361-4372-99CA-D3B273996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275" y="3276600"/>
            <a:ext cx="10536296" cy="5436165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en-US" dirty="0" smtClean="0"/>
              <a:t>Silver Tsunami </a:t>
            </a:r>
          </a:p>
          <a:p>
            <a:pPr fontAlgn="base">
              <a:spcBef>
                <a:spcPts val="1200"/>
              </a:spcBef>
            </a:pPr>
            <a:r>
              <a:rPr lang="en-US" dirty="0" smtClean="0"/>
              <a:t>Growing chronic conditions</a:t>
            </a:r>
          </a:p>
          <a:p>
            <a:pPr fontAlgn="base">
              <a:spcBef>
                <a:spcPts val="1200"/>
              </a:spcBef>
            </a:pPr>
            <a:r>
              <a:rPr lang="en-US" dirty="0" smtClean="0"/>
              <a:t>Demographics of Medicare hom</a:t>
            </a:r>
            <a:r>
              <a:rPr lang="en-US" dirty="0" smtClean="0"/>
              <a:t>e health patients</a:t>
            </a:r>
          </a:p>
          <a:p>
            <a:pPr fontAlgn="base">
              <a:spcBef>
                <a:spcPts val="1200"/>
              </a:spcBef>
            </a:pPr>
            <a:r>
              <a:rPr lang="en-US" dirty="0" smtClean="0"/>
              <a:t>Settings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8140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Successful care transitions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Focus on evidence-based practices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Team-Based Care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Specializations – joint replacement recovery, COPD, post-transplant recovery, etc.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Falls prevention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Medication management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Reduction in re-hospitalization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>High Quality with Cost-effectiveness</a:t>
            </a: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825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541867" y="3142828"/>
            <a:ext cx="11715021" cy="5145668"/>
            <a:chOff x="1525279" y="1397000"/>
            <a:chExt cx="6093440" cy="4064000"/>
          </a:xfrm>
        </p:grpSpPr>
        <p:grpSp>
          <p:nvGrpSpPr>
            <p:cNvPr id="21" name="Group 20"/>
            <p:cNvGrpSpPr/>
            <p:nvPr/>
          </p:nvGrpSpPr>
          <p:grpSpPr>
            <a:xfrm>
              <a:off x="1525279" y="1397000"/>
              <a:ext cx="6093440" cy="4064000"/>
              <a:chOff x="1525279" y="1397000"/>
              <a:chExt cx="6093440" cy="4064000"/>
            </a:xfrm>
          </p:grpSpPr>
          <p:sp>
            <p:nvSpPr>
              <p:cNvPr id="25" name="Freeform 24"/>
              <p:cNvSpPr/>
              <p:nvPr/>
            </p:nvSpPr>
            <p:spPr>
              <a:xfrm>
                <a:off x="1525279" y="1397000"/>
                <a:ext cx="1991320" cy="4064000"/>
              </a:xfrm>
              <a:custGeom>
                <a:avLst/>
                <a:gdLst>
                  <a:gd name="connsiteX0" fmla="*/ 0 w 1991320"/>
                  <a:gd name="connsiteY0" fmla="*/ 199132 h 4064000"/>
                  <a:gd name="connsiteX1" fmla="*/ 199132 w 1991320"/>
                  <a:gd name="connsiteY1" fmla="*/ 0 h 4064000"/>
                  <a:gd name="connsiteX2" fmla="*/ 1792188 w 1991320"/>
                  <a:gd name="connsiteY2" fmla="*/ 0 h 4064000"/>
                  <a:gd name="connsiteX3" fmla="*/ 1991320 w 1991320"/>
                  <a:gd name="connsiteY3" fmla="*/ 199132 h 4064000"/>
                  <a:gd name="connsiteX4" fmla="*/ 1991320 w 1991320"/>
                  <a:gd name="connsiteY4" fmla="*/ 3864868 h 4064000"/>
                  <a:gd name="connsiteX5" fmla="*/ 1792188 w 1991320"/>
                  <a:gd name="connsiteY5" fmla="*/ 4064000 h 4064000"/>
                  <a:gd name="connsiteX6" fmla="*/ 199132 w 1991320"/>
                  <a:gd name="connsiteY6" fmla="*/ 4064000 h 4064000"/>
                  <a:gd name="connsiteX7" fmla="*/ 0 w 1991320"/>
                  <a:gd name="connsiteY7" fmla="*/ 3864868 h 4064000"/>
                  <a:gd name="connsiteX8" fmla="*/ 0 w 1991320"/>
                  <a:gd name="connsiteY8" fmla="*/ 199132 h 406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91320" h="4064000">
                    <a:moveTo>
                      <a:pt x="0" y="199132"/>
                    </a:moveTo>
                    <a:cubicBezTo>
                      <a:pt x="0" y="89154"/>
                      <a:pt x="89154" y="0"/>
                      <a:pt x="199132" y="0"/>
                    </a:cubicBezTo>
                    <a:lnTo>
                      <a:pt x="1792188" y="0"/>
                    </a:lnTo>
                    <a:cubicBezTo>
                      <a:pt x="1902166" y="0"/>
                      <a:pt x="1991320" y="89154"/>
                      <a:pt x="1991320" y="199132"/>
                    </a:cubicBezTo>
                    <a:lnTo>
                      <a:pt x="1991320" y="3864868"/>
                    </a:lnTo>
                    <a:cubicBezTo>
                      <a:pt x="1991320" y="3974846"/>
                      <a:pt x="1902166" y="4064000"/>
                      <a:pt x="1792188" y="4064000"/>
                    </a:cubicBezTo>
                    <a:lnTo>
                      <a:pt x="199132" y="4064000"/>
                    </a:lnTo>
                    <a:cubicBezTo>
                      <a:pt x="89154" y="4064000"/>
                      <a:pt x="0" y="3974846"/>
                      <a:pt x="0" y="3864868"/>
                    </a:cubicBezTo>
                    <a:lnTo>
                      <a:pt x="0" y="199132"/>
                    </a:lnTo>
                    <a:close/>
                  </a:path>
                </a:pathLst>
              </a:custGeom>
              <a:solidFill>
                <a:schemeClr val="bg2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45053" tIns="2757018" rIns="445053" bIns="1601035" numCol="1" spcCol="1270" anchor="ctr" anchorCtr="0">
                <a:noAutofit/>
              </a:bodyPr>
              <a:lstStyle/>
              <a:p>
                <a:pPr defTabSz="278054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258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844284" y="1640840"/>
                <a:ext cx="1353312" cy="647965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defTabSz="649766"/>
                <a:r>
                  <a:rPr lang="en-US" sz="2276" dirty="0">
                    <a:solidFill>
                      <a:srgbClr val="073857"/>
                    </a:solidFill>
                  </a:rPr>
                  <a:t>Population Health</a:t>
                </a:r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3576339" y="1397000"/>
                <a:ext cx="1991320" cy="4064000"/>
              </a:xfrm>
              <a:custGeom>
                <a:avLst/>
                <a:gdLst>
                  <a:gd name="connsiteX0" fmla="*/ 0 w 1991320"/>
                  <a:gd name="connsiteY0" fmla="*/ 199132 h 4064000"/>
                  <a:gd name="connsiteX1" fmla="*/ 199132 w 1991320"/>
                  <a:gd name="connsiteY1" fmla="*/ 0 h 4064000"/>
                  <a:gd name="connsiteX2" fmla="*/ 1792188 w 1991320"/>
                  <a:gd name="connsiteY2" fmla="*/ 0 h 4064000"/>
                  <a:gd name="connsiteX3" fmla="*/ 1991320 w 1991320"/>
                  <a:gd name="connsiteY3" fmla="*/ 199132 h 4064000"/>
                  <a:gd name="connsiteX4" fmla="*/ 1991320 w 1991320"/>
                  <a:gd name="connsiteY4" fmla="*/ 3864868 h 4064000"/>
                  <a:gd name="connsiteX5" fmla="*/ 1792188 w 1991320"/>
                  <a:gd name="connsiteY5" fmla="*/ 4064000 h 4064000"/>
                  <a:gd name="connsiteX6" fmla="*/ 199132 w 1991320"/>
                  <a:gd name="connsiteY6" fmla="*/ 4064000 h 4064000"/>
                  <a:gd name="connsiteX7" fmla="*/ 0 w 1991320"/>
                  <a:gd name="connsiteY7" fmla="*/ 3864868 h 4064000"/>
                  <a:gd name="connsiteX8" fmla="*/ 0 w 1991320"/>
                  <a:gd name="connsiteY8" fmla="*/ 199132 h 406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91320" h="4064000">
                    <a:moveTo>
                      <a:pt x="0" y="199132"/>
                    </a:moveTo>
                    <a:cubicBezTo>
                      <a:pt x="0" y="89154"/>
                      <a:pt x="89154" y="0"/>
                      <a:pt x="199132" y="0"/>
                    </a:cubicBezTo>
                    <a:lnTo>
                      <a:pt x="1792188" y="0"/>
                    </a:lnTo>
                    <a:cubicBezTo>
                      <a:pt x="1902166" y="0"/>
                      <a:pt x="1991320" y="89154"/>
                      <a:pt x="1991320" y="199132"/>
                    </a:cubicBezTo>
                    <a:lnTo>
                      <a:pt x="1991320" y="3864868"/>
                    </a:lnTo>
                    <a:cubicBezTo>
                      <a:pt x="1991320" y="3974846"/>
                      <a:pt x="1902166" y="4064000"/>
                      <a:pt x="1792188" y="4064000"/>
                    </a:cubicBezTo>
                    <a:lnTo>
                      <a:pt x="199132" y="4064000"/>
                    </a:lnTo>
                    <a:cubicBezTo>
                      <a:pt x="89154" y="4064000"/>
                      <a:pt x="0" y="3974846"/>
                      <a:pt x="0" y="3864868"/>
                    </a:cubicBezTo>
                    <a:lnTo>
                      <a:pt x="0" y="199132"/>
                    </a:lnTo>
                    <a:close/>
                  </a:path>
                </a:pathLst>
              </a:cu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45053" tIns="2757018" rIns="445053" bIns="1601035" numCol="1" spcCol="1270" anchor="ctr" anchorCtr="0">
                <a:noAutofit/>
              </a:bodyPr>
              <a:lstStyle/>
              <a:p>
                <a:pPr defTabSz="278054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258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895344" y="1640840"/>
                <a:ext cx="1353312" cy="647965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defTabSz="649766"/>
                <a:r>
                  <a:rPr lang="en-US" sz="2276" dirty="0">
                    <a:solidFill>
                      <a:srgbClr val="38AAA0">
                        <a:lumMod val="50000"/>
                      </a:srgbClr>
                    </a:solidFill>
                  </a:rPr>
                  <a:t>Patient Experience</a:t>
                </a:r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5627399" y="1397000"/>
                <a:ext cx="1991320" cy="4064000"/>
              </a:xfrm>
              <a:custGeom>
                <a:avLst/>
                <a:gdLst>
                  <a:gd name="connsiteX0" fmla="*/ 0 w 1991320"/>
                  <a:gd name="connsiteY0" fmla="*/ 199132 h 4064000"/>
                  <a:gd name="connsiteX1" fmla="*/ 199132 w 1991320"/>
                  <a:gd name="connsiteY1" fmla="*/ 0 h 4064000"/>
                  <a:gd name="connsiteX2" fmla="*/ 1792188 w 1991320"/>
                  <a:gd name="connsiteY2" fmla="*/ 0 h 4064000"/>
                  <a:gd name="connsiteX3" fmla="*/ 1991320 w 1991320"/>
                  <a:gd name="connsiteY3" fmla="*/ 199132 h 4064000"/>
                  <a:gd name="connsiteX4" fmla="*/ 1991320 w 1991320"/>
                  <a:gd name="connsiteY4" fmla="*/ 3864868 h 4064000"/>
                  <a:gd name="connsiteX5" fmla="*/ 1792188 w 1991320"/>
                  <a:gd name="connsiteY5" fmla="*/ 4064000 h 4064000"/>
                  <a:gd name="connsiteX6" fmla="*/ 199132 w 1991320"/>
                  <a:gd name="connsiteY6" fmla="*/ 4064000 h 4064000"/>
                  <a:gd name="connsiteX7" fmla="*/ 0 w 1991320"/>
                  <a:gd name="connsiteY7" fmla="*/ 3864868 h 4064000"/>
                  <a:gd name="connsiteX8" fmla="*/ 0 w 1991320"/>
                  <a:gd name="connsiteY8" fmla="*/ 199132 h 406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91320" h="4064000">
                    <a:moveTo>
                      <a:pt x="0" y="199132"/>
                    </a:moveTo>
                    <a:cubicBezTo>
                      <a:pt x="0" y="89154"/>
                      <a:pt x="89154" y="0"/>
                      <a:pt x="199132" y="0"/>
                    </a:cubicBezTo>
                    <a:lnTo>
                      <a:pt x="1792188" y="0"/>
                    </a:lnTo>
                    <a:cubicBezTo>
                      <a:pt x="1902166" y="0"/>
                      <a:pt x="1991320" y="89154"/>
                      <a:pt x="1991320" y="199132"/>
                    </a:cubicBezTo>
                    <a:lnTo>
                      <a:pt x="1991320" y="3864868"/>
                    </a:lnTo>
                    <a:cubicBezTo>
                      <a:pt x="1991320" y="3974846"/>
                      <a:pt x="1902166" y="4064000"/>
                      <a:pt x="1792188" y="4064000"/>
                    </a:cubicBezTo>
                    <a:lnTo>
                      <a:pt x="199132" y="4064000"/>
                    </a:lnTo>
                    <a:cubicBezTo>
                      <a:pt x="89154" y="4064000"/>
                      <a:pt x="0" y="3974846"/>
                      <a:pt x="0" y="3864868"/>
                    </a:cubicBezTo>
                    <a:lnTo>
                      <a:pt x="0" y="199132"/>
                    </a:lnTo>
                    <a:close/>
                  </a:path>
                </a:pathLst>
              </a:custGeom>
              <a:solidFill>
                <a:schemeClr val="accent2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445053" tIns="2757018" rIns="445053" bIns="1601035" numCol="1" spcCol="1270" anchor="ctr" anchorCtr="0">
                <a:noAutofit/>
              </a:bodyPr>
              <a:lstStyle/>
              <a:p>
                <a:pPr defTabSz="2780543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6258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946403" y="1640840"/>
                <a:ext cx="1353312" cy="647965"/>
              </a:xfrm>
              <a:prstGeom prst="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anchor="ctr"/>
              <a:lstStyle/>
              <a:p>
                <a:pPr defTabSz="649766"/>
                <a:r>
                  <a:rPr lang="en-US" sz="2276" dirty="0">
                    <a:solidFill>
                      <a:srgbClr val="38AAA0">
                        <a:lumMod val="50000"/>
                      </a:srgbClr>
                    </a:solidFill>
                  </a:rPr>
                  <a:t>Lower Cost of Care</a:t>
                </a:r>
              </a:p>
            </p:txBody>
          </p:sp>
          <p:sp>
            <p:nvSpPr>
              <p:cNvPr id="31" name="Left-Right Arrow 30"/>
              <p:cNvSpPr/>
              <p:nvPr/>
            </p:nvSpPr>
            <p:spPr>
              <a:xfrm>
                <a:off x="1767839" y="4739087"/>
                <a:ext cx="5608320" cy="609600"/>
              </a:xfrm>
              <a:prstGeom prst="leftRightArrow">
                <a:avLst/>
              </a:prstGeom>
              <a:solidFill>
                <a:schemeClr val="accent6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2" name="TextBox 21"/>
            <p:cNvSpPr txBox="1"/>
            <p:nvPr/>
          </p:nvSpPr>
          <p:spPr>
            <a:xfrm>
              <a:off x="1727823" y="2361732"/>
              <a:ext cx="1605956" cy="2008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49766"/>
              <a:r>
                <a:rPr lang="en-US" sz="1991" dirty="0">
                  <a:solidFill>
                    <a:schemeClr val="tx1"/>
                  </a:solidFill>
                  <a:latin typeface="Arial"/>
                </a:rPr>
                <a:t>Home health providers can serve homebound patients and many others; those facing an acute exacerbation, with chronic conditions, or that need care coordination services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19143" y="2406673"/>
              <a:ext cx="1605956" cy="2008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49766"/>
              <a:r>
                <a:rPr lang="en-US" sz="1991" dirty="0">
                  <a:solidFill>
                    <a:srgbClr val="FFFFFF"/>
                  </a:solidFill>
                  <a:latin typeface="Arial"/>
                </a:rPr>
                <a:t>Medicare beneficiaries want to stay home as long as possible, regardless of their homebound status; home health providers can increasingly facilitate this goal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820081" y="2418255"/>
              <a:ext cx="1605956" cy="2008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49766"/>
              <a:r>
                <a:rPr lang="en-US" sz="1991" dirty="0">
                  <a:solidFill>
                    <a:srgbClr val="FFFFFF"/>
                  </a:solidFill>
                  <a:latin typeface="Arial"/>
                </a:rPr>
                <a:t>Home health services can substitute for higher-cost institutional providers as well as provide the continuing care that prevents hospital and other high-cost utilization</a:t>
              </a:r>
            </a:p>
          </p:txBody>
        </p:sp>
      </p:grp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16748" y="570170"/>
            <a:ext cx="12007893" cy="631381"/>
          </a:xfrm>
        </p:spPr>
        <p:txBody>
          <a:bodyPr>
            <a:noAutofit/>
          </a:bodyPr>
          <a:lstStyle/>
          <a:p>
            <a:r>
              <a:rPr lang="en-US" sz="5120" b="1" dirty="0">
                <a:latin typeface="Calibri" pitchFamily="34" charset="0"/>
              </a:rPr>
              <a:t>The Imperative for Home-Based Care</a:t>
            </a:r>
            <a:endParaRPr lang="en-US" sz="5120" b="1" dirty="0">
              <a:latin typeface="Calibri" pitchFamily="34" charset="0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33494" y="1300480"/>
            <a:ext cx="12137813" cy="8236373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US" sz="3413" dirty="0">
                <a:solidFill>
                  <a:schemeClr val="tx1"/>
                </a:solidFill>
                <a:latin typeface="Calibri" pitchFamily="34" charset="0"/>
              </a:rPr>
              <a:t>Demographic shifts</a:t>
            </a:r>
          </a:p>
          <a:p>
            <a:pPr>
              <a:spcAft>
                <a:spcPts val="0"/>
              </a:spcAft>
            </a:pPr>
            <a:r>
              <a:rPr lang="en-US" sz="3413" dirty="0">
                <a:solidFill>
                  <a:schemeClr val="tx1"/>
                </a:solidFill>
                <a:latin typeface="Calibri" pitchFamily="34" charset="0"/>
              </a:rPr>
              <a:t>Patient preference</a:t>
            </a:r>
          </a:p>
          <a:p>
            <a:pPr>
              <a:spcAft>
                <a:spcPts val="0"/>
              </a:spcAft>
            </a:pPr>
            <a:r>
              <a:rPr lang="en-US" sz="3413" dirty="0">
                <a:solidFill>
                  <a:schemeClr val="tx1"/>
                </a:solidFill>
                <a:latin typeface="Calibri" pitchFamily="34" charset="0"/>
              </a:rPr>
              <a:t>Alignment with HHS’ Triple Aim goals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867" y="9103361"/>
            <a:ext cx="1029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accent1"/>
                </a:solidFill>
                <a:latin typeface="Calibri" pitchFamily="34" charset="0"/>
              </a:rPr>
              <a:t>Source: The Alliance for Home Health Quality and Innovation</a:t>
            </a:r>
            <a:endParaRPr lang="en-US" sz="1800" i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19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16748" y="216747"/>
            <a:ext cx="12007893" cy="984805"/>
          </a:xfrm>
        </p:spPr>
        <p:txBody>
          <a:bodyPr>
            <a:noAutofit/>
          </a:bodyPr>
          <a:lstStyle/>
          <a:p>
            <a:r>
              <a:rPr lang="en-US" sz="5120" b="1" dirty="0">
                <a:latin typeface="Calibri" pitchFamily="34" charset="0"/>
              </a:rPr>
              <a:t>Drivers Emphasizing Home-Based Care</a:t>
            </a:r>
            <a:endParaRPr lang="en-US" sz="5120" b="1" dirty="0">
              <a:latin typeface="Calibri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E0F0-A629-AF47-82DD-3B28C859BC11}" type="slidenum">
              <a:rPr lang="en-US" smtClean="0">
                <a:solidFill>
                  <a:srgbClr val="FFFFFF">
                    <a:lumMod val="50000"/>
                  </a:srgbClr>
                </a:solidFill>
              </a:rPr>
              <a:pPr/>
              <a:t>6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41795" y="1192107"/>
            <a:ext cx="11804201" cy="835641"/>
          </a:xfrm>
        </p:spPr>
        <p:txBody>
          <a:bodyPr>
            <a:normAutofit/>
          </a:bodyPr>
          <a:lstStyle/>
          <a:p>
            <a:r>
              <a:rPr lang="en-US" sz="3413" dirty="0">
                <a:solidFill>
                  <a:schemeClr val="tx1"/>
                </a:solidFill>
                <a:latin typeface="Calibri" pitchFamily="34" charset="0"/>
              </a:rPr>
              <a:t>Policy and consumer preference influence the shift</a:t>
            </a:r>
            <a:endParaRPr lang="en-US" sz="3413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32213" y="1950720"/>
            <a:ext cx="11824674" cy="632310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Consumer preference for home-based care is consistently shown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CMS/CMMI initiatives incentivize the use of home healthcare in Medicare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Emphasis on value creates incentives to utilize less costly home healthcare services where appropriate</a:t>
            </a:r>
          </a:p>
          <a:p>
            <a:pPr lvl="1"/>
            <a:endParaRPr lang="en-US" dirty="0"/>
          </a:p>
        </p:txBody>
      </p:sp>
      <p:pic>
        <p:nvPicPr>
          <p:cNvPr id="7" name="Content Placeholder 21"/>
          <p:cNvPicPr/>
          <p:nvPr/>
        </p:nvPicPr>
        <p:blipFill>
          <a:blip r:embed="rId3"/>
          <a:stretch>
            <a:fillRect/>
          </a:stretch>
        </p:blipFill>
        <p:spPr>
          <a:xfrm>
            <a:off x="651714" y="4181152"/>
            <a:ext cx="11578085" cy="43642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8804" y="6620625"/>
            <a:ext cx="11455726" cy="19247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14" tIns="65008" rIns="130014" bIns="65008" rtlCol="0" anchor="ctr"/>
          <a:lstStyle/>
          <a:p>
            <a:pPr defTabSz="649833"/>
            <a:endParaRPr lang="en-US" sz="4267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1164" y="6438347"/>
            <a:ext cx="8302198" cy="19247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14" tIns="65008" rIns="130014" bIns="65008" rtlCol="0" anchor="ctr"/>
          <a:lstStyle/>
          <a:p>
            <a:pPr defTabSz="649833"/>
            <a:endParaRPr lang="en-US" sz="4267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2214" y="6941136"/>
            <a:ext cx="12139093" cy="1181701"/>
          </a:xfrm>
          <a:prstGeom prst="rect">
            <a:avLst/>
          </a:prstGeom>
          <a:solidFill>
            <a:schemeClr val="bg2"/>
          </a:solidFill>
        </p:spPr>
        <p:txBody>
          <a:bodyPr wrap="square" lIns="130014" tIns="65008" rIns="130014" bIns="65008" rtlCol="0">
            <a:spAutoFit/>
          </a:bodyPr>
          <a:lstStyle/>
          <a:p>
            <a:pPr defTabSz="649833"/>
            <a:r>
              <a:rPr lang="en-US" sz="3413" i="1" dirty="0">
                <a:solidFill>
                  <a:schemeClr val="tx2"/>
                </a:solidFill>
                <a:latin typeface="Calibri" pitchFamily="34" charset="0"/>
              </a:rPr>
              <a:t>Payers and providers engaged in alternative payment models are developing </a:t>
            </a:r>
            <a:r>
              <a:rPr lang="en-US" sz="3413" i="1" dirty="0">
                <a:solidFill>
                  <a:schemeClr val="tx2"/>
                </a:solidFill>
                <a:latin typeface="Calibri" pitchFamily="34" charset="0"/>
              </a:rPr>
              <a:t>emphasis </a:t>
            </a:r>
            <a:r>
              <a:rPr lang="en-US" sz="3413" i="1" dirty="0">
                <a:solidFill>
                  <a:schemeClr val="tx2"/>
                </a:solidFill>
                <a:latin typeface="Calibri" pitchFamily="34" charset="0"/>
              </a:rPr>
              <a:t>on shifting the site of care towards the home.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409094" y="4748107"/>
            <a:ext cx="1046482" cy="298027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14" tIns="65008" rIns="130014" bIns="65008" rtlCol="0" anchor="ctr"/>
          <a:lstStyle/>
          <a:p>
            <a:pPr defTabSz="649833"/>
            <a:endParaRPr lang="en-US" sz="4267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978775" y="5492261"/>
            <a:ext cx="1050671" cy="529234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14" tIns="65008" rIns="130014" bIns="65008" rtlCol="0" anchor="ctr"/>
          <a:lstStyle/>
          <a:p>
            <a:pPr defTabSz="649833"/>
            <a:endParaRPr lang="en-US" sz="4267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630877" y="5444846"/>
            <a:ext cx="1140766" cy="625810"/>
          </a:xfrm>
          <a:prstGeom prst="rect">
            <a:avLst/>
          </a:prstGeom>
          <a:noFill/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14" tIns="65008" rIns="130014" bIns="65008" rtlCol="0" anchor="ctr"/>
          <a:lstStyle/>
          <a:p>
            <a:pPr defTabSz="649833"/>
            <a:endParaRPr lang="en-US" sz="4267">
              <a:solidFill>
                <a:srgbClr val="FFFF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7021" y="9103361"/>
            <a:ext cx="10295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chemeClr val="accent1"/>
                </a:solidFill>
                <a:latin typeface="Calibri" pitchFamily="34" charset="0"/>
              </a:rPr>
              <a:t>Source: The Alliance for Home Health Quality and Innovation</a:t>
            </a:r>
            <a:endParaRPr lang="en-US" sz="1800" i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9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897973" cy="119165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1" cap="none" dirty="0">
                <a:latin typeface="Calibri" pitchFamily="34" charset="0"/>
              </a:rPr>
              <a:t>External Industry Influences</a:t>
            </a:r>
            <a:endParaRPr b="1" cap="none" dirty="0">
              <a:latin typeface="Calibri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023250" y="2275841"/>
            <a:ext cx="5524964" cy="6876628"/>
          </a:xfrm>
          <a:prstGeom prst="roundRect">
            <a:avLst/>
          </a:prstGeom>
          <a:solidFill>
            <a:sysClr val="window" lastClr="FFFFFF"/>
          </a:solidFill>
          <a:ln w="38100" cap="flat" cmpd="sng" algn="ctr">
            <a:solidFill>
              <a:srgbClr val="007AC6">
                <a:shade val="50000"/>
                <a:shade val="75000"/>
                <a:lumMod val="80000"/>
              </a:srgbClr>
            </a:solidFill>
            <a:prstDash val="soli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lIns="129994" tIns="64998" rIns="129994" bIns="64998" rtlCol="0" anchor="t" anchorCtr="0"/>
          <a:lstStyle/>
          <a:p>
            <a:pPr defTabSz="1011055">
              <a:spcBef>
                <a:spcPct val="0"/>
              </a:spcBef>
              <a:spcAft>
                <a:spcPts val="1707"/>
              </a:spcAft>
              <a:defRPr/>
            </a:pPr>
            <a:r>
              <a:rPr lang="en-US" sz="3413" b="1" dirty="0">
                <a:solidFill>
                  <a:prstClr val="black"/>
                </a:solidFill>
                <a:latin typeface="Calibri"/>
              </a:rPr>
              <a:t>Exponential Growth Anticipated</a:t>
            </a:r>
          </a:p>
          <a:p>
            <a:pPr marL="162489" lvl="1" indent="-162489" defTabSz="758291">
              <a:spcBef>
                <a:spcPct val="0"/>
              </a:spcBef>
              <a:spcAft>
                <a:spcPts val="1707"/>
              </a:spcAft>
              <a:buFontTx/>
              <a:buChar char="••"/>
              <a:defRPr/>
            </a:pPr>
            <a:r>
              <a:rPr lang="en-US" sz="2844" dirty="0">
                <a:solidFill>
                  <a:prstClr val="black"/>
                </a:solidFill>
                <a:latin typeface="Calibri"/>
              </a:rPr>
              <a:t>Individuals receiving long term care services  and supports anticipated to increase from 15M in 2013 to 27M in 2050</a:t>
            </a:r>
          </a:p>
          <a:p>
            <a:pPr marL="162489" lvl="1" indent="-162489" defTabSz="758291">
              <a:spcBef>
                <a:spcPct val="0"/>
              </a:spcBef>
              <a:spcAft>
                <a:spcPts val="1707"/>
              </a:spcAft>
              <a:buFontTx/>
              <a:buChar char="••"/>
              <a:defRPr/>
            </a:pPr>
            <a:r>
              <a:rPr lang="en-US" sz="2844" dirty="0">
                <a:solidFill>
                  <a:prstClr val="black"/>
                </a:solidFill>
                <a:latin typeface="Calibri"/>
              </a:rPr>
              <a:t>Home health </a:t>
            </a:r>
            <a:r>
              <a:rPr lang="en-US" sz="2844" dirty="0">
                <a:solidFill>
                  <a:prstClr val="black"/>
                </a:solidFill>
                <a:latin typeface="Calibri"/>
              </a:rPr>
              <a:t>industry anticipated </a:t>
            </a:r>
            <a:r>
              <a:rPr lang="en-US" sz="2844" dirty="0">
                <a:solidFill>
                  <a:prstClr val="black"/>
                </a:solidFill>
                <a:latin typeface="Calibri"/>
              </a:rPr>
              <a:t>to grow from </a:t>
            </a:r>
            <a:r>
              <a:rPr lang="en-US" sz="2844" dirty="0">
                <a:solidFill>
                  <a:prstClr val="black"/>
                </a:solidFill>
                <a:latin typeface="Calibri"/>
              </a:rPr>
              <a:t>$30B to </a:t>
            </a:r>
            <a:r>
              <a:rPr lang="en-US" sz="2844" dirty="0">
                <a:solidFill>
                  <a:prstClr val="black"/>
                </a:solidFill>
                <a:latin typeface="Calibri"/>
              </a:rPr>
              <a:t>$137B in 2020</a:t>
            </a:r>
            <a:endParaRPr lang="en-US" sz="2844" b="1" dirty="0">
              <a:solidFill>
                <a:prstClr val="black"/>
              </a:solidFill>
              <a:latin typeface="Calibri"/>
            </a:endParaRPr>
          </a:p>
          <a:p>
            <a:pPr lvl="1" defTabSz="758291">
              <a:spcBef>
                <a:spcPct val="0"/>
              </a:spcBef>
              <a:spcAft>
                <a:spcPts val="1707"/>
              </a:spcAft>
              <a:defRPr/>
            </a:pPr>
            <a:endParaRPr lang="en-US" sz="2844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1867" y="1733975"/>
            <a:ext cx="3753810" cy="16256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r>
              <a:rPr lang="en-US" sz="4267" b="1" dirty="0">
                <a:solidFill>
                  <a:prstClr val="white"/>
                </a:solidFill>
              </a:rPr>
              <a:t>Aging Population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1867" y="3389522"/>
            <a:ext cx="3753810" cy="1487279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r>
              <a:rPr lang="en-US" sz="1800" b="1" dirty="0">
                <a:solidFill>
                  <a:prstClr val="white"/>
                </a:solidFill>
              </a:rPr>
              <a:t>Prevalence of Chronic Disease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1867" y="4876801"/>
            <a:ext cx="3753810" cy="156633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r>
              <a:rPr lang="en-US" sz="2418" b="1" dirty="0">
                <a:solidFill>
                  <a:prstClr val="white"/>
                </a:solidFill>
              </a:rPr>
              <a:t>Rapid Advancement of New Care Delivery &amp; APMs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8775" y="6469143"/>
            <a:ext cx="3776902" cy="16842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r>
              <a:rPr lang="en-US" sz="2418" b="1" dirty="0">
                <a:solidFill>
                  <a:prstClr val="white"/>
                </a:solidFill>
              </a:rPr>
              <a:t>Technology &amp; Workforce Advances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1867" y="8153399"/>
            <a:ext cx="3753810" cy="160020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r>
              <a:rPr lang="en-US" sz="2418" b="1" dirty="0">
                <a:solidFill>
                  <a:prstClr val="white"/>
                </a:solidFill>
              </a:rPr>
              <a:t>Policy Emphasis on Improved  Patient Experience</a:t>
            </a:r>
          </a:p>
        </p:txBody>
      </p:sp>
      <p:sp>
        <p:nvSpPr>
          <p:cNvPr id="11" name="Striped Right Arrow 10"/>
          <p:cNvSpPr/>
          <p:nvPr/>
        </p:nvSpPr>
        <p:spPr>
          <a:xfrm>
            <a:off x="4318768" y="4872981"/>
            <a:ext cx="2704481" cy="1570153"/>
          </a:xfrm>
          <a:prstGeom prst="stripedRightArrow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9994" tIns="64998" rIns="129994" bIns="64998" rtlCol="0" anchor="ctr"/>
          <a:lstStyle/>
          <a:p>
            <a:pPr defTabSz="1299925"/>
            <a:endParaRPr lang="en-US" sz="4267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20326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33494" y="6972018"/>
            <a:ext cx="4009813" cy="24925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>
              <a:solidFill>
                <a:prstClr val="white"/>
              </a:solidFill>
            </a:endParaRPr>
          </a:p>
        </p:txBody>
      </p:sp>
      <p:sp>
        <p:nvSpPr>
          <p:cNvPr id="6" name="Diamond 5"/>
          <p:cNvSpPr/>
          <p:nvPr/>
        </p:nvSpPr>
        <p:spPr>
          <a:xfrm>
            <a:off x="2492587" y="2095218"/>
            <a:ext cx="7850924" cy="7550009"/>
          </a:xfrm>
          <a:prstGeom prst="diamond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Rounded Rectangle 12"/>
          <p:cNvSpPr/>
          <p:nvPr/>
        </p:nvSpPr>
        <p:spPr>
          <a:xfrm>
            <a:off x="6473397" y="2853832"/>
            <a:ext cx="5664417" cy="28382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8" rIns="2731008" rtlCol="0" anchor="ctr" anchorCtr="0"/>
          <a:lstStyle/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Behavioral health</a:t>
            </a:r>
          </a:p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Public health / prevention</a:t>
            </a:r>
          </a:p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Management of HCBS networks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4770" y="5888285"/>
            <a:ext cx="5664417" cy="28382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31008" rtlCol="0" anchor="ctr"/>
          <a:lstStyle/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PMPM for care coordination; management of HCBS networks; and services</a:t>
            </a:r>
          </a:p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Value-based Purchasing</a:t>
            </a:r>
            <a:endParaRPr lang="en-US" sz="2276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73396" y="5888285"/>
            <a:ext cx="5664417" cy="28382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8" rIns="2731008" rtlCol="0" anchor="ctr" anchorCtr="0"/>
          <a:lstStyle/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Assume responsibility for care coordination across full continuum of care</a:t>
            </a:r>
            <a:endParaRPr lang="en-US" sz="2276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4772" y="2853832"/>
            <a:ext cx="5664417" cy="28382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31008" rtlCol="0" anchor="ctr"/>
          <a:lstStyle/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Non-homebound for all ages &amp; functional status</a:t>
            </a:r>
          </a:p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Dev. disabled</a:t>
            </a:r>
          </a:p>
          <a:p>
            <a:pPr marL="406394" indent="-406394">
              <a:spcAft>
                <a:spcPts val="1707"/>
              </a:spcAft>
              <a:buFont typeface="Arial" pitchFamily="34" charset="0"/>
              <a:buChar char="•"/>
            </a:pPr>
            <a:r>
              <a:rPr lang="en-US" sz="2276" dirty="0">
                <a:solidFill>
                  <a:prstClr val="black"/>
                </a:solidFill>
                <a:latin typeface="Calibri" pitchFamily="34" charset="0"/>
              </a:rPr>
              <a:t>High risk pregnant women / newborns</a:t>
            </a:r>
            <a:endParaRPr lang="en-US" sz="2276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3493" y="325120"/>
            <a:ext cx="12571307" cy="975360"/>
          </a:xfrm>
        </p:spPr>
        <p:txBody>
          <a:bodyPr>
            <a:noAutofit/>
          </a:bodyPr>
          <a:lstStyle/>
          <a:p>
            <a:r>
              <a:rPr lang="en-US" sz="4000" b="1" cap="none" dirty="0" smtClean="0">
                <a:latin typeface="Calibri" pitchFamily="34" charset="0"/>
              </a:rPr>
              <a:t>Medicaid Home Health Opportunities</a:t>
            </a:r>
            <a:endParaRPr lang="en-US" sz="4000" b="1" cap="none" dirty="0">
              <a:latin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734771" y="2853832"/>
            <a:ext cx="2733175" cy="2838296"/>
          </a:xfrm>
          <a:custGeom>
            <a:avLst/>
            <a:gdLst>
              <a:gd name="connsiteX0" fmla="*/ 0 w 1921764"/>
              <a:gd name="connsiteY0" fmla="*/ 320300 h 1921764"/>
              <a:gd name="connsiteX1" fmla="*/ 320300 w 1921764"/>
              <a:gd name="connsiteY1" fmla="*/ 0 h 1921764"/>
              <a:gd name="connsiteX2" fmla="*/ 1601464 w 1921764"/>
              <a:gd name="connsiteY2" fmla="*/ 0 h 1921764"/>
              <a:gd name="connsiteX3" fmla="*/ 1921764 w 1921764"/>
              <a:gd name="connsiteY3" fmla="*/ 320300 h 1921764"/>
              <a:gd name="connsiteX4" fmla="*/ 1921764 w 1921764"/>
              <a:gd name="connsiteY4" fmla="*/ 1601464 h 1921764"/>
              <a:gd name="connsiteX5" fmla="*/ 1601464 w 1921764"/>
              <a:gd name="connsiteY5" fmla="*/ 1921764 h 1921764"/>
              <a:gd name="connsiteX6" fmla="*/ 320300 w 1921764"/>
              <a:gd name="connsiteY6" fmla="*/ 1921764 h 1921764"/>
              <a:gd name="connsiteX7" fmla="*/ 0 w 1921764"/>
              <a:gd name="connsiteY7" fmla="*/ 1601464 h 1921764"/>
              <a:gd name="connsiteX8" fmla="*/ 0 w 1921764"/>
              <a:gd name="connsiteY8" fmla="*/ 320300 h 192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1764" h="1921764">
                <a:moveTo>
                  <a:pt x="0" y="320300"/>
                </a:moveTo>
                <a:cubicBezTo>
                  <a:pt x="0" y="143403"/>
                  <a:pt x="143403" y="0"/>
                  <a:pt x="320300" y="0"/>
                </a:cubicBezTo>
                <a:lnTo>
                  <a:pt x="1601464" y="0"/>
                </a:lnTo>
                <a:cubicBezTo>
                  <a:pt x="1778361" y="0"/>
                  <a:pt x="1921764" y="143403"/>
                  <a:pt x="1921764" y="320300"/>
                </a:cubicBezTo>
                <a:lnTo>
                  <a:pt x="1921764" y="1601464"/>
                </a:lnTo>
                <a:cubicBezTo>
                  <a:pt x="1921764" y="1778361"/>
                  <a:pt x="1778361" y="1921764"/>
                  <a:pt x="1601464" y="1921764"/>
                </a:cubicBezTo>
                <a:lnTo>
                  <a:pt x="320300" y="1921764"/>
                </a:lnTo>
                <a:cubicBezTo>
                  <a:pt x="143403" y="1921764"/>
                  <a:pt x="0" y="1778361"/>
                  <a:pt x="0" y="1601464"/>
                </a:cubicBezTo>
                <a:lnTo>
                  <a:pt x="0" y="320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2634" tIns="252634" rIns="252634" bIns="252634" numCol="1" spcCol="1270" anchor="ctr" anchorCtr="0">
            <a:noAutofit/>
          </a:bodyPr>
          <a:lstStyle/>
          <a:p>
            <a:pPr defTabSz="1390769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29" b="1" dirty="0">
                <a:solidFill>
                  <a:prstClr val="white"/>
                </a:solidFill>
                <a:latin typeface="Calibri" pitchFamily="34" charset="0"/>
              </a:rPr>
              <a:t>New Populations</a:t>
            </a:r>
            <a:endParaRPr lang="en-US" sz="3129" b="1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9404638" y="2853832"/>
            <a:ext cx="2733175" cy="2838296"/>
          </a:xfrm>
          <a:custGeom>
            <a:avLst/>
            <a:gdLst>
              <a:gd name="connsiteX0" fmla="*/ 0 w 1921764"/>
              <a:gd name="connsiteY0" fmla="*/ 320300 h 1921764"/>
              <a:gd name="connsiteX1" fmla="*/ 320300 w 1921764"/>
              <a:gd name="connsiteY1" fmla="*/ 0 h 1921764"/>
              <a:gd name="connsiteX2" fmla="*/ 1601464 w 1921764"/>
              <a:gd name="connsiteY2" fmla="*/ 0 h 1921764"/>
              <a:gd name="connsiteX3" fmla="*/ 1921764 w 1921764"/>
              <a:gd name="connsiteY3" fmla="*/ 320300 h 1921764"/>
              <a:gd name="connsiteX4" fmla="*/ 1921764 w 1921764"/>
              <a:gd name="connsiteY4" fmla="*/ 1601464 h 1921764"/>
              <a:gd name="connsiteX5" fmla="*/ 1601464 w 1921764"/>
              <a:gd name="connsiteY5" fmla="*/ 1921764 h 1921764"/>
              <a:gd name="connsiteX6" fmla="*/ 320300 w 1921764"/>
              <a:gd name="connsiteY6" fmla="*/ 1921764 h 1921764"/>
              <a:gd name="connsiteX7" fmla="*/ 0 w 1921764"/>
              <a:gd name="connsiteY7" fmla="*/ 1601464 h 1921764"/>
              <a:gd name="connsiteX8" fmla="*/ 0 w 1921764"/>
              <a:gd name="connsiteY8" fmla="*/ 320300 h 192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1764" h="1921764">
                <a:moveTo>
                  <a:pt x="0" y="320300"/>
                </a:moveTo>
                <a:cubicBezTo>
                  <a:pt x="0" y="143403"/>
                  <a:pt x="143403" y="0"/>
                  <a:pt x="320300" y="0"/>
                </a:cubicBezTo>
                <a:lnTo>
                  <a:pt x="1601464" y="0"/>
                </a:lnTo>
                <a:cubicBezTo>
                  <a:pt x="1778361" y="0"/>
                  <a:pt x="1921764" y="143403"/>
                  <a:pt x="1921764" y="320300"/>
                </a:cubicBezTo>
                <a:lnTo>
                  <a:pt x="1921764" y="1601464"/>
                </a:lnTo>
                <a:cubicBezTo>
                  <a:pt x="1921764" y="1778361"/>
                  <a:pt x="1778361" y="1921764"/>
                  <a:pt x="1601464" y="1921764"/>
                </a:cubicBezTo>
                <a:lnTo>
                  <a:pt x="320300" y="1921764"/>
                </a:lnTo>
                <a:cubicBezTo>
                  <a:pt x="143403" y="1921764"/>
                  <a:pt x="0" y="1778361"/>
                  <a:pt x="0" y="1601464"/>
                </a:cubicBezTo>
                <a:lnTo>
                  <a:pt x="0" y="320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2634" tIns="252634" rIns="252634" bIns="252634" numCol="1" spcCol="1270" anchor="ctr" anchorCtr="0">
            <a:noAutofit/>
          </a:bodyPr>
          <a:lstStyle/>
          <a:p>
            <a:pPr defTabSz="1390769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29" b="1" dirty="0">
                <a:solidFill>
                  <a:prstClr val="white"/>
                </a:solidFill>
                <a:latin typeface="Calibri" pitchFamily="34" charset="0"/>
              </a:rPr>
              <a:t>New Services</a:t>
            </a:r>
            <a:endParaRPr lang="en-US" sz="3129" b="1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34771" y="5906606"/>
            <a:ext cx="2733175" cy="2838296"/>
          </a:xfrm>
          <a:custGeom>
            <a:avLst/>
            <a:gdLst>
              <a:gd name="connsiteX0" fmla="*/ 0 w 1921764"/>
              <a:gd name="connsiteY0" fmla="*/ 320300 h 1921764"/>
              <a:gd name="connsiteX1" fmla="*/ 320300 w 1921764"/>
              <a:gd name="connsiteY1" fmla="*/ 0 h 1921764"/>
              <a:gd name="connsiteX2" fmla="*/ 1601464 w 1921764"/>
              <a:gd name="connsiteY2" fmla="*/ 0 h 1921764"/>
              <a:gd name="connsiteX3" fmla="*/ 1921764 w 1921764"/>
              <a:gd name="connsiteY3" fmla="*/ 320300 h 1921764"/>
              <a:gd name="connsiteX4" fmla="*/ 1921764 w 1921764"/>
              <a:gd name="connsiteY4" fmla="*/ 1601464 h 1921764"/>
              <a:gd name="connsiteX5" fmla="*/ 1601464 w 1921764"/>
              <a:gd name="connsiteY5" fmla="*/ 1921764 h 1921764"/>
              <a:gd name="connsiteX6" fmla="*/ 320300 w 1921764"/>
              <a:gd name="connsiteY6" fmla="*/ 1921764 h 1921764"/>
              <a:gd name="connsiteX7" fmla="*/ 0 w 1921764"/>
              <a:gd name="connsiteY7" fmla="*/ 1601464 h 1921764"/>
              <a:gd name="connsiteX8" fmla="*/ 0 w 1921764"/>
              <a:gd name="connsiteY8" fmla="*/ 320300 h 192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1764" h="1921764">
                <a:moveTo>
                  <a:pt x="0" y="320300"/>
                </a:moveTo>
                <a:cubicBezTo>
                  <a:pt x="0" y="143403"/>
                  <a:pt x="143403" y="0"/>
                  <a:pt x="320300" y="0"/>
                </a:cubicBezTo>
                <a:lnTo>
                  <a:pt x="1601464" y="0"/>
                </a:lnTo>
                <a:cubicBezTo>
                  <a:pt x="1778361" y="0"/>
                  <a:pt x="1921764" y="143403"/>
                  <a:pt x="1921764" y="320300"/>
                </a:cubicBezTo>
                <a:lnTo>
                  <a:pt x="1921764" y="1601464"/>
                </a:lnTo>
                <a:cubicBezTo>
                  <a:pt x="1921764" y="1778361"/>
                  <a:pt x="1778361" y="1921764"/>
                  <a:pt x="1601464" y="1921764"/>
                </a:cubicBezTo>
                <a:lnTo>
                  <a:pt x="320300" y="1921764"/>
                </a:lnTo>
                <a:cubicBezTo>
                  <a:pt x="143403" y="1921764"/>
                  <a:pt x="0" y="1778361"/>
                  <a:pt x="0" y="1601464"/>
                </a:cubicBezTo>
                <a:lnTo>
                  <a:pt x="0" y="320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0048" tIns="252634" rIns="130048" bIns="252634" numCol="1" spcCol="1270" anchor="ctr" anchorCtr="0">
            <a:noAutofit/>
          </a:bodyPr>
          <a:lstStyle/>
          <a:p>
            <a:pPr defTabSz="1390769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29" b="1" dirty="0">
                <a:solidFill>
                  <a:prstClr val="white"/>
                </a:solidFill>
                <a:latin typeface="Calibri" pitchFamily="34" charset="0"/>
              </a:rPr>
              <a:t>New Payment Arrangements</a:t>
            </a:r>
            <a:endParaRPr lang="en-US" sz="3129" b="1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9404638" y="5906606"/>
            <a:ext cx="2733175" cy="2838296"/>
          </a:xfrm>
          <a:custGeom>
            <a:avLst/>
            <a:gdLst>
              <a:gd name="connsiteX0" fmla="*/ 0 w 1921764"/>
              <a:gd name="connsiteY0" fmla="*/ 320300 h 1921764"/>
              <a:gd name="connsiteX1" fmla="*/ 320300 w 1921764"/>
              <a:gd name="connsiteY1" fmla="*/ 0 h 1921764"/>
              <a:gd name="connsiteX2" fmla="*/ 1601464 w 1921764"/>
              <a:gd name="connsiteY2" fmla="*/ 0 h 1921764"/>
              <a:gd name="connsiteX3" fmla="*/ 1921764 w 1921764"/>
              <a:gd name="connsiteY3" fmla="*/ 320300 h 1921764"/>
              <a:gd name="connsiteX4" fmla="*/ 1921764 w 1921764"/>
              <a:gd name="connsiteY4" fmla="*/ 1601464 h 1921764"/>
              <a:gd name="connsiteX5" fmla="*/ 1601464 w 1921764"/>
              <a:gd name="connsiteY5" fmla="*/ 1921764 h 1921764"/>
              <a:gd name="connsiteX6" fmla="*/ 320300 w 1921764"/>
              <a:gd name="connsiteY6" fmla="*/ 1921764 h 1921764"/>
              <a:gd name="connsiteX7" fmla="*/ 0 w 1921764"/>
              <a:gd name="connsiteY7" fmla="*/ 1601464 h 1921764"/>
              <a:gd name="connsiteX8" fmla="*/ 0 w 1921764"/>
              <a:gd name="connsiteY8" fmla="*/ 320300 h 1921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1764" h="1921764">
                <a:moveTo>
                  <a:pt x="0" y="320300"/>
                </a:moveTo>
                <a:cubicBezTo>
                  <a:pt x="0" y="143403"/>
                  <a:pt x="143403" y="0"/>
                  <a:pt x="320300" y="0"/>
                </a:cubicBezTo>
                <a:lnTo>
                  <a:pt x="1601464" y="0"/>
                </a:lnTo>
                <a:cubicBezTo>
                  <a:pt x="1778361" y="0"/>
                  <a:pt x="1921764" y="143403"/>
                  <a:pt x="1921764" y="320300"/>
                </a:cubicBezTo>
                <a:lnTo>
                  <a:pt x="1921764" y="1601464"/>
                </a:lnTo>
                <a:cubicBezTo>
                  <a:pt x="1921764" y="1778361"/>
                  <a:pt x="1778361" y="1921764"/>
                  <a:pt x="1601464" y="1921764"/>
                </a:cubicBezTo>
                <a:lnTo>
                  <a:pt x="320300" y="1921764"/>
                </a:lnTo>
                <a:cubicBezTo>
                  <a:pt x="143403" y="1921764"/>
                  <a:pt x="0" y="1778361"/>
                  <a:pt x="0" y="1601464"/>
                </a:cubicBezTo>
                <a:lnTo>
                  <a:pt x="0" y="32030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2634" tIns="252634" rIns="252634" bIns="252634" numCol="1" spcCol="1270" anchor="ctr" anchorCtr="0">
            <a:noAutofit/>
          </a:bodyPr>
          <a:lstStyle/>
          <a:p>
            <a:pPr defTabSz="1390769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29" b="1" dirty="0">
                <a:solidFill>
                  <a:prstClr val="white"/>
                </a:solidFill>
                <a:latin typeface="Calibri" pitchFamily="34" charset="0"/>
              </a:rPr>
              <a:t>Care Coordination</a:t>
            </a:r>
            <a:endParaRPr lang="en-US" sz="3129" b="1" dirty="0">
              <a:solidFill>
                <a:prstClr val="whit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3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B57C22-E36D-466C-B28C-EB362887B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Readmissions: </a:t>
            </a:r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FB33651-4845-4AFD-8520-DD7566BB7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4599" y="2971800"/>
            <a:ext cx="10531971" cy="6477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4400" dirty="0" smtClean="0"/>
              <a:t>Why the focus on this measure?</a:t>
            </a:r>
          </a:p>
          <a:p>
            <a:pPr>
              <a:spcBef>
                <a:spcPts val="1200"/>
              </a:spcBef>
            </a:pPr>
            <a:r>
              <a:rPr lang="en-US" sz="4400" dirty="0" smtClean="0"/>
              <a:t>Cost driver</a:t>
            </a:r>
          </a:p>
          <a:p>
            <a:pPr>
              <a:spcBef>
                <a:spcPts val="1200"/>
              </a:spcBef>
            </a:pPr>
            <a:r>
              <a:rPr lang="en-US" sz="4400" dirty="0" smtClean="0"/>
              <a:t>Acceptance of risk</a:t>
            </a:r>
          </a:p>
          <a:p>
            <a:pPr lvl="1">
              <a:spcBef>
                <a:spcPts val="1200"/>
              </a:spcBef>
            </a:pPr>
            <a:r>
              <a:rPr lang="en-US" sz="4100" dirty="0" smtClean="0"/>
              <a:t>Home Health Value Based Purchasing</a:t>
            </a:r>
          </a:p>
          <a:p>
            <a:pPr lvl="1">
              <a:spcBef>
                <a:spcPts val="1200"/>
              </a:spcBef>
            </a:pPr>
            <a:r>
              <a:rPr lang="en-US" sz="4100" dirty="0" smtClean="0"/>
              <a:t>Accountable Care organizations</a:t>
            </a:r>
          </a:p>
          <a:p>
            <a:pPr lvl="1">
              <a:spcBef>
                <a:spcPts val="1200"/>
              </a:spcBef>
            </a:pPr>
            <a:r>
              <a:rPr lang="en-US" sz="4100" dirty="0" smtClean="0"/>
              <a:t>Advanced Payment Models</a:t>
            </a:r>
          </a:p>
        </p:txBody>
      </p:sp>
    </p:spTree>
    <p:extLst>
      <p:ext uri="{BB962C8B-B14F-4D97-AF65-F5344CB8AC3E}">
        <p14:creationId xmlns:p14="http://schemas.microsoft.com/office/powerpoint/2010/main" val="535449743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theme/theme1.xml><?xml version="1.0" encoding="utf-8"?>
<a:theme xmlns:a="http://schemas.openxmlformats.org/drawingml/2006/main" name="Waveform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ditorial">
  <a:themeElements>
    <a:clrScheme name="Editorial">
      <a:dk1>
        <a:srgbClr val="000000"/>
      </a:dk1>
      <a:lt1>
        <a:srgbClr val="FFFFFF"/>
      </a:lt1>
      <a:dk2>
        <a:srgbClr val="615F5C"/>
      </a:dk2>
      <a:lt2>
        <a:srgbClr val="D6D3CB"/>
      </a:lt2>
      <a:accent1>
        <a:srgbClr val="4D76A4"/>
      </a:accent1>
      <a:accent2>
        <a:srgbClr val="729460"/>
      </a:accent2>
      <a:accent3>
        <a:srgbClr val="D6AD40"/>
      </a:accent3>
      <a:accent4>
        <a:srgbClr val="DC7D39"/>
      </a:accent4>
      <a:accent5>
        <a:srgbClr val="C36061"/>
      </a:accent5>
      <a:accent6>
        <a:srgbClr val="7E649B"/>
      </a:accent6>
      <a:hlink>
        <a:srgbClr val="0000FF"/>
      </a:hlink>
      <a:folHlink>
        <a:srgbClr val="FF00FF"/>
      </a:folHlink>
    </a:clrScheme>
    <a:fontScheme name="Editorial">
      <a:majorFont>
        <a:latin typeface="Didot"/>
        <a:ea typeface="Didot"/>
        <a:cs typeface="Didot"/>
      </a:majorFont>
      <a:minorFont>
        <a:latin typeface="Didot"/>
        <a:ea typeface="Didot"/>
        <a:cs typeface="Didot"/>
      </a:minorFont>
    </a:fontScheme>
    <a:fmtScheme name="Editori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>
              <a:hueOff val="109193"/>
              <a:satOff val="-4874"/>
              <a:lumOff val="12971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324863"/>
            </a:solidFill>
            <a:effectLst/>
            <a:uFillTx/>
            <a:latin typeface="Palatino"/>
            <a:ea typeface="Palatino"/>
            <a:cs typeface="Palatino"/>
            <a:sym typeface="Palatin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2692</TotalTime>
  <Words>1504</Words>
  <Application>Microsoft Office PowerPoint</Application>
  <PresentationFormat>Custom</PresentationFormat>
  <Paragraphs>220</Paragraphs>
  <Slides>24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Courier New</vt:lpstr>
      <vt:lpstr>Franklin Gothic Book</vt:lpstr>
      <vt:lpstr>Franklin Gothic Medium</vt:lpstr>
      <vt:lpstr>Helvetica Neue</vt:lpstr>
      <vt:lpstr>Lucida Sans Unicode</vt:lpstr>
      <vt:lpstr>Palatino</vt:lpstr>
      <vt:lpstr>Symbol</vt:lpstr>
      <vt:lpstr>Wingdings</vt:lpstr>
      <vt:lpstr>Waveform</vt:lpstr>
      <vt:lpstr>Reducing Re-hospitalizations in the Frist 30 Days and Beyond- Is the Nation Ready?</vt:lpstr>
      <vt:lpstr>History of Care</vt:lpstr>
      <vt:lpstr>Demographic focus</vt:lpstr>
      <vt:lpstr>High Quality with Cost-effectiveness</vt:lpstr>
      <vt:lpstr>The Imperative for Home-Based Care</vt:lpstr>
      <vt:lpstr>Drivers Emphasizing Home-Based Care</vt:lpstr>
      <vt:lpstr>External Industry Influences</vt:lpstr>
      <vt:lpstr>Medicaid Home Health Opportunities</vt:lpstr>
      <vt:lpstr>Readmissions: why?</vt:lpstr>
      <vt:lpstr>VBP Growth in Medicare</vt:lpstr>
      <vt:lpstr>Increasing Experience with New Payment Models</vt:lpstr>
      <vt:lpstr>Readmissions</vt:lpstr>
      <vt:lpstr>Home-Based Care Across the Continuum</vt:lpstr>
      <vt:lpstr>Intersection of “Best” Practice &amp; Costs</vt:lpstr>
      <vt:lpstr>Risk vs. Reward</vt:lpstr>
      <vt:lpstr>Interaction of Clinical Decision Making &amp; Costs</vt:lpstr>
      <vt:lpstr>Shifting Preferences Leading to Shifting Policies</vt:lpstr>
      <vt:lpstr>Barriers to Success</vt:lpstr>
      <vt:lpstr> Don’t Know What They Don’t Know</vt:lpstr>
      <vt:lpstr>Legislative Options</vt:lpstr>
      <vt:lpstr>Legislative update</vt:lpstr>
      <vt:lpstr>Snapshot: Legislative Action</vt:lpstr>
      <vt:lpstr>Snapshot: Legislative Action</vt:lpstr>
      <vt:lpstr>Snapshot: Legislative Action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Succeeding in a Value-Based Health Economy: Key Trends and Policy Initiatives Impacting Care across Communities</dc:title>
  <dc:creator>Tracey Moorhead</dc:creator>
  <cp:lastModifiedBy>Joy Cameron</cp:lastModifiedBy>
  <cp:revision>106</cp:revision>
  <cp:lastPrinted>2018-04-13T19:28:20Z</cp:lastPrinted>
  <dcterms:modified xsi:type="dcterms:W3CDTF">2018-04-13T21:28:47Z</dcterms:modified>
</cp:coreProperties>
</file>