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8"/>
  </p:notesMasterIdLst>
  <p:sldIdLst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/>
            </a:pPr>
            <a:r>
              <a:rPr lang="en-US" sz="1400"/>
              <a:t>Table 5: Annual Cost Comparison</a:t>
            </a:r>
          </a:p>
          <a:p>
            <a:pPr algn="ctr">
              <a:defRPr/>
            </a:pPr>
            <a:r>
              <a:rPr lang="en-US" sz="1400"/>
              <a:t>Nursing Home and Private Duty Nursing</a:t>
            </a:r>
          </a:p>
        </c:rich>
      </c:tx>
      <c:layout>
        <c:manualLayout>
          <c:xMode val="edge"/>
          <c:yMode val="edge"/>
          <c:x val="0.17849300087489064"/>
          <c:y val="2.3148148148148147E-2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'[Private Duty Nursing Data.xlsx]Cost'!$B$16</c:f>
              <c:strCache>
                <c:ptCount val="1"/>
                <c:pt idx="0">
                  <c:v>Annual Cost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'[Private Duty Nursing Data.xlsx]Cost'!$A$17:$A$18</c:f>
              <c:strCache>
                <c:ptCount val="2"/>
                <c:pt idx="0">
                  <c:v>Private Duty Nursing - LPN ( 12 hrs or less)</c:v>
                </c:pt>
                <c:pt idx="1">
                  <c:v>Nursing Home/Medically Fragile  </c:v>
                </c:pt>
              </c:strCache>
            </c:strRef>
          </c:cat>
          <c:val>
            <c:numRef>
              <c:f>'[Private Duty Nursing Data.xlsx]Cost'!$B$17:$B$18</c:f>
              <c:numCache>
                <c:formatCode>"$"#,##0_);[Red]\("$"#,##0\)</c:formatCode>
                <c:ptCount val="2"/>
                <c:pt idx="0">
                  <c:v>107090.99999999999</c:v>
                </c:pt>
                <c:pt idx="1">
                  <c:v>184825.05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993600"/>
        <c:axId val="77545472"/>
      </c:barChart>
      <c:catAx>
        <c:axId val="719936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77545472"/>
        <c:crosses val="autoZero"/>
        <c:auto val="1"/>
        <c:lblAlgn val="ctr"/>
        <c:lblOffset val="100"/>
        <c:noMultiLvlLbl val="0"/>
      </c:catAx>
      <c:valAx>
        <c:axId val="77545472"/>
        <c:scaling>
          <c:orientation val="minMax"/>
        </c:scaling>
        <c:delete val="0"/>
        <c:axPos val="b"/>
        <c:majorGridlines/>
        <c:numFmt formatCode="&quot;$&quot;#,##0_);[Red]\(&quot;$&quot;#,##0\)" sourceLinked="1"/>
        <c:majorTickMark val="out"/>
        <c:minorTickMark val="none"/>
        <c:tickLblPos val="nextTo"/>
        <c:crossAx val="7199360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132205-8C43-4996-93AA-82DA11626066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6F3CF-1DBE-46F5-B2CB-94DC2E5E6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6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2BB60-846B-4342-B322-1F80D0AD5F96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533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graph trends the readmission rates for three different populations: low-risk patients (red line); high-risk patients in the program (blue line); and the high-risk patients not enrolled in the program (orange line).  The primary difference between the two high risk populations was that the program was comprised of high-risk patients going home while the non-program population was largely comprised of high-risk patients being discharged to a facility.  There are several interesting takeaways from this graph:</a:t>
            </a:r>
          </a:p>
          <a:p>
            <a:r>
              <a:rPr lang="en-US" dirty="0"/>
              <a:t>1.	The readmission rate for low-risk patients remained fairly stable throughout the two-year period.</a:t>
            </a:r>
          </a:p>
          <a:p>
            <a:r>
              <a:rPr lang="en-US" dirty="0"/>
              <a:t>2.	At the start of the program, there was a significant difference in the readmission rates for the two different high-risk populations.  This suggests that at that time there was a much higher readmission risk facing those patients who were being discharged back to their home.</a:t>
            </a:r>
          </a:p>
          <a:p>
            <a:r>
              <a:rPr lang="en-US" dirty="0"/>
              <a:t>3.	The readmission rates for the two different high-risk populations converged over time and the program readmission rate was consistently below the non-program rate for the last several months of the chart.  This suggests that the program interventions played a part in removing much of the risk that had been present for high-risk patients going home.</a:t>
            </a:r>
          </a:p>
          <a:p>
            <a:r>
              <a:rPr lang="en-US" dirty="0"/>
              <a:t>4.	The trend lines for the program readmission rate and the readmission rate for low-risk patients essentially converge at the end of the chart.  This is encouraging considering that the readmission rate for low-risk patients probably represents a natural floor in the share of readmissions stemming from avoidable utilization.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2BB60-846B-4342-B322-1F80D0AD5F96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27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60AB-5697-4C44-BFEB-D91AE83F890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B066-186D-4E99-AE9C-3C8C8E7EB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60AB-5697-4C44-BFEB-D91AE83F890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B066-186D-4E99-AE9C-3C8C8E7EB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04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60AB-5697-4C44-BFEB-D91AE83F890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B066-186D-4E99-AE9C-3C8C8E7EB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14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962400"/>
            <a:ext cx="7772400" cy="1470025"/>
          </a:xfrm>
        </p:spPr>
        <p:txBody>
          <a:bodyPr>
            <a:normAutofit/>
          </a:bodyPr>
          <a:lstStyle>
            <a:lvl1pPr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686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962400"/>
            <a:ext cx="7772400" cy="1470025"/>
          </a:xfrm>
        </p:spPr>
        <p:txBody>
          <a:bodyPr>
            <a:normAutofit/>
          </a:bodyPr>
          <a:lstStyle>
            <a:lvl1pPr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2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532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477000"/>
            <a:ext cx="5029200" cy="304800"/>
          </a:xfrm>
        </p:spPr>
        <p:txBody>
          <a:bodyPr>
            <a:noAutofit/>
          </a:bodyPr>
          <a:lstStyle>
            <a:lvl1pPr marL="0" indent="0">
              <a:buNone/>
              <a:defRPr sz="1050" b="1" i="0" cap="all" spc="100" baseline="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2pPr>
            <a:lvl3pPr marL="9144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3pPr>
            <a:lvl4pPr marL="13716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4pPr>
            <a:lvl5pPr marL="18288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homecare nursing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622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477000"/>
            <a:ext cx="5029200" cy="304800"/>
          </a:xfrm>
        </p:spPr>
        <p:txBody>
          <a:bodyPr>
            <a:noAutofit/>
          </a:bodyPr>
          <a:lstStyle>
            <a:lvl1pPr marL="0" indent="0">
              <a:buNone/>
              <a:defRPr sz="1050" b="1" i="0" cap="all" spc="100" baseline="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2pPr>
            <a:lvl3pPr marL="9144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3pPr>
            <a:lvl4pPr marL="13716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4pPr>
            <a:lvl5pPr marL="18288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homecare nursing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198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477000"/>
            <a:ext cx="5029200" cy="304800"/>
          </a:xfrm>
        </p:spPr>
        <p:txBody>
          <a:bodyPr>
            <a:noAutofit/>
          </a:bodyPr>
          <a:lstStyle>
            <a:lvl1pPr marL="0" indent="0">
              <a:buNone/>
              <a:defRPr sz="1050" b="1" i="0" cap="all" spc="100" baseline="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2pPr>
            <a:lvl3pPr marL="9144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3pPr>
            <a:lvl4pPr marL="13716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4pPr>
            <a:lvl5pPr marL="18288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homecare nursing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20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477000"/>
            <a:ext cx="5029200" cy="304800"/>
          </a:xfrm>
        </p:spPr>
        <p:txBody>
          <a:bodyPr>
            <a:noAutofit/>
          </a:bodyPr>
          <a:lstStyle>
            <a:lvl1pPr marL="0" indent="0">
              <a:buNone/>
              <a:defRPr sz="1050" b="1" i="0" cap="all" spc="100" baseline="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2pPr>
            <a:lvl3pPr marL="9144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3pPr>
            <a:lvl4pPr marL="13716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4pPr>
            <a:lvl5pPr marL="18288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homecare nursing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2259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477000"/>
            <a:ext cx="5029200" cy="304800"/>
          </a:xfrm>
        </p:spPr>
        <p:txBody>
          <a:bodyPr>
            <a:noAutofit/>
          </a:bodyPr>
          <a:lstStyle>
            <a:lvl1pPr marL="0" indent="0">
              <a:buNone/>
              <a:defRPr sz="1050" b="1" i="0" cap="all" spc="100" baseline="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2pPr>
            <a:lvl3pPr marL="9144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3pPr>
            <a:lvl4pPr marL="13716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4pPr>
            <a:lvl5pPr marL="18288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homecare nursing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0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60AB-5697-4C44-BFEB-D91AE83F890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B066-186D-4E99-AE9C-3C8C8E7EB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079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477000"/>
            <a:ext cx="5029200" cy="304800"/>
          </a:xfrm>
        </p:spPr>
        <p:txBody>
          <a:bodyPr>
            <a:noAutofit/>
          </a:bodyPr>
          <a:lstStyle>
            <a:lvl1pPr marL="0" indent="0">
              <a:buNone/>
              <a:defRPr sz="1050" b="1" i="0" cap="all" spc="100" baseline="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2pPr>
            <a:lvl3pPr marL="9144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3pPr>
            <a:lvl4pPr marL="13716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4pPr>
            <a:lvl5pPr marL="18288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homecare nursing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9659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477000"/>
            <a:ext cx="5029200" cy="304800"/>
          </a:xfrm>
        </p:spPr>
        <p:txBody>
          <a:bodyPr>
            <a:noAutofit/>
          </a:bodyPr>
          <a:lstStyle>
            <a:lvl1pPr marL="0" indent="0">
              <a:buNone/>
              <a:defRPr sz="1050" b="1" i="0" cap="all" spc="100" baseline="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2pPr>
            <a:lvl3pPr marL="9144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3pPr>
            <a:lvl4pPr marL="13716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4pPr>
            <a:lvl5pPr marL="18288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homecare nursing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5278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477000"/>
            <a:ext cx="5029200" cy="304800"/>
          </a:xfrm>
        </p:spPr>
        <p:txBody>
          <a:bodyPr>
            <a:noAutofit/>
          </a:bodyPr>
          <a:lstStyle>
            <a:lvl1pPr marL="0" indent="0">
              <a:buNone/>
              <a:defRPr sz="1050" b="1" i="0" cap="all" spc="100" baseline="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2pPr>
            <a:lvl3pPr marL="9144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3pPr>
            <a:lvl4pPr marL="13716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4pPr>
            <a:lvl5pPr marL="18288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homecare nursing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623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477000"/>
            <a:ext cx="5029200" cy="304800"/>
          </a:xfrm>
        </p:spPr>
        <p:txBody>
          <a:bodyPr>
            <a:noAutofit/>
          </a:bodyPr>
          <a:lstStyle>
            <a:lvl1pPr marL="0" indent="0">
              <a:buNone/>
              <a:defRPr sz="1050" b="1" i="0" cap="all" spc="100" baseline="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2pPr>
            <a:lvl3pPr marL="9144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3pPr>
            <a:lvl4pPr marL="13716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4pPr>
            <a:lvl5pPr marL="18288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homecare nursing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1010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477000"/>
            <a:ext cx="5029200" cy="304800"/>
          </a:xfrm>
        </p:spPr>
        <p:txBody>
          <a:bodyPr>
            <a:noAutofit/>
          </a:bodyPr>
          <a:lstStyle>
            <a:lvl1pPr marL="0" indent="0">
              <a:buNone/>
              <a:defRPr sz="1050" b="1" i="0" cap="all" spc="100" baseline="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2pPr>
            <a:lvl3pPr marL="9144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3pPr>
            <a:lvl4pPr marL="13716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4pPr>
            <a:lvl5pPr marL="18288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homecare nursing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5859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477000"/>
            <a:ext cx="5029200" cy="304800"/>
          </a:xfrm>
        </p:spPr>
        <p:txBody>
          <a:bodyPr>
            <a:noAutofit/>
          </a:bodyPr>
          <a:lstStyle>
            <a:lvl1pPr marL="0" indent="0">
              <a:buNone/>
              <a:defRPr sz="1050" b="1" i="0" cap="all" spc="100" baseline="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2pPr>
            <a:lvl3pPr marL="9144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3pPr>
            <a:lvl4pPr marL="13716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4pPr>
            <a:lvl5pPr marL="18288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homecare nursing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9134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477000"/>
            <a:ext cx="5029200" cy="304800"/>
          </a:xfrm>
        </p:spPr>
        <p:txBody>
          <a:bodyPr>
            <a:noAutofit/>
          </a:bodyPr>
          <a:lstStyle>
            <a:lvl1pPr marL="0" indent="0">
              <a:buNone/>
              <a:defRPr sz="1050" b="1" i="0" cap="all" spc="100" baseline="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2pPr>
            <a:lvl3pPr marL="9144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3pPr>
            <a:lvl4pPr marL="13716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4pPr>
            <a:lvl5pPr marL="18288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homecare nursing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85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477000"/>
            <a:ext cx="5029200" cy="304800"/>
          </a:xfrm>
        </p:spPr>
        <p:txBody>
          <a:bodyPr>
            <a:noAutofit/>
          </a:bodyPr>
          <a:lstStyle>
            <a:lvl1pPr marL="0" indent="0">
              <a:buNone/>
              <a:defRPr sz="1050" b="1" i="0" cap="all" spc="100" baseline="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2pPr>
            <a:lvl3pPr marL="9144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3pPr>
            <a:lvl4pPr marL="13716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4pPr>
            <a:lvl5pPr marL="18288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homecare nursing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6696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477000"/>
            <a:ext cx="5029200" cy="304800"/>
          </a:xfrm>
        </p:spPr>
        <p:txBody>
          <a:bodyPr>
            <a:noAutofit/>
          </a:bodyPr>
          <a:lstStyle>
            <a:lvl1pPr marL="0" indent="0">
              <a:buNone/>
              <a:defRPr sz="1050" b="1" i="0" cap="all" spc="100" baseline="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2pPr>
            <a:lvl3pPr marL="9144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3pPr>
            <a:lvl4pPr marL="13716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4pPr>
            <a:lvl5pPr marL="18288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homecare nursing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8510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477000"/>
            <a:ext cx="5029200" cy="304800"/>
          </a:xfrm>
        </p:spPr>
        <p:txBody>
          <a:bodyPr>
            <a:noAutofit/>
          </a:bodyPr>
          <a:lstStyle>
            <a:lvl1pPr marL="0" indent="0">
              <a:buNone/>
              <a:defRPr sz="1050" b="1" i="0" cap="all" spc="100" baseline="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2pPr>
            <a:lvl3pPr marL="9144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3pPr>
            <a:lvl4pPr marL="13716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4pPr>
            <a:lvl5pPr marL="1828800" indent="0">
              <a:buNone/>
              <a:defRPr sz="1050">
                <a:solidFill>
                  <a:srgbClr val="002A42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homecare nursing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6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60AB-5697-4C44-BFEB-D91AE83F890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B066-186D-4E99-AE9C-3C8C8E7EB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78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59686C6-C698-411F-9577-D79F98F3B4B1}" type="datetimeFigureOut">
              <a:rPr lang="en-US">
                <a:solidFill>
                  <a:prstClr val="black"/>
                </a:solidFill>
              </a:rPr>
              <a:pPr/>
              <a:t>4/10/2018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AF88B0-EF94-4AAB-8C75-15F0EBD4F9B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001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60AB-5697-4C44-BFEB-D91AE83F890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B066-186D-4E99-AE9C-3C8C8E7EB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81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60AB-5697-4C44-BFEB-D91AE83F890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B066-186D-4E99-AE9C-3C8C8E7EB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08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60AB-5697-4C44-BFEB-D91AE83F890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B066-186D-4E99-AE9C-3C8C8E7EB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01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60AB-5697-4C44-BFEB-D91AE83F890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B066-186D-4E99-AE9C-3C8C8E7EB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60AB-5697-4C44-BFEB-D91AE83F890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B066-186D-4E99-AE9C-3C8C8E7EB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18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60AB-5697-4C44-BFEB-D91AE83F890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B066-186D-4E99-AE9C-3C8C8E7EB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1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860AB-5697-4C44-BFEB-D91AE83F890D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4B066-186D-4E99-AE9C-3C8C8E7EB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115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151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3255A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PUTTING THE PIECES TOGETHER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46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sz="3200" b="1" smtClean="0">
                <a:solidFill>
                  <a:schemeClr val="bg1"/>
                </a:solidFill>
              </a:rPr>
              <a:t>CBCM-UMSJMC Program </a:t>
            </a:r>
            <a:r>
              <a:rPr lang="en-US" sz="3200" b="1" dirty="0" smtClean="0">
                <a:solidFill>
                  <a:schemeClr val="bg1"/>
                </a:solidFill>
              </a:rPr>
              <a:t>Savings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6400800"/>
            <a:ext cx="1219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5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urved Connector 10"/>
          <p:cNvCxnSpPr>
            <a:stCxn id="12" idx="0"/>
            <a:endCxn id="10" idx="4"/>
          </p:cNvCxnSpPr>
          <p:nvPr/>
        </p:nvCxnSpPr>
        <p:spPr>
          <a:xfrm rot="16200000" flipV="1">
            <a:off x="5426136" y="4136965"/>
            <a:ext cx="1236077" cy="429747"/>
          </a:xfrm>
          <a:prstGeom prst="curvedConnector3">
            <a:avLst>
              <a:gd name="adj1" fmla="val 50000"/>
            </a:avLst>
          </a:prstGeom>
          <a:ln>
            <a:solidFill>
              <a:srgbClr val="FFFF00">
                <a:alpha val="44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sz="3200" b="1" smtClean="0">
                <a:solidFill>
                  <a:schemeClr val="bg1"/>
                </a:solidFill>
              </a:rPr>
              <a:t>CBCM-UMSJMC Program </a:t>
            </a:r>
            <a:r>
              <a:rPr lang="en-US" sz="3200" b="1" dirty="0" smtClean="0">
                <a:solidFill>
                  <a:schemeClr val="bg1"/>
                </a:solidFill>
              </a:rPr>
              <a:t>Performance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4800600"/>
            <a:ext cx="609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ln w="900" cmpd="sng">
                  <a:solidFill>
                    <a:srgbClr val="4F81BD">
                      <a:satMod val="190000"/>
                      <a:alpha val="55000"/>
                    </a:srgbClr>
                  </a:solidFill>
                  <a:prstDash val="solid"/>
                </a:ln>
                <a:solidFill>
                  <a:srgbClr val="4F81BD">
                    <a:satMod val="200000"/>
                    <a:tint val="3000"/>
                  </a:srgbClr>
                </a:solidFill>
                <a:effectLst>
                  <a:innerShdw blurRad="101600" dist="76200" dir="5400000">
                    <a:srgbClr val="4F81BD">
                      <a:satMod val="190000"/>
                      <a:tint val="100000"/>
                      <a:alpha val="74000"/>
                    </a:srgbClr>
                  </a:innerShdw>
                </a:effectLst>
              </a:rPr>
              <a:t>65% Reduction in Readmissions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86400" y="1905000"/>
            <a:ext cx="34290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1" dirty="0">
                <a:solidFill>
                  <a:prstClr val="white"/>
                </a:solidFill>
              </a:rPr>
              <a:t>Program Readmission Rate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86400" y="2209800"/>
            <a:ext cx="342900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1" dirty="0">
                <a:solidFill>
                  <a:prstClr val="white"/>
                </a:solidFill>
              </a:rPr>
              <a:t>Readmission Rate for High Risk Patients not Enrolled in the Program*</a:t>
            </a:r>
          </a:p>
        </p:txBody>
      </p:sp>
      <p:sp>
        <p:nvSpPr>
          <p:cNvPr id="10" name="Oval 9"/>
          <p:cNvSpPr/>
          <p:nvPr/>
        </p:nvSpPr>
        <p:spPr>
          <a:xfrm>
            <a:off x="5638800" y="3200400"/>
            <a:ext cx="381000" cy="533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06447" y="4969877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rgbClr val="FFFF00"/>
                </a:solidFill>
              </a:rPr>
              <a:t>Note the convergence of the trend lines for the program readmission rate and the readmission rate for high-risk patients not enrolled in </a:t>
            </a:r>
            <a:r>
              <a:rPr lang="en-US" sz="1200" smtClean="0">
                <a:solidFill>
                  <a:srgbClr val="FFFF00"/>
                </a:solidFill>
              </a:rPr>
              <a:t>the program</a:t>
            </a:r>
            <a:endParaRPr lang="en-US" sz="1200" dirty="0" smtClean="0">
              <a:solidFill>
                <a:srgbClr val="FFFF00"/>
              </a:solidFill>
            </a:endParaRPr>
          </a:p>
          <a:p>
            <a:pPr algn="ctr"/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6400800"/>
            <a:ext cx="1066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96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Everyone accepts the value of Homecare…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450E-94B2-41E1-82A4-1B185D2845E2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2121158239"/>
              </p:ext>
            </p:extLst>
          </p:nvPr>
        </p:nvGraphicFramePr>
        <p:xfrm>
          <a:off x="1828800" y="4191000"/>
          <a:ext cx="5676900" cy="1857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22" name="Elbow Connector 21"/>
          <p:cNvCxnSpPr/>
          <p:nvPr/>
        </p:nvCxnSpPr>
        <p:spPr>
          <a:xfrm>
            <a:off x="2743200" y="1905000"/>
            <a:ext cx="1828800" cy="685800"/>
          </a:xfrm>
          <a:prstGeom prst="bentConnector3">
            <a:avLst>
              <a:gd name="adj1" fmla="val 58000"/>
            </a:avLst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/>
          <p:nvPr/>
        </p:nvCxnSpPr>
        <p:spPr>
          <a:xfrm>
            <a:off x="4191000" y="2590800"/>
            <a:ext cx="1828800" cy="685800"/>
          </a:xfrm>
          <a:prstGeom prst="bentConnector3">
            <a:avLst>
              <a:gd name="adj1" fmla="val 42000"/>
            </a:avLst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667000" y="1600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$1,433.11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667000" y="1992868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</a:rPr>
              <a:t>Day of Hospital Care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810000" y="2269867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$506.37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810000" y="26625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</a:rPr>
              <a:t>Day of Nursing Home Care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953000" y="2971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$293.40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953000" y="3364468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</a:rPr>
              <a:t>Day of PDN Home Care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4667" y="6096000"/>
            <a:ext cx="3886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i="1" dirty="0">
                <a:solidFill>
                  <a:prstClr val="black"/>
                </a:solidFill>
              </a:rPr>
              <a:t>Source: Health Management Associates (FL Medicaid data)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6357610"/>
            <a:ext cx="1143000" cy="424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2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THANK YOU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W. John Langley, M.D., FAAP</a:t>
            </a:r>
          </a:p>
          <a:p>
            <a:pPr marL="0" indent="0" algn="ctr">
              <a:buNone/>
            </a:pPr>
            <a:r>
              <a:rPr lang="en-US" dirty="0" smtClean="0"/>
              <a:t>Senior Vice-President and Chief Medical Officer</a:t>
            </a:r>
          </a:p>
          <a:p>
            <a:pPr marL="0" indent="0" algn="ctr">
              <a:buNone/>
            </a:pPr>
            <a:r>
              <a:rPr lang="en-US" dirty="0" smtClean="0"/>
              <a:t>Maxim Healthcare Services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533400" y="6343116"/>
            <a:ext cx="1295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27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axim PPT Template_NEW BRA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212</Words>
  <Application>Microsoft Office PowerPoint</Application>
  <PresentationFormat>On-screen Show (4:3)</PresentationFormat>
  <Paragraphs>34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Maxim PPT Template_NEW BRAND</vt:lpstr>
      <vt:lpstr>   PUTTING THE PIECES TOGETHER</vt:lpstr>
      <vt:lpstr>CBCM-UMSJMC Program Savings</vt:lpstr>
      <vt:lpstr>CBCM-UMSJMC Program Performance</vt:lpstr>
      <vt:lpstr>Everyone accepts the value of Homecare…</vt:lpstr>
      <vt:lpstr>THANK YOU</vt:lpstr>
    </vt:vector>
  </TitlesOfParts>
  <Company>Maxim Healthcare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PUTTING THE PIECES TOGETHER</dc:title>
  <dc:creator>Jessica Vancil</dc:creator>
  <cp:lastModifiedBy>Jessica Vancil</cp:lastModifiedBy>
  <cp:revision>2</cp:revision>
  <dcterms:created xsi:type="dcterms:W3CDTF">2018-04-03T17:15:23Z</dcterms:created>
  <dcterms:modified xsi:type="dcterms:W3CDTF">2018-04-10T15:41:44Z</dcterms:modified>
</cp:coreProperties>
</file>