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handoutMasterIdLst>
    <p:handoutMasterId r:id="rId31"/>
  </p:handoutMasterIdLst>
  <p:sldIdLst>
    <p:sldId id="363" r:id="rId5"/>
    <p:sldId id="401" r:id="rId6"/>
    <p:sldId id="367" r:id="rId7"/>
    <p:sldId id="366" r:id="rId8"/>
    <p:sldId id="365" r:id="rId9"/>
    <p:sldId id="395" r:id="rId10"/>
    <p:sldId id="388" r:id="rId11"/>
    <p:sldId id="378" r:id="rId12"/>
    <p:sldId id="368" r:id="rId13"/>
    <p:sldId id="369" r:id="rId14"/>
    <p:sldId id="377" r:id="rId15"/>
    <p:sldId id="399" r:id="rId16"/>
    <p:sldId id="370" r:id="rId17"/>
    <p:sldId id="403" r:id="rId18"/>
    <p:sldId id="398" r:id="rId19"/>
    <p:sldId id="397" r:id="rId20"/>
    <p:sldId id="371" r:id="rId21"/>
    <p:sldId id="396" r:id="rId22"/>
    <p:sldId id="389" r:id="rId23"/>
    <p:sldId id="390" r:id="rId24"/>
    <p:sldId id="391" r:id="rId25"/>
    <p:sldId id="404" r:id="rId26"/>
    <p:sldId id="393" r:id="rId27"/>
    <p:sldId id="394" r:id="rId28"/>
    <p:sldId id="375" r:id="rId29"/>
  </p:sldIdLst>
  <p:sldSz cx="12192000" cy="6858000"/>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9011"/>
    <a:srgbClr val="C68C40"/>
    <a:srgbClr val="004F7F"/>
    <a:srgbClr val="0062A7"/>
    <a:srgbClr val="666666"/>
    <a:srgbClr val="3A6485"/>
    <a:srgbClr val="E69318"/>
    <a:srgbClr val="295384"/>
    <a:srgbClr val="E8941A"/>
    <a:srgbClr val="D8E5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64" autoAdjust="0"/>
    <p:restoredTop sz="94660"/>
  </p:normalViewPr>
  <p:slideViewPr>
    <p:cSldViewPr snapToGrid="0">
      <p:cViewPr varScale="1">
        <p:scale>
          <a:sx n="88" d="100"/>
          <a:sy n="88" d="100"/>
        </p:scale>
        <p:origin x="370" y="67"/>
      </p:cViewPr>
      <p:guideLst>
        <p:guide orient="horz" pos="2160"/>
        <p:guide pos="3840"/>
      </p:guideLst>
    </p:cSldViewPr>
  </p:slideViewPr>
  <p:notesTextViewPr>
    <p:cViewPr>
      <p:scale>
        <a:sx n="3" d="2"/>
        <a:sy n="3" d="2"/>
      </p:scale>
      <p:origin x="0" y="0"/>
    </p:cViewPr>
  </p:notesTextViewPr>
  <p:notesViewPr>
    <p:cSldViewPr snapToGrid="0">
      <p:cViewPr varScale="1">
        <p:scale>
          <a:sx n="60" d="100"/>
          <a:sy n="60" d="100"/>
        </p:scale>
        <p:origin x="3240"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aig Behm" userId="90e82e96-741e-4dab-8578-92fb6a118cbb" providerId="ADAL" clId="{215CCDA3-C24C-4A25-A408-16CABBA3A07E}"/>
    <pc:docChg chg="custSel delSld modSld">
      <pc:chgData name="Craig Behm" userId="90e82e96-741e-4dab-8578-92fb6a118cbb" providerId="ADAL" clId="{215CCDA3-C24C-4A25-A408-16CABBA3A07E}" dt="2018-04-12T14:12:45.817" v="127" actId="2696"/>
      <pc:docMkLst>
        <pc:docMk/>
      </pc:docMkLst>
      <pc:sldChg chg="modSp">
        <pc:chgData name="Craig Behm" userId="90e82e96-741e-4dab-8578-92fb6a118cbb" providerId="ADAL" clId="{215CCDA3-C24C-4A25-A408-16CABBA3A07E}" dt="2018-04-12T14:08:55.204" v="54" actId="20577"/>
        <pc:sldMkLst>
          <pc:docMk/>
          <pc:sldMk cId="902515874" sldId="363"/>
        </pc:sldMkLst>
        <pc:spChg chg="mod">
          <ac:chgData name="Craig Behm" userId="90e82e96-741e-4dab-8578-92fb6a118cbb" providerId="ADAL" clId="{215CCDA3-C24C-4A25-A408-16CABBA3A07E}" dt="2018-04-12T14:08:55.204" v="54" actId="20577"/>
          <ac:spMkLst>
            <pc:docMk/>
            <pc:sldMk cId="902515874" sldId="363"/>
            <ac:spMk id="7" creationId="{C5F910E5-7101-433B-80C9-47EAB699F8EB}"/>
          </ac:spMkLst>
        </pc:spChg>
        <pc:spChg chg="mod">
          <ac:chgData name="Craig Behm" userId="90e82e96-741e-4dab-8578-92fb6a118cbb" providerId="ADAL" clId="{215CCDA3-C24C-4A25-A408-16CABBA3A07E}" dt="2018-04-12T14:08:52.765" v="52" actId="20577"/>
          <ac:spMkLst>
            <pc:docMk/>
            <pc:sldMk cId="902515874" sldId="363"/>
            <ac:spMk id="10" creationId="{C0F2AFE3-D4B6-47F9-923C-EA016515B10D}"/>
          </ac:spMkLst>
        </pc:spChg>
      </pc:sldChg>
      <pc:sldChg chg="modSp">
        <pc:chgData name="Craig Behm" userId="90e82e96-741e-4dab-8578-92fb6a118cbb" providerId="ADAL" clId="{215CCDA3-C24C-4A25-A408-16CABBA3A07E}" dt="2018-04-12T14:12:10.388" v="115" actId="20577"/>
        <pc:sldMkLst>
          <pc:docMk/>
          <pc:sldMk cId="4181948168" sldId="401"/>
        </pc:sldMkLst>
        <pc:spChg chg="mod">
          <ac:chgData name="Craig Behm" userId="90e82e96-741e-4dab-8578-92fb6a118cbb" providerId="ADAL" clId="{215CCDA3-C24C-4A25-A408-16CABBA3A07E}" dt="2018-04-12T14:12:10.388" v="115" actId="20577"/>
          <ac:spMkLst>
            <pc:docMk/>
            <pc:sldMk cId="4181948168" sldId="401"/>
            <ac:spMk id="4" creationId="{C01A9C92-8C68-482C-8E2D-632B75313CDA}"/>
          </ac:spMkLst>
        </pc:spChg>
      </pc:sldChg>
      <pc:sldChg chg="del">
        <pc:chgData name="Craig Behm" userId="90e82e96-741e-4dab-8578-92fb6a118cbb" providerId="ADAL" clId="{215CCDA3-C24C-4A25-A408-16CABBA3A07E}" dt="2018-04-12T14:12:45.602" v="116" actId="2696"/>
        <pc:sldMkLst>
          <pc:docMk/>
          <pc:sldMk cId="259083448" sldId="402"/>
        </pc:sldMkLst>
      </pc:sldChg>
      <pc:sldChg chg="del">
        <pc:chgData name="Craig Behm" userId="90e82e96-741e-4dab-8578-92fb6a118cbb" providerId="ADAL" clId="{215CCDA3-C24C-4A25-A408-16CABBA3A07E}" dt="2018-04-12T14:12:45.615" v="117" actId="2696"/>
        <pc:sldMkLst>
          <pc:docMk/>
          <pc:sldMk cId="3210662606" sldId="406"/>
        </pc:sldMkLst>
      </pc:sldChg>
      <pc:sldChg chg="del">
        <pc:chgData name="Craig Behm" userId="90e82e96-741e-4dab-8578-92fb6a118cbb" providerId="ADAL" clId="{215CCDA3-C24C-4A25-A408-16CABBA3A07E}" dt="2018-04-12T14:12:45.739" v="121" actId="2696"/>
        <pc:sldMkLst>
          <pc:docMk/>
          <pc:sldMk cId="2335818174" sldId="407"/>
        </pc:sldMkLst>
      </pc:sldChg>
      <pc:sldChg chg="del">
        <pc:chgData name="Craig Behm" userId="90e82e96-741e-4dab-8578-92fb6a118cbb" providerId="ADAL" clId="{215CCDA3-C24C-4A25-A408-16CABBA3A07E}" dt="2018-04-12T14:12:45.752" v="122" actId="2696"/>
        <pc:sldMkLst>
          <pc:docMk/>
          <pc:sldMk cId="1675522854" sldId="408"/>
        </pc:sldMkLst>
      </pc:sldChg>
      <pc:sldChg chg="del">
        <pc:chgData name="Craig Behm" userId="90e82e96-741e-4dab-8578-92fb6a118cbb" providerId="ADAL" clId="{215CCDA3-C24C-4A25-A408-16CABBA3A07E}" dt="2018-04-12T14:12:45.802" v="126" actId="2696"/>
        <pc:sldMkLst>
          <pc:docMk/>
          <pc:sldMk cId="178144292" sldId="410"/>
        </pc:sldMkLst>
      </pc:sldChg>
      <pc:sldChg chg="del">
        <pc:chgData name="Craig Behm" userId="90e82e96-741e-4dab-8578-92fb6a118cbb" providerId="ADAL" clId="{215CCDA3-C24C-4A25-A408-16CABBA3A07E}" dt="2018-04-12T14:12:45.706" v="120" actId="2696"/>
        <pc:sldMkLst>
          <pc:docMk/>
          <pc:sldMk cId="3930073905" sldId="412"/>
        </pc:sldMkLst>
      </pc:sldChg>
      <pc:sldChg chg="del">
        <pc:chgData name="Craig Behm" userId="90e82e96-741e-4dab-8578-92fb6a118cbb" providerId="ADAL" clId="{215CCDA3-C24C-4A25-A408-16CABBA3A07E}" dt="2018-04-12T14:12:45.764" v="123" actId="2696"/>
        <pc:sldMkLst>
          <pc:docMk/>
          <pc:sldMk cId="3133193140" sldId="413"/>
        </pc:sldMkLst>
      </pc:sldChg>
      <pc:sldChg chg="del">
        <pc:chgData name="Craig Behm" userId="90e82e96-741e-4dab-8578-92fb6a118cbb" providerId="ADAL" clId="{215CCDA3-C24C-4A25-A408-16CABBA3A07E}" dt="2018-04-12T14:12:45.817" v="127" actId="2696"/>
        <pc:sldMkLst>
          <pc:docMk/>
          <pc:sldMk cId="292798251" sldId="414"/>
        </pc:sldMkLst>
      </pc:sldChg>
      <pc:sldChg chg="del">
        <pc:chgData name="Craig Behm" userId="90e82e96-741e-4dab-8578-92fb6a118cbb" providerId="ADAL" clId="{215CCDA3-C24C-4A25-A408-16CABBA3A07E}" dt="2018-04-12T14:12:45.631" v="118" actId="2696"/>
        <pc:sldMkLst>
          <pc:docMk/>
          <pc:sldMk cId="3195451159" sldId="415"/>
        </pc:sldMkLst>
      </pc:sldChg>
      <pc:sldChg chg="del">
        <pc:chgData name="Craig Behm" userId="90e82e96-741e-4dab-8578-92fb6a118cbb" providerId="ADAL" clId="{215CCDA3-C24C-4A25-A408-16CABBA3A07E}" dt="2018-04-12T14:12:45.668" v="119" actId="2696"/>
        <pc:sldMkLst>
          <pc:docMk/>
          <pc:sldMk cId="345033900" sldId="416"/>
        </pc:sldMkLst>
      </pc:sldChg>
      <pc:sldChg chg="del">
        <pc:chgData name="Craig Behm" userId="90e82e96-741e-4dab-8578-92fb6a118cbb" providerId="ADAL" clId="{215CCDA3-C24C-4A25-A408-16CABBA3A07E}" dt="2018-04-12T14:12:45.772" v="124" actId="2696"/>
        <pc:sldMkLst>
          <pc:docMk/>
          <pc:sldMk cId="632673249" sldId="418"/>
        </pc:sldMkLst>
      </pc:sldChg>
      <pc:sldChg chg="del">
        <pc:chgData name="Craig Behm" userId="90e82e96-741e-4dab-8578-92fb6a118cbb" providerId="ADAL" clId="{215CCDA3-C24C-4A25-A408-16CABBA3A07E}" dt="2018-04-12T14:12:45.787" v="125" actId="2696"/>
        <pc:sldMkLst>
          <pc:docMk/>
          <pc:sldMk cId="632673249" sldId="41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DF4B7D-FD85-40CD-89A1-6A89005C4BBE}"/>
              </a:ext>
            </a:extLst>
          </p:cNvPr>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A4760D9-2A7A-49B4-8162-62C0F3C52AA1}"/>
              </a:ext>
            </a:extLst>
          </p:cNvPr>
          <p:cNvSpPr>
            <a:spLocks noGrp="1"/>
          </p:cNvSpPr>
          <p:nvPr>
            <p:ph type="dt" sz="quarter" idx="1"/>
          </p:nvPr>
        </p:nvSpPr>
        <p:spPr>
          <a:xfrm>
            <a:off x="3956050" y="0"/>
            <a:ext cx="3027363" cy="465138"/>
          </a:xfrm>
          <a:prstGeom prst="rect">
            <a:avLst/>
          </a:prstGeom>
        </p:spPr>
        <p:txBody>
          <a:bodyPr vert="horz" lIns="91440" tIns="45720" rIns="91440" bIns="45720" rtlCol="0"/>
          <a:lstStyle>
            <a:lvl1pPr algn="r">
              <a:defRPr sz="1200"/>
            </a:lvl1pPr>
          </a:lstStyle>
          <a:p>
            <a:fld id="{749DD55E-9271-43E3-B2E2-446EF828F9AB}" type="datetimeFigureOut">
              <a:rPr lang="en-US" smtClean="0"/>
              <a:t>4/12/2018</a:t>
            </a:fld>
            <a:endParaRPr lang="en-US"/>
          </a:p>
        </p:txBody>
      </p:sp>
      <p:sp>
        <p:nvSpPr>
          <p:cNvPr id="4" name="Footer Placeholder 3">
            <a:extLst>
              <a:ext uri="{FF2B5EF4-FFF2-40B4-BE49-F238E27FC236}">
                <a16:creationId xmlns:a16="http://schemas.microsoft.com/office/drawing/2014/main" id="{CE5019ED-32DF-4D90-ACD9-2C252364AF1C}"/>
              </a:ext>
            </a:extLst>
          </p:cNvPr>
          <p:cNvSpPr>
            <a:spLocks noGrp="1"/>
          </p:cNvSpPr>
          <p:nvPr>
            <p:ph type="ftr" sz="quarter" idx="2"/>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EF76151-7436-4B97-9869-00FD1B3C2075}"/>
              </a:ext>
            </a:extLst>
          </p:cNvPr>
          <p:cNvSpPr>
            <a:spLocks noGrp="1"/>
          </p:cNvSpPr>
          <p:nvPr>
            <p:ph type="sldNum" sz="quarter" idx="3"/>
          </p:nvPr>
        </p:nvSpPr>
        <p:spPr>
          <a:xfrm>
            <a:off x="3956050" y="8818563"/>
            <a:ext cx="3027363" cy="465137"/>
          </a:xfrm>
          <a:prstGeom prst="rect">
            <a:avLst/>
          </a:prstGeom>
        </p:spPr>
        <p:txBody>
          <a:bodyPr vert="horz" lIns="91440" tIns="45720" rIns="91440" bIns="45720" rtlCol="0" anchor="b"/>
          <a:lstStyle>
            <a:lvl1pPr algn="r">
              <a:defRPr sz="1200"/>
            </a:lvl1pPr>
          </a:lstStyle>
          <a:p>
            <a:fld id="{DF302FA5-708B-4E23-BB83-FCF640682A55}" type="slidenum">
              <a:rPr lang="en-US" smtClean="0"/>
              <a:t>‹#›</a:t>
            </a:fld>
            <a:endParaRPr lang="en-US"/>
          </a:p>
        </p:txBody>
      </p:sp>
    </p:spTree>
    <p:extLst>
      <p:ext uri="{BB962C8B-B14F-4D97-AF65-F5344CB8AC3E}">
        <p14:creationId xmlns:p14="http://schemas.microsoft.com/office/powerpoint/2010/main" val="2105188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60DBB9B8-9AF4-4A12-B489-6C7D1F714D0D}" type="datetimeFigureOut">
              <a:rPr lang="en-US" smtClean="0"/>
              <a:t>4/12/2018</a:t>
            </a:fld>
            <a:endParaRPr lang="en-US"/>
          </a:p>
        </p:txBody>
      </p:sp>
      <p:sp>
        <p:nvSpPr>
          <p:cNvPr id="4" name="Slide Image Placeholder 3"/>
          <p:cNvSpPr>
            <a:spLocks noGrp="1" noRot="1" noChangeAspect="1"/>
          </p:cNvSpPr>
          <p:nvPr>
            <p:ph type="sldImg" idx="2"/>
          </p:nvPr>
        </p:nvSpPr>
        <p:spPr>
          <a:xfrm>
            <a:off x="708025" y="1160463"/>
            <a:ext cx="5568950"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C9B8B320-4D87-49C3-8B47-209C6F487285}" type="slidenum">
              <a:rPr lang="en-US" smtClean="0"/>
              <a:t>‹#›</a:t>
            </a:fld>
            <a:endParaRPr lang="en-US"/>
          </a:p>
        </p:txBody>
      </p:sp>
    </p:spTree>
    <p:extLst>
      <p:ext uri="{BB962C8B-B14F-4D97-AF65-F5344CB8AC3E}">
        <p14:creationId xmlns:p14="http://schemas.microsoft.com/office/powerpoint/2010/main" val="2756956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jpg"/><Relationship Id="rId5" Type="http://schemas.microsoft.com/office/2007/relationships/hdphoto" Target="../media/hdphoto2.wdp"/><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jpg"/><Relationship Id="rId4" Type="http://schemas.microsoft.com/office/2007/relationships/hdphoto" Target="../media/hdphoto2.wdp"/></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Clea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4850F1A-C7F7-45A2-A22B-B88A38F0765B}"/>
              </a:ext>
            </a:extLst>
          </p:cNvPr>
          <p:cNvSpPr/>
          <p:nvPr userDrawn="1"/>
        </p:nvSpPr>
        <p:spPr>
          <a:xfrm>
            <a:off x="5995961" y="5445369"/>
            <a:ext cx="5920992" cy="1412631"/>
          </a:xfrm>
          <a:prstGeom prst="rect">
            <a:avLst/>
          </a:prstGeom>
          <a:solidFill>
            <a:srgbClr val="005596"/>
          </a:solidFill>
          <a:ln>
            <a:solidFill>
              <a:srgbClr val="0055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lt1"/>
                </a:solidFill>
                <a:effectLst/>
                <a:latin typeface="+mn-lt"/>
                <a:ea typeface="+mn-ea"/>
                <a:cs typeface="+mn-cs"/>
              </a:rPr>
              <a:t>7160 Columbia Gateway Drive, Suite. 230</a:t>
            </a:r>
          </a:p>
          <a:p>
            <a:pPr marL="0" marR="0" lvl="0" indent="0" algn="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lt1"/>
                </a:solidFill>
                <a:effectLst/>
                <a:latin typeface="+mn-lt"/>
                <a:ea typeface="+mn-ea"/>
                <a:cs typeface="+mn-cs"/>
              </a:rPr>
              <a:t>Columbia, MD 21046</a:t>
            </a:r>
          </a:p>
          <a:p>
            <a:pPr marL="0" marR="0" lvl="0" indent="0" algn="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lt1"/>
                </a:solidFill>
                <a:effectLst/>
                <a:latin typeface="+mn-lt"/>
                <a:ea typeface="+mn-ea"/>
                <a:cs typeface="+mn-cs"/>
              </a:rPr>
              <a:t>877.952.7477 | info@crisphealth.org</a:t>
            </a:r>
          </a:p>
          <a:p>
            <a:pPr marL="0" marR="0" lvl="0" indent="0" algn="r"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www.crisphealth.org</a:t>
            </a:r>
          </a:p>
        </p:txBody>
      </p:sp>
      <p:sp>
        <p:nvSpPr>
          <p:cNvPr id="8" name="Rectangle 7">
            <a:extLst>
              <a:ext uri="{FF2B5EF4-FFF2-40B4-BE49-F238E27FC236}">
                <a16:creationId xmlns:a16="http://schemas.microsoft.com/office/drawing/2014/main" id="{FC760FBA-DC9D-406A-B613-A86E61328721}"/>
              </a:ext>
            </a:extLst>
          </p:cNvPr>
          <p:cNvSpPr/>
          <p:nvPr userDrawn="1"/>
        </p:nvSpPr>
        <p:spPr>
          <a:xfrm>
            <a:off x="0" y="0"/>
            <a:ext cx="2743200" cy="6858000"/>
          </a:xfrm>
          <a:prstGeom prst="rect">
            <a:avLst/>
          </a:prstGeom>
          <a:solidFill>
            <a:srgbClr val="DAD3CB"/>
          </a:solidFill>
          <a:ln>
            <a:solidFill>
              <a:srgbClr val="DAD3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drawing of a face&#10;&#10;Description generated with high confidence">
            <a:extLst>
              <a:ext uri="{FF2B5EF4-FFF2-40B4-BE49-F238E27FC236}">
                <a16:creationId xmlns:a16="http://schemas.microsoft.com/office/drawing/2014/main" id="{7FA631A5-051C-4C5D-AEBA-028D463982E3}"/>
              </a:ext>
            </a:extLst>
          </p:cNvPr>
          <p:cNvPicPr>
            <a:picLocks noChangeAspect="1"/>
          </p:cNvPicPr>
          <p:nvPr userDrawn="1"/>
        </p:nvPicPr>
        <p:blipFill>
          <a:blip r:embed="rId3">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531846" y="2090057"/>
            <a:ext cx="1744824" cy="2677886"/>
          </a:xfrm>
          <a:prstGeom prst="rect">
            <a:avLst/>
          </a:prstGeom>
        </p:spPr>
      </p:pic>
      <p:sp>
        <p:nvSpPr>
          <p:cNvPr id="10" name="Rectangle 9">
            <a:extLst>
              <a:ext uri="{FF2B5EF4-FFF2-40B4-BE49-F238E27FC236}">
                <a16:creationId xmlns:a16="http://schemas.microsoft.com/office/drawing/2014/main" id="{490AF168-7396-47B4-8929-64B8111CC19D}"/>
              </a:ext>
            </a:extLst>
          </p:cNvPr>
          <p:cNvSpPr/>
          <p:nvPr userDrawn="1"/>
        </p:nvSpPr>
        <p:spPr>
          <a:xfrm>
            <a:off x="2743200" y="3048"/>
            <a:ext cx="500263" cy="6858000"/>
          </a:xfrm>
          <a:prstGeom prst="rect">
            <a:avLst/>
          </a:prstGeom>
          <a:solidFill>
            <a:srgbClr val="E8941A"/>
          </a:solidFill>
          <a:ln>
            <a:solidFill>
              <a:srgbClr val="E894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12C81F1-9F97-4F25-AE45-2EE2CED397B5}"/>
              </a:ext>
            </a:extLst>
          </p:cNvPr>
          <p:cNvSpPr/>
          <p:nvPr userDrawn="1"/>
        </p:nvSpPr>
        <p:spPr>
          <a:xfrm>
            <a:off x="3252520" y="-2979"/>
            <a:ext cx="8939479" cy="4770922"/>
          </a:xfrm>
          <a:prstGeom prst="rect">
            <a:avLst/>
          </a:prstGeom>
          <a:solidFill>
            <a:srgbClr val="FB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185B4F11-A1B0-45BB-8097-0E68F3C5B706}"/>
              </a:ext>
            </a:extLst>
          </p:cNvPr>
          <p:cNvSpPr>
            <a:spLocks noGrp="1"/>
          </p:cNvSpPr>
          <p:nvPr>
            <p:ph type="title"/>
          </p:nvPr>
        </p:nvSpPr>
        <p:spPr>
          <a:xfrm>
            <a:off x="3431177" y="752879"/>
            <a:ext cx="7916274" cy="2852737"/>
          </a:xfrm>
        </p:spPr>
        <p:txBody>
          <a:bodyPr anchor="b">
            <a:normAutofit/>
          </a:bodyPr>
          <a:lstStyle>
            <a:lvl1pPr>
              <a:defRPr sz="4400">
                <a:solidFill>
                  <a:srgbClr val="E69318"/>
                </a:solidFill>
              </a:defRPr>
            </a:lvl1pPr>
          </a:lstStyle>
          <a:p>
            <a:r>
              <a:rPr lang="en-US" dirty="0"/>
              <a:t>Click to edit Master title style</a:t>
            </a:r>
          </a:p>
        </p:txBody>
      </p:sp>
      <p:sp>
        <p:nvSpPr>
          <p:cNvPr id="12" name="Text Placeholder 2">
            <a:extLst>
              <a:ext uri="{FF2B5EF4-FFF2-40B4-BE49-F238E27FC236}">
                <a16:creationId xmlns:a16="http://schemas.microsoft.com/office/drawing/2014/main" id="{88094BAF-D2DA-4641-90D4-728DD8679EA9}"/>
              </a:ext>
            </a:extLst>
          </p:cNvPr>
          <p:cNvSpPr>
            <a:spLocks noGrp="1"/>
          </p:cNvSpPr>
          <p:nvPr>
            <p:ph type="body" idx="1"/>
          </p:nvPr>
        </p:nvSpPr>
        <p:spPr>
          <a:xfrm>
            <a:off x="3431783" y="3617128"/>
            <a:ext cx="7915668" cy="1488675"/>
          </a:xfrm>
        </p:spPr>
        <p:txBody>
          <a:bodyPr/>
          <a:lstStyle>
            <a:lvl1pPr marL="0" indent="0">
              <a:buNone/>
              <a:defRPr sz="2400">
                <a:solidFill>
                  <a:srgbClr val="00559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Rectangle 12">
            <a:extLst>
              <a:ext uri="{FF2B5EF4-FFF2-40B4-BE49-F238E27FC236}">
                <a16:creationId xmlns:a16="http://schemas.microsoft.com/office/drawing/2014/main" id="{9BC6FCE9-4023-4F1D-BAD6-DA1E600C60C7}"/>
              </a:ext>
            </a:extLst>
          </p:cNvPr>
          <p:cNvSpPr/>
          <p:nvPr userDrawn="1"/>
        </p:nvSpPr>
        <p:spPr>
          <a:xfrm>
            <a:off x="2743201" y="-2979"/>
            <a:ext cx="531846" cy="6860979"/>
          </a:xfrm>
          <a:prstGeom prst="rect">
            <a:avLst/>
          </a:prstGeom>
          <a:solidFill>
            <a:srgbClr val="E8941A"/>
          </a:solidFill>
          <a:ln>
            <a:solidFill>
              <a:srgbClr val="E894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262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mparison - Clean">
    <p:spTree>
      <p:nvGrpSpPr>
        <p:cNvPr id="1" name=""/>
        <p:cNvGrpSpPr/>
        <p:nvPr/>
      </p:nvGrpSpPr>
      <p:grpSpPr>
        <a:xfrm>
          <a:off x="0" y="0"/>
          <a:ext cx="0" cy="0"/>
          <a:chOff x="0" y="0"/>
          <a:chExt cx="0" cy="0"/>
        </a:xfrm>
      </p:grpSpPr>
      <p:pic>
        <p:nvPicPr>
          <p:cNvPr id="19" name="Content Placeholder 6">
            <a:extLst>
              <a:ext uri="{FF2B5EF4-FFF2-40B4-BE49-F238E27FC236}">
                <a16:creationId xmlns:a16="http://schemas.microsoft.com/office/drawing/2014/main" id="{8F6F310B-4D9E-4163-B760-88A5DD855034}"/>
              </a:ext>
            </a:extLst>
          </p:cNvPr>
          <p:cNvPicPr>
            <a:picLocks noChangeAspect="1"/>
          </p:cNvPicPr>
          <p:nvPr userDrawn="1"/>
        </p:nvPicPr>
        <p:blipFill rotWithShape="1">
          <a:blip r:embed="rId2">
            <a:lum bright="70000" contrast="-70000"/>
            <a:extLst>
              <a:ext uri="{BEBA8EAE-BF5A-486C-A8C5-ECC9F3942E4B}">
                <a14:imgProps xmlns:a14="http://schemas.microsoft.com/office/drawing/2010/main">
                  <a14:imgLayer r:embed="rId3">
                    <a14:imgEffect>
                      <a14:saturation sat="50000"/>
                    </a14:imgEffect>
                  </a14:imgLayer>
                </a14:imgProps>
              </a:ext>
              <a:ext uri="{28A0092B-C50C-407E-A947-70E740481C1C}">
                <a14:useLocalDpi xmlns:a14="http://schemas.microsoft.com/office/drawing/2010/main" val="0"/>
              </a:ext>
            </a:extLst>
          </a:blip>
          <a:srcRect t="17260" r="42386"/>
          <a:stretch/>
        </p:blipFill>
        <p:spPr>
          <a:xfrm>
            <a:off x="8942407" y="0"/>
            <a:ext cx="3249593" cy="6721477"/>
          </a:xfrm>
          <a:prstGeom prst="rect">
            <a:avLst/>
          </a:prstGeom>
          <a:noFill/>
        </p:spPr>
      </p:pic>
      <p:sp>
        <p:nvSpPr>
          <p:cNvPr id="12" name="Rectangle 11">
            <a:extLst>
              <a:ext uri="{FF2B5EF4-FFF2-40B4-BE49-F238E27FC236}">
                <a16:creationId xmlns:a16="http://schemas.microsoft.com/office/drawing/2014/main" id="{D1D7C8FD-01C4-42D5-919F-B5D7DF70C7C0}"/>
              </a:ext>
            </a:extLst>
          </p:cNvPr>
          <p:cNvSpPr/>
          <p:nvPr userDrawn="1"/>
        </p:nvSpPr>
        <p:spPr>
          <a:xfrm>
            <a:off x="0" y="0"/>
            <a:ext cx="12192000" cy="1021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3849CEDD-7890-4B71-B0F5-F2BA3C644D62}"/>
              </a:ext>
            </a:extLst>
          </p:cNvPr>
          <p:cNvSpPr>
            <a:spLocks noGrp="1"/>
          </p:cNvSpPr>
          <p:nvPr>
            <p:ph type="title"/>
          </p:nvPr>
        </p:nvSpPr>
        <p:spPr>
          <a:xfrm>
            <a:off x="838200" y="198073"/>
            <a:ext cx="10644555" cy="733912"/>
          </a:xfrm>
        </p:spPr>
        <p:txBody>
          <a:bodyPr/>
          <a:lstStyle/>
          <a:p>
            <a:r>
              <a:rPr lang="en-US"/>
              <a:t>Click to edit Master title style</a:t>
            </a:r>
            <a:endParaRPr lang="en-US" dirty="0"/>
          </a:p>
        </p:txBody>
      </p:sp>
      <p:sp>
        <p:nvSpPr>
          <p:cNvPr id="14" name="Content Placeholder 2">
            <a:extLst>
              <a:ext uri="{FF2B5EF4-FFF2-40B4-BE49-F238E27FC236}">
                <a16:creationId xmlns:a16="http://schemas.microsoft.com/office/drawing/2014/main" id="{40E20920-CA2E-4F2A-A44B-649E0FBDD2C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a:extLst>
              <a:ext uri="{FF2B5EF4-FFF2-40B4-BE49-F238E27FC236}">
                <a16:creationId xmlns:a16="http://schemas.microsoft.com/office/drawing/2014/main" id="{3F9817F5-4FB6-4F7F-8ED7-987A5059D95B}"/>
              </a:ext>
            </a:extLst>
          </p:cNvPr>
          <p:cNvSpPr>
            <a:spLocks noGrp="1"/>
          </p:cNvSpPr>
          <p:nvPr>
            <p:ph sz="half" idx="2"/>
          </p:nvPr>
        </p:nvSpPr>
        <p:spPr>
          <a:xfrm>
            <a:off x="6172200" y="1825625"/>
            <a:ext cx="5345278"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Slide Number Placeholder 6">
            <a:extLst>
              <a:ext uri="{FF2B5EF4-FFF2-40B4-BE49-F238E27FC236}">
                <a16:creationId xmlns:a16="http://schemas.microsoft.com/office/drawing/2014/main" id="{F50A80D4-A9B2-4D31-8073-361AD1FEB603}"/>
              </a:ext>
            </a:extLst>
          </p:cNvPr>
          <p:cNvSpPr>
            <a:spLocks noGrp="1"/>
          </p:cNvSpPr>
          <p:nvPr>
            <p:ph type="sldNum" sz="quarter" idx="12"/>
          </p:nvPr>
        </p:nvSpPr>
        <p:spPr>
          <a:xfrm>
            <a:off x="8610599" y="6366076"/>
            <a:ext cx="2906879" cy="355401"/>
          </a:xfrm>
        </p:spPr>
        <p:txBody>
          <a:bodyPr/>
          <a:lstStyle/>
          <a:p>
            <a:fld id="{04F192F5-7590-44FF-9C83-33DE5B563EC3}" type="slidenum">
              <a:rPr lang="en-US" smtClean="0"/>
              <a:t>‹#›</a:t>
            </a:fld>
            <a:endParaRPr lang="en-US"/>
          </a:p>
        </p:txBody>
      </p:sp>
      <p:pic>
        <p:nvPicPr>
          <p:cNvPr id="17" name="Picture 16" descr="A picture containing clipart&#10;&#10;Description generated with high confidence">
            <a:extLst>
              <a:ext uri="{FF2B5EF4-FFF2-40B4-BE49-F238E27FC236}">
                <a16:creationId xmlns:a16="http://schemas.microsoft.com/office/drawing/2014/main" id="{FAE60805-19FE-454A-AB9F-2DFF3CEA59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650" y="146784"/>
            <a:ext cx="610171" cy="727512"/>
          </a:xfrm>
          <a:prstGeom prst="rect">
            <a:avLst/>
          </a:prstGeom>
        </p:spPr>
      </p:pic>
      <p:sp>
        <p:nvSpPr>
          <p:cNvPr id="18" name="Rectangle 17">
            <a:extLst>
              <a:ext uri="{FF2B5EF4-FFF2-40B4-BE49-F238E27FC236}">
                <a16:creationId xmlns:a16="http://schemas.microsoft.com/office/drawing/2014/main" id="{97579FD7-C48A-4EE5-B623-2893040B50C0}"/>
              </a:ext>
            </a:extLst>
          </p:cNvPr>
          <p:cNvSpPr/>
          <p:nvPr userDrawn="1"/>
        </p:nvSpPr>
        <p:spPr>
          <a:xfrm>
            <a:off x="0" y="1004858"/>
            <a:ext cx="12227560" cy="45719"/>
          </a:xfrm>
          <a:prstGeom prst="rect">
            <a:avLst/>
          </a:prstGeom>
          <a:solidFill>
            <a:srgbClr val="E69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1520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Blank with Logo - Clea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34F18B-D618-4659-A164-499333D9D080}"/>
              </a:ext>
            </a:extLst>
          </p:cNvPr>
          <p:cNvSpPr/>
          <p:nvPr userDrawn="1"/>
        </p:nvSpPr>
        <p:spPr>
          <a:xfrm>
            <a:off x="0" y="6802261"/>
            <a:ext cx="12227560" cy="45719"/>
          </a:xfrm>
          <a:prstGeom prst="rect">
            <a:avLst/>
          </a:prstGeom>
          <a:solidFill>
            <a:srgbClr val="E69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B8EDCFD-175D-4C2C-A11C-4E7CDAB14ABC}"/>
              </a:ext>
            </a:extLst>
          </p:cNvPr>
          <p:cNvSpPr/>
          <p:nvPr userDrawn="1"/>
        </p:nvSpPr>
        <p:spPr>
          <a:xfrm>
            <a:off x="0" y="1031098"/>
            <a:ext cx="12227560" cy="45719"/>
          </a:xfrm>
          <a:prstGeom prst="rect">
            <a:avLst/>
          </a:prstGeom>
          <a:solidFill>
            <a:srgbClr val="E69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6">
            <a:extLst>
              <a:ext uri="{FF2B5EF4-FFF2-40B4-BE49-F238E27FC236}">
                <a16:creationId xmlns:a16="http://schemas.microsoft.com/office/drawing/2014/main" id="{83166AA6-7DDF-4ADA-8D5A-BA69E71184F8}"/>
              </a:ext>
            </a:extLst>
          </p:cNvPr>
          <p:cNvSpPr txBox="1">
            <a:spLocks/>
          </p:cNvSpPr>
          <p:nvPr userDrawn="1"/>
        </p:nvSpPr>
        <p:spPr>
          <a:xfrm>
            <a:off x="8610599" y="6366076"/>
            <a:ext cx="2906879" cy="3554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yriad Pro Semibold"/>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F192F5-7590-44FF-9C83-33DE5B563EC3}" type="slidenum">
              <a:rPr lang="en-US" smtClean="0"/>
              <a:pPr/>
              <a:t>‹#›</a:t>
            </a:fld>
            <a:endParaRPr lang="en-US"/>
          </a:p>
        </p:txBody>
      </p:sp>
    </p:spTree>
    <p:extLst>
      <p:ext uri="{BB962C8B-B14F-4D97-AF65-F5344CB8AC3E}">
        <p14:creationId xmlns:p14="http://schemas.microsoft.com/office/powerpoint/2010/main" val="4093190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 Section Header - Clea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79FDE3-9A4B-48CA-940B-4564543777AE}"/>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431177" y="1736728"/>
            <a:ext cx="7916274" cy="2852737"/>
          </a:xfrm>
        </p:spPr>
        <p:txBody>
          <a:bodyPr anchor="b">
            <a:normAutofit/>
          </a:bodyPr>
          <a:lstStyle>
            <a:lvl1pPr>
              <a:defRPr sz="4400">
                <a:solidFill>
                  <a:srgbClr val="E69318"/>
                </a:solidFill>
              </a:defRPr>
            </a:lvl1pPr>
          </a:lstStyle>
          <a:p>
            <a:r>
              <a:rPr lang="en-US" dirty="0"/>
              <a:t>Click to edit Master title style</a:t>
            </a:r>
          </a:p>
        </p:txBody>
      </p:sp>
      <p:sp>
        <p:nvSpPr>
          <p:cNvPr id="3" name="Text Placeholder 2"/>
          <p:cNvSpPr>
            <a:spLocks noGrp="1"/>
          </p:cNvSpPr>
          <p:nvPr>
            <p:ph type="body" idx="1"/>
          </p:nvPr>
        </p:nvSpPr>
        <p:spPr>
          <a:xfrm>
            <a:off x="3431783" y="4600977"/>
            <a:ext cx="7915668" cy="1488675"/>
          </a:xfrm>
        </p:spPr>
        <p:txBody>
          <a:bodyPr/>
          <a:lstStyle>
            <a:lvl1pPr marL="0" indent="0">
              <a:buNone/>
              <a:defRPr sz="2400">
                <a:solidFill>
                  <a:srgbClr val="00559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9" name="Slide Number Placeholder 8"/>
          <p:cNvSpPr>
            <a:spLocks noGrp="1"/>
          </p:cNvSpPr>
          <p:nvPr>
            <p:ph type="sldNum" sz="quarter" idx="12"/>
          </p:nvPr>
        </p:nvSpPr>
        <p:spPr/>
        <p:txBody>
          <a:bodyPr/>
          <a:lstStyle/>
          <a:p>
            <a:fld id="{04F192F5-7590-44FF-9C83-33DE5B563EC3}" type="slidenum">
              <a:rPr lang="en-US" smtClean="0"/>
              <a:pPr/>
              <a:t>‹#›</a:t>
            </a:fld>
            <a:endParaRPr lang="en-US" dirty="0"/>
          </a:p>
        </p:txBody>
      </p:sp>
      <p:sp>
        <p:nvSpPr>
          <p:cNvPr id="7" name="Rectangle 6">
            <a:extLst>
              <a:ext uri="{FF2B5EF4-FFF2-40B4-BE49-F238E27FC236}">
                <a16:creationId xmlns:a16="http://schemas.microsoft.com/office/drawing/2014/main" id="{62A9CE91-F452-4DA8-B14D-60A346F512EC}"/>
              </a:ext>
            </a:extLst>
          </p:cNvPr>
          <p:cNvSpPr/>
          <p:nvPr userDrawn="1"/>
        </p:nvSpPr>
        <p:spPr>
          <a:xfrm>
            <a:off x="0" y="0"/>
            <a:ext cx="2743200" cy="6858000"/>
          </a:xfrm>
          <a:prstGeom prst="rect">
            <a:avLst/>
          </a:prstGeom>
          <a:solidFill>
            <a:srgbClr val="DAD3CB"/>
          </a:solidFill>
          <a:ln>
            <a:solidFill>
              <a:srgbClr val="DAD3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drawing of a face&#10;&#10;Description generated with high confidence">
            <a:extLst>
              <a:ext uri="{FF2B5EF4-FFF2-40B4-BE49-F238E27FC236}">
                <a16:creationId xmlns:a16="http://schemas.microsoft.com/office/drawing/2014/main" id="{0C29462C-CA54-4725-93FA-FA924A0917FE}"/>
              </a:ext>
            </a:extLst>
          </p:cNvPr>
          <p:cNvPicPr>
            <a:picLocks noChangeAspect="1"/>
          </p:cNvPicPr>
          <p:nvPr userDrawn="1"/>
        </p:nvPicPr>
        <p:blipFill>
          <a:blip r:embed="rId2">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531846" y="2090057"/>
            <a:ext cx="1744824" cy="2677886"/>
          </a:xfrm>
          <a:prstGeom prst="rect">
            <a:avLst/>
          </a:prstGeom>
        </p:spPr>
      </p:pic>
      <p:sp>
        <p:nvSpPr>
          <p:cNvPr id="10" name="Rectangle 9">
            <a:extLst>
              <a:ext uri="{FF2B5EF4-FFF2-40B4-BE49-F238E27FC236}">
                <a16:creationId xmlns:a16="http://schemas.microsoft.com/office/drawing/2014/main" id="{B104D10E-3F0E-4689-B8BB-1D0EAE193DD1}"/>
              </a:ext>
            </a:extLst>
          </p:cNvPr>
          <p:cNvSpPr/>
          <p:nvPr userDrawn="1"/>
        </p:nvSpPr>
        <p:spPr>
          <a:xfrm>
            <a:off x="2743200" y="3048"/>
            <a:ext cx="500263" cy="6858000"/>
          </a:xfrm>
          <a:prstGeom prst="rect">
            <a:avLst/>
          </a:prstGeom>
          <a:solidFill>
            <a:srgbClr val="E8941A"/>
          </a:solidFill>
          <a:ln>
            <a:solidFill>
              <a:srgbClr val="E894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0497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 Title and Content Clea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1385050"/>
            <a:ext cx="10679278" cy="4351338"/>
          </a:xfrm>
        </p:spPr>
        <p:txBody>
          <a:bodyPr/>
          <a:lstStyle>
            <a:lvl1pPr marL="0" indent="0">
              <a:buNone/>
              <a:defRPr>
                <a:latin typeface="Myriad Pro Semibold"/>
              </a:defRPr>
            </a:lvl1pPr>
            <a:lvl2pPr marL="685800" indent="-228600">
              <a:buFont typeface="Arial" panose="020B0604020202020204" pitchFamily="34" charset="0"/>
              <a:buChar char="•"/>
              <a:defRPr>
                <a:latin typeface="Myriad Pro Semibold"/>
              </a:defRPr>
            </a:lvl2pPr>
            <a:lvl3pPr marL="1143000" indent="-228600">
              <a:buFont typeface="Wingdings" panose="05000000000000000000" pitchFamily="2" charset="2"/>
              <a:buChar char="§"/>
              <a:defRPr>
                <a:latin typeface="Myriad Pro Semibold"/>
              </a:defRPr>
            </a:lvl3pPr>
            <a:lvl4pPr marL="1600200" indent="-228600">
              <a:buFont typeface="Arial" panose="020B0604020202020204" pitchFamily="34" charset="0"/>
              <a:buChar char="•"/>
              <a:defRPr>
                <a:latin typeface="Myriad Pro Semibold"/>
              </a:defRPr>
            </a:lvl4pPr>
            <a:lvl5pPr marL="2057400" indent="-228600">
              <a:buFont typeface="Wingdings" panose="05000000000000000000" pitchFamily="2" charset="2"/>
              <a:buChar char="§"/>
              <a:defRPr>
                <a:latin typeface="Myriad Pro Semi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04F192F5-7590-44FF-9C83-33DE5B563EC3}" type="slidenum">
              <a:rPr lang="en-US" smtClean="0"/>
              <a:t>‹#›</a:t>
            </a:fld>
            <a:endParaRPr lang="en-US"/>
          </a:p>
        </p:txBody>
      </p:sp>
      <p:sp>
        <p:nvSpPr>
          <p:cNvPr id="7" name="Rectangle 6">
            <a:extLst>
              <a:ext uri="{FF2B5EF4-FFF2-40B4-BE49-F238E27FC236}">
                <a16:creationId xmlns:a16="http://schemas.microsoft.com/office/drawing/2014/main" id="{F80BFB33-71A3-40E6-8843-0D6B3A631A37}"/>
              </a:ext>
            </a:extLst>
          </p:cNvPr>
          <p:cNvSpPr/>
          <p:nvPr userDrawn="1"/>
        </p:nvSpPr>
        <p:spPr>
          <a:xfrm>
            <a:off x="0" y="0"/>
            <a:ext cx="12192000" cy="1021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clipart&#10;&#10;Description generated with high confidence">
            <a:extLst>
              <a:ext uri="{FF2B5EF4-FFF2-40B4-BE49-F238E27FC236}">
                <a16:creationId xmlns:a16="http://schemas.microsoft.com/office/drawing/2014/main" id="{864FFFE9-8D26-4232-A6EC-7E048D99EA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650" y="146784"/>
            <a:ext cx="610171" cy="727512"/>
          </a:xfrm>
          <a:prstGeom prst="rect">
            <a:avLst/>
          </a:prstGeom>
        </p:spPr>
      </p:pic>
      <p:sp>
        <p:nvSpPr>
          <p:cNvPr id="2" name="Title 1"/>
          <p:cNvSpPr>
            <a:spLocks noGrp="1"/>
          </p:cNvSpPr>
          <p:nvPr>
            <p:ph type="title"/>
          </p:nvPr>
        </p:nvSpPr>
        <p:spPr>
          <a:xfrm>
            <a:off x="838200" y="189281"/>
            <a:ext cx="10679277" cy="769081"/>
          </a:xfrm>
        </p:spPr>
        <p:txBody>
          <a:bodyPr>
            <a:normAutofit/>
          </a:bodyPr>
          <a:lstStyle>
            <a:lvl1pPr>
              <a:defRPr sz="3200">
                <a:solidFill>
                  <a:srgbClr val="005596"/>
                </a:solidFill>
                <a:latin typeface="Myriad Pro Semibold"/>
              </a:defRPr>
            </a:lvl1pPr>
          </a:lstStyle>
          <a:p>
            <a:r>
              <a:rPr lang="en-US"/>
              <a:t>Click to edit Master title style</a:t>
            </a:r>
            <a:endParaRPr lang="en-US" dirty="0"/>
          </a:p>
        </p:txBody>
      </p:sp>
    </p:spTree>
    <p:extLst>
      <p:ext uri="{BB962C8B-B14F-4D97-AF65-F5344CB8AC3E}">
        <p14:creationId xmlns:p14="http://schemas.microsoft.com/office/powerpoint/2010/main" val="2473072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Title Only - Clean">
    <p:bg>
      <p:bgPr>
        <a:blipFill dpi="0" rotWithShape="1">
          <a:blip r:embed="rId2">
            <a:extLst>
              <a:ext uri="{BEBA8EAE-BF5A-486C-A8C5-ECC9F3942E4B}">
                <a14:imgProps xmlns:a14="http://schemas.microsoft.com/office/drawing/2010/main">
                  <a14:imgLayer r:embed="rId3">
                    <a14:imgEffect>
                      <a14:brightnessContrast bright="9000"/>
                    </a14:imgEffect>
                  </a14:imgLayer>
                </a14:imgProps>
              </a:ex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8" name="Content Placeholder 6">
            <a:extLst>
              <a:ext uri="{FF2B5EF4-FFF2-40B4-BE49-F238E27FC236}">
                <a16:creationId xmlns:a16="http://schemas.microsoft.com/office/drawing/2014/main" id="{1E35C8CE-2F14-427B-9933-1B0315A0CE77}"/>
              </a:ext>
            </a:extLst>
          </p:cNvPr>
          <p:cNvPicPr>
            <a:picLocks noChangeAspect="1"/>
          </p:cNvPicPr>
          <p:nvPr userDrawn="1"/>
        </p:nvPicPr>
        <p:blipFill rotWithShape="1">
          <a:blip r:embed="rId4">
            <a:lum bright="70000" contrast="-70000"/>
            <a:extLst>
              <a:ext uri="{BEBA8EAE-BF5A-486C-A8C5-ECC9F3942E4B}">
                <a14:imgProps xmlns:a14="http://schemas.microsoft.com/office/drawing/2010/main">
                  <a14:imgLayer r:embed="rId5">
                    <a14:imgEffect>
                      <a14:saturation sat="50000"/>
                    </a14:imgEffect>
                  </a14:imgLayer>
                </a14:imgProps>
              </a:ext>
              <a:ext uri="{28A0092B-C50C-407E-A947-70E740481C1C}">
                <a14:useLocalDpi xmlns:a14="http://schemas.microsoft.com/office/drawing/2010/main" val="0"/>
              </a:ext>
            </a:extLst>
          </a:blip>
          <a:srcRect t="17260" r="42656"/>
          <a:stretch/>
        </p:blipFill>
        <p:spPr>
          <a:xfrm>
            <a:off x="8957647" y="0"/>
            <a:ext cx="3234353" cy="6721477"/>
          </a:xfrm>
          <a:prstGeom prst="rect">
            <a:avLst/>
          </a:prstGeom>
          <a:noFill/>
        </p:spPr>
      </p:pic>
      <p:sp>
        <p:nvSpPr>
          <p:cNvPr id="6" name="Slide Number Placeholder 5"/>
          <p:cNvSpPr>
            <a:spLocks noGrp="1"/>
          </p:cNvSpPr>
          <p:nvPr>
            <p:ph type="sldNum" sz="quarter" idx="12"/>
          </p:nvPr>
        </p:nvSpPr>
        <p:spPr>
          <a:xfrm>
            <a:off x="8808720" y="6356352"/>
            <a:ext cx="2743200" cy="365125"/>
          </a:xfrm>
        </p:spPr>
        <p:txBody>
          <a:bodyPr/>
          <a:lstStyle/>
          <a:p>
            <a:fld id="{04F192F5-7590-44FF-9C83-33DE5B563EC3}" type="slidenum">
              <a:rPr lang="en-US" smtClean="0"/>
              <a:t>‹#›</a:t>
            </a:fld>
            <a:endParaRPr lang="en-US"/>
          </a:p>
        </p:txBody>
      </p:sp>
      <p:sp>
        <p:nvSpPr>
          <p:cNvPr id="7" name="Rectangle 6">
            <a:extLst>
              <a:ext uri="{FF2B5EF4-FFF2-40B4-BE49-F238E27FC236}">
                <a16:creationId xmlns:a16="http://schemas.microsoft.com/office/drawing/2014/main" id="{F80BFB33-71A3-40E6-8843-0D6B3A631A37}"/>
              </a:ext>
            </a:extLst>
          </p:cNvPr>
          <p:cNvSpPr/>
          <p:nvPr userDrawn="1"/>
        </p:nvSpPr>
        <p:spPr>
          <a:xfrm>
            <a:off x="0" y="0"/>
            <a:ext cx="12192000" cy="1021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7471" y="146784"/>
            <a:ext cx="10515600" cy="769081"/>
          </a:xfrm>
        </p:spPr>
        <p:txBody>
          <a:bodyPr>
            <a:normAutofit/>
          </a:bodyPr>
          <a:lstStyle>
            <a:lvl1pPr>
              <a:defRPr sz="3200">
                <a:solidFill>
                  <a:srgbClr val="005596"/>
                </a:solidFill>
                <a:latin typeface="Myriad Pro Semibold"/>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FE40D046-A868-4F8F-A2C9-1BBA1741D734}"/>
              </a:ext>
            </a:extLst>
          </p:cNvPr>
          <p:cNvSpPr/>
          <p:nvPr userDrawn="1"/>
        </p:nvSpPr>
        <p:spPr>
          <a:xfrm>
            <a:off x="0" y="1019509"/>
            <a:ext cx="12227560" cy="45719"/>
          </a:xfrm>
          <a:prstGeom prst="rect">
            <a:avLst/>
          </a:prstGeom>
          <a:solidFill>
            <a:srgbClr val="E69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EB4054DF-CA35-4B6D-9E49-57F12178D7F0}"/>
              </a:ext>
            </a:extLst>
          </p:cNvPr>
          <p:cNvSpPr>
            <a:spLocks noGrp="1"/>
          </p:cNvSpPr>
          <p:nvPr>
            <p:ph idx="1"/>
          </p:nvPr>
        </p:nvSpPr>
        <p:spPr>
          <a:xfrm>
            <a:off x="838200" y="1385049"/>
            <a:ext cx="7345680" cy="5336427"/>
          </a:xfrm>
        </p:spPr>
        <p:txBody>
          <a:bodyPr/>
          <a:lstStyle>
            <a:lvl1pPr marL="0" indent="0">
              <a:buNone/>
              <a:defRPr>
                <a:latin typeface="Myriad Pro Semibold"/>
              </a:defRPr>
            </a:lvl1pPr>
            <a:lvl2pPr marL="685800" indent="-228600">
              <a:buFont typeface="Arial" panose="020B0604020202020204" pitchFamily="34" charset="0"/>
              <a:buChar char="•"/>
              <a:defRPr>
                <a:latin typeface="Myriad Pro Semibold"/>
              </a:defRPr>
            </a:lvl2pPr>
            <a:lvl3pPr marL="1143000" indent="-228600">
              <a:buFont typeface="Wingdings" panose="05000000000000000000" pitchFamily="2" charset="2"/>
              <a:buChar char="§"/>
              <a:defRPr>
                <a:latin typeface="Myriad Pro Semibold"/>
              </a:defRPr>
            </a:lvl3pPr>
            <a:lvl4pPr marL="1600200" indent="-228600">
              <a:buFont typeface="Arial" panose="020B0604020202020204" pitchFamily="34" charset="0"/>
              <a:buChar char="•"/>
              <a:defRPr>
                <a:latin typeface="Myriad Pro Semibold"/>
              </a:defRPr>
            </a:lvl4pPr>
            <a:lvl5pPr marL="2057400" indent="-228600">
              <a:buFont typeface="Wingdings" panose="05000000000000000000" pitchFamily="2" charset="2"/>
              <a:buChar char="§"/>
              <a:defRPr>
                <a:latin typeface="Myriad Pro Semi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65D6D074-463B-43E0-8E1B-35C253502446}"/>
              </a:ext>
            </a:extLst>
          </p:cNvPr>
          <p:cNvSpPr/>
          <p:nvPr userDrawn="1"/>
        </p:nvSpPr>
        <p:spPr>
          <a:xfrm>
            <a:off x="0" y="6802261"/>
            <a:ext cx="12227560" cy="45719"/>
          </a:xfrm>
          <a:prstGeom prst="rect">
            <a:avLst/>
          </a:prstGeom>
          <a:solidFill>
            <a:srgbClr val="E69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clipart&#10;&#10;Description generated with high confidence">
            <a:extLst>
              <a:ext uri="{FF2B5EF4-FFF2-40B4-BE49-F238E27FC236}">
                <a16:creationId xmlns:a16="http://schemas.microsoft.com/office/drawing/2014/main" id="{DD9BADDE-AFB3-4900-B089-4CC93E50937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3650" y="146784"/>
            <a:ext cx="610171" cy="727512"/>
          </a:xfrm>
          <a:prstGeom prst="rect">
            <a:avLst/>
          </a:prstGeom>
        </p:spPr>
      </p:pic>
    </p:spTree>
    <p:extLst>
      <p:ext uri="{BB962C8B-B14F-4D97-AF65-F5344CB8AC3E}">
        <p14:creationId xmlns:p14="http://schemas.microsoft.com/office/powerpoint/2010/main" val="1195623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1- Blank">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59F83A4-CFF7-450B-8617-6A403E89E804}"/>
              </a:ext>
            </a:extLst>
          </p:cNvPr>
          <p:cNvSpPr/>
          <p:nvPr userDrawn="1"/>
        </p:nvSpPr>
        <p:spPr>
          <a:xfrm>
            <a:off x="0" y="0"/>
            <a:ext cx="12192000" cy="1267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80BFB33-71A3-40E6-8843-0D6B3A631A37}"/>
              </a:ext>
            </a:extLst>
          </p:cNvPr>
          <p:cNvSpPr/>
          <p:nvPr userDrawn="1"/>
        </p:nvSpPr>
        <p:spPr>
          <a:xfrm>
            <a:off x="0" y="1"/>
            <a:ext cx="12192000" cy="10310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6">
            <a:extLst>
              <a:ext uri="{FF2B5EF4-FFF2-40B4-BE49-F238E27FC236}">
                <a16:creationId xmlns:a16="http://schemas.microsoft.com/office/drawing/2014/main" id="{993CB10C-15EE-4A6B-89A0-499948F7A1AB}"/>
              </a:ext>
            </a:extLst>
          </p:cNvPr>
          <p:cNvSpPr>
            <a:spLocks noGrp="1"/>
          </p:cNvSpPr>
          <p:nvPr>
            <p:ph type="sldNum" sz="quarter" idx="12"/>
          </p:nvPr>
        </p:nvSpPr>
        <p:spPr>
          <a:xfrm>
            <a:off x="8610599" y="6366076"/>
            <a:ext cx="2906879" cy="355401"/>
          </a:xfrm>
        </p:spPr>
        <p:txBody>
          <a:bodyPr/>
          <a:lstStyle/>
          <a:p>
            <a:fld id="{04F192F5-7590-44FF-9C83-33DE5B563EC3}" type="slidenum">
              <a:rPr lang="en-US" smtClean="0"/>
              <a:t>‹#›</a:t>
            </a:fld>
            <a:endParaRPr lang="en-US"/>
          </a:p>
        </p:txBody>
      </p:sp>
      <p:sp>
        <p:nvSpPr>
          <p:cNvPr id="5" name="Rectangle 4">
            <a:extLst>
              <a:ext uri="{FF2B5EF4-FFF2-40B4-BE49-F238E27FC236}">
                <a16:creationId xmlns:a16="http://schemas.microsoft.com/office/drawing/2014/main" id="{54B98216-6137-491A-AF08-1A6B66C94DB9}"/>
              </a:ext>
            </a:extLst>
          </p:cNvPr>
          <p:cNvSpPr/>
          <p:nvPr userDrawn="1"/>
        </p:nvSpPr>
        <p:spPr>
          <a:xfrm flipV="1">
            <a:off x="0" y="6780470"/>
            <a:ext cx="12227560" cy="110280"/>
          </a:xfrm>
          <a:prstGeom prst="rect">
            <a:avLst/>
          </a:prstGeom>
          <a:solidFill>
            <a:srgbClr val="E69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clipart&#10;&#10;Description generated with high confidence">
            <a:extLst>
              <a:ext uri="{FF2B5EF4-FFF2-40B4-BE49-F238E27FC236}">
                <a16:creationId xmlns:a16="http://schemas.microsoft.com/office/drawing/2014/main" id="{EEB8E228-A7EF-440C-8F45-736A0D84AF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650" y="5957649"/>
            <a:ext cx="610171" cy="727512"/>
          </a:xfrm>
          <a:prstGeom prst="rect">
            <a:avLst/>
          </a:prstGeom>
        </p:spPr>
      </p:pic>
      <p:sp>
        <p:nvSpPr>
          <p:cNvPr id="11" name="Content Placeholder 2">
            <a:extLst>
              <a:ext uri="{FF2B5EF4-FFF2-40B4-BE49-F238E27FC236}">
                <a16:creationId xmlns:a16="http://schemas.microsoft.com/office/drawing/2014/main" id="{6F39B7B2-BDCF-421A-B12B-BFC4920AC0F1}"/>
              </a:ext>
            </a:extLst>
          </p:cNvPr>
          <p:cNvSpPr>
            <a:spLocks noGrp="1"/>
          </p:cNvSpPr>
          <p:nvPr>
            <p:ph idx="1"/>
          </p:nvPr>
        </p:nvSpPr>
        <p:spPr>
          <a:xfrm>
            <a:off x="838202" y="1385050"/>
            <a:ext cx="10679278" cy="4351338"/>
          </a:xfrm>
        </p:spPr>
        <p:txBody>
          <a:bodyPr/>
          <a:lstStyle>
            <a:lvl1pPr marL="0" indent="0">
              <a:buNone/>
              <a:defRPr>
                <a:latin typeface="Myriad Pro Semibold"/>
              </a:defRPr>
            </a:lvl1pPr>
            <a:lvl2pPr marL="685800" indent="-228600">
              <a:buFont typeface="Arial" panose="020B0604020202020204" pitchFamily="34" charset="0"/>
              <a:buChar char="•"/>
              <a:defRPr>
                <a:latin typeface="Myriad Pro Semibold"/>
              </a:defRPr>
            </a:lvl2pPr>
            <a:lvl3pPr marL="1143000" indent="-228600">
              <a:buFont typeface="Wingdings" panose="05000000000000000000" pitchFamily="2" charset="2"/>
              <a:buChar char="§"/>
              <a:defRPr>
                <a:latin typeface="Myriad Pro Semibold"/>
              </a:defRPr>
            </a:lvl3pPr>
            <a:lvl4pPr marL="1600200" indent="-228600">
              <a:buFont typeface="Arial" panose="020B0604020202020204" pitchFamily="34" charset="0"/>
              <a:buChar char="•"/>
              <a:defRPr>
                <a:latin typeface="Myriad Pro Semibold"/>
              </a:defRPr>
            </a:lvl4pPr>
            <a:lvl5pPr marL="2057400" indent="-228600">
              <a:buFont typeface="Wingdings" panose="05000000000000000000" pitchFamily="2" charset="2"/>
              <a:buChar char="§"/>
              <a:defRPr>
                <a:latin typeface="Myriad Pro Semibold"/>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09880EF-6B49-48D9-A06E-A88CB8763B43}"/>
              </a:ext>
            </a:extLst>
          </p:cNvPr>
          <p:cNvSpPr>
            <a:spLocks noGrp="1"/>
          </p:cNvSpPr>
          <p:nvPr>
            <p:ph type="title"/>
          </p:nvPr>
        </p:nvSpPr>
        <p:spPr>
          <a:xfrm>
            <a:off x="838200" y="189281"/>
            <a:ext cx="10679277" cy="769081"/>
          </a:xfrm>
        </p:spPr>
        <p:txBody>
          <a:bodyPr>
            <a:normAutofit/>
          </a:bodyPr>
          <a:lstStyle>
            <a:lvl1pPr>
              <a:defRPr sz="3200">
                <a:solidFill>
                  <a:srgbClr val="005596"/>
                </a:solidFill>
                <a:latin typeface="Myriad Pro Semibold"/>
              </a:defRPr>
            </a:lvl1pPr>
          </a:lstStyle>
          <a:p>
            <a:r>
              <a:rPr lang="en-US" dirty="0"/>
              <a:t>Click to edit Master title style</a:t>
            </a:r>
          </a:p>
        </p:txBody>
      </p:sp>
      <p:sp>
        <p:nvSpPr>
          <p:cNvPr id="13" name="Rectangle 12">
            <a:extLst>
              <a:ext uri="{FF2B5EF4-FFF2-40B4-BE49-F238E27FC236}">
                <a16:creationId xmlns:a16="http://schemas.microsoft.com/office/drawing/2014/main" id="{47B99782-6B71-4437-89D5-93019FA31A55}"/>
              </a:ext>
            </a:extLst>
          </p:cNvPr>
          <p:cNvSpPr/>
          <p:nvPr userDrawn="1"/>
        </p:nvSpPr>
        <p:spPr>
          <a:xfrm>
            <a:off x="0" y="1031098"/>
            <a:ext cx="12227560" cy="45719"/>
          </a:xfrm>
          <a:prstGeom prst="rect">
            <a:avLst/>
          </a:prstGeom>
          <a:solidFill>
            <a:srgbClr val="E69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phic 1">
            <a:extLst>
              <a:ext uri="{FF2B5EF4-FFF2-40B4-BE49-F238E27FC236}">
                <a16:creationId xmlns:a16="http://schemas.microsoft.com/office/drawing/2014/main" id="{72388348-D5EF-4EDF-AE28-F6188B5EA46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778240" y="-1554"/>
            <a:ext cx="3423920" cy="819400"/>
          </a:xfrm>
          <a:prstGeom prst="rect">
            <a:avLst/>
          </a:prstGeom>
        </p:spPr>
      </p:pic>
    </p:spTree>
    <p:extLst>
      <p:ext uri="{BB962C8B-B14F-4D97-AF65-F5344CB8AC3E}">
        <p14:creationId xmlns:p14="http://schemas.microsoft.com/office/powerpoint/2010/main" val="562472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Blank">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59F83A4-CFF7-450B-8617-6A403E89E804}"/>
              </a:ext>
            </a:extLst>
          </p:cNvPr>
          <p:cNvSpPr/>
          <p:nvPr userDrawn="1"/>
        </p:nvSpPr>
        <p:spPr>
          <a:xfrm>
            <a:off x="0" y="0"/>
            <a:ext cx="12192000" cy="1267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6">
            <a:extLst>
              <a:ext uri="{FF2B5EF4-FFF2-40B4-BE49-F238E27FC236}">
                <a16:creationId xmlns:a16="http://schemas.microsoft.com/office/drawing/2014/main" id="{3E9A5D44-1A58-4019-873A-EF8D18478886}"/>
              </a:ext>
            </a:extLst>
          </p:cNvPr>
          <p:cNvPicPr>
            <a:picLocks noChangeAspect="1"/>
          </p:cNvPicPr>
          <p:nvPr userDrawn="1"/>
        </p:nvPicPr>
        <p:blipFill rotWithShape="1">
          <a:blip r:embed="rId3">
            <a:lum bright="70000" contrast="-70000"/>
            <a:extLst>
              <a:ext uri="{BEBA8EAE-BF5A-486C-A8C5-ECC9F3942E4B}">
                <a14:imgProps xmlns:a14="http://schemas.microsoft.com/office/drawing/2010/main">
                  <a14:imgLayer r:embed="rId4">
                    <a14:imgEffect>
                      <a14:saturation sat="50000"/>
                    </a14:imgEffect>
                  </a14:imgLayer>
                </a14:imgProps>
              </a:ext>
              <a:ext uri="{28A0092B-C50C-407E-A947-70E740481C1C}">
                <a14:useLocalDpi xmlns:a14="http://schemas.microsoft.com/office/drawing/2010/main" val="0"/>
              </a:ext>
            </a:extLst>
          </a:blip>
          <a:srcRect l="27721" t="17260"/>
          <a:stretch/>
        </p:blipFill>
        <p:spPr>
          <a:xfrm>
            <a:off x="0" y="0"/>
            <a:ext cx="4076709" cy="6721477"/>
          </a:xfrm>
          <a:prstGeom prst="rect">
            <a:avLst/>
          </a:prstGeom>
          <a:noFill/>
        </p:spPr>
      </p:pic>
      <p:sp>
        <p:nvSpPr>
          <p:cNvPr id="7" name="Rectangle 6">
            <a:extLst>
              <a:ext uri="{FF2B5EF4-FFF2-40B4-BE49-F238E27FC236}">
                <a16:creationId xmlns:a16="http://schemas.microsoft.com/office/drawing/2014/main" id="{F80BFB33-71A3-40E6-8843-0D6B3A631A37}"/>
              </a:ext>
            </a:extLst>
          </p:cNvPr>
          <p:cNvSpPr/>
          <p:nvPr userDrawn="1"/>
        </p:nvSpPr>
        <p:spPr>
          <a:xfrm>
            <a:off x="0" y="1"/>
            <a:ext cx="12192000" cy="10310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6">
            <a:extLst>
              <a:ext uri="{FF2B5EF4-FFF2-40B4-BE49-F238E27FC236}">
                <a16:creationId xmlns:a16="http://schemas.microsoft.com/office/drawing/2014/main" id="{993CB10C-15EE-4A6B-89A0-499948F7A1AB}"/>
              </a:ext>
            </a:extLst>
          </p:cNvPr>
          <p:cNvSpPr>
            <a:spLocks noGrp="1"/>
          </p:cNvSpPr>
          <p:nvPr>
            <p:ph type="sldNum" sz="quarter" idx="12"/>
          </p:nvPr>
        </p:nvSpPr>
        <p:spPr>
          <a:xfrm>
            <a:off x="8610599" y="6366076"/>
            <a:ext cx="2906879" cy="355401"/>
          </a:xfrm>
        </p:spPr>
        <p:txBody>
          <a:bodyPr/>
          <a:lstStyle/>
          <a:p>
            <a:fld id="{04F192F5-7590-44FF-9C83-33DE5B563EC3}" type="slidenum">
              <a:rPr lang="en-US" smtClean="0"/>
              <a:t>‹#›</a:t>
            </a:fld>
            <a:endParaRPr lang="en-US"/>
          </a:p>
        </p:txBody>
      </p:sp>
      <p:sp>
        <p:nvSpPr>
          <p:cNvPr id="5" name="Rectangle 4">
            <a:extLst>
              <a:ext uri="{FF2B5EF4-FFF2-40B4-BE49-F238E27FC236}">
                <a16:creationId xmlns:a16="http://schemas.microsoft.com/office/drawing/2014/main" id="{54B98216-6137-491A-AF08-1A6B66C94DB9}"/>
              </a:ext>
            </a:extLst>
          </p:cNvPr>
          <p:cNvSpPr/>
          <p:nvPr userDrawn="1"/>
        </p:nvSpPr>
        <p:spPr>
          <a:xfrm flipV="1">
            <a:off x="0" y="6780470"/>
            <a:ext cx="12227560" cy="110280"/>
          </a:xfrm>
          <a:prstGeom prst="rect">
            <a:avLst/>
          </a:prstGeom>
          <a:solidFill>
            <a:srgbClr val="E69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clipart&#10;&#10;Description generated with high confidence">
            <a:extLst>
              <a:ext uri="{FF2B5EF4-FFF2-40B4-BE49-F238E27FC236}">
                <a16:creationId xmlns:a16="http://schemas.microsoft.com/office/drawing/2014/main" id="{EEB8E228-A7EF-440C-8F45-736A0D84AF0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3650" y="5957649"/>
            <a:ext cx="610171" cy="727512"/>
          </a:xfrm>
          <a:prstGeom prst="rect">
            <a:avLst/>
          </a:prstGeom>
        </p:spPr>
      </p:pic>
      <p:sp>
        <p:nvSpPr>
          <p:cNvPr id="11" name="Content Placeholder 2">
            <a:extLst>
              <a:ext uri="{FF2B5EF4-FFF2-40B4-BE49-F238E27FC236}">
                <a16:creationId xmlns:a16="http://schemas.microsoft.com/office/drawing/2014/main" id="{6F39B7B2-BDCF-421A-B12B-BFC4920AC0F1}"/>
              </a:ext>
            </a:extLst>
          </p:cNvPr>
          <p:cNvSpPr>
            <a:spLocks noGrp="1"/>
          </p:cNvSpPr>
          <p:nvPr>
            <p:ph idx="1"/>
          </p:nvPr>
        </p:nvSpPr>
        <p:spPr>
          <a:xfrm>
            <a:off x="838202" y="1385050"/>
            <a:ext cx="10679278" cy="4351338"/>
          </a:xfrm>
        </p:spPr>
        <p:txBody>
          <a:bodyPr/>
          <a:lstStyle>
            <a:lvl1pPr marL="0" indent="0">
              <a:buNone/>
              <a:defRPr>
                <a:latin typeface="Myriad Pro Semibold"/>
              </a:defRPr>
            </a:lvl1pPr>
            <a:lvl2pPr marL="685800" indent="-228600">
              <a:buFont typeface="Arial" panose="020B0604020202020204" pitchFamily="34" charset="0"/>
              <a:buChar char="•"/>
              <a:defRPr>
                <a:latin typeface="Myriad Pro Semibold"/>
              </a:defRPr>
            </a:lvl2pPr>
            <a:lvl3pPr marL="1143000" indent="-228600">
              <a:buFont typeface="Wingdings" panose="05000000000000000000" pitchFamily="2" charset="2"/>
              <a:buChar char="§"/>
              <a:defRPr>
                <a:latin typeface="Myriad Pro Semibold"/>
              </a:defRPr>
            </a:lvl3pPr>
            <a:lvl4pPr marL="1600200" indent="-228600">
              <a:buFont typeface="Arial" panose="020B0604020202020204" pitchFamily="34" charset="0"/>
              <a:buChar char="•"/>
              <a:defRPr>
                <a:latin typeface="Myriad Pro Semibold"/>
              </a:defRPr>
            </a:lvl4pPr>
            <a:lvl5pPr marL="2057400" indent="-228600">
              <a:buFont typeface="Wingdings" panose="05000000000000000000" pitchFamily="2" charset="2"/>
              <a:buChar char="§"/>
              <a:defRPr>
                <a:latin typeface="Myriad Pro Semibold"/>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09880EF-6B49-48D9-A06E-A88CB8763B43}"/>
              </a:ext>
            </a:extLst>
          </p:cNvPr>
          <p:cNvSpPr>
            <a:spLocks noGrp="1"/>
          </p:cNvSpPr>
          <p:nvPr>
            <p:ph type="title"/>
          </p:nvPr>
        </p:nvSpPr>
        <p:spPr>
          <a:xfrm>
            <a:off x="838200" y="189281"/>
            <a:ext cx="10679277" cy="769081"/>
          </a:xfrm>
        </p:spPr>
        <p:txBody>
          <a:bodyPr>
            <a:normAutofit/>
          </a:bodyPr>
          <a:lstStyle>
            <a:lvl1pPr>
              <a:defRPr sz="3200">
                <a:solidFill>
                  <a:srgbClr val="005596"/>
                </a:solidFill>
                <a:latin typeface="Myriad Pro Semibold"/>
              </a:defRPr>
            </a:lvl1pPr>
          </a:lstStyle>
          <a:p>
            <a:r>
              <a:rPr lang="en-US" dirty="0"/>
              <a:t>Click to edit Master title style</a:t>
            </a:r>
          </a:p>
        </p:txBody>
      </p:sp>
      <p:sp>
        <p:nvSpPr>
          <p:cNvPr id="13" name="Rectangle 12">
            <a:extLst>
              <a:ext uri="{FF2B5EF4-FFF2-40B4-BE49-F238E27FC236}">
                <a16:creationId xmlns:a16="http://schemas.microsoft.com/office/drawing/2014/main" id="{47B99782-6B71-4437-89D5-93019FA31A55}"/>
              </a:ext>
            </a:extLst>
          </p:cNvPr>
          <p:cNvSpPr/>
          <p:nvPr userDrawn="1"/>
        </p:nvSpPr>
        <p:spPr>
          <a:xfrm>
            <a:off x="0" y="1031098"/>
            <a:ext cx="12227560" cy="45719"/>
          </a:xfrm>
          <a:prstGeom prst="rect">
            <a:avLst/>
          </a:prstGeom>
          <a:solidFill>
            <a:srgbClr val="E69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482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ntent with Caption - Clea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3FDB680-6679-4C91-86DD-A9C34847DD55}"/>
              </a:ext>
            </a:extLst>
          </p:cNvPr>
          <p:cNvSpPr/>
          <p:nvPr userDrawn="1"/>
        </p:nvSpPr>
        <p:spPr>
          <a:xfrm>
            <a:off x="0" y="0"/>
            <a:ext cx="12192000" cy="1138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EB948FE1-2012-4B6F-998A-A7C7A5D60A16}"/>
              </a:ext>
            </a:extLst>
          </p:cNvPr>
          <p:cNvSpPr>
            <a:spLocks noGrp="1"/>
          </p:cNvSpPr>
          <p:nvPr>
            <p:ph type="title"/>
          </p:nvPr>
        </p:nvSpPr>
        <p:spPr>
          <a:xfrm>
            <a:off x="252550" y="294098"/>
            <a:ext cx="4519476" cy="1246908"/>
          </a:xfrm>
        </p:spPr>
        <p:txBody>
          <a:bodyPr anchor="b"/>
          <a:lstStyle>
            <a:lvl1pPr>
              <a:defRPr sz="3200">
                <a:solidFill>
                  <a:srgbClr val="E69318"/>
                </a:solidFill>
              </a:defRPr>
            </a:lvl1pPr>
          </a:lstStyle>
          <a:p>
            <a:r>
              <a:rPr lang="en-US"/>
              <a:t>Click to edit Master title style</a:t>
            </a:r>
            <a:endParaRPr lang="en-US" dirty="0"/>
          </a:p>
        </p:txBody>
      </p:sp>
      <p:sp>
        <p:nvSpPr>
          <p:cNvPr id="14" name="Content Placeholder 2">
            <a:extLst>
              <a:ext uri="{FF2B5EF4-FFF2-40B4-BE49-F238E27FC236}">
                <a16:creationId xmlns:a16="http://schemas.microsoft.com/office/drawing/2014/main" id="{1E48D8A8-2252-4457-9418-EC3FE756AF84}"/>
              </a:ext>
            </a:extLst>
          </p:cNvPr>
          <p:cNvSpPr>
            <a:spLocks noGrp="1"/>
          </p:cNvSpPr>
          <p:nvPr>
            <p:ph idx="1"/>
          </p:nvPr>
        </p:nvSpPr>
        <p:spPr>
          <a:xfrm>
            <a:off x="5164183" y="294099"/>
            <a:ext cx="6766560" cy="54577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a:extLst>
              <a:ext uri="{FF2B5EF4-FFF2-40B4-BE49-F238E27FC236}">
                <a16:creationId xmlns:a16="http://schemas.microsoft.com/office/drawing/2014/main" id="{068A5138-29C9-4838-9420-0847E6555061}"/>
              </a:ext>
            </a:extLst>
          </p:cNvPr>
          <p:cNvSpPr>
            <a:spLocks noGrp="1"/>
          </p:cNvSpPr>
          <p:nvPr>
            <p:ph type="body" sz="half" idx="2"/>
          </p:nvPr>
        </p:nvSpPr>
        <p:spPr>
          <a:xfrm>
            <a:off x="252550" y="1541007"/>
            <a:ext cx="4519476" cy="421086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descr="A picture containing clipart&#10;&#10;Description generated with high confidence">
            <a:extLst>
              <a:ext uri="{FF2B5EF4-FFF2-40B4-BE49-F238E27FC236}">
                <a16:creationId xmlns:a16="http://schemas.microsoft.com/office/drawing/2014/main" id="{55C7D1C7-BD9F-467C-9223-E820C13572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50" y="5957649"/>
            <a:ext cx="610171" cy="727512"/>
          </a:xfrm>
          <a:prstGeom prst="rect">
            <a:avLst/>
          </a:prstGeom>
        </p:spPr>
      </p:pic>
      <p:sp>
        <p:nvSpPr>
          <p:cNvPr id="9" name="Slide Number Placeholder 5">
            <a:extLst>
              <a:ext uri="{FF2B5EF4-FFF2-40B4-BE49-F238E27FC236}">
                <a16:creationId xmlns:a16="http://schemas.microsoft.com/office/drawing/2014/main" id="{AFCF45DF-807D-4C17-A8C2-19AC9485FB2C}"/>
              </a:ext>
            </a:extLst>
          </p:cNvPr>
          <p:cNvSpPr txBox="1">
            <a:spLocks/>
          </p:cNvSpPr>
          <p:nvPr userDrawn="1"/>
        </p:nvSpPr>
        <p:spPr>
          <a:xfrm>
            <a:off x="8808720" y="6356352"/>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yriad Pro Semibold"/>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F192F5-7590-44FF-9C83-33DE5B563EC3}" type="slidenum">
              <a:rPr lang="en-US" smtClean="0"/>
              <a:pPr/>
              <a:t>‹#›</a:t>
            </a:fld>
            <a:endParaRPr lang="en-US"/>
          </a:p>
        </p:txBody>
      </p:sp>
    </p:spTree>
    <p:extLst>
      <p:ext uri="{BB962C8B-B14F-4D97-AF65-F5344CB8AC3E}">
        <p14:creationId xmlns:p14="http://schemas.microsoft.com/office/powerpoint/2010/main" val="3187950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Picture with Caption - Clea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B2C39C4-5344-4358-B404-00386C19588A}"/>
              </a:ext>
            </a:extLst>
          </p:cNvPr>
          <p:cNvSpPr/>
          <p:nvPr userDrawn="1"/>
        </p:nvSpPr>
        <p:spPr>
          <a:xfrm>
            <a:off x="0" y="0"/>
            <a:ext cx="12192000" cy="1138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noChangeAspect="1"/>
          </p:cNvSpPr>
          <p:nvPr>
            <p:ph type="pic" idx="1"/>
          </p:nvPr>
        </p:nvSpPr>
        <p:spPr>
          <a:xfrm>
            <a:off x="5183188" y="294098"/>
            <a:ext cx="6677886" cy="575835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04F192F5-7590-44FF-9C83-33DE5B563EC3}" type="slidenum">
              <a:rPr lang="en-US" smtClean="0"/>
              <a:t>‹#›</a:t>
            </a:fld>
            <a:endParaRPr lang="en-US"/>
          </a:p>
        </p:txBody>
      </p:sp>
      <p:sp>
        <p:nvSpPr>
          <p:cNvPr id="8" name="Title 1">
            <a:extLst>
              <a:ext uri="{FF2B5EF4-FFF2-40B4-BE49-F238E27FC236}">
                <a16:creationId xmlns:a16="http://schemas.microsoft.com/office/drawing/2014/main" id="{7921865D-F669-43B7-8F72-199555401B06}"/>
              </a:ext>
            </a:extLst>
          </p:cNvPr>
          <p:cNvSpPr>
            <a:spLocks noGrp="1"/>
          </p:cNvSpPr>
          <p:nvPr>
            <p:ph type="title"/>
          </p:nvPr>
        </p:nvSpPr>
        <p:spPr>
          <a:xfrm>
            <a:off x="261258" y="294098"/>
            <a:ext cx="4510768" cy="1246908"/>
          </a:xfrm>
        </p:spPr>
        <p:txBody>
          <a:bodyPr anchor="b"/>
          <a:lstStyle>
            <a:lvl1pPr>
              <a:defRPr sz="3200">
                <a:solidFill>
                  <a:srgbClr val="E69318"/>
                </a:solidFill>
              </a:defRPr>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2784631D-495E-4600-A5EA-1563092F454C}"/>
              </a:ext>
            </a:extLst>
          </p:cNvPr>
          <p:cNvSpPr>
            <a:spLocks noGrp="1"/>
          </p:cNvSpPr>
          <p:nvPr>
            <p:ph type="body" sz="half" idx="2"/>
          </p:nvPr>
        </p:nvSpPr>
        <p:spPr>
          <a:xfrm>
            <a:off x="261258" y="1541007"/>
            <a:ext cx="4510768" cy="4511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9" name="Picture 8" descr="A picture containing clipart&#10;&#10;Description generated with high confidence">
            <a:extLst>
              <a:ext uri="{FF2B5EF4-FFF2-40B4-BE49-F238E27FC236}">
                <a16:creationId xmlns:a16="http://schemas.microsoft.com/office/drawing/2014/main" id="{BF8DFC05-5A27-4165-BABB-2567C5BDFD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50" y="5957649"/>
            <a:ext cx="610171" cy="727512"/>
          </a:xfrm>
          <a:prstGeom prst="rect">
            <a:avLst/>
          </a:prstGeom>
        </p:spPr>
      </p:pic>
    </p:spTree>
    <p:extLst>
      <p:ext uri="{BB962C8B-B14F-4D97-AF65-F5344CB8AC3E}">
        <p14:creationId xmlns:p14="http://schemas.microsoft.com/office/powerpoint/2010/main" val="451535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 Two Content - Clea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C15DCFF-F6F7-41A9-9355-5978DCEB96C8}"/>
              </a:ext>
            </a:extLst>
          </p:cNvPr>
          <p:cNvSpPr/>
          <p:nvPr userDrawn="1"/>
        </p:nvSpPr>
        <p:spPr>
          <a:xfrm>
            <a:off x="0" y="0"/>
            <a:ext cx="12192000" cy="1021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98073"/>
            <a:ext cx="10644555" cy="73391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45278"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04F192F5-7590-44FF-9C83-33DE5B563EC3}" type="slidenum">
              <a:rPr lang="en-US" smtClean="0"/>
              <a:t>‹#›</a:t>
            </a:fld>
            <a:endParaRPr lang="en-US"/>
          </a:p>
        </p:txBody>
      </p:sp>
      <p:pic>
        <p:nvPicPr>
          <p:cNvPr id="8" name="Picture 7" descr="A picture containing clipart&#10;&#10;Description generated with high confidence">
            <a:extLst>
              <a:ext uri="{FF2B5EF4-FFF2-40B4-BE49-F238E27FC236}">
                <a16:creationId xmlns:a16="http://schemas.microsoft.com/office/drawing/2014/main" id="{ED540288-9FF0-4247-BF31-1D7E8C74C6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50" y="146784"/>
            <a:ext cx="610171" cy="727512"/>
          </a:xfrm>
          <a:prstGeom prst="rect">
            <a:avLst/>
          </a:prstGeom>
        </p:spPr>
      </p:pic>
      <p:sp>
        <p:nvSpPr>
          <p:cNvPr id="9" name="Rectangle 8">
            <a:extLst>
              <a:ext uri="{FF2B5EF4-FFF2-40B4-BE49-F238E27FC236}">
                <a16:creationId xmlns:a16="http://schemas.microsoft.com/office/drawing/2014/main" id="{452A9512-D760-475F-BADE-B5C901AE215D}"/>
              </a:ext>
            </a:extLst>
          </p:cNvPr>
          <p:cNvSpPr/>
          <p:nvPr userDrawn="1"/>
        </p:nvSpPr>
        <p:spPr>
          <a:xfrm>
            <a:off x="0" y="1004858"/>
            <a:ext cx="12227560" cy="45719"/>
          </a:xfrm>
          <a:prstGeom prst="rect">
            <a:avLst/>
          </a:prstGeom>
          <a:solidFill>
            <a:srgbClr val="E69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1342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23668AE-5BA1-489F-9E0B-C2EAAD3C34B9}"/>
              </a:ext>
            </a:extLst>
          </p:cNvPr>
          <p:cNvSpPr/>
          <p:nvPr userDrawn="1"/>
        </p:nvSpPr>
        <p:spPr>
          <a:xfrm>
            <a:off x="0" y="0"/>
            <a:ext cx="12192000" cy="1021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1879" y="198073"/>
            <a:ext cx="10515600" cy="73391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01878" y="1385050"/>
            <a:ext cx="10515601"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599" y="6366076"/>
            <a:ext cx="2906879" cy="355401"/>
          </a:xfrm>
          <a:prstGeom prst="rect">
            <a:avLst/>
          </a:prstGeom>
        </p:spPr>
        <p:txBody>
          <a:bodyPr vert="horz" lIns="91440" tIns="45720" rIns="91440" bIns="45720" rtlCol="0" anchor="ctr"/>
          <a:lstStyle>
            <a:lvl1pPr algn="r">
              <a:defRPr sz="1200">
                <a:solidFill>
                  <a:schemeClr val="tx1">
                    <a:tint val="75000"/>
                  </a:schemeClr>
                </a:solidFill>
                <a:latin typeface="Myriad Pro Semibold"/>
              </a:defRPr>
            </a:lvl1pPr>
          </a:lstStyle>
          <a:p>
            <a:fld id="{04F192F5-7590-44FF-9C83-33DE5B563EC3}" type="slidenum">
              <a:rPr lang="en-US" smtClean="0"/>
              <a:pPr/>
              <a:t>‹#›</a:t>
            </a:fld>
            <a:endParaRPr lang="en-US" dirty="0"/>
          </a:p>
        </p:txBody>
      </p:sp>
      <p:pic>
        <p:nvPicPr>
          <p:cNvPr id="7" name="Picture 6" descr="A picture containing clipart&#10;&#10;Description generated with high confidence">
            <a:extLst>
              <a:ext uri="{FF2B5EF4-FFF2-40B4-BE49-F238E27FC236}">
                <a16:creationId xmlns:a16="http://schemas.microsoft.com/office/drawing/2014/main" id="{EAE1C278-9873-430D-AC2C-638E9DB00D2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95854" y="204473"/>
            <a:ext cx="610171" cy="727512"/>
          </a:xfrm>
          <a:prstGeom prst="rect">
            <a:avLst/>
          </a:prstGeom>
        </p:spPr>
      </p:pic>
    </p:spTree>
    <p:extLst>
      <p:ext uri="{BB962C8B-B14F-4D97-AF65-F5344CB8AC3E}">
        <p14:creationId xmlns:p14="http://schemas.microsoft.com/office/powerpoint/2010/main" val="869134802"/>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72" r:id="rId3"/>
    <p:sldLayoutId id="2147483675" r:id="rId4"/>
    <p:sldLayoutId id="2147483682" r:id="rId5"/>
    <p:sldLayoutId id="2147483677" r:id="rId6"/>
    <p:sldLayoutId id="2147483680" r:id="rId7"/>
    <p:sldLayoutId id="2147483681" r:id="rId8"/>
    <p:sldLayoutId id="2147483678" r:id="rId9"/>
    <p:sldLayoutId id="2147483679" r:id="rId10"/>
    <p:sldLayoutId id="2147483673" r:id="rId11"/>
  </p:sldLayoutIdLst>
  <p:hf hdr="0" ftr="0" dt="0"/>
  <p:txStyles>
    <p:titleStyle>
      <a:lvl1pPr algn="l" defTabSz="914400" rtl="0" eaLnBrk="1" latinLnBrk="0" hangingPunct="1">
        <a:lnSpc>
          <a:spcPct val="90000"/>
        </a:lnSpc>
        <a:spcBef>
          <a:spcPct val="0"/>
        </a:spcBef>
        <a:buNone/>
        <a:defRPr sz="3200" kern="1200">
          <a:solidFill>
            <a:srgbClr val="005596"/>
          </a:solidFill>
          <a:latin typeface="Myriad Pro Semibold"/>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Myriad Pro Semibold"/>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yriad Pro Semibold"/>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kern="1200">
          <a:solidFill>
            <a:schemeClr val="tx1"/>
          </a:solidFill>
          <a:latin typeface="Myriad Pro Semibold"/>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yriad Pro Semibold"/>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b="0" kern="1200">
          <a:solidFill>
            <a:schemeClr val="tx1"/>
          </a:solidFill>
          <a:latin typeface="Myriad Pro Semibold"/>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mailto:craig.behm@crisphealth.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C5F910E5-7101-433B-80C9-47EAB699F8EB}"/>
              </a:ext>
            </a:extLst>
          </p:cNvPr>
          <p:cNvSpPr>
            <a:spLocks noGrp="1"/>
          </p:cNvSpPr>
          <p:nvPr>
            <p:ph type="body" idx="1"/>
          </p:nvPr>
        </p:nvSpPr>
        <p:spPr>
          <a:xfrm>
            <a:off x="3431783" y="4600977"/>
            <a:ext cx="7915668" cy="1488675"/>
          </a:xfrm>
        </p:spPr>
        <p:txBody>
          <a:bodyPr/>
          <a:lstStyle/>
          <a:p>
            <a:r>
              <a:rPr lang="en-US" dirty="0"/>
              <a:t>April 17, 2018</a:t>
            </a:r>
          </a:p>
        </p:txBody>
      </p:sp>
      <p:sp>
        <p:nvSpPr>
          <p:cNvPr id="10" name="Title 1">
            <a:extLst>
              <a:ext uri="{FF2B5EF4-FFF2-40B4-BE49-F238E27FC236}">
                <a16:creationId xmlns:a16="http://schemas.microsoft.com/office/drawing/2014/main" id="{C0F2AFE3-D4B6-47F9-923C-EA016515B10D}"/>
              </a:ext>
            </a:extLst>
          </p:cNvPr>
          <p:cNvSpPr txBox="1">
            <a:spLocks/>
          </p:cNvSpPr>
          <p:nvPr/>
        </p:nvSpPr>
        <p:spPr>
          <a:xfrm>
            <a:off x="3431784" y="1404623"/>
            <a:ext cx="7915668" cy="283171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rgbClr val="005596"/>
                </a:solidFill>
                <a:latin typeface="Myriad Pro Semibold"/>
                <a:ea typeface="+mj-ea"/>
                <a:cs typeface="+mj-cs"/>
              </a:defRPr>
            </a:lvl1pPr>
          </a:lstStyle>
          <a:p>
            <a:pPr>
              <a:lnSpc>
                <a:spcPct val="100000"/>
              </a:lnSpc>
            </a:pPr>
            <a:r>
              <a:rPr lang="en-US" sz="4000" b="1" dirty="0">
                <a:solidFill>
                  <a:srgbClr val="E8941A"/>
                </a:solidFill>
              </a:rPr>
              <a:t>Health Information Exchange: Usefulness and Utility</a:t>
            </a:r>
          </a:p>
        </p:txBody>
      </p:sp>
    </p:spTree>
    <p:extLst>
      <p:ext uri="{BB962C8B-B14F-4D97-AF65-F5344CB8AC3E}">
        <p14:creationId xmlns:p14="http://schemas.microsoft.com/office/powerpoint/2010/main" val="902515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B49E25-8C4F-46BD-ACC7-B28CD85A39F0}"/>
              </a:ext>
            </a:extLst>
          </p:cNvPr>
          <p:cNvSpPr>
            <a:spLocks noGrp="1"/>
          </p:cNvSpPr>
          <p:nvPr>
            <p:ph type="sldNum" sz="quarter" idx="12"/>
          </p:nvPr>
        </p:nvSpPr>
        <p:spPr/>
        <p:txBody>
          <a:bodyPr/>
          <a:lstStyle/>
          <a:p>
            <a:fld id="{04F192F5-7590-44FF-9C83-33DE5B563EC3}" type="slidenum">
              <a:rPr lang="en-US" smtClean="0"/>
              <a:t>10</a:t>
            </a:fld>
            <a:endParaRPr lang="en-US"/>
          </a:p>
        </p:txBody>
      </p:sp>
      <p:sp>
        <p:nvSpPr>
          <p:cNvPr id="4" name="Title 3">
            <a:extLst>
              <a:ext uri="{FF2B5EF4-FFF2-40B4-BE49-F238E27FC236}">
                <a16:creationId xmlns:a16="http://schemas.microsoft.com/office/drawing/2014/main" id="{73E686E8-8E73-44B1-842F-4C7BB83FD757}"/>
              </a:ext>
            </a:extLst>
          </p:cNvPr>
          <p:cNvSpPr>
            <a:spLocks noGrp="1"/>
          </p:cNvSpPr>
          <p:nvPr>
            <p:ph type="title"/>
          </p:nvPr>
        </p:nvSpPr>
        <p:spPr/>
        <p:txBody>
          <a:bodyPr/>
          <a:lstStyle/>
          <a:p>
            <a:r>
              <a:rPr lang="en-US" dirty="0"/>
              <a:t>CRISP In-Context</a:t>
            </a:r>
          </a:p>
        </p:txBody>
      </p:sp>
      <p:sp>
        <p:nvSpPr>
          <p:cNvPr id="8" name="Content Placeholder 3">
            <a:extLst>
              <a:ext uri="{FF2B5EF4-FFF2-40B4-BE49-F238E27FC236}">
                <a16:creationId xmlns:a16="http://schemas.microsoft.com/office/drawing/2014/main" id="{7BD45D20-F0D3-4B09-B747-AD158FE77288}"/>
              </a:ext>
            </a:extLst>
          </p:cNvPr>
          <p:cNvSpPr>
            <a:spLocks noGrp="1"/>
          </p:cNvSpPr>
          <p:nvPr>
            <p:ph idx="1"/>
          </p:nvPr>
        </p:nvSpPr>
        <p:spPr>
          <a:xfrm>
            <a:off x="285529" y="2029484"/>
            <a:ext cx="2812868" cy="2768939"/>
          </a:xfrm>
        </p:spPr>
        <p:txBody>
          <a:bodyPr>
            <a:normAutofit fontScale="92500" lnSpcReduction="10000"/>
          </a:bodyPr>
          <a:lstStyle/>
          <a:p>
            <a:pPr>
              <a:lnSpc>
                <a:spcPct val="110000"/>
              </a:lnSpc>
            </a:pPr>
            <a:r>
              <a:rPr lang="en-US" sz="2600" dirty="0"/>
              <a:t>Critical data available at the point of care through API, FHIR, or CCDA; single-sign-on to patient record</a:t>
            </a:r>
          </a:p>
          <a:p>
            <a:pPr>
              <a:lnSpc>
                <a:spcPct val="110000"/>
              </a:lnSpc>
            </a:pPr>
            <a:endParaRPr lang="en-US" dirty="0"/>
          </a:p>
        </p:txBody>
      </p:sp>
      <p:pic>
        <p:nvPicPr>
          <p:cNvPr id="9" name="Picture 8">
            <a:extLst>
              <a:ext uri="{FF2B5EF4-FFF2-40B4-BE49-F238E27FC236}">
                <a16:creationId xmlns:a16="http://schemas.microsoft.com/office/drawing/2014/main" id="{9AE850FF-1641-4C82-B756-19A565CDAD8D}"/>
              </a:ext>
            </a:extLst>
          </p:cNvPr>
          <p:cNvPicPr>
            <a:picLocks noChangeAspect="1"/>
          </p:cNvPicPr>
          <p:nvPr/>
        </p:nvPicPr>
        <p:blipFill>
          <a:blip r:embed="rId2"/>
          <a:stretch>
            <a:fillRect/>
          </a:stretch>
        </p:blipFill>
        <p:spPr>
          <a:xfrm>
            <a:off x="3382065" y="1190375"/>
            <a:ext cx="7799676" cy="5478344"/>
          </a:xfrm>
          <a:prstGeom prst="rect">
            <a:avLst/>
          </a:prstGeom>
        </p:spPr>
      </p:pic>
      <p:sp>
        <p:nvSpPr>
          <p:cNvPr id="10" name="Rounded Rectangle 4">
            <a:extLst>
              <a:ext uri="{FF2B5EF4-FFF2-40B4-BE49-F238E27FC236}">
                <a16:creationId xmlns:a16="http://schemas.microsoft.com/office/drawing/2014/main" id="{A319F712-5C0F-453A-9910-551DC4379CFC}"/>
              </a:ext>
            </a:extLst>
          </p:cNvPr>
          <p:cNvSpPr/>
          <p:nvPr/>
        </p:nvSpPr>
        <p:spPr>
          <a:xfrm>
            <a:off x="9252695" y="1190375"/>
            <a:ext cx="1200913" cy="306428"/>
          </a:xfrm>
          <a:prstGeom prst="roundRect">
            <a:avLst>
              <a:gd name="adj" fmla="val 4559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4946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2A4C0B8-0F11-4698-AFCB-05F7B6946B0D}"/>
              </a:ext>
            </a:extLst>
          </p:cNvPr>
          <p:cNvSpPr>
            <a:spLocks noGrp="1"/>
          </p:cNvSpPr>
          <p:nvPr>
            <p:ph type="sldNum" sz="quarter" idx="12"/>
          </p:nvPr>
        </p:nvSpPr>
        <p:spPr/>
        <p:txBody>
          <a:bodyPr/>
          <a:lstStyle/>
          <a:p>
            <a:fld id="{04F192F5-7590-44FF-9C83-33DE5B563EC3}" type="slidenum">
              <a:rPr lang="en-US" smtClean="0"/>
              <a:t>11</a:t>
            </a:fld>
            <a:endParaRPr lang="en-US"/>
          </a:p>
        </p:txBody>
      </p:sp>
      <p:sp>
        <p:nvSpPr>
          <p:cNvPr id="4" name="Title 3">
            <a:extLst>
              <a:ext uri="{FF2B5EF4-FFF2-40B4-BE49-F238E27FC236}">
                <a16:creationId xmlns:a16="http://schemas.microsoft.com/office/drawing/2014/main" id="{C4520A76-ADF1-4C1B-B266-4B85243617CB}"/>
              </a:ext>
            </a:extLst>
          </p:cNvPr>
          <p:cNvSpPr>
            <a:spLocks noGrp="1"/>
          </p:cNvSpPr>
          <p:nvPr>
            <p:ph type="title"/>
          </p:nvPr>
        </p:nvSpPr>
        <p:spPr/>
        <p:txBody>
          <a:bodyPr/>
          <a:lstStyle/>
          <a:p>
            <a:r>
              <a:rPr lang="en-US" dirty="0"/>
              <a:t>CRISP In-Context</a:t>
            </a:r>
          </a:p>
        </p:txBody>
      </p:sp>
      <p:pic>
        <p:nvPicPr>
          <p:cNvPr id="6" name="Picture 5">
            <a:extLst>
              <a:ext uri="{FF2B5EF4-FFF2-40B4-BE49-F238E27FC236}">
                <a16:creationId xmlns:a16="http://schemas.microsoft.com/office/drawing/2014/main" id="{F4BA8F88-1648-4F20-B611-D1916077AA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405190"/>
            <a:ext cx="10467109" cy="4753554"/>
          </a:xfrm>
          <a:prstGeom prst="rect">
            <a:avLst/>
          </a:prstGeom>
        </p:spPr>
      </p:pic>
    </p:spTree>
    <p:extLst>
      <p:ext uri="{BB962C8B-B14F-4D97-AF65-F5344CB8AC3E}">
        <p14:creationId xmlns:p14="http://schemas.microsoft.com/office/powerpoint/2010/main" val="1699083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1494C5C-BAF2-4E1A-BAC6-455D62CE4813}"/>
              </a:ext>
            </a:extLst>
          </p:cNvPr>
          <p:cNvSpPr>
            <a:spLocks noGrp="1"/>
          </p:cNvSpPr>
          <p:nvPr>
            <p:ph type="sldNum" sz="quarter" idx="12"/>
          </p:nvPr>
        </p:nvSpPr>
        <p:spPr/>
        <p:txBody>
          <a:bodyPr/>
          <a:lstStyle/>
          <a:p>
            <a:fld id="{04F192F5-7590-44FF-9C83-33DE5B563EC3}" type="slidenum">
              <a:rPr lang="en-US" smtClean="0"/>
              <a:t>12</a:t>
            </a:fld>
            <a:endParaRPr lang="en-US"/>
          </a:p>
        </p:txBody>
      </p:sp>
      <p:sp>
        <p:nvSpPr>
          <p:cNvPr id="4" name="Title 3">
            <a:extLst>
              <a:ext uri="{FF2B5EF4-FFF2-40B4-BE49-F238E27FC236}">
                <a16:creationId xmlns:a16="http://schemas.microsoft.com/office/drawing/2014/main" id="{860CBF84-A1E0-4C9E-AA3A-D60970253C47}"/>
              </a:ext>
            </a:extLst>
          </p:cNvPr>
          <p:cNvSpPr>
            <a:spLocks noGrp="1"/>
          </p:cNvSpPr>
          <p:nvPr>
            <p:ph type="title"/>
          </p:nvPr>
        </p:nvSpPr>
        <p:spPr/>
        <p:txBody>
          <a:bodyPr/>
          <a:lstStyle/>
          <a:p>
            <a:r>
              <a:rPr lang="en-US" dirty="0"/>
              <a:t>Epic App Orchard</a:t>
            </a:r>
          </a:p>
        </p:txBody>
      </p:sp>
      <p:pic>
        <p:nvPicPr>
          <p:cNvPr id="2" name="Picture 1">
            <a:extLst>
              <a:ext uri="{FF2B5EF4-FFF2-40B4-BE49-F238E27FC236}">
                <a16:creationId xmlns:a16="http://schemas.microsoft.com/office/drawing/2014/main" id="{824E88B2-8853-4231-93D8-CE897613FF9C}"/>
              </a:ext>
            </a:extLst>
          </p:cNvPr>
          <p:cNvPicPr>
            <a:picLocks noChangeAspect="1"/>
          </p:cNvPicPr>
          <p:nvPr/>
        </p:nvPicPr>
        <p:blipFill>
          <a:blip r:embed="rId2"/>
          <a:stretch>
            <a:fillRect/>
          </a:stretch>
        </p:blipFill>
        <p:spPr>
          <a:xfrm>
            <a:off x="1618835" y="1238332"/>
            <a:ext cx="8954330" cy="5127744"/>
          </a:xfrm>
          <a:prstGeom prst="rect">
            <a:avLst/>
          </a:prstGeom>
        </p:spPr>
      </p:pic>
    </p:spTree>
    <p:extLst>
      <p:ext uri="{BB962C8B-B14F-4D97-AF65-F5344CB8AC3E}">
        <p14:creationId xmlns:p14="http://schemas.microsoft.com/office/powerpoint/2010/main" val="400825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6E5054A-08FD-47B2-A88C-69366ADFA183}"/>
              </a:ext>
            </a:extLst>
          </p:cNvPr>
          <p:cNvSpPr>
            <a:spLocks noGrp="1"/>
          </p:cNvSpPr>
          <p:nvPr>
            <p:ph type="sldNum" sz="quarter" idx="12"/>
          </p:nvPr>
        </p:nvSpPr>
        <p:spPr/>
        <p:txBody>
          <a:bodyPr/>
          <a:lstStyle/>
          <a:p>
            <a:fld id="{04F192F5-7590-44FF-9C83-33DE5B563EC3}" type="slidenum">
              <a:rPr lang="en-US" smtClean="0"/>
              <a:t>13</a:t>
            </a:fld>
            <a:endParaRPr lang="en-US"/>
          </a:p>
        </p:txBody>
      </p:sp>
      <p:sp>
        <p:nvSpPr>
          <p:cNvPr id="4" name="Title 3">
            <a:extLst>
              <a:ext uri="{FF2B5EF4-FFF2-40B4-BE49-F238E27FC236}">
                <a16:creationId xmlns:a16="http://schemas.microsoft.com/office/drawing/2014/main" id="{48ADB0D6-BD03-4AAC-A043-5AB416E53BF0}"/>
              </a:ext>
            </a:extLst>
          </p:cNvPr>
          <p:cNvSpPr>
            <a:spLocks noGrp="1"/>
          </p:cNvSpPr>
          <p:nvPr>
            <p:ph type="title"/>
          </p:nvPr>
        </p:nvSpPr>
        <p:spPr/>
        <p:txBody>
          <a:bodyPr/>
          <a:lstStyle/>
          <a:p>
            <a:r>
              <a:rPr lang="en-US" dirty="0"/>
              <a:t>Encounter Notification Service</a:t>
            </a:r>
          </a:p>
        </p:txBody>
      </p:sp>
      <p:pic>
        <p:nvPicPr>
          <p:cNvPr id="5" name="Picture 4">
            <a:extLst>
              <a:ext uri="{FF2B5EF4-FFF2-40B4-BE49-F238E27FC236}">
                <a16:creationId xmlns:a16="http://schemas.microsoft.com/office/drawing/2014/main" id="{C3A16D55-593A-40AE-AC0E-B6D4E43C2267}"/>
              </a:ext>
            </a:extLst>
          </p:cNvPr>
          <p:cNvPicPr>
            <a:picLocks noChangeAspect="1"/>
          </p:cNvPicPr>
          <p:nvPr/>
        </p:nvPicPr>
        <p:blipFill>
          <a:blip r:embed="rId2"/>
          <a:stretch>
            <a:fillRect/>
          </a:stretch>
        </p:blipFill>
        <p:spPr>
          <a:xfrm>
            <a:off x="3098124" y="1307437"/>
            <a:ext cx="8419353" cy="4892645"/>
          </a:xfrm>
          <a:prstGeom prst="rect">
            <a:avLst/>
          </a:prstGeom>
          <a:ln>
            <a:solidFill>
              <a:schemeClr val="bg1">
                <a:lumMod val="75000"/>
              </a:schemeClr>
            </a:solidFill>
          </a:ln>
        </p:spPr>
      </p:pic>
      <p:sp>
        <p:nvSpPr>
          <p:cNvPr id="6" name="Content Placeholder 3">
            <a:extLst>
              <a:ext uri="{FF2B5EF4-FFF2-40B4-BE49-F238E27FC236}">
                <a16:creationId xmlns:a16="http://schemas.microsoft.com/office/drawing/2014/main" id="{BEC81871-058C-4205-8317-93C623DDD566}"/>
              </a:ext>
            </a:extLst>
          </p:cNvPr>
          <p:cNvSpPr>
            <a:spLocks noGrp="1"/>
          </p:cNvSpPr>
          <p:nvPr>
            <p:ph idx="1"/>
          </p:nvPr>
        </p:nvSpPr>
        <p:spPr>
          <a:xfrm>
            <a:off x="285529" y="2029484"/>
            <a:ext cx="2642309" cy="2768939"/>
          </a:xfrm>
        </p:spPr>
        <p:txBody>
          <a:bodyPr>
            <a:normAutofit fontScale="85000" lnSpcReduction="20000"/>
          </a:bodyPr>
          <a:lstStyle/>
          <a:p>
            <a:pPr>
              <a:lnSpc>
                <a:spcPct val="120000"/>
              </a:lnSpc>
            </a:pPr>
            <a:r>
              <a:rPr lang="en-US" dirty="0"/>
              <a:t>Real-time or batch alerts to appropriate providers based on treatment and care management relationships</a:t>
            </a:r>
          </a:p>
          <a:p>
            <a:pPr>
              <a:lnSpc>
                <a:spcPct val="110000"/>
              </a:lnSpc>
            </a:pPr>
            <a:endParaRPr lang="en-US" dirty="0"/>
          </a:p>
        </p:txBody>
      </p:sp>
      <p:pic>
        <p:nvPicPr>
          <p:cNvPr id="7" name="Picture 6">
            <a:extLst>
              <a:ext uri="{FF2B5EF4-FFF2-40B4-BE49-F238E27FC236}">
                <a16:creationId xmlns:a16="http://schemas.microsoft.com/office/drawing/2014/main" id="{05A21423-015E-4D5D-8E04-6EF15E9B56D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0" r="100000">
                        <a14:foregroundMark x1="14444" y1="89111" x2="14444" y2="89111"/>
                        <a14:foregroundMark x1="28889" y1="90926" x2="28889" y2="90926"/>
                        <a14:foregroundMark x1="24074" y1="92196" x2="23333" y2="92196"/>
                        <a14:foregroundMark x1="16296" y1="92922" x2="16296" y2="92922"/>
                        <a14:foregroundMark x1="13333" y1="91470" x2="12593" y2="91289"/>
                        <a14:foregroundMark x1="8889" y1="90744" x2="93333" y2="90926"/>
                        <a14:foregroundMark x1="1481" y1="92740" x2="91481" y2="98185"/>
                        <a14:foregroundMark x1="2593" y1="86751" x2="96296" y2="86933"/>
                        <a14:foregroundMark x1="2222" y1="82396" x2="2593" y2="9619"/>
                        <a14:foregroundMark x1="97407" y1="83666" x2="96667" y2="8893"/>
                        <a14:foregroundMark x1="3704" y1="6534" x2="95185" y2="7078"/>
                        <a14:foregroundMark x1="12222" y1="27042" x2="30741" y2="30672"/>
                        <a14:backgroundMark x1="1481" y1="2178" x2="4444" y2="726"/>
                        <a14:backgroundMark x1="94815" y1="726" x2="97778" y2="2359"/>
                        <a14:backgroundMark x1="1852" y1="97822" x2="4815" y2="99637"/>
                        <a14:backgroundMark x1="94815" y1="99274" x2="97407" y2="98004"/>
                      </a14:backgroundRemoval>
                    </a14:imgEffect>
                  </a14:imgLayer>
                </a14:imgProps>
              </a:ext>
            </a:extLst>
          </a:blip>
          <a:srcRect t="-1" r="1350" b="366"/>
          <a:stretch/>
        </p:blipFill>
        <p:spPr>
          <a:xfrm>
            <a:off x="10450343" y="3364840"/>
            <a:ext cx="1456128" cy="300123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19782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103806-4C0E-4B31-B958-1E35D2B29679}"/>
              </a:ext>
            </a:extLst>
          </p:cNvPr>
          <p:cNvSpPr>
            <a:spLocks noGrp="1"/>
          </p:cNvSpPr>
          <p:nvPr>
            <p:ph type="sldNum" sz="quarter" idx="12"/>
          </p:nvPr>
        </p:nvSpPr>
        <p:spPr/>
        <p:txBody>
          <a:bodyPr/>
          <a:lstStyle/>
          <a:p>
            <a:fld id="{04F192F5-7590-44FF-9C83-33DE5B563EC3}" type="slidenum">
              <a:rPr lang="en-US" smtClean="0"/>
              <a:t>14</a:t>
            </a:fld>
            <a:endParaRPr lang="en-US"/>
          </a:p>
        </p:txBody>
      </p:sp>
      <p:sp>
        <p:nvSpPr>
          <p:cNvPr id="4" name="Title 3">
            <a:extLst>
              <a:ext uri="{FF2B5EF4-FFF2-40B4-BE49-F238E27FC236}">
                <a16:creationId xmlns:a16="http://schemas.microsoft.com/office/drawing/2014/main" id="{4B4CA42D-0240-4BB3-8E11-C5598BEF5624}"/>
              </a:ext>
            </a:extLst>
          </p:cNvPr>
          <p:cNvSpPr>
            <a:spLocks noGrp="1"/>
          </p:cNvSpPr>
          <p:nvPr>
            <p:ph type="title"/>
          </p:nvPr>
        </p:nvSpPr>
        <p:spPr/>
        <p:txBody>
          <a:bodyPr/>
          <a:lstStyle/>
          <a:p>
            <a:r>
              <a:rPr lang="en-US" dirty="0"/>
              <a:t>PROMPT Census View</a:t>
            </a:r>
          </a:p>
        </p:txBody>
      </p:sp>
      <p:pic>
        <p:nvPicPr>
          <p:cNvPr id="5" name="img972587" descr="image002">
            <a:extLst>
              <a:ext uri="{FF2B5EF4-FFF2-40B4-BE49-F238E27FC236}">
                <a16:creationId xmlns:a16="http://schemas.microsoft.com/office/drawing/2014/main" id="{1EDF863C-EA78-43D8-A698-5C827101B4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317" b="5884"/>
          <a:stretch/>
        </p:blipFill>
        <p:spPr bwMode="auto">
          <a:xfrm>
            <a:off x="1190878" y="1502227"/>
            <a:ext cx="9810243" cy="468172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33003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8A35916-3BA2-4612-A0B5-705B5C891B62}"/>
              </a:ext>
            </a:extLst>
          </p:cNvPr>
          <p:cNvSpPr>
            <a:spLocks noGrp="1"/>
          </p:cNvSpPr>
          <p:nvPr>
            <p:ph type="sldNum" sz="quarter" idx="12"/>
          </p:nvPr>
        </p:nvSpPr>
        <p:spPr/>
        <p:txBody>
          <a:bodyPr/>
          <a:lstStyle/>
          <a:p>
            <a:fld id="{04F192F5-7590-44FF-9C83-33DE5B563EC3}" type="slidenum">
              <a:rPr lang="en-US" smtClean="0"/>
              <a:t>15</a:t>
            </a:fld>
            <a:endParaRPr lang="en-US"/>
          </a:p>
        </p:txBody>
      </p:sp>
      <p:sp>
        <p:nvSpPr>
          <p:cNvPr id="4" name="Title 3">
            <a:extLst>
              <a:ext uri="{FF2B5EF4-FFF2-40B4-BE49-F238E27FC236}">
                <a16:creationId xmlns:a16="http://schemas.microsoft.com/office/drawing/2014/main" id="{83302444-439D-4A94-89B6-02E5AC222284}"/>
              </a:ext>
            </a:extLst>
          </p:cNvPr>
          <p:cNvSpPr>
            <a:spLocks noGrp="1"/>
          </p:cNvSpPr>
          <p:nvPr>
            <p:ph type="title"/>
          </p:nvPr>
        </p:nvSpPr>
        <p:spPr/>
        <p:txBody>
          <a:bodyPr/>
          <a:lstStyle/>
          <a:p>
            <a:r>
              <a:rPr lang="en-US" dirty="0"/>
              <a:t>Care Programs</a:t>
            </a:r>
          </a:p>
        </p:txBody>
      </p:sp>
      <p:sp>
        <p:nvSpPr>
          <p:cNvPr id="2" name="Content Placeholder 1">
            <a:extLst>
              <a:ext uri="{FF2B5EF4-FFF2-40B4-BE49-F238E27FC236}">
                <a16:creationId xmlns:a16="http://schemas.microsoft.com/office/drawing/2014/main" id="{02AE47A4-6DC3-4D29-82C6-2893546628C8}"/>
              </a:ext>
            </a:extLst>
          </p:cNvPr>
          <p:cNvSpPr>
            <a:spLocks noGrp="1"/>
          </p:cNvSpPr>
          <p:nvPr>
            <p:ph idx="1"/>
          </p:nvPr>
        </p:nvSpPr>
        <p:spPr>
          <a:xfrm>
            <a:off x="838200" y="1385049"/>
            <a:ext cx="7699131" cy="5336427"/>
          </a:xfrm>
        </p:spPr>
        <p:txBody>
          <a:bodyPr>
            <a:noAutofit/>
          </a:bodyPr>
          <a:lstStyle/>
          <a:p>
            <a:pPr marL="457200" indent="-457200">
              <a:lnSpc>
                <a:spcPct val="100000"/>
              </a:lnSpc>
              <a:buFont typeface="Arial" panose="020B0604020202020204" pitchFamily="34" charset="0"/>
              <a:buChar char="•"/>
            </a:pPr>
            <a:r>
              <a:rPr lang="en-US" sz="2400" dirty="0"/>
              <a:t>Patient panels submitted manually or automatically in ADT feeds can include care program data such as care teams, contact information, and program enrollment</a:t>
            </a:r>
          </a:p>
          <a:p>
            <a:pPr marL="457200" indent="-457200">
              <a:lnSpc>
                <a:spcPct val="100000"/>
              </a:lnSpc>
              <a:buFont typeface="Arial" panose="020B0604020202020204" pitchFamily="34" charset="0"/>
              <a:buChar char="•"/>
            </a:pPr>
            <a:r>
              <a:rPr lang="en-US" sz="2400" dirty="0"/>
              <a:t>Program metadata, without PHI, can be submitted to CRISP to show services available to all patients enrolled in that program, ACO, or payer plan</a:t>
            </a:r>
          </a:p>
          <a:p>
            <a:pPr marL="1143000" lvl="1" indent="-457200">
              <a:lnSpc>
                <a:spcPct val="100000"/>
              </a:lnSpc>
              <a:buFont typeface="Wingdings" panose="05000000000000000000" pitchFamily="2" charset="2"/>
              <a:buChar char="Ø"/>
            </a:pPr>
            <a:r>
              <a:rPr lang="en-US" sz="2000" dirty="0"/>
              <a:t>Information can include services offered, 24hr support numbers, regions served, and other similar information</a:t>
            </a:r>
          </a:p>
          <a:p>
            <a:pPr marL="457200" indent="-457200">
              <a:lnSpc>
                <a:spcPct val="100000"/>
              </a:lnSpc>
              <a:buFont typeface="Arial" panose="020B0604020202020204" pitchFamily="34" charset="0"/>
              <a:buChar char="•"/>
            </a:pPr>
            <a:r>
              <a:rPr lang="en-US" sz="2400" dirty="0"/>
              <a:t>CRISP matches patients to panels to a program directory in real-time to display comprehensive information</a:t>
            </a:r>
          </a:p>
          <a:p>
            <a:pPr>
              <a:lnSpc>
                <a:spcPct val="100000"/>
              </a:lnSpc>
            </a:pPr>
            <a:endParaRPr lang="en-US" sz="2400" dirty="0"/>
          </a:p>
        </p:txBody>
      </p:sp>
    </p:spTree>
    <p:extLst>
      <p:ext uri="{BB962C8B-B14F-4D97-AF65-F5344CB8AC3E}">
        <p14:creationId xmlns:p14="http://schemas.microsoft.com/office/powerpoint/2010/main" val="409306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2B8AF90-32BE-46A5-A771-7AA9CE37C7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539" y="261620"/>
            <a:ext cx="5099538" cy="2867090"/>
          </a:xfrm>
          <a:prstGeom prst="rect">
            <a:avLst/>
          </a:prstGeom>
          <a:ln>
            <a:solidFill>
              <a:schemeClr val="bg1">
                <a:lumMod val="85000"/>
              </a:schemeClr>
            </a:solidFill>
          </a:ln>
        </p:spPr>
      </p:pic>
      <p:pic>
        <p:nvPicPr>
          <p:cNvPr id="10" name="Content Placeholder 6">
            <a:extLst>
              <a:ext uri="{FF2B5EF4-FFF2-40B4-BE49-F238E27FC236}">
                <a16:creationId xmlns:a16="http://schemas.microsoft.com/office/drawing/2014/main" id="{AA2CF1C0-8E6D-4D39-89B0-1D7A8E98FE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6362" y="3286241"/>
            <a:ext cx="4259276" cy="3236832"/>
          </a:xfrm>
          <a:prstGeom prst="rect">
            <a:avLst/>
          </a:prstGeom>
        </p:spPr>
      </p:pic>
      <p:sp>
        <p:nvSpPr>
          <p:cNvPr id="11" name="Arrow: Bent 10">
            <a:extLst>
              <a:ext uri="{FF2B5EF4-FFF2-40B4-BE49-F238E27FC236}">
                <a16:creationId xmlns:a16="http://schemas.microsoft.com/office/drawing/2014/main" id="{392BED88-9FFF-444A-8C71-E5BBCE2D6C5E}"/>
              </a:ext>
            </a:extLst>
          </p:cNvPr>
          <p:cNvSpPr/>
          <p:nvPr/>
        </p:nvSpPr>
        <p:spPr>
          <a:xfrm rot="10800000" flipH="1">
            <a:off x="2505808" y="3286241"/>
            <a:ext cx="1143000" cy="187276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Bent 11">
            <a:extLst>
              <a:ext uri="{FF2B5EF4-FFF2-40B4-BE49-F238E27FC236}">
                <a16:creationId xmlns:a16="http://schemas.microsoft.com/office/drawing/2014/main" id="{81F7AA1A-E553-411F-92C6-726421618D21}"/>
              </a:ext>
            </a:extLst>
          </p:cNvPr>
          <p:cNvSpPr/>
          <p:nvPr/>
        </p:nvSpPr>
        <p:spPr>
          <a:xfrm rot="10800000">
            <a:off x="8543192" y="3286241"/>
            <a:ext cx="1143001" cy="187276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3" name="Picture 12">
            <a:extLst>
              <a:ext uri="{FF2B5EF4-FFF2-40B4-BE49-F238E27FC236}">
                <a16:creationId xmlns:a16="http://schemas.microsoft.com/office/drawing/2014/main" id="{711ADB2D-CD66-4E9C-84F8-011B19AA0F84}"/>
              </a:ext>
            </a:extLst>
          </p:cNvPr>
          <p:cNvPicPr/>
          <p:nvPr/>
        </p:nvPicPr>
        <p:blipFill>
          <a:blip r:embed="rId4">
            <a:extLst>
              <a:ext uri="{28A0092B-C50C-407E-A947-70E740481C1C}">
                <a14:useLocalDpi xmlns:a14="http://schemas.microsoft.com/office/drawing/2010/main" val="0"/>
              </a:ext>
            </a:extLst>
          </a:blip>
          <a:stretch>
            <a:fillRect/>
          </a:stretch>
        </p:blipFill>
        <p:spPr>
          <a:xfrm>
            <a:off x="6380139" y="747427"/>
            <a:ext cx="5442584" cy="1872763"/>
          </a:xfrm>
          <a:prstGeom prst="rect">
            <a:avLst/>
          </a:prstGeom>
          <a:ln>
            <a:solidFill>
              <a:schemeClr val="bg1">
                <a:lumMod val="85000"/>
              </a:schemeClr>
            </a:solidFill>
          </a:ln>
        </p:spPr>
      </p:pic>
    </p:spTree>
    <p:extLst>
      <p:ext uri="{BB962C8B-B14F-4D97-AF65-F5344CB8AC3E}">
        <p14:creationId xmlns:p14="http://schemas.microsoft.com/office/powerpoint/2010/main" val="171740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9E5EAB9-CCEC-4C13-99AA-299DB7910C49}"/>
              </a:ext>
            </a:extLst>
          </p:cNvPr>
          <p:cNvSpPr>
            <a:spLocks noGrp="1"/>
          </p:cNvSpPr>
          <p:nvPr>
            <p:ph type="sldNum" sz="quarter" idx="12"/>
          </p:nvPr>
        </p:nvSpPr>
        <p:spPr/>
        <p:txBody>
          <a:bodyPr/>
          <a:lstStyle/>
          <a:p>
            <a:fld id="{04F192F5-7590-44FF-9C83-33DE5B563EC3}" type="slidenum">
              <a:rPr lang="en-US" smtClean="0"/>
              <a:t>17</a:t>
            </a:fld>
            <a:endParaRPr lang="en-US"/>
          </a:p>
        </p:txBody>
      </p:sp>
      <p:sp>
        <p:nvSpPr>
          <p:cNvPr id="4" name="Title 3">
            <a:extLst>
              <a:ext uri="{FF2B5EF4-FFF2-40B4-BE49-F238E27FC236}">
                <a16:creationId xmlns:a16="http://schemas.microsoft.com/office/drawing/2014/main" id="{3DB1F614-DFF1-442D-B2F5-25C8173E2914}"/>
              </a:ext>
            </a:extLst>
          </p:cNvPr>
          <p:cNvSpPr>
            <a:spLocks noGrp="1"/>
          </p:cNvSpPr>
          <p:nvPr>
            <p:ph type="title"/>
          </p:nvPr>
        </p:nvSpPr>
        <p:spPr/>
        <p:txBody>
          <a:bodyPr/>
          <a:lstStyle/>
          <a:p>
            <a:r>
              <a:rPr lang="en-US" dirty="0"/>
              <a:t>CRISP Reporting Services</a:t>
            </a:r>
          </a:p>
        </p:txBody>
      </p:sp>
      <p:pic>
        <p:nvPicPr>
          <p:cNvPr id="5" name="Picture 4">
            <a:extLst>
              <a:ext uri="{FF2B5EF4-FFF2-40B4-BE49-F238E27FC236}">
                <a16:creationId xmlns:a16="http://schemas.microsoft.com/office/drawing/2014/main" id="{51492E03-F5D1-4993-9993-F3842349578C}"/>
              </a:ext>
            </a:extLst>
          </p:cNvPr>
          <p:cNvPicPr>
            <a:picLocks noChangeAspect="1"/>
          </p:cNvPicPr>
          <p:nvPr/>
        </p:nvPicPr>
        <p:blipFill>
          <a:blip r:embed="rId2"/>
          <a:stretch>
            <a:fillRect/>
          </a:stretch>
        </p:blipFill>
        <p:spPr>
          <a:xfrm>
            <a:off x="3617233" y="1375577"/>
            <a:ext cx="8120288" cy="4772677"/>
          </a:xfrm>
          <a:prstGeom prst="rect">
            <a:avLst/>
          </a:prstGeom>
          <a:ln>
            <a:solidFill>
              <a:schemeClr val="bg1">
                <a:lumMod val="75000"/>
              </a:schemeClr>
            </a:solidFill>
          </a:ln>
        </p:spPr>
      </p:pic>
      <p:sp>
        <p:nvSpPr>
          <p:cNvPr id="6" name="Content Placeholder 3">
            <a:extLst>
              <a:ext uri="{FF2B5EF4-FFF2-40B4-BE49-F238E27FC236}">
                <a16:creationId xmlns:a16="http://schemas.microsoft.com/office/drawing/2014/main" id="{8B74940A-964F-4126-A400-A8133DC49C0E}"/>
              </a:ext>
            </a:extLst>
          </p:cNvPr>
          <p:cNvSpPr>
            <a:spLocks noGrp="1"/>
          </p:cNvSpPr>
          <p:nvPr>
            <p:ph idx="1"/>
          </p:nvPr>
        </p:nvSpPr>
        <p:spPr>
          <a:xfrm>
            <a:off x="285529" y="2029483"/>
            <a:ext cx="2762472" cy="3134700"/>
          </a:xfrm>
        </p:spPr>
        <p:txBody>
          <a:bodyPr>
            <a:normAutofit fontScale="85000" lnSpcReduction="20000"/>
          </a:bodyPr>
          <a:lstStyle/>
          <a:p>
            <a:pPr>
              <a:lnSpc>
                <a:spcPct val="120000"/>
              </a:lnSpc>
            </a:pPr>
            <a:r>
              <a:rPr lang="en-US" dirty="0"/>
              <a:t>Dashboards from </a:t>
            </a:r>
            <a:r>
              <a:rPr lang="en-US" dirty="0" err="1"/>
              <a:t>casemix</a:t>
            </a:r>
            <a:r>
              <a:rPr lang="en-US" dirty="0"/>
              <a:t> and Medicare data to support high-needs patient identification, care coordination, and progress reporting</a:t>
            </a:r>
          </a:p>
          <a:p>
            <a:pPr>
              <a:lnSpc>
                <a:spcPct val="120000"/>
              </a:lnSpc>
            </a:pPr>
            <a:endParaRPr lang="en-US" dirty="0"/>
          </a:p>
        </p:txBody>
      </p:sp>
    </p:spTree>
    <p:extLst>
      <p:ext uri="{BB962C8B-B14F-4D97-AF65-F5344CB8AC3E}">
        <p14:creationId xmlns:p14="http://schemas.microsoft.com/office/powerpoint/2010/main" val="303526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1D5F2-4C44-4931-A2B1-72BD076D811C}"/>
              </a:ext>
            </a:extLst>
          </p:cNvPr>
          <p:cNvSpPr>
            <a:spLocks noGrp="1"/>
          </p:cNvSpPr>
          <p:nvPr>
            <p:ph type="title"/>
          </p:nvPr>
        </p:nvSpPr>
        <p:spPr>
          <a:xfrm>
            <a:off x="3431177" y="1736728"/>
            <a:ext cx="7916274" cy="2365009"/>
          </a:xfrm>
        </p:spPr>
        <p:txBody>
          <a:bodyPr/>
          <a:lstStyle/>
          <a:p>
            <a:r>
              <a:rPr lang="en-US" b="1" dirty="0"/>
              <a:t>User Stories</a:t>
            </a:r>
          </a:p>
        </p:txBody>
      </p:sp>
    </p:spTree>
    <p:extLst>
      <p:ext uri="{BB962C8B-B14F-4D97-AF65-F5344CB8AC3E}">
        <p14:creationId xmlns:p14="http://schemas.microsoft.com/office/powerpoint/2010/main" val="3961166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325C90-30B5-4382-8CDB-595B4EBF2B99}"/>
              </a:ext>
            </a:extLst>
          </p:cNvPr>
          <p:cNvSpPr>
            <a:spLocks noGrp="1"/>
          </p:cNvSpPr>
          <p:nvPr>
            <p:ph type="sldNum" sz="quarter" idx="12"/>
          </p:nvPr>
        </p:nvSpPr>
        <p:spPr/>
        <p:txBody>
          <a:bodyPr/>
          <a:lstStyle/>
          <a:p>
            <a:fld id="{04F192F5-7590-44FF-9C83-33DE5B563EC3}" type="slidenum">
              <a:rPr lang="en-US" smtClean="0"/>
              <a:t>19</a:t>
            </a:fld>
            <a:endParaRPr lang="en-US"/>
          </a:p>
        </p:txBody>
      </p:sp>
      <p:sp>
        <p:nvSpPr>
          <p:cNvPr id="3" name="Title 2">
            <a:extLst>
              <a:ext uri="{FF2B5EF4-FFF2-40B4-BE49-F238E27FC236}">
                <a16:creationId xmlns:a16="http://schemas.microsoft.com/office/drawing/2014/main" id="{816C3245-E520-4203-A06D-D7B4CEDB9E4C}"/>
              </a:ext>
            </a:extLst>
          </p:cNvPr>
          <p:cNvSpPr>
            <a:spLocks noGrp="1"/>
          </p:cNvSpPr>
          <p:nvPr>
            <p:ph type="title"/>
          </p:nvPr>
        </p:nvSpPr>
        <p:spPr/>
        <p:txBody>
          <a:bodyPr/>
          <a:lstStyle/>
          <a:p>
            <a:r>
              <a:rPr lang="en-US" dirty="0"/>
              <a:t>Sample User Story: Post-Acute Collaborative</a:t>
            </a:r>
          </a:p>
        </p:txBody>
      </p:sp>
      <p:sp>
        <p:nvSpPr>
          <p:cNvPr id="4" name="Content Placeholder 3">
            <a:extLst>
              <a:ext uri="{FF2B5EF4-FFF2-40B4-BE49-F238E27FC236}">
                <a16:creationId xmlns:a16="http://schemas.microsoft.com/office/drawing/2014/main" id="{51ED68D4-0861-4D99-921D-A000AE7044DD}"/>
              </a:ext>
            </a:extLst>
          </p:cNvPr>
          <p:cNvSpPr>
            <a:spLocks noGrp="1"/>
          </p:cNvSpPr>
          <p:nvPr>
            <p:ph idx="1"/>
          </p:nvPr>
        </p:nvSpPr>
        <p:spPr/>
        <p:txBody>
          <a:bodyPr/>
          <a:lstStyle/>
          <a:p>
            <a:pPr>
              <a:lnSpc>
                <a:spcPct val="150000"/>
              </a:lnSpc>
            </a:pPr>
            <a:r>
              <a:rPr lang="en-US" i="1" dirty="0"/>
              <a:t>“Our community has a partnership consisting of multiple hospitals and skilled nursing facilities. The hospital discharge planners and post-acute providers agreed to communicate at the time of a patient transfer. The SNFs that are able to also agreed to coordinate their short-term rehab patients’ return home.” </a:t>
            </a:r>
          </a:p>
        </p:txBody>
      </p:sp>
    </p:spTree>
    <p:extLst>
      <p:ext uri="{BB962C8B-B14F-4D97-AF65-F5344CB8AC3E}">
        <p14:creationId xmlns:p14="http://schemas.microsoft.com/office/powerpoint/2010/main" val="2296298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EB5300-0E85-4077-BB30-F26F5254E000}"/>
              </a:ext>
            </a:extLst>
          </p:cNvPr>
          <p:cNvSpPr>
            <a:spLocks noGrp="1"/>
          </p:cNvSpPr>
          <p:nvPr>
            <p:ph type="sldNum" sz="quarter" idx="12"/>
          </p:nvPr>
        </p:nvSpPr>
        <p:spPr/>
        <p:txBody>
          <a:bodyPr/>
          <a:lstStyle/>
          <a:p>
            <a:fld id="{04F192F5-7590-44FF-9C83-33DE5B563EC3}" type="slidenum">
              <a:rPr lang="en-US" smtClean="0"/>
              <a:t>2</a:t>
            </a:fld>
            <a:endParaRPr lang="en-US"/>
          </a:p>
        </p:txBody>
      </p:sp>
      <p:sp>
        <p:nvSpPr>
          <p:cNvPr id="3" name="Title 2">
            <a:extLst>
              <a:ext uri="{FF2B5EF4-FFF2-40B4-BE49-F238E27FC236}">
                <a16:creationId xmlns:a16="http://schemas.microsoft.com/office/drawing/2014/main" id="{61A52154-9C78-4FD0-B549-DCDA7B69E0A2}"/>
              </a:ext>
            </a:extLst>
          </p:cNvPr>
          <p:cNvSpPr>
            <a:spLocks noGrp="1"/>
          </p:cNvSpPr>
          <p:nvPr>
            <p:ph type="title"/>
          </p:nvPr>
        </p:nvSpPr>
        <p:spPr/>
        <p:txBody>
          <a:bodyPr/>
          <a:lstStyle/>
          <a:p>
            <a:r>
              <a:rPr lang="en-US" dirty="0"/>
              <a:t>Learning Objectives</a:t>
            </a:r>
          </a:p>
        </p:txBody>
      </p:sp>
      <p:sp>
        <p:nvSpPr>
          <p:cNvPr id="4" name="Content Placeholder 3">
            <a:extLst>
              <a:ext uri="{FF2B5EF4-FFF2-40B4-BE49-F238E27FC236}">
                <a16:creationId xmlns:a16="http://schemas.microsoft.com/office/drawing/2014/main" id="{C01A9C92-8C68-482C-8E2D-632B75313CDA}"/>
              </a:ext>
            </a:extLst>
          </p:cNvPr>
          <p:cNvSpPr>
            <a:spLocks noGrp="1"/>
          </p:cNvSpPr>
          <p:nvPr>
            <p:ph idx="1"/>
          </p:nvPr>
        </p:nvSpPr>
        <p:spPr>
          <a:xfrm>
            <a:off x="838200" y="1602376"/>
            <a:ext cx="7345680" cy="4319453"/>
          </a:xfrm>
        </p:spPr>
        <p:txBody>
          <a:bodyPr>
            <a:normAutofit/>
          </a:bodyPr>
          <a:lstStyle/>
          <a:p>
            <a:pPr marL="514350" lvl="0" indent="-514350" eaLnBrk="0" fontAlgn="base" hangingPunct="0">
              <a:lnSpc>
                <a:spcPct val="100000"/>
              </a:lnSpc>
              <a:spcBef>
                <a:spcPct val="0"/>
              </a:spcBef>
              <a:spcAft>
                <a:spcPts val="1200"/>
              </a:spcAft>
              <a:buFont typeface="+mj-lt"/>
              <a:buAutoNum type="arabicParenR"/>
            </a:pPr>
            <a:r>
              <a:rPr lang="en-US" alt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Understand the technology and connectivity enabling CRISP</a:t>
            </a:r>
            <a:endPar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514350" lvl="0" indent="-514350" eaLnBrk="0" fontAlgn="base" hangingPunct="0">
              <a:lnSpc>
                <a:spcPct val="100000"/>
              </a:lnSpc>
              <a:spcBef>
                <a:spcPct val="0"/>
              </a:spcBef>
              <a:spcAft>
                <a:spcPts val="1200"/>
              </a:spcAft>
              <a:buFont typeface="+mj-lt"/>
              <a:buAutoNum type="arabicParenR"/>
            </a:pPr>
            <a:r>
              <a:rPr lang="en-US" alt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Learn about the specific services offered through CRISP</a:t>
            </a:r>
          </a:p>
          <a:p>
            <a:pPr marL="514350" lvl="0" indent="-514350" eaLnBrk="0" fontAlgn="base" hangingPunct="0">
              <a:lnSpc>
                <a:spcPct val="100000"/>
              </a:lnSpc>
              <a:spcBef>
                <a:spcPct val="0"/>
              </a:spcBef>
              <a:spcAft>
                <a:spcPts val="1200"/>
              </a:spcAft>
              <a:buFont typeface="+mj-lt"/>
              <a:buAutoNum type="arabicParenR"/>
            </a:pPr>
            <a:r>
              <a:rPr lang="en-US" alt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Determine how the CRISP core services assist population health and care coordination activities</a:t>
            </a:r>
            <a:endPar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1948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738B6F1-41A9-4ABE-AA3A-C59561669953}"/>
              </a:ext>
            </a:extLst>
          </p:cNvPr>
          <p:cNvSpPr>
            <a:spLocks noGrp="1"/>
          </p:cNvSpPr>
          <p:nvPr>
            <p:ph idx="1"/>
          </p:nvPr>
        </p:nvSpPr>
        <p:spPr>
          <a:xfrm>
            <a:off x="838202" y="1315379"/>
            <a:ext cx="10679278" cy="5268299"/>
          </a:xfrm>
        </p:spPr>
        <p:txBody>
          <a:bodyPr>
            <a:normAutofit fontScale="85000" lnSpcReduction="10000"/>
          </a:bodyPr>
          <a:lstStyle/>
          <a:p>
            <a:pPr marL="514350" indent="-514350">
              <a:lnSpc>
                <a:spcPct val="120000"/>
              </a:lnSpc>
              <a:buFont typeface="Arial" panose="020B0604020202020204" pitchFamily="34" charset="0"/>
              <a:buChar char="•"/>
            </a:pPr>
            <a:r>
              <a:rPr lang="en-US" dirty="0"/>
              <a:t>Standard process for patients going from the hospital to the SNF</a:t>
            </a:r>
          </a:p>
          <a:p>
            <a:pPr marL="1200150" lvl="1" indent="-514350">
              <a:lnSpc>
                <a:spcPct val="120000"/>
              </a:lnSpc>
            </a:pPr>
            <a:r>
              <a:rPr lang="en-US" dirty="0"/>
              <a:t>Discharge Planner uses </a:t>
            </a:r>
            <a:r>
              <a:rPr lang="en-US" b="1" dirty="0" err="1"/>
              <a:t>DocHalo</a:t>
            </a:r>
            <a:r>
              <a:rPr lang="en-US" dirty="0"/>
              <a:t> to text the SNF designee (varies by facility) to describe patient, indicate any key complications</a:t>
            </a:r>
          </a:p>
          <a:p>
            <a:pPr marL="1200150" lvl="1" indent="-514350">
              <a:lnSpc>
                <a:spcPct val="120000"/>
              </a:lnSpc>
            </a:pPr>
            <a:r>
              <a:rPr lang="en-US" dirty="0"/>
              <a:t>Discharge planner also enters the key complications into EHR as a </a:t>
            </a:r>
            <a:r>
              <a:rPr lang="en-US" b="1" dirty="0"/>
              <a:t>Care Alert</a:t>
            </a:r>
          </a:p>
          <a:p>
            <a:pPr marL="514350" indent="-514350">
              <a:lnSpc>
                <a:spcPct val="120000"/>
              </a:lnSpc>
              <a:buFont typeface="Arial" panose="020B0604020202020204" pitchFamily="34" charset="0"/>
              <a:buChar char="•"/>
            </a:pPr>
            <a:r>
              <a:rPr lang="en-US" dirty="0"/>
              <a:t>If SNF residents have to return to the hospital, the SNF texts the ED physician on-call</a:t>
            </a:r>
          </a:p>
          <a:p>
            <a:pPr marL="1200150" lvl="1" indent="-514350">
              <a:lnSpc>
                <a:spcPct val="120000"/>
              </a:lnSpc>
            </a:pPr>
            <a:r>
              <a:rPr lang="en-US" dirty="0"/>
              <a:t>As a fallback, the care alert, subscribers, and prior visits are available through </a:t>
            </a:r>
            <a:r>
              <a:rPr lang="en-US" b="1" dirty="0"/>
              <a:t>CRISP </a:t>
            </a:r>
            <a:r>
              <a:rPr lang="en-US" b="1" dirty="0" err="1"/>
              <a:t>InContext</a:t>
            </a:r>
            <a:endParaRPr lang="en-US" b="1" dirty="0"/>
          </a:p>
          <a:p>
            <a:pPr marL="514350" indent="-514350">
              <a:lnSpc>
                <a:spcPct val="120000"/>
              </a:lnSpc>
              <a:buFont typeface="Arial" panose="020B0604020202020204" pitchFamily="34" charset="0"/>
              <a:buChar char="•"/>
            </a:pPr>
            <a:r>
              <a:rPr lang="en-US" dirty="0"/>
              <a:t>When residents leave the SNF, they are added to a panel for 90-days</a:t>
            </a:r>
          </a:p>
          <a:p>
            <a:pPr marL="1200150" lvl="1" indent="-514350">
              <a:lnSpc>
                <a:spcPct val="120000"/>
              </a:lnSpc>
            </a:pPr>
            <a:r>
              <a:rPr lang="en-US" b="1" dirty="0"/>
              <a:t>ENS alerts </a:t>
            </a:r>
            <a:r>
              <a:rPr lang="en-US" dirty="0"/>
              <a:t>give SNFs have more transparency into utilization post-discharge</a:t>
            </a:r>
          </a:p>
          <a:p>
            <a:pPr marL="1200150" lvl="1" indent="-514350">
              <a:lnSpc>
                <a:spcPct val="120000"/>
              </a:lnSpc>
            </a:pPr>
            <a:r>
              <a:rPr lang="en-US" dirty="0"/>
              <a:t>If a patient goes to the ED, the SNF can text or call and share relevant information that may avoid a readmission </a:t>
            </a:r>
          </a:p>
        </p:txBody>
      </p:sp>
      <p:sp>
        <p:nvSpPr>
          <p:cNvPr id="2" name="Slide Number Placeholder 1">
            <a:extLst>
              <a:ext uri="{FF2B5EF4-FFF2-40B4-BE49-F238E27FC236}">
                <a16:creationId xmlns:a16="http://schemas.microsoft.com/office/drawing/2014/main" id="{EDACE6D8-7359-464D-AF93-0056E983F45F}"/>
              </a:ext>
            </a:extLst>
          </p:cNvPr>
          <p:cNvSpPr>
            <a:spLocks noGrp="1"/>
          </p:cNvSpPr>
          <p:nvPr>
            <p:ph type="sldNum" sz="quarter" idx="12"/>
          </p:nvPr>
        </p:nvSpPr>
        <p:spPr/>
        <p:txBody>
          <a:bodyPr/>
          <a:lstStyle/>
          <a:p>
            <a:fld id="{04F192F5-7590-44FF-9C83-33DE5B563EC3}" type="slidenum">
              <a:rPr lang="en-US" smtClean="0"/>
              <a:t>20</a:t>
            </a:fld>
            <a:endParaRPr lang="en-US"/>
          </a:p>
        </p:txBody>
      </p:sp>
      <p:sp>
        <p:nvSpPr>
          <p:cNvPr id="5" name="Title 4">
            <a:extLst>
              <a:ext uri="{FF2B5EF4-FFF2-40B4-BE49-F238E27FC236}">
                <a16:creationId xmlns:a16="http://schemas.microsoft.com/office/drawing/2014/main" id="{44CAB4FA-2274-4A14-B639-064A56985B41}"/>
              </a:ext>
            </a:extLst>
          </p:cNvPr>
          <p:cNvSpPr>
            <a:spLocks noGrp="1"/>
          </p:cNvSpPr>
          <p:nvPr>
            <p:ph type="title"/>
          </p:nvPr>
        </p:nvSpPr>
        <p:spPr/>
        <p:txBody>
          <a:bodyPr/>
          <a:lstStyle/>
          <a:p>
            <a:r>
              <a:rPr lang="en-US" dirty="0"/>
              <a:t>Sample User Story: Post-Acute Collaborative</a:t>
            </a:r>
          </a:p>
        </p:txBody>
      </p:sp>
    </p:spTree>
    <p:extLst>
      <p:ext uri="{BB962C8B-B14F-4D97-AF65-F5344CB8AC3E}">
        <p14:creationId xmlns:p14="http://schemas.microsoft.com/office/powerpoint/2010/main" val="2380783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325C90-30B5-4382-8CDB-595B4EBF2B99}"/>
              </a:ext>
            </a:extLst>
          </p:cNvPr>
          <p:cNvSpPr>
            <a:spLocks noGrp="1"/>
          </p:cNvSpPr>
          <p:nvPr>
            <p:ph type="sldNum" sz="quarter" idx="12"/>
          </p:nvPr>
        </p:nvSpPr>
        <p:spPr/>
        <p:txBody>
          <a:bodyPr/>
          <a:lstStyle/>
          <a:p>
            <a:fld id="{04F192F5-7590-44FF-9C83-33DE5B563EC3}" type="slidenum">
              <a:rPr lang="en-US" smtClean="0"/>
              <a:t>21</a:t>
            </a:fld>
            <a:endParaRPr lang="en-US"/>
          </a:p>
        </p:txBody>
      </p:sp>
      <p:sp>
        <p:nvSpPr>
          <p:cNvPr id="3" name="Title 2">
            <a:extLst>
              <a:ext uri="{FF2B5EF4-FFF2-40B4-BE49-F238E27FC236}">
                <a16:creationId xmlns:a16="http://schemas.microsoft.com/office/drawing/2014/main" id="{816C3245-E520-4203-A06D-D7B4CEDB9E4C}"/>
              </a:ext>
            </a:extLst>
          </p:cNvPr>
          <p:cNvSpPr>
            <a:spLocks noGrp="1"/>
          </p:cNvSpPr>
          <p:nvPr>
            <p:ph type="title"/>
          </p:nvPr>
        </p:nvSpPr>
        <p:spPr/>
        <p:txBody>
          <a:bodyPr/>
          <a:lstStyle/>
          <a:p>
            <a:r>
              <a:rPr lang="en-US" dirty="0"/>
              <a:t>Sample User Story: Longitudinal Coordination</a:t>
            </a:r>
          </a:p>
        </p:txBody>
      </p:sp>
      <p:sp>
        <p:nvSpPr>
          <p:cNvPr id="4" name="Content Placeholder 3">
            <a:extLst>
              <a:ext uri="{FF2B5EF4-FFF2-40B4-BE49-F238E27FC236}">
                <a16:creationId xmlns:a16="http://schemas.microsoft.com/office/drawing/2014/main" id="{51ED68D4-0861-4D99-921D-A000AE7044DD}"/>
              </a:ext>
            </a:extLst>
          </p:cNvPr>
          <p:cNvSpPr>
            <a:spLocks noGrp="1"/>
          </p:cNvSpPr>
          <p:nvPr>
            <p:ph idx="1"/>
          </p:nvPr>
        </p:nvSpPr>
        <p:spPr/>
        <p:txBody>
          <a:bodyPr/>
          <a:lstStyle/>
          <a:p>
            <a:pPr>
              <a:lnSpc>
                <a:spcPct val="150000"/>
              </a:lnSpc>
            </a:pPr>
            <a:r>
              <a:rPr lang="en-US" i="1" dirty="0"/>
              <a:t>“My hospital refers patients to a third-party care coordination entity. When we see patients are potentially eligible for support, we notify our partners. They engage the patients to describe the program and enroll them in services. Patients are typically managed for 90-120 days, depending on their situation.”</a:t>
            </a:r>
          </a:p>
        </p:txBody>
      </p:sp>
    </p:spTree>
    <p:extLst>
      <p:ext uri="{BB962C8B-B14F-4D97-AF65-F5344CB8AC3E}">
        <p14:creationId xmlns:p14="http://schemas.microsoft.com/office/powerpoint/2010/main" val="3322224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738B6F1-41A9-4ABE-AA3A-C59561669953}"/>
              </a:ext>
            </a:extLst>
          </p:cNvPr>
          <p:cNvSpPr>
            <a:spLocks noGrp="1"/>
          </p:cNvSpPr>
          <p:nvPr>
            <p:ph idx="1"/>
          </p:nvPr>
        </p:nvSpPr>
        <p:spPr>
          <a:xfrm>
            <a:off x="838202" y="1367632"/>
            <a:ext cx="10679278" cy="5353341"/>
          </a:xfrm>
        </p:spPr>
        <p:txBody>
          <a:bodyPr>
            <a:normAutofit fontScale="85000" lnSpcReduction="10000"/>
          </a:bodyPr>
          <a:lstStyle/>
          <a:p>
            <a:pPr marL="514350" indent="-514350">
              <a:lnSpc>
                <a:spcPct val="120000"/>
              </a:lnSpc>
              <a:buFont typeface="Arial" panose="020B0604020202020204" pitchFamily="34" charset="0"/>
              <a:buChar char="•"/>
            </a:pPr>
            <a:r>
              <a:rPr lang="en-US" dirty="0"/>
              <a:t>CRISP Reporting Services created a panel of patients that would be eligible for the program if they had a hospital visit</a:t>
            </a:r>
          </a:p>
          <a:p>
            <a:pPr marL="1200150" lvl="1" indent="-514350">
              <a:lnSpc>
                <a:spcPct val="120000"/>
              </a:lnSpc>
            </a:pPr>
            <a:r>
              <a:rPr lang="en-US" b="1" dirty="0"/>
              <a:t>ENS alert </a:t>
            </a:r>
            <a:r>
              <a:rPr lang="en-US" dirty="0"/>
              <a:t>triggers for ED care managers to enroll patients</a:t>
            </a:r>
          </a:p>
          <a:p>
            <a:pPr marL="1200150" lvl="1" indent="-514350">
              <a:lnSpc>
                <a:spcPct val="120000"/>
              </a:lnSpc>
            </a:pPr>
            <a:r>
              <a:rPr lang="en-US" dirty="0"/>
              <a:t>Care managers mark patients yellow in </a:t>
            </a:r>
            <a:r>
              <a:rPr lang="en-US" b="1" dirty="0"/>
              <a:t>PROMPT</a:t>
            </a:r>
          </a:p>
          <a:p>
            <a:pPr marL="514350" indent="-514350">
              <a:lnSpc>
                <a:spcPct val="120000"/>
              </a:lnSpc>
              <a:buFont typeface="Arial" panose="020B0604020202020204" pitchFamily="34" charset="0"/>
              <a:buChar char="•"/>
            </a:pPr>
            <a:r>
              <a:rPr lang="en-US" dirty="0"/>
              <a:t>Care coordination team reaches out to patients for long-term support </a:t>
            </a:r>
          </a:p>
          <a:p>
            <a:pPr marL="1200150" lvl="1" indent="-514350">
              <a:lnSpc>
                <a:spcPct val="120000"/>
              </a:lnSpc>
            </a:pPr>
            <a:r>
              <a:rPr lang="en-US" dirty="0"/>
              <a:t>Write </a:t>
            </a:r>
            <a:r>
              <a:rPr lang="en-US" b="1" dirty="0"/>
              <a:t>care alerts </a:t>
            </a:r>
            <a:r>
              <a:rPr lang="en-US" dirty="0"/>
              <a:t>about specific patient needs</a:t>
            </a:r>
          </a:p>
          <a:p>
            <a:pPr marL="1200150" lvl="1" indent="-514350">
              <a:lnSpc>
                <a:spcPct val="120000"/>
              </a:lnSpc>
            </a:pPr>
            <a:r>
              <a:rPr lang="en-US" dirty="0"/>
              <a:t>Submit new panels with program information</a:t>
            </a:r>
          </a:p>
          <a:p>
            <a:pPr marL="514350" indent="-514350">
              <a:lnSpc>
                <a:spcPct val="120000"/>
              </a:lnSpc>
              <a:buFont typeface="Arial" panose="020B0604020202020204" pitchFamily="34" charset="0"/>
              <a:buChar char="•"/>
            </a:pPr>
            <a:r>
              <a:rPr lang="en-US" dirty="0"/>
              <a:t>If any of the newly enrolled patients are readmitted, the hospital sees the relationship</a:t>
            </a:r>
          </a:p>
          <a:p>
            <a:pPr marL="1200150" lvl="1" indent="-514350">
              <a:lnSpc>
                <a:spcPct val="120000"/>
              </a:lnSpc>
            </a:pPr>
            <a:r>
              <a:rPr lang="en-US" b="1" dirty="0"/>
              <a:t>Program</a:t>
            </a:r>
            <a:r>
              <a:rPr lang="en-US" dirty="0"/>
              <a:t> information is available at the point of care</a:t>
            </a:r>
          </a:p>
          <a:p>
            <a:pPr marL="1200150" lvl="1" indent="-514350">
              <a:lnSpc>
                <a:spcPct val="120000"/>
              </a:lnSpc>
            </a:pPr>
            <a:r>
              <a:rPr lang="en-US" dirty="0"/>
              <a:t>Care coordinator reaches out, or can visit patients using </a:t>
            </a:r>
            <a:r>
              <a:rPr lang="en-US" b="1" dirty="0"/>
              <a:t>PROMPT Census view</a:t>
            </a:r>
          </a:p>
        </p:txBody>
      </p:sp>
      <p:sp>
        <p:nvSpPr>
          <p:cNvPr id="2" name="Slide Number Placeholder 1">
            <a:extLst>
              <a:ext uri="{FF2B5EF4-FFF2-40B4-BE49-F238E27FC236}">
                <a16:creationId xmlns:a16="http://schemas.microsoft.com/office/drawing/2014/main" id="{EDACE6D8-7359-464D-AF93-0056E983F45F}"/>
              </a:ext>
            </a:extLst>
          </p:cNvPr>
          <p:cNvSpPr>
            <a:spLocks noGrp="1"/>
          </p:cNvSpPr>
          <p:nvPr>
            <p:ph type="sldNum" sz="quarter" idx="12"/>
          </p:nvPr>
        </p:nvSpPr>
        <p:spPr/>
        <p:txBody>
          <a:bodyPr/>
          <a:lstStyle/>
          <a:p>
            <a:fld id="{04F192F5-7590-44FF-9C83-33DE5B563EC3}" type="slidenum">
              <a:rPr lang="en-US" smtClean="0"/>
              <a:t>22</a:t>
            </a:fld>
            <a:endParaRPr lang="en-US"/>
          </a:p>
        </p:txBody>
      </p:sp>
      <p:sp>
        <p:nvSpPr>
          <p:cNvPr id="5" name="Title 4">
            <a:extLst>
              <a:ext uri="{FF2B5EF4-FFF2-40B4-BE49-F238E27FC236}">
                <a16:creationId xmlns:a16="http://schemas.microsoft.com/office/drawing/2014/main" id="{44CAB4FA-2274-4A14-B639-064A56985B41}"/>
              </a:ext>
            </a:extLst>
          </p:cNvPr>
          <p:cNvSpPr>
            <a:spLocks noGrp="1"/>
          </p:cNvSpPr>
          <p:nvPr>
            <p:ph type="title"/>
          </p:nvPr>
        </p:nvSpPr>
        <p:spPr/>
        <p:txBody>
          <a:bodyPr/>
          <a:lstStyle/>
          <a:p>
            <a:r>
              <a:rPr lang="en-US" dirty="0"/>
              <a:t>Sample User Story: Longitudinal Coordination</a:t>
            </a:r>
          </a:p>
        </p:txBody>
      </p:sp>
    </p:spTree>
    <p:extLst>
      <p:ext uri="{BB962C8B-B14F-4D97-AF65-F5344CB8AC3E}">
        <p14:creationId xmlns:p14="http://schemas.microsoft.com/office/powerpoint/2010/main" val="108080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325C90-30B5-4382-8CDB-595B4EBF2B99}"/>
              </a:ext>
            </a:extLst>
          </p:cNvPr>
          <p:cNvSpPr>
            <a:spLocks noGrp="1"/>
          </p:cNvSpPr>
          <p:nvPr>
            <p:ph type="sldNum" sz="quarter" idx="12"/>
          </p:nvPr>
        </p:nvSpPr>
        <p:spPr/>
        <p:txBody>
          <a:bodyPr/>
          <a:lstStyle/>
          <a:p>
            <a:fld id="{04F192F5-7590-44FF-9C83-33DE5B563EC3}" type="slidenum">
              <a:rPr lang="en-US" smtClean="0"/>
              <a:t>23</a:t>
            </a:fld>
            <a:endParaRPr lang="en-US"/>
          </a:p>
        </p:txBody>
      </p:sp>
      <p:sp>
        <p:nvSpPr>
          <p:cNvPr id="3" name="Title 2">
            <a:extLst>
              <a:ext uri="{FF2B5EF4-FFF2-40B4-BE49-F238E27FC236}">
                <a16:creationId xmlns:a16="http://schemas.microsoft.com/office/drawing/2014/main" id="{816C3245-E520-4203-A06D-D7B4CEDB9E4C}"/>
              </a:ext>
            </a:extLst>
          </p:cNvPr>
          <p:cNvSpPr>
            <a:spLocks noGrp="1"/>
          </p:cNvSpPr>
          <p:nvPr>
            <p:ph type="title"/>
          </p:nvPr>
        </p:nvSpPr>
        <p:spPr/>
        <p:txBody>
          <a:bodyPr/>
          <a:lstStyle/>
          <a:p>
            <a:r>
              <a:rPr lang="en-US" dirty="0"/>
              <a:t>Sample User Story: High-Needs Beneficiaries</a:t>
            </a:r>
          </a:p>
        </p:txBody>
      </p:sp>
      <p:sp>
        <p:nvSpPr>
          <p:cNvPr id="4" name="Content Placeholder 3">
            <a:extLst>
              <a:ext uri="{FF2B5EF4-FFF2-40B4-BE49-F238E27FC236}">
                <a16:creationId xmlns:a16="http://schemas.microsoft.com/office/drawing/2014/main" id="{51ED68D4-0861-4D99-921D-A000AE7044DD}"/>
              </a:ext>
            </a:extLst>
          </p:cNvPr>
          <p:cNvSpPr>
            <a:spLocks noGrp="1"/>
          </p:cNvSpPr>
          <p:nvPr>
            <p:ph idx="1"/>
          </p:nvPr>
        </p:nvSpPr>
        <p:spPr>
          <a:xfrm>
            <a:off x="838200" y="1385049"/>
            <a:ext cx="7548154" cy="5336427"/>
          </a:xfrm>
        </p:spPr>
        <p:txBody>
          <a:bodyPr/>
          <a:lstStyle/>
          <a:p>
            <a:pPr>
              <a:lnSpc>
                <a:spcPct val="150000"/>
              </a:lnSpc>
            </a:pPr>
            <a:r>
              <a:rPr lang="en-US" i="1" dirty="0"/>
              <a:t>“I work for a Managed Care Organization. We have a program to support high-needs individuals by connecting them to their assigned primary care providers. It is frequently difficult to contact these beneficiaries and, when we do, they often need support navigating the health care system.”</a:t>
            </a:r>
          </a:p>
        </p:txBody>
      </p:sp>
    </p:spTree>
    <p:extLst>
      <p:ext uri="{BB962C8B-B14F-4D97-AF65-F5344CB8AC3E}">
        <p14:creationId xmlns:p14="http://schemas.microsoft.com/office/powerpoint/2010/main" val="756431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3A0AC7B-6178-468B-9730-5ACBE4EE9A73}"/>
              </a:ext>
            </a:extLst>
          </p:cNvPr>
          <p:cNvSpPr>
            <a:spLocks noGrp="1"/>
          </p:cNvSpPr>
          <p:nvPr>
            <p:ph idx="1"/>
          </p:nvPr>
        </p:nvSpPr>
        <p:spPr>
          <a:xfrm>
            <a:off x="838202" y="1463429"/>
            <a:ext cx="10679278" cy="4493236"/>
          </a:xfrm>
        </p:spPr>
        <p:txBody>
          <a:bodyPr>
            <a:normAutofit fontScale="92500" lnSpcReduction="10000"/>
          </a:bodyPr>
          <a:lstStyle/>
          <a:p>
            <a:pPr marL="457200" indent="-457200">
              <a:lnSpc>
                <a:spcPct val="110000"/>
              </a:lnSpc>
              <a:buFont typeface="Arial" panose="020B0604020202020204" pitchFamily="34" charset="0"/>
              <a:buChar char="•"/>
            </a:pPr>
            <a:r>
              <a:rPr lang="en-US" dirty="0"/>
              <a:t>The Payer submits 2 panels: </a:t>
            </a:r>
          </a:p>
          <a:p>
            <a:pPr marL="1143000" lvl="1" indent="-457200">
              <a:lnSpc>
                <a:spcPct val="110000"/>
              </a:lnSpc>
            </a:pPr>
            <a:r>
              <a:rPr lang="en-US" dirty="0"/>
              <a:t>Panel 1 is beneficiaries who are assigned but unseen by primary care provider</a:t>
            </a:r>
          </a:p>
          <a:p>
            <a:pPr marL="1143000" lvl="1" indent="-457200">
              <a:lnSpc>
                <a:spcPct val="110000"/>
              </a:lnSpc>
            </a:pPr>
            <a:r>
              <a:rPr lang="en-US" dirty="0"/>
              <a:t>Panel 2 is beneficiaries above a specific risk score</a:t>
            </a:r>
          </a:p>
          <a:p>
            <a:pPr marL="457200" indent="-457200">
              <a:lnSpc>
                <a:spcPct val="110000"/>
              </a:lnSpc>
              <a:buFont typeface="Arial" panose="020B0604020202020204" pitchFamily="34" charset="0"/>
              <a:buChar char="•"/>
            </a:pPr>
            <a:r>
              <a:rPr lang="en-US" b="1" dirty="0"/>
              <a:t>ENS </a:t>
            </a:r>
            <a:r>
              <a:rPr lang="en-US" dirty="0"/>
              <a:t>messages come in for all patients</a:t>
            </a:r>
          </a:p>
          <a:p>
            <a:pPr marL="1143000" lvl="1" indent="-457200">
              <a:lnSpc>
                <a:spcPct val="110000"/>
              </a:lnSpc>
            </a:pPr>
            <a:r>
              <a:rPr lang="en-US" dirty="0"/>
              <a:t>Panel 1 goes to PCP to trigger a transitional care visit</a:t>
            </a:r>
          </a:p>
          <a:p>
            <a:pPr marL="1143000" lvl="1" indent="-457200">
              <a:lnSpc>
                <a:spcPct val="110000"/>
              </a:lnSpc>
            </a:pPr>
            <a:r>
              <a:rPr lang="en-US" dirty="0"/>
              <a:t>Panel 2 goes to Care Manager who will visit the ED </a:t>
            </a:r>
          </a:p>
          <a:p>
            <a:pPr marL="457200" indent="-457200">
              <a:lnSpc>
                <a:spcPct val="110000"/>
              </a:lnSpc>
              <a:buFont typeface="Arial" panose="020B0604020202020204" pitchFamily="34" charset="0"/>
              <a:buChar char="•"/>
            </a:pPr>
            <a:r>
              <a:rPr lang="en-US" dirty="0"/>
              <a:t>Practice and care manager both go into CRISP </a:t>
            </a:r>
            <a:r>
              <a:rPr lang="en-US" b="1" dirty="0"/>
              <a:t>Unified Landing Page </a:t>
            </a:r>
            <a:r>
              <a:rPr lang="en-US" dirty="0"/>
              <a:t>to view discharge summaries, lab results, and other information</a:t>
            </a:r>
          </a:p>
        </p:txBody>
      </p:sp>
      <p:sp>
        <p:nvSpPr>
          <p:cNvPr id="2" name="Slide Number Placeholder 1">
            <a:extLst>
              <a:ext uri="{FF2B5EF4-FFF2-40B4-BE49-F238E27FC236}">
                <a16:creationId xmlns:a16="http://schemas.microsoft.com/office/drawing/2014/main" id="{B5E37B3D-40BD-4E34-B00A-0A65DA24931D}"/>
              </a:ext>
            </a:extLst>
          </p:cNvPr>
          <p:cNvSpPr>
            <a:spLocks noGrp="1"/>
          </p:cNvSpPr>
          <p:nvPr>
            <p:ph type="sldNum" sz="quarter" idx="12"/>
          </p:nvPr>
        </p:nvSpPr>
        <p:spPr/>
        <p:txBody>
          <a:bodyPr/>
          <a:lstStyle/>
          <a:p>
            <a:fld id="{04F192F5-7590-44FF-9C83-33DE5B563EC3}" type="slidenum">
              <a:rPr lang="en-US" smtClean="0"/>
              <a:t>24</a:t>
            </a:fld>
            <a:endParaRPr lang="en-US"/>
          </a:p>
        </p:txBody>
      </p:sp>
      <p:sp>
        <p:nvSpPr>
          <p:cNvPr id="5" name="Title 4">
            <a:extLst>
              <a:ext uri="{FF2B5EF4-FFF2-40B4-BE49-F238E27FC236}">
                <a16:creationId xmlns:a16="http://schemas.microsoft.com/office/drawing/2014/main" id="{A760ADF2-6B1C-450D-8A06-406C143A55E0}"/>
              </a:ext>
            </a:extLst>
          </p:cNvPr>
          <p:cNvSpPr>
            <a:spLocks noGrp="1"/>
          </p:cNvSpPr>
          <p:nvPr>
            <p:ph type="title"/>
          </p:nvPr>
        </p:nvSpPr>
        <p:spPr/>
        <p:txBody>
          <a:bodyPr/>
          <a:lstStyle/>
          <a:p>
            <a:r>
              <a:rPr lang="en-US" dirty="0"/>
              <a:t>Sample User Story: High-Needs Beneficiaries</a:t>
            </a:r>
          </a:p>
        </p:txBody>
      </p:sp>
    </p:spTree>
    <p:extLst>
      <p:ext uri="{BB962C8B-B14F-4D97-AF65-F5344CB8AC3E}">
        <p14:creationId xmlns:p14="http://schemas.microsoft.com/office/powerpoint/2010/main" val="504747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78BC6-DCD3-4328-BC0A-10EC1A95227C}"/>
              </a:ext>
            </a:extLst>
          </p:cNvPr>
          <p:cNvSpPr>
            <a:spLocks noGrp="1"/>
          </p:cNvSpPr>
          <p:nvPr>
            <p:ph type="title"/>
          </p:nvPr>
        </p:nvSpPr>
        <p:spPr>
          <a:xfrm>
            <a:off x="3597248" y="1593668"/>
            <a:ext cx="7916274" cy="1010242"/>
          </a:xfrm>
        </p:spPr>
        <p:txBody>
          <a:bodyPr/>
          <a:lstStyle/>
          <a:p>
            <a:r>
              <a:rPr lang="en-US" dirty="0"/>
              <a:t>Questions and Discussion</a:t>
            </a:r>
          </a:p>
        </p:txBody>
      </p:sp>
      <p:sp>
        <p:nvSpPr>
          <p:cNvPr id="3" name="Text Placeholder 2">
            <a:extLst>
              <a:ext uri="{FF2B5EF4-FFF2-40B4-BE49-F238E27FC236}">
                <a16:creationId xmlns:a16="http://schemas.microsoft.com/office/drawing/2014/main" id="{12A62315-BDDE-4B54-AD23-1BFDDAF0A2D7}"/>
              </a:ext>
            </a:extLst>
          </p:cNvPr>
          <p:cNvSpPr>
            <a:spLocks noGrp="1"/>
          </p:cNvSpPr>
          <p:nvPr>
            <p:ph type="body" idx="1"/>
          </p:nvPr>
        </p:nvSpPr>
        <p:spPr>
          <a:xfrm>
            <a:off x="3597248" y="3796937"/>
            <a:ext cx="7915668" cy="2292716"/>
          </a:xfrm>
        </p:spPr>
        <p:txBody>
          <a:bodyPr>
            <a:normAutofit fontScale="92500" lnSpcReduction="20000"/>
          </a:bodyPr>
          <a:lstStyle/>
          <a:p>
            <a:pPr>
              <a:lnSpc>
                <a:spcPct val="120000"/>
              </a:lnSpc>
            </a:pPr>
            <a:r>
              <a:rPr lang="en-US" b="1" dirty="0"/>
              <a:t>Craig Behm</a:t>
            </a:r>
          </a:p>
          <a:p>
            <a:pPr>
              <a:lnSpc>
                <a:spcPct val="120000"/>
              </a:lnSpc>
            </a:pPr>
            <a:r>
              <a:rPr lang="en-US" b="1" dirty="0"/>
              <a:t>Sr Director of Marketing &amp; Product Development</a:t>
            </a:r>
          </a:p>
          <a:p>
            <a:pPr>
              <a:lnSpc>
                <a:spcPct val="120000"/>
              </a:lnSpc>
            </a:pPr>
            <a:r>
              <a:rPr lang="en-US" dirty="0"/>
              <a:t>Office: 	410.872.0823</a:t>
            </a:r>
          </a:p>
          <a:p>
            <a:pPr>
              <a:lnSpc>
                <a:spcPct val="120000"/>
              </a:lnSpc>
            </a:pPr>
            <a:r>
              <a:rPr lang="en-US" dirty="0"/>
              <a:t>Cell: 	410.207.7192</a:t>
            </a:r>
          </a:p>
          <a:p>
            <a:pPr>
              <a:lnSpc>
                <a:spcPct val="120000"/>
              </a:lnSpc>
            </a:pPr>
            <a:r>
              <a:rPr lang="en-US" dirty="0"/>
              <a:t>Email:	</a:t>
            </a:r>
            <a:r>
              <a:rPr lang="en-US" dirty="0">
                <a:hlinkClick r:id="rId2"/>
              </a:rPr>
              <a:t>craig.behm@crisphealth.org</a:t>
            </a:r>
            <a:endParaRPr lang="en-US" dirty="0"/>
          </a:p>
          <a:p>
            <a:endParaRPr lang="en-US" dirty="0"/>
          </a:p>
        </p:txBody>
      </p:sp>
      <p:sp>
        <p:nvSpPr>
          <p:cNvPr id="4" name="Slide Number Placeholder 3">
            <a:extLst>
              <a:ext uri="{FF2B5EF4-FFF2-40B4-BE49-F238E27FC236}">
                <a16:creationId xmlns:a16="http://schemas.microsoft.com/office/drawing/2014/main" id="{2C38A40D-2330-46F6-9231-749B4D49B939}"/>
              </a:ext>
            </a:extLst>
          </p:cNvPr>
          <p:cNvSpPr>
            <a:spLocks noGrp="1"/>
          </p:cNvSpPr>
          <p:nvPr>
            <p:ph type="sldNum" sz="quarter" idx="12"/>
          </p:nvPr>
        </p:nvSpPr>
        <p:spPr/>
        <p:txBody>
          <a:bodyPr/>
          <a:lstStyle/>
          <a:p>
            <a:fld id="{04F192F5-7590-44FF-9C83-33DE5B563EC3}" type="slidenum">
              <a:rPr lang="en-US" smtClean="0"/>
              <a:pPr/>
              <a:t>25</a:t>
            </a:fld>
            <a:endParaRPr lang="en-US" dirty="0"/>
          </a:p>
        </p:txBody>
      </p:sp>
    </p:spTree>
    <p:extLst>
      <p:ext uri="{BB962C8B-B14F-4D97-AF65-F5344CB8AC3E}">
        <p14:creationId xmlns:p14="http://schemas.microsoft.com/office/powerpoint/2010/main" val="2982595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BC3DBF-3E8E-4D13-B34A-76E947780588}"/>
              </a:ext>
            </a:extLst>
          </p:cNvPr>
          <p:cNvSpPr>
            <a:spLocks noGrp="1"/>
          </p:cNvSpPr>
          <p:nvPr>
            <p:ph type="sldNum" sz="quarter" idx="12"/>
          </p:nvPr>
        </p:nvSpPr>
        <p:spPr/>
        <p:txBody>
          <a:bodyPr/>
          <a:lstStyle/>
          <a:p>
            <a:fld id="{04F192F5-7590-44FF-9C83-33DE5B563EC3}" type="slidenum">
              <a:rPr lang="en-US" smtClean="0"/>
              <a:t>3</a:t>
            </a:fld>
            <a:endParaRPr lang="en-US"/>
          </a:p>
        </p:txBody>
      </p:sp>
      <p:sp>
        <p:nvSpPr>
          <p:cNvPr id="4" name="Title 3">
            <a:extLst>
              <a:ext uri="{FF2B5EF4-FFF2-40B4-BE49-F238E27FC236}">
                <a16:creationId xmlns:a16="http://schemas.microsoft.com/office/drawing/2014/main" id="{A53CE861-584C-4272-B4E1-FB626FAD0237}"/>
              </a:ext>
            </a:extLst>
          </p:cNvPr>
          <p:cNvSpPr>
            <a:spLocks noGrp="1"/>
          </p:cNvSpPr>
          <p:nvPr>
            <p:ph type="title"/>
          </p:nvPr>
        </p:nvSpPr>
        <p:spPr/>
        <p:txBody>
          <a:bodyPr/>
          <a:lstStyle/>
          <a:p>
            <a:r>
              <a:rPr lang="en-US" dirty="0"/>
              <a:t>About CRISP</a:t>
            </a:r>
          </a:p>
        </p:txBody>
      </p:sp>
      <p:sp>
        <p:nvSpPr>
          <p:cNvPr id="5" name="Content Placeholder 1">
            <a:extLst>
              <a:ext uri="{FF2B5EF4-FFF2-40B4-BE49-F238E27FC236}">
                <a16:creationId xmlns:a16="http://schemas.microsoft.com/office/drawing/2014/main" id="{C5C3F992-F14F-43B6-A02F-843F067EEEDE}"/>
              </a:ext>
            </a:extLst>
          </p:cNvPr>
          <p:cNvSpPr>
            <a:spLocks noGrp="1"/>
          </p:cNvSpPr>
          <p:nvPr>
            <p:ph idx="1"/>
          </p:nvPr>
        </p:nvSpPr>
        <p:spPr>
          <a:xfrm>
            <a:off x="554281" y="1588274"/>
            <a:ext cx="5623557" cy="4351338"/>
          </a:xfrm>
        </p:spPr>
        <p:txBody>
          <a:bodyPr>
            <a:normAutofit lnSpcReduction="10000"/>
          </a:bodyPr>
          <a:lstStyle/>
          <a:p>
            <a:pPr>
              <a:lnSpc>
                <a:spcPct val="110000"/>
              </a:lnSpc>
            </a:pPr>
            <a:r>
              <a:rPr lang="en-US" sz="2400" b="1" dirty="0"/>
              <a:t>Regional Health Information Exchange </a:t>
            </a:r>
            <a:r>
              <a:rPr lang="en-US" sz="2400" dirty="0"/>
              <a:t>(HIE) serving Maryland and the District of Columbia, and collaborating with Delaware, Northern Virginia, Pennsylvania, and West Virginia</a:t>
            </a:r>
          </a:p>
          <a:p>
            <a:pPr>
              <a:lnSpc>
                <a:spcPct val="110000"/>
              </a:lnSpc>
            </a:pPr>
            <a:endParaRPr lang="en-US" sz="2400" b="1" dirty="0"/>
          </a:p>
          <a:p>
            <a:pPr>
              <a:lnSpc>
                <a:spcPct val="110000"/>
              </a:lnSpc>
            </a:pPr>
            <a:r>
              <a:rPr lang="en-US" sz="2400" b="1" dirty="0"/>
              <a:t>Vision: </a:t>
            </a:r>
            <a:r>
              <a:rPr lang="en-US" sz="2400" dirty="0">
                <a:ea typeface="Calibri" panose="020F0502020204030204" pitchFamily="34" charset="0"/>
                <a:cs typeface="Times New Roman" panose="02020603050405020304" pitchFamily="18" charset="0"/>
              </a:rPr>
              <a:t>To advance health and wellness by deploying health information technology solutions adopted through cooperation and collaboration</a:t>
            </a:r>
          </a:p>
          <a:p>
            <a:pPr>
              <a:lnSpc>
                <a:spcPct val="110000"/>
              </a:lnSpc>
            </a:pPr>
            <a:endParaRPr lang="en-US" sz="2400" dirty="0"/>
          </a:p>
          <a:p>
            <a:pPr>
              <a:lnSpc>
                <a:spcPct val="110000"/>
              </a:lnSpc>
            </a:pPr>
            <a:endParaRPr lang="en-US" sz="2400" dirty="0"/>
          </a:p>
        </p:txBody>
      </p:sp>
      <p:graphicFrame>
        <p:nvGraphicFramePr>
          <p:cNvPr id="6" name="Table 5">
            <a:extLst>
              <a:ext uri="{FF2B5EF4-FFF2-40B4-BE49-F238E27FC236}">
                <a16:creationId xmlns:a16="http://schemas.microsoft.com/office/drawing/2014/main" id="{B5FCC8CE-9CAC-4B4F-93D5-124B780F63B2}"/>
              </a:ext>
            </a:extLst>
          </p:cNvPr>
          <p:cNvGraphicFramePr>
            <a:graphicFrameLocks noGrp="1"/>
          </p:cNvGraphicFramePr>
          <p:nvPr>
            <p:extLst>
              <p:ext uri="{D42A27DB-BD31-4B8C-83A1-F6EECF244321}">
                <p14:modId xmlns:p14="http://schemas.microsoft.com/office/powerpoint/2010/main" val="3288310764"/>
              </p:ext>
            </p:extLst>
          </p:nvPr>
        </p:nvGraphicFramePr>
        <p:xfrm>
          <a:off x="6939871" y="1492519"/>
          <a:ext cx="4358275" cy="4512657"/>
        </p:xfrm>
        <a:graphic>
          <a:graphicData uri="http://schemas.openxmlformats.org/drawingml/2006/table">
            <a:tbl>
              <a:tblPr firstRow="1" firstCol="1" bandRow="1">
                <a:tableStyleId>{5C22544A-7EE6-4342-B048-85BDC9FD1C3A}</a:tableStyleId>
              </a:tblPr>
              <a:tblGrid>
                <a:gridCol w="2622071">
                  <a:extLst>
                    <a:ext uri="{9D8B030D-6E8A-4147-A177-3AD203B41FA5}">
                      <a16:colId xmlns:a16="http://schemas.microsoft.com/office/drawing/2014/main" val="304548547"/>
                    </a:ext>
                  </a:extLst>
                </a:gridCol>
                <a:gridCol w="1736204">
                  <a:extLst>
                    <a:ext uri="{9D8B030D-6E8A-4147-A177-3AD203B41FA5}">
                      <a16:colId xmlns:a16="http://schemas.microsoft.com/office/drawing/2014/main" val="1570180515"/>
                    </a:ext>
                  </a:extLst>
                </a:gridCol>
              </a:tblGrid>
              <a:tr h="375583">
                <a:tc>
                  <a:txBody>
                    <a:bodyPr/>
                    <a:lstStyle/>
                    <a:p>
                      <a:pPr marL="0" marR="0">
                        <a:spcBef>
                          <a:spcPts val="0"/>
                        </a:spcBef>
                        <a:spcAft>
                          <a:spcPts val="0"/>
                        </a:spcAft>
                      </a:pPr>
                      <a:r>
                        <a:rPr lang="en-US" sz="2000" dirty="0">
                          <a:effectLst/>
                        </a:rPr>
                        <a:t>Data source or attribute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solidFill>
                      <a:srgbClr val="384D90"/>
                    </a:solidFill>
                  </a:tcPr>
                </a:tc>
                <a:tc>
                  <a:txBody>
                    <a:bodyPr/>
                    <a:lstStyle/>
                    <a:p>
                      <a:pPr marL="0" marR="0">
                        <a:spcBef>
                          <a:spcPts val="0"/>
                        </a:spcBef>
                        <a:spcAft>
                          <a:spcPts val="0"/>
                        </a:spcAft>
                      </a:pPr>
                      <a:r>
                        <a:rPr lang="en-US" sz="2000" dirty="0">
                          <a:effectLst/>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solidFill>
                      <a:srgbClr val="384D90"/>
                    </a:solidFill>
                  </a:tcPr>
                </a:tc>
                <a:extLst>
                  <a:ext uri="{0D108BD9-81ED-4DB2-BD59-A6C34878D82A}">
                    <a16:rowId xmlns:a16="http://schemas.microsoft.com/office/drawing/2014/main" val="3750328683"/>
                  </a:ext>
                </a:extLst>
              </a:tr>
              <a:tr h="381332">
                <a:tc>
                  <a:txBody>
                    <a:bodyPr/>
                    <a:lstStyle/>
                    <a:p>
                      <a:pPr marL="0" marR="0">
                        <a:spcBef>
                          <a:spcPts val="0"/>
                        </a:spcBef>
                        <a:spcAft>
                          <a:spcPts val="0"/>
                        </a:spcAft>
                      </a:pPr>
                      <a:r>
                        <a:rPr lang="en-US" sz="1600" dirty="0">
                          <a:effectLst/>
                        </a:rPr>
                        <a:t>Live hospitals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solidFill>
                      <a:srgbClr val="1276B7"/>
                    </a:solidFill>
                  </a:tcPr>
                </a:tc>
                <a:tc>
                  <a:txBody>
                    <a:bodyPr/>
                    <a:lstStyle/>
                    <a:p>
                      <a:pPr marL="0" marR="0">
                        <a:spcBef>
                          <a:spcPts val="0"/>
                        </a:spcBef>
                        <a:spcAft>
                          <a:spcPts val="0"/>
                        </a:spcAft>
                      </a:pPr>
                      <a:r>
                        <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91</a:t>
                      </a:r>
                    </a:p>
                  </a:txBody>
                  <a:tcPr anchor="ctr">
                    <a:solidFill>
                      <a:srgbClr val="E7F0F5"/>
                    </a:solidFill>
                  </a:tcPr>
                </a:tc>
                <a:extLst>
                  <a:ext uri="{0D108BD9-81ED-4DB2-BD59-A6C34878D82A}">
                    <a16:rowId xmlns:a16="http://schemas.microsoft.com/office/drawing/2014/main" val="2864629535"/>
                  </a:ext>
                </a:extLst>
              </a:tr>
              <a:tr h="548929">
                <a:tc>
                  <a:txBody>
                    <a:bodyPr/>
                    <a:lstStyle/>
                    <a:p>
                      <a:pPr marL="0" marR="0">
                        <a:spcBef>
                          <a:spcPts val="0"/>
                        </a:spcBef>
                        <a:spcAft>
                          <a:spcPts val="0"/>
                        </a:spcAft>
                      </a:pPr>
                      <a:r>
                        <a:rPr lang="en-US" sz="1600" dirty="0">
                          <a:effectLst/>
                        </a:rPr>
                        <a:t>Live clinical data feeds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solidFill>
                      <a:srgbClr val="0A629B"/>
                    </a:solidFill>
                  </a:tcPr>
                </a:tc>
                <a:tc>
                  <a:txBody>
                    <a:bodyPr/>
                    <a:lstStyle/>
                    <a:p>
                      <a:pPr marL="0" marR="0">
                        <a:spcBef>
                          <a:spcPts val="0"/>
                        </a:spcBef>
                        <a:spcAft>
                          <a:spcPts val="0"/>
                        </a:spcAft>
                      </a:pPr>
                      <a:r>
                        <a:rPr lang="en-US" sz="1600" dirty="0">
                          <a:solidFill>
                            <a:schemeClr val="tx2"/>
                          </a:solidFill>
                          <a:effectLst/>
                        </a:rPr>
                        <a:t>261 (lab, rad, ADT,</a:t>
                      </a:r>
                      <a:r>
                        <a:rPr lang="en-US" sz="1600" baseline="0" dirty="0">
                          <a:solidFill>
                            <a:schemeClr val="tx2"/>
                          </a:solidFill>
                          <a:effectLst/>
                        </a:rPr>
                        <a:t> </a:t>
                      </a:r>
                      <a:r>
                        <a:rPr lang="en-US" sz="1600" dirty="0">
                          <a:solidFill>
                            <a:schemeClr val="tx2"/>
                          </a:solidFill>
                          <a:effectLst/>
                        </a:rPr>
                        <a:t>CCD)</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solidFill>
                      <a:srgbClr val="D2DEEF"/>
                    </a:solidFill>
                  </a:tcPr>
                </a:tc>
                <a:extLst>
                  <a:ext uri="{0D108BD9-81ED-4DB2-BD59-A6C34878D82A}">
                    <a16:rowId xmlns:a16="http://schemas.microsoft.com/office/drawing/2014/main" val="3167490300"/>
                  </a:ext>
                </a:extLst>
              </a:tr>
              <a:tr h="381332">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Live ENS</a:t>
                      </a:r>
                      <a:r>
                        <a:rPr lang="en-US" sz="1600" baseline="0" dirty="0">
                          <a:effectLst/>
                          <a:latin typeface="Calibri" panose="020F0502020204030204" pitchFamily="34" charset="0"/>
                          <a:ea typeface="Calibri" panose="020F0502020204030204" pitchFamily="34" charset="0"/>
                          <a:cs typeface="Times New Roman" panose="02020603050405020304" pitchFamily="18" charset="0"/>
                        </a:rPr>
                        <a:t> practices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solidFill>
                      <a:srgbClr val="1276B7"/>
                    </a:solidFill>
                  </a:tcPr>
                </a:tc>
                <a:tc>
                  <a:txBody>
                    <a:bodyPr/>
                    <a:lstStyle/>
                    <a:p>
                      <a:pPr marL="0" marR="0">
                        <a:spcBef>
                          <a:spcPts val="0"/>
                        </a:spcBef>
                        <a:spcAft>
                          <a:spcPts val="0"/>
                        </a:spcAft>
                      </a:pPr>
                      <a:r>
                        <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+1,000</a:t>
                      </a:r>
                    </a:p>
                  </a:txBody>
                  <a:tcPr anchor="ctr">
                    <a:solidFill>
                      <a:srgbClr val="E7F0F5"/>
                    </a:solidFill>
                  </a:tcPr>
                </a:tc>
                <a:extLst>
                  <a:ext uri="{0D108BD9-81ED-4DB2-BD59-A6C34878D82A}">
                    <a16:rowId xmlns:a16="http://schemas.microsoft.com/office/drawing/2014/main" val="858975704"/>
                  </a:ext>
                </a:extLst>
              </a:tr>
              <a:tr h="548929">
                <a:tc>
                  <a:txBody>
                    <a:bodyPr/>
                    <a:lstStyle/>
                    <a:p>
                      <a:pPr marL="0" marR="0">
                        <a:spcBef>
                          <a:spcPts val="0"/>
                        </a:spcBef>
                        <a:spcAft>
                          <a:spcPts val="0"/>
                        </a:spcAft>
                      </a:pPr>
                      <a:r>
                        <a:rPr lang="en-US" sz="1600" dirty="0">
                          <a:effectLst/>
                        </a:rPr>
                        <a:t>Long-term and post-acute care facilities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solidFill>
                      <a:srgbClr val="0A629B"/>
                    </a:solidFill>
                  </a:tcPr>
                </a:tc>
                <a:tc>
                  <a:txBody>
                    <a:bodyPr/>
                    <a:lstStyle/>
                    <a:p>
                      <a:pPr marL="0" marR="0">
                        <a:spcBef>
                          <a:spcPts val="0"/>
                        </a:spcBef>
                        <a:spcAft>
                          <a:spcPts val="0"/>
                        </a:spcAft>
                      </a:pPr>
                      <a:r>
                        <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205</a:t>
                      </a:r>
                    </a:p>
                  </a:txBody>
                  <a:tcPr anchor="ctr">
                    <a:solidFill>
                      <a:srgbClr val="D2DEEF"/>
                    </a:solidFill>
                  </a:tcPr>
                </a:tc>
                <a:extLst>
                  <a:ext uri="{0D108BD9-81ED-4DB2-BD59-A6C34878D82A}">
                    <a16:rowId xmlns:a16="http://schemas.microsoft.com/office/drawing/2014/main" val="1809654981"/>
                  </a:ext>
                </a:extLst>
              </a:tr>
              <a:tr h="548929">
                <a:tc>
                  <a:txBody>
                    <a:bodyPr/>
                    <a:lstStyle/>
                    <a:p>
                      <a:pPr marL="0" marR="0">
                        <a:spcBef>
                          <a:spcPts val="0"/>
                        </a:spcBef>
                        <a:spcAft>
                          <a:spcPts val="0"/>
                        </a:spcAft>
                      </a:pPr>
                      <a:r>
                        <a:rPr lang="en-US" sz="1600" dirty="0">
                          <a:effectLst/>
                        </a:rPr>
                        <a:t>Standalone labs and radiology centers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solidFill>
                      <a:srgbClr val="1276B7"/>
                    </a:solidFill>
                  </a:tcPr>
                </a:tc>
                <a:tc>
                  <a:txBody>
                    <a:bodyPr/>
                    <a:lstStyle/>
                    <a:p>
                      <a:pPr marL="0" marR="0">
                        <a:spcBef>
                          <a:spcPts val="0"/>
                        </a:spcBef>
                        <a:spcAft>
                          <a:spcPts val="0"/>
                        </a:spcAft>
                      </a:pPr>
                      <a:r>
                        <a:rPr lang="en-US" sz="1600" dirty="0">
                          <a:solidFill>
                            <a:schemeClr val="tx2"/>
                          </a:solidFill>
                          <a:effectLst/>
                        </a:rPr>
                        <a:t>16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solidFill>
                      <a:srgbClr val="E7F0F5"/>
                    </a:solidFill>
                  </a:tcPr>
                </a:tc>
                <a:extLst>
                  <a:ext uri="{0D108BD9-81ED-4DB2-BD59-A6C34878D82A}">
                    <a16:rowId xmlns:a16="http://schemas.microsoft.com/office/drawing/2014/main" val="3599747713"/>
                  </a:ext>
                </a:extLst>
              </a:tr>
              <a:tr h="381332">
                <a:tc>
                  <a:txBody>
                    <a:bodyPr/>
                    <a:lstStyle/>
                    <a:p>
                      <a:pPr marL="0" marR="0">
                        <a:spcBef>
                          <a:spcPts val="0"/>
                        </a:spcBef>
                        <a:spcAft>
                          <a:spcPts val="0"/>
                        </a:spcAft>
                      </a:pPr>
                      <a:r>
                        <a:rPr lang="en-US" sz="1600" dirty="0">
                          <a:effectLst/>
                        </a:rPr>
                        <a:t>Unique patients in index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solidFill>
                      <a:srgbClr val="0A629B"/>
                    </a:solidFill>
                  </a:tcPr>
                </a:tc>
                <a:tc>
                  <a:txBody>
                    <a:bodyPr/>
                    <a:lstStyle/>
                    <a:p>
                      <a:pPr marL="0" marR="0">
                        <a:spcBef>
                          <a:spcPts val="0"/>
                        </a:spcBef>
                        <a:spcAft>
                          <a:spcPts val="0"/>
                        </a:spcAft>
                      </a:pPr>
                      <a:r>
                        <a:rPr lang="en-US" sz="1600" dirty="0">
                          <a:solidFill>
                            <a:schemeClr val="tx2"/>
                          </a:solidFill>
                          <a:effectLst/>
                        </a:rPr>
                        <a:t>+16 million</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solidFill>
                      <a:srgbClr val="D2DEEF"/>
                    </a:solidFill>
                  </a:tcPr>
                </a:tc>
                <a:extLst>
                  <a:ext uri="{0D108BD9-81ED-4DB2-BD59-A6C34878D82A}">
                    <a16:rowId xmlns:a16="http://schemas.microsoft.com/office/drawing/2014/main" val="1645998982"/>
                  </a:ext>
                </a:extLst>
              </a:tr>
              <a:tr h="381332">
                <a:tc>
                  <a:txBody>
                    <a:bodyPr/>
                    <a:lstStyle/>
                    <a:p>
                      <a:pPr marL="0" marR="0">
                        <a:spcBef>
                          <a:spcPts val="0"/>
                        </a:spcBef>
                        <a:spcAft>
                          <a:spcPts val="0"/>
                        </a:spcAft>
                      </a:pPr>
                      <a:r>
                        <a:rPr lang="en-US" sz="1600" dirty="0">
                          <a:effectLst/>
                        </a:rPr>
                        <a:t>Patient searches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solidFill>
                      <a:srgbClr val="1276B7"/>
                    </a:solidFill>
                  </a:tcPr>
                </a:tc>
                <a:tc>
                  <a:txBody>
                    <a:bodyPr/>
                    <a:lstStyle/>
                    <a:p>
                      <a:pPr marL="0" marR="0">
                        <a:spcBef>
                          <a:spcPts val="0"/>
                        </a:spcBef>
                        <a:spcAft>
                          <a:spcPts val="0"/>
                        </a:spcAft>
                      </a:pPr>
                      <a:r>
                        <a:rPr lang="en-US" sz="1600" dirty="0">
                          <a:solidFill>
                            <a:schemeClr val="tx2"/>
                          </a:solidFill>
                          <a:effectLst/>
                        </a:rPr>
                        <a:t>+400,000/mo</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solidFill>
                      <a:srgbClr val="E7F0F5"/>
                    </a:solidFill>
                  </a:tcPr>
                </a:tc>
                <a:extLst>
                  <a:ext uri="{0D108BD9-81ED-4DB2-BD59-A6C34878D82A}">
                    <a16:rowId xmlns:a16="http://schemas.microsoft.com/office/drawing/2014/main" val="2525614920"/>
                  </a:ext>
                </a:extLst>
              </a:tr>
              <a:tr h="548929">
                <a:tc>
                  <a:txBody>
                    <a:bodyPr/>
                    <a:lstStyle/>
                    <a:p>
                      <a:pPr marL="0" marR="0">
                        <a:spcBef>
                          <a:spcPts val="0"/>
                        </a:spcBef>
                        <a:spcAft>
                          <a:spcPts val="0"/>
                        </a:spcAft>
                      </a:pPr>
                      <a:r>
                        <a:rPr lang="en-US" sz="1600" dirty="0">
                          <a:effectLst/>
                        </a:rPr>
                        <a:t>Encounter alerts sent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solidFill>
                      <a:srgbClr val="0A629B"/>
                    </a:solidFill>
                  </a:tcPr>
                </a:tc>
                <a:tc>
                  <a:txBody>
                    <a:bodyPr/>
                    <a:lstStyle/>
                    <a:p>
                      <a:pPr marL="0" marR="0">
                        <a:spcBef>
                          <a:spcPts val="0"/>
                        </a:spcBef>
                        <a:spcAft>
                          <a:spcPts val="0"/>
                        </a:spcAft>
                      </a:pPr>
                      <a:r>
                        <a:rPr lang="en-US" sz="1600" dirty="0">
                          <a:solidFill>
                            <a:schemeClr val="tx2"/>
                          </a:solidFill>
                          <a:effectLst/>
                        </a:rPr>
                        <a:t>+2,500,000/mo</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solidFill>
                      <a:srgbClr val="D2DEEF"/>
                    </a:solidFill>
                  </a:tcPr>
                </a:tc>
                <a:extLst>
                  <a:ext uri="{0D108BD9-81ED-4DB2-BD59-A6C34878D82A}">
                    <a16:rowId xmlns:a16="http://schemas.microsoft.com/office/drawing/2014/main" val="2486063697"/>
                  </a:ext>
                </a:extLst>
              </a:tr>
            </a:tbl>
          </a:graphicData>
        </a:graphic>
      </p:graphicFrame>
    </p:spTree>
    <p:extLst>
      <p:ext uri="{BB962C8B-B14F-4D97-AF65-F5344CB8AC3E}">
        <p14:creationId xmlns:p14="http://schemas.microsoft.com/office/powerpoint/2010/main" val="3868947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FC00FA-7FEE-4896-A53D-2CD2D874BF63}"/>
              </a:ext>
            </a:extLst>
          </p:cNvPr>
          <p:cNvSpPr>
            <a:spLocks noGrp="1"/>
          </p:cNvSpPr>
          <p:nvPr>
            <p:ph type="sldNum" sz="quarter" idx="12"/>
          </p:nvPr>
        </p:nvSpPr>
        <p:spPr/>
        <p:txBody>
          <a:bodyPr/>
          <a:lstStyle/>
          <a:p>
            <a:fld id="{04F192F5-7590-44FF-9C83-33DE5B563EC3}" type="slidenum">
              <a:rPr lang="en-US" smtClean="0"/>
              <a:t>4</a:t>
            </a:fld>
            <a:endParaRPr lang="en-US"/>
          </a:p>
        </p:txBody>
      </p:sp>
      <p:sp>
        <p:nvSpPr>
          <p:cNvPr id="3" name="Title 2">
            <a:extLst>
              <a:ext uri="{FF2B5EF4-FFF2-40B4-BE49-F238E27FC236}">
                <a16:creationId xmlns:a16="http://schemas.microsoft.com/office/drawing/2014/main" id="{DEAF009F-F521-4464-BA60-3C81C3DE1FC3}"/>
              </a:ext>
            </a:extLst>
          </p:cNvPr>
          <p:cNvSpPr>
            <a:spLocks noGrp="1"/>
          </p:cNvSpPr>
          <p:nvPr>
            <p:ph type="title"/>
          </p:nvPr>
        </p:nvSpPr>
        <p:spPr/>
        <p:txBody>
          <a:bodyPr/>
          <a:lstStyle/>
          <a:p>
            <a:r>
              <a:rPr lang="en-US" dirty="0"/>
              <a:t>Mission and Guiding Principles</a:t>
            </a:r>
          </a:p>
        </p:txBody>
      </p:sp>
      <p:sp>
        <p:nvSpPr>
          <p:cNvPr id="4" name="Content Placeholder 3">
            <a:extLst>
              <a:ext uri="{FF2B5EF4-FFF2-40B4-BE49-F238E27FC236}">
                <a16:creationId xmlns:a16="http://schemas.microsoft.com/office/drawing/2014/main" id="{9E25A391-2C43-48DB-B823-93DC6DA9C3EF}"/>
              </a:ext>
            </a:extLst>
          </p:cNvPr>
          <p:cNvSpPr>
            <a:spLocks noGrp="1"/>
          </p:cNvSpPr>
          <p:nvPr>
            <p:ph idx="1"/>
          </p:nvPr>
        </p:nvSpPr>
        <p:spPr>
          <a:xfrm>
            <a:off x="817471" y="3344088"/>
            <a:ext cx="8514807" cy="3299007"/>
          </a:xfrm>
        </p:spPr>
        <p:txBody>
          <a:bodyPr>
            <a:normAutofit fontScale="70000" lnSpcReduction="20000"/>
          </a:bodyPr>
          <a:lstStyle/>
          <a:p>
            <a:pPr marL="342900" marR="114300" indent="-342900">
              <a:lnSpc>
                <a:spcPct val="120000"/>
              </a:lnSpc>
              <a:spcBef>
                <a:spcPts val="0"/>
              </a:spcBef>
              <a:spcAft>
                <a:spcPts val="100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Begin with a manageable scope and remain incremental.</a:t>
            </a:r>
          </a:p>
          <a:p>
            <a:pPr marL="342900" marR="114300" indent="-342900">
              <a:lnSpc>
                <a:spcPct val="120000"/>
              </a:lnSpc>
              <a:spcBef>
                <a:spcPts val="0"/>
              </a:spcBef>
              <a:spcAft>
                <a:spcPts val="100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Create opportunities to cooperate even while participating healthcare organizations still compete in other ways.</a:t>
            </a:r>
          </a:p>
          <a:p>
            <a:pPr marL="342900" marR="114300" indent="-342900">
              <a:lnSpc>
                <a:spcPct val="120000"/>
              </a:lnSpc>
              <a:spcBef>
                <a:spcPts val="0"/>
              </a:spcBef>
              <a:spcAft>
                <a:spcPts val="100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Affirm that competition and market-mechanisms spur innovation and improvement. </a:t>
            </a:r>
          </a:p>
          <a:p>
            <a:pPr marL="342900" marR="114300" indent="-342900">
              <a:lnSpc>
                <a:spcPct val="120000"/>
              </a:lnSpc>
              <a:spcBef>
                <a:spcPts val="0"/>
              </a:spcBef>
              <a:spcAft>
                <a:spcPts val="100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Promote and enable consumers’ control over their own health information.</a:t>
            </a:r>
          </a:p>
          <a:p>
            <a:pPr marL="342900" marR="114300" indent="-342900">
              <a:lnSpc>
                <a:spcPct val="120000"/>
              </a:lnSpc>
              <a:spcBef>
                <a:spcPts val="0"/>
              </a:spcBef>
              <a:spcAft>
                <a:spcPts val="100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Use best practices and standards.</a:t>
            </a:r>
          </a:p>
          <a:p>
            <a:pPr marL="342900" marR="114300" indent="-342900">
              <a:lnSpc>
                <a:spcPct val="120000"/>
              </a:lnSpc>
              <a:spcBef>
                <a:spcPts val="0"/>
              </a:spcBef>
              <a:spcAft>
                <a:spcPts val="100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Serve our region’s entire healthcare community.</a:t>
            </a:r>
          </a:p>
          <a:p>
            <a:pPr>
              <a:lnSpc>
                <a:spcPct val="120000"/>
              </a:lnSpc>
            </a:pPr>
            <a:endParaRPr lang="en-US" dirty="0"/>
          </a:p>
        </p:txBody>
      </p:sp>
      <p:sp>
        <p:nvSpPr>
          <p:cNvPr id="5" name="Rectangle 4">
            <a:extLst>
              <a:ext uri="{FF2B5EF4-FFF2-40B4-BE49-F238E27FC236}">
                <a16:creationId xmlns:a16="http://schemas.microsoft.com/office/drawing/2014/main" id="{94F90023-6BB6-4A0E-97AF-100548154DF1}"/>
              </a:ext>
            </a:extLst>
          </p:cNvPr>
          <p:cNvSpPr/>
          <p:nvPr/>
        </p:nvSpPr>
        <p:spPr>
          <a:xfrm>
            <a:off x="817471" y="1692820"/>
            <a:ext cx="7977051" cy="1015663"/>
          </a:xfrm>
          <a:prstGeom prst="rect">
            <a:avLst/>
          </a:prstGeom>
        </p:spPr>
        <p:txBody>
          <a:bodyPr wrap="square">
            <a:spAutoFit/>
          </a:bodyPr>
          <a:lstStyle/>
          <a:p>
            <a:pPr marR="171450">
              <a:spcAft>
                <a:spcPts val="1200"/>
              </a:spcAft>
            </a:pPr>
            <a:r>
              <a:rPr lang="en-US" sz="2000" dirty="0">
                <a:latin typeface="Calibri" panose="020F0502020204030204" pitchFamily="34" charset="0"/>
                <a:ea typeface="Calibri" panose="020F0502020204030204" pitchFamily="34" charset="0"/>
                <a:cs typeface="Times New Roman" panose="02020603050405020304" pitchFamily="18" charset="0"/>
              </a:rPr>
              <a:t>We will enable and support the healthcare community of Maryland and our region to appropriately and securely share data in order to facilitate care, reduce costs, and improve health outcomes.</a:t>
            </a:r>
          </a:p>
        </p:txBody>
      </p:sp>
      <p:sp>
        <p:nvSpPr>
          <p:cNvPr id="6" name="Title 2">
            <a:extLst>
              <a:ext uri="{FF2B5EF4-FFF2-40B4-BE49-F238E27FC236}">
                <a16:creationId xmlns:a16="http://schemas.microsoft.com/office/drawing/2014/main" id="{7D4A8DAB-EB2B-4B42-B745-7FA57E648D4A}"/>
              </a:ext>
            </a:extLst>
          </p:cNvPr>
          <p:cNvSpPr txBox="1">
            <a:spLocks/>
          </p:cNvSpPr>
          <p:nvPr/>
        </p:nvSpPr>
        <p:spPr>
          <a:xfrm>
            <a:off x="817471" y="1153010"/>
            <a:ext cx="2565809" cy="7690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005596"/>
                </a:solidFill>
                <a:latin typeface="Myriad Pro Semibold"/>
                <a:ea typeface="+mj-ea"/>
                <a:cs typeface="+mj-cs"/>
              </a:defRPr>
            </a:lvl1pPr>
          </a:lstStyle>
          <a:p>
            <a:r>
              <a:rPr lang="en-US" sz="2400" dirty="0"/>
              <a:t>Mission</a:t>
            </a:r>
          </a:p>
        </p:txBody>
      </p:sp>
      <p:sp>
        <p:nvSpPr>
          <p:cNvPr id="7" name="Title 2">
            <a:extLst>
              <a:ext uri="{FF2B5EF4-FFF2-40B4-BE49-F238E27FC236}">
                <a16:creationId xmlns:a16="http://schemas.microsoft.com/office/drawing/2014/main" id="{775DF5EB-34A4-4AD5-8D81-B323BD129F56}"/>
              </a:ext>
            </a:extLst>
          </p:cNvPr>
          <p:cNvSpPr txBox="1">
            <a:spLocks/>
          </p:cNvSpPr>
          <p:nvPr/>
        </p:nvSpPr>
        <p:spPr>
          <a:xfrm>
            <a:off x="817471" y="2737542"/>
            <a:ext cx="2918506" cy="7690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005596"/>
                </a:solidFill>
                <a:latin typeface="Myriad Pro Semibold"/>
                <a:ea typeface="+mj-ea"/>
                <a:cs typeface="+mj-cs"/>
              </a:defRPr>
            </a:lvl1pPr>
          </a:lstStyle>
          <a:p>
            <a:r>
              <a:rPr lang="en-US" sz="2400" dirty="0"/>
              <a:t>Guiding Principles</a:t>
            </a:r>
          </a:p>
        </p:txBody>
      </p:sp>
    </p:spTree>
    <p:extLst>
      <p:ext uri="{BB962C8B-B14F-4D97-AF65-F5344CB8AC3E}">
        <p14:creationId xmlns:p14="http://schemas.microsoft.com/office/powerpoint/2010/main" val="3562767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B21C3A-C9D6-4F25-8B24-99CBDC626566}"/>
              </a:ext>
            </a:extLst>
          </p:cNvPr>
          <p:cNvSpPr>
            <a:spLocks noGrp="1"/>
          </p:cNvSpPr>
          <p:nvPr>
            <p:ph type="sldNum" sz="quarter" idx="12"/>
          </p:nvPr>
        </p:nvSpPr>
        <p:spPr/>
        <p:txBody>
          <a:bodyPr/>
          <a:lstStyle/>
          <a:p>
            <a:fld id="{04F192F5-7590-44FF-9C83-33DE5B563EC3}" type="slidenum">
              <a:rPr lang="en-US" smtClean="0"/>
              <a:t>5</a:t>
            </a:fld>
            <a:endParaRPr lang="en-US"/>
          </a:p>
        </p:txBody>
      </p:sp>
      <p:sp>
        <p:nvSpPr>
          <p:cNvPr id="3" name="Title 2">
            <a:extLst>
              <a:ext uri="{FF2B5EF4-FFF2-40B4-BE49-F238E27FC236}">
                <a16:creationId xmlns:a16="http://schemas.microsoft.com/office/drawing/2014/main" id="{896D1D44-4D72-4974-B20E-7BB055F24961}"/>
              </a:ext>
            </a:extLst>
          </p:cNvPr>
          <p:cNvSpPr>
            <a:spLocks noGrp="1"/>
          </p:cNvSpPr>
          <p:nvPr>
            <p:ph type="title"/>
          </p:nvPr>
        </p:nvSpPr>
        <p:spPr/>
        <p:txBody>
          <a:bodyPr/>
          <a:lstStyle/>
          <a:p>
            <a:r>
              <a:rPr lang="en-US" dirty="0"/>
              <a:t>Maryland Waiver and Redesign Programs</a:t>
            </a:r>
          </a:p>
        </p:txBody>
      </p:sp>
      <p:sp>
        <p:nvSpPr>
          <p:cNvPr id="5" name="Content Placeholder 3">
            <a:extLst>
              <a:ext uri="{FF2B5EF4-FFF2-40B4-BE49-F238E27FC236}">
                <a16:creationId xmlns:a16="http://schemas.microsoft.com/office/drawing/2014/main" id="{B2DBD894-8EFD-47AA-907E-EEE636300087}"/>
              </a:ext>
            </a:extLst>
          </p:cNvPr>
          <p:cNvSpPr>
            <a:spLocks noGrp="1"/>
          </p:cNvSpPr>
          <p:nvPr>
            <p:ph idx="1"/>
          </p:nvPr>
        </p:nvSpPr>
        <p:spPr>
          <a:xfrm>
            <a:off x="900953" y="1313331"/>
            <a:ext cx="7345680" cy="5336427"/>
          </a:xfrm>
        </p:spPr>
        <p:txBody>
          <a:bodyPr>
            <a:normAutofit fontScale="92500"/>
          </a:bodyPr>
          <a:lstStyle/>
          <a:p>
            <a:pPr>
              <a:lnSpc>
                <a:spcPct val="100000"/>
              </a:lnSpc>
              <a:spcAft>
                <a:spcPts val="600"/>
              </a:spcAft>
            </a:pPr>
            <a:r>
              <a:rPr lang="en-US" dirty="0"/>
              <a:t>Statewide plan to move the delivery system towards the goals of effective and efficient prevention, care management, and coordination</a:t>
            </a:r>
          </a:p>
          <a:p>
            <a:pPr lvl="1">
              <a:lnSpc>
                <a:spcPct val="100000"/>
              </a:lnSpc>
              <a:spcAft>
                <a:spcPts val="600"/>
              </a:spcAft>
              <a:buFont typeface="Wingdings" panose="05000000000000000000" pitchFamily="2" charset="2"/>
              <a:buChar char="Ø"/>
            </a:pPr>
            <a:r>
              <a:rPr lang="en-US" dirty="0">
                <a:solidFill>
                  <a:srgbClr val="005696"/>
                </a:solidFill>
              </a:rPr>
              <a:t>Implement care redesign and population health approaches in an effort to reduce potentially avoidable utilization and improve quality</a:t>
            </a:r>
          </a:p>
          <a:p>
            <a:pPr lvl="1">
              <a:lnSpc>
                <a:spcPct val="100000"/>
              </a:lnSpc>
              <a:spcAft>
                <a:spcPts val="600"/>
              </a:spcAft>
              <a:buFont typeface="Wingdings" panose="05000000000000000000" pitchFamily="2" charset="2"/>
              <a:buChar char="Ø"/>
            </a:pPr>
            <a:r>
              <a:rPr lang="en-US" dirty="0">
                <a:solidFill>
                  <a:srgbClr val="005696"/>
                </a:solidFill>
              </a:rPr>
              <a:t>Use innovative tools to facilitate care transformation</a:t>
            </a:r>
          </a:p>
          <a:p>
            <a:pPr>
              <a:lnSpc>
                <a:spcPct val="100000"/>
              </a:lnSpc>
              <a:spcAft>
                <a:spcPts val="600"/>
              </a:spcAft>
            </a:pPr>
            <a:r>
              <a:rPr lang="en-US" dirty="0"/>
              <a:t>Steps for transformation:</a:t>
            </a:r>
          </a:p>
          <a:p>
            <a:pPr marL="914400" lvl="1" indent="-457200">
              <a:lnSpc>
                <a:spcPct val="100000"/>
              </a:lnSpc>
              <a:spcAft>
                <a:spcPts val="600"/>
              </a:spcAft>
              <a:buFont typeface="+mj-lt"/>
              <a:buAutoNum type="arabicPeriod"/>
            </a:pPr>
            <a:r>
              <a:rPr lang="en-US" dirty="0">
                <a:solidFill>
                  <a:srgbClr val="005696"/>
                </a:solidFill>
              </a:rPr>
              <a:t>All-Payer Model Global Budget</a:t>
            </a:r>
          </a:p>
          <a:p>
            <a:pPr marL="914400" lvl="1" indent="-457200">
              <a:lnSpc>
                <a:spcPct val="100000"/>
              </a:lnSpc>
              <a:spcAft>
                <a:spcPts val="600"/>
              </a:spcAft>
              <a:buFont typeface="+mj-lt"/>
              <a:buAutoNum type="arabicPeriod"/>
            </a:pPr>
            <a:r>
              <a:rPr lang="en-US" dirty="0">
                <a:solidFill>
                  <a:srgbClr val="005696"/>
                </a:solidFill>
              </a:rPr>
              <a:t>Care Redesign Amendment</a:t>
            </a:r>
          </a:p>
          <a:p>
            <a:pPr marL="914400" lvl="1" indent="-457200">
              <a:lnSpc>
                <a:spcPct val="100000"/>
              </a:lnSpc>
              <a:spcAft>
                <a:spcPts val="600"/>
              </a:spcAft>
              <a:buFont typeface="+mj-lt"/>
              <a:buAutoNum type="arabicPeriod"/>
            </a:pPr>
            <a:r>
              <a:rPr lang="en-US" dirty="0">
                <a:solidFill>
                  <a:srgbClr val="005696"/>
                </a:solidFill>
              </a:rPr>
              <a:t>Progression Plan/Phase 2 of the All-Payer Model</a:t>
            </a:r>
          </a:p>
          <a:p>
            <a:pPr>
              <a:lnSpc>
                <a:spcPct val="100000"/>
              </a:lnSpc>
              <a:spcAft>
                <a:spcPts val="600"/>
              </a:spcAft>
            </a:pPr>
            <a:endParaRPr lang="en-US" dirty="0"/>
          </a:p>
        </p:txBody>
      </p:sp>
    </p:spTree>
    <p:extLst>
      <p:ext uri="{BB962C8B-B14F-4D97-AF65-F5344CB8AC3E}">
        <p14:creationId xmlns:p14="http://schemas.microsoft.com/office/powerpoint/2010/main" val="1748684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1D5F2-4C44-4931-A2B1-72BD076D811C}"/>
              </a:ext>
            </a:extLst>
          </p:cNvPr>
          <p:cNvSpPr>
            <a:spLocks noGrp="1"/>
          </p:cNvSpPr>
          <p:nvPr>
            <p:ph type="title"/>
          </p:nvPr>
        </p:nvSpPr>
        <p:spPr>
          <a:xfrm>
            <a:off x="3431177" y="1736728"/>
            <a:ext cx="7916274" cy="2365009"/>
          </a:xfrm>
        </p:spPr>
        <p:txBody>
          <a:bodyPr/>
          <a:lstStyle/>
          <a:p>
            <a:r>
              <a:rPr lang="en-US" b="1" dirty="0"/>
              <a:t>Services</a:t>
            </a:r>
          </a:p>
        </p:txBody>
      </p:sp>
    </p:spTree>
    <p:extLst>
      <p:ext uri="{BB962C8B-B14F-4D97-AF65-F5344CB8AC3E}">
        <p14:creationId xmlns:p14="http://schemas.microsoft.com/office/powerpoint/2010/main" val="831246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78A6A6-1E9B-448A-88E7-CCEB292B8253}"/>
              </a:ext>
            </a:extLst>
          </p:cNvPr>
          <p:cNvSpPr>
            <a:spLocks noGrp="1"/>
          </p:cNvSpPr>
          <p:nvPr>
            <p:ph type="sldNum" sz="quarter" idx="12"/>
          </p:nvPr>
        </p:nvSpPr>
        <p:spPr/>
        <p:txBody>
          <a:bodyPr/>
          <a:lstStyle/>
          <a:p>
            <a:fld id="{04F192F5-7590-44FF-9C83-33DE5B563EC3}" type="slidenum">
              <a:rPr lang="en-US" smtClean="0"/>
              <a:t>7</a:t>
            </a:fld>
            <a:endParaRPr lang="en-US"/>
          </a:p>
        </p:txBody>
      </p:sp>
      <p:sp>
        <p:nvSpPr>
          <p:cNvPr id="3" name="Title 2">
            <a:extLst>
              <a:ext uri="{FF2B5EF4-FFF2-40B4-BE49-F238E27FC236}">
                <a16:creationId xmlns:a16="http://schemas.microsoft.com/office/drawing/2014/main" id="{39B24BF3-7B69-45D6-ABAC-0F47D2DCD0A0}"/>
              </a:ext>
            </a:extLst>
          </p:cNvPr>
          <p:cNvSpPr>
            <a:spLocks noGrp="1"/>
          </p:cNvSpPr>
          <p:nvPr>
            <p:ph type="title"/>
          </p:nvPr>
        </p:nvSpPr>
        <p:spPr/>
        <p:txBody>
          <a:bodyPr/>
          <a:lstStyle/>
          <a:p>
            <a:r>
              <a:rPr lang="en-US" dirty="0"/>
              <a:t>CRISP Core Services</a:t>
            </a:r>
          </a:p>
        </p:txBody>
      </p:sp>
      <p:sp>
        <p:nvSpPr>
          <p:cNvPr id="4" name="Content Placeholder 3">
            <a:extLst>
              <a:ext uri="{FF2B5EF4-FFF2-40B4-BE49-F238E27FC236}">
                <a16:creationId xmlns:a16="http://schemas.microsoft.com/office/drawing/2014/main" id="{6BFFD54E-53BC-438D-A402-A1668676F8A6}"/>
              </a:ext>
            </a:extLst>
          </p:cNvPr>
          <p:cNvSpPr>
            <a:spLocks noGrp="1"/>
          </p:cNvSpPr>
          <p:nvPr>
            <p:ph idx="1"/>
          </p:nvPr>
        </p:nvSpPr>
        <p:spPr>
          <a:xfrm>
            <a:off x="838200" y="1483018"/>
            <a:ext cx="7345680" cy="4806745"/>
          </a:xfrm>
        </p:spPr>
        <p:txBody>
          <a:bodyPr>
            <a:normAutofit fontScale="92500"/>
          </a:bodyPr>
          <a:lstStyle/>
          <a:p>
            <a:pPr marL="321456" indent="-321456">
              <a:lnSpc>
                <a:spcPct val="100000"/>
              </a:lnSpc>
              <a:spcBef>
                <a:spcPts val="600"/>
              </a:spcBef>
              <a:buFont typeface="+mj-lt"/>
              <a:buAutoNum type="arabicPeriod"/>
            </a:pPr>
            <a:r>
              <a:rPr lang="en-US" sz="1800" b="1" dirty="0">
                <a:solidFill>
                  <a:srgbClr val="295384"/>
                </a:solidFill>
              </a:rPr>
              <a:t>POINT OF CARE:  </a:t>
            </a:r>
            <a:r>
              <a:rPr lang="en-US" sz="1800" b="1" dirty="0"/>
              <a:t>Clinical Query Portal &amp; In-context Information</a:t>
            </a:r>
          </a:p>
          <a:p>
            <a:pPr marL="714346" lvl="1" indent="-285739">
              <a:lnSpc>
                <a:spcPct val="100000"/>
              </a:lnSpc>
              <a:spcBef>
                <a:spcPts val="0"/>
              </a:spcBef>
            </a:pPr>
            <a:r>
              <a:rPr lang="en-US" sz="1500" dirty="0"/>
              <a:t>Search for your patients’ prior hospital records (e.g., labs, radiology reports, etc.)</a:t>
            </a:r>
          </a:p>
          <a:p>
            <a:pPr marL="714346" lvl="1" indent="-285739">
              <a:lnSpc>
                <a:spcPct val="100000"/>
              </a:lnSpc>
              <a:spcBef>
                <a:spcPts val="0"/>
              </a:spcBef>
            </a:pPr>
            <a:r>
              <a:rPr lang="en-US" sz="1500" dirty="0"/>
              <a:t>Monitor the prescribing and dispensing of PDMP drugs</a:t>
            </a:r>
          </a:p>
          <a:p>
            <a:pPr marL="714346" lvl="1" indent="-285739">
              <a:lnSpc>
                <a:spcPct val="100000"/>
              </a:lnSpc>
              <a:spcBef>
                <a:spcPts val="0"/>
              </a:spcBef>
            </a:pPr>
            <a:r>
              <a:rPr lang="en-US" sz="1500" dirty="0"/>
              <a:t>Determine other members of your patient’s care team</a:t>
            </a:r>
          </a:p>
          <a:p>
            <a:pPr marL="714346" lvl="1" indent="-285739">
              <a:lnSpc>
                <a:spcPct val="100000"/>
              </a:lnSpc>
              <a:spcBef>
                <a:spcPts val="0"/>
              </a:spcBef>
            </a:pPr>
            <a:r>
              <a:rPr lang="en-US" sz="1500" dirty="0"/>
              <a:t>Be alerted to important conditions or treatment information</a:t>
            </a:r>
          </a:p>
          <a:p>
            <a:pPr marL="285739" indent="-285739">
              <a:lnSpc>
                <a:spcPct val="100000"/>
              </a:lnSpc>
              <a:spcBef>
                <a:spcPts val="1200"/>
              </a:spcBef>
              <a:buFont typeface="+mj-lt"/>
              <a:buAutoNum type="arabicPeriod"/>
            </a:pPr>
            <a:r>
              <a:rPr lang="en-US" sz="1800" b="1" dirty="0">
                <a:solidFill>
                  <a:srgbClr val="295384"/>
                </a:solidFill>
              </a:rPr>
              <a:t>CARE COORDINATION:  </a:t>
            </a:r>
            <a:r>
              <a:rPr lang="en-US" sz="1800" b="1" dirty="0"/>
              <a:t>Encounter Notification Service (ENS)</a:t>
            </a:r>
          </a:p>
          <a:p>
            <a:pPr marL="714346" lvl="1" indent="-285739">
              <a:lnSpc>
                <a:spcPct val="100000"/>
              </a:lnSpc>
              <a:spcBef>
                <a:spcPts val="0"/>
              </a:spcBef>
            </a:pPr>
            <a:r>
              <a:rPr lang="en-US" sz="1500" dirty="0"/>
              <a:t>Be notified when your patient is hospitalized in any regional hospital</a:t>
            </a:r>
          </a:p>
          <a:p>
            <a:pPr marL="714346" lvl="1" indent="-285739">
              <a:lnSpc>
                <a:spcPct val="100000"/>
              </a:lnSpc>
              <a:spcBef>
                <a:spcPts val="0"/>
              </a:spcBef>
            </a:pPr>
            <a:r>
              <a:rPr lang="en-US" sz="1500" dirty="0"/>
              <a:t>Receive special notification about ED visits that are potential readmissions</a:t>
            </a:r>
          </a:p>
          <a:p>
            <a:pPr marL="714346" lvl="1" indent="-285739">
              <a:lnSpc>
                <a:spcPct val="100000"/>
              </a:lnSpc>
              <a:spcBef>
                <a:spcPts val="0"/>
              </a:spcBef>
            </a:pPr>
            <a:r>
              <a:rPr lang="en-US" sz="1500" dirty="0"/>
              <a:t>Know when your MCO member is in the ED</a:t>
            </a:r>
          </a:p>
          <a:p>
            <a:pPr marL="321456" indent="-321456">
              <a:lnSpc>
                <a:spcPct val="100000"/>
              </a:lnSpc>
              <a:spcBef>
                <a:spcPts val="1200"/>
              </a:spcBef>
              <a:buFont typeface="+mj-lt"/>
              <a:buAutoNum type="arabicPeriod"/>
            </a:pPr>
            <a:r>
              <a:rPr lang="en-US" sz="1800" b="1" dirty="0">
                <a:solidFill>
                  <a:srgbClr val="295384"/>
                </a:solidFill>
              </a:rPr>
              <a:t>POPULATION HEALTH:  </a:t>
            </a:r>
            <a:r>
              <a:rPr lang="en-US" sz="1800" b="1" dirty="0"/>
              <a:t>CRISP Reporting Services (CRS)</a:t>
            </a:r>
          </a:p>
          <a:p>
            <a:pPr marL="714346" lvl="1" indent="-285739">
              <a:lnSpc>
                <a:spcPct val="100000"/>
              </a:lnSpc>
              <a:spcBef>
                <a:spcPts val="0"/>
              </a:spcBef>
            </a:pPr>
            <a:r>
              <a:rPr lang="en-US" sz="1500" dirty="0"/>
              <a:t>Use Case Mix data and Medicare claims data to:</a:t>
            </a:r>
          </a:p>
          <a:p>
            <a:pPr marL="1095331" lvl="2" indent="-285739">
              <a:lnSpc>
                <a:spcPct val="100000"/>
              </a:lnSpc>
              <a:spcBef>
                <a:spcPts val="0"/>
              </a:spcBef>
              <a:buFont typeface="Courier New" panose="02070309020205020404" pitchFamily="49" charset="0"/>
              <a:buChar char="o"/>
            </a:pPr>
            <a:r>
              <a:rPr lang="en-US" sz="1500" dirty="0"/>
              <a:t>Identify patients who could benefit from services</a:t>
            </a:r>
          </a:p>
          <a:p>
            <a:pPr marL="1095331" lvl="2" indent="-285739">
              <a:lnSpc>
                <a:spcPct val="100000"/>
              </a:lnSpc>
              <a:spcBef>
                <a:spcPts val="0"/>
              </a:spcBef>
              <a:buFont typeface="Courier New" panose="02070309020205020404" pitchFamily="49" charset="0"/>
              <a:buChar char="o"/>
            </a:pPr>
            <a:r>
              <a:rPr lang="en-US" sz="1500" dirty="0"/>
              <a:t>Measure performance of initiatives for QI and program reporting</a:t>
            </a:r>
          </a:p>
          <a:p>
            <a:pPr marL="1095331" lvl="2" indent="-285739">
              <a:lnSpc>
                <a:spcPct val="100000"/>
              </a:lnSpc>
              <a:spcBef>
                <a:spcPts val="0"/>
              </a:spcBef>
              <a:buFont typeface="Courier New" panose="02070309020205020404" pitchFamily="49" charset="0"/>
              <a:buChar char="o"/>
            </a:pPr>
            <a:r>
              <a:rPr lang="en-US" sz="1500" dirty="0"/>
              <a:t>Coordinate with peers on behalf of patients who see multiple providers</a:t>
            </a:r>
          </a:p>
          <a:p>
            <a:pPr marL="321456" indent="-321456">
              <a:lnSpc>
                <a:spcPct val="100000"/>
              </a:lnSpc>
              <a:spcBef>
                <a:spcPts val="1200"/>
              </a:spcBef>
              <a:buFont typeface="+mj-lt"/>
              <a:buAutoNum type="arabicPeriod"/>
            </a:pPr>
            <a:r>
              <a:rPr lang="en-US" sz="1800" b="1" dirty="0">
                <a:solidFill>
                  <a:srgbClr val="295384"/>
                </a:solidFill>
              </a:rPr>
              <a:t>PUBLIC HEALTH SUPPORT:  </a:t>
            </a:r>
            <a:r>
              <a:rPr lang="en-US" sz="1500" dirty="0"/>
              <a:t>Partnerships with Maryland MDH, District of Columbia DHCF, and West Virginia through the WVHIN</a:t>
            </a:r>
          </a:p>
          <a:p>
            <a:pPr marL="321456" indent="-321456">
              <a:lnSpc>
                <a:spcPct val="100000"/>
              </a:lnSpc>
              <a:spcBef>
                <a:spcPts val="1200"/>
              </a:spcBef>
              <a:buFont typeface="+mj-lt"/>
              <a:buAutoNum type="arabicPeriod"/>
            </a:pPr>
            <a:r>
              <a:rPr lang="en-US" sz="1800" b="1" dirty="0">
                <a:solidFill>
                  <a:srgbClr val="295384"/>
                </a:solidFill>
              </a:rPr>
              <a:t>PROGRAM ADMINISTRATION: </a:t>
            </a:r>
            <a:r>
              <a:rPr lang="en-US" sz="1800" dirty="0">
                <a:solidFill>
                  <a:srgbClr val="295384"/>
                </a:solidFill>
              </a:rPr>
              <a:t> </a:t>
            </a:r>
            <a:r>
              <a:rPr lang="en-US" sz="1600" dirty="0"/>
              <a:t>Technical and administrative support for Care Redesign Programs</a:t>
            </a:r>
          </a:p>
          <a:p>
            <a:endParaRPr lang="en-US" dirty="0"/>
          </a:p>
        </p:txBody>
      </p:sp>
    </p:spTree>
    <p:extLst>
      <p:ext uri="{BB962C8B-B14F-4D97-AF65-F5344CB8AC3E}">
        <p14:creationId xmlns:p14="http://schemas.microsoft.com/office/powerpoint/2010/main" val="1060893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CFD43E-034C-425C-AE0C-A71F977F56D9}"/>
              </a:ext>
            </a:extLst>
          </p:cNvPr>
          <p:cNvSpPr>
            <a:spLocks noGrp="1"/>
          </p:cNvSpPr>
          <p:nvPr>
            <p:ph type="sldNum" sz="quarter" idx="12"/>
          </p:nvPr>
        </p:nvSpPr>
        <p:spPr/>
        <p:txBody>
          <a:bodyPr/>
          <a:lstStyle/>
          <a:p>
            <a:fld id="{04F192F5-7590-44FF-9C83-33DE5B563EC3}" type="slidenum">
              <a:rPr lang="en-US" smtClean="0"/>
              <a:t>8</a:t>
            </a:fld>
            <a:endParaRPr lang="en-US"/>
          </a:p>
        </p:txBody>
      </p:sp>
      <p:sp>
        <p:nvSpPr>
          <p:cNvPr id="4" name="Title 3">
            <a:extLst>
              <a:ext uri="{FF2B5EF4-FFF2-40B4-BE49-F238E27FC236}">
                <a16:creationId xmlns:a16="http://schemas.microsoft.com/office/drawing/2014/main" id="{EABD29ED-BF4A-4A62-9575-331B53B00BDA}"/>
              </a:ext>
            </a:extLst>
          </p:cNvPr>
          <p:cNvSpPr>
            <a:spLocks noGrp="1"/>
          </p:cNvSpPr>
          <p:nvPr>
            <p:ph type="title"/>
          </p:nvPr>
        </p:nvSpPr>
        <p:spPr/>
        <p:txBody>
          <a:bodyPr/>
          <a:lstStyle/>
          <a:p>
            <a:r>
              <a:rPr lang="en-US" dirty="0"/>
              <a:t>Prescription Drug Monitoring Program </a:t>
            </a:r>
          </a:p>
        </p:txBody>
      </p:sp>
      <p:pic>
        <p:nvPicPr>
          <p:cNvPr id="5" name="Picture 4">
            <a:extLst>
              <a:ext uri="{FF2B5EF4-FFF2-40B4-BE49-F238E27FC236}">
                <a16:creationId xmlns:a16="http://schemas.microsoft.com/office/drawing/2014/main" id="{7AA744F4-5DB8-4693-BE79-747A0FDFD114}"/>
              </a:ext>
            </a:extLst>
          </p:cNvPr>
          <p:cNvPicPr>
            <a:picLocks noChangeAspect="1"/>
          </p:cNvPicPr>
          <p:nvPr/>
        </p:nvPicPr>
        <p:blipFill>
          <a:blip r:embed="rId2"/>
          <a:stretch>
            <a:fillRect/>
          </a:stretch>
        </p:blipFill>
        <p:spPr>
          <a:xfrm>
            <a:off x="3143794" y="1543914"/>
            <a:ext cx="8625768" cy="4138374"/>
          </a:xfrm>
          <a:prstGeom prst="rect">
            <a:avLst/>
          </a:prstGeom>
          <a:ln>
            <a:solidFill>
              <a:schemeClr val="bg1">
                <a:lumMod val="85000"/>
              </a:schemeClr>
            </a:solidFill>
          </a:ln>
        </p:spPr>
      </p:pic>
      <p:sp>
        <p:nvSpPr>
          <p:cNvPr id="6" name="Content Placeholder 3">
            <a:extLst>
              <a:ext uri="{FF2B5EF4-FFF2-40B4-BE49-F238E27FC236}">
                <a16:creationId xmlns:a16="http://schemas.microsoft.com/office/drawing/2014/main" id="{EEE57EE3-313B-4B3D-A440-1619A692FEE1}"/>
              </a:ext>
            </a:extLst>
          </p:cNvPr>
          <p:cNvSpPr>
            <a:spLocks noGrp="1"/>
          </p:cNvSpPr>
          <p:nvPr>
            <p:ph idx="1"/>
          </p:nvPr>
        </p:nvSpPr>
        <p:spPr>
          <a:xfrm>
            <a:off x="330926" y="1811768"/>
            <a:ext cx="2812868" cy="3870519"/>
          </a:xfrm>
        </p:spPr>
        <p:txBody>
          <a:bodyPr>
            <a:normAutofit fontScale="85000" lnSpcReduction="20000"/>
          </a:bodyPr>
          <a:lstStyle/>
          <a:p>
            <a:pPr>
              <a:lnSpc>
                <a:spcPct val="120000"/>
              </a:lnSpc>
            </a:pPr>
            <a:r>
              <a:rPr lang="en-US" dirty="0"/>
              <a:t>PDMP data is available in the portal as well as the Unified Landing Page for Pharmacy users; additional features include sorting and multiple patient selection</a:t>
            </a:r>
          </a:p>
          <a:p>
            <a:pPr>
              <a:lnSpc>
                <a:spcPct val="120000"/>
              </a:lnSpc>
            </a:pPr>
            <a:endParaRPr lang="en-US" dirty="0"/>
          </a:p>
        </p:txBody>
      </p:sp>
    </p:spTree>
    <p:extLst>
      <p:ext uri="{BB962C8B-B14F-4D97-AF65-F5344CB8AC3E}">
        <p14:creationId xmlns:p14="http://schemas.microsoft.com/office/powerpoint/2010/main" val="2269958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8AE36A9-B8EE-4013-BA80-1BC6D12AA349}"/>
              </a:ext>
            </a:extLst>
          </p:cNvPr>
          <p:cNvSpPr>
            <a:spLocks noGrp="1"/>
          </p:cNvSpPr>
          <p:nvPr>
            <p:ph idx="1"/>
          </p:nvPr>
        </p:nvSpPr>
        <p:spPr>
          <a:xfrm>
            <a:off x="185826" y="1948532"/>
            <a:ext cx="2614246" cy="3152117"/>
          </a:xfrm>
        </p:spPr>
        <p:txBody>
          <a:bodyPr>
            <a:normAutofit fontScale="77500" lnSpcReduction="20000"/>
          </a:bodyPr>
          <a:lstStyle/>
          <a:p>
            <a:pPr>
              <a:lnSpc>
                <a:spcPct val="120000"/>
              </a:lnSpc>
            </a:pPr>
            <a:r>
              <a:rPr lang="en-US" dirty="0"/>
              <a:t>Manual patient search to view Prescription Drug Monitoring Program, labs, radiology results, recent encounters, and documents</a:t>
            </a:r>
          </a:p>
          <a:p>
            <a:pPr>
              <a:lnSpc>
                <a:spcPct val="120000"/>
              </a:lnSpc>
            </a:pPr>
            <a:endParaRPr lang="en-US" dirty="0"/>
          </a:p>
        </p:txBody>
      </p:sp>
      <p:sp>
        <p:nvSpPr>
          <p:cNvPr id="2" name="Slide Number Placeholder 1">
            <a:extLst>
              <a:ext uri="{FF2B5EF4-FFF2-40B4-BE49-F238E27FC236}">
                <a16:creationId xmlns:a16="http://schemas.microsoft.com/office/drawing/2014/main" id="{E67F69BF-EA68-4A2A-8042-95A4185AE819}"/>
              </a:ext>
            </a:extLst>
          </p:cNvPr>
          <p:cNvSpPr>
            <a:spLocks noGrp="1"/>
          </p:cNvSpPr>
          <p:nvPr>
            <p:ph type="sldNum" sz="quarter" idx="12"/>
          </p:nvPr>
        </p:nvSpPr>
        <p:spPr/>
        <p:txBody>
          <a:bodyPr/>
          <a:lstStyle/>
          <a:p>
            <a:fld id="{04F192F5-7590-44FF-9C83-33DE5B563EC3}" type="slidenum">
              <a:rPr lang="en-US" smtClean="0"/>
              <a:t>9</a:t>
            </a:fld>
            <a:endParaRPr lang="en-US"/>
          </a:p>
        </p:txBody>
      </p:sp>
      <p:sp>
        <p:nvSpPr>
          <p:cNvPr id="3" name="Title 2">
            <a:extLst>
              <a:ext uri="{FF2B5EF4-FFF2-40B4-BE49-F238E27FC236}">
                <a16:creationId xmlns:a16="http://schemas.microsoft.com/office/drawing/2014/main" id="{E243D44D-83D2-4FEA-A8D1-3FE5F97578F4}"/>
              </a:ext>
            </a:extLst>
          </p:cNvPr>
          <p:cNvSpPr>
            <a:spLocks noGrp="1"/>
          </p:cNvSpPr>
          <p:nvPr>
            <p:ph type="title"/>
          </p:nvPr>
        </p:nvSpPr>
        <p:spPr/>
        <p:txBody>
          <a:bodyPr/>
          <a:lstStyle/>
          <a:p>
            <a:r>
              <a:rPr lang="en-US" dirty="0"/>
              <a:t>Clinical Query Portal</a:t>
            </a:r>
          </a:p>
        </p:txBody>
      </p:sp>
      <p:grpSp>
        <p:nvGrpSpPr>
          <p:cNvPr id="5" name="Group 4">
            <a:extLst>
              <a:ext uri="{FF2B5EF4-FFF2-40B4-BE49-F238E27FC236}">
                <a16:creationId xmlns:a16="http://schemas.microsoft.com/office/drawing/2014/main" id="{1939AB23-8881-4348-A3E5-8AA373079B04}"/>
              </a:ext>
            </a:extLst>
          </p:cNvPr>
          <p:cNvGrpSpPr/>
          <p:nvPr/>
        </p:nvGrpSpPr>
        <p:grpSpPr>
          <a:xfrm>
            <a:off x="2936631" y="1362807"/>
            <a:ext cx="8932984" cy="4904928"/>
            <a:chOff x="-877363" y="170241"/>
            <a:chExt cx="13263450" cy="7952671"/>
          </a:xfrm>
        </p:grpSpPr>
        <p:pic>
          <p:nvPicPr>
            <p:cNvPr id="6" name="Picture 5">
              <a:extLst>
                <a:ext uri="{FF2B5EF4-FFF2-40B4-BE49-F238E27FC236}">
                  <a16:creationId xmlns:a16="http://schemas.microsoft.com/office/drawing/2014/main" id="{F25252CB-5EB3-4836-8A9B-26C7BBC49BA7}"/>
                </a:ext>
              </a:extLst>
            </p:cNvPr>
            <p:cNvPicPr>
              <a:picLocks noChangeAspect="1"/>
            </p:cNvPicPr>
            <p:nvPr/>
          </p:nvPicPr>
          <p:blipFill rotWithShape="1">
            <a:blip r:embed="rId2"/>
            <a:srcRect l="12292" t="23365" r="1528" b="116"/>
            <a:stretch/>
          </p:blipFill>
          <p:spPr>
            <a:xfrm>
              <a:off x="-877363" y="1524255"/>
              <a:ext cx="13263450" cy="6598657"/>
            </a:xfrm>
            <a:prstGeom prst="rect">
              <a:avLst/>
            </a:prstGeom>
            <a:ln>
              <a:solidFill>
                <a:schemeClr val="bg1">
                  <a:lumMod val="75000"/>
                </a:schemeClr>
              </a:solidFill>
            </a:ln>
          </p:spPr>
        </p:pic>
        <p:pic>
          <p:nvPicPr>
            <p:cNvPr id="7" name="Picture 6">
              <a:extLst>
                <a:ext uri="{FF2B5EF4-FFF2-40B4-BE49-F238E27FC236}">
                  <a16:creationId xmlns:a16="http://schemas.microsoft.com/office/drawing/2014/main" id="{4F6AC0AF-3BDF-49E2-806F-099D9477D055}"/>
                </a:ext>
              </a:extLst>
            </p:cNvPr>
            <p:cNvPicPr>
              <a:picLocks noChangeAspect="1"/>
            </p:cNvPicPr>
            <p:nvPr/>
          </p:nvPicPr>
          <p:blipFill rotWithShape="1">
            <a:blip r:embed="rId3"/>
            <a:srcRect b="76661"/>
            <a:stretch/>
          </p:blipFill>
          <p:spPr>
            <a:xfrm>
              <a:off x="-877363" y="170241"/>
              <a:ext cx="13263450" cy="1415561"/>
            </a:xfrm>
            <a:prstGeom prst="rect">
              <a:avLst/>
            </a:prstGeom>
            <a:ln>
              <a:solidFill>
                <a:schemeClr val="bg1">
                  <a:lumMod val="75000"/>
                </a:schemeClr>
              </a:solidFill>
            </a:ln>
          </p:spPr>
        </p:pic>
      </p:grpSp>
    </p:spTree>
    <p:extLst>
      <p:ext uri="{BB962C8B-B14F-4D97-AF65-F5344CB8AC3E}">
        <p14:creationId xmlns:p14="http://schemas.microsoft.com/office/powerpoint/2010/main" val="9941828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ISP PPT Template (8_2017).potx" id="{9F09E89A-DFAB-4739-8E0A-61F2B3D39856}" vid="{38B5B840-6808-4723-9AC1-E0EDD5BCB4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aa1f535-f566-4c92-b39e-0f17d146da54">
      <UserInfo>
        <DisplayName>Cheryl Jones</DisplayName>
        <AccountId>23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6F83BF64506594D90FA6E4538692087" ma:contentTypeVersion="2" ma:contentTypeDescription="Create a new document." ma:contentTypeScope="" ma:versionID="990243dcf38ad5475eb5be0a7ad65aed">
  <xsd:schema xmlns:xsd="http://www.w3.org/2001/XMLSchema" xmlns:xs="http://www.w3.org/2001/XMLSchema" xmlns:p="http://schemas.microsoft.com/office/2006/metadata/properties" xmlns:ns2="daa1f535-f566-4c92-b39e-0f17d146da54" targetNamespace="http://schemas.microsoft.com/office/2006/metadata/properties" ma:root="true" ma:fieldsID="b94e91adf6a6970df95d8e266f4048c9" ns2:_="">
    <xsd:import namespace="daa1f535-f566-4c92-b39e-0f17d146da54"/>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a1f535-f566-4c92-b39e-0f17d146da5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1B4F15-3D6B-41F7-B675-D0144D67D285}">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aa1f535-f566-4c92-b39e-0f17d146da54"/>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A718407B-AE25-4ECF-9164-633300C198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a1f535-f566-4c92-b39e-0f17d146da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D93D77-158A-49F2-8925-7256DC2245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CRISP PPT Template (8_2017) (002)</Template>
  <TotalTime>6484</TotalTime>
  <Words>1234</Words>
  <Application>Microsoft Office PowerPoint</Application>
  <PresentationFormat>Widescreen</PresentationFormat>
  <Paragraphs>143</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Courier New</vt:lpstr>
      <vt:lpstr>Myriad Pro Semibold</vt:lpstr>
      <vt:lpstr>Times New Roman</vt:lpstr>
      <vt:lpstr>Wingdings</vt:lpstr>
      <vt:lpstr>Office Theme</vt:lpstr>
      <vt:lpstr>PowerPoint Presentation</vt:lpstr>
      <vt:lpstr>Learning Objectives</vt:lpstr>
      <vt:lpstr>About CRISP</vt:lpstr>
      <vt:lpstr>Mission and Guiding Principles</vt:lpstr>
      <vt:lpstr>Maryland Waiver and Redesign Programs</vt:lpstr>
      <vt:lpstr>Services</vt:lpstr>
      <vt:lpstr>CRISP Core Services</vt:lpstr>
      <vt:lpstr>Prescription Drug Monitoring Program </vt:lpstr>
      <vt:lpstr>Clinical Query Portal</vt:lpstr>
      <vt:lpstr>CRISP In-Context</vt:lpstr>
      <vt:lpstr>CRISP In-Context</vt:lpstr>
      <vt:lpstr>Epic App Orchard</vt:lpstr>
      <vt:lpstr>Encounter Notification Service</vt:lpstr>
      <vt:lpstr>PROMPT Census View</vt:lpstr>
      <vt:lpstr>Care Programs</vt:lpstr>
      <vt:lpstr>PowerPoint Presentation</vt:lpstr>
      <vt:lpstr>CRISP Reporting Services</vt:lpstr>
      <vt:lpstr>User Stories</vt:lpstr>
      <vt:lpstr>Sample User Story: Post-Acute Collaborative</vt:lpstr>
      <vt:lpstr>Sample User Story: Post-Acute Collaborative</vt:lpstr>
      <vt:lpstr>Sample User Story: Longitudinal Coordination</vt:lpstr>
      <vt:lpstr>Sample User Story: Longitudinal Coordination</vt:lpstr>
      <vt:lpstr>Sample User Story: High-Needs Beneficiaries</vt:lpstr>
      <vt:lpstr>Sample User Story: High-Needs Beneficiaries</vt:lpstr>
      <vt:lpstr>Questions and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Slides for CRISP Presentations</dc:title>
  <dc:creator>Matt Stankiewicz</dc:creator>
  <cp:lastModifiedBy>Craig Behm</cp:lastModifiedBy>
  <cp:revision>52</cp:revision>
  <cp:lastPrinted>2017-03-31T18:29:51Z</cp:lastPrinted>
  <dcterms:created xsi:type="dcterms:W3CDTF">2017-08-15T13:34:14Z</dcterms:created>
  <dcterms:modified xsi:type="dcterms:W3CDTF">2018-04-12T14:12:51Z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0x01010066F83BF64506594D90FA6E4538692087</vt:lpwstr>
  </property>
</Properties>
</file>