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6" r:id="rId1"/>
  </p:sldMasterIdLst>
  <p:notesMasterIdLst>
    <p:notesMasterId r:id="rId4"/>
  </p:notesMasterIdLst>
  <p:handoutMasterIdLst>
    <p:handoutMasterId r:id="rId5"/>
  </p:handoutMasterIdLst>
  <p:sldIdLst>
    <p:sldId id="259" r:id="rId2"/>
    <p:sldId id="260" r:id="rId3"/>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011" userDrawn="1">
          <p15:clr>
            <a:srgbClr val="A4A3A4"/>
          </p15:clr>
        </p15:guide>
        <p15:guide id="2" pos="1417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77926" autoAdjust="0"/>
  </p:normalViewPr>
  <p:slideViewPr>
    <p:cSldViewPr snapToGrid="0">
      <p:cViewPr varScale="1">
        <p:scale>
          <a:sx n="19" d="100"/>
          <a:sy n="19" d="100"/>
        </p:scale>
        <p:origin x="1950" y="66"/>
      </p:cViewPr>
      <p:guideLst>
        <p:guide orient="horz" pos="8011"/>
        <p:guide pos="14174"/>
      </p:guideLst>
    </p:cSldViewPr>
  </p:slideViewPr>
  <p:outlineViewPr>
    <p:cViewPr>
      <p:scale>
        <a:sx n="33" d="100"/>
        <a:sy n="33" d="100"/>
      </p:scale>
      <p:origin x="0" y="6348"/>
    </p:cViewPr>
  </p:outlineViewPr>
  <p:notesTextViewPr>
    <p:cViewPr>
      <p:scale>
        <a:sx n="100" d="100"/>
        <a:sy n="100" d="100"/>
      </p:scale>
      <p:origin x="0" y="0"/>
    </p:cViewPr>
  </p:notesTextViewPr>
  <p:notesViewPr>
    <p:cSldViewPr snapToGrid="0">
      <p:cViewPr varScale="1">
        <p:scale>
          <a:sx n="70" d="100"/>
          <a:sy n="70" d="100"/>
        </p:scale>
        <p:origin x="-280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ahoma" pitchFamily="34" charset="0"/>
                <a:ea typeface="MS PGothic" pitchFamily="34"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3724441-24A2-6B48-9848-FFD4EA218661}" type="datetimeFigureOut">
              <a:rPr lang="en-US"/>
              <a:pPr>
                <a:defRPr/>
              </a:pPr>
              <a:t>7/1/2021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ahoma" pitchFamily="34" charset="0"/>
                <a:ea typeface="MS PGothic" pitchFamily="34"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0077637-E77A-E446-B630-1B66A1F2DD9B}" type="slidenum">
              <a:rPr lang="en-US"/>
              <a:pPr>
                <a:defRPr/>
              </a:pPr>
              <a:t>‹#›</a:t>
            </a:fld>
            <a:endParaRPr lang="en-US"/>
          </a:p>
        </p:txBody>
      </p:sp>
    </p:spTree>
    <p:extLst>
      <p:ext uri="{BB962C8B-B14F-4D97-AF65-F5344CB8AC3E}">
        <p14:creationId xmlns:p14="http://schemas.microsoft.com/office/powerpoint/2010/main" val="3559440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ahoma" pitchFamily="34" charset="0"/>
                <a:ea typeface="MS PGothic" pitchFamily="34"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F4F68B7B-59EA-ED46-A9C2-CE3D97540C15}" type="datetimeFigureOut">
              <a:rPr lang="en-US"/>
              <a:pPr>
                <a:defRPr/>
              </a:pPr>
              <a:t>7/1/2021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ahoma" pitchFamily="34" charset="0"/>
                <a:ea typeface="MS PGothic"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CD21B05-2ACC-644C-B5F8-BD965D9B1D55}" type="slidenum">
              <a:rPr lang="en-US"/>
              <a:pPr>
                <a:defRPr/>
              </a:pPr>
              <a:t>‹#›</a:t>
            </a:fld>
            <a:endParaRPr lang="en-US"/>
          </a:p>
        </p:txBody>
      </p:sp>
    </p:spTree>
    <p:extLst>
      <p:ext uri="{BB962C8B-B14F-4D97-AF65-F5344CB8AC3E}">
        <p14:creationId xmlns:p14="http://schemas.microsoft.com/office/powerpoint/2010/main" val="8516071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5760" kern="1200">
        <a:solidFill>
          <a:schemeClr val="tx1"/>
        </a:solidFill>
        <a:latin typeface="+mn-lt"/>
        <a:ea typeface="MS PGothic" pitchFamily="34" charset="-128"/>
        <a:cs typeface="MS PGothic" charset="0"/>
      </a:defRPr>
    </a:lvl1pPr>
    <a:lvl2pPr marL="2194560" algn="l" rtl="0" eaLnBrk="0" fontAlgn="base" hangingPunct="0">
      <a:spcBef>
        <a:spcPct val="30000"/>
      </a:spcBef>
      <a:spcAft>
        <a:spcPct val="0"/>
      </a:spcAft>
      <a:defRPr sz="5760" kern="1200">
        <a:solidFill>
          <a:schemeClr val="tx1"/>
        </a:solidFill>
        <a:latin typeface="+mn-lt"/>
        <a:ea typeface="MS PGothic" pitchFamily="34" charset="-128"/>
        <a:cs typeface="MS PGothic" charset="0"/>
      </a:defRPr>
    </a:lvl2pPr>
    <a:lvl3pPr marL="4389120" algn="l" rtl="0" eaLnBrk="0" fontAlgn="base" hangingPunct="0">
      <a:spcBef>
        <a:spcPct val="30000"/>
      </a:spcBef>
      <a:spcAft>
        <a:spcPct val="0"/>
      </a:spcAft>
      <a:defRPr sz="5760" kern="1200">
        <a:solidFill>
          <a:schemeClr val="tx1"/>
        </a:solidFill>
        <a:latin typeface="+mn-lt"/>
        <a:ea typeface="MS PGothic" pitchFamily="34" charset="-128"/>
        <a:cs typeface="MS PGothic" charset="0"/>
      </a:defRPr>
    </a:lvl3pPr>
    <a:lvl4pPr marL="6583680" algn="l" rtl="0" eaLnBrk="0" fontAlgn="base" hangingPunct="0">
      <a:spcBef>
        <a:spcPct val="30000"/>
      </a:spcBef>
      <a:spcAft>
        <a:spcPct val="0"/>
      </a:spcAft>
      <a:defRPr sz="5760" kern="1200">
        <a:solidFill>
          <a:schemeClr val="tx1"/>
        </a:solidFill>
        <a:latin typeface="+mn-lt"/>
        <a:ea typeface="MS PGothic" pitchFamily="34" charset="-128"/>
        <a:cs typeface="MS PGothic" charset="0"/>
      </a:defRPr>
    </a:lvl4pPr>
    <a:lvl5pPr marL="8778240" algn="l" rtl="0" eaLnBrk="0" fontAlgn="base" hangingPunct="0">
      <a:spcBef>
        <a:spcPct val="30000"/>
      </a:spcBef>
      <a:spcAft>
        <a:spcPct val="0"/>
      </a:spcAft>
      <a:defRPr sz="5760" kern="1200">
        <a:solidFill>
          <a:schemeClr val="tx1"/>
        </a:solidFill>
        <a:latin typeface="+mn-lt"/>
        <a:ea typeface="MS PGothic" pitchFamily="34" charset="-128"/>
        <a:cs typeface="MS PGothic" charset="0"/>
      </a:defRPr>
    </a:lvl5pPr>
    <a:lvl6pPr marL="10972800" algn="l" defTabSz="4389120" rtl="0" eaLnBrk="1" latinLnBrk="0" hangingPunct="1">
      <a:defRPr sz="5760" kern="1200">
        <a:solidFill>
          <a:schemeClr val="tx1"/>
        </a:solidFill>
        <a:latin typeface="+mn-lt"/>
        <a:ea typeface="+mn-ea"/>
        <a:cs typeface="+mn-cs"/>
      </a:defRPr>
    </a:lvl6pPr>
    <a:lvl7pPr marL="13167360" algn="l" defTabSz="4389120" rtl="0" eaLnBrk="1" latinLnBrk="0" hangingPunct="1">
      <a:defRPr sz="5760" kern="1200">
        <a:solidFill>
          <a:schemeClr val="tx1"/>
        </a:solidFill>
        <a:latin typeface="+mn-lt"/>
        <a:ea typeface="+mn-ea"/>
        <a:cs typeface="+mn-cs"/>
      </a:defRPr>
    </a:lvl7pPr>
    <a:lvl8pPr marL="15361920" algn="l" defTabSz="4389120" rtl="0" eaLnBrk="1" latinLnBrk="0" hangingPunct="1">
      <a:defRPr sz="5760" kern="1200">
        <a:solidFill>
          <a:schemeClr val="tx1"/>
        </a:solidFill>
        <a:latin typeface="+mn-lt"/>
        <a:ea typeface="+mn-ea"/>
        <a:cs typeface="+mn-cs"/>
      </a:defRPr>
    </a:lvl8pPr>
    <a:lvl9pPr marL="17556480" algn="l" defTabSz="4389120" rtl="0" eaLnBrk="1" latinLnBrk="0" hangingPunct="1">
      <a:defRPr sz="57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u="sng" dirty="0">
                <a:latin typeface="Calibri" charset="0"/>
                <a:ea typeface="MS PGothic" charset="0"/>
              </a:rPr>
              <a:t>Talking Points: </a:t>
            </a:r>
            <a:endParaRPr lang="en-US" b="1" u="sng" dirty="0" smtClean="0">
              <a:latin typeface="Calibri" charset="0"/>
              <a:ea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u="sng" dirty="0" smtClean="0">
              <a:latin typeface="Calibri" charset="0"/>
              <a:ea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u="sng" dirty="0" smtClean="0">
                <a:latin typeface="Calibri" charset="0"/>
                <a:ea typeface="MS PGothic" charset="0"/>
              </a:rPr>
              <a:t>Intro:</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5760" kern="1200" dirty="0" smtClean="0">
                <a:solidFill>
                  <a:schemeClr val="tx1"/>
                </a:solidFill>
                <a:effectLst/>
                <a:latin typeface="+mn-lt"/>
                <a:ea typeface="MS PGothic" pitchFamily="34" charset="-128"/>
                <a:cs typeface="MS PGothic" charset="0"/>
              </a:rPr>
              <a:t>My name is __________ and I will be presenting on behalf of our group. Our group consists of nurse educators and nurse mangers from different institutions so when choosing a topic we wanted to focus on something that would be beneficial to both roles.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5760" kern="1200" dirty="0" smtClean="0">
              <a:solidFill>
                <a:schemeClr val="tx1"/>
              </a:solidFill>
              <a:effectLst/>
              <a:latin typeface="+mn-lt"/>
              <a:ea typeface="MS PGothic" pitchFamily="34" charset="-128"/>
              <a:cs typeface="MS PGothic" charset="0"/>
            </a:endParaRPr>
          </a:p>
          <a:p>
            <a:r>
              <a:rPr lang="en-US" sz="5760" kern="1200" dirty="0" smtClean="0">
                <a:solidFill>
                  <a:schemeClr val="tx1"/>
                </a:solidFill>
                <a:effectLst/>
                <a:latin typeface="+mn-lt"/>
                <a:ea typeface="MS PGothic" pitchFamily="34" charset="-128"/>
                <a:cs typeface="MS PGothic" charset="0"/>
              </a:rPr>
              <a:t>At first, we wanted to work on a toolkit that could be taught and implemented in various hospitals nurse residency programs. We brainstormed ideas of how we would get nursing leadership buy-in and support for the project, which proved to be a challenging task.  We had planned on creating a rewards program for employees who utilized the toolkit to reinforce the positive behavior. </a:t>
            </a:r>
          </a:p>
          <a:p>
            <a:r>
              <a:rPr lang="en-US" sz="5760" kern="1200" dirty="0" smtClean="0">
                <a:solidFill>
                  <a:schemeClr val="tx1"/>
                </a:solidFill>
                <a:effectLst/>
                <a:latin typeface="+mn-lt"/>
                <a:ea typeface="MS PGothic" pitchFamily="34" charset="-128"/>
                <a:cs typeface="MS PGothic" charset="0"/>
              </a:rPr>
              <a:t>Our initial approach was too broad.  Our group narrowed our focus and decided we needed a microburst resiliency tool kit that could be used quickly and timely especially at work.  This was the basis of developing the Resiliency Tool Kit wheel.”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u="sng" dirty="0">
              <a:latin typeface="Calibri" charset="0"/>
              <a:ea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Calibri" charset="0"/>
              <a:ea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5760" b="1" u="none" kern="1200" baseline="0" dirty="0">
                <a:solidFill>
                  <a:schemeClr val="tx1"/>
                </a:solidFill>
                <a:effectLst/>
                <a:latin typeface="Calibri" charset="0"/>
                <a:ea typeface="MS PGothic" charset="0"/>
                <a:cs typeface="MS PGothic" charset="0"/>
              </a:rPr>
              <a:t>Background</a:t>
            </a:r>
            <a:r>
              <a:rPr lang="en-US" sz="5760" b="1" u="sng" kern="1200" baseline="0" dirty="0">
                <a:solidFill>
                  <a:schemeClr val="tx1"/>
                </a:solidFill>
                <a:effectLst/>
                <a:latin typeface="Calibri" charset="0"/>
                <a:ea typeface="MS PGothic" charset="0"/>
                <a:cs typeface="MS PGothic" charset="0"/>
              </a:rPr>
              <a:t>:</a:t>
            </a:r>
            <a:endParaRPr lang="en-US" sz="5760" b="1" u="sng" kern="1200" dirty="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5760" kern="1200" dirty="0">
                <a:solidFill>
                  <a:schemeClr val="tx1"/>
                </a:solidFill>
                <a:effectLst/>
                <a:latin typeface="+mn-lt"/>
                <a:ea typeface="MS PGothic" pitchFamily="34" charset="-128"/>
                <a:cs typeface="MS PGothic" charset="0"/>
              </a:rPr>
              <a:t>During the pandemic, the literature revealed a huge need for nurses to be more resilient to survive.  We really didn’t need the literature to tell us this because we were living it.  This was our starting point in asking what can we do and what methods are proven to be beneficial to help others be more resilient at home and at work?  The literature showed that regular self-care, mindfulness and gratitude promoted resiliency.  We needed a microburst resiliency tool kit that could be used quickly and timely especially at work.  This was the basis of developing the Resiliency Tool Kit wheel.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5760" kern="1200" dirty="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5760" b="1" u="none" kern="1200" dirty="0">
                <a:solidFill>
                  <a:schemeClr val="tx1"/>
                </a:solidFill>
                <a:effectLst/>
                <a:latin typeface="+mn-lt"/>
                <a:ea typeface="MS PGothic" pitchFamily="34" charset="-128"/>
                <a:cs typeface="MS PGothic" charset="0"/>
              </a:rPr>
              <a:t>Questions: </a:t>
            </a:r>
            <a:r>
              <a:rPr lang="en-US" sz="5760" b="0" u="none" kern="1200" dirty="0" smtClean="0">
                <a:solidFill>
                  <a:schemeClr val="tx1"/>
                </a:solidFill>
                <a:effectLst/>
                <a:latin typeface="+mn-lt"/>
                <a:ea typeface="MS PGothic" pitchFamily="34" charset="-128"/>
                <a:cs typeface="MS PGothic" charset="0"/>
              </a:rPr>
              <a:t>The</a:t>
            </a:r>
            <a:r>
              <a:rPr lang="en-US" sz="5760" b="0" u="none" kern="1200" baseline="0" dirty="0" smtClean="0">
                <a:solidFill>
                  <a:schemeClr val="tx1"/>
                </a:solidFill>
                <a:effectLst/>
                <a:latin typeface="+mn-lt"/>
                <a:ea typeface="MS PGothic" pitchFamily="34" charset="-128"/>
                <a:cs typeface="MS PGothic" charset="0"/>
              </a:rPr>
              <a:t> questions we focused on were, w</a:t>
            </a:r>
            <a:r>
              <a:rPr lang="en-US" sz="5760" b="0" u="none" kern="1200" dirty="0" smtClean="0">
                <a:solidFill>
                  <a:schemeClr val="tx1"/>
                </a:solidFill>
                <a:effectLst/>
                <a:latin typeface="+mn-lt"/>
                <a:ea typeface="MS PGothic" pitchFamily="34" charset="-128"/>
                <a:cs typeface="MS PGothic" charset="0"/>
              </a:rPr>
              <a:t>ill </a:t>
            </a:r>
            <a:r>
              <a:rPr lang="en-US" sz="5760" b="0" u="none" kern="1200" dirty="0">
                <a:solidFill>
                  <a:schemeClr val="tx1"/>
                </a:solidFill>
                <a:effectLst/>
                <a:latin typeface="+mn-lt"/>
                <a:ea typeface="MS PGothic" pitchFamily="34" charset="-128"/>
                <a:cs typeface="MS PGothic" charset="0"/>
              </a:rPr>
              <a:t>nurses who utilize a simple toolkit be better equipped to deal with stressful situations in the workplace and home?</a:t>
            </a:r>
            <a:r>
              <a:rPr lang="en-US" sz="5760" b="0" u="none" kern="1200" baseline="0" dirty="0">
                <a:solidFill>
                  <a:schemeClr val="tx1"/>
                </a:solidFill>
                <a:effectLst/>
                <a:latin typeface="+mn-lt"/>
                <a:ea typeface="MS PGothic" pitchFamily="34" charset="-128"/>
                <a:cs typeface="MS PGothic" charset="0"/>
              </a:rPr>
              <a:t>  </a:t>
            </a:r>
            <a:r>
              <a:rPr lang="en-US" sz="5760" b="0" u="none" kern="1200" dirty="0">
                <a:solidFill>
                  <a:schemeClr val="tx1"/>
                </a:solidFill>
                <a:effectLst/>
                <a:latin typeface="+mn-lt"/>
                <a:ea typeface="MS PGothic" pitchFamily="34" charset="-128"/>
                <a:cs typeface="MS PGothic" charset="0"/>
              </a:rPr>
              <a:t>Will the use of a toolkit result in increased job satisfaction, improved work life balance and overall resiliency and retention of the novice nurse?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5760" b="0" u="none" kern="1200" dirty="0">
              <a:solidFill>
                <a:schemeClr val="tx1"/>
              </a:solidFill>
              <a:effectLst/>
              <a:latin typeface="+mn-lt"/>
              <a:ea typeface="MS PGothic" pitchFamily="34" charset="-128"/>
              <a:cs typeface="MS PGothic" charset="0"/>
            </a:endParaRPr>
          </a:p>
          <a:p>
            <a:pPr>
              <a:defRPr/>
            </a:pPr>
            <a:r>
              <a:rPr lang="en-US" sz="5760" b="1" u="none" kern="1200" dirty="0">
                <a:solidFill>
                  <a:schemeClr val="tx1"/>
                </a:solidFill>
                <a:effectLst/>
                <a:latin typeface="+mn-lt"/>
                <a:ea typeface="MS PGothic" pitchFamily="34" charset="-128"/>
                <a:cs typeface="MS PGothic" charset="0"/>
              </a:rPr>
              <a:t>Method</a:t>
            </a:r>
            <a:r>
              <a:rPr lang="en-US" sz="5760" b="0" u="none" kern="1200" dirty="0">
                <a:solidFill>
                  <a:schemeClr val="tx1"/>
                </a:solidFill>
                <a:effectLst/>
                <a:latin typeface="+mn-lt"/>
                <a:ea typeface="MS PGothic" pitchFamily="34" charset="-128"/>
                <a:cs typeface="MS PGothic" charset="0"/>
              </a:rPr>
              <a:t>:  </a:t>
            </a:r>
            <a:r>
              <a:rPr lang="en-US" sz="5760" b="0" u="none" kern="1200" dirty="0" smtClean="0">
                <a:solidFill>
                  <a:schemeClr val="tx1"/>
                </a:solidFill>
                <a:effectLst/>
                <a:latin typeface="+mn-lt"/>
                <a:ea typeface="MS PGothic" pitchFamily="34" charset="-128"/>
                <a:cs typeface="MS PGothic" charset="0"/>
              </a:rPr>
              <a:t>For the method</a:t>
            </a:r>
            <a:r>
              <a:rPr lang="en-US" sz="5760" b="0" u="none" kern="1200" baseline="0" dirty="0" smtClean="0">
                <a:solidFill>
                  <a:schemeClr val="tx1"/>
                </a:solidFill>
                <a:effectLst/>
                <a:latin typeface="+mn-lt"/>
                <a:ea typeface="MS PGothic" pitchFamily="34" charset="-128"/>
                <a:cs typeface="MS PGothic" charset="0"/>
              </a:rPr>
              <a:t> w</a:t>
            </a:r>
            <a:r>
              <a:rPr lang="en-US" sz="5760" b="0" u="none" kern="1200" dirty="0" smtClean="0">
                <a:solidFill>
                  <a:schemeClr val="tx1"/>
                </a:solidFill>
                <a:effectLst/>
                <a:latin typeface="+mn-lt"/>
                <a:ea typeface="MS PGothic" pitchFamily="34" charset="-128"/>
                <a:cs typeface="MS PGothic" charset="0"/>
              </a:rPr>
              <a:t>e </a:t>
            </a:r>
            <a:r>
              <a:rPr lang="en-US" sz="5760" b="0" u="none" kern="1200" dirty="0">
                <a:solidFill>
                  <a:schemeClr val="tx1"/>
                </a:solidFill>
                <a:effectLst/>
                <a:latin typeface="+mn-lt"/>
                <a:ea typeface="MS PGothic" pitchFamily="34" charset="-128"/>
                <a:cs typeface="MS PGothic" charset="0"/>
              </a:rPr>
              <a:t>completed a literature review using the databases Ovid, Pub Med, </a:t>
            </a:r>
            <a:r>
              <a:rPr lang="en-US" sz="6000" dirty="0">
                <a:latin typeface="Georgia"/>
                <a:cs typeface="Georgia"/>
              </a:rPr>
              <a:t>Welch Medical Library, Google Scholar, CINAHL</a:t>
            </a:r>
            <a:r>
              <a:rPr lang="en-US" sz="6000" baseline="0" dirty="0">
                <a:latin typeface="Georgia"/>
                <a:cs typeface="Georgia"/>
              </a:rPr>
              <a:t> with k</a:t>
            </a:r>
            <a:r>
              <a:rPr lang="en-US" sz="6000" dirty="0">
                <a:latin typeface="Georgia"/>
                <a:cs typeface="Georgia"/>
              </a:rPr>
              <a:t>ey search</a:t>
            </a:r>
            <a:r>
              <a:rPr lang="en-US" sz="6000" baseline="0" dirty="0">
                <a:latin typeface="Georgia"/>
                <a:cs typeface="Georgia"/>
              </a:rPr>
              <a:t> w</a:t>
            </a:r>
            <a:r>
              <a:rPr lang="en-US" sz="6000" dirty="0">
                <a:latin typeface="Georgia"/>
                <a:cs typeface="Georgia"/>
              </a:rPr>
              <a:t>ords including resiliency, resilience, tool kit, burnout, new nurse, nurse graduates, nurse, mindfulness ,  self-care, meditation, and resiliency training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5760" kern="1200" dirty="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5760" b="1" u="none" kern="1200" dirty="0">
                <a:solidFill>
                  <a:schemeClr val="tx1"/>
                </a:solidFill>
                <a:effectLst/>
                <a:latin typeface="+mn-lt"/>
                <a:ea typeface="MS PGothic" pitchFamily="34" charset="-128"/>
                <a:cs typeface="MS PGothic" charset="0"/>
              </a:rPr>
              <a:t>Outcomes/Results: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5400" kern="1200" dirty="0">
                <a:solidFill>
                  <a:schemeClr val="tx1"/>
                </a:solidFill>
                <a:effectLst/>
                <a:latin typeface="+mn-lt"/>
                <a:ea typeface="MS PGothic" pitchFamily="34" charset="-128"/>
                <a:cs typeface="MS PGothic" charset="0"/>
              </a:rPr>
              <a:t>We</a:t>
            </a:r>
            <a:r>
              <a:rPr lang="en-US" sz="5400" kern="1200" baseline="0" dirty="0">
                <a:solidFill>
                  <a:schemeClr val="tx1"/>
                </a:solidFill>
                <a:effectLst/>
                <a:latin typeface="+mn-lt"/>
                <a:ea typeface="MS PGothic" pitchFamily="34" charset="-128"/>
                <a:cs typeface="MS PGothic" charset="0"/>
              </a:rPr>
              <a:t> found that organizations that have implemented resiliency programs have had positive outcomes in several areas.</a:t>
            </a:r>
            <a:r>
              <a:rPr lang="en-US" sz="5760" kern="1200" dirty="0">
                <a:solidFill>
                  <a:schemeClr val="tx1"/>
                </a:solidFill>
                <a:effectLst/>
                <a:latin typeface="+mn-lt"/>
                <a:ea typeface="MS PGothic" pitchFamily="34" charset="-128"/>
                <a:cs typeface="MS PGothic" charset="0"/>
              </a:rPr>
              <a:t> </a:t>
            </a:r>
          </a:p>
          <a:p>
            <a:pPr marL="457200" indent="-457200">
              <a:buFont typeface="Arial" panose="020B0604020202020204" pitchFamily="34" charset="0"/>
              <a:buChar char="•"/>
              <a:defRPr/>
            </a:pPr>
            <a:r>
              <a:rPr lang="en-US" sz="6000" dirty="0">
                <a:latin typeface="Georgia"/>
                <a:cs typeface="Georgia"/>
              </a:rPr>
              <a:t>Overall increase in resiliency</a:t>
            </a:r>
          </a:p>
          <a:p>
            <a:pPr marL="457200" indent="-457200">
              <a:buFont typeface="Arial" panose="020B0604020202020204" pitchFamily="34" charset="0"/>
              <a:buChar char="•"/>
              <a:defRPr/>
            </a:pPr>
            <a:r>
              <a:rPr lang="en-US" sz="6000" dirty="0">
                <a:latin typeface="Georgia"/>
                <a:cs typeface="Georgia"/>
              </a:rPr>
              <a:t>Decrease in unit turnover</a:t>
            </a:r>
          </a:p>
          <a:p>
            <a:pPr marL="457200" indent="-457200">
              <a:buFont typeface="Arial" panose="020B0604020202020204" pitchFamily="34" charset="0"/>
              <a:buChar char="•"/>
              <a:defRPr/>
            </a:pPr>
            <a:r>
              <a:rPr lang="en-US" sz="6000" dirty="0">
                <a:latin typeface="Georgia"/>
                <a:cs typeface="Georgia"/>
              </a:rPr>
              <a:t>Positive correlation in every domain of units’ engagement scores</a:t>
            </a:r>
          </a:p>
          <a:p>
            <a:pPr marL="457200" indent="-457200">
              <a:buFont typeface="Arial" panose="020B0604020202020204" pitchFamily="34" charset="0"/>
              <a:buChar char="•"/>
              <a:defRPr/>
            </a:pPr>
            <a:r>
              <a:rPr lang="en-US" sz="6000" dirty="0">
                <a:latin typeface="Georgia"/>
                <a:cs typeface="Georgia"/>
              </a:rPr>
              <a:t>Increase in patient satisfaction scores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5760" kern="1200" dirty="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5760" b="1" u="sng" kern="1200" dirty="0">
                <a:solidFill>
                  <a:schemeClr val="tx1"/>
                </a:solidFill>
                <a:effectLst/>
                <a:latin typeface="+mn-lt"/>
                <a:ea typeface="MS PGothic" pitchFamily="34" charset="-128"/>
                <a:cs typeface="MS PGothic" charset="0"/>
              </a:rPr>
              <a:t>Discussion/Conclusion: </a:t>
            </a:r>
            <a:r>
              <a:rPr lang="en-US" sz="5760" kern="1200" dirty="0">
                <a:solidFill>
                  <a:schemeClr val="tx1"/>
                </a:solidFill>
                <a:effectLst/>
                <a:latin typeface="+mn-lt"/>
                <a:ea typeface="MS PGothic" pitchFamily="34" charset="-128"/>
                <a:cs typeface="MS PGothic" charset="0"/>
              </a:rPr>
              <a:t>The ANA has made nurse well-being a national initiative. </a:t>
            </a:r>
            <a:r>
              <a:rPr lang="en-US" dirty="0"/>
              <a:t>As</a:t>
            </a:r>
            <a:r>
              <a:rPr lang="en-US" baseline="0" dirty="0"/>
              <a:t> we approach a post-COVID world in healthcare, research has begun to study the post-trauma and mental effects that the pandemic has had on clinicians. </a:t>
            </a:r>
            <a:r>
              <a:rPr lang="en-US" sz="5760" kern="1200" dirty="0">
                <a:solidFill>
                  <a:schemeClr val="tx1"/>
                </a:solidFill>
                <a:effectLst/>
                <a:latin typeface="+mn-lt"/>
                <a:ea typeface="MS PGothic" pitchFamily="34" charset="-128"/>
                <a:cs typeface="MS PGothic" charset="0"/>
              </a:rPr>
              <a:t>Our</a:t>
            </a:r>
            <a:r>
              <a:rPr lang="en-US" sz="5760" kern="1200" baseline="0" dirty="0">
                <a:solidFill>
                  <a:schemeClr val="tx1"/>
                </a:solidFill>
                <a:effectLst/>
                <a:latin typeface="+mn-lt"/>
                <a:ea typeface="MS PGothic" pitchFamily="34" charset="-128"/>
                <a:cs typeface="MS PGothic" charset="0"/>
              </a:rPr>
              <a:t> vision was to create this easy-to use toolkit to help decrease stress and increase resiliency at Work and at Home. </a:t>
            </a:r>
            <a:r>
              <a:rPr lang="en-US" sz="6000" dirty="0">
                <a:latin typeface="Georgia"/>
                <a:cs typeface="Georgia"/>
              </a:rPr>
              <a:t>Resiliency toolkits should include a variety of strategies that are quick and simple.  </a:t>
            </a:r>
            <a:r>
              <a:rPr lang="en-US" sz="6000" dirty="0">
                <a:latin typeface="Calibri" charset="0"/>
                <a:ea typeface="MS PGothic" charset="0"/>
              </a:rPr>
              <a:t>Not</a:t>
            </a:r>
            <a:r>
              <a:rPr lang="en-US" sz="6000" baseline="0" dirty="0">
                <a:latin typeface="Calibri" charset="0"/>
                <a:ea typeface="MS PGothic" charset="0"/>
              </a:rPr>
              <a:t> all nurses experience stress in the same way and nor will they be able to use the same resiliency strategies effectively.  For example in our small group, some of us do not feel comfortable with meditation and some love it.  Some of us practice deep breathing and some do not see or feel the benefit of deep breathing.  </a:t>
            </a: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5760" kern="1200" dirty="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latin typeface="Calibri" charset="0"/>
                <a:ea typeface="MS PGothic" charset="0"/>
              </a:rPr>
              <a:t>Explain Tool Kit Wheel</a:t>
            </a:r>
            <a:r>
              <a:rPr lang="en-US" baseline="0" dirty="0">
                <a:latin typeface="Calibri" charset="0"/>
                <a:ea typeface="MS PGothic" charset="0"/>
              </a:rPr>
              <a:t>: </a:t>
            </a:r>
            <a:r>
              <a:rPr lang="en-US" baseline="0" dirty="0" smtClean="0">
                <a:latin typeface="Calibri" charset="0"/>
                <a:ea typeface="MS PGothic" charset="0"/>
              </a:rPr>
              <a:t>For the design of our tool kit we </a:t>
            </a:r>
            <a:r>
              <a:rPr lang="en-US" sz="5760" kern="1200" dirty="0" smtClean="0">
                <a:solidFill>
                  <a:schemeClr val="tx1"/>
                </a:solidFill>
                <a:effectLst/>
                <a:latin typeface="+mn-lt"/>
                <a:ea typeface="MS PGothic" pitchFamily="34" charset="-128"/>
                <a:cs typeface="MS PGothic" charset="0"/>
              </a:rPr>
              <a:t>broke </a:t>
            </a:r>
            <a:r>
              <a:rPr lang="en-US" sz="5760" kern="1200" dirty="0">
                <a:solidFill>
                  <a:schemeClr val="tx1"/>
                </a:solidFill>
                <a:effectLst/>
                <a:latin typeface="+mn-lt"/>
                <a:ea typeface="MS PGothic" pitchFamily="34" charset="-128"/>
                <a:cs typeface="MS PGothic" charset="0"/>
              </a:rPr>
              <a:t>it up into 5 sections Joy, Senses, Mindfulness, Gratitude/Positivity and Social </a:t>
            </a:r>
            <a:r>
              <a:rPr lang="en-US" sz="5760" kern="1200" dirty="0" smtClean="0">
                <a:solidFill>
                  <a:schemeClr val="tx1"/>
                </a:solidFill>
                <a:effectLst/>
                <a:latin typeface="+mn-lt"/>
                <a:ea typeface="MS PGothic" pitchFamily="34" charset="-128"/>
                <a:cs typeface="MS PGothic" charset="0"/>
              </a:rPr>
              <a:t>Connections</a:t>
            </a:r>
            <a:r>
              <a:rPr lang="en-US" sz="5760" kern="1200" baseline="0" dirty="0" smtClean="0">
                <a:solidFill>
                  <a:schemeClr val="tx1"/>
                </a:solidFill>
                <a:effectLst/>
                <a:latin typeface="+mn-lt"/>
                <a:ea typeface="MS PGothic" pitchFamily="34" charset="-128"/>
                <a:cs typeface="MS PGothic" charset="0"/>
              </a:rPr>
              <a:t> and created a resiliency wheel for work and for at home.</a:t>
            </a:r>
            <a:endParaRPr lang="en-US" sz="5760" kern="1200" dirty="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5760" kern="1200" dirty="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5760" kern="1200" dirty="0" smtClean="0">
                <a:solidFill>
                  <a:schemeClr val="tx1"/>
                </a:solidFill>
                <a:effectLst/>
                <a:latin typeface="+mn-lt"/>
                <a:ea typeface="MS PGothic" pitchFamily="34" charset="-128"/>
                <a:cs typeface="MS PGothic" charset="0"/>
              </a:rPr>
              <a:t>You should have received a handout</a:t>
            </a:r>
            <a:r>
              <a:rPr lang="en-US" sz="5760" kern="1200" baseline="0" dirty="0" smtClean="0">
                <a:solidFill>
                  <a:schemeClr val="tx1"/>
                </a:solidFill>
                <a:effectLst/>
                <a:latin typeface="+mn-lt"/>
                <a:ea typeface="MS PGothic" pitchFamily="34" charset="-128"/>
                <a:cs typeface="MS PGothic" charset="0"/>
              </a:rPr>
              <a:t> with the </a:t>
            </a:r>
            <a:r>
              <a:rPr lang="en-US" sz="5760" kern="1200" dirty="0" smtClean="0">
                <a:solidFill>
                  <a:schemeClr val="tx1"/>
                </a:solidFill>
                <a:effectLst/>
                <a:latin typeface="+mn-lt"/>
                <a:ea typeface="MS PGothic" pitchFamily="34" charset="-128"/>
                <a:cs typeface="MS PGothic" charset="0"/>
              </a:rPr>
              <a:t>Tool </a:t>
            </a:r>
            <a:r>
              <a:rPr lang="en-US" sz="5760" kern="1200" dirty="0">
                <a:solidFill>
                  <a:schemeClr val="tx1"/>
                </a:solidFill>
                <a:effectLst/>
                <a:latin typeface="+mn-lt"/>
                <a:ea typeface="MS PGothic" pitchFamily="34" charset="-128"/>
                <a:cs typeface="MS PGothic" charset="0"/>
              </a:rPr>
              <a:t>Kit Grid </a:t>
            </a:r>
            <a:r>
              <a:rPr lang="en-US" sz="5760" kern="1200" dirty="0" smtClean="0">
                <a:solidFill>
                  <a:schemeClr val="tx1"/>
                </a:solidFill>
                <a:effectLst/>
                <a:latin typeface="+mn-lt"/>
                <a:ea typeface="MS PGothic" pitchFamily="34" charset="-128"/>
                <a:cs typeface="MS PGothic" charset="0"/>
              </a:rPr>
              <a:t>that includes descriptions </a:t>
            </a:r>
            <a:r>
              <a:rPr lang="en-US" sz="5760" kern="1200" dirty="0">
                <a:solidFill>
                  <a:schemeClr val="tx1"/>
                </a:solidFill>
                <a:effectLst/>
                <a:latin typeface="+mn-lt"/>
                <a:ea typeface="MS PGothic" pitchFamily="34" charset="-128"/>
                <a:cs typeface="MS PGothic" charset="0"/>
              </a:rPr>
              <a:t>on how </a:t>
            </a:r>
            <a:r>
              <a:rPr lang="en-US" sz="5760" kern="1200" dirty="0" smtClean="0">
                <a:solidFill>
                  <a:schemeClr val="tx1"/>
                </a:solidFill>
                <a:effectLst/>
                <a:latin typeface="+mn-lt"/>
                <a:ea typeface="MS PGothic" pitchFamily="34" charset="-128"/>
                <a:cs typeface="MS PGothic" charset="0"/>
              </a:rPr>
              <a:t>to perform each resiliency strategy.</a:t>
            </a:r>
            <a:endParaRPr lang="en-US" sz="5760" kern="1200" dirty="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u="sng" dirty="0">
              <a:latin typeface="Calibri" charset="0"/>
              <a:ea typeface="MS PGothic" charset="0"/>
            </a:endParaRPr>
          </a:p>
          <a:p>
            <a:r>
              <a:rPr lang="en-US" sz="5760" kern="1200" dirty="0" smtClean="0">
                <a:solidFill>
                  <a:schemeClr val="tx1"/>
                </a:solidFill>
                <a:effectLst/>
                <a:latin typeface="+mn-lt"/>
                <a:ea typeface="MS PGothic" pitchFamily="34" charset="-128"/>
                <a:cs typeface="MS PGothic" charset="0"/>
              </a:rPr>
              <a:t>One example</a:t>
            </a:r>
            <a:r>
              <a:rPr lang="en-US" sz="5760" kern="1200" baseline="0" dirty="0" smtClean="0">
                <a:solidFill>
                  <a:schemeClr val="tx1"/>
                </a:solidFill>
                <a:effectLst/>
                <a:latin typeface="+mn-lt"/>
                <a:ea typeface="MS PGothic" pitchFamily="34" charset="-128"/>
                <a:cs typeface="MS PGothic" charset="0"/>
              </a:rPr>
              <a:t> for a resiliency strategy at home is under the Senses category.  The example focuses on taste.  </a:t>
            </a:r>
            <a:r>
              <a:rPr lang="en-US" sz="5760" kern="1200" dirty="0" smtClean="0">
                <a:solidFill>
                  <a:schemeClr val="tx1"/>
                </a:solidFill>
                <a:effectLst/>
                <a:latin typeface="+mn-lt"/>
                <a:ea typeface="MS PGothic" pitchFamily="34" charset="-128"/>
                <a:cs typeface="MS PGothic" charset="0"/>
              </a:rPr>
              <a:t>With </a:t>
            </a:r>
            <a:r>
              <a:rPr lang="en-US" sz="5760" kern="1200" dirty="0">
                <a:solidFill>
                  <a:schemeClr val="tx1"/>
                </a:solidFill>
                <a:effectLst/>
                <a:latin typeface="+mn-lt"/>
                <a:ea typeface="MS PGothic" pitchFamily="34" charset="-128"/>
                <a:cs typeface="MS PGothic" charset="0"/>
              </a:rPr>
              <a:t>each bite of food what flavors are identified? During dinner encourage others to take a bite of food and fully describe every sensation related to that food.  How does it smell? Is it bitter or sweet? What is the texture? Etc.</a:t>
            </a:r>
          </a:p>
          <a:p>
            <a:r>
              <a:rPr lang="en-US" sz="5760" kern="1200" dirty="0">
                <a:solidFill>
                  <a:schemeClr val="tx1"/>
                </a:solidFill>
                <a:effectLst/>
                <a:latin typeface="+mn-lt"/>
                <a:ea typeface="MS PGothic" pitchFamily="34" charset="-128"/>
                <a:cs typeface="MS PGothic" charset="0"/>
              </a:rPr>
              <a:t> </a:t>
            </a:r>
          </a:p>
          <a:p>
            <a:r>
              <a:rPr lang="en-US" sz="5760" kern="1200" dirty="0" smtClean="0">
                <a:solidFill>
                  <a:schemeClr val="tx1"/>
                </a:solidFill>
                <a:effectLst/>
                <a:latin typeface="+mn-lt"/>
                <a:ea typeface="MS PGothic" pitchFamily="34" charset="-128"/>
                <a:cs typeface="MS PGothic" charset="0"/>
              </a:rPr>
              <a:t>The</a:t>
            </a:r>
            <a:r>
              <a:rPr lang="en-US" sz="5760" kern="1200" baseline="0" dirty="0" smtClean="0">
                <a:solidFill>
                  <a:schemeClr val="tx1"/>
                </a:solidFill>
                <a:effectLst/>
                <a:latin typeface="+mn-lt"/>
                <a:ea typeface="MS PGothic" pitchFamily="34" charset="-128"/>
                <a:cs typeface="MS PGothic" charset="0"/>
              </a:rPr>
              <a:t> resiliency wheel for at work offers quick and easy strategies for resiliency.</a:t>
            </a:r>
            <a:r>
              <a:rPr lang="en-US" sz="5760" kern="1200" baseline="0" dirty="0">
                <a:solidFill>
                  <a:schemeClr val="tx1"/>
                </a:solidFill>
                <a:effectLst/>
                <a:latin typeface="+mn-lt"/>
                <a:ea typeface="MS PGothic" pitchFamily="34" charset="-128"/>
                <a:cs typeface="MS PGothic" charset="0"/>
              </a:rPr>
              <a:t> </a:t>
            </a:r>
            <a:r>
              <a:rPr lang="en-US" sz="5760" kern="1200" baseline="0" dirty="0" smtClean="0">
                <a:solidFill>
                  <a:schemeClr val="tx1"/>
                </a:solidFill>
                <a:effectLst/>
                <a:latin typeface="+mn-lt"/>
                <a:ea typeface="MS PGothic" pitchFamily="34" charset="-128"/>
                <a:cs typeface="MS PGothic" charset="0"/>
              </a:rPr>
              <a:t> </a:t>
            </a:r>
            <a:r>
              <a:rPr lang="en-US" sz="5760" kern="1200" dirty="0" smtClean="0">
                <a:solidFill>
                  <a:schemeClr val="tx1"/>
                </a:solidFill>
                <a:effectLst/>
                <a:latin typeface="+mn-lt"/>
                <a:ea typeface="MS PGothic" pitchFamily="34" charset="-128"/>
                <a:cs typeface="MS PGothic" charset="0"/>
              </a:rPr>
              <a:t>Here </a:t>
            </a:r>
            <a:r>
              <a:rPr lang="en-US" sz="5760" kern="1200" dirty="0">
                <a:solidFill>
                  <a:schemeClr val="tx1"/>
                </a:solidFill>
                <a:effectLst/>
                <a:latin typeface="+mn-lt"/>
                <a:ea typeface="MS PGothic" pitchFamily="34" charset="-128"/>
                <a:cs typeface="MS PGothic" charset="0"/>
              </a:rPr>
              <a:t>is </a:t>
            </a:r>
            <a:r>
              <a:rPr lang="en-US" sz="5760" kern="1200" dirty="0" smtClean="0">
                <a:solidFill>
                  <a:schemeClr val="tx1"/>
                </a:solidFill>
                <a:effectLst/>
                <a:latin typeface="+mn-lt"/>
                <a:ea typeface="MS PGothic" pitchFamily="34" charset="-128"/>
                <a:cs typeface="MS PGothic" charset="0"/>
              </a:rPr>
              <a:t>a </a:t>
            </a:r>
            <a:r>
              <a:rPr lang="en-US" sz="5760" kern="1200" dirty="0">
                <a:solidFill>
                  <a:schemeClr val="tx1"/>
                </a:solidFill>
                <a:effectLst/>
                <a:latin typeface="+mn-lt"/>
                <a:ea typeface="MS PGothic" pitchFamily="34" charset="-128"/>
                <a:cs typeface="MS PGothic" charset="0"/>
              </a:rPr>
              <a:t>way nurses can escape to calm themselves during a stressful and challenging time during work to find their balance.  We just need our cell phone, perhaps earbuds and find a quiet place, even if it is a bathroom.  It is as simple as googling a 2 minute meditation to de-stress.  If everyone could find this place now, lets come together and meditate to find that peaceful moment in time</a:t>
            </a:r>
            <a:r>
              <a:rPr lang="en-US" sz="5760" kern="1200" dirty="0" smtClean="0">
                <a:solidFill>
                  <a:schemeClr val="tx1"/>
                </a:solidFill>
                <a:effectLst/>
                <a:latin typeface="+mn-lt"/>
                <a:ea typeface="MS PGothic" pitchFamily="34" charset="-128"/>
                <a:cs typeface="MS PGothic" charset="0"/>
              </a:rPr>
              <a:t>.</a:t>
            </a:r>
          </a:p>
          <a:p>
            <a:endParaRPr lang="en-US" sz="5760" kern="1200" dirty="0" smtClean="0">
              <a:solidFill>
                <a:schemeClr val="tx1"/>
              </a:solidFill>
              <a:effectLst/>
              <a:latin typeface="+mn-lt"/>
              <a:ea typeface="MS PGothic" pitchFamily="34" charset="-128"/>
              <a:cs typeface="MS PGothic" charset="0"/>
            </a:endParaRPr>
          </a:p>
          <a:p>
            <a:r>
              <a:rPr lang="en-US" sz="5760" b="1" i="1" kern="1200" dirty="0" smtClean="0">
                <a:solidFill>
                  <a:schemeClr val="tx1"/>
                </a:solidFill>
                <a:effectLst/>
                <a:latin typeface="+mn-lt"/>
                <a:ea typeface="MS PGothic" pitchFamily="34" charset="-128"/>
                <a:cs typeface="MS PGothic" charset="0"/>
              </a:rPr>
              <a:t>Advance</a:t>
            </a:r>
            <a:r>
              <a:rPr lang="en-US" sz="5760" b="1" i="1" kern="1200" baseline="0" dirty="0" smtClean="0">
                <a:solidFill>
                  <a:schemeClr val="tx1"/>
                </a:solidFill>
                <a:effectLst/>
                <a:latin typeface="+mn-lt"/>
                <a:ea typeface="MS PGothic" pitchFamily="34" charset="-128"/>
                <a:cs typeface="MS PGothic" charset="0"/>
              </a:rPr>
              <a:t> to second slide and click play.  Stop video at 2 minutes.  Go back to slide 1.</a:t>
            </a:r>
            <a:endParaRPr lang="en-US" sz="5760" b="1" i="1" kern="1200" dirty="0">
              <a:solidFill>
                <a:schemeClr val="tx1"/>
              </a:solidFill>
              <a:effectLst/>
              <a:latin typeface="+mn-lt"/>
              <a:ea typeface="MS PGothic" pitchFamily="34" charset="-128"/>
              <a:cs typeface="MS PGothic" charset="0"/>
            </a:endParaRPr>
          </a:p>
          <a:p>
            <a:r>
              <a:rPr lang="en-US" sz="5760" kern="1200" dirty="0">
                <a:solidFill>
                  <a:schemeClr val="tx1"/>
                </a:solidFill>
                <a:effectLst/>
                <a:latin typeface="+mn-lt"/>
                <a:ea typeface="MS PGothic" pitchFamily="34" charset="-128"/>
                <a:cs typeface="MS PGothic" charset="0"/>
              </a:rPr>
              <a:t> </a:t>
            </a:r>
          </a:p>
          <a:p>
            <a:r>
              <a:rPr lang="en-US" sz="5760" kern="1200" dirty="0" smtClean="0">
                <a:solidFill>
                  <a:schemeClr val="tx1"/>
                </a:solidFill>
                <a:effectLst/>
                <a:latin typeface="+mn-lt"/>
                <a:ea typeface="MS PGothic" pitchFamily="34" charset="-128"/>
                <a:cs typeface="MS PGothic" charset="0"/>
              </a:rPr>
              <a:t>Now </a:t>
            </a:r>
            <a:r>
              <a:rPr lang="en-US" sz="5760" kern="1200" dirty="0">
                <a:solidFill>
                  <a:schemeClr val="tx1"/>
                </a:solidFill>
                <a:effectLst/>
                <a:latin typeface="+mn-lt"/>
                <a:ea typeface="MS PGothic" pitchFamily="34" charset="-128"/>
                <a:cs typeface="MS PGothic" charset="0"/>
              </a:rPr>
              <a:t>we are ready to go back to work with a clearer mind ready to take on the challenge while giving ourselves a little more grace.</a:t>
            </a:r>
          </a:p>
          <a:p>
            <a:endParaRPr lang="en-US" sz="5760" kern="1200" dirty="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u="none" baseline="0" dirty="0"/>
              <a:t>Recommendation</a:t>
            </a:r>
            <a:r>
              <a:rPr lang="en-US" baseline="0" dirty="0"/>
              <a:t>: We recommend the implementation of a resiliency toolkit that includes simple, quick and easy resiliency strategies along with training, support and recognition.  We are recommending that the Resiliency Took Kit Wheel be introduced to nurse residents during a Nurse Residency Program session.  Training on how to utilize the resiliency tool kit needs to also occur for nursing leaders and experienced staff.  We would also recommend identifying a valid and reliable measurement tool to assess resiliency in new grads to measure outcomes.  One tool found in the literature is the CD-RISC, a 25-item instrument that seeks responses to situations including stress and a sense of control.  This assessment tool could be provided pre and post implementation of the Resiliency Tool Kit in NRP sessions.  The evidence shows that leadership role modeling and support of resilience strategies and recognition of tool kit utilization is key in the success of resiliency program.  </a:t>
            </a:r>
          </a:p>
          <a:p>
            <a:endParaRPr lang="en-US" sz="5760" kern="1200" dirty="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5760" kern="1200" dirty="0">
              <a:solidFill>
                <a:srgbClr val="FF0000"/>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latin typeface="Calibri" charset="0"/>
              <a:ea typeface="MS PGothic" charset="0"/>
            </a:endParaRPr>
          </a:p>
          <a:p>
            <a:endParaRPr lang="en-US" sz="5400" dirty="0">
              <a:latin typeface="Calibri" charset="0"/>
              <a:ea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Calibri" charset="0"/>
              <a:ea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5760" kern="1200" dirty="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5760" kern="1200" dirty="0">
              <a:solidFill>
                <a:schemeClr val="tx1"/>
              </a:solidFill>
              <a:effectLst/>
              <a:latin typeface="+mn-lt"/>
              <a:ea typeface="MS PGothic" pitchFamily="34" charset="-128"/>
              <a:cs typeface="MS PGothic"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CD21B05-2ACC-644C-B5F8-BD965D9B1D55}" type="slidenum">
              <a:rPr lang="en-US" smtClean="0"/>
              <a:pPr>
                <a:defRPr/>
              </a:pPr>
              <a:t>1</a:t>
            </a:fld>
            <a:endParaRPr lang="en-US"/>
          </a:p>
        </p:txBody>
      </p:sp>
    </p:spTree>
    <p:extLst>
      <p:ext uri="{BB962C8B-B14F-4D97-AF65-F5344CB8AC3E}">
        <p14:creationId xmlns:p14="http://schemas.microsoft.com/office/powerpoint/2010/main" val="42113153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91200" cy="32918400"/>
          </a:xfrm>
          <a:prstGeom prst="rect">
            <a:avLst/>
          </a:prstGeom>
        </p:spPr>
      </p:pic>
      <p:sp useBgFill="1">
        <p:nvSpPr>
          <p:cNvPr id="13" name="Freeform 12"/>
          <p:cNvSpPr/>
          <p:nvPr/>
        </p:nvSpPr>
        <p:spPr>
          <a:xfrm>
            <a:off x="-40642" y="-81278"/>
            <a:ext cx="42021763" cy="3096768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49817" y="21336002"/>
            <a:ext cx="40630536" cy="8235893"/>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13745" y="2"/>
            <a:ext cx="27893928" cy="1543752"/>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819686" y="1022511"/>
            <a:ext cx="40706563" cy="2758083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2166797" y="3208023"/>
            <a:ext cx="36160915" cy="13279334"/>
          </a:xfrm>
        </p:spPr>
        <p:txBody>
          <a:bodyPr anchor="b">
            <a:normAutofit/>
          </a:bodyPr>
          <a:lstStyle>
            <a:lvl1pPr algn="r">
              <a:defRPr sz="34560"/>
            </a:lvl1pPr>
          </a:lstStyle>
          <a:p>
            <a:r>
              <a:rPr lang="en-US"/>
              <a:t>Click to edit Master title style</a:t>
            </a:r>
            <a:endParaRPr lang="en-US" dirty="0"/>
          </a:p>
        </p:txBody>
      </p:sp>
      <p:sp>
        <p:nvSpPr>
          <p:cNvPr id="3" name="Subtitle 2"/>
          <p:cNvSpPr>
            <a:spLocks noGrp="1"/>
          </p:cNvSpPr>
          <p:nvPr>
            <p:ph type="subTitle" idx="1"/>
          </p:nvPr>
        </p:nvSpPr>
        <p:spPr>
          <a:xfrm rot="21420000">
            <a:off x="2661418" y="16544787"/>
            <a:ext cx="36057888" cy="2641598"/>
          </a:xfrm>
        </p:spPr>
        <p:txBody>
          <a:bodyPr anchor="t">
            <a:noAutofit/>
          </a:bodyPr>
          <a:lstStyle>
            <a:lvl1pPr marL="0" indent="0" algn="r">
              <a:buNone/>
              <a:defRPr sz="11520">
                <a:solidFill>
                  <a:schemeClr val="bg1">
                    <a:lumMod val="50000"/>
                  </a:schemeClr>
                </a:solidFill>
              </a:defRPr>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17611541" y="22628362"/>
            <a:ext cx="22117152" cy="4523309"/>
          </a:xfrm>
        </p:spPr>
        <p:txBody>
          <a:bodyPr/>
          <a:lstStyle>
            <a:lvl1pPr algn="ctr">
              <a:defRPr sz="20160">
                <a:solidFill>
                  <a:schemeClr val="accent1">
                    <a:lumMod val="50000"/>
                  </a:schemeClr>
                </a:solidFill>
              </a:defRPr>
            </a:lvl1pPr>
          </a:lstStyle>
          <a:p>
            <a:pPr>
              <a:defRPr/>
            </a:pPr>
            <a:endParaRPr lang="en-US"/>
          </a:p>
        </p:txBody>
      </p:sp>
      <p:sp>
        <p:nvSpPr>
          <p:cNvPr id="5" name="Footer Placeholder 4"/>
          <p:cNvSpPr>
            <a:spLocks noGrp="1"/>
          </p:cNvSpPr>
          <p:nvPr>
            <p:ph type="ftr" sz="quarter" idx="11"/>
          </p:nvPr>
        </p:nvSpPr>
        <p:spPr>
          <a:xfrm rot="21420000">
            <a:off x="-58241" y="23782250"/>
            <a:ext cx="14337931" cy="4408133"/>
          </a:xfrm>
        </p:spPr>
        <p:txBody>
          <a:bodyPr vert="horz" lIns="91440" tIns="45720" rIns="91440" bIns="45720" rtlCol="0" anchor="ctr"/>
          <a:lstStyle>
            <a:lvl1pPr algn="r">
              <a:defRPr lang="en-US" sz="20160" dirty="0"/>
            </a:lvl1pPr>
          </a:lstStyle>
          <a:p>
            <a:pPr>
              <a:defRPr/>
            </a:pPr>
            <a:endParaRPr lang="en-US"/>
          </a:p>
        </p:txBody>
      </p:sp>
      <p:sp>
        <p:nvSpPr>
          <p:cNvPr id="6" name="Slide Number Placeholder 5"/>
          <p:cNvSpPr>
            <a:spLocks noGrp="1"/>
          </p:cNvSpPr>
          <p:nvPr>
            <p:ph type="sldNum" sz="quarter" idx="12"/>
          </p:nvPr>
        </p:nvSpPr>
        <p:spPr>
          <a:xfrm rot="21420000">
            <a:off x="35527286" y="18335750"/>
            <a:ext cx="3265872" cy="2392656"/>
          </a:xfrm>
        </p:spPr>
        <p:txBody>
          <a:bodyPr/>
          <a:lstStyle>
            <a:lvl1pPr>
              <a:defRPr sz="11520">
                <a:solidFill>
                  <a:schemeClr val="tx1">
                    <a:lumMod val="75000"/>
                    <a:lumOff val="25000"/>
                  </a:schemeClr>
                </a:solidFill>
              </a:defRPr>
            </a:lvl1pPr>
          </a:lstStyle>
          <a:p>
            <a:pPr>
              <a:defRPr/>
            </a:pPr>
            <a:fld id="{CA2C9A90-9ABE-A54C-8C68-9F3BE2A22CC7}" type="slidenum">
              <a:rPr lang="en-US" smtClean="0"/>
              <a:pPr>
                <a:defRPr/>
              </a:pPr>
              <a:t>‹#›</a:t>
            </a:fld>
            <a:endParaRPr lang="en-US"/>
          </a:p>
        </p:txBody>
      </p:sp>
      <p:sp>
        <p:nvSpPr>
          <p:cNvPr id="33" name="5-Point Star 32"/>
          <p:cNvSpPr/>
          <p:nvPr/>
        </p:nvSpPr>
        <p:spPr>
          <a:xfrm rot="21420000">
            <a:off x="14985365" y="24274478"/>
            <a:ext cx="2473853" cy="2473853"/>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11149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8882" y="19710398"/>
            <a:ext cx="37420949" cy="2826461"/>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2468887" y="3291843"/>
            <a:ext cx="37413048" cy="15335534"/>
          </a:xfrm>
          <a:ln w="57150" cmpd="thinThick">
            <a:solidFill>
              <a:schemeClr val="bg1">
                <a:lumMod val="50000"/>
              </a:schemeClr>
            </a:solidFill>
            <a:miter lim="800000"/>
          </a:ln>
        </p:spPr>
        <p:txBody>
          <a:bodyPr anchor="t"/>
          <a:lstStyle>
            <a:lvl1pPr marL="0" indent="0" algn="ctr">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2468808" y="22574030"/>
            <a:ext cx="37421021" cy="3275866"/>
          </a:xfrm>
        </p:spPr>
        <p:txBody>
          <a:bodyPr anchor="t"/>
          <a:lstStyle>
            <a:lvl1pPr marL="0" indent="0" algn="l">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2F0DB5B-8A63-5841-8CE6-421230DCEB2C}" type="slidenum">
              <a:rPr lang="en-US" smtClean="0"/>
              <a:pPr>
                <a:defRPr/>
              </a:pPr>
              <a:t>‹#›</a:t>
            </a:fld>
            <a:endParaRPr lang="en-US"/>
          </a:p>
        </p:txBody>
      </p:sp>
    </p:spTree>
    <p:extLst>
      <p:ext uri="{BB962C8B-B14F-4D97-AF65-F5344CB8AC3E}">
        <p14:creationId xmlns:p14="http://schemas.microsoft.com/office/powerpoint/2010/main" val="4215415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468887" y="3291847"/>
            <a:ext cx="37428850" cy="15335534"/>
          </a:xfrm>
        </p:spPr>
        <p:txBody>
          <a:bodyPr anchor="ctr">
            <a:normAutofit/>
          </a:bodyPr>
          <a:lstStyle>
            <a:lvl1pPr algn="ctr">
              <a:defRPr sz="23040"/>
            </a:lvl1pPr>
          </a:lstStyle>
          <a:p>
            <a:r>
              <a:rPr lang="en-US"/>
              <a:t>Click to edit Master title style</a:t>
            </a:r>
            <a:endParaRPr lang="en-US" dirty="0"/>
          </a:p>
        </p:txBody>
      </p:sp>
      <p:sp>
        <p:nvSpPr>
          <p:cNvPr id="4" name="Text Placeholder 3"/>
          <p:cNvSpPr>
            <a:spLocks noGrp="1"/>
          </p:cNvSpPr>
          <p:nvPr>
            <p:ph type="body" sz="half" idx="2"/>
          </p:nvPr>
        </p:nvSpPr>
        <p:spPr>
          <a:xfrm>
            <a:off x="2468810" y="19710398"/>
            <a:ext cx="37421026" cy="6113309"/>
          </a:xfrm>
        </p:spPr>
        <p:txBody>
          <a:bodyPr anchor="ctr">
            <a:normAutofit/>
          </a:bodyPr>
          <a:lstStyle>
            <a:lvl1pPr marL="0" indent="0" algn="ctr">
              <a:buNone/>
              <a:defRPr sz="864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2F0DB5B-8A63-5841-8CE6-421230DCEB2C}" type="slidenum">
              <a:rPr lang="en-US" smtClean="0"/>
              <a:pPr>
                <a:defRPr/>
              </a:pPr>
              <a:t>‹#›</a:t>
            </a:fld>
            <a:endParaRPr lang="en-US"/>
          </a:p>
        </p:txBody>
      </p:sp>
    </p:spTree>
    <p:extLst>
      <p:ext uri="{BB962C8B-B14F-4D97-AF65-F5344CB8AC3E}">
        <p14:creationId xmlns:p14="http://schemas.microsoft.com/office/powerpoint/2010/main" val="966259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38238" y="3291840"/>
            <a:ext cx="34290072" cy="14000179"/>
          </a:xfrm>
        </p:spPr>
        <p:txBody>
          <a:bodyPr anchor="ctr">
            <a:normAutofit/>
          </a:bodyPr>
          <a:lstStyle>
            <a:lvl1pPr algn="ctr">
              <a:defRPr sz="23040"/>
            </a:lvl1pPr>
          </a:lstStyle>
          <a:p>
            <a:r>
              <a:rPr lang="en-US"/>
              <a:t>Click to edit Master title style</a:t>
            </a:r>
            <a:endParaRPr lang="en-US" dirty="0"/>
          </a:p>
        </p:txBody>
      </p:sp>
      <p:sp>
        <p:nvSpPr>
          <p:cNvPr id="12" name="Text Placeholder 3"/>
          <p:cNvSpPr>
            <a:spLocks noGrp="1"/>
          </p:cNvSpPr>
          <p:nvPr>
            <p:ph type="body" sz="half" idx="13"/>
          </p:nvPr>
        </p:nvSpPr>
        <p:spPr>
          <a:xfrm>
            <a:off x="5580953" y="17328154"/>
            <a:ext cx="31204642" cy="1813286"/>
          </a:xfrm>
        </p:spPr>
        <p:txBody>
          <a:bodyPr anchor="t">
            <a:normAutofit/>
          </a:bodyPr>
          <a:lstStyle>
            <a:lvl1pPr marL="0" indent="0" algn="r">
              <a:buNone/>
              <a:defRPr sz="6720">
                <a:solidFill>
                  <a:schemeClr val="tx1">
                    <a:lumMod val="50000"/>
                    <a:lumOff val="50000"/>
                  </a:schemeClr>
                </a:solidFill>
              </a:defRPr>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4" name="Text Placeholder 3"/>
          <p:cNvSpPr>
            <a:spLocks noGrp="1"/>
          </p:cNvSpPr>
          <p:nvPr>
            <p:ph type="body" sz="half" idx="2"/>
          </p:nvPr>
        </p:nvSpPr>
        <p:spPr>
          <a:xfrm>
            <a:off x="2468885" y="19710403"/>
            <a:ext cx="37428778" cy="6087610"/>
          </a:xfrm>
        </p:spPr>
        <p:txBody>
          <a:bodyPr anchor="ctr">
            <a:normAutofit/>
          </a:bodyPr>
          <a:lstStyle>
            <a:lvl1pPr marL="0" indent="0" algn="ctr">
              <a:buNone/>
              <a:defRPr sz="864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2F0DB5B-8A63-5841-8CE6-421230DCEB2C}" type="slidenum">
              <a:rPr lang="en-US" smtClean="0"/>
              <a:pPr>
                <a:defRPr/>
              </a:pPr>
              <a:t>‹#›</a:t>
            </a:fld>
            <a:endParaRPr lang="en-US"/>
          </a:p>
        </p:txBody>
      </p:sp>
      <p:sp>
        <p:nvSpPr>
          <p:cNvPr id="10" name="TextBox 9"/>
          <p:cNvSpPr txBox="1"/>
          <p:nvPr/>
        </p:nvSpPr>
        <p:spPr>
          <a:xfrm>
            <a:off x="1940544" y="4261680"/>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8400" dirty="0">
                <a:solidFill>
                  <a:schemeClr val="tx1"/>
                </a:solidFill>
                <a:effectLst/>
              </a:rPr>
              <a:t>“</a:t>
            </a:r>
          </a:p>
        </p:txBody>
      </p:sp>
      <p:sp>
        <p:nvSpPr>
          <p:cNvPr id="11" name="TextBox 10"/>
          <p:cNvSpPr txBox="1"/>
          <p:nvPr/>
        </p:nvSpPr>
        <p:spPr>
          <a:xfrm>
            <a:off x="37906306" y="13951114"/>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8400" dirty="0">
                <a:solidFill>
                  <a:schemeClr val="tx1"/>
                </a:solidFill>
                <a:effectLst/>
              </a:rPr>
              <a:t>”</a:t>
            </a:r>
          </a:p>
        </p:txBody>
      </p:sp>
    </p:spTree>
    <p:extLst>
      <p:ext uri="{BB962C8B-B14F-4D97-AF65-F5344CB8AC3E}">
        <p14:creationId xmlns:p14="http://schemas.microsoft.com/office/powerpoint/2010/main" val="31978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468885" y="8274506"/>
            <a:ext cx="37420944" cy="12056808"/>
          </a:xfrm>
        </p:spPr>
        <p:txBody>
          <a:bodyPr anchor="b">
            <a:normAutofit/>
          </a:bodyPr>
          <a:lstStyle>
            <a:lvl1pPr algn="l">
              <a:defRPr sz="23040"/>
            </a:lvl1pPr>
          </a:lstStyle>
          <a:p>
            <a:r>
              <a:rPr lang="en-US"/>
              <a:t>Click to edit Master title style</a:t>
            </a:r>
            <a:endParaRPr lang="en-US" dirty="0"/>
          </a:p>
        </p:txBody>
      </p:sp>
      <p:sp>
        <p:nvSpPr>
          <p:cNvPr id="4" name="Text Placeholder 3"/>
          <p:cNvSpPr>
            <a:spLocks noGrp="1"/>
          </p:cNvSpPr>
          <p:nvPr>
            <p:ph type="body" sz="half" idx="2"/>
          </p:nvPr>
        </p:nvSpPr>
        <p:spPr>
          <a:xfrm>
            <a:off x="2468885" y="20387847"/>
            <a:ext cx="37420944" cy="5475091"/>
          </a:xfrm>
        </p:spPr>
        <p:txBody>
          <a:bodyPr anchor="t">
            <a:normAutofit/>
          </a:bodyPr>
          <a:lstStyle>
            <a:lvl1pPr marL="0" indent="0" algn="l">
              <a:buNone/>
              <a:defRPr sz="864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2F0DB5B-8A63-5841-8CE6-421230DCEB2C}" type="slidenum">
              <a:rPr lang="en-US" smtClean="0"/>
              <a:pPr>
                <a:defRPr/>
              </a:pPr>
              <a:t>‹#›</a:t>
            </a:fld>
            <a:endParaRPr lang="en-US"/>
          </a:p>
        </p:txBody>
      </p:sp>
    </p:spTree>
    <p:extLst>
      <p:ext uri="{BB962C8B-B14F-4D97-AF65-F5344CB8AC3E}">
        <p14:creationId xmlns:p14="http://schemas.microsoft.com/office/powerpoint/2010/main" val="1587461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468885" y="3291847"/>
            <a:ext cx="37420944" cy="5529432"/>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2468890" y="9904296"/>
            <a:ext cx="11916461" cy="2766058"/>
          </a:xfrm>
        </p:spPr>
        <p:txBody>
          <a:bodyPr anchor="b">
            <a:noAutofit/>
          </a:bodyPr>
          <a:lstStyle>
            <a:lvl1pPr marL="0" indent="0" algn="ctr">
              <a:lnSpc>
                <a:spcPct val="90000"/>
              </a:lnSpc>
              <a:buNone/>
              <a:defRPr sz="11520" b="0">
                <a:solidFill>
                  <a:schemeClr val="accent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8" name="Text Placeholder 3"/>
          <p:cNvSpPr>
            <a:spLocks noGrp="1"/>
          </p:cNvSpPr>
          <p:nvPr>
            <p:ph type="body" sz="half" idx="15"/>
          </p:nvPr>
        </p:nvSpPr>
        <p:spPr>
          <a:xfrm>
            <a:off x="2468890" y="12670359"/>
            <a:ext cx="11916461" cy="13127654"/>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Edit Master text styles</a:t>
            </a:r>
          </a:p>
        </p:txBody>
      </p:sp>
      <p:sp>
        <p:nvSpPr>
          <p:cNvPr id="9" name="Text Placeholder 4"/>
          <p:cNvSpPr>
            <a:spLocks noGrp="1"/>
          </p:cNvSpPr>
          <p:nvPr>
            <p:ph type="body" sz="quarter" idx="3"/>
          </p:nvPr>
        </p:nvSpPr>
        <p:spPr>
          <a:xfrm>
            <a:off x="15244642" y="9904296"/>
            <a:ext cx="11916461" cy="2766058"/>
          </a:xfrm>
        </p:spPr>
        <p:txBody>
          <a:bodyPr anchor="b">
            <a:noAutofit/>
          </a:bodyPr>
          <a:lstStyle>
            <a:lvl1pPr marL="0" indent="0" algn="ctr">
              <a:lnSpc>
                <a:spcPct val="90000"/>
              </a:lnSpc>
              <a:buNone/>
              <a:defRPr sz="11520" b="0">
                <a:solidFill>
                  <a:schemeClr val="accent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10" name="Text Placeholder 3"/>
          <p:cNvSpPr>
            <a:spLocks noGrp="1"/>
          </p:cNvSpPr>
          <p:nvPr>
            <p:ph type="body" sz="half" idx="16"/>
          </p:nvPr>
        </p:nvSpPr>
        <p:spPr>
          <a:xfrm>
            <a:off x="15244637" y="12670359"/>
            <a:ext cx="11916461" cy="13127654"/>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Edit Master text styles</a:t>
            </a:r>
          </a:p>
        </p:txBody>
      </p:sp>
      <p:sp>
        <p:nvSpPr>
          <p:cNvPr id="11" name="Text Placeholder 4"/>
          <p:cNvSpPr>
            <a:spLocks noGrp="1"/>
          </p:cNvSpPr>
          <p:nvPr>
            <p:ph type="body" sz="quarter" idx="13"/>
          </p:nvPr>
        </p:nvSpPr>
        <p:spPr>
          <a:xfrm>
            <a:off x="27973368" y="9904296"/>
            <a:ext cx="11916461" cy="2766058"/>
          </a:xfrm>
        </p:spPr>
        <p:txBody>
          <a:bodyPr anchor="b">
            <a:noAutofit/>
          </a:bodyPr>
          <a:lstStyle>
            <a:lvl1pPr marL="0" indent="0" algn="ctr">
              <a:lnSpc>
                <a:spcPct val="90000"/>
              </a:lnSpc>
              <a:buNone/>
              <a:defRPr sz="11520" b="0">
                <a:solidFill>
                  <a:schemeClr val="accent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12" name="Text Placeholder 3"/>
          <p:cNvSpPr>
            <a:spLocks noGrp="1"/>
          </p:cNvSpPr>
          <p:nvPr>
            <p:ph type="body" sz="half" idx="17"/>
          </p:nvPr>
        </p:nvSpPr>
        <p:spPr>
          <a:xfrm>
            <a:off x="27973368" y="12670359"/>
            <a:ext cx="11916461" cy="13127654"/>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2F0DB5B-8A63-5841-8CE6-421230DCEB2C}" type="slidenum">
              <a:rPr lang="en-US" smtClean="0"/>
              <a:pPr>
                <a:defRPr/>
              </a:pPr>
              <a:t>‹#›</a:t>
            </a:fld>
            <a:endParaRPr lang="en-US"/>
          </a:p>
        </p:txBody>
      </p:sp>
    </p:spTree>
    <p:extLst>
      <p:ext uri="{BB962C8B-B14F-4D97-AF65-F5344CB8AC3E}">
        <p14:creationId xmlns:p14="http://schemas.microsoft.com/office/powerpoint/2010/main" val="749071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468885" y="3291847"/>
            <a:ext cx="37428778" cy="5529432"/>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2490624" y="18302520"/>
            <a:ext cx="11916461" cy="2766058"/>
          </a:xfrm>
        </p:spPr>
        <p:txBody>
          <a:bodyPr anchor="b">
            <a:noAutofit/>
          </a:bodyPr>
          <a:lstStyle>
            <a:lvl1pPr marL="0" indent="0" algn="ctr">
              <a:lnSpc>
                <a:spcPct val="90000"/>
              </a:lnSpc>
              <a:buNone/>
              <a:defRPr sz="10560" b="0">
                <a:solidFill>
                  <a:schemeClr val="accent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20" name="Picture Placeholder 2"/>
          <p:cNvSpPr>
            <a:spLocks noGrp="1" noChangeAspect="1"/>
          </p:cNvSpPr>
          <p:nvPr>
            <p:ph type="pic" idx="15"/>
          </p:nvPr>
        </p:nvSpPr>
        <p:spPr>
          <a:xfrm>
            <a:off x="2468808" y="9904303"/>
            <a:ext cx="11916461" cy="7376280"/>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1" name="Text Placeholder 3"/>
          <p:cNvSpPr>
            <a:spLocks noGrp="1"/>
          </p:cNvSpPr>
          <p:nvPr>
            <p:ph type="body" sz="half" idx="18"/>
          </p:nvPr>
        </p:nvSpPr>
        <p:spPr>
          <a:xfrm>
            <a:off x="2490624" y="21068585"/>
            <a:ext cx="11916461" cy="4729435"/>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Edit Master text styles</a:t>
            </a:r>
          </a:p>
        </p:txBody>
      </p:sp>
      <p:sp>
        <p:nvSpPr>
          <p:cNvPr id="22" name="Text Placeholder 4"/>
          <p:cNvSpPr>
            <a:spLocks noGrp="1"/>
          </p:cNvSpPr>
          <p:nvPr>
            <p:ph type="body" sz="quarter" idx="3"/>
          </p:nvPr>
        </p:nvSpPr>
        <p:spPr>
          <a:xfrm>
            <a:off x="15254678" y="18302520"/>
            <a:ext cx="11916461" cy="2766058"/>
          </a:xfrm>
        </p:spPr>
        <p:txBody>
          <a:bodyPr anchor="b">
            <a:noAutofit/>
          </a:bodyPr>
          <a:lstStyle>
            <a:lvl1pPr marL="0" indent="0" algn="ctr">
              <a:lnSpc>
                <a:spcPct val="90000"/>
              </a:lnSpc>
              <a:buNone/>
              <a:defRPr sz="10560" b="0">
                <a:solidFill>
                  <a:schemeClr val="accent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23" name="Picture Placeholder 2"/>
          <p:cNvSpPr>
            <a:spLocks noGrp="1" noChangeAspect="1"/>
          </p:cNvSpPr>
          <p:nvPr>
            <p:ph type="pic" idx="21"/>
          </p:nvPr>
        </p:nvSpPr>
        <p:spPr>
          <a:xfrm>
            <a:off x="15249595" y="9904303"/>
            <a:ext cx="11916461" cy="7369138"/>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4" name="Text Placeholder 3"/>
          <p:cNvSpPr>
            <a:spLocks noGrp="1"/>
          </p:cNvSpPr>
          <p:nvPr>
            <p:ph type="body" sz="half" idx="19"/>
          </p:nvPr>
        </p:nvSpPr>
        <p:spPr>
          <a:xfrm>
            <a:off x="15249593" y="21068573"/>
            <a:ext cx="11921544" cy="472944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Edit Master text styles</a:t>
            </a:r>
          </a:p>
        </p:txBody>
      </p:sp>
      <p:sp>
        <p:nvSpPr>
          <p:cNvPr id="25" name="Text Placeholder 4"/>
          <p:cNvSpPr>
            <a:spLocks noGrp="1"/>
          </p:cNvSpPr>
          <p:nvPr>
            <p:ph type="body" sz="quarter" idx="13"/>
          </p:nvPr>
        </p:nvSpPr>
        <p:spPr>
          <a:xfrm>
            <a:off x="27968198" y="18302520"/>
            <a:ext cx="11916461" cy="2766058"/>
          </a:xfrm>
        </p:spPr>
        <p:txBody>
          <a:bodyPr anchor="b">
            <a:noAutofit/>
          </a:bodyPr>
          <a:lstStyle>
            <a:lvl1pPr marL="0" indent="0" algn="ctr">
              <a:lnSpc>
                <a:spcPct val="90000"/>
              </a:lnSpc>
              <a:buNone/>
              <a:defRPr sz="10560" b="0">
                <a:solidFill>
                  <a:schemeClr val="accent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26" name="Picture Placeholder 2"/>
          <p:cNvSpPr>
            <a:spLocks noGrp="1" noChangeAspect="1"/>
          </p:cNvSpPr>
          <p:nvPr>
            <p:ph type="pic" idx="22"/>
          </p:nvPr>
        </p:nvSpPr>
        <p:spPr>
          <a:xfrm>
            <a:off x="27967747" y="9904291"/>
            <a:ext cx="11916461" cy="7378541"/>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7" name="Text Placeholder 3"/>
          <p:cNvSpPr>
            <a:spLocks noGrp="1"/>
          </p:cNvSpPr>
          <p:nvPr>
            <p:ph type="body" sz="half" idx="20"/>
          </p:nvPr>
        </p:nvSpPr>
        <p:spPr>
          <a:xfrm>
            <a:off x="27967747" y="21068563"/>
            <a:ext cx="11916461" cy="472945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2F0DB5B-8A63-5841-8CE6-421230DCEB2C}" type="slidenum">
              <a:rPr lang="en-US" smtClean="0"/>
              <a:pPr>
                <a:defRPr/>
              </a:pPr>
              <a:t>‹#›</a:t>
            </a:fld>
            <a:endParaRPr lang="en-US"/>
          </a:p>
        </p:txBody>
      </p:sp>
    </p:spTree>
    <p:extLst>
      <p:ext uri="{BB962C8B-B14F-4D97-AF65-F5344CB8AC3E}">
        <p14:creationId xmlns:p14="http://schemas.microsoft.com/office/powerpoint/2010/main" val="2427769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2468885" y="9904301"/>
            <a:ext cx="37420944" cy="1589371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2F0DB5B-8A63-5841-8CE6-421230DCEB2C}" type="slidenum">
              <a:rPr lang="en-US" smtClean="0"/>
              <a:pPr>
                <a:defRPr/>
              </a:pPr>
              <a:t>‹#›</a:t>
            </a:fld>
            <a:endParaRPr lang="en-US"/>
          </a:p>
        </p:txBody>
      </p:sp>
    </p:spTree>
    <p:extLst>
      <p:ext uri="{BB962C8B-B14F-4D97-AF65-F5344CB8AC3E}">
        <p14:creationId xmlns:p14="http://schemas.microsoft.com/office/powerpoint/2010/main" val="17655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737103" y="3291847"/>
            <a:ext cx="8152728" cy="22506168"/>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2468887" y="3291847"/>
            <a:ext cx="28455950" cy="22506168"/>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2F0DB5B-8A63-5841-8CE6-421230DCEB2C}" type="slidenum">
              <a:rPr lang="en-US" smtClean="0"/>
              <a:pPr>
                <a:defRPr/>
              </a:pPr>
              <a:t>‹#›</a:t>
            </a:fld>
            <a:endParaRPr lang="en-US"/>
          </a:p>
        </p:txBody>
      </p:sp>
    </p:spTree>
    <p:extLst>
      <p:ext uri="{BB962C8B-B14F-4D97-AF65-F5344CB8AC3E}">
        <p14:creationId xmlns:p14="http://schemas.microsoft.com/office/powerpoint/2010/main" val="2822517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2468885" y="9904303"/>
            <a:ext cx="37420944" cy="158937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2F0DB5B-8A63-5841-8CE6-421230DCEB2C}" type="slidenum">
              <a:rPr lang="en-US" smtClean="0"/>
              <a:pPr>
                <a:defRPr/>
              </a:pPr>
              <a:t>‹#›</a:t>
            </a:fld>
            <a:endParaRPr lang="en-US"/>
          </a:p>
        </p:txBody>
      </p:sp>
    </p:spTree>
    <p:extLst>
      <p:ext uri="{BB962C8B-B14F-4D97-AF65-F5344CB8AC3E}">
        <p14:creationId xmlns:p14="http://schemas.microsoft.com/office/powerpoint/2010/main" val="2402842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68885" y="3291847"/>
            <a:ext cx="37420944" cy="15328738"/>
          </a:xfrm>
        </p:spPr>
        <p:txBody>
          <a:bodyPr anchor="b">
            <a:normAutofit/>
          </a:bodyPr>
          <a:lstStyle>
            <a:lvl1pPr algn="l">
              <a:defRPr sz="25920"/>
            </a:lvl1pPr>
          </a:lstStyle>
          <a:p>
            <a:r>
              <a:rPr lang="en-US"/>
              <a:t>Click to edit Master title style</a:t>
            </a:r>
            <a:endParaRPr lang="en-US" dirty="0"/>
          </a:p>
        </p:txBody>
      </p:sp>
      <p:sp>
        <p:nvSpPr>
          <p:cNvPr id="3" name="Text Placeholder 2"/>
          <p:cNvSpPr>
            <a:spLocks noGrp="1"/>
          </p:cNvSpPr>
          <p:nvPr>
            <p:ph type="body" idx="1"/>
          </p:nvPr>
        </p:nvSpPr>
        <p:spPr>
          <a:xfrm>
            <a:off x="2468885" y="17962882"/>
            <a:ext cx="37420944" cy="7870147"/>
          </a:xfrm>
        </p:spPr>
        <p:txBody>
          <a:bodyPr anchor="t">
            <a:normAutofit/>
          </a:bodyPr>
          <a:lstStyle>
            <a:lvl1pPr marL="0" indent="0" algn="l">
              <a:buNone/>
              <a:defRPr sz="9600">
                <a:solidFill>
                  <a:schemeClr val="bg1">
                    <a:lumMod val="50000"/>
                  </a:schemeClr>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B225790-2B86-6C47-A1A3-5160454CF197}" type="slidenum">
              <a:rPr lang="en-US" smtClean="0"/>
              <a:pPr>
                <a:defRPr/>
              </a:pPr>
              <a:t>‹#›</a:t>
            </a:fld>
            <a:endParaRPr lang="en-US"/>
          </a:p>
        </p:txBody>
      </p:sp>
    </p:spTree>
    <p:extLst>
      <p:ext uri="{BB962C8B-B14F-4D97-AF65-F5344CB8AC3E}">
        <p14:creationId xmlns:p14="http://schemas.microsoft.com/office/powerpoint/2010/main" val="523188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2468885" y="3291840"/>
            <a:ext cx="37428778" cy="5559072"/>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2468880" y="9904303"/>
            <a:ext cx="18319373" cy="15893707"/>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21578295" y="9904303"/>
            <a:ext cx="18311539" cy="15893707"/>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2F0DB5B-8A63-5841-8CE6-421230DCEB2C}" type="slidenum">
              <a:rPr lang="en-US" smtClean="0"/>
              <a:pPr>
                <a:defRPr/>
              </a:pPr>
              <a:t>‹#›</a:t>
            </a:fld>
            <a:endParaRPr lang="en-US"/>
          </a:p>
        </p:txBody>
      </p:sp>
    </p:spTree>
    <p:extLst>
      <p:ext uri="{BB962C8B-B14F-4D97-AF65-F5344CB8AC3E}">
        <p14:creationId xmlns:p14="http://schemas.microsoft.com/office/powerpoint/2010/main" val="2212582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2468885" y="3291840"/>
            <a:ext cx="37420944" cy="55590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49933" y="9904301"/>
            <a:ext cx="17238322" cy="3263971"/>
          </a:xfrm>
        </p:spPr>
        <p:txBody>
          <a:bodyPr anchor="b">
            <a:noAutofit/>
          </a:bodyPr>
          <a:lstStyle>
            <a:lvl1pPr marL="0" indent="0">
              <a:lnSpc>
                <a:spcPct val="90000"/>
              </a:lnSpc>
              <a:buNone/>
              <a:defRPr sz="12480" b="0">
                <a:solidFill>
                  <a:schemeClr val="accent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12" name="Content Placeholder 3"/>
          <p:cNvSpPr>
            <a:spLocks noGrp="1"/>
          </p:cNvSpPr>
          <p:nvPr>
            <p:ph sz="quarter" idx="13"/>
          </p:nvPr>
        </p:nvSpPr>
        <p:spPr>
          <a:xfrm>
            <a:off x="2468890" y="13736318"/>
            <a:ext cx="18319363" cy="12061690"/>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633634" y="9904301"/>
            <a:ext cx="17264021" cy="3263971"/>
          </a:xfrm>
        </p:spPr>
        <p:txBody>
          <a:bodyPr anchor="b">
            <a:noAutofit/>
          </a:bodyPr>
          <a:lstStyle>
            <a:lvl1pPr marL="0" indent="0">
              <a:lnSpc>
                <a:spcPct val="90000"/>
              </a:lnSpc>
              <a:buNone/>
              <a:defRPr sz="12480" b="0">
                <a:solidFill>
                  <a:schemeClr val="accent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13" name="Content Placeholder 5"/>
          <p:cNvSpPr>
            <a:spLocks noGrp="1"/>
          </p:cNvSpPr>
          <p:nvPr>
            <p:ph sz="quarter" idx="14"/>
          </p:nvPr>
        </p:nvSpPr>
        <p:spPr>
          <a:xfrm>
            <a:off x="21578292" y="13736318"/>
            <a:ext cx="18319368" cy="12061690"/>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2F0DB5B-8A63-5841-8CE6-421230DCEB2C}" type="slidenum">
              <a:rPr lang="en-US" smtClean="0"/>
              <a:pPr>
                <a:defRPr/>
              </a:pPr>
              <a:t>‹#›</a:t>
            </a:fld>
            <a:endParaRPr lang="en-US"/>
          </a:p>
        </p:txBody>
      </p:sp>
    </p:spTree>
    <p:extLst>
      <p:ext uri="{BB962C8B-B14F-4D97-AF65-F5344CB8AC3E}">
        <p14:creationId xmlns:p14="http://schemas.microsoft.com/office/powerpoint/2010/main" val="3926227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D7F5F29-F491-414F-9990-4ABBC19AC243}" type="slidenum">
              <a:rPr lang="en-US" smtClean="0"/>
              <a:pPr>
                <a:defRPr/>
              </a:pPr>
              <a:t>‹#›</a:t>
            </a:fld>
            <a:endParaRPr lang="en-US"/>
          </a:p>
        </p:txBody>
      </p:sp>
    </p:spTree>
    <p:extLst>
      <p:ext uri="{BB962C8B-B14F-4D97-AF65-F5344CB8AC3E}">
        <p14:creationId xmlns:p14="http://schemas.microsoft.com/office/powerpoint/2010/main" val="2621139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7FB42B5-8DC8-2848-B46A-AEB68F3A76A1}" type="slidenum">
              <a:rPr lang="en-US" smtClean="0"/>
              <a:pPr>
                <a:defRPr/>
              </a:pPr>
              <a:t>‹#›</a:t>
            </a:fld>
            <a:endParaRPr lang="en-US"/>
          </a:p>
        </p:txBody>
      </p:sp>
    </p:spTree>
    <p:extLst>
      <p:ext uri="{BB962C8B-B14F-4D97-AF65-F5344CB8AC3E}">
        <p14:creationId xmlns:p14="http://schemas.microsoft.com/office/powerpoint/2010/main" val="229571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97116" y="3291840"/>
            <a:ext cx="14856696" cy="9711610"/>
          </a:xfrm>
        </p:spPr>
        <p:txBody>
          <a:bodyPr anchor="b">
            <a:normAutofit/>
          </a:bodyPr>
          <a:lstStyle>
            <a:lvl1pPr algn="ctr">
              <a:defRPr sz="17280"/>
            </a:lvl1pPr>
          </a:lstStyle>
          <a:p>
            <a:r>
              <a:rPr lang="en-US"/>
              <a:t>Click to edit Master title style</a:t>
            </a:r>
            <a:endParaRPr lang="en-US" dirty="0"/>
          </a:p>
        </p:txBody>
      </p:sp>
      <p:sp>
        <p:nvSpPr>
          <p:cNvPr id="10" name="Content Placeholder 2"/>
          <p:cNvSpPr>
            <a:spLocks noGrp="1"/>
          </p:cNvSpPr>
          <p:nvPr>
            <p:ph sz="quarter" idx="13"/>
          </p:nvPr>
        </p:nvSpPr>
        <p:spPr>
          <a:xfrm>
            <a:off x="18166082" y="3291847"/>
            <a:ext cx="21723749" cy="225061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497114" y="13003457"/>
            <a:ext cx="14856701" cy="12794558"/>
          </a:xfrm>
        </p:spPr>
        <p:txBody>
          <a:bodyPr anchor="t">
            <a:normAutofit/>
          </a:bodyPr>
          <a:lstStyle>
            <a:lvl1pPr marL="0" indent="0" algn="ctr">
              <a:buNone/>
              <a:defRPr sz="864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2F0DB5B-8A63-5841-8CE6-421230DCEB2C}" type="slidenum">
              <a:rPr lang="en-US" smtClean="0"/>
              <a:pPr>
                <a:defRPr/>
              </a:pPr>
              <a:t>‹#›</a:t>
            </a:fld>
            <a:endParaRPr lang="en-US"/>
          </a:p>
        </p:txBody>
      </p:sp>
    </p:spTree>
    <p:extLst>
      <p:ext uri="{BB962C8B-B14F-4D97-AF65-F5344CB8AC3E}">
        <p14:creationId xmlns:p14="http://schemas.microsoft.com/office/powerpoint/2010/main" val="2000607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8885" y="3291840"/>
            <a:ext cx="21159226" cy="9711610"/>
          </a:xfrm>
        </p:spPr>
        <p:txBody>
          <a:bodyPr anchor="b">
            <a:normAutofit/>
          </a:bodyPr>
          <a:lstStyle>
            <a:lvl1pPr algn="ctr">
              <a:defRPr sz="17280"/>
            </a:lvl1pPr>
          </a:lstStyle>
          <a:p>
            <a:r>
              <a:rPr lang="en-US"/>
              <a:t>Click to edit Master title style</a:t>
            </a:r>
            <a:endParaRPr lang="en-US" dirty="0"/>
          </a:p>
        </p:txBody>
      </p:sp>
      <p:sp>
        <p:nvSpPr>
          <p:cNvPr id="3" name="Picture Placeholder 2"/>
          <p:cNvSpPr>
            <a:spLocks noGrp="1" noChangeAspect="1"/>
          </p:cNvSpPr>
          <p:nvPr>
            <p:ph type="pic" idx="1"/>
          </p:nvPr>
        </p:nvSpPr>
        <p:spPr>
          <a:xfrm>
            <a:off x="24709154" y="7"/>
            <a:ext cx="15180677" cy="24343358"/>
          </a:xfrm>
          <a:ln w="57150" cmpd="thinThick">
            <a:solidFill>
              <a:schemeClr val="bg1">
                <a:lumMod val="50000"/>
              </a:schemeClr>
            </a:solidFill>
            <a:miter lim="800000"/>
          </a:ln>
        </p:spPr>
        <p:txBody>
          <a:bodyPr anchor="t"/>
          <a:lstStyle>
            <a:lvl1pPr marL="0" indent="0" algn="ctr">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2468887" y="13003457"/>
            <a:ext cx="21159221" cy="11339909"/>
          </a:xfrm>
        </p:spPr>
        <p:txBody>
          <a:bodyPr anchor="t">
            <a:normAutofit/>
          </a:bodyPr>
          <a:lstStyle>
            <a:lvl1pPr marL="0" indent="0" algn="ctr">
              <a:buNone/>
              <a:defRPr sz="864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2F0DB5B-8A63-5841-8CE6-421230DCEB2C}" type="slidenum">
              <a:rPr lang="en-US" smtClean="0"/>
              <a:pPr>
                <a:defRPr/>
              </a:pPr>
              <a:t>‹#›</a:t>
            </a:fld>
            <a:endParaRPr lang="en-US"/>
          </a:p>
        </p:txBody>
      </p:sp>
    </p:spTree>
    <p:extLst>
      <p:ext uri="{BB962C8B-B14F-4D97-AF65-F5344CB8AC3E}">
        <p14:creationId xmlns:p14="http://schemas.microsoft.com/office/powerpoint/2010/main" val="913250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43891200" cy="32918400"/>
          </a:xfrm>
          <a:prstGeom prst="rect">
            <a:avLst/>
          </a:prstGeom>
        </p:spPr>
      </p:pic>
      <p:grpSp>
        <p:nvGrpSpPr>
          <p:cNvPr id="10" name="Group 9"/>
          <p:cNvGrpSpPr/>
          <p:nvPr/>
        </p:nvGrpSpPr>
        <p:grpSpPr>
          <a:xfrm>
            <a:off x="-91428" y="7"/>
            <a:ext cx="43219262" cy="31891589"/>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2468885" y="3291847"/>
            <a:ext cx="37428778" cy="552943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2468885" y="9904303"/>
            <a:ext cx="37428778" cy="1589370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73098" y="27635203"/>
            <a:ext cx="13624560" cy="2392656"/>
          </a:xfrm>
          <a:prstGeom prst="rect">
            <a:avLst/>
          </a:prstGeom>
        </p:spPr>
        <p:txBody>
          <a:bodyPr vert="horz" lIns="91440" tIns="45720" rIns="91440" bIns="45720" rtlCol="0" anchor="ctr"/>
          <a:lstStyle>
            <a:lvl1pPr algn="r">
              <a:defRPr sz="13440" cap="all" baseline="0">
                <a:solidFill>
                  <a:schemeClr val="accent1">
                    <a:lumMod val="50000"/>
                  </a:schemeClr>
                </a:solidFill>
              </a:defRPr>
            </a:lvl1pPr>
          </a:lstStyle>
          <a:p>
            <a:pPr>
              <a:defRPr/>
            </a:pPr>
            <a:endParaRPr lang="en-US"/>
          </a:p>
        </p:txBody>
      </p:sp>
      <p:sp>
        <p:nvSpPr>
          <p:cNvPr id="5" name="Footer Placeholder 4"/>
          <p:cNvSpPr>
            <a:spLocks noGrp="1"/>
          </p:cNvSpPr>
          <p:nvPr>
            <p:ph type="ftr" sz="quarter" idx="3"/>
          </p:nvPr>
        </p:nvSpPr>
        <p:spPr>
          <a:xfrm>
            <a:off x="2468887" y="27635203"/>
            <a:ext cx="19798987" cy="2392656"/>
          </a:xfrm>
          <a:prstGeom prst="rect">
            <a:avLst/>
          </a:prstGeom>
        </p:spPr>
        <p:txBody>
          <a:bodyPr vert="horz" lIns="91440" tIns="45720" rIns="91440" bIns="45720" rtlCol="0" anchor="ctr"/>
          <a:lstStyle>
            <a:lvl1pPr algn="l">
              <a:defRPr sz="13440" cap="all" baseline="0">
                <a:solidFill>
                  <a:schemeClr val="accent1">
                    <a:lumMod val="50000"/>
                  </a:schemeClr>
                </a:solidFill>
              </a:defRPr>
            </a:lvl1pPr>
          </a:lstStyle>
          <a:p>
            <a:pPr>
              <a:defRPr/>
            </a:pPr>
            <a:endParaRPr lang="en-US"/>
          </a:p>
        </p:txBody>
      </p:sp>
      <p:sp>
        <p:nvSpPr>
          <p:cNvPr id="6" name="Slide Number Placeholder 5"/>
          <p:cNvSpPr>
            <a:spLocks noGrp="1"/>
          </p:cNvSpPr>
          <p:nvPr>
            <p:ph type="sldNum" sz="quarter" idx="4"/>
          </p:nvPr>
        </p:nvSpPr>
        <p:spPr>
          <a:xfrm>
            <a:off x="22633637" y="27635203"/>
            <a:ext cx="3265872" cy="2392656"/>
          </a:xfrm>
          <a:prstGeom prst="rect">
            <a:avLst/>
          </a:prstGeom>
        </p:spPr>
        <p:txBody>
          <a:bodyPr vert="horz" lIns="91440" tIns="45720" rIns="91440" bIns="45720" rtlCol="0" anchor="ctr"/>
          <a:lstStyle>
            <a:lvl1pPr algn="ctr">
              <a:defRPr sz="13440" cap="all" baseline="0">
                <a:solidFill>
                  <a:schemeClr val="accent1">
                    <a:lumMod val="50000"/>
                  </a:schemeClr>
                </a:solidFill>
              </a:defRPr>
            </a:lvl1pPr>
          </a:lstStyle>
          <a:p>
            <a:pPr>
              <a:defRPr/>
            </a:pPr>
            <a:fld id="{32F0DB5B-8A63-5841-8CE6-421230DCEB2C}" type="slidenum">
              <a:rPr lang="en-US" smtClean="0"/>
              <a:pPr>
                <a:defRPr/>
              </a:pPr>
              <a:t>‹#›</a:t>
            </a:fld>
            <a:endParaRPr lang="en-US"/>
          </a:p>
        </p:txBody>
      </p:sp>
    </p:spTree>
    <p:extLst>
      <p:ext uri="{BB962C8B-B14F-4D97-AF65-F5344CB8AC3E}">
        <p14:creationId xmlns:p14="http://schemas.microsoft.com/office/powerpoint/2010/main" val="1277529144"/>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 id="2147484268" r:id="rId12"/>
    <p:sldLayoutId id="2147484269" r:id="rId13"/>
    <p:sldLayoutId id="2147484270" r:id="rId14"/>
    <p:sldLayoutId id="2147484271" r:id="rId15"/>
    <p:sldLayoutId id="2147484272" r:id="rId16"/>
    <p:sldLayoutId id="2147484273" r:id="rId17"/>
  </p:sldLayoutIdLst>
  <p:txStyles>
    <p:titleStyle>
      <a:lvl1pPr algn="l" defTabSz="4389120" rtl="0" eaLnBrk="1" latinLnBrk="0" hangingPunct="1">
        <a:lnSpc>
          <a:spcPct val="90000"/>
        </a:lnSpc>
        <a:spcBef>
          <a:spcPct val="0"/>
        </a:spcBef>
        <a:buNone/>
        <a:defRPr sz="21120" kern="1200" cap="all" baseline="0">
          <a:solidFill>
            <a:schemeClr val="accent1"/>
          </a:solidFill>
          <a:effectLst/>
          <a:latin typeface="+mj-lt"/>
          <a:ea typeface="+mj-ea"/>
          <a:cs typeface="+mj-cs"/>
        </a:defRPr>
      </a:lvl1pPr>
    </p:titleStyle>
    <p:bodyStyle>
      <a:lvl1pPr marL="1097280" indent="-1097280" algn="l" defTabSz="4389120" rtl="0" eaLnBrk="1" latinLnBrk="0" hangingPunct="1">
        <a:lnSpc>
          <a:spcPct val="120000"/>
        </a:lnSpc>
        <a:spcBef>
          <a:spcPts val="4800"/>
        </a:spcBef>
        <a:buClr>
          <a:schemeClr val="accent1"/>
        </a:buClr>
        <a:buSzPct val="160000"/>
        <a:buFont typeface="Arial" panose="020B0604020202020204" pitchFamily="34" charset="0"/>
        <a:buChar char="•"/>
        <a:defRPr sz="9600" kern="1200" cap="all" baseline="0">
          <a:solidFill>
            <a:schemeClr val="tx1"/>
          </a:solidFill>
          <a:effectLst/>
          <a:latin typeface="+mn-lt"/>
          <a:ea typeface="+mn-ea"/>
          <a:cs typeface="+mn-cs"/>
        </a:defRPr>
      </a:lvl1pPr>
      <a:lvl2pPr marL="3291840" indent="-1097280" algn="l" defTabSz="4389120" rtl="0" eaLnBrk="1" latinLnBrk="0" hangingPunct="1">
        <a:lnSpc>
          <a:spcPct val="120000"/>
        </a:lnSpc>
        <a:spcBef>
          <a:spcPts val="2400"/>
        </a:spcBef>
        <a:buClr>
          <a:schemeClr val="accent1"/>
        </a:buClr>
        <a:buSzPct val="160000"/>
        <a:buFont typeface="Arial" panose="020B0604020202020204" pitchFamily="34" charset="0"/>
        <a:buChar char="•"/>
        <a:defRPr sz="8640" kern="1200" cap="all" baseline="0">
          <a:solidFill>
            <a:schemeClr val="tx1"/>
          </a:solidFill>
          <a:effectLst/>
          <a:latin typeface="+mn-lt"/>
          <a:ea typeface="+mn-ea"/>
          <a:cs typeface="+mn-cs"/>
        </a:defRPr>
      </a:lvl2pPr>
      <a:lvl3pPr marL="5486400" indent="-1097280" algn="l" defTabSz="4389120" rtl="0" eaLnBrk="1" latinLnBrk="0" hangingPunct="1">
        <a:lnSpc>
          <a:spcPct val="120000"/>
        </a:lnSpc>
        <a:spcBef>
          <a:spcPts val="2400"/>
        </a:spcBef>
        <a:buClr>
          <a:schemeClr val="accent1"/>
        </a:buClr>
        <a:buSzPct val="160000"/>
        <a:buFont typeface="Arial" panose="020B0604020202020204" pitchFamily="34" charset="0"/>
        <a:buChar char="•"/>
        <a:defRPr sz="7680" kern="1200" cap="all" baseline="0">
          <a:solidFill>
            <a:schemeClr val="tx1"/>
          </a:solidFill>
          <a:effectLst/>
          <a:latin typeface="+mn-lt"/>
          <a:ea typeface="+mn-ea"/>
          <a:cs typeface="+mn-cs"/>
        </a:defRPr>
      </a:lvl3pPr>
      <a:lvl4pPr marL="7680960" indent="-1097280" algn="l" defTabSz="4389120" rtl="0" eaLnBrk="1" latinLnBrk="0" hangingPunct="1">
        <a:lnSpc>
          <a:spcPct val="120000"/>
        </a:lnSpc>
        <a:spcBef>
          <a:spcPts val="2400"/>
        </a:spcBef>
        <a:buClr>
          <a:schemeClr val="accent1"/>
        </a:buClr>
        <a:buSzPct val="160000"/>
        <a:buFont typeface="Arial" panose="020B0604020202020204" pitchFamily="34" charset="0"/>
        <a:buChar char="•"/>
        <a:defRPr sz="6720" kern="1200" cap="all" baseline="0">
          <a:solidFill>
            <a:schemeClr val="tx1"/>
          </a:solidFill>
          <a:effectLst/>
          <a:latin typeface="+mn-lt"/>
          <a:ea typeface="+mn-ea"/>
          <a:cs typeface="+mn-cs"/>
        </a:defRPr>
      </a:lvl4pPr>
      <a:lvl5pPr marL="9875520" indent="-1097280" algn="l" defTabSz="4389120" rtl="0" eaLnBrk="1" latinLnBrk="0" hangingPunct="1">
        <a:lnSpc>
          <a:spcPct val="120000"/>
        </a:lnSpc>
        <a:spcBef>
          <a:spcPts val="2400"/>
        </a:spcBef>
        <a:buClr>
          <a:schemeClr val="accent1"/>
        </a:buClr>
        <a:buSzPct val="160000"/>
        <a:buFont typeface="Arial" panose="020B0604020202020204" pitchFamily="34" charset="0"/>
        <a:buChar char="•"/>
        <a:defRPr sz="6720" kern="1200" cap="all" baseline="0">
          <a:solidFill>
            <a:schemeClr val="tx1"/>
          </a:solidFill>
          <a:effectLst/>
          <a:latin typeface="+mn-lt"/>
          <a:ea typeface="+mn-ea"/>
          <a:cs typeface="+mn-cs"/>
        </a:defRPr>
      </a:lvl5pPr>
      <a:lvl6pPr marL="12070080" indent="-1097280" algn="l" defTabSz="4389120" rtl="0" eaLnBrk="1" latinLnBrk="0" hangingPunct="1">
        <a:lnSpc>
          <a:spcPct val="120000"/>
        </a:lnSpc>
        <a:spcBef>
          <a:spcPts val="2400"/>
        </a:spcBef>
        <a:buClr>
          <a:schemeClr val="accent1"/>
        </a:buClr>
        <a:buSzPct val="160000"/>
        <a:buFont typeface="Arial" panose="020B0604020202020204" pitchFamily="34" charset="0"/>
        <a:buChar char="•"/>
        <a:defRPr sz="6720" kern="1200" cap="all" baseline="0">
          <a:solidFill>
            <a:schemeClr val="tx1"/>
          </a:solidFill>
          <a:effectLst/>
          <a:latin typeface="+mn-lt"/>
          <a:ea typeface="+mn-ea"/>
          <a:cs typeface="+mn-cs"/>
        </a:defRPr>
      </a:lvl6pPr>
      <a:lvl7pPr marL="14264640" indent="-1097280" algn="l" defTabSz="4389120" rtl="0" eaLnBrk="1" latinLnBrk="0" hangingPunct="1">
        <a:lnSpc>
          <a:spcPct val="120000"/>
        </a:lnSpc>
        <a:spcBef>
          <a:spcPts val="2400"/>
        </a:spcBef>
        <a:buClr>
          <a:schemeClr val="accent1"/>
        </a:buClr>
        <a:buSzPct val="160000"/>
        <a:buFont typeface="Arial" panose="020B0604020202020204" pitchFamily="34" charset="0"/>
        <a:buChar char="•"/>
        <a:defRPr sz="6720" kern="1200" cap="all" baseline="0">
          <a:solidFill>
            <a:schemeClr val="tx1"/>
          </a:solidFill>
          <a:effectLst/>
          <a:latin typeface="+mn-lt"/>
          <a:ea typeface="+mn-ea"/>
          <a:cs typeface="+mn-cs"/>
        </a:defRPr>
      </a:lvl7pPr>
      <a:lvl8pPr marL="16459200" indent="-1097280" algn="l" defTabSz="4389120" rtl="0" eaLnBrk="1" latinLnBrk="0" hangingPunct="1">
        <a:lnSpc>
          <a:spcPct val="120000"/>
        </a:lnSpc>
        <a:spcBef>
          <a:spcPts val="2400"/>
        </a:spcBef>
        <a:buClr>
          <a:schemeClr val="accent1"/>
        </a:buClr>
        <a:buSzPct val="160000"/>
        <a:buFont typeface="Arial" panose="020B0604020202020204" pitchFamily="34" charset="0"/>
        <a:buChar char="•"/>
        <a:defRPr sz="6720" kern="1200" cap="all" baseline="0">
          <a:solidFill>
            <a:schemeClr val="tx1"/>
          </a:solidFill>
          <a:effectLst/>
          <a:latin typeface="+mn-lt"/>
          <a:ea typeface="+mn-ea"/>
          <a:cs typeface="+mn-cs"/>
        </a:defRPr>
      </a:lvl8pPr>
      <a:lvl9pPr marL="18653760" indent="-1097280" algn="l" defTabSz="4389120" rtl="0" eaLnBrk="1" latinLnBrk="0" hangingPunct="1">
        <a:lnSpc>
          <a:spcPct val="120000"/>
        </a:lnSpc>
        <a:spcBef>
          <a:spcPts val="2400"/>
        </a:spcBef>
        <a:buClr>
          <a:schemeClr val="accent1"/>
        </a:buClr>
        <a:buSzPct val="160000"/>
        <a:buFont typeface="Arial" panose="020B0604020202020204" pitchFamily="34" charset="0"/>
        <a:buChar char="•"/>
        <a:defRPr sz="6720" kern="1200" cap="all" baseline="0">
          <a:solidFill>
            <a:schemeClr val="tx1"/>
          </a:solidFill>
          <a:effectLst/>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ideo" Target="https://www.youtube.com/embed/WBFgFEcmV_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21783" y="1001072"/>
            <a:ext cx="13725140" cy="3812539"/>
          </a:xfrm>
          <a:prstGeom prst="rect">
            <a:avLst/>
          </a:prstGeom>
        </p:spPr>
      </p:pic>
      <p:sp>
        <p:nvSpPr>
          <p:cNvPr id="3" name="TextBox 6"/>
          <p:cNvSpPr txBox="1">
            <a:spLocks noChangeArrowheads="1"/>
          </p:cNvSpPr>
          <p:nvPr/>
        </p:nvSpPr>
        <p:spPr bwMode="auto">
          <a:xfrm>
            <a:off x="16304343" y="914313"/>
            <a:ext cx="2981838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MS PGothic" charset="0"/>
                <a:cs typeface="MS PGothic" charset="0"/>
              </a:defRPr>
            </a:lvl1pPr>
            <a:lvl2pPr marL="742950" indent="-285750" eaLnBrk="0" hangingPunct="0">
              <a:defRPr sz="2400">
                <a:solidFill>
                  <a:schemeClr val="tx1"/>
                </a:solidFill>
                <a:latin typeface="Tahoma" charset="0"/>
                <a:ea typeface="MS PGothic" charset="0"/>
                <a:cs typeface="MS PGothic" charset="0"/>
              </a:defRPr>
            </a:lvl2pPr>
            <a:lvl3pPr marL="1143000" indent="-228600" eaLnBrk="0" hangingPunct="0">
              <a:defRPr sz="2400">
                <a:solidFill>
                  <a:schemeClr val="tx1"/>
                </a:solidFill>
                <a:latin typeface="Tahoma" charset="0"/>
                <a:ea typeface="MS PGothic" charset="0"/>
                <a:cs typeface="MS PGothic" charset="0"/>
              </a:defRPr>
            </a:lvl3pPr>
            <a:lvl4pPr marL="1600200" indent="-228600" eaLnBrk="0" hangingPunct="0">
              <a:defRPr sz="2400">
                <a:solidFill>
                  <a:schemeClr val="tx1"/>
                </a:solidFill>
                <a:latin typeface="Tahoma" charset="0"/>
                <a:ea typeface="MS PGothic" charset="0"/>
                <a:cs typeface="MS PGothic" charset="0"/>
              </a:defRPr>
            </a:lvl4pPr>
            <a:lvl5pPr marL="2057400" indent="-228600" eaLnBrk="0" hangingPunct="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r>
              <a:rPr lang="en-US" sz="8800" dirty="0">
                <a:latin typeface="Georgia"/>
                <a:cs typeface="Georgia"/>
              </a:rPr>
              <a:t>Resiliency Tool Kit at Work and at Home</a:t>
            </a:r>
          </a:p>
        </p:txBody>
      </p:sp>
      <p:sp>
        <p:nvSpPr>
          <p:cNvPr id="4" name="Subtitle 2"/>
          <p:cNvSpPr txBox="1">
            <a:spLocks/>
          </p:cNvSpPr>
          <p:nvPr/>
        </p:nvSpPr>
        <p:spPr>
          <a:xfrm>
            <a:off x="14273022" y="2601273"/>
            <a:ext cx="25497614" cy="2212339"/>
          </a:xfrm>
          <a:prstGeom prst="rect">
            <a:avLst/>
          </a:prstGeom>
        </p:spPr>
        <p:txBody>
          <a:bodyPr/>
          <a:lstStyle>
            <a:lvl1pPr marL="1097280" indent="-1097280" algn="l" defTabSz="4389120" rtl="0" eaLnBrk="1" latinLnBrk="0" hangingPunct="1">
              <a:lnSpc>
                <a:spcPct val="120000"/>
              </a:lnSpc>
              <a:spcBef>
                <a:spcPts val="4800"/>
              </a:spcBef>
              <a:buClr>
                <a:schemeClr val="accent1"/>
              </a:buClr>
              <a:buSzPct val="160000"/>
              <a:buFont typeface="Arial" panose="020B0604020202020204" pitchFamily="34" charset="0"/>
              <a:buChar char="•"/>
              <a:defRPr sz="9600" kern="1200" cap="all" baseline="0">
                <a:solidFill>
                  <a:schemeClr val="tx1"/>
                </a:solidFill>
                <a:effectLst/>
                <a:latin typeface="+mn-lt"/>
                <a:ea typeface="+mn-ea"/>
                <a:cs typeface="+mn-cs"/>
              </a:defRPr>
            </a:lvl1pPr>
            <a:lvl2pPr marL="3291840" indent="-1097280" algn="l" defTabSz="4389120" rtl="0" eaLnBrk="1" latinLnBrk="0" hangingPunct="1">
              <a:lnSpc>
                <a:spcPct val="120000"/>
              </a:lnSpc>
              <a:spcBef>
                <a:spcPts val="2400"/>
              </a:spcBef>
              <a:buClr>
                <a:schemeClr val="accent1"/>
              </a:buClr>
              <a:buSzPct val="160000"/>
              <a:buFont typeface="Arial" panose="020B0604020202020204" pitchFamily="34" charset="0"/>
              <a:buChar char="•"/>
              <a:defRPr sz="8640" kern="1200" cap="all" baseline="0">
                <a:solidFill>
                  <a:schemeClr val="tx1"/>
                </a:solidFill>
                <a:effectLst/>
                <a:latin typeface="+mn-lt"/>
                <a:ea typeface="+mn-ea"/>
                <a:cs typeface="+mn-cs"/>
              </a:defRPr>
            </a:lvl2pPr>
            <a:lvl3pPr marL="5486400" indent="-1097280" algn="l" defTabSz="4389120" rtl="0" eaLnBrk="1" latinLnBrk="0" hangingPunct="1">
              <a:lnSpc>
                <a:spcPct val="120000"/>
              </a:lnSpc>
              <a:spcBef>
                <a:spcPts val="2400"/>
              </a:spcBef>
              <a:buClr>
                <a:schemeClr val="accent1"/>
              </a:buClr>
              <a:buSzPct val="160000"/>
              <a:buFont typeface="Arial" panose="020B0604020202020204" pitchFamily="34" charset="0"/>
              <a:buChar char="•"/>
              <a:defRPr sz="7680" kern="1200" cap="all" baseline="0">
                <a:solidFill>
                  <a:schemeClr val="tx1"/>
                </a:solidFill>
                <a:effectLst/>
                <a:latin typeface="+mn-lt"/>
                <a:ea typeface="+mn-ea"/>
                <a:cs typeface="+mn-cs"/>
              </a:defRPr>
            </a:lvl3pPr>
            <a:lvl4pPr marL="7680960" indent="-1097280" algn="l" defTabSz="4389120" rtl="0" eaLnBrk="1" latinLnBrk="0" hangingPunct="1">
              <a:lnSpc>
                <a:spcPct val="120000"/>
              </a:lnSpc>
              <a:spcBef>
                <a:spcPts val="2400"/>
              </a:spcBef>
              <a:buClr>
                <a:schemeClr val="accent1"/>
              </a:buClr>
              <a:buSzPct val="160000"/>
              <a:buFont typeface="Arial" panose="020B0604020202020204" pitchFamily="34" charset="0"/>
              <a:buChar char="•"/>
              <a:defRPr sz="6720" kern="1200" cap="all" baseline="0">
                <a:solidFill>
                  <a:schemeClr val="tx1"/>
                </a:solidFill>
                <a:effectLst/>
                <a:latin typeface="+mn-lt"/>
                <a:ea typeface="+mn-ea"/>
                <a:cs typeface="+mn-cs"/>
              </a:defRPr>
            </a:lvl4pPr>
            <a:lvl5pPr marL="9875520" indent="-1097280" algn="l" defTabSz="4389120" rtl="0" eaLnBrk="1" latinLnBrk="0" hangingPunct="1">
              <a:lnSpc>
                <a:spcPct val="120000"/>
              </a:lnSpc>
              <a:spcBef>
                <a:spcPts val="2400"/>
              </a:spcBef>
              <a:buClr>
                <a:schemeClr val="accent1"/>
              </a:buClr>
              <a:buSzPct val="160000"/>
              <a:buFont typeface="Arial" panose="020B0604020202020204" pitchFamily="34" charset="0"/>
              <a:buChar char="•"/>
              <a:defRPr sz="6720" kern="1200" cap="all" baseline="0">
                <a:solidFill>
                  <a:schemeClr val="tx1"/>
                </a:solidFill>
                <a:effectLst/>
                <a:latin typeface="+mn-lt"/>
                <a:ea typeface="+mn-ea"/>
                <a:cs typeface="+mn-cs"/>
              </a:defRPr>
            </a:lvl5pPr>
            <a:lvl6pPr marL="12070080" indent="-1097280" algn="l" defTabSz="4389120" rtl="0" eaLnBrk="1" latinLnBrk="0" hangingPunct="1">
              <a:lnSpc>
                <a:spcPct val="120000"/>
              </a:lnSpc>
              <a:spcBef>
                <a:spcPts val="2400"/>
              </a:spcBef>
              <a:buClr>
                <a:schemeClr val="accent1"/>
              </a:buClr>
              <a:buSzPct val="160000"/>
              <a:buFont typeface="Arial" panose="020B0604020202020204" pitchFamily="34" charset="0"/>
              <a:buChar char="•"/>
              <a:defRPr sz="6720" kern="1200" cap="all" baseline="0">
                <a:solidFill>
                  <a:schemeClr val="tx1"/>
                </a:solidFill>
                <a:effectLst/>
                <a:latin typeface="+mn-lt"/>
                <a:ea typeface="+mn-ea"/>
                <a:cs typeface="+mn-cs"/>
              </a:defRPr>
            </a:lvl6pPr>
            <a:lvl7pPr marL="14264640" indent="-1097280" algn="l" defTabSz="4389120" rtl="0" eaLnBrk="1" latinLnBrk="0" hangingPunct="1">
              <a:lnSpc>
                <a:spcPct val="120000"/>
              </a:lnSpc>
              <a:spcBef>
                <a:spcPts val="2400"/>
              </a:spcBef>
              <a:buClr>
                <a:schemeClr val="accent1"/>
              </a:buClr>
              <a:buSzPct val="160000"/>
              <a:buFont typeface="Arial" panose="020B0604020202020204" pitchFamily="34" charset="0"/>
              <a:buChar char="•"/>
              <a:defRPr sz="6720" kern="1200" cap="all" baseline="0">
                <a:solidFill>
                  <a:schemeClr val="tx1"/>
                </a:solidFill>
                <a:effectLst/>
                <a:latin typeface="+mn-lt"/>
                <a:ea typeface="+mn-ea"/>
                <a:cs typeface="+mn-cs"/>
              </a:defRPr>
            </a:lvl7pPr>
            <a:lvl8pPr marL="16459200" indent="-1097280" algn="l" defTabSz="4389120" rtl="0" eaLnBrk="1" latinLnBrk="0" hangingPunct="1">
              <a:lnSpc>
                <a:spcPct val="120000"/>
              </a:lnSpc>
              <a:spcBef>
                <a:spcPts val="2400"/>
              </a:spcBef>
              <a:buClr>
                <a:schemeClr val="accent1"/>
              </a:buClr>
              <a:buSzPct val="160000"/>
              <a:buFont typeface="Arial" panose="020B0604020202020204" pitchFamily="34" charset="0"/>
              <a:buChar char="•"/>
              <a:defRPr sz="6720" kern="1200" cap="all" baseline="0">
                <a:solidFill>
                  <a:schemeClr val="tx1"/>
                </a:solidFill>
                <a:effectLst/>
                <a:latin typeface="+mn-lt"/>
                <a:ea typeface="+mn-ea"/>
                <a:cs typeface="+mn-cs"/>
              </a:defRPr>
            </a:lvl8pPr>
            <a:lvl9pPr marL="18653760" indent="-1097280" algn="l" defTabSz="4389120" rtl="0" eaLnBrk="1" latinLnBrk="0" hangingPunct="1">
              <a:lnSpc>
                <a:spcPct val="120000"/>
              </a:lnSpc>
              <a:spcBef>
                <a:spcPts val="2400"/>
              </a:spcBef>
              <a:buClr>
                <a:schemeClr val="accent1"/>
              </a:buClr>
              <a:buSzPct val="160000"/>
              <a:buFont typeface="Arial" panose="020B0604020202020204" pitchFamily="34" charset="0"/>
              <a:buChar char="•"/>
              <a:defRPr sz="6720" kern="1200" cap="all" baseline="0">
                <a:solidFill>
                  <a:schemeClr val="tx1"/>
                </a:solidFill>
                <a:effectLst/>
                <a:latin typeface="+mn-lt"/>
                <a:ea typeface="+mn-ea"/>
                <a:cs typeface="+mn-cs"/>
              </a:defRPr>
            </a:lvl9pPr>
          </a:lstStyle>
          <a:p>
            <a:pPr marL="0" indent="0" algn="ctr">
              <a:buNone/>
            </a:pPr>
            <a:r>
              <a:rPr lang="en-US" sz="5400" dirty="0">
                <a:latin typeface="Georgia"/>
                <a:ea typeface="MS PGothic" charset="0"/>
                <a:cs typeface="Georgia"/>
              </a:rPr>
              <a:t>Giovanna Robbins, MSN, RN; Dana Rose, BSN, RN; Heather Sauerwald, MSN, RN; Nicole Sedaka, MS, RN, CNL; Rebecca Shumaker, MSN, RN, NPD-BC</a:t>
            </a:r>
          </a:p>
        </p:txBody>
      </p:sp>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783905" y="6294819"/>
            <a:ext cx="11697784" cy="12481118"/>
          </a:xfrm>
          <a:prstGeom prst="rect">
            <a:avLst/>
          </a:prstGeom>
          <a:ln w="57150">
            <a:solidFill>
              <a:schemeClr val="tx1"/>
            </a:solidFill>
          </a:ln>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783905" y="19329142"/>
            <a:ext cx="11697784" cy="12481117"/>
          </a:xfrm>
          <a:prstGeom prst="rect">
            <a:avLst/>
          </a:prstGeom>
          <a:ln w="57150">
            <a:solidFill>
              <a:schemeClr val="tx1"/>
            </a:solidFill>
          </a:ln>
        </p:spPr>
      </p:pic>
      <p:sp>
        <p:nvSpPr>
          <p:cNvPr id="7" name="Rectangle 6"/>
          <p:cNvSpPr/>
          <p:nvPr/>
        </p:nvSpPr>
        <p:spPr>
          <a:xfrm>
            <a:off x="1459199" y="6544072"/>
            <a:ext cx="12951242" cy="10078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Georgia"/>
                <a:cs typeface="Georgia"/>
              </a:rPr>
              <a:t>Background</a:t>
            </a:r>
            <a:endParaRPr lang="en-US" sz="4800" dirty="0">
              <a:solidFill>
                <a:schemeClr val="bg1"/>
              </a:solidFill>
            </a:endParaRPr>
          </a:p>
        </p:txBody>
      </p:sp>
      <p:sp>
        <p:nvSpPr>
          <p:cNvPr id="9" name="TextBox 8"/>
          <p:cNvSpPr txBox="1"/>
          <p:nvPr/>
        </p:nvSpPr>
        <p:spPr>
          <a:xfrm>
            <a:off x="1459199" y="7621268"/>
            <a:ext cx="12978698" cy="4228850"/>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822960" indent="-822960">
              <a:spcBef>
                <a:spcPct val="20000"/>
              </a:spcBef>
              <a:buClr>
                <a:schemeClr val="hlink"/>
              </a:buClr>
              <a:buSzPct val="70000"/>
              <a:buFont typeface="Arial" panose="020B0604020202020204" pitchFamily="34" charset="0"/>
              <a:buChar char="•"/>
            </a:pPr>
            <a:r>
              <a:rPr lang="en-US" sz="3200" dirty="0">
                <a:latin typeface="Georgia"/>
                <a:cs typeface="Georgia"/>
              </a:rPr>
              <a:t>Nursing is a stressful and demanding profession that can be both physically and emotionally draining.</a:t>
            </a:r>
          </a:p>
          <a:p>
            <a:pPr marL="822960" indent="-822960">
              <a:spcBef>
                <a:spcPct val="20000"/>
              </a:spcBef>
              <a:buClr>
                <a:schemeClr val="hlink"/>
              </a:buClr>
              <a:buSzPct val="70000"/>
              <a:buFont typeface="Arial" panose="020B0604020202020204" pitchFamily="34" charset="0"/>
              <a:buChar char="•"/>
            </a:pPr>
            <a:r>
              <a:rPr lang="en-US" sz="3200" dirty="0">
                <a:latin typeface="Georgia"/>
                <a:cs typeface="Georgia"/>
              </a:rPr>
              <a:t>This environment paired with competing demands makes it challenging for nurses to take time to decompress and recharge which can lead to burnout and turnover.  </a:t>
            </a:r>
          </a:p>
          <a:p>
            <a:pPr marL="822960" indent="-822960">
              <a:spcBef>
                <a:spcPct val="20000"/>
              </a:spcBef>
              <a:buClr>
                <a:schemeClr val="hlink"/>
              </a:buClr>
              <a:buSzPct val="70000"/>
              <a:buFont typeface="Arial" panose="020B0604020202020204" pitchFamily="34" charset="0"/>
              <a:buChar char="•"/>
            </a:pPr>
            <a:r>
              <a:rPr lang="en-US" sz="3200" dirty="0">
                <a:latin typeface="Georgia"/>
                <a:cs typeface="Georgia"/>
              </a:rPr>
              <a:t>When nurses neglect to take time for themselves while at work they are often exhausted.  This can lead to issues with work-life balance and spill into the home environment.</a:t>
            </a:r>
          </a:p>
        </p:txBody>
      </p:sp>
      <p:sp>
        <p:nvSpPr>
          <p:cNvPr id="10" name="Rectangle 9"/>
          <p:cNvSpPr/>
          <p:nvPr/>
        </p:nvSpPr>
        <p:spPr>
          <a:xfrm>
            <a:off x="1580139" y="15005240"/>
            <a:ext cx="12830302" cy="106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Georgia" panose="02040502050405020303" pitchFamily="18" charset="0"/>
              </a:rPr>
              <a:t>Questions</a:t>
            </a:r>
          </a:p>
        </p:txBody>
      </p:sp>
      <p:sp>
        <p:nvSpPr>
          <p:cNvPr id="11" name="TextBox 10"/>
          <p:cNvSpPr txBox="1"/>
          <p:nvPr/>
        </p:nvSpPr>
        <p:spPr>
          <a:xfrm>
            <a:off x="1607595" y="16122903"/>
            <a:ext cx="12830302" cy="2653034"/>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822960" indent="-822960">
              <a:spcBef>
                <a:spcPct val="20000"/>
              </a:spcBef>
              <a:buClr>
                <a:schemeClr val="hlink"/>
              </a:buClr>
              <a:buSzPct val="70000"/>
              <a:buFont typeface="Arial" panose="020B0604020202020204" pitchFamily="34" charset="0"/>
              <a:buChar char="•"/>
            </a:pPr>
            <a:r>
              <a:rPr lang="en-US" sz="3200" dirty="0">
                <a:latin typeface="Georgia"/>
                <a:cs typeface="Georgia"/>
              </a:rPr>
              <a:t>Will nurses who utilize a simple toolkit be better equipped to deal with stressful situations in the workplace and home?</a:t>
            </a:r>
          </a:p>
          <a:p>
            <a:pPr marL="822960" indent="-822960">
              <a:spcBef>
                <a:spcPct val="20000"/>
              </a:spcBef>
              <a:buClr>
                <a:schemeClr val="hlink"/>
              </a:buClr>
              <a:buSzPct val="70000"/>
              <a:buFont typeface="Arial" panose="020B0604020202020204" pitchFamily="34" charset="0"/>
              <a:buChar char="•"/>
            </a:pPr>
            <a:r>
              <a:rPr lang="en-US" sz="3200" dirty="0">
                <a:latin typeface="Georgia"/>
                <a:cs typeface="Georgia"/>
              </a:rPr>
              <a:t>Will the use of a toolkit result in increased job satisfaction, improved work life balance and overall resiliency and retention of the novice nurse?</a:t>
            </a:r>
          </a:p>
        </p:txBody>
      </p:sp>
      <p:sp>
        <p:nvSpPr>
          <p:cNvPr id="12" name="Rectangle 11"/>
          <p:cNvSpPr/>
          <p:nvPr/>
        </p:nvSpPr>
        <p:spPr>
          <a:xfrm>
            <a:off x="1648264" y="22003178"/>
            <a:ext cx="12830301" cy="10963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Georgia"/>
              </a:rPr>
              <a:t>Method</a:t>
            </a:r>
            <a:endParaRPr lang="en-US" sz="4800" dirty="0">
              <a:solidFill>
                <a:schemeClr val="bg1"/>
              </a:solidFill>
            </a:endParaRPr>
          </a:p>
        </p:txBody>
      </p:sp>
      <p:sp>
        <p:nvSpPr>
          <p:cNvPr id="13" name="TextBox 12"/>
          <p:cNvSpPr txBox="1"/>
          <p:nvPr/>
        </p:nvSpPr>
        <p:spPr>
          <a:xfrm>
            <a:off x="1648264" y="23048722"/>
            <a:ext cx="12848112" cy="2554545"/>
          </a:xfrm>
          <a:prstGeom prst="rect">
            <a:avLst/>
          </a:prstGeom>
          <a:solidFill>
            <a:schemeClr val="bg1"/>
          </a:solidFill>
        </p:spPr>
        <p:txBody>
          <a:bodyPr wrap="square" rtlCol="0">
            <a:spAutoFit/>
          </a:bodyPr>
          <a:lstStyle/>
          <a:p>
            <a:pPr>
              <a:defRPr/>
            </a:pPr>
            <a:r>
              <a:rPr lang="en-US" sz="3200" dirty="0">
                <a:latin typeface="Georgia"/>
                <a:cs typeface="Georgia"/>
              </a:rPr>
              <a:t>Databases: Ovid, Pub Med, Welch Medical Library, Google Scholar, CINAHL </a:t>
            </a:r>
          </a:p>
          <a:p>
            <a:pPr>
              <a:defRPr/>
            </a:pPr>
            <a:r>
              <a:rPr lang="en-US" sz="3200" dirty="0">
                <a:latin typeface="Georgia"/>
                <a:cs typeface="Georgia"/>
              </a:rPr>
              <a:t>Key Words: resiliency, resilience, tool kit, burnout, new nurse, nurse graduates, nurse, mindfulness ,  self-care, meditation, resiliency training</a:t>
            </a:r>
          </a:p>
        </p:txBody>
      </p:sp>
      <p:sp>
        <p:nvSpPr>
          <p:cNvPr id="14" name="Rectangle 13"/>
          <p:cNvSpPr/>
          <p:nvPr/>
        </p:nvSpPr>
        <p:spPr>
          <a:xfrm>
            <a:off x="28827697" y="6294819"/>
            <a:ext cx="12645395" cy="10576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Georgia" panose="02040502050405020303" pitchFamily="18" charset="0"/>
              </a:rPr>
              <a:t>Outcomes/Results</a:t>
            </a:r>
          </a:p>
        </p:txBody>
      </p:sp>
      <p:sp>
        <p:nvSpPr>
          <p:cNvPr id="15" name="Rectangle 14"/>
          <p:cNvSpPr/>
          <p:nvPr/>
        </p:nvSpPr>
        <p:spPr>
          <a:xfrm>
            <a:off x="28827696" y="7352505"/>
            <a:ext cx="12645395" cy="4031873"/>
          </a:xfrm>
          <a:prstGeom prst="rect">
            <a:avLst/>
          </a:prstGeom>
          <a:solidFill>
            <a:schemeClr val="bg1"/>
          </a:solidFill>
        </p:spPr>
        <p:txBody>
          <a:bodyPr wrap="square">
            <a:spAutoFit/>
          </a:bodyPr>
          <a:lstStyle/>
          <a:p>
            <a:pPr>
              <a:defRPr/>
            </a:pPr>
            <a:r>
              <a:rPr lang="en-US" sz="3200" dirty="0">
                <a:latin typeface="Georgia"/>
                <a:cs typeface="Georgia"/>
              </a:rPr>
              <a:t>The strategies identified to foster nurse resilience will not only impact the nursing staff but also improve patient outcomes.</a:t>
            </a:r>
          </a:p>
          <a:p>
            <a:pPr marL="457200" indent="-457200">
              <a:buFont typeface="Arial" panose="020B0604020202020204" pitchFamily="34" charset="0"/>
              <a:buChar char="•"/>
              <a:defRPr/>
            </a:pPr>
            <a:r>
              <a:rPr lang="en-US" sz="3200" dirty="0">
                <a:latin typeface="Georgia"/>
                <a:cs typeface="Georgia"/>
              </a:rPr>
              <a:t>Overall increase in resiliency</a:t>
            </a:r>
          </a:p>
          <a:p>
            <a:pPr marL="457200" indent="-457200">
              <a:buFont typeface="Arial" panose="020B0604020202020204" pitchFamily="34" charset="0"/>
              <a:buChar char="•"/>
              <a:defRPr/>
            </a:pPr>
            <a:r>
              <a:rPr lang="en-US" sz="3200" dirty="0">
                <a:latin typeface="Georgia"/>
                <a:cs typeface="Georgia"/>
              </a:rPr>
              <a:t>Decrease in unit turnover</a:t>
            </a:r>
          </a:p>
          <a:p>
            <a:pPr marL="457200" indent="-457200">
              <a:buFont typeface="Arial" panose="020B0604020202020204" pitchFamily="34" charset="0"/>
              <a:buChar char="•"/>
              <a:defRPr/>
            </a:pPr>
            <a:r>
              <a:rPr lang="en-US" sz="3200" dirty="0">
                <a:latin typeface="Georgia"/>
                <a:cs typeface="Georgia"/>
              </a:rPr>
              <a:t>Positive correlation in every domain of units’ engagement scores</a:t>
            </a:r>
          </a:p>
          <a:p>
            <a:pPr marL="457200" indent="-457200">
              <a:buFont typeface="Arial" panose="020B0604020202020204" pitchFamily="34" charset="0"/>
              <a:buChar char="•"/>
              <a:defRPr/>
            </a:pPr>
            <a:r>
              <a:rPr lang="en-US" sz="3200" dirty="0">
                <a:latin typeface="Georgia"/>
                <a:cs typeface="Georgia"/>
              </a:rPr>
              <a:t>Increase in patient satisfaction scores</a:t>
            </a:r>
          </a:p>
          <a:p>
            <a:pPr marL="457200" indent="-457200">
              <a:buFont typeface="Arial" panose="020B0604020202020204" pitchFamily="34" charset="0"/>
              <a:buChar char="•"/>
              <a:defRPr/>
            </a:pPr>
            <a:endParaRPr lang="en-US" sz="3200" dirty="0">
              <a:latin typeface="Georgia"/>
              <a:cs typeface="Georgia"/>
            </a:endParaRPr>
          </a:p>
          <a:p>
            <a:pPr>
              <a:defRPr/>
            </a:pPr>
            <a:r>
              <a:rPr lang="en-US" sz="3200" dirty="0">
                <a:latin typeface="Georgia"/>
                <a:cs typeface="Georgia"/>
              </a:rPr>
              <a:t> </a:t>
            </a:r>
          </a:p>
        </p:txBody>
      </p:sp>
      <p:sp>
        <p:nvSpPr>
          <p:cNvPr id="16" name="Rectangle 15"/>
          <p:cNvSpPr/>
          <p:nvPr/>
        </p:nvSpPr>
        <p:spPr>
          <a:xfrm>
            <a:off x="28855153" y="13739734"/>
            <a:ext cx="12686062" cy="10177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Georgia" panose="02040502050405020303" pitchFamily="18" charset="0"/>
              </a:rPr>
              <a:t>Discussion/Conclusion</a:t>
            </a:r>
          </a:p>
        </p:txBody>
      </p:sp>
      <p:sp>
        <p:nvSpPr>
          <p:cNvPr id="17" name="Rectangle 16"/>
          <p:cNvSpPr/>
          <p:nvPr/>
        </p:nvSpPr>
        <p:spPr>
          <a:xfrm>
            <a:off x="28827696" y="14694820"/>
            <a:ext cx="12686062" cy="5509200"/>
          </a:xfrm>
          <a:prstGeom prst="rect">
            <a:avLst/>
          </a:prstGeom>
          <a:solidFill>
            <a:schemeClr val="bg1"/>
          </a:solidFill>
        </p:spPr>
        <p:txBody>
          <a:bodyPr wrap="square">
            <a:spAutoFit/>
          </a:bodyPr>
          <a:lstStyle/>
          <a:p>
            <a:pPr marL="457200" indent="-457200">
              <a:buFont typeface="Arial" panose="020B0604020202020204" pitchFamily="34" charset="0"/>
              <a:buChar char="•"/>
              <a:defRPr/>
            </a:pPr>
            <a:r>
              <a:rPr lang="en-US" sz="3200" dirty="0">
                <a:latin typeface="Georgia"/>
                <a:cs typeface="Georgia"/>
              </a:rPr>
              <a:t>The resiliency toolkit is a first step in response to the need for implementing advanced strategies to assist nurses in the management and prevention of stress while at work, increasing job satisfaction and improving work life balance.  </a:t>
            </a:r>
          </a:p>
          <a:p>
            <a:pPr marL="457200" indent="-457200">
              <a:buFont typeface="Arial" panose="020B0604020202020204" pitchFamily="34" charset="0"/>
              <a:buChar char="•"/>
              <a:defRPr/>
            </a:pPr>
            <a:r>
              <a:rPr lang="en-US" sz="3200" dirty="0">
                <a:latin typeface="Georgia"/>
                <a:cs typeface="Georgia"/>
              </a:rPr>
              <a:t>Resiliency toolkits should include a variety of strategies which are quick and simple.</a:t>
            </a:r>
          </a:p>
          <a:p>
            <a:pPr marL="457200" indent="-457200">
              <a:buFont typeface="Arial" panose="020B0604020202020204" pitchFamily="34" charset="0"/>
              <a:buChar char="•"/>
              <a:defRPr/>
            </a:pPr>
            <a:r>
              <a:rPr lang="en-US" sz="3200" dirty="0">
                <a:latin typeface="Georgia"/>
                <a:cs typeface="Georgia"/>
              </a:rPr>
              <a:t>Building nurse resilience through the support of a toolkit is an important focus for nurse leaders in forming a healthy work environment. </a:t>
            </a:r>
          </a:p>
          <a:p>
            <a:pPr marL="457200" indent="-457200">
              <a:buFont typeface="Arial" panose="020B0604020202020204" pitchFamily="34" charset="0"/>
              <a:buChar char="•"/>
              <a:defRPr/>
            </a:pPr>
            <a:r>
              <a:rPr lang="en-US" sz="3200" dirty="0">
                <a:latin typeface="Georgia"/>
                <a:cs typeface="Georgia"/>
              </a:rPr>
              <a:t>Highlighting the wellbeing of caregivers is necessary for maintaining a stable nurse workforce with reduced turnover. </a:t>
            </a:r>
          </a:p>
        </p:txBody>
      </p:sp>
      <p:sp>
        <p:nvSpPr>
          <p:cNvPr id="18" name="Rectangle 17"/>
          <p:cNvSpPr/>
          <p:nvPr/>
        </p:nvSpPr>
        <p:spPr>
          <a:xfrm>
            <a:off x="28915624" y="22429716"/>
            <a:ext cx="12686062" cy="10177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Georgia" panose="02040502050405020303" pitchFamily="18" charset="0"/>
              </a:rPr>
              <a:t>Recommendation</a:t>
            </a:r>
          </a:p>
        </p:txBody>
      </p:sp>
      <p:sp>
        <p:nvSpPr>
          <p:cNvPr id="19" name="Rectangle 18"/>
          <p:cNvSpPr/>
          <p:nvPr/>
        </p:nvSpPr>
        <p:spPr>
          <a:xfrm>
            <a:off x="28915624" y="23447475"/>
            <a:ext cx="12686062" cy="2062103"/>
          </a:xfrm>
          <a:prstGeom prst="rect">
            <a:avLst/>
          </a:prstGeom>
          <a:solidFill>
            <a:schemeClr val="bg1"/>
          </a:solidFill>
        </p:spPr>
        <p:txBody>
          <a:bodyPr wrap="square">
            <a:spAutoFit/>
          </a:bodyPr>
          <a:lstStyle/>
          <a:p>
            <a:pPr marL="457200" indent="-457200">
              <a:buFont typeface="Arial" panose="020B0604020202020204" pitchFamily="34" charset="0"/>
              <a:buChar char="•"/>
              <a:defRPr/>
            </a:pPr>
            <a:r>
              <a:rPr lang="en-US" sz="3200" dirty="0">
                <a:latin typeface="Georgia"/>
                <a:cs typeface="Georgia"/>
              </a:rPr>
              <a:t>Implementation of a Resiliency Tool Kit/Program</a:t>
            </a:r>
          </a:p>
          <a:p>
            <a:pPr marL="457200" indent="-457200">
              <a:buFont typeface="Arial" panose="020B0604020202020204" pitchFamily="34" charset="0"/>
              <a:buChar char="•"/>
              <a:defRPr/>
            </a:pPr>
            <a:r>
              <a:rPr lang="en-US" sz="3200" dirty="0">
                <a:latin typeface="Georgia"/>
                <a:cs typeface="Georgia"/>
              </a:rPr>
              <a:t>Training</a:t>
            </a:r>
          </a:p>
          <a:p>
            <a:pPr marL="457200" indent="-457200">
              <a:buFont typeface="Arial" panose="020B0604020202020204" pitchFamily="34" charset="0"/>
              <a:buChar char="•"/>
              <a:defRPr/>
            </a:pPr>
            <a:r>
              <a:rPr lang="en-US" sz="3200" dirty="0">
                <a:latin typeface="Georgia"/>
                <a:cs typeface="Georgia"/>
              </a:rPr>
              <a:t>Support</a:t>
            </a:r>
          </a:p>
          <a:p>
            <a:pPr marL="457200" indent="-457200">
              <a:buFont typeface="Arial" panose="020B0604020202020204" pitchFamily="34" charset="0"/>
              <a:buChar char="•"/>
              <a:defRPr/>
            </a:pPr>
            <a:r>
              <a:rPr lang="en-US" sz="3200" dirty="0">
                <a:latin typeface="Georgia"/>
                <a:cs typeface="Georgia"/>
              </a:rPr>
              <a:t>Recognition</a:t>
            </a:r>
          </a:p>
        </p:txBody>
      </p:sp>
      <p:pic>
        <p:nvPicPr>
          <p:cNvPr id="20" name="Picture 19"/>
          <p:cNvPicPr>
            <a:picLocks noChangeAspect="1"/>
          </p:cNvPicPr>
          <p:nvPr/>
        </p:nvPicPr>
        <p:blipFill>
          <a:blip r:embed="rId6"/>
          <a:stretch>
            <a:fillRect/>
          </a:stretch>
        </p:blipFill>
        <p:spPr>
          <a:xfrm>
            <a:off x="38759747" y="27154124"/>
            <a:ext cx="2841939" cy="2881582"/>
          </a:xfrm>
          <a:prstGeom prst="rect">
            <a:avLst/>
          </a:prstGeom>
        </p:spPr>
      </p:pic>
      <p:sp>
        <p:nvSpPr>
          <p:cNvPr id="21" name="Rectangle 20"/>
          <p:cNvSpPr/>
          <p:nvPr/>
        </p:nvSpPr>
        <p:spPr>
          <a:xfrm>
            <a:off x="31213536" y="27882681"/>
            <a:ext cx="6972088" cy="210876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Georgia" panose="02040502050405020303" pitchFamily="18" charset="0"/>
              </a:rPr>
              <a:t>Scan Barcode for References</a:t>
            </a:r>
          </a:p>
        </p:txBody>
      </p:sp>
    </p:spTree>
    <p:extLst>
      <p:ext uri="{BB962C8B-B14F-4D97-AF65-F5344CB8AC3E}">
        <p14:creationId xmlns:p14="http://schemas.microsoft.com/office/powerpoint/2010/main" val="2707688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WBFgFEcmV_Q"/>
          <p:cNvPicPr>
            <a:picLocks noRot="1" noChangeAspect="1"/>
          </p:cNvPicPr>
          <p:nvPr>
            <a:videoFile r:link="rId1"/>
          </p:nvPr>
        </p:nvPicPr>
        <p:blipFill>
          <a:blip r:embed="rId3"/>
          <a:stretch>
            <a:fillRect/>
          </a:stretch>
        </p:blipFill>
        <p:spPr>
          <a:xfrm>
            <a:off x="812800" y="2168525"/>
            <a:ext cx="41210089" cy="23180675"/>
          </a:xfrm>
          <a:prstGeom prst="rect">
            <a:avLst/>
          </a:prstGeom>
        </p:spPr>
      </p:pic>
    </p:spTree>
    <p:extLst>
      <p:ext uri="{BB962C8B-B14F-4D97-AF65-F5344CB8AC3E}">
        <p14:creationId xmlns:p14="http://schemas.microsoft.com/office/powerpoint/2010/main" val="31320734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 Event</Template>
  <TotalTime>8504</TotalTime>
  <Words>1367</Words>
  <Application>Microsoft Office PowerPoint</Application>
  <PresentationFormat>Custom</PresentationFormat>
  <Paragraphs>80</Paragraphs>
  <Slides>2</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MS PGothic</vt:lpstr>
      <vt:lpstr>Arial</vt:lpstr>
      <vt:lpstr>Calibri</vt:lpstr>
      <vt:lpstr>Georgia</vt:lpstr>
      <vt:lpstr>Impact</vt:lpstr>
      <vt:lpstr>Tahoma</vt:lpstr>
      <vt:lpstr>Main Event</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April</dc:creator>
  <cp:lastModifiedBy>Rebecca Shumaker</cp:lastModifiedBy>
  <cp:revision>301</cp:revision>
  <cp:lastPrinted>2015-05-11T07:36:40Z</cp:lastPrinted>
  <dcterms:created xsi:type="dcterms:W3CDTF">2014-10-16T16:03:17Z</dcterms:created>
  <dcterms:modified xsi:type="dcterms:W3CDTF">2021-07-01T13:42:23Z</dcterms:modified>
</cp:coreProperties>
</file>