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 Vera, Mylene" initials="DVM" lastIdx="16" clrIdx="0"/>
  <p:cmAuthor id="2" name="Byerly, Christine" initials="BC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CCB"/>
    <a:srgbClr val="C8B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8DBDC-1B16-4E40-910A-3EDD6C4FA02E}" v="202" dt="2021-07-11T17:20:20.834"/>
    <p1510:client id="{247EA6BC-8D51-4DD7-9DB0-6F5D2D77A8BF}" v="6" dt="2021-07-12T17:22:03.877"/>
    <p1510:client id="{897A86F0-FDB7-4350-893A-17E519884819}" v="35" dt="2021-07-09T02:11:18.6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6357" autoAdjust="0"/>
  </p:normalViewPr>
  <p:slideViewPr>
    <p:cSldViewPr snapToGrid="0">
      <p:cViewPr varScale="1">
        <p:scale>
          <a:sx n="17" d="100"/>
          <a:sy n="17" d="100"/>
        </p:scale>
        <p:origin x="1848" y="6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23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Peterson" userId="mHIoX5qsVpoDGwWwIRwv5//zX016aT+yblSQh5UUfis=" providerId="None" clId="Web-{1178DBDC-1B16-4E40-910A-3EDD6C4FA02E}"/>
    <pc:docChg chg="modSld">
      <pc:chgData name="Kim Peterson" userId="mHIoX5qsVpoDGwWwIRwv5//zX016aT+yblSQh5UUfis=" providerId="None" clId="Web-{1178DBDC-1B16-4E40-910A-3EDD6C4FA02E}" dt="2021-07-11T17:20:20.834" v="201" actId="20577"/>
      <pc:docMkLst>
        <pc:docMk/>
      </pc:docMkLst>
      <pc:sldChg chg="modSp">
        <pc:chgData name="Kim Peterson" userId="mHIoX5qsVpoDGwWwIRwv5//zX016aT+yblSQh5UUfis=" providerId="None" clId="Web-{1178DBDC-1B16-4E40-910A-3EDD6C4FA02E}" dt="2021-07-11T17:20:20.834" v="201" actId="20577"/>
        <pc:sldMkLst>
          <pc:docMk/>
          <pc:sldMk cId="1391811933" sldId="256"/>
        </pc:sldMkLst>
        <pc:spChg chg="mod">
          <ac:chgData name="Kim Peterson" userId="mHIoX5qsVpoDGwWwIRwv5//zX016aT+yblSQh5UUfis=" providerId="None" clId="Web-{1178DBDC-1B16-4E40-910A-3EDD6C4FA02E}" dt="2021-07-11T17:20:20.834" v="201" actId="20577"/>
          <ac:spMkLst>
            <pc:docMk/>
            <pc:sldMk cId="1391811933" sldId="256"/>
            <ac:spMk id="6" creationId="{00000000-0000-0000-0000-000000000000}"/>
          </ac:spMkLst>
        </pc:spChg>
        <pc:grpChg chg="mod">
          <ac:chgData name="Kim Peterson" userId="mHIoX5qsVpoDGwWwIRwv5//zX016aT+yblSQh5UUfis=" providerId="None" clId="Web-{1178DBDC-1B16-4E40-910A-3EDD6C4FA02E}" dt="2021-07-11T17:14:44.289" v="3" actId="1076"/>
          <ac:grpSpMkLst>
            <pc:docMk/>
            <pc:sldMk cId="1391811933" sldId="256"/>
            <ac:grpSpMk id="52" creationId="{00000000-0000-0000-0000-000000000000}"/>
          </ac:grpSpMkLst>
        </pc:grpChg>
      </pc:sldChg>
    </pc:docChg>
  </pc:docChgLst>
  <pc:docChgLst>
    <pc:chgData clId="Web-{247EA6BC-8D51-4DD7-9DB0-6F5D2D77A8BF}"/>
    <pc:docChg chg="modSld">
      <pc:chgData name="" userId="" providerId="" clId="Web-{247EA6BC-8D51-4DD7-9DB0-6F5D2D77A8BF}" dt="2021-07-12T17:22:00.002" v="2" actId="20577"/>
      <pc:docMkLst>
        <pc:docMk/>
      </pc:docMkLst>
      <pc:sldChg chg="modSp">
        <pc:chgData name="" userId="" providerId="" clId="Web-{247EA6BC-8D51-4DD7-9DB0-6F5D2D77A8BF}" dt="2021-07-12T17:22:00.002" v="2" actId="20577"/>
        <pc:sldMkLst>
          <pc:docMk/>
          <pc:sldMk cId="1391811933" sldId="256"/>
        </pc:sldMkLst>
        <pc:spChg chg="mod">
          <ac:chgData name="" userId="" providerId="" clId="Web-{247EA6BC-8D51-4DD7-9DB0-6F5D2D77A8BF}" dt="2021-07-12T17:22:00.002" v="2" actId="20577"/>
          <ac:spMkLst>
            <pc:docMk/>
            <pc:sldMk cId="1391811933" sldId="256"/>
            <ac:spMk id="73" creationId="{00000000-0000-0000-0000-000000000000}"/>
          </ac:spMkLst>
        </pc:spChg>
        <pc:spChg chg="mod">
          <ac:chgData name="" userId="" providerId="" clId="Web-{247EA6BC-8D51-4DD7-9DB0-6F5D2D77A8BF}" dt="2021-07-12T17:21:54.112" v="0" actId="20577"/>
          <ac:spMkLst>
            <pc:docMk/>
            <pc:sldMk cId="1391811933" sldId="256"/>
            <ac:spMk id="74" creationId="{00000000-0000-0000-0000-000000000000}"/>
          </ac:spMkLst>
        </pc:spChg>
      </pc:sldChg>
    </pc:docChg>
  </pc:docChgLst>
  <pc:docChgLst>
    <pc:chgData name="Kim Peterson" userId="mHIoX5qsVpoDGwWwIRwv5//zX016aT+yblSQh5UUfis=" providerId="None" clId="Web-{897A86F0-FDB7-4350-893A-17E519884819}"/>
    <pc:docChg chg="modSld">
      <pc:chgData name="Kim Peterson" userId="mHIoX5qsVpoDGwWwIRwv5//zX016aT+yblSQh5UUfis=" providerId="None" clId="Web-{897A86F0-FDB7-4350-893A-17E519884819}" dt="2021-07-09T02:11:17.835" v="20" actId="20577"/>
      <pc:docMkLst>
        <pc:docMk/>
      </pc:docMkLst>
      <pc:sldChg chg="modSp">
        <pc:chgData name="Kim Peterson" userId="mHIoX5qsVpoDGwWwIRwv5//zX016aT+yblSQh5UUfis=" providerId="None" clId="Web-{897A86F0-FDB7-4350-893A-17E519884819}" dt="2021-07-09T02:11:17.835" v="20" actId="20577"/>
        <pc:sldMkLst>
          <pc:docMk/>
          <pc:sldMk cId="1391811933" sldId="256"/>
        </pc:sldMkLst>
        <pc:spChg chg="mod">
          <ac:chgData name="Kim Peterson" userId="mHIoX5qsVpoDGwWwIRwv5//zX016aT+yblSQh5UUfis=" providerId="None" clId="Web-{897A86F0-FDB7-4350-893A-17E519884819}" dt="2021-07-09T02:11:17.835" v="20" actId="20577"/>
          <ac:spMkLst>
            <pc:docMk/>
            <pc:sldMk cId="1391811933" sldId="256"/>
            <ac:spMk id="2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F25704-3C25-4F63-BA1F-3758A5C89C4D}" type="doc">
      <dgm:prSet loTypeId="urn:microsoft.com/office/officeart/2005/8/layout/radial3" loCatId="relationship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3AD16DC-6663-41E1-B40A-B69C9409E86F}">
      <dgm:prSet phldrT="[Text]"/>
      <dgm:spPr>
        <a:solidFill>
          <a:schemeClr val="bg1">
            <a:alpha val="50000"/>
          </a:schemeClr>
        </a:solidFill>
        <a:ln w="28575"/>
      </dgm:spPr>
      <dgm:t>
        <a:bodyPr/>
        <a:lstStyle/>
        <a:p>
          <a:r>
            <a:rPr lang="en-US" dirty="0"/>
            <a:t>Factors Associated with Resilience</a:t>
          </a:r>
        </a:p>
      </dgm:t>
    </dgm:pt>
    <dgm:pt modelId="{69A6D27D-9A89-431F-9F5C-DB8AA60120BD}" type="parTrans" cxnId="{57AFE6C9-7343-4C3B-96CA-7ECF44079421}">
      <dgm:prSet/>
      <dgm:spPr/>
      <dgm:t>
        <a:bodyPr/>
        <a:lstStyle/>
        <a:p>
          <a:endParaRPr lang="en-US"/>
        </a:p>
      </dgm:t>
    </dgm:pt>
    <dgm:pt modelId="{FF4749C3-EF44-490D-8023-22F2374FAC32}" type="sibTrans" cxnId="{57AFE6C9-7343-4C3B-96CA-7ECF44079421}">
      <dgm:prSet/>
      <dgm:spPr/>
      <dgm:t>
        <a:bodyPr/>
        <a:lstStyle/>
        <a:p>
          <a:endParaRPr lang="en-US"/>
        </a:p>
      </dgm:t>
    </dgm:pt>
    <dgm:pt modelId="{2120D23A-59AC-4DA6-9DAB-22CD3B547319}">
      <dgm:prSet phldrT="[Text]" custT="1"/>
      <dgm:spPr/>
      <dgm:t>
        <a:bodyPr/>
        <a:lstStyle/>
        <a:p>
          <a:r>
            <a:rPr lang="en-US" sz="3200" b="1" dirty="0"/>
            <a:t>Epigenetic</a:t>
          </a:r>
          <a:endParaRPr lang="en-US" sz="2800" b="1" dirty="0"/>
        </a:p>
      </dgm:t>
    </dgm:pt>
    <dgm:pt modelId="{C58CE949-3A00-456E-8BCD-4270C77786D7}" type="parTrans" cxnId="{77E328B8-25F1-48CE-9ABD-F44C79CF19A3}">
      <dgm:prSet/>
      <dgm:spPr/>
      <dgm:t>
        <a:bodyPr/>
        <a:lstStyle/>
        <a:p>
          <a:endParaRPr lang="en-US"/>
        </a:p>
      </dgm:t>
    </dgm:pt>
    <dgm:pt modelId="{83454432-52C7-456B-8611-2D52630FB2FD}" type="sibTrans" cxnId="{77E328B8-25F1-48CE-9ABD-F44C79CF19A3}">
      <dgm:prSet/>
      <dgm:spPr/>
      <dgm:t>
        <a:bodyPr/>
        <a:lstStyle/>
        <a:p>
          <a:endParaRPr lang="en-US"/>
        </a:p>
      </dgm:t>
    </dgm:pt>
    <dgm:pt modelId="{34D51FCD-EE40-49CC-8BCD-965632ADDAD3}">
      <dgm:prSet phldrT="[Text]" custT="1"/>
      <dgm:spPr/>
      <dgm:t>
        <a:bodyPr/>
        <a:lstStyle/>
        <a:p>
          <a:r>
            <a:rPr lang="en-US" sz="2900" b="1" dirty="0"/>
            <a:t>Developmental</a:t>
          </a:r>
        </a:p>
      </dgm:t>
    </dgm:pt>
    <dgm:pt modelId="{1E73D5CA-55DA-4197-8317-8AA9A3D63691}" type="parTrans" cxnId="{2EA23630-5954-4D4B-968B-A8135E69ADA3}">
      <dgm:prSet/>
      <dgm:spPr/>
      <dgm:t>
        <a:bodyPr/>
        <a:lstStyle/>
        <a:p>
          <a:endParaRPr lang="en-US"/>
        </a:p>
      </dgm:t>
    </dgm:pt>
    <dgm:pt modelId="{F970B70F-411C-4C5B-9E2D-6616AFC51B20}" type="sibTrans" cxnId="{2EA23630-5954-4D4B-968B-A8135E69ADA3}">
      <dgm:prSet/>
      <dgm:spPr/>
      <dgm:t>
        <a:bodyPr/>
        <a:lstStyle/>
        <a:p>
          <a:endParaRPr lang="en-US"/>
        </a:p>
      </dgm:t>
    </dgm:pt>
    <dgm:pt modelId="{08321B40-DE3E-4388-93C3-9DC51FF425BD}">
      <dgm:prSet phldrT="[Text]" custT="1"/>
      <dgm:spPr/>
      <dgm:t>
        <a:bodyPr/>
        <a:lstStyle/>
        <a:p>
          <a:r>
            <a:rPr lang="en-US" sz="3200" b="1" dirty="0"/>
            <a:t>Psychological</a:t>
          </a:r>
          <a:endParaRPr lang="en-US" sz="2800" b="1" dirty="0"/>
        </a:p>
      </dgm:t>
    </dgm:pt>
    <dgm:pt modelId="{6378E2D7-8D2C-494C-A9FB-6DC5548B8143}" type="parTrans" cxnId="{72F580A0-A427-45FA-A96D-25EA843CBEBE}">
      <dgm:prSet/>
      <dgm:spPr/>
      <dgm:t>
        <a:bodyPr/>
        <a:lstStyle/>
        <a:p>
          <a:endParaRPr lang="en-US"/>
        </a:p>
      </dgm:t>
    </dgm:pt>
    <dgm:pt modelId="{E235414A-EFE9-4943-8D3A-E226CD4EFAC9}" type="sibTrans" cxnId="{72F580A0-A427-45FA-A96D-25EA843CBEBE}">
      <dgm:prSet/>
      <dgm:spPr/>
      <dgm:t>
        <a:bodyPr/>
        <a:lstStyle/>
        <a:p>
          <a:endParaRPr lang="en-US"/>
        </a:p>
      </dgm:t>
    </dgm:pt>
    <dgm:pt modelId="{136BF2F1-8E54-42D2-A25D-304D43E4CA5E}">
      <dgm:prSet phldrT="[Text]" custT="1"/>
      <dgm:spPr/>
      <dgm:t>
        <a:bodyPr/>
        <a:lstStyle/>
        <a:p>
          <a:r>
            <a:rPr lang="en-US" sz="3200" b="1" dirty="0"/>
            <a:t>Genetic</a:t>
          </a:r>
          <a:endParaRPr lang="en-US" sz="2800" b="1" dirty="0"/>
        </a:p>
      </dgm:t>
    </dgm:pt>
    <dgm:pt modelId="{24EAADFA-E5CE-41BF-A64D-80380CE4F96E}" type="parTrans" cxnId="{C5414EB1-FD58-4521-86AD-6B10110874C8}">
      <dgm:prSet/>
      <dgm:spPr/>
      <dgm:t>
        <a:bodyPr/>
        <a:lstStyle/>
        <a:p>
          <a:endParaRPr lang="en-US"/>
        </a:p>
      </dgm:t>
    </dgm:pt>
    <dgm:pt modelId="{122A3BA2-41FB-4B07-ABDC-D37F72DEA6FF}" type="sibTrans" cxnId="{C5414EB1-FD58-4521-86AD-6B10110874C8}">
      <dgm:prSet/>
      <dgm:spPr/>
      <dgm:t>
        <a:bodyPr/>
        <a:lstStyle/>
        <a:p>
          <a:endParaRPr lang="en-US"/>
        </a:p>
      </dgm:t>
    </dgm:pt>
    <dgm:pt modelId="{2A3EF87C-1985-4C54-98A8-EE6982340AC5}">
      <dgm:prSet custT="1"/>
      <dgm:spPr/>
      <dgm:t>
        <a:bodyPr/>
        <a:lstStyle/>
        <a:p>
          <a:r>
            <a:rPr lang="en-US" sz="3000" b="1" dirty="0"/>
            <a:t>Neurochemical</a:t>
          </a:r>
        </a:p>
      </dgm:t>
    </dgm:pt>
    <dgm:pt modelId="{6E631B7F-8B8B-426F-ADCF-27AF28B264D8}" type="parTrans" cxnId="{92A3DDA7-6A22-42EC-82A4-DD947CC40902}">
      <dgm:prSet/>
      <dgm:spPr/>
      <dgm:t>
        <a:bodyPr/>
        <a:lstStyle/>
        <a:p>
          <a:endParaRPr lang="en-US"/>
        </a:p>
      </dgm:t>
    </dgm:pt>
    <dgm:pt modelId="{E4E176B6-184E-445B-A6CC-DC2575EFFB22}" type="sibTrans" cxnId="{92A3DDA7-6A22-42EC-82A4-DD947CC40902}">
      <dgm:prSet/>
      <dgm:spPr/>
      <dgm:t>
        <a:bodyPr/>
        <a:lstStyle/>
        <a:p>
          <a:endParaRPr lang="en-US"/>
        </a:p>
      </dgm:t>
    </dgm:pt>
    <dgm:pt modelId="{E2DBB00F-2A37-43D8-935A-274EDA64FCBD}" type="pres">
      <dgm:prSet presAssocID="{41F25704-3C25-4F63-BA1F-3758A5C89C4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87A770-76D9-493F-9F53-BF9ACD5E4D39}" type="pres">
      <dgm:prSet presAssocID="{41F25704-3C25-4F63-BA1F-3758A5C89C4D}" presName="radial" presStyleCnt="0">
        <dgm:presLayoutVars>
          <dgm:animLvl val="ctr"/>
        </dgm:presLayoutVars>
      </dgm:prSet>
      <dgm:spPr/>
    </dgm:pt>
    <dgm:pt modelId="{D4190C01-C520-405A-BFE9-39BEAA2A312B}" type="pres">
      <dgm:prSet presAssocID="{13AD16DC-6663-41E1-B40A-B69C9409E86F}" presName="centerShape" presStyleLbl="vennNode1" presStyleIdx="0" presStyleCnt="6"/>
      <dgm:spPr/>
      <dgm:t>
        <a:bodyPr/>
        <a:lstStyle/>
        <a:p>
          <a:endParaRPr lang="en-US"/>
        </a:p>
      </dgm:t>
    </dgm:pt>
    <dgm:pt modelId="{A447953B-1923-44C4-A660-CECF0A8E1098}" type="pres">
      <dgm:prSet presAssocID="{2120D23A-59AC-4DA6-9DAB-22CD3B547319}" presName="node" presStyleLbl="vennNode1" presStyleIdx="1" presStyleCnt="6" custScaleX="154426" custScaleY="132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57B649-DAEF-466D-B8D8-6EE6522A0DFD}" type="pres">
      <dgm:prSet presAssocID="{2A3EF87C-1985-4C54-98A8-EE6982340AC5}" presName="node" presStyleLbl="vennNode1" presStyleIdx="2" presStyleCnt="6" custScaleX="154426" custScaleY="132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612D15-86CA-49CA-837B-CACC8A40A343}" type="pres">
      <dgm:prSet presAssocID="{34D51FCD-EE40-49CC-8BCD-965632ADDAD3}" presName="node" presStyleLbl="vennNode1" presStyleIdx="3" presStyleCnt="6" custScaleX="154426" custScaleY="132457" custRadScaleRad="100865" custRadScaleInc="-90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14E6BC-A16D-4CFE-B306-92BFDD2B1A2E}" type="pres">
      <dgm:prSet presAssocID="{08321B40-DE3E-4388-93C3-9DC51FF425BD}" presName="node" presStyleLbl="vennNode1" presStyleIdx="4" presStyleCnt="6" custScaleX="154426" custScaleY="132457" custRadScaleRad="104376" custRadScaleInc="5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A25EDC-2725-4099-99D5-3F6895D760A2}" type="pres">
      <dgm:prSet presAssocID="{136BF2F1-8E54-42D2-A25D-304D43E4CA5E}" presName="node" presStyleLbl="vennNode1" presStyleIdx="5" presStyleCnt="6" custScaleX="154426" custScaleY="132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03394B-0DF4-4421-A713-0FDC1CBBDC47}" type="presOf" srcId="{136BF2F1-8E54-42D2-A25D-304D43E4CA5E}" destId="{61A25EDC-2725-4099-99D5-3F6895D760A2}" srcOrd="0" destOrd="0" presId="urn:microsoft.com/office/officeart/2005/8/layout/radial3"/>
    <dgm:cxn modelId="{DA9B5193-2077-4E72-A2BC-9A796008FE47}" type="presOf" srcId="{2120D23A-59AC-4DA6-9DAB-22CD3B547319}" destId="{A447953B-1923-44C4-A660-CECF0A8E1098}" srcOrd="0" destOrd="0" presId="urn:microsoft.com/office/officeart/2005/8/layout/radial3"/>
    <dgm:cxn modelId="{57AFE6C9-7343-4C3B-96CA-7ECF44079421}" srcId="{41F25704-3C25-4F63-BA1F-3758A5C89C4D}" destId="{13AD16DC-6663-41E1-B40A-B69C9409E86F}" srcOrd="0" destOrd="0" parTransId="{69A6D27D-9A89-431F-9F5C-DB8AA60120BD}" sibTransId="{FF4749C3-EF44-490D-8023-22F2374FAC32}"/>
    <dgm:cxn modelId="{77E328B8-25F1-48CE-9ABD-F44C79CF19A3}" srcId="{13AD16DC-6663-41E1-B40A-B69C9409E86F}" destId="{2120D23A-59AC-4DA6-9DAB-22CD3B547319}" srcOrd="0" destOrd="0" parTransId="{C58CE949-3A00-456E-8BCD-4270C77786D7}" sibTransId="{83454432-52C7-456B-8611-2D52630FB2FD}"/>
    <dgm:cxn modelId="{72F580A0-A427-45FA-A96D-25EA843CBEBE}" srcId="{13AD16DC-6663-41E1-B40A-B69C9409E86F}" destId="{08321B40-DE3E-4388-93C3-9DC51FF425BD}" srcOrd="3" destOrd="0" parTransId="{6378E2D7-8D2C-494C-A9FB-6DC5548B8143}" sibTransId="{E235414A-EFE9-4943-8D3A-E226CD4EFAC9}"/>
    <dgm:cxn modelId="{38C27E7A-1B06-4991-BE6C-B6EBB206F60A}" type="presOf" srcId="{41F25704-3C25-4F63-BA1F-3758A5C89C4D}" destId="{E2DBB00F-2A37-43D8-935A-274EDA64FCBD}" srcOrd="0" destOrd="0" presId="urn:microsoft.com/office/officeart/2005/8/layout/radial3"/>
    <dgm:cxn modelId="{B8464E4C-6AD3-4A1D-B4C3-DB78F9EFDD57}" type="presOf" srcId="{2A3EF87C-1985-4C54-98A8-EE6982340AC5}" destId="{9F57B649-DAEF-466D-B8D8-6EE6522A0DFD}" srcOrd="0" destOrd="0" presId="urn:microsoft.com/office/officeart/2005/8/layout/radial3"/>
    <dgm:cxn modelId="{A2A045C1-F2FC-4D7A-A193-455258325341}" type="presOf" srcId="{34D51FCD-EE40-49CC-8BCD-965632ADDAD3}" destId="{84612D15-86CA-49CA-837B-CACC8A40A343}" srcOrd="0" destOrd="0" presId="urn:microsoft.com/office/officeart/2005/8/layout/radial3"/>
    <dgm:cxn modelId="{83C99586-8FDC-43B9-95BE-83DF858D885D}" type="presOf" srcId="{08321B40-DE3E-4388-93C3-9DC51FF425BD}" destId="{8F14E6BC-A16D-4CFE-B306-92BFDD2B1A2E}" srcOrd="0" destOrd="0" presId="urn:microsoft.com/office/officeart/2005/8/layout/radial3"/>
    <dgm:cxn modelId="{C5414EB1-FD58-4521-86AD-6B10110874C8}" srcId="{13AD16DC-6663-41E1-B40A-B69C9409E86F}" destId="{136BF2F1-8E54-42D2-A25D-304D43E4CA5E}" srcOrd="4" destOrd="0" parTransId="{24EAADFA-E5CE-41BF-A64D-80380CE4F96E}" sibTransId="{122A3BA2-41FB-4B07-ABDC-D37F72DEA6FF}"/>
    <dgm:cxn modelId="{0F09DDFC-2CC8-4183-A4F8-8D6AE560E2A4}" type="presOf" srcId="{13AD16DC-6663-41E1-B40A-B69C9409E86F}" destId="{D4190C01-C520-405A-BFE9-39BEAA2A312B}" srcOrd="0" destOrd="0" presId="urn:microsoft.com/office/officeart/2005/8/layout/radial3"/>
    <dgm:cxn modelId="{2EA23630-5954-4D4B-968B-A8135E69ADA3}" srcId="{13AD16DC-6663-41E1-B40A-B69C9409E86F}" destId="{34D51FCD-EE40-49CC-8BCD-965632ADDAD3}" srcOrd="2" destOrd="0" parTransId="{1E73D5CA-55DA-4197-8317-8AA9A3D63691}" sibTransId="{F970B70F-411C-4C5B-9E2D-6616AFC51B20}"/>
    <dgm:cxn modelId="{92A3DDA7-6A22-42EC-82A4-DD947CC40902}" srcId="{13AD16DC-6663-41E1-B40A-B69C9409E86F}" destId="{2A3EF87C-1985-4C54-98A8-EE6982340AC5}" srcOrd="1" destOrd="0" parTransId="{6E631B7F-8B8B-426F-ADCF-27AF28B264D8}" sibTransId="{E4E176B6-184E-445B-A6CC-DC2575EFFB22}"/>
    <dgm:cxn modelId="{A99A78D7-092D-4546-8220-740E06600B8A}" type="presParOf" srcId="{E2DBB00F-2A37-43D8-935A-274EDA64FCBD}" destId="{9387A770-76D9-493F-9F53-BF9ACD5E4D39}" srcOrd="0" destOrd="0" presId="urn:microsoft.com/office/officeart/2005/8/layout/radial3"/>
    <dgm:cxn modelId="{419C0FFC-6D17-4651-AF32-99734AEF8E6C}" type="presParOf" srcId="{9387A770-76D9-493F-9F53-BF9ACD5E4D39}" destId="{D4190C01-C520-405A-BFE9-39BEAA2A312B}" srcOrd="0" destOrd="0" presId="urn:microsoft.com/office/officeart/2005/8/layout/radial3"/>
    <dgm:cxn modelId="{836B7FE2-132B-4C07-910C-C68B5A19059A}" type="presParOf" srcId="{9387A770-76D9-493F-9F53-BF9ACD5E4D39}" destId="{A447953B-1923-44C4-A660-CECF0A8E1098}" srcOrd="1" destOrd="0" presId="urn:microsoft.com/office/officeart/2005/8/layout/radial3"/>
    <dgm:cxn modelId="{54F43985-77FA-40C5-A259-FA355ECF88FE}" type="presParOf" srcId="{9387A770-76D9-493F-9F53-BF9ACD5E4D39}" destId="{9F57B649-DAEF-466D-B8D8-6EE6522A0DFD}" srcOrd="2" destOrd="0" presId="urn:microsoft.com/office/officeart/2005/8/layout/radial3"/>
    <dgm:cxn modelId="{1A051B9A-9943-420D-9B5A-260967BF6C05}" type="presParOf" srcId="{9387A770-76D9-493F-9F53-BF9ACD5E4D39}" destId="{84612D15-86CA-49CA-837B-CACC8A40A343}" srcOrd="3" destOrd="0" presId="urn:microsoft.com/office/officeart/2005/8/layout/radial3"/>
    <dgm:cxn modelId="{9B97C7F5-E750-402E-80A4-6B04E53C7E24}" type="presParOf" srcId="{9387A770-76D9-493F-9F53-BF9ACD5E4D39}" destId="{8F14E6BC-A16D-4CFE-B306-92BFDD2B1A2E}" srcOrd="4" destOrd="0" presId="urn:microsoft.com/office/officeart/2005/8/layout/radial3"/>
    <dgm:cxn modelId="{D846990A-6FA5-4A2F-B2D6-B194A86C7027}" type="presParOf" srcId="{9387A770-76D9-493F-9F53-BF9ACD5E4D39}" destId="{61A25EDC-2725-4099-99D5-3F6895D760A2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90C01-C520-405A-BFE9-39BEAA2A312B}">
      <dsp:nvSpPr>
        <dsp:cNvPr id="0" name=""/>
        <dsp:cNvSpPr/>
      </dsp:nvSpPr>
      <dsp:spPr>
        <a:xfrm>
          <a:off x="3626346" y="1966412"/>
          <a:ext cx="4558307" cy="4558307"/>
        </a:xfrm>
        <a:prstGeom prst="ellipse">
          <a:avLst/>
        </a:prstGeom>
        <a:solidFill>
          <a:schemeClr val="bg1">
            <a:alpha val="50000"/>
          </a:schemeClr>
        </a:solidFill>
        <a:ln w="28575"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9850" tIns="69850" rIns="69850" bIns="698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500" kern="1200" dirty="0"/>
            <a:t>Factors Associated with Resilience</a:t>
          </a:r>
        </a:p>
      </dsp:txBody>
      <dsp:txXfrm>
        <a:off x="4293895" y="2633961"/>
        <a:ext cx="3223209" cy="3223209"/>
      </dsp:txXfrm>
    </dsp:sp>
    <dsp:sp modelId="{A447953B-1923-44C4-A660-CECF0A8E1098}">
      <dsp:nvSpPr>
        <dsp:cNvPr id="0" name=""/>
        <dsp:cNvSpPr/>
      </dsp:nvSpPr>
      <dsp:spPr>
        <a:xfrm>
          <a:off x="4145696" y="-229237"/>
          <a:ext cx="3519606" cy="301889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/>
            <a:t>Epigenetic</a:t>
          </a:r>
          <a:endParaRPr lang="en-US" sz="2800" b="1" kern="1200" dirty="0"/>
        </a:p>
      </dsp:txBody>
      <dsp:txXfrm>
        <a:off x="4661130" y="212870"/>
        <a:ext cx="2488738" cy="2134684"/>
      </dsp:txXfrm>
    </dsp:sp>
    <dsp:sp modelId="{9F57B649-DAEF-466D-B8D8-6EE6522A0DFD}">
      <dsp:nvSpPr>
        <dsp:cNvPr id="0" name=""/>
        <dsp:cNvSpPr/>
      </dsp:nvSpPr>
      <dsp:spPr>
        <a:xfrm>
          <a:off x="6965916" y="1819771"/>
          <a:ext cx="3519606" cy="3018898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dirty="0"/>
            <a:t>Neurochemical</a:t>
          </a:r>
        </a:p>
      </dsp:txBody>
      <dsp:txXfrm>
        <a:off x="7481350" y="2261878"/>
        <a:ext cx="2488738" cy="2134684"/>
      </dsp:txXfrm>
    </dsp:sp>
    <dsp:sp modelId="{84612D15-86CA-49CA-837B-CACC8A40A343}">
      <dsp:nvSpPr>
        <dsp:cNvPr id="0" name=""/>
        <dsp:cNvSpPr/>
      </dsp:nvSpPr>
      <dsp:spPr>
        <a:xfrm>
          <a:off x="6166756" y="4940981"/>
          <a:ext cx="3519606" cy="301889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/>
            <a:t>Developmental</a:t>
          </a:r>
        </a:p>
      </dsp:txBody>
      <dsp:txXfrm>
        <a:off x="6682190" y="5383088"/>
        <a:ext cx="2488738" cy="2134684"/>
      </dsp:txXfrm>
    </dsp:sp>
    <dsp:sp modelId="{8F14E6BC-A16D-4CFE-B306-92BFDD2B1A2E}">
      <dsp:nvSpPr>
        <dsp:cNvPr id="0" name=""/>
        <dsp:cNvSpPr/>
      </dsp:nvSpPr>
      <dsp:spPr>
        <a:xfrm>
          <a:off x="2165431" y="5114836"/>
          <a:ext cx="3519606" cy="3018898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/>
            <a:t>Psychological</a:t>
          </a:r>
          <a:endParaRPr lang="en-US" sz="2800" b="1" kern="1200" dirty="0"/>
        </a:p>
      </dsp:txBody>
      <dsp:txXfrm>
        <a:off x="2680865" y="5556943"/>
        <a:ext cx="2488738" cy="2134684"/>
      </dsp:txXfrm>
    </dsp:sp>
    <dsp:sp modelId="{61A25EDC-2725-4099-99D5-3F6895D760A2}">
      <dsp:nvSpPr>
        <dsp:cNvPr id="0" name=""/>
        <dsp:cNvSpPr/>
      </dsp:nvSpPr>
      <dsp:spPr>
        <a:xfrm>
          <a:off x="1325477" y="1819771"/>
          <a:ext cx="3519606" cy="301889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/>
            <a:t>Genetic</a:t>
          </a:r>
          <a:endParaRPr lang="en-US" sz="2800" b="1" kern="1200" dirty="0"/>
        </a:p>
      </dsp:txBody>
      <dsp:txXfrm>
        <a:off x="1840911" y="2261878"/>
        <a:ext cx="2488738" cy="2134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A859F-7135-43C2-9D38-019469975DEF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CB6901-151E-4CEF-889A-568ACC6616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8242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650AF-F4BD-43DF-94EE-A97E72A63C8A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7D0B9-E091-4BBB-A07F-AE26B4D9C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31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17D0B9-E091-4BBB-A07F-AE26B4D9CF8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0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C127-322E-4446-BBEC-D527025D2D1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2DAE2-C31A-437E-AEC5-5FAB4AD5AE2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43891200" cy="4890788"/>
          </a:xfrm>
          <a:prstGeom prst="rect">
            <a:avLst/>
          </a:prstGeom>
          <a:solidFill>
            <a:srgbClr val="696A6D"/>
          </a:solidFill>
          <a:ln>
            <a:solidFill>
              <a:srgbClr val="696A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 anchorCtr="0"/>
          <a:lstStyle/>
          <a:p>
            <a:endParaRPr lang="en-US" sz="6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9329" y="1199080"/>
            <a:ext cx="10562199" cy="278558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1089600"/>
            <a:ext cx="43891200" cy="1828800"/>
          </a:xfrm>
          <a:prstGeom prst="rect">
            <a:avLst/>
          </a:prstGeom>
          <a:solidFill>
            <a:srgbClr val="696A6D"/>
          </a:solidFill>
          <a:ln>
            <a:solidFill>
              <a:srgbClr val="696A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8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6" descr="UMMC_WHT_CS3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781" y="31642082"/>
            <a:ext cx="17907079" cy="729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 userDrawn="1"/>
        </p:nvSpPr>
        <p:spPr>
          <a:xfrm>
            <a:off x="0" y="5180667"/>
            <a:ext cx="43891200" cy="274320"/>
          </a:xfrm>
          <a:prstGeom prst="rect">
            <a:avLst/>
          </a:prstGeom>
          <a:solidFill>
            <a:srgbClr val="C8102E"/>
          </a:solidFill>
          <a:ln>
            <a:solidFill>
              <a:srgbClr val="C81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4897513"/>
            <a:ext cx="43891200" cy="274320"/>
          </a:xfrm>
          <a:prstGeom prst="rect">
            <a:avLst/>
          </a:prstGeom>
          <a:solidFill>
            <a:srgbClr val="FECC09"/>
          </a:solidFill>
          <a:ln>
            <a:solidFill>
              <a:srgbClr val="FECC0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470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FC127-322E-4446-BBEC-D527025D2D18}" type="datetimeFigureOut">
              <a:rPr lang="en-US" smtClean="0"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2DAE2-C31A-437E-AEC5-5FAB4AD5A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3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9515" y="137772"/>
            <a:ext cx="25270691" cy="236988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7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Get Knocked Down, But We Get Up Again: Nursing Leadership Resiliency During a Pandemic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82461" y="2497605"/>
            <a:ext cx="243466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Katie Music, MSN, RN, Charlotte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Nwogwugwu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DrPH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MPH, BSN, HIV PCP, CPH-BC, Stella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Oloruntoyin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BSN, RN, CAPA, Kim Peterson, MSN, APRN-CNS, ACCNS-AG, OCN, Donna Pusey, MS, RN-ACM 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599515" y="6900061"/>
            <a:ext cx="9085177" cy="1389862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 anchor="t"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marL="57150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/>
                <a:ea typeface="ＭＳ Ｐゴシック"/>
              </a:rPr>
              <a:t>At the height of the COVID-19 pandemic U.S. healthcare workforce faced an unprecedented 33.7 million confirmed cases, 605,000 deaths, and daily use of 8,000 ventilators.</a:t>
            </a:r>
            <a:endParaRPr lang="en-US" dirty="0">
              <a:latin typeface="Garamond"/>
              <a:ea typeface="ＭＳ Ｐゴシック"/>
            </a:endParaRPr>
          </a:p>
          <a:p>
            <a:pPr marL="57150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/>
                <a:ea typeface="ＭＳ Ｐゴシック"/>
              </a:rPr>
              <a:t>According to the AACN, nursing is the nation's largest healthcare profession with more than 3.8 million RNs nationwide and primary providers of hospital patient care.</a:t>
            </a:r>
            <a:endParaRPr lang="en-US" sz="4400" dirty="0">
              <a:latin typeface="Garamond"/>
              <a:ea typeface="ＭＳ Ｐゴシック"/>
            </a:endParaRPr>
          </a:p>
          <a:p>
            <a:pPr marL="571500" lvl="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/>
                <a:ea typeface="ＭＳ Ｐゴシック"/>
              </a:rPr>
              <a:t>Pre-pandemic, nursing was facing an increasing rate of nurse burnout and high turnover, which is expected to increase.</a:t>
            </a:r>
          </a:p>
          <a:p>
            <a:pPr marL="571500" lvl="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Resiliency is essential for effective leadership and Nurse Leaders must learn to foster and/or develop resiliency within themselves and within nurses they lead. </a:t>
            </a:r>
          </a:p>
          <a:p>
            <a:pPr marL="571500" lvl="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b="0" i="0" dirty="0">
                <a:effectLst/>
                <a:latin typeface="Garamond" panose="02020404030301010803" pitchFamily="18" charset="0"/>
              </a:rPr>
              <a:t>Innate resilience can be developed or enhanced through edu</a:t>
            </a:r>
            <a:r>
              <a:rPr lang="en-US" sz="4200" dirty="0">
                <a:latin typeface="Garamond" panose="02020404030301010803" pitchFamily="18" charset="0"/>
              </a:rPr>
              <a:t>cation, organization support and cognitive transformational practices</a:t>
            </a:r>
            <a:endParaRPr lang="en-US" sz="4200" b="0" i="0" dirty="0">
              <a:effectLst/>
              <a:latin typeface="Garamond" panose="02020404030301010803" pitchFamily="18" charset="0"/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599515" y="23185618"/>
            <a:ext cx="9085177" cy="44450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lvl="0" defTabSz="3493094">
              <a:spcBef>
                <a:spcPct val="20000"/>
              </a:spcBef>
              <a:buClr>
                <a:srgbClr val="C00000"/>
              </a:buClr>
            </a:pPr>
            <a:r>
              <a:rPr lang="en-US" sz="4200" dirty="0">
                <a:solidFill>
                  <a:srgbClr val="2C2A29"/>
                </a:solidFill>
                <a:latin typeface="Garamond" panose="02020404030301010803" pitchFamily="18" charset="0"/>
                <a:ea typeface="+mn-ea"/>
              </a:rPr>
              <a:t>The purpose of this project was to gain a greater understanding of resilience in nursing leadership, review nursing leaders resiliency amidst the COVID-19 pandemic, and identify methods to build resilience.</a:t>
            </a:r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10097999" y="6900061"/>
            <a:ext cx="11847598" cy="2345229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Understanding Resiliency: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Ability to bounce back from obstacles or resist disruption of normal functioning during distressing times</a:t>
            </a:r>
          </a:p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Common Characteristics of Resiliency: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Self-awareness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Strong support networks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Practicing self-care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Displaying self-control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Effective communication skills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Optimism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Motivation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Empathy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Vision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68580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Building Resilience: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Change the narrative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Face your fears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Practice self-compassion and mindfulness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Cultivate forgiveness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Connect with family and friends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Make every day meaningful</a:t>
            </a:r>
          </a:p>
          <a:p>
            <a:pPr marL="68580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Resilient individuals tend to have a strong Moral Compass: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An internal belief system guiding values and ethics</a:t>
            </a: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lvl="1" indent="0" defTabSz="3493094">
              <a:spcBef>
                <a:spcPct val="20000"/>
              </a:spcBef>
              <a:buClr>
                <a:srgbClr val="C00000"/>
              </a:buClr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428750" lvl="1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altLang="en-US" sz="42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</p:txBody>
      </p:sp>
      <p:sp>
        <p:nvSpPr>
          <p:cNvPr id="33" name="TextBox 3"/>
          <p:cNvSpPr txBox="1">
            <a:spLocks noChangeArrowheads="1"/>
          </p:cNvSpPr>
          <p:nvPr/>
        </p:nvSpPr>
        <p:spPr bwMode="auto">
          <a:xfrm>
            <a:off x="34102792" y="20861543"/>
            <a:ext cx="9451525" cy="525258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marL="742950" indent="-742950">
              <a:lnSpc>
                <a:spcPct val="107000"/>
              </a:lnSpc>
              <a:spcBef>
                <a:spcPts val="24"/>
              </a:spcBef>
              <a:buClr>
                <a:srgbClr val="C8102E"/>
              </a:buClr>
              <a:buFont typeface="+mj-lt"/>
              <a:buAutoNum type="arabicPeriod"/>
            </a:pP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Barton, M.A., Christianson, M., Myers, C.G., Sutcliffe, K. (2020). Resilience in action: leading for resilience in response to COVID-19. </a:t>
            </a:r>
            <a:r>
              <a:rPr lang="en-US" sz="3000" i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BMJ Leader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4, 117-119.</a:t>
            </a:r>
          </a:p>
          <a:p>
            <a:pPr marL="742950" indent="-742950">
              <a:lnSpc>
                <a:spcPct val="107000"/>
              </a:lnSpc>
              <a:spcBef>
                <a:spcPts val="24"/>
              </a:spcBef>
              <a:buClr>
                <a:srgbClr val="C8102E"/>
              </a:buClr>
              <a:buFont typeface="+mj-lt"/>
              <a:buAutoNum type="arabicPeriod"/>
            </a:pPr>
            <a:r>
              <a:rPr lang="en-US" sz="3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Hartwig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A., Clarke, S., Johnson, S., Willis, S. (2020). Workplace team resilience: A systematic review and conceptual development</a:t>
            </a:r>
            <a:r>
              <a:rPr lang="en-US" sz="3000" i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Organizational Psychology Review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10(3-4), 169-200.</a:t>
            </a:r>
          </a:p>
          <a:p>
            <a:pPr marL="742950" indent="-742950">
              <a:lnSpc>
                <a:spcPct val="107000"/>
              </a:lnSpc>
              <a:spcBef>
                <a:spcPts val="24"/>
              </a:spcBef>
              <a:buClr>
                <a:srgbClr val="C8102E"/>
              </a:buClr>
              <a:buFont typeface="+mj-lt"/>
              <a:buAutoNum type="arabicPeriod"/>
            </a:pP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Wei, H., </a:t>
            </a:r>
            <a:r>
              <a:rPr lang="en-US" sz="3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Robers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P., </a:t>
            </a:r>
            <a:r>
              <a:rPr lang="en-US" sz="3000" dirty="0" err="1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Strickler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J., Corbett, R.W. (2018) Nurse leaders’ strategies to foster nurse resilience. </a:t>
            </a:r>
            <a:r>
              <a:rPr lang="en-US" sz="3000" i="1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Journal of Nursing Management</a:t>
            </a:r>
            <a:r>
              <a:rPr lang="en-US" sz="3000" dirty="0">
                <a:solidFill>
                  <a:prstClr val="black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27(4), 681-687.</a:t>
            </a:r>
          </a:p>
          <a:p>
            <a:pPr marL="742950" indent="-742950">
              <a:lnSpc>
                <a:spcPct val="107000"/>
              </a:lnSpc>
              <a:spcBef>
                <a:spcPts val="24"/>
              </a:spcBef>
              <a:buClr>
                <a:srgbClr val="C8102E"/>
              </a:buClr>
              <a:buFont typeface="+mj-lt"/>
              <a:buAutoNum type="arabicPeriod"/>
            </a:pPr>
            <a:endParaRPr lang="en-US" sz="3000" dirty="0">
              <a:solidFill>
                <a:prstClr val="black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"/>
          <p:cNvSpPr txBox="1">
            <a:spLocks noChangeArrowheads="1"/>
          </p:cNvSpPr>
          <p:nvPr/>
        </p:nvSpPr>
        <p:spPr bwMode="auto">
          <a:xfrm>
            <a:off x="34292782" y="26788138"/>
            <a:ext cx="9598416" cy="5010054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lvl="0" defTabSz="3493094">
              <a:spcBef>
                <a:spcPts val="24"/>
              </a:spcBef>
              <a:buClr>
                <a:srgbClr val="C00000"/>
              </a:buClr>
            </a:pPr>
            <a:r>
              <a:rPr lang="en-US" sz="4000" dirty="0">
                <a:solidFill>
                  <a:srgbClr val="2C2A29"/>
                </a:solidFill>
                <a:latin typeface="Garamond" panose="02020404030301010803" pitchFamily="18" charset="0"/>
                <a:ea typeface="+mn-ea"/>
              </a:rPr>
              <a:t>Thank you to all of the Nursing Leaders and frontline staff that have remained resilient throughout the COVID-19 pandemic.  A special thank you to the NLI leadership at the University of Maryland School of Nursing and our individual mentors for their unwavering support</a:t>
            </a:r>
            <a:r>
              <a:rPr lang="en-US" sz="4200" dirty="0">
                <a:solidFill>
                  <a:srgbClr val="2C2A29"/>
                </a:solidFill>
                <a:latin typeface="Garamond" panose="02020404030301010803" pitchFamily="18" charset="0"/>
                <a:ea typeface="+mn-ea"/>
              </a:rPr>
              <a:t>.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4292783" y="31112810"/>
            <a:ext cx="8774151" cy="1737360"/>
          </a:xfrm>
          <a:prstGeom prst="rect">
            <a:avLst/>
          </a:prstGeom>
        </p:spPr>
        <p:txBody>
          <a:bodyPr wrap="square" lIns="91440" rIns="91440" anchor="ctr" anchorCtr="0">
            <a:noAutofit/>
          </a:bodyPr>
          <a:lstStyle/>
          <a:p>
            <a:pPr>
              <a:spcAft>
                <a:spcPts val="800"/>
              </a:spcAft>
              <a:defRPr/>
            </a:pPr>
            <a:endParaRPr lang="en-US" altLang="en-US" sz="2800" dirty="0">
              <a:solidFill>
                <a:prstClr val="white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21988736" y="6900061"/>
            <a:ext cx="11858229" cy="1988807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marL="57150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Nursing leadership surveyed across organizations identified common themes about pandemic experiences and resilience: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Burnout/exhaustion impacted staff and leadership resilience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Communication is key to staff engagement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</a:rPr>
              <a:t>New skills were developed to promote resilience and innovative thinking was required to identify resources not previously used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</a:rPr>
              <a:t>Identified a need to educate staff on building resilience and skills to enhance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Rapid development of technology 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Flexibility became critical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Mindfulness and gratitude found to be essential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Focus on team achievements rather than losses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Leadership self-disclosure of vulnerabilities needed to build connections with team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prstClr val="black"/>
                </a:solidFill>
                <a:latin typeface="Garamond" panose="02020404030301010803" pitchFamily="18" charset="0"/>
                <a:ea typeface="+mn-ea"/>
              </a:rPr>
              <a:t>Humility at the core of every leader </a:t>
            </a: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44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  <a:p>
            <a:pPr marL="1314450" lvl="1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4400" dirty="0">
              <a:solidFill>
                <a:prstClr val="black"/>
              </a:solidFill>
              <a:latin typeface="Garamond" panose="02020404030301010803" pitchFamily="18" charset="0"/>
              <a:ea typeface="+mn-ea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0560408" y="5759765"/>
            <a:ext cx="12893040" cy="812160"/>
            <a:chOff x="722189" y="21148353"/>
            <a:chExt cx="16100048" cy="812160"/>
          </a:xfrm>
        </p:grpSpPr>
        <p:sp>
          <p:nvSpPr>
            <p:cNvPr id="47" name="TextBox 3"/>
            <p:cNvSpPr txBox="1">
              <a:spLocks noChangeArrowheads="1"/>
            </p:cNvSpPr>
            <p:nvPr/>
          </p:nvSpPr>
          <p:spPr bwMode="auto">
            <a:xfrm>
              <a:off x="3234253" y="21148353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Literature review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13328" y="5769399"/>
            <a:ext cx="9572856" cy="737473"/>
            <a:chOff x="722189" y="21223040"/>
            <a:chExt cx="15805849" cy="737473"/>
          </a:xfrm>
        </p:grpSpPr>
        <p:sp>
          <p:nvSpPr>
            <p:cNvPr id="53" name="TextBox 3"/>
            <p:cNvSpPr txBox="1">
              <a:spLocks noChangeArrowheads="1"/>
            </p:cNvSpPr>
            <p:nvPr/>
          </p:nvSpPr>
          <p:spPr bwMode="auto">
            <a:xfrm>
              <a:off x="2940054" y="21223040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Introduction</a:t>
              </a: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4799518" y="5762747"/>
            <a:ext cx="9875520" cy="809178"/>
            <a:chOff x="722189" y="21151335"/>
            <a:chExt cx="16305581" cy="809178"/>
          </a:xfrm>
        </p:grpSpPr>
        <p:sp>
          <p:nvSpPr>
            <p:cNvPr id="56" name="TextBox 3"/>
            <p:cNvSpPr txBox="1">
              <a:spLocks noChangeArrowheads="1"/>
            </p:cNvSpPr>
            <p:nvPr/>
          </p:nvSpPr>
          <p:spPr bwMode="auto">
            <a:xfrm>
              <a:off x="3439786" y="21151335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Discussion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22523865" y="5724503"/>
            <a:ext cx="13178890" cy="847422"/>
            <a:chOff x="722189" y="21113091"/>
            <a:chExt cx="16457000" cy="847422"/>
          </a:xfrm>
        </p:grpSpPr>
        <p:sp>
          <p:nvSpPr>
            <p:cNvPr id="59" name="TextBox 3"/>
            <p:cNvSpPr txBox="1">
              <a:spLocks noChangeArrowheads="1"/>
            </p:cNvSpPr>
            <p:nvPr/>
          </p:nvSpPr>
          <p:spPr bwMode="auto">
            <a:xfrm>
              <a:off x="3591205" y="21113091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Survey Results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4799518" y="25988395"/>
            <a:ext cx="8712225" cy="738087"/>
            <a:chOff x="722189" y="21222426"/>
            <a:chExt cx="14384852" cy="738087"/>
          </a:xfrm>
        </p:grpSpPr>
        <p:sp>
          <p:nvSpPr>
            <p:cNvPr id="62" name="TextBox 3"/>
            <p:cNvSpPr txBox="1">
              <a:spLocks noChangeArrowheads="1"/>
            </p:cNvSpPr>
            <p:nvPr/>
          </p:nvSpPr>
          <p:spPr bwMode="auto">
            <a:xfrm>
              <a:off x="1519057" y="21222426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Acknowledgements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4799518" y="19949827"/>
            <a:ext cx="9875520" cy="768693"/>
            <a:chOff x="722189" y="21191820"/>
            <a:chExt cx="16305581" cy="768693"/>
          </a:xfrm>
        </p:grpSpPr>
        <p:sp>
          <p:nvSpPr>
            <p:cNvPr id="65" name="TextBox 3"/>
            <p:cNvSpPr txBox="1">
              <a:spLocks noChangeArrowheads="1"/>
            </p:cNvSpPr>
            <p:nvPr/>
          </p:nvSpPr>
          <p:spPr bwMode="auto">
            <a:xfrm>
              <a:off x="3439786" y="21191820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References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cxnSp>
        <p:nvCxnSpPr>
          <p:cNvPr id="67" name="Straight Connector 66"/>
          <p:cNvCxnSpPr/>
          <p:nvPr/>
        </p:nvCxnSpPr>
        <p:spPr bwMode="auto">
          <a:xfrm>
            <a:off x="10054862" y="7054756"/>
            <a:ext cx="0" cy="22860000"/>
          </a:xfrm>
          <a:prstGeom prst="line">
            <a:avLst/>
          </a:prstGeom>
          <a:noFill/>
          <a:ln w="12700" cap="flat" cmpd="sng" algn="ctr">
            <a:solidFill>
              <a:srgbClr val="696A6D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33879475" y="7231044"/>
            <a:ext cx="0" cy="22860000"/>
          </a:xfrm>
          <a:prstGeom prst="line">
            <a:avLst/>
          </a:prstGeom>
          <a:noFill/>
          <a:ln w="12700" cap="flat" cmpd="sng" algn="ctr">
            <a:solidFill>
              <a:srgbClr val="696A6D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/>
          <p:nvPr/>
        </p:nvCxnSpPr>
        <p:spPr>
          <a:xfrm>
            <a:off x="33873093" y="31262001"/>
            <a:ext cx="0" cy="1588169"/>
          </a:xfrm>
          <a:prstGeom prst="line">
            <a:avLst/>
          </a:prstGeom>
          <a:ln w="12700">
            <a:solidFill>
              <a:schemeClr val="bg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 bwMode="auto">
          <a:xfrm>
            <a:off x="21945600" y="7054756"/>
            <a:ext cx="0" cy="22860000"/>
          </a:xfrm>
          <a:prstGeom prst="line">
            <a:avLst/>
          </a:prstGeom>
          <a:noFill/>
          <a:ln w="12700" cap="flat" cmpd="sng" algn="ctr">
            <a:solidFill>
              <a:srgbClr val="696A6D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29B0E7A6-824C-41FC-8522-32F7214533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75733" y="0"/>
            <a:ext cx="17915465" cy="487760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" y="31044785"/>
            <a:ext cx="43891200" cy="187361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882461" y="27185968"/>
            <a:ext cx="10085212" cy="803669"/>
            <a:chOff x="722189" y="21156844"/>
            <a:chExt cx="16651806" cy="803669"/>
          </a:xfrm>
        </p:grpSpPr>
        <p:sp>
          <p:nvSpPr>
            <p:cNvPr id="45" name="TextBox 3"/>
            <p:cNvSpPr txBox="1">
              <a:spLocks noChangeArrowheads="1"/>
            </p:cNvSpPr>
            <p:nvPr/>
          </p:nvSpPr>
          <p:spPr bwMode="auto">
            <a:xfrm>
              <a:off x="3786011" y="21156844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 dirty="0">
                  <a:solidFill>
                    <a:srgbClr val="C8102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Methods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99512" y="22300685"/>
            <a:ext cx="10457785" cy="775483"/>
            <a:chOff x="722189" y="21185030"/>
            <a:chExt cx="17266965" cy="775483"/>
          </a:xfrm>
        </p:grpSpPr>
        <p:sp>
          <p:nvSpPr>
            <p:cNvPr id="73" name="TextBox 3"/>
            <p:cNvSpPr txBox="1">
              <a:spLocks noChangeArrowheads="1"/>
            </p:cNvSpPr>
            <p:nvPr/>
          </p:nvSpPr>
          <p:spPr bwMode="auto">
            <a:xfrm>
              <a:off x="4401170" y="21185030"/>
              <a:ext cx="13587984" cy="69243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91440" tIns="45720" rIns="91440" bIns="45720" anchor="t">
              <a:spAutoFit/>
            </a:bodyPr>
            <a:lstStyle>
              <a:lvl1pPr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1pPr>
              <a:lvl2pPr marL="742950" indent="-28575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2pPr>
              <a:lvl3pPr marL="11430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3pPr>
              <a:lvl4pPr marL="16002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4pPr>
              <a:lvl5pPr marL="2057400" indent="-228600"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900">
                  <a:solidFill>
                    <a:schemeClr val="tx1"/>
                  </a:solidFill>
                  <a:latin typeface="Arial Narrow" charset="0"/>
                  <a:ea typeface="ＭＳ Ｐゴシック" charset="-128"/>
                </a:defRPr>
              </a:lvl9pPr>
            </a:lstStyle>
            <a:p>
              <a:pPr>
                <a:lnSpc>
                  <a:spcPts val="4600"/>
                </a:lnSpc>
                <a:spcAft>
                  <a:spcPts val="1200"/>
                </a:spcAft>
                <a:buClr>
                  <a:srgbClr val="C8102E"/>
                </a:buClr>
              </a:pPr>
              <a:r>
                <a:rPr lang="en-US" sz="5400" b="1" cap="small">
                  <a:solidFill>
                    <a:srgbClr val="C8102E"/>
                  </a:solidFill>
                  <a:latin typeface="Arial"/>
                  <a:ea typeface="ＭＳ Ｐゴシック"/>
                  <a:cs typeface="Arial"/>
                </a:rPr>
                <a:t>Purpose</a:t>
              </a:r>
              <a:endParaRPr lang="en-US" sz="5400" b="1" cap="small" dirty="0">
                <a:solidFill>
                  <a:srgbClr val="C8102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22189" y="21905649"/>
              <a:ext cx="12801600" cy="54864"/>
            </a:xfrm>
            <a:prstGeom prst="rect">
              <a:avLst/>
            </a:prstGeom>
            <a:solidFill>
              <a:srgbClr val="696A6D"/>
            </a:solidFill>
            <a:ln>
              <a:solidFill>
                <a:srgbClr val="696A6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7250" dirty="0">
                  <a:cs typeface="Calibri"/>
                </a:rPr>
                <a:t>P</a:t>
              </a: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4292783" y="6954383"/>
            <a:ext cx="9261534" cy="128896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Need for resiliency is not unique to healthcare and has been studied across many fields under many circumstances. </a:t>
            </a:r>
          </a:p>
          <a:p>
            <a:pPr marL="68580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It is not yet understood how </a:t>
            </a:r>
            <a:r>
              <a:rPr lang="en-US" sz="4200" dirty="0">
                <a:latin typeface="Garamond"/>
              </a:rPr>
              <a:t>the COVID-19 pandemic will  impact nursing as a whole, but there is cause for concern.</a:t>
            </a:r>
          </a:p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Nursing has been on the frontlines and have witnessed unprecedented morbidity and mortality, shortages of resources and staffing.  </a:t>
            </a:r>
          </a:p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 panose="02020404030301010803" pitchFamily="18" charset="0"/>
              </a:rPr>
              <a:t>Leadership resilience has been critical for organizations to survive and strengthen the capacity to overcome future challenges</a:t>
            </a:r>
          </a:p>
          <a:p>
            <a:pPr marL="685800" lvl="0" indent="-6858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latin typeface="Garamond"/>
              </a:rPr>
              <a:t>Additional research is needed to evaluate how nursing leaders can maintain resilience within themselves and their teams during times of crisis.</a:t>
            </a:r>
            <a:endParaRPr lang="en-US" sz="40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597" y="20827370"/>
            <a:ext cx="11634232" cy="763069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733323" y="28592003"/>
            <a:ext cx="103584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aramond" panose="02020404030301010803" pitchFamily="18" charset="0"/>
              </a:rPr>
              <a:t>Obtained from: https://mhanational.org/mental-health-healthcare-workers-covid-19#:~:text=The%20responses%20collected%20from%20the,75%25%20said%20they%20were%20overwhelmed</a:t>
            </a:r>
          </a:p>
        </p:txBody>
      </p:sp>
      <p:sp>
        <p:nvSpPr>
          <p:cNvPr id="49" name="TextBox 3"/>
          <p:cNvSpPr txBox="1">
            <a:spLocks noChangeArrowheads="1"/>
          </p:cNvSpPr>
          <p:nvPr/>
        </p:nvSpPr>
        <p:spPr bwMode="auto">
          <a:xfrm>
            <a:off x="599515" y="28205541"/>
            <a:ext cx="9412208" cy="44450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noAutofit/>
          </a:bodyPr>
          <a:lstStyle>
            <a:lvl1pPr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1pPr>
            <a:lvl2pPr marL="742950" indent="-28575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2pPr>
            <a:lvl3pPr marL="11430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3pPr>
            <a:lvl4pPr marL="16002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4pPr>
            <a:lvl5pPr marL="2057400" indent="-228600"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charset="0"/>
                <a:ea typeface="ＭＳ Ｐゴシック" charset="-128"/>
              </a:defRPr>
            </a:lvl9pPr>
          </a:lstStyle>
          <a:p>
            <a:pPr marL="571500" lvl="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2C2A29"/>
                </a:solidFill>
                <a:latin typeface="Garamond" panose="02020404030301010803" pitchFamily="18" charset="0"/>
                <a:ea typeface="+mn-ea"/>
              </a:rPr>
              <a:t>Conduct a literature review</a:t>
            </a:r>
          </a:p>
          <a:p>
            <a:pPr marL="571500" lvl="0" indent="-571500" defTabSz="3493094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4200" dirty="0">
                <a:solidFill>
                  <a:srgbClr val="2C2A29"/>
                </a:solidFill>
                <a:latin typeface="Garamond" panose="02020404030301010803" pitchFamily="18" charset="0"/>
                <a:ea typeface="+mn-ea"/>
              </a:rPr>
              <a:t>Survey Nurse Leaders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/>
          <a:srcRect l="18333" t="12222" r="46458" b="25185"/>
          <a:stretch/>
        </p:blipFill>
        <p:spPr>
          <a:xfrm>
            <a:off x="6187863" y="29008431"/>
            <a:ext cx="3447310" cy="3447310"/>
          </a:xfrm>
          <a:prstGeom prst="rect">
            <a:avLst/>
          </a:prstGeom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120106034"/>
              </p:ext>
            </p:extLst>
          </p:nvPr>
        </p:nvGraphicFramePr>
        <p:xfrm>
          <a:off x="11280613" y="14870204"/>
          <a:ext cx="11811000" cy="792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1391811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</TotalTime>
  <Words>688</Words>
  <Application>Microsoft Office PowerPoint</Application>
  <PresentationFormat>Custom</PresentationFormat>
  <Paragraphs>76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Garamond</vt:lpstr>
      <vt:lpstr>Times New Roman</vt:lpstr>
      <vt:lpstr>Wingdings</vt:lpstr>
      <vt:lpstr>Office Theme</vt:lpstr>
      <vt:lpstr>PowerPoint Presentation</vt:lpstr>
    </vt:vector>
  </TitlesOfParts>
  <Company>UMMS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Day, Jenni</dc:creator>
  <cp:lastModifiedBy>Sullivan, Jill</cp:lastModifiedBy>
  <cp:revision>152</cp:revision>
  <dcterms:created xsi:type="dcterms:W3CDTF">2019-02-25T16:07:48Z</dcterms:created>
  <dcterms:modified xsi:type="dcterms:W3CDTF">2021-07-13T19:24:02Z</dcterms:modified>
</cp:coreProperties>
</file>