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10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AB0-4410-B0D4-3412D492B587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AB0-4410-B0D4-3412D492B587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AB0-4410-B0D4-3412D492B587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AB0-4410-B0D4-3412D492B587}"/>
              </c:ext>
            </c:extLst>
          </c:dPt>
          <c:dLbls>
            <c:dLbl>
              <c:idx val="0"/>
              <c:layout>
                <c:manualLayout>
                  <c:x val="-0.10719574200947889"/>
                  <c:y val="0.1495771291934512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AB0-4410-B0D4-3412D492B587}"/>
                </c:ext>
              </c:extLst>
            </c:dLbl>
            <c:dLbl>
              <c:idx val="2"/>
              <c:layout>
                <c:manualLayout>
                  <c:x val="0.11076334256089629"/>
                  <c:y val="7.43184742692199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AB0-4410-B0D4-3412D492B587}"/>
                </c:ext>
              </c:extLst>
            </c:dLbl>
            <c:dLbl>
              <c:idx val="3"/>
              <c:layout>
                <c:manualLayout>
                  <c:x val="7.3164723979789875E-2"/>
                  <c:y val="0.1344353092562890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AB0-4410-B0D4-3412D492B5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Sheet2!$A$1:$D$1</c:f>
              <c:strCache>
                <c:ptCount val="4"/>
                <c:pt idx="0">
                  <c:v>Academic Hospital</c:v>
                </c:pt>
                <c:pt idx="1">
                  <c:v>Community Hospital</c:v>
                </c:pt>
                <c:pt idx="2">
                  <c:v>Outpatient Facility/Clinic</c:v>
                </c:pt>
                <c:pt idx="3">
                  <c:v>Other </c:v>
                </c:pt>
              </c:strCache>
            </c:strRef>
          </c:cat>
          <c:val>
            <c:numRef>
              <c:f>Sheet2!$A$2:$D$2</c:f>
              <c:numCache>
                <c:formatCode>General</c:formatCode>
                <c:ptCount val="4"/>
                <c:pt idx="0">
                  <c:v>9</c:v>
                </c:pt>
                <c:pt idx="1">
                  <c:v>17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B0-4410-B0D4-3412D492B58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657469453997695"/>
          <c:y val="5.3906029645158983E-2"/>
          <c:w val="0.33908115197045474"/>
          <c:h val="0.85654527110179368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104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1208602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" dirty="0">
              <a:ln>
                <a:noFill/>
              </a:ln>
            </a:endParaRPr>
          </a:p>
        </p:txBody>
      </p:sp>
      <p:pic>
        <p:nvPicPr>
          <p:cNvPr id="10" name="Picture 9" descr="UM_School_Nursing_white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80" y="354731"/>
            <a:ext cx="2129395" cy="52494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630979"/>
            <a:ext cx="12192000" cy="22702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50" dirty="0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0300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522545" rtl="0" eaLnBrk="1" latinLnBrk="0" hangingPunct="1">
        <a:spcBef>
          <a:spcPct val="0"/>
        </a:spcBef>
        <a:buNone/>
        <a:defRPr sz="50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909" indent="-391909" algn="l" defTabSz="522545" rtl="0" eaLnBrk="1" latinLnBrk="0" hangingPunct="1">
        <a:spcBef>
          <a:spcPct val="20000"/>
        </a:spcBef>
        <a:buFont typeface="Arial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1pPr>
      <a:lvl2pPr marL="849136" indent="-326591" algn="l" defTabSz="522545" rtl="0" eaLnBrk="1" latinLnBrk="0" hangingPunct="1">
        <a:spcBef>
          <a:spcPct val="20000"/>
        </a:spcBef>
        <a:buFont typeface="Arial"/>
        <a:buChar char="–"/>
        <a:defRPr sz="3209" kern="1200">
          <a:solidFill>
            <a:schemeClr val="tx1"/>
          </a:solidFill>
          <a:latin typeface="+mn-lt"/>
          <a:ea typeface="+mn-ea"/>
          <a:cs typeface="+mn-cs"/>
        </a:defRPr>
      </a:lvl2pPr>
      <a:lvl3pPr marL="1306363" indent="-261273" algn="l" defTabSz="522545" rtl="0" eaLnBrk="1" latinLnBrk="0" hangingPunct="1">
        <a:spcBef>
          <a:spcPct val="20000"/>
        </a:spcBef>
        <a:buFont typeface="Arial"/>
        <a:buChar char="•"/>
        <a:defRPr sz="2750" kern="1200">
          <a:solidFill>
            <a:schemeClr val="tx1"/>
          </a:solidFill>
          <a:latin typeface="+mn-lt"/>
          <a:ea typeface="+mn-ea"/>
          <a:cs typeface="+mn-cs"/>
        </a:defRPr>
      </a:lvl3pPr>
      <a:lvl4pPr marL="1828908" indent="-261273" algn="l" defTabSz="522545" rtl="0" eaLnBrk="1" latinLnBrk="0" hangingPunct="1">
        <a:spcBef>
          <a:spcPct val="20000"/>
        </a:spcBef>
        <a:buFont typeface="Arial"/>
        <a:buChar char="–"/>
        <a:defRPr sz="2292" kern="1200">
          <a:solidFill>
            <a:schemeClr val="tx1"/>
          </a:solidFill>
          <a:latin typeface="+mn-lt"/>
          <a:ea typeface="+mn-ea"/>
          <a:cs typeface="+mn-cs"/>
        </a:defRPr>
      </a:lvl4pPr>
      <a:lvl5pPr marL="2351454" indent="-261273" algn="l" defTabSz="522545" rtl="0" eaLnBrk="1" latinLnBrk="0" hangingPunct="1">
        <a:spcBef>
          <a:spcPct val="20000"/>
        </a:spcBef>
        <a:buFont typeface="Arial"/>
        <a:buChar char="»"/>
        <a:defRPr sz="2292" kern="1200">
          <a:solidFill>
            <a:schemeClr val="tx1"/>
          </a:solidFill>
          <a:latin typeface="+mn-lt"/>
          <a:ea typeface="+mn-ea"/>
          <a:cs typeface="+mn-cs"/>
        </a:defRPr>
      </a:lvl5pPr>
      <a:lvl6pPr marL="2873999" indent="-261273" algn="l" defTabSz="522545" rtl="0" eaLnBrk="1" latinLnBrk="0" hangingPunct="1">
        <a:spcBef>
          <a:spcPct val="20000"/>
        </a:spcBef>
        <a:buFont typeface="Arial"/>
        <a:buChar char="•"/>
        <a:defRPr sz="2292" kern="1200">
          <a:solidFill>
            <a:schemeClr val="tx1"/>
          </a:solidFill>
          <a:latin typeface="+mn-lt"/>
          <a:ea typeface="+mn-ea"/>
          <a:cs typeface="+mn-cs"/>
        </a:defRPr>
      </a:lvl6pPr>
      <a:lvl7pPr marL="3396544" indent="-261273" algn="l" defTabSz="522545" rtl="0" eaLnBrk="1" latinLnBrk="0" hangingPunct="1">
        <a:spcBef>
          <a:spcPct val="20000"/>
        </a:spcBef>
        <a:buFont typeface="Arial"/>
        <a:buChar char="•"/>
        <a:defRPr sz="2292" kern="1200">
          <a:solidFill>
            <a:schemeClr val="tx1"/>
          </a:solidFill>
          <a:latin typeface="+mn-lt"/>
          <a:ea typeface="+mn-ea"/>
          <a:cs typeface="+mn-cs"/>
        </a:defRPr>
      </a:lvl7pPr>
      <a:lvl8pPr marL="3919089" indent="-261273" algn="l" defTabSz="522545" rtl="0" eaLnBrk="1" latinLnBrk="0" hangingPunct="1">
        <a:spcBef>
          <a:spcPct val="20000"/>
        </a:spcBef>
        <a:buFont typeface="Arial"/>
        <a:buChar char="•"/>
        <a:defRPr sz="2292" kern="1200">
          <a:solidFill>
            <a:schemeClr val="tx1"/>
          </a:solidFill>
          <a:latin typeface="+mn-lt"/>
          <a:ea typeface="+mn-ea"/>
          <a:cs typeface="+mn-cs"/>
        </a:defRPr>
      </a:lvl8pPr>
      <a:lvl9pPr marL="4441634" indent="-261273" algn="l" defTabSz="522545" rtl="0" eaLnBrk="1" latinLnBrk="0" hangingPunct="1">
        <a:spcBef>
          <a:spcPct val="20000"/>
        </a:spcBef>
        <a:buFont typeface="Arial"/>
        <a:buChar char="•"/>
        <a:defRPr sz="22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2545" rtl="0" eaLnBrk="1" latinLnBrk="0" hangingPunct="1">
        <a:defRPr sz="2042" kern="1200">
          <a:solidFill>
            <a:schemeClr val="tx1"/>
          </a:solidFill>
          <a:latin typeface="+mn-lt"/>
          <a:ea typeface="+mn-ea"/>
          <a:cs typeface="+mn-cs"/>
        </a:defRPr>
      </a:lvl1pPr>
      <a:lvl2pPr marL="522545" algn="l" defTabSz="522545" rtl="0" eaLnBrk="1" latinLnBrk="0" hangingPunct="1">
        <a:defRPr sz="2042" kern="1200">
          <a:solidFill>
            <a:schemeClr val="tx1"/>
          </a:solidFill>
          <a:latin typeface="+mn-lt"/>
          <a:ea typeface="+mn-ea"/>
          <a:cs typeface="+mn-cs"/>
        </a:defRPr>
      </a:lvl2pPr>
      <a:lvl3pPr marL="1045090" algn="l" defTabSz="522545" rtl="0" eaLnBrk="1" latinLnBrk="0" hangingPunct="1">
        <a:defRPr sz="2042" kern="1200">
          <a:solidFill>
            <a:schemeClr val="tx1"/>
          </a:solidFill>
          <a:latin typeface="+mn-lt"/>
          <a:ea typeface="+mn-ea"/>
          <a:cs typeface="+mn-cs"/>
        </a:defRPr>
      </a:lvl3pPr>
      <a:lvl4pPr marL="1567635" algn="l" defTabSz="522545" rtl="0" eaLnBrk="1" latinLnBrk="0" hangingPunct="1">
        <a:defRPr sz="2042" kern="1200">
          <a:solidFill>
            <a:schemeClr val="tx1"/>
          </a:solidFill>
          <a:latin typeface="+mn-lt"/>
          <a:ea typeface="+mn-ea"/>
          <a:cs typeface="+mn-cs"/>
        </a:defRPr>
      </a:lvl4pPr>
      <a:lvl5pPr marL="2090181" algn="l" defTabSz="522545" rtl="0" eaLnBrk="1" latinLnBrk="0" hangingPunct="1">
        <a:defRPr sz="2042" kern="1200">
          <a:solidFill>
            <a:schemeClr val="tx1"/>
          </a:solidFill>
          <a:latin typeface="+mn-lt"/>
          <a:ea typeface="+mn-ea"/>
          <a:cs typeface="+mn-cs"/>
        </a:defRPr>
      </a:lvl5pPr>
      <a:lvl6pPr marL="2612726" algn="l" defTabSz="522545" rtl="0" eaLnBrk="1" latinLnBrk="0" hangingPunct="1">
        <a:defRPr sz="2042" kern="1200">
          <a:solidFill>
            <a:schemeClr val="tx1"/>
          </a:solidFill>
          <a:latin typeface="+mn-lt"/>
          <a:ea typeface="+mn-ea"/>
          <a:cs typeface="+mn-cs"/>
        </a:defRPr>
      </a:lvl6pPr>
      <a:lvl7pPr marL="3135271" algn="l" defTabSz="522545" rtl="0" eaLnBrk="1" latinLnBrk="0" hangingPunct="1">
        <a:defRPr sz="2042" kern="1200">
          <a:solidFill>
            <a:schemeClr val="tx1"/>
          </a:solidFill>
          <a:latin typeface="+mn-lt"/>
          <a:ea typeface="+mn-ea"/>
          <a:cs typeface="+mn-cs"/>
        </a:defRPr>
      </a:lvl7pPr>
      <a:lvl8pPr marL="3657816" algn="l" defTabSz="522545" rtl="0" eaLnBrk="1" latinLnBrk="0" hangingPunct="1">
        <a:defRPr sz="2042" kern="1200">
          <a:solidFill>
            <a:schemeClr val="tx1"/>
          </a:solidFill>
          <a:latin typeface="+mn-lt"/>
          <a:ea typeface="+mn-ea"/>
          <a:cs typeface="+mn-cs"/>
        </a:defRPr>
      </a:lvl8pPr>
      <a:lvl9pPr marL="4180361" algn="l" defTabSz="522545" rtl="0" eaLnBrk="1" latinLnBrk="0" hangingPunct="1">
        <a:defRPr sz="20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398523" y="1933857"/>
            <a:ext cx="3528872" cy="2338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250" tIns="41910" rIns="95250" bIns="41910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Reliability Organizations (HROs) are institutions that prioritize safety and transparency in methods and outcomes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Preoccupation with Failure is a conscious effort and fixation regarding </a:t>
            </a:r>
            <a:r>
              <a:rPr lang="en-US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potential 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failure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to The Joint Commission, health care institutions must undergo three major changes in progressing to HRO status: </a:t>
            </a:r>
          </a:p>
          <a:p>
            <a:pPr marL="1085850" lvl="1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Leadership’s commitment to zero patient harm </a:t>
            </a:r>
          </a:p>
          <a:p>
            <a:pPr marL="1085850" lvl="1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Promotion of a safety culture</a:t>
            </a:r>
          </a:p>
          <a:p>
            <a:pPr marL="1085850" lvl="1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Widespread adoption and deployment of the most effective process improvement tools and methods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progress toward HRO, nursing leadership must understand the barriers and facilitators to implementing a culture of preoccupation with failure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522545" eaLnBrk="1" hangingPunct="1"/>
            <a:endParaRPr lang="en-US" sz="667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357885" y="1545134"/>
            <a:ext cx="3627245" cy="2462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522545" eaLnBrk="1" hangingPunct="1"/>
            <a:r>
              <a:rPr lang="en-US" sz="1000" b="1" dirty="0">
                <a:solidFill>
                  <a:prstClr val="white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4"/>
          <p:cNvSpPr txBox="1">
            <a:spLocks noChangeArrowheads="1"/>
          </p:cNvSpPr>
          <p:nvPr/>
        </p:nvSpPr>
        <p:spPr bwMode="auto">
          <a:xfrm>
            <a:off x="4254385" y="1545134"/>
            <a:ext cx="4025568" cy="2462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522545" eaLnBrk="1" hangingPunct="1"/>
            <a:r>
              <a:rPr lang="en-US" sz="1000" b="1" dirty="0">
                <a:solidFill>
                  <a:prstClr val="white"/>
                </a:solidFill>
                <a:latin typeface="Arial Black"/>
                <a:cs typeface="Arial Black"/>
              </a:rPr>
              <a:t>Theoretical Framework</a:t>
            </a:r>
          </a:p>
        </p:txBody>
      </p:sp>
      <p:sp>
        <p:nvSpPr>
          <p:cNvPr id="5" name="Text Box 156"/>
          <p:cNvSpPr txBox="1">
            <a:spLocks noChangeArrowheads="1"/>
          </p:cNvSpPr>
          <p:nvPr/>
        </p:nvSpPr>
        <p:spPr bwMode="auto">
          <a:xfrm>
            <a:off x="8426120" y="1853283"/>
            <a:ext cx="3080286" cy="28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250" tIns="41910" rIns="95250" bIns="41910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171450" indent="-171450" defTabSz="522545" eaLnBrk="1" hangingPunct="1">
              <a:buFontTx/>
              <a:buChar char="-"/>
            </a:pPr>
            <a:endParaRPr lang="en-US" sz="667" dirty="0">
              <a:solidFill>
                <a:prstClr val="black"/>
              </a:solidFill>
              <a:latin typeface="Arial"/>
              <a:cs typeface="Arial"/>
            </a:endParaRPr>
          </a:p>
          <a:p>
            <a:pPr defTabSz="522545" eaLnBrk="1" hangingPunct="1"/>
            <a:endParaRPr lang="en-US" sz="667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Text Box 166"/>
          <p:cNvSpPr txBox="1">
            <a:spLocks noChangeArrowheads="1"/>
          </p:cNvSpPr>
          <p:nvPr/>
        </p:nvSpPr>
        <p:spPr bwMode="auto">
          <a:xfrm>
            <a:off x="8426116" y="1545134"/>
            <a:ext cx="3304330" cy="2462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522545" eaLnBrk="1" hangingPunct="1"/>
            <a:r>
              <a:rPr lang="en-US" sz="1000" b="1" dirty="0">
                <a:solidFill>
                  <a:prstClr val="white"/>
                </a:solidFill>
                <a:latin typeface="Arial Black"/>
                <a:cs typeface="Arial Black"/>
              </a:rPr>
              <a:t>Sample Characteristics</a:t>
            </a:r>
          </a:p>
        </p:txBody>
      </p:sp>
      <p:sp>
        <p:nvSpPr>
          <p:cNvPr id="7" name="Text Box 156"/>
          <p:cNvSpPr txBox="1">
            <a:spLocks noChangeArrowheads="1"/>
          </p:cNvSpPr>
          <p:nvPr/>
        </p:nvSpPr>
        <p:spPr bwMode="auto">
          <a:xfrm>
            <a:off x="4254384" y="3862733"/>
            <a:ext cx="3377029" cy="187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250" tIns="41910" rIns="95250" bIns="41910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522545" eaLnBrk="1" hangingPunct="1"/>
            <a:r>
              <a:rPr lang="en-US" sz="667" dirty="0">
                <a:solidFill>
                  <a:prstClr val="black"/>
                </a:solidFill>
                <a:latin typeface="Arial"/>
                <a:cs typeface="Arial"/>
              </a:rPr>
              <a:t>HRO Logic Model adapted from Veazie et al. (2019) </a:t>
            </a:r>
          </a:p>
        </p:txBody>
      </p:sp>
      <p:sp>
        <p:nvSpPr>
          <p:cNvPr id="8" name="Text Box 147"/>
          <p:cNvSpPr txBox="1">
            <a:spLocks noChangeArrowheads="1"/>
          </p:cNvSpPr>
          <p:nvPr/>
        </p:nvSpPr>
        <p:spPr bwMode="auto">
          <a:xfrm>
            <a:off x="423039" y="4323345"/>
            <a:ext cx="3562091" cy="87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250" tIns="41910" rIns="95250" bIns="41910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the HRO Logic Model as a Framework develop questions to: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barriers experienced by nurse leaders in implementing HRO principle: preoccupation with failure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facilitators promoting HRO principle: preoccupation with failure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improvement opportunities to achieve HRO principle: preoccupation with failure</a:t>
            </a:r>
            <a:endParaRPr lang="en-US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62"/>
          <p:cNvSpPr txBox="1">
            <a:spLocks noChangeArrowheads="1"/>
          </p:cNvSpPr>
          <p:nvPr/>
        </p:nvSpPr>
        <p:spPr bwMode="auto">
          <a:xfrm>
            <a:off x="423039" y="4080858"/>
            <a:ext cx="3562091" cy="2462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522545" eaLnBrk="1" hangingPunct="1"/>
            <a:r>
              <a:rPr lang="en-US" sz="1000" b="1" dirty="0">
                <a:solidFill>
                  <a:prstClr val="white"/>
                </a:solidFill>
                <a:latin typeface="Arial Black"/>
                <a:cs typeface="Arial Black"/>
              </a:rPr>
              <a:t>Objectives</a:t>
            </a:r>
          </a:p>
        </p:txBody>
      </p:sp>
      <p:sp>
        <p:nvSpPr>
          <p:cNvPr id="12" name="Text Box 166"/>
          <p:cNvSpPr txBox="1">
            <a:spLocks noChangeArrowheads="1"/>
          </p:cNvSpPr>
          <p:nvPr/>
        </p:nvSpPr>
        <p:spPr bwMode="auto">
          <a:xfrm>
            <a:off x="8426116" y="3633087"/>
            <a:ext cx="3304329" cy="2462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522545" eaLnBrk="1" hangingPunct="1"/>
            <a:r>
              <a:rPr lang="en-US" sz="1000" b="1" dirty="0">
                <a:solidFill>
                  <a:prstClr val="white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13" name="Text Box 147"/>
          <p:cNvSpPr txBox="1">
            <a:spLocks noChangeArrowheads="1"/>
          </p:cNvSpPr>
          <p:nvPr/>
        </p:nvSpPr>
        <p:spPr bwMode="auto">
          <a:xfrm>
            <a:off x="831762" y="5315765"/>
            <a:ext cx="311350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250" tIns="41910" rIns="95250" bIns="41910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522545" eaLnBrk="1" hangingPunct="1"/>
            <a:endParaRPr lang="en-US" sz="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Text Box 162"/>
          <p:cNvSpPr txBox="1">
            <a:spLocks noChangeArrowheads="1"/>
          </p:cNvSpPr>
          <p:nvPr/>
        </p:nvSpPr>
        <p:spPr bwMode="auto">
          <a:xfrm>
            <a:off x="357885" y="5233602"/>
            <a:ext cx="3627246" cy="2462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522545" eaLnBrk="1" hangingPunct="1"/>
            <a:r>
              <a:rPr lang="en-US" sz="1000" b="1" dirty="0">
                <a:solidFill>
                  <a:prstClr val="white"/>
                </a:solidFill>
                <a:latin typeface="Arial Black"/>
                <a:cs typeface="Arial Black"/>
              </a:rPr>
              <a:t>Methods</a:t>
            </a:r>
          </a:p>
        </p:txBody>
      </p:sp>
      <p:sp>
        <p:nvSpPr>
          <p:cNvPr id="15" name="Text Box 164"/>
          <p:cNvSpPr txBox="1">
            <a:spLocks noChangeArrowheads="1"/>
          </p:cNvSpPr>
          <p:nvPr/>
        </p:nvSpPr>
        <p:spPr bwMode="auto">
          <a:xfrm>
            <a:off x="4254384" y="4065811"/>
            <a:ext cx="4025569" cy="2462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522545" eaLnBrk="1" hangingPunct="1"/>
            <a:r>
              <a:rPr lang="en-US" sz="1000" b="1" dirty="0">
                <a:solidFill>
                  <a:prstClr val="white"/>
                </a:solidFill>
                <a:latin typeface="Arial Black"/>
                <a:cs typeface="Arial Black"/>
              </a:rPr>
              <a:t>Results</a:t>
            </a: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3311371" y="-10500"/>
            <a:ext cx="888062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250" tIns="41910" rIns="95250" bIns="41910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522545" eaLnBrk="1" hangingPunct="1"/>
            <a:r>
              <a:rPr lang="en-US" sz="2000" dirty="0">
                <a:solidFill>
                  <a:prstClr val="white"/>
                </a:solidFill>
                <a:latin typeface="Arial Black"/>
                <a:cs typeface="Arial Black"/>
              </a:rPr>
              <a:t>Perspectives of Nurse Leaders on High Reliability Organization (HRO) Principle: Preoccupation with Failure</a:t>
            </a:r>
            <a:endParaRPr lang="en-US" sz="1833" dirty="0">
              <a:solidFill>
                <a:prstClr val="white"/>
              </a:solidFill>
              <a:latin typeface="Arial Black"/>
              <a:cs typeface="Arial"/>
            </a:endParaRPr>
          </a:p>
          <a:p>
            <a:pPr algn="r" defTabSz="522545" eaLnBrk="1" hangingPunct="1"/>
            <a:r>
              <a:rPr lang="en-US" sz="1125" dirty="0">
                <a:solidFill>
                  <a:prstClr val="white"/>
                </a:solidFill>
                <a:latin typeface="Arial"/>
                <a:cs typeface="Arial"/>
              </a:rPr>
              <a:t>Hannah Miller, MSN,RN,CNL,CPN; Charmaine McKie, PhD, MPH, RN,OCN; Sharon Mooney BSN, RNC-NIC; </a:t>
            </a:r>
          </a:p>
          <a:p>
            <a:pPr algn="r" defTabSz="522545" eaLnBrk="1" hangingPunct="1"/>
            <a:r>
              <a:rPr lang="en-US" sz="1125" dirty="0">
                <a:solidFill>
                  <a:prstClr val="white"/>
                </a:solidFill>
                <a:latin typeface="Arial"/>
                <a:cs typeface="Arial"/>
              </a:rPr>
              <a:t>Marceletta Mendoza, MSN,RN,CNOR,CPHQ; Candice Michael, MSN, RN, CPHQ, C-ONQS</a:t>
            </a:r>
          </a:p>
          <a:p>
            <a:pPr algn="r" defTabSz="522545" eaLnBrk="1" hangingPunct="1"/>
            <a:r>
              <a:rPr lang="en-US" sz="1125" dirty="0">
                <a:solidFill>
                  <a:prstClr val="white"/>
                </a:solidFill>
                <a:latin typeface="Arial"/>
                <a:cs typeface="Arial"/>
              </a:rPr>
              <a:t>University of Maryland School of Nursing</a:t>
            </a:r>
          </a:p>
          <a:p>
            <a:pPr algn="r" defTabSz="522545" eaLnBrk="1" hangingPunct="1"/>
            <a:endParaRPr lang="en-US" sz="1125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66372" cy="1219200"/>
          </a:xfrm>
          <a:prstGeom prst="rect">
            <a:avLst/>
          </a:prstGeom>
        </p:spPr>
      </p:pic>
      <p:pic>
        <p:nvPicPr>
          <p:cNvPr id="24" name="Picture 23" descr="Diagram&#10;&#10;Description automatically generated">
            <a:extLst>
              <a:ext uri="{FF2B5EF4-FFF2-40B4-BE49-F238E27FC236}">
                <a16:creationId xmlns:a16="http://schemas.microsoft.com/office/drawing/2014/main" id="{EE0689A5-5624-4EEF-84FB-8505E6281D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452" y="1946353"/>
            <a:ext cx="3817343" cy="176943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7885" y="5523449"/>
            <a:ext cx="15852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Conduct literature search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Interview Nurse Leaders using questions developed from HRO Logic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Analyze data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Determine Conclusions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Create Action Items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76693"/>
              </p:ext>
            </p:extLst>
          </p:nvPr>
        </p:nvGraphicFramePr>
        <p:xfrm>
          <a:off x="4254384" y="4400051"/>
          <a:ext cx="4025570" cy="205328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012785">
                  <a:extLst>
                    <a:ext uri="{9D8B030D-6E8A-4147-A177-3AD203B41FA5}">
                      <a16:colId xmlns:a16="http://schemas.microsoft.com/office/drawing/2014/main" val="243701603"/>
                    </a:ext>
                  </a:extLst>
                </a:gridCol>
                <a:gridCol w="2012785">
                  <a:extLst>
                    <a:ext uri="{9D8B030D-6E8A-4147-A177-3AD203B41FA5}">
                      <a16:colId xmlns:a16="http://schemas.microsoft.com/office/drawing/2014/main" val="261754147"/>
                    </a:ext>
                  </a:extLst>
                </a:gridCol>
              </a:tblGrid>
              <a:tr h="37688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Facilitators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Barriers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09059"/>
                  </a:ext>
                </a:extLst>
              </a:tr>
              <a:tr h="1565679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/>
                        <a:t>Event Reporting System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/>
                        <a:t>Nurse leader confidence</a:t>
                      </a:r>
                      <a:r>
                        <a:rPr lang="en-US" sz="800" baseline="0" dirty="0"/>
                        <a:t> in HRO principles, specifically </a:t>
                      </a:r>
                      <a:r>
                        <a:rPr lang="en-US" sz="800" baseline="0" dirty="0" smtClean="0"/>
                        <a:t>preoccupation </a:t>
                      </a:r>
                      <a:r>
                        <a:rPr lang="en-US" sz="800" baseline="0" dirty="0"/>
                        <a:t>with </a:t>
                      </a:r>
                      <a:r>
                        <a:rPr lang="en-US" sz="800" baseline="0" dirty="0" smtClean="0"/>
                        <a:t>failure</a:t>
                      </a:r>
                      <a:endParaRPr lang="en-US" sz="800" baseline="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baseline="0" dirty="0"/>
                        <a:t>Dissemination of safety information through various communication methods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baseline="0" dirty="0"/>
                        <a:t>Surveyed nurse leaders had on average over a decade of leadership experience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baseline="0" dirty="0"/>
                        <a:t>Leaders not wiling to settle for status quo</a:t>
                      </a:r>
                      <a:endParaRPr lang="en-US" sz="800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dirty="0"/>
                        <a:t>Knowledge</a:t>
                      </a:r>
                      <a:r>
                        <a:rPr lang="en-US" sz="800" baseline="0" dirty="0"/>
                        <a:t> deficit of staff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baseline="0" dirty="0"/>
                        <a:t>Staffing issues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baseline="0" dirty="0"/>
                        <a:t>Lack of devoted time to HRO principles, both education and awareness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baseline="0" dirty="0"/>
                        <a:t>Perceived punitive culture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baseline="0" dirty="0"/>
                        <a:t>More emphasis of HRO is needed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800" baseline="0" dirty="0"/>
                        <a:t>Goals greater than zero harm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597390"/>
                  </a:ext>
                </a:extLst>
              </a:tr>
            </a:tbl>
          </a:graphicData>
        </a:graphic>
      </p:graphicFrame>
      <p:sp>
        <p:nvSpPr>
          <p:cNvPr id="22" name="Text Box 166"/>
          <p:cNvSpPr txBox="1">
            <a:spLocks noChangeArrowheads="1"/>
          </p:cNvSpPr>
          <p:nvPr/>
        </p:nvSpPr>
        <p:spPr bwMode="auto">
          <a:xfrm>
            <a:off x="8426116" y="5415194"/>
            <a:ext cx="3304330" cy="2462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522545" eaLnBrk="1" hangingPunct="1"/>
            <a:r>
              <a:rPr lang="en-US" sz="1000" b="1" dirty="0">
                <a:solidFill>
                  <a:prstClr val="white"/>
                </a:solidFill>
                <a:latin typeface="Arial Black"/>
                <a:cs typeface="Arial Black"/>
              </a:rPr>
              <a:t>Bibliography</a:t>
            </a:r>
          </a:p>
        </p:txBody>
      </p:sp>
      <p:sp>
        <p:nvSpPr>
          <p:cNvPr id="23" name="Text Box 156"/>
          <p:cNvSpPr txBox="1">
            <a:spLocks noChangeArrowheads="1"/>
          </p:cNvSpPr>
          <p:nvPr/>
        </p:nvSpPr>
        <p:spPr bwMode="auto">
          <a:xfrm>
            <a:off x="8426116" y="3894137"/>
            <a:ext cx="3304330" cy="1644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250" tIns="41910" rIns="95250" bIns="41910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522545" eaLnBrk="1" hangingPunct="1"/>
            <a:r>
              <a:rPr lang="en-US" sz="800" dirty="0">
                <a:solidFill>
                  <a:prstClr val="black"/>
                </a:solidFill>
                <a:latin typeface="+mj-lt"/>
                <a:cs typeface="Arial"/>
              </a:rPr>
              <a:t>Overall, each hospital has a patient safety reporting system and process in place to review safety events. Nurse </a:t>
            </a:r>
            <a:r>
              <a:rPr lang="en-US" sz="800" dirty="0" smtClean="0">
                <a:solidFill>
                  <a:prstClr val="black"/>
                </a:solidFill>
                <a:latin typeface="+mj-lt"/>
                <a:cs typeface="Arial"/>
              </a:rPr>
              <a:t>leaders </a:t>
            </a:r>
            <a:r>
              <a:rPr lang="en-US" sz="800" dirty="0">
                <a:solidFill>
                  <a:prstClr val="black"/>
                </a:solidFill>
                <a:latin typeface="+mj-lt"/>
                <a:cs typeface="Arial"/>
              </a:rPr>
              <a:t>are comfortable with HRO principles and their importance. </a:t>
            </a:r>
          </a:p>
          <a:p>
            <a:pPr defTabSz="522545" eaLnBrk="1" hangingPunct="1"/>
            <a:endParaRPr lang="en-US" sz="800" dirty="0">
              <a:solidFill>
                <a:prstClr val="black"/>
              </a:solidFill>
              <a:latin typeface="+mj-lt"/>
              <a:cs typeface="Arial"/>
            </a:endParaRPr>
          </a:p>
          <a:p>
            <a:pPr defTabSz="522545" eaLnBrk="1" hangingPunct="1"/>
            <a:r>
              <a:rPr lang="en-US" sz="800" dirty="0">
                <a:solidFill>
                  <a:prstClr val="black"/>
                </a:solidFill>
                <a:latin typeface="+mj-lt"/>
                <a:cs typeface="Arial"/>
              </a:rPr>
              <a:t>Recommendations for Improvement:</a:t>
            </a:r>
          </a:p>
          <a:p>
            <a:pPr marL="171450" indent="-171450" defTabSz="522545" eaLnBrk="1" hangingPunct="1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  <a:latin typeface="+mj-lt"/>
                <a:cs typeface="Arial"/>
              </a:rPr>
              <a:t>Bridge gap between leadership knowledge and staff knowledge of HRO principles</a:t>
            </a:r>
          </a:p>
          <a:p>
            <a:pPr marL="171450" indent="-171450" defTabSz="522545" eaLnBrk="1" hangingPunct="1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  <a:latin typeface="+mj-lt"/>
                <a:cs typeface="Arial"/>
              </a:rPr>
              <a:t>Determine best way to deliver HRO data</a:t>
            </a:r>
          </a:p>
          <a:p>
            <a:pPr marL="171450" indent="-171450" defTabSz="522545" eaLnBrk="1" hangingPunct="1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  <a:latin typeface="+mj-lt"/>
                <a:cs typeface="Arial"/>
              </a:rPr>
              <a:t>Address staffing issues</a:t>
            </a:r>
          </a:p>
          <a:p>
            <a:pPr marL="171450" indent="-171450" defTabSz="522545" eaLnBrk="1" hangingPunct="1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  <a:latin typeface="+mj-lt"/>
                <a:cs typeface="Arial"/>
              </a:rPr>
              <a:t>Include bedside nurse in case review for safety events</a:t>
            </a:r>
          </a:p>
          <a:p>
            <a:pPr marL="171450" indent="-171450" defTabSz="522545" eaLnBrk="1" hangingPunct="1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  <a:latin typeface="+mj-lt"/>
                <a:cs typeface="Arial"/>
              </a:rPr>
              <a:t>Identify nurse champions on each unit for HRO principles</a:t>
            </a:r>
          </a:p>
          <a:p>
            <a:pPr marL="171450" indent="-171450" defTabSz="522545" eaLnBrk="1" hangingPunct="1">
              <a:buFontTx/>
              <a:buChar char="-"/>
            </a:pPr>
            <a:endParaRPr lang="en-US" sz="667" dirty="0">
              <a:solidFill>
                <a:prstClr val="black"/>
              </a:solidFill>
              <a:latin typeface="Arial"/>
              <a:cs typeface="Arial"/>
            </a:endParaRPr>
          </a:p>
          <a:p>
            <a:pPr defTabSz="522545" eaLnBrk="1" hangingPunct="1"/>
            <a:endParaRPr lang="en-US" sz="667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26115" y="1819073"/>
            <a:ext cx="33043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N=31 nurse leaders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Mean= 11.3 years of nursing leadership experience</a:t>
            </a:r>
          </a:p>
        </p:txBody>
      </p: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445348"/>
              </p:ext>
            </p:extLst>
          </p:nvPr>
        </p:nvGraphicFramePr>
        <p:xfrm>
          <a:off x="8426116" y="2143234"/>
          <a:ext cx="3304329" cy="1474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A29B7A17-0823-465D-8D9D-13CB12B008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3776" y="5725936"/>
            <a:ext cx="709009" cy="70900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E757942-54B3-443C-B9B3-4C65C4B9A3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8821" y="5568821"/>
            <a:ext cx="728101" cy="72810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054020E-DD8D-4EC0-B624-A41F12E4F6D3}"/>
              </a:ext>
            </a:extLst>
          </p:cNvPr>
          <p:cNvSpPr txBox="1"/>
          <p:nvPr/>
        </p:nvSpPr>
        <p:spPr>
          <a:xfrm>
            <a:off x="2045782" y="5558916"/>
            <a:ext cx="858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Survey Questions:</a:t>
            </a:r>
          </a:p>
        </p:txBody>
      </p:sp>
    </p:spTree>
    <p:extLst>
      <p:ext uri="{BB962C8B-B14F-4D97-AF65-F5344CB8AC3E}">
        <p14:creationId xmlns:p14="http://schemas.microsoft.com/office/powerpoint/2010/main" val="603391588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Option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E8AD653-75B4-43A6-8808-17F8C22B61F2}">
  <we:reference id="wa104051163" version="1.2.0.3" store="en-US" storeType="OMEX"/>
  <we:alternateReferences>
    <we:reference id="WA104051163" version="1.2.0.3" store="WA1040511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407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Black</vt:lpstr>
      <vt:lpstr>Calibri</vt:lpstr>
      <vt:lpstr>Symbol</vt:lpstr>
      <vt:lpstr>Times New Roman</vt:lpstr>
      <vt:lpstr>Poster Option 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Michael, Candice</dc:creator>
  <cp:lastModifiedBy>Michael, Candice</cp:lastModifiedBy>
  <cp:revision>56</cp:revision>
  <dcterms:created xsi:type="dcterms:W3CDTF">2021-07-01T23:36:29Z</dcterms:created>
  <dcterms:modified xsi:type="dcterms:W3CDTF">2021-07-14T19:59:27Z</dcterms:modified>
</cp:coreProperties>
</file>