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5"/>
  </p:notesMasterIdLst>
  <p:sldIdLst>
    <p:sldId id="257" r:id="rId4"/>
  </p:sldIdLst>
  <p:sldSz cx="43891200" cy="32918400"/>
  <p:notesSz cx="7023100" cy="93091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12" userDrawn="1">
          <p15:clr>
            <a:srgbClr val="A4A3A4"/>
          </p15:clr>
        </p15:guide>
        <p15:guide id="2" pos="13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03"/>
    <a:srgbClr val="F3E30D"/>
    <a:srgbClr val="CB0723"/>
    <a:srgbClr val="E5FB93"/>
    <a:srgbClr val="AA061D"/>
    <a:srgbClr val="FF2121"/>
    <a:srgbClr val="FF4343"/>
    <a:srgbClr val="FF5050"/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>
        <p:scale>
          <a:sx n="14" d="100"/>
          <a:sy n="14" d="100"/>
        </p:scale>
        <p:origin x="556" y="88"/>
      </p:cViewPr>
      <p:guideLst>
        <p:guide orient="horz" pos="10512"/>
        <p:guide pos="138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hjos\Desktop\NLI%20Pilot%20Data%20_2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hjos\Desktop\NLI%20Pilot%20Data%20_2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Discharges Before Noon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Discharges Before Noon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Sheet1!$A$2:$B$6</c:f>
              <c:multiLvlStrCache>
                <c:ptCount val="5"/>
                <c:lvl>
                  <c:pt idx="0">
                    <c:v>April/May</c:v>
                  </c:pt>
                  <c:pt idx="1">
                    <c:v>May/June</c:v>
                  </c:pt>
                  <c:pt idx="3">
                    <c:v>April/May</c:v>
                  </c:pt>
                  <c:pt idx="4">
                    <c:v>May/June</c:v>
                  </c:pt>
                </c:lvl>
                <c:lvl>
                  <c:pt idx="0">
                    <c:v>Hospital #1</c:v>
                  </c:pt>
                  <c:pt idx="2">
                    <c:v>Hospital #2</c:v>
                  </c:pt>
                </c:lvl>
              </c:multiLvlStrCache>
            </c:multiLvlStrRef>
          </c:cat>
          <c:val>
            <c:numRef>
              <c:f>Sheet1!$C$2:$C$6</c:f>
              <c:numCache>
                <c:formatCode>0.00%</c:formatCode>
                <c:ptCount val="5"/>
                <c:pt idx="0" formatCode="0%">
                  <c:v>0.01</c:v>
                </c:pt>
                <c:pt idx="1">
                  <c:v>3.5000000000000003E-2</c:v>
                </c:pt>
                <c:pt idx="3" formatCode="0%">
                  <c:v>0.09</c:v>
                </c:pt>
                <c:pt idx="4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E-4D12-BA95-C27684EB7D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24107032"/>
        <c:axId val="424108016"/>
        <c:axId val="0"/>
      </c:bar3DChart>
      <c:catAx>
        <c:axId val="424107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08016"/>
        <c:crosses val="autoZero"/>
        <c:auto val="1"/>
        <c:lblAlgn val="ctr"/>
        <c:lblOffset val="100"/>
        <c:noMultiLvlLbl val="0"/>
      </c:catAx>
      <c:valAx>
        <c:axId val="424108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410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>
      <a:outerShdw blurRad="50800" dist="50800" dir="5400000" algn="ctr" rotWithShape="0">
        <a:srgbClr val="000000">
          <a:alpha val="3500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/>
              <a:t>% Improvement in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D/C of the Day</a:t>
            </a:r>
            <a:endParaRPr lang="en-US" sz="2800" b="1" dirty="0"/>
          </a:p>
        </c:rich>
      </c:tx>
      <c:layout>
        <c:manualLayout>
          <c:xMode val="edge"/>
          <c:yMode val="edge"/>
          <c:x val="0.13316746389681794"/>
          <c:y val="1.0954127506619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Sheet1!$C$10</c:f>
              <c:strCache>
                <c:ptCount val="1"/>
                <c:pt idx="0">
                  <c:v>D/C Order to Departure (% w/in 120 minutes)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Sheet1!$A$11:$B$14</c:f>
              <c:multiLvlStrCache>
                <c:ptCount val="4"/>
                <c:lvl>
                  <c:pt idx="0">
                    <c:v>April/May</c:v>
                  </c:pt>
                  <c:pt idx="1">
                    <c:v>May/June</c:v>
                  </c:pt>
                  <c:pt idx="2">
                    <c:v>April/May</c:v>
                  </c:pt>
                  <c:pt idx="3">
                    <c:v>May/June</c:v>
                  </c:pt>
                </c:lvl>
                <c:lvl>
                  <c:pt idx="0">
                    <c:v>Hospital #1</c:v>
                  </c:pt>
                  <c:pt idx="2">
                    <c:v>Hospital #2</c:v>
                  </c:pt>
                </c:lvl>
              </c:multiLvlStrCache>
            </c:multiLvlStrRef>
          </c:cat>
          <c:val>
            <c:numRef>
              <c:f>Sheet1!$C$11:$C$14</c:f>
              <c:numCache>
                <c:formatCode>0.00%</c:formatCode>
                <c:ptCount val="4"/>
                <c:pt idx="0">
                  <c:v>0.28999999999999998</c:v>
                </c:pt>
                <c:pt idx="1">
                  <c:v>0.45</c:v>
                </c:pt>
                <c:pt idx="2">
                  <c:v>0.37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6-4846-9881-B3F14B3200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4611888"/>
        <c:axId val="374609592"/>
      </c:barChart>
      <c:catAx>
        <c:axId val="374611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609592"/>
        <c:crosses val="autoZero"/>
        <c:auto val="1"/>
        <c:lblAlgn val="ctr"/>
        <c:lblOffset val="100"/>
        <c:noMultiLvlLbl val="0"/>
      </c:catAx>
      <c:valAx>
        <c:axId val="3746095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7461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  <a:scene3d>
      <a:camera prst="orthographicFront"/>
      <a:lightRig rig="threePt" dir="t"/>
    </a:scene3d>
    <a:sp3d>
      <a:bevelB w="152400" prst="angle"/>
    </a:sp3d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D/C Order to Departure 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(% </a:t>
            </a:r>
            <a:r>
              <a:rPr lang="en-US" sz="2800" b="1" dirty="0"/>
              <a:t>w/in 120 </a:t>
            </a:r>
            <a:r>
              <a:rPr lang="en-US" sz="2800" b="1" dirty="0" smtClean="0"/>
              <a:t>minutes</a:t>
            </a:r>
            <a:r>
              <a:rPr lang="en-US" sz="2800" b="1" baseline="0" dirty="0" smtClean="0"/>
              <a:t>)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Sheet1!$C$10</c:f>
              <c:strCache>
                <c:ptCount val="1"/>
                <c:pt idx="0">
                  <c:v>D/C Order to Departure (% w/in 120 minutes)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prst="convex"/>
            </a:sp3d>
          </c:spPr>
          <c:invertIfNegative val="0"/>
          <c:cat>
            <c:multiLvlStrRef>
              <c:f>Sheet1!$A$11:$B$14</c:f>
              <c:multiLvlStrCache>
                <c:ptCount val="4"/>
                <c:lvl>
                  <c:pt idx="0">
                    <c:v>April/May</c:v>
                  </c:pt>
                  <c:pt idx="1">
                    <c:v>May/June</c:v>
                  </c:pt>
                  <c:pt idx="2">
                    <c:v>April/May</c:v>
                  </c:pt>
                  <c:pt idx="3">
                    <c:v>May/June</c:v>
                  </c:pt>
                </c:lvl>
                <c:lvl>
                  <c:pt idx="0">
                    <c:v>Hospital #1</c:v>
                  </c:pt>
                  <c:pt idx="2">
                    <c:v>Hospital #2</c:v>
                  </c:pt>
                </c:lvl>
              </c:multiLvlStrCache>
            </c:multiLvlStrRef>
          </c:cat>
          <c:val>
            <c:numRef>
              <c:f>Sheet1!$C$11:$C$14</c:f>
              <c:numCache>
                <c:formatCode>0.00%</c:formatCode>
                <c:ptCount val="4"/>
                <c:pt idx="0">
                  <c:v>0.28999999999999998</c:v>
                </c:pt>
                <c:pt idx="1">
                  <c:v>0.45</c:v>
                </c:pt>
                <c:pt idx="2">
                  <c:v>0.37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E-45BF-B326-EA115F74A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842072"/>
        <c:axId val="484847320"/>
      </c:barChart>
      <c:catAx>
        <c:axId val="48484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47320"/>
        <c:crosses val="autoZero"/>
        <c:auto val="1"/>
        <c:lblAlgn val="ctr"/>
        <c:lblOffset val="100"/>
        <c:noMultiLvlLbl val="0"/>
      </c:catAx>
      <c:valAx>
        <c:axId val="48484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4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B05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4639DE3-D4EF-408D-96F1-EE30A13A879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37785C-DBF6-4551-BCE9-8FAAD80F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785C-DBF6-4551-BCE9-8FAAD80FBA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1" y="1053139"/>
            <a:ext cx="8195216" cy="21549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115094" cy="33009824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80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1393018" y="21474068"/>
            <a:ext cx="12009175" cy="84204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1564865" y="25579661"/>
            <a:ext cx="10571004" cy="1642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555869" y="23609489"/>
            <a:ext cx="9697434" cy="1721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1569009" y="21728534"/>
            <a:ext cx="8814814" cy="16388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289DD8-8BFA-4610-869C-2C02AA278F37}"/>
              </a:ext>
            </a:extLst>
          </p:cNvPr>
          <p:cNvSpPr/>
          <p:nvPr/>
        </p:nvSpPr>
        <p:spPr>
          <a:xfrm>
            <a:off x="22545413" y="8492531"/>
            <a:ext cx="8403936" cy="120494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numCol="1">
            <a:spAutoFit/>
          </a:bodyPr>
          <a:lstStyle/>
          <a:p>
            <a:pPr marL="47625"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Development/Implementation of a Discharge Checklist Pilot:</a:t>
            </a:r>
          </a:p>
          <a:p>
            <a:pPr marL="47625"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Med/Surg.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different hospitals</a:t>
            </a:r>
          </a:p>
          <a:p>
            <a:pPr marL="47625"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Hosp. #1 26 beds RN/Pt ratio 1:4</a:t>
            </a:r>
          </a:p>
          <a:p>
            <a:pPr marL="47625"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Hosp. #2 24 beds RN/Pt ratio 1:4-5</a:t>
            </a:r>
          </a:p>
          <a:p>
            <a:pPr marL="504825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Briefed all participants on the 30-day pilot of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discharge checklist</a:t>
            </a:r>
          </a:p>
          <a:p>
            <a:pPr marL="47625">
              <a:defRPr/>
            </a:pP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indent="-457200">
              <a:buFont typeface="Arial" panose="020B0604020202020204" pitchFamily="34" charset="0"/>
              <a:buChar char="•"/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indent="-457200">
              <a:buFont typeface="Arial" panose="020B0604020202020204" pitchFamily="34" charset="0"/>
              <a:buChar char="•"/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indent="-457200">
              <a:buFont typeface="Arial" panose="020B0604020202020204" pitchFamily="34" charset="0"/>
              <a:buChar char="•"/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indent="-457200">
              <a:buFont typeface="Arial" panose="020B0604020202020204" pitchFamily="34" charset="0"/>
              <a:buChar char="•"/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indent="-457200">
              <a:buFont typeface="Arial" panose="020B0604020202020204" pitchFamily="34" charset="0"/>
              <a:buChar char="•"/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Post-Pilot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and nursing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</a:p>
          <a:p>
            <a:pPr>
              <a:defRPr/>
            </a:pP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3941" y="546105"/>
            <a:ext cx="41622150" cy="6069848"/>
          </a:xfrm>
          <a:prstGeom prst="rect">
            <a:avLst/>
          </a:prstGeom>
          <a:solidFill>
            <a:srgbClr val="AA061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dirty="0">
              <a:solidFill>
                <a:srgbClr val="AA061D"/>
              </a:solidFill>
            </a:endParaRPr>
          </a:p>
        </p:txBody>
      </p:sp>
      <p:sp>
        <p:nvSpPr>
          <p:cNvPr id="14" name="Text Box 164"/>
          <p:cNvSpPr txBox="1">
            <a:spLocks noChangeArrowheads="1"/>
          </p:cNvSpPr>
          <p:nvPr/>
        </p:nvSpPr>
        <p:spPr bwMode="auto">
          <a:xfrm>
            <a:off x="13662428" y="21087033"/>
            <a:ext cx="1739119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Results</a:t>
            </a:r>
          </a:p>
        </p:txBody>
      </p:sp>
      <p:sp>
        <p:nvSpPr>
          <p:cNvPr id="30" name="Text Box 156">
            <a:extLst>
              <a:ext uri="{FF2B5EF4-FFF2-40B4-BE49-F238E27FC236}">
                <a16:creationId xmlns:a16="http://schemas.microsoft.com/office/drawing/2014/main" id="{0AA9D74C-990E-4287-BF80-C197C240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371" y="3578789"/>
            <a:ext cx="39218117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3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486400" indent="-1096963">
              <a:spcBef>
                <a:spcPct val="20000"/>
              </a:spcBef>
              <a:buFont typeface="Arial" panose="020B0604020202020204" pitchFamily="34" charset="0"/>
              <a:buChar char="•"/>
              <a:defRPr sz="1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680325" indent="-1096963">
              <a:spcBef>
                <a:spcPct val="20000"/>
              </a:spcBef>
              <a:buFont typeface="Arial" panose="020B0604020202020204" pitchFamily="34" charset="0"/>
              <a:buChar char="–"/>
              <a:defRPr sz="9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874250" indent="-1096963">
              <a:spcBef>
                <a:spcPct val="20000"/>
              </a:spcBef>
              <a:buFont typeface="Arial" panose="020B0604020202020204" pitchFamily="34" charset="0"/>
              <a:buChar char="»"/>
              <a:defRPr sz="9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30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Carol Holness DNP, RN- Montgomery College; Sarah Inman MSN, MBA, RN, CM-DN- Northwest Hospital; Ashley James BSN, RN- UM Upper Chesapeake Health; Dahlia Joseph MS, CRNP, ACNP-BC- UM BWMC;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Devika </a:t>
            </a:r>
            <a:r>
              <a:rPr lang="en-US" altLang="en-US" sz="5400" dirty="0" err="1">
                <a:solidFill>
                  <a:schemeClr val="bg1"/>
                </a:solidFill>
                <a:latin typeface="Arial Black" panose="020B0A04020102020204" pitchFamily="34" charset="0"/>
              </a:rPr>
              <a:t>Kandhai</a:t>
            </a:r>
            <a:r>
              <a:rPr lang="en-US" alt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 MSN, RN, CMSRN- UM BWMC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5F14348-F647-44F7-AE4B-19572EA79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2998" y="29894534"/>
            <a:ext cx="17313228" cy="22659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lvl1pPr marL="457200" indent="-45720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44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6916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01488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6060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07000"/>
              </a:lnSpc>
            </a:pPr>
            <a:r>
              <a:rPr lang="en-US" altLang="en-US" sz="3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D/C Pilot </a:t>
            </a:r>
            <a:r>
              <a:rPr lang="en-US" altLang="en-US" sz="3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From Nurses:</a:t>
            </a:r>
            <a:endParaRPr lang="en-US" altLang="en-US" sz="3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Streamlined/more organized workflow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 of use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Desire/willingness to continue use of the tool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47CB2C7F-6452-452D-9488-08D832668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1620" y="8458362"/>
            <a:ext cx="11984472" cy="117494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lvl1pPr marL="457200" indent="-45720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44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6916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01488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6060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 discharge support for nursing staff is germane to the achievement of effective hospital throughput.</a:t>
            </a:r>
          </a:p>
          <a:p>
            <a:pPr marL="0" indent="0">
              <a:spcAft>
                <a:spcPts val="800"/>
              </a:spcAft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Relationship-building and partnership is key to a successful discharge process.</a:t>
            </a:r>
          </a:p>
          <a:p>
            <a:pPr>
              <a:lnSpc>
                <a:spcPct val="107000"/>
              </a:lnSpc>
              <a:defRPr/>
            </a:pPr>
            <a:r>
              <a:rPr lang="en-US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engaging nurses and providing the support needed to effectively execute discharges we can: </a:t>
            </a:r>
          </a:p>
          <a:p>
            <a:pPr marL="514350" indent="-5143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nurse workload, decrease nursing burnout, decrease length of stay and ultimately increase hospital throughput. </a:t>
            </a:r>
          </a:p>
          <a:p>
            <a:pPr marL="514350" indent="-5143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safe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efficient, high quality patient care</a:t>
            </a:r>
            <a:endParaRPr lang="en-US" alt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ts val="800"/>
              </a:spcAft>
            </a:pP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Buy-in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nursing staff and support from hospital administration is essential in establishing a successful partnership in order to meet the institutional goal of obtaining effective hospital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throughput.</a:t>
            </a:r>
          </a:p>
          <a:p>
            <a:pPr marL="0" indent="0">
              <a:spcAft>
                <a:spcPts val="800"/>
              </a:spcAft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opportunities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change that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 outside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scope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checklist.</a:t>
            </a:r>
            <a:endParaRPr lang="en-US" alt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ts val="800"/>
              </a:spcAft>
            </a:pPr>
            <a:r>
              <a:rPr lang="en-US" altLang="en-US" sz="32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Shortened study period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Small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altLang="en-US" sz="32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Studied med/surg units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endParaRPr lang="en-US" alt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62">
            <a:extLst>
              <a:ext uri="{FF2B5EF4-FFF2-40B4-BE49-F238E27FC236}">
                <a16:creationId xmlns:a16="http://schemas.microsoft.com/office/drawing/2014/main" id="{920B1925-6A64-4C88-A497-8C3E2C40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3146" y="7378712"/>
            <a:ext cx="12032945" cy="858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Conclusions/Discussion</a:t>
            </a:r>
          </a:p>
        </p:txBody>
      </p:sp>
      <p:sp>
        <p:nvSpPr>
          <p:cNvPr id="32" name="Text Box 162">
            <a:extLst>
              <a:ext uri="{FF2B5EF4-FFF2-40B4-BE49-F238E27FC236}">
                <a16:creationId xmlns:a16="http://schemas.microsoft.com/office/drawing/2014/main" id="{43F6E7B0-2992-4FB7-AC25-6AA4E4AEC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7728" y="30216313"/>
            <a:ext cx="11984466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References</a:t>
            </a:r>
          </a:p>
        </p:txBody>
      </p:sp>
      <p:sp>
        <p:nvSpPr>
          <p:cNvPr id="34" name="Text Box 164">
            <a:extLst>
              <a:ext uri="{FF2B5EF4-FFF2-40B4-BE49-F238E27FC236}">
                <a16:creationId xmlns:a16="http://schemas.microsoft.com/office/drawing/2014/main" id="{87DA1E44-96F4-4975-9AFA-77AC59C6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7151" y="7441306"/>
            <a:ext cx="17212198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5371" y="893099"/>
            <a:ext cx="272133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800" b="1" dirty="0">
                <a:solidFill>
                  <a:schemeClr val="bg1"/>
                </a:solidFill>
                <a:latin typeface="Arial Black" panose="020B0A04020102020204" pitchFamily="34" charset="0"/>
              </a:rPr>
              <a:t>THROUGHPUT: </a:t>
            </a:r>
            <a:r>
              <a:rPr lang="en-US" altLang="en-US" sz="8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Increasing Nursing Staff Awareness and </a:t>
            </a:r>
            <a:r>
              <a:rPr lang="en-US" altLang="en-US" sz="8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Prioritization</a:t>
            </a:r>
            <a:endParaRPr lang="en-US" altLang="en-US" sz="88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 Box 162"/>
          <p:cNvSpPr txBox="1">
            <a:spLocks noChangeArrowheads="1"/>
          </p:cNvSpPr>
          <p:nvPr/>
        </p:nvSpPr>
        <p:spPr bwMode="auto">
          <a:xfrm>
            <a:off x="1577145" y="16205061"/>
            <a:ext cx="11634459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Background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26F3B8-F49D-4683-A0A7-B606F53C6135}"/>
              </a:ext>
            </a:extLst>
          </p:cNvPr>
          <p:cNvSpPr/>
          <p:nvPr/>
        </p:nvSpPr>
        <p:spPr>
          <a:xfrm>
            <a:off x="1613292" y="17229420"/>
            <a:ext cx="11594159" cy="852335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need for effective hospital throughput has been a challenge for many decades. </a:t>
            </a:r>
            <a:endParaRPr lang="en-US" sz="32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discharges have cost hospitals millions of dollars per year in lost revenue, increased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nurse-patient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ratios, and nursing staff burnout worldwide.</a:t>
            </a: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of Maryland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now included hospital throughput in the HSCRC reimbursement model for all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hospitals.</a:t>
            </a: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Prioritization of effective throughput has been shown to be beneficial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patient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latin typeface="Arial Black" panose="020B0A04020102020204" pitchFamily="34" charset="0"/>
              </a:rPr>
              <a:t>Through collaboration, nurses are essential in this process </a:t>
            </a:r>
            <a:r>
              <a:rPr lang="en-US" sz="3200" b="1" dirty="0">
                <a:latin typeface="Arial Black" panose="020B0A04020102020204" pitchFamily="34" charset="0"/>
              </a:rPr>
              <a:t>and must be a part of creating the change</a:t>
            </a:r>
            <a:r>
              <a:rPr lang="en-US" sz="3200" b="1" dirty="0" smtClean="0">
                <a:latin typeface="Arial Black" panose="020B0A04020102020204" pitchFamily="34" charset="0"/>
              </a:rPr>
              <a:t>.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43" name="Text Box 162">
            <a:extLst>
              <a:ext uri="{FF2B5EF4-FFF2-40B4-BE49-F238E27FC236}">
                <a16:creationId xmlns:a16="http://schemas.microsoft.com/office/drawing/2014/main" id="{0EBA96BF-A561-4BB0-B8DE-CD484E01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7728" y="20436997"/>
            <a:ext cx="11984466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Next Steps</a:t>
            </a:r>
          </a:p>
        </p:txBody>
      </p:sp>
      <p:sp>
        <p:nvSpPr>
          <p:cNvPr id="52" name="Text Box 163"/>
          <p:cNvSpPr txBox="1">
            <a:spLocks noChangeArrowheads="1"/>
          </p:cNvSpPr>
          <p:nvPr/>
        </p:nvSpPr>
        <p:spPr bwMode="auto">
          <a:xfrm>
            <a:off x="1609156" y="7437236"/>
            <a:ext cx="11638658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Objectives</a:t>
            </a:r>
            <a:endParaRPr lang="en-US" alt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47E620-B79A-4A1F-9534-1700C2A3C30E}"/>
              </a:ext>
            </a:extLst>
          </p:cNvPr>
          <p:cNvSpPr/>
          <p:nvPr/>
        </p:nvSpPr>
        <p:spPr>
          <a:xfrm>
            <a:off x="1539729" y="8492531"/>
            <a:ext cx="11671876" cy="743498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 the perception gap for staff nurses between effective hospital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throughput </a:t>
            </a:r>
            <a:r>
              <a:rPr lang="en-US" sz="32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(efficient flow of </a:t>
            </a:r>
            <a:r>
              <a:rPr lang="en-US" sz="32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US" sz="32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hospital from admission to  discharge)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concept, and effective hospital throughput as a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priority.</a:t>
            </a: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meaningful collaboration between nursing and hospital departments to achieve an effective discharge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process.</a:t>
            </a:r>
          </a:p>
          <a:p>
            <a:pPr>
              <a:lnSpc>
                <a:spcPct val="107000"/>
              </a:lnSpc>
              <a:defRPr/>
            </a:pP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how an effective discharge process can increase nursing perception of  improved workflow, improved job satisfaction, and lead to better hospital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throughput.</a:t>
            </a: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322" y="568444"/>
            <a:ext cx="12870769" cy="2954608"/>
          </a:xfrm>
          <a:prstGeom prst="rect">
            <a:avLst/>
          </a:prstGeom>
          <a:ln w="57150">
            <a:solidFill>
              <a:srgbClr val="FDEB03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335" y="31369089"/>
            <a:ext cx="1173927" cy="1173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444" y="31362788"/>
            <a:ext cx="1254539" cy="117392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3968A9B-42A7-4471-8FBA-BF745360D5D4}"/>
              </a:ext>
            </a:extLst>
          </p:cNvPr>
          <p:cNvSpPr/>
          <p:nvPr/>
        </p:nvSpPr>
        <p:spPr>
          <a:xfrm>
            <a:off x="31699909" y="25700677"/>
            <a:ext cx="10124165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the </a:t>
            </a:r>
            <a:r>
              <a:rPr lang="en-US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nursing students and the orientation of new hires.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87534" y="27479992"/>
            <a:ext cx="11340949" cy="19334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968A9B-42A7-4471-8FBA-BF745360D5D4}"/>
              </a:ext>
            </a:extLst>
          </p:cNvPr>
          <p:cNvSpPr/>
          <p:nvPr/>
        </p:nvSpPr>
        <p:spPr>
          <a:xfrm>
            <a:off x="31635383" y="23619463"/>
            <a:ext cx="8740646" cy="172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sz="33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implementation of an Admission/Discharge RN to facilitate the discharge process.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968A9B-42A7-4471-8FBA-BF745360D5D4}"/>
              </a:ext>
            </a:extLst>
          </p:cNvPr>
          <p:cNvSpPr/>
          <p:nvPr/>
        </p:nvSpPr>
        <p:spPr>
          <a:xfrm>
            <a:off x="31789413" y="21771090"/>
            <a:ext cx="8740645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 </a:t>
            </a:r>
            <a:r>
              <a:rPr lang="en-US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modules regarding effective throughput </a:t>
            </a:r>
            <a:r>
              <a:rPr lang="en-US" sz="32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yearly competencies.</a:t>
            </a:r>
          </a:p>
        </p:txBody>
      </p:sp>
      <p:sp>
        <p:nvSpPr>
          <p:cNvPr id="55" name="Rectangle 13">
            <a:extLst>
              <a:ext uri="{FF2B5EF4-FFF2-40B4-BE49-F238E27FC236}">
                <a16:creationId xmlns:a16="http://schemas.microsoft.com/office/drawing/2014/main" id="{47CB2C7F-6452-452D-9488-08D832668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151" y="8523750"/>
            <a:ext cx="8165192" cy="1167499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lvl1pPr marL="457200" indent="-45720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44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6916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01488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6060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Literature review:</a:t>
            </a:r>
          </a:p>
          <a:p>
            <a:pPr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The overarching theme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revealed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ineffective discharge processes and late discharges were the main factors affecting effective throughput.</a:t>
            </a:r>
          </a:p>
          <a:p>
            <a:pPr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 query of nurses: </a:t>
            </a:r>
          </a:p>
          <a:p>
            <a:pPr>
              <a:defRPr/>
            </a:pP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21 staff nurses and 7 nurse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 were queried. 22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highlighted the nursing perception of throughput as a significant barrier to </a:t>
            </a:r>
            <a:r>
              <a:rPr 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discharge.</a:t>
            </a:r>
            <a:endParaRPr 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ts val="800"/>
              </a:spcAft>
            </a:pPr>
            <a:endParaRPr lang="en-US" alt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62"/>
          <p:cNvSpPr txBox="1">
            <a:spLocks noChangeArrowheads="1"/>
          </p:cNvSpPr>
          <p:nvPr/>
        </p:nvSpPr>
        <p:spPr bwMode="auto">
          <a:xfrm>
            <a:off x="1539728" y="25985686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Knowledge Gap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47CB2C7F-6452-452D-9488-08D832668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155" y="27010849"/>
            <a:ext cx="11602450" cy="563231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lvl1pPr marL="457200" indent="-45720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44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6916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01488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606088" indent="-6948488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nurse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perceives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throughput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low priority due to: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Competing demands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nurse-patient ratios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patient acuity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en-US" sz="32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results in a disconnect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effective Throughput as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32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effective Throughput as a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32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alt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38988" y="23250809"/>
            <a:ext cx="167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10563"/>
              </p:ext>
            </p:extLst>
          </p:nvPr>
        </p:nvGraphicFramePr>
        <p:xfrm>
          <a:off x="13784778" y="22440995"/>
          <a:ext cx="5442845" cy="691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B3968A9B-42A7-4471-8FBA-BF745360D5D4}"/>
              </a:ext>
            </a:extLst>
          </p:cNvPr>
          <p:cNvSpPr/>
          <p:nvPr/>
        </p:nvSpPr>
        <p:spPr>
          <a:xfrm>
            <a:off x="31612728" y="27682851"/>
            <a:ext cx="11290562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Promote the perception of effective throughput as a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32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priority”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collaboration between  </a:t>
            </a:r>
            <a:r>
              <a:rPr lang="en-US" altLang="en-US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</a:t>
            </a:r>
            <a:r>
              <a:rPr lang="en-US" alt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and health care institutions.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857" y="31369089"/>
            <a:ext cx="1154968" cy="1154968"/>
          </a:xfrm>
          <a:prstGeom prst="rect">
            <a:avLst/>
          </a:prstGeom>
        </p:spPr>
      </p:pic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77899"/>
              </p:ext>
            </p:extLst>
          </p:nvPr>
        </p:nvGraphicFramePr>
        <p:xfrm>
          <a:off x="25781945" y="22440995"/>
          <a:ext cx="5267195" cy="691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113933"/>
              </p:ext>
            </p:extLst>
          </p:nvPr>
        </p:nvGraphicFramePr>
        <p:xfrm>
          <a:off x="19981540" y="22440994"/>
          <a:ext cx="5046488" cy="691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0212" y="12952221"/>
            <a:ext cx="7828546" cy="552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32998" y="15892916"/>
            <a:ext cx="8161039" cy="4679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453" y="31327567"/>
            <a:ext cx="1266261" cy="12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11381</TotalTime>
  <Words>621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Arial Black</vt:lpstr>
      <vt:lpstr>Calibri</vt:lpstr>
      <vt:lpstr>Times New Roman</vt:lpstr>
      <vt:lpstr>Poster Option A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Joseph, Dahlia</cp:lastModifiedBy>
  <cp:revision>286</cp:revision>
  <cp:lastPrinted>2019-05-01T16:54:58Z</cp:lastPrinted>
  <dcterms:created xsi:type="dcterms:W3CDTF">2017-08-31T15:39:41Z</dcterms:created>
  <dcterms:modified xsi:type="dcterms:W3CDTF">2021-07-09T23:53:25Z</dcterms:modified>
</cp:coreProperties>
</file>