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013" autoAdjust="0"/>
    <p:restoredTop sz="94660"/>
  </p:normalViewPr>
  <p:slideViewPr>
    <p:cSldViewPr snapToGrid="0">
      <p:cViewPr>
        <p:scale>
          <a:sx n="23" d="100"/>
          <a:sy n="23" d="100"/>
        </p:scale>
        <p:origin x="-522" y="-48"/>
      </p:cViewPr>
      <p:guideLst>
        <p:guide orient="horz" pos="10368"/>
        <p:guide pos="13824"/>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10/18/2016</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10/18/2016</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10/18/2016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2" name="Instructions"/>
          <p:cNvSpPr/>
          <p:nvPr userDrawn="1"/>
        </p:nvSpPr>
        <p:spPr>
          <a:xfrm>
            <a:off x="43891200" y="2552699"/>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a:solidFill>
                  <a:prstClr val="white">
                    <a:lumMod val="50000"/>
                  </a:prstClr>
                </a:solidFill>
                <a:latin typeface="Calibri Light" panose="020F0302020204030204" pitchFamily="34" charset="0"/>
                <a:cs typeface="Calibri" panose="020F0502020204030204" pitchFamily="34" charset="0"/>
              </a:rPr>
              <a:t>poster </a:t>
            </a:r>
            <a:r>
              <a:rPr sz="6600" dirty="0">
                <a:solidFill>
                  <a:prstClr val="white">
                    <a:lumMod val="50000"/>
                  </a:prstClr>
                </a:solidFill>
                <a:latin typeface="Calibri Light" panose="020F0302020204030204" pitchFamily="34" charset="0"/>
                <a:cs typeface="Calibri" panose="020F0502020204030204" pitchFamily="34" charset="0"/>
              </a:rPr>
              <a:t>are formatted for you. </a:t>
            </a:r>
            <a:r>
              <a:rPr lang="en-US" sz="6600" dirty="0">
                <a:solidFill>
                  <a:prstClr val="white">
                    <a:lumMod val="50000"/>
                  </a:prstClr>
                </a:solidFill>
                <a:latin typeface="Calibri Light" panose="020F0302020204030204" pitchFamily="34" charset="0"/>
                <a:cs typeface="Calibri" panose="020F0502020204030204" pitchFamily="34" charset="0"/>
              </a:rPr>
              <a:t>Type</a:t>
            </a:r>
            <a:r>
              <a:rPr lang="en-US" sz="6600" baseline="0" dirty="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a:solidFill>
                  <a:prstClr val="white">
                    <a:lumMod val="50000"/>
                  </a:prstClr>
                </a:solidFill>
                <a:latin typeface="Calibri Light" panose="020F0302020204030204" pitchFamily="34" charset="0"/>
                <a:cs typeface="Calibri" panose="020F0502020204030204" pitchFamily="34" charset="0"/>
              </a:rPr>
              <a:t>T</a:t>
            </a:r>
            <a:r>
              <a:rPr sz="6600" dirty="0">
                <a:solidFill>
                  <a:prstClr val="white">
                    <a:lumMod val="50000"/>
                  </a:prstClr>
                </a:solidFill>
                <a:latin typeface="Calibri Light" panose="020F0302020204030204" pitchFamily="34" charset="0"/>
                <a:cs typeface="Calibri" panose="020F0502020204030204" pitchFamily="34" charset="0"/>
              </a:rPr>
              <a:t>o add or remove bullet points from text, just click 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a:solidFill>
                  <a:prstClr val="white">
                    <a:lumMod val="50000"/>
                  </a:prstClr>
                </a:solidFill>
                <a:latin typeface="Calibri Light" panose="020F0302020204030204" pitchFamily="34" charset="0"/>
                <a:cs typeface="Calibri" panose="020F0502020204030204" pitchFamily="34" charset="0"/>
              </a:rPr>
              <a:t>content</a:t>
            </a:r>
            <a:r>
              <a:rPr sz="6600" dirty="0">
                <a:solidFill>
                  <a:prstClr val="white">
                    <a:lumMod val="50000"/>
                  </a:prstClr>
                </a:solidFill>
                <a:latin typeface="Calibri Light" panose="020F0302020204030204" pitchFamily="34" charset="0"/>
                <a:cs typeface="Calibri" panose="020F0502020204030204" pitchFamily="34" charset="0"/>
              </a:rPr>
              <a:t> or body text, just make a copy of what you need and drag it into place. PowerPoint’s Smart Guides will help you align it with everything else.</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600" dirty="0">
                <a:solidFill>
                  <a:prstClr val="white">
                    <a:lumMod val="50000"/>
                  </a:prstClr>
                </a:solidFill>
                <a:latin typeface="Calibri Light" panose="020F0302020204030204" pitchFamily="34" charset="0"/>
                <a:cs typeface="Calibri" panose="020F0502020204030204" pitchFamily="34" charset="0"/>
              </a:rPr>
              <a:t>right-</a:t>
            </a:r>
            <a:r>
              <a:rPr sz="6600" dirty="0">
                <a:solidFill>
                  <a:prstClr val="white">
                    <a:lumMod val="50000"/>
                  </a:prstClr>
                </a:solidFill>
                <a:latin typeface="Calibri Light" panose="020F0302020204030204" pitchFamily="34" charset="0"/>
                <a:cs typeface="Calibri" panose="020F0502020204030204" pitchFamily="34" charset="0"/>
              </a:rPr>
              <a:t>click a picture</a:t>
            </a:r>
            <a:r>
              <a:rPr lang="en-US" sz="6600" dirty="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6600" baseline="0" dirty="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600" dirty="0">
                <a:solidFill>
                  <a:prstClr val="white">
                    <a:lumMod val="50000"/>
                  </a:prstClr>
                </a:solidFill>
                <a:latin typeface="Calibri Light" panose="020F0302020204030204" pitchFamily="34" charset="0"/>
                <a:cs typeface="Calibri" panose="020F0502020204030204" pitchFamily="34" charset="0"/>
              </a:rPr>
              <a:t>esize</a:t>
            </a:r>
            <a:r>
              <a:rPr lang="en-US" sz="6600" baseline="0" dirty="0">
                <a:solidFill>
                  <a:prstClr val="white">
                    <a:lumMod val="50000"/>
                  </a:prstClr>
                </a:solidFill>
                <a:latin typeface="Calibri Light" panose="020F0302020204030204" pitchFamily="34" charset="0"/>
                <a:cs typeface="Calibri" panose="020F0502020204030204" pitchFamily="34" charset="0"/>
              </a:rPr>
              <a:t> by dragging a corner.</a:t>
            </a:r>
            <a:endParaRPr sz="66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xmlns="">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10/18/2016</a:t>
            </a:fld>
            <a:endParaRPr lang="en-US" dirty="0"/>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tmp"/><Relationship Id="rId1" Type="http://schemas.openxmlformats.org/officeDocument/2006/relationships/slideLayout" Target="../slideLayouts/slideLayout1.xml"/><Relationship Id="rId5" Type="http://schemas.openxmlformats.org/officeDocument/2006/relationships/image" Target="../media/image4.tmp"/><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707335" y="1029386"/>
            <a:ext cx="24476529" cy="2514540"/>
          </a:xfrm>
        </p:spPr>
        <p:txBody>
          <a:bodyPr/>
          <a:lstStyle/>
          <a:p>
            <a:r>
              <a:rPr lang="en-US" dirty="0"/>
              <a:t>Enhancing the Critical Care Clinical Experience</a:t>
            </a:r>
          </a:p>
        </p:txBody>
      </p:sp>
      <p:sp>
        <p:nvSpPr>
          <p:cNvPr id="23" name="Text Placeholder 22"/>
          <p:cNvSpPr>
            <a:spLocks noGrp="1"/>
          </p:cNvSpPr>
          <p:nvPr>
            <p:ph type="body" sz="quarter" idx="36"/>
          </p:nvPr>
        </p:nvSpPr>
        <p:spPr>
          <a:xfrm>
            <a:off x="9707335" y="3543926"/>
            <a:ext cx="24060151" cy="843194"/>
          </a:xfrm>
        </p:spPr>
        <p:txBody>
          <a:bodyPr/>
          <a:lstStyle/>
          <a:p>
            <a:r>
              <a:rPr lang="en-US" dirty="0"/>
              <a:t>Kathy Groody MSN, RN, CCRN, Critical Care Manager Anne Arundel Medical Center</a:t>
            </a:r>
          </a:p>
          <a:p>
            <a:r>
              <a:rPr lang="en-US" dirty="0"/>
              <a:t>Heidi Rayner MS, RN, Nurse Mentor and Retention Specialist Anne Arundel Community College </a:t>
            </a:r>
          </a:p>
          <a:p>
            <a:endParaRPr lang="en-US" dirty="0"/>
          </a:p>
        </p:txBody>
      </p:sp>
      <p:sp>
        <p:nvSpPr>
          <p:cNvPr id="5" name="Text Placeholder 4"/>
          <p:cNvSpPr>
            <a:spLocks noGrp="1"/>
          </p:cNvSpPr>
          <p:nvPr>
            <p:ph type="body" sz="quarter" idx="13"/>
          </p:nvPr>
        </p:nvSpPr>
        <p:spPr/>
        <p:style>
          <a:lnRef idx="3">
            <a:schemeClr val="lt1"/>
          </a:lnRef>
          <a:fillRef idx="1">
            <a:schemeClr val="dk1"/>
          </a:fillRef>
          <a:effectRef idx="1">
            <a:schemeClr val="dk1"/>
          </a:effectRef>
          <a:fontRef idx="minor">
            <a:schemeClr val="lt1"/>
          </a:fontRef>
        </p:style>
        <p:txBody>
          <a:bodyPr/>
          <a:lstStyle/>
          <a:p>
            <a:r>
              <a:rPr lang="en-US" dirty="0"/>
              <a:t>abstract</a:t>
            </a:r>
          </a:p>
        </p:txBody>
      </p:sp>
      <p:sp>
        <p:nvSpPr>
          <p:cNvPr id="11" name="Content Placeholder 10"/>
          <p:cNvSpPr>
            <a:spLocks noGrp="1"/>
          </p:cNvSpPr>
          <p:nvPr>
            <p:ph sz="quarter" idx="24"/>
          </p:nvPr>
        </p:nvSpPr>
        <p:spPr>
          <a:xfrm>
            <a:off x="1143000" y="7071360"/>
            <a:ext cx="12801600" cy="3355204"/>
          </a:xfrm>
        </p:spPr>
        <p:txBody>
          <a:bodyPr>
            <a:normAutofit/>
          </a:bodyPr>
          <a:lstStyle/>
          <a:p>
            <a:pPr marL="0" indent="0">
              <a:buNone/>
            </a:pPr>
            <a:r>
              <a:rPr lang="en-US" sz="3000" dirty="0"/>
              <a:t>One of the key components of nursing education is the clinical experience..  The clinical environment is designed to increase students’ confidence in skills as well as begin to build the professional identity..  Clinical faculty rely on  nursing staff to assist in this process.   The purpose of this project is to develop a program that will enhance the critical care student  clinical experience. This experience provides the connection between the classroom and practice.  </a:t>
            </a:r>
          </a:p>
        </p:txBody>
      </p:sp>
      <p:sp>
        <p:nvSpPr>
          <p:cNvPr id="7" name="Text Placeholder 6"/>
          <p:cNvSpPr>
            <a:spLocks noGrp="1"/>
          </p:cNvSpPr>
          <p:nvPr>
            <p:ph type="body" sz="quarter" idx="17"/>
          </p:nvPr>
        </p:nvSpPr>
        <p:spPr>
          <a:xfrm>
            <a:off x="1142683" y="10324165"/>
            <a:ext cx="12801600" cy="1219200"/>
          </a:xfrm>
        </p:spPr>
        <p:style>
          <a:lnRef idx="3">
            <a:schemeClr val="lt1"/>
          </a:lnRef>
          <a:fillRef idx="1">
            <a:schemeClr val="accent1"/>
          </a:fillRef>
          <a:effectRef idx="1">
            <a:schemeClr val="accent1"/>
          </a:effectRef>
          <a:fontRef idx="minor">
            <a:schemeClr val="lt1"/>
          </a:fontRef>
        </p:style>
        <p:txBody>
          <a:bodyPr/>
          <a:lstStyle/>
          <a:p>
            <a:r>
              <a:rPr lang="en-US" dirty="0"/>
              <a:t>Background</a:t>
            </a:r>
          </a:p>
        </p:txBody>
      </p:sp>
      <p:pic>
        <p:nvPicPr>
          <p:cNvPr id="20" name="Content Placeholder 19" descr="Screen Clipping"/>
          <p:cNvPicPr>
            <a:picLocks noGrp="1" noChangeAspect="1"/>
          </p:cNvPicPr>
          <p:nvPr>
            <p:ph sz="quarter" idx="25"/>
          </p:nvPr>
        </p:nvPicPr>
        <p:blipFill>
          <a:blip r:embed="rId2">
            <a:extLst>
              <a:ext uri="{28A0092B-C50C-407E-A947-70E740481C1C}">
                <a14:useLocalDpi xmlns:a14="http://schemas.microsoft.com/office/drawing/2010/main" val="0"/>
              </a:ext>
            </a:extLst>
          </a:blip>
          <a:stretch>
            <a:fillRect/>
          </a:stretch>
        </p:blipFill>
        <p:spPr>
          <a:xfrm>
            <a:off x="15087600" y="21972659"/>
            <a:ext cx="5804198" cy="7182219"/>
          </a:xfrm>
        </p:spPr>
      </p:pic>
      <p:sp>
        <p:nvSpPr>
          <p:cNvPr id="8" name="Text Placeholder 7"/>
          <p:cNvSpPr>
            <a:spLocks noGrp="1"/>
          </p:cNvSpPr>
          <p:nvPr>
            <p:ph type="body" sz="quarter" idx="19"/>
          </p:nvPr>
        </p:nvSpPr>
        <p:spPr>
          <a:xfrm>
            <a:off x="1142683" y="26019707"/>
            <a:ext cx="12801600" cy="1219200"/>
          </a:xfrm>
        </p:spPr>
        <p:style>
          <a:lnRef idx="3">
            <a:schemeClr val="lt1"/>
          </a:lnRef>
          <a:fillRef idx="1">
            <a:schemeClr val="accent3"/>
          </a:fillRef>
          <a:effectRef idx="1">
            <a:schemeClr val="accent3"/>
          </a:effectRef>
          <a:fontRef idx="minor">
            <a:schemeClr val="lt1"/>
          </a:fontRef>
        </p:style>
        <p:txBody>
          <a:bodyPr/>
          <a:lstStyle/>
          <a:p>
            <a:r>
              <a:rPr lang="en-US" dirty="0"/>
              <a:t>objectives</a:t>
            </a:r>
          </a:p>
        </p:txBody>
      </p:sp>
      <p:sp>
        <p:nvSpPr>
          <p:cNvPr id="13" name="Content Placeholder 12"/>
          <p:cNvSpPr>
            <a:spLocks noGrp="1"/>
          </p:cNvSpPr>
          <p:nvPr>
            <p:ph sz="quarter" idx="26"/>
          </p:nvPr>
        </p:nvSpPr>
        <p:spPr>
          <a:xfrm>
            <a:off x="1142683" y="27472801"/>
            <a:ext cx="12801600" cy="4572000"/>
          </a:xfrm>
        </p:spPr>
        <p:txBody>
          <a:bodyPr>
            <a:normAutofit/>
          </a:bodyPr>
          <a:lstStyle/>
          <a:p>
            <a:r>
              <a:rPr lang="en-US" sz="3000" dirty="0"/>
              <a:t>Develop strategies to enhance clinical experience through lunch and learn educational offerings</a:t>
            </a:r>
          </a:p>
          <a:p>
            <a:r>
              <a:rPr lang="en-US" sz="3000" dirty="0"/>
              <a:t>Create clear expectations for clinical faculty, nursing staff, and students</a:t>
            </a:r>
          </a:p>
          <a:p>
            <a:r>
              <a:rPr lang="en-US" sz="3000" dirty="0"/>
              <a:t>Develop clear process and form for disseminating lecture content to unit manager and educator</a:t>
            </a:r>
          </a:p>
          <a:p>
            <a:r>
              <a:rPr lang="en-US" sz="3000" dirty="0"/>
              <a:t>Create talking points for students and nursing staff to promote critical thinking</a:t>
            </a:r>
          </a:p>
          <a:p>
            <a:r>
              <a:rPr lang="en-US" sz="3000" dirty="0"/>
              <a:t>Pre and post survey to determine effectiveness of  interventions</a:t>
            </a:r>
          </a:p>
        </p:txBody>
      </p:sp>
      <p:sp>
        <p:nvSpPr>
          <p:cNvPr id="9" name="Text Placeholder 8"/>
          <p:cNvSpPr>
            <a:spLocks noGrp="1"/>
          </p:cNvSpPr>
          <p:nvPr>
            <p:ph type="body" sz="quarter" idx="21"/>
          </p:nvPr>
        </p:nvSpPr>
        <p:spPr/>
        <p:style>
          <a:lnRef idx="3">
            <a:schemeClr val="lt1"/>
          </a:lnRef>
          <a:fillRef idx="1">
            <a:schemeClr val="accent4"/>
          </a:fillRef>
          <a:effectRef idx="1">
            <a:schemeClr val="accent4"/>
          </a:effectRef>
          <a:fontRef idx="minor">
            <a:schemeClr val="lt1"/>
          </a:fontRef>
        </p:style>
        <p:txBody>
          <a:bodyPr/>
          <a:lstStyle/>
          <a:p>
            <a:r>
              <a:rPr lang="en-US" dirty="0"/>
              <a:t>methods</a:t>
            </a:r>
          </a:p>
        </p:txBody>
      </p:sp>
      <p:sp>
        <p:nvSpPr>
          <p:cNvPr id="14" name="Content Placeholder 13"/>
          <p:cNvSpPr>
            <a:spLocks noGrp="1"/>
          </p:cNvSpPr>
          <p:nvPr>
            <p:ph sz="quarter" idx="27"/>
          </p:nvPr>
        </p:nvSpPr>
        <p:spPr/>
        <p:txBody>
          <a:bodyPr>
            <a:normAutofit/>
          </a:bodyPr>
          <a:lstStyle/>
          <a:p>
            <a:r>
              <a:rPr lang="en-US" sz="3000" dirty="0"/>
              <a:t>Lunch and Learn sessions</a:t>
            </a:r>
          </a:p>
          <a:p>
            <a:r>
              <a:rPr lang="en-US" sz="3000" dirty="0"/>
              <a:t>Expectations</a:t>
            </a:r>
          </a:p>
          <a:p>
            <a:r>
              <a:rPr lang="en-US" sz="3000" dirty="0"/>
              <a:t>Talking points</a:t>
            </a:r>
          </a:p>
          <a:p>
            <a:r>
              <a:rPr lang="en-US" sz="3000" dirty="0"/>
              <a:t>Weekly content form</a:t>
            </a:r>
          </a:p>
          <a:p>
            <a:r>
              <a:rPr lang="en-US" sz="3000" dirty="0"/>
              <a:t>Course content overview form</a:t>
            </a:r>
          </a:p>
          <a:p>
            <a:r>
              <a:rPr lang="en-US" sz="3000" dirty="0"/>
              <a:t>Clinical learning environment questionnaire</a:t>
            </a:r>
          </a:p>
          <a:p>
            <a:r>
              <a:rPr lang="en-US" sz="3000" dirty="0"/>
              <a:t>Orientation/welcome session</a:t>
            </a:r>
          </a:p>
        </p:txBody>
      </p:sp>
      <p:graphicFrame>
        <p:nvGraphicFramePr>
          <p:cNvPr id="25" name="Content Placeholder 24" descr="Sample table with 4 columns, 7 rows." title="Sample table"/>
          <p:cNvGraphicFramePr>
            <a:graphicFrameLocks noGrp="1"/>
          </p:cNvGraphicFramePr>
          <p:nvPr>
            <p:ph sz="quarter" idx="23"/>
            <p:extLst>
              <p:ext uri="{D42A27DB-BD31-4B8C-83A1-F6EECF244321}">
                <p14:modId xmlns:p14="http://schemas.microsoft.com/office/powerpoint/2010/main" val="3846191018"/>
              </p:ext>
            </p:extLst>
          </p:nvPr>
        </p:nvGraphicFramePr>
        <p:xfrm>
          <a:off x="15024475" y="12110032"/>
          <a:ext cx="13842247" cy="9530721"/>
        </p:xfrm>
        <a:graphic>
          <a:graphicData uri="http://schemas.openxmlformats.org/drawingml/2006/table">
            <a:tbl>
              <a:tblPr firstRow="1" bandRow="1">
                <a:tableStyleId>{3B4B98B0-60AC-42C2-AFA5-B58CD77FA1E5}</a:tableStyleId>
              </a:tblPr>
              <a:tblGrid>
                <a:gridCol w="5322901">
                  <a:extLst>
                    <a:ext uri="{9D8B030D-6E8A-4147-A177-3AD203B41FA5}">
                      <a16:colId xmlns:a16="http://schemas.microsoft.com/office/drawing/2014/main" xmlns="" val="20000"/>
                    </a:ext>
                  </a:extLst>
                </a:gridCol>
                <a:gridCol w="4226365">
                  <a:extLst>
                    <a:ext uri="{9D8B030D-6E8A-4147-A177-3AD203B41FA5}">
                      <a16:colId xmlns:a16="http://schemas.microsoft.com/office/drawing/2014/main" xmlns="" val="20001"/>
                    </a:ext>
                  </a:extLst>
                </a:gridCol>
                <a:gridCol w="4292981">
                  <a:extLst>
                    <a:ext uri="{9D8B030D-6E8A-4147-A177-3AD203B41FA5}">
                      <a16:colId xmlns:a16="http://schemas.microsoft.com/office/drawing/2014/main" xmlns="" val="20002"/>
                    </a:ext>
                  </a:extLst>
                </a:gridCol>
              </a:tblGrid>
              <a:tr h="843921">
                <a:tc>
                  <a:txBody>
                    <a:bodyPr/>
                    <a:lstStyle/>
                    <a:p>
                      <a:r>
                        <a:rPr lang="en-US" sz="3000" dirty="0"/>
                        <a:t>Lunch and Learn Sessions</a:t>
                      </a:r>
                    </a:p>
                  </a:txBody>
                  <a:tcPr anchor="ctr"/>
                </a:tc>
                <a:tc>
                  <a:txBody>
                    <a:bodyPr/>
                    <a:lstStyle/>
                    <a:p>
                      <a:pPr algn="ctr"/>
                      <a:r>
                        <a:rPr lang="en-US" sz="3000" dirty="0"/>
                        <a:t>Presenter</a:t>
                      </a:r>
                    </a:p>
                  </a:txBody>
                  <a:tcPr anchor="ctr"/>
                </a:tc>
                <a:tc>
                  <a:txBody>
                    <a:bodyPr/>
                    <a:lstStyle/>
                    <a:p>
                      <a:pPr algn="ctr"/>
                      <a:r>
                        <a:rPr lang="en-US" sz="3000" dirty="0"/>
                        <a:t>Objective</a:t>
                      </a:r>
                    </a:p>
                  </a:txBody>
                  <a:tcPr anchor="ctr"/>
                </a:tc>
                <a:extLst>
                  <a:ext uri="{0D108BD9-81ED-4DB2-BD59-A6C34878D82A}">
                    <a16:rowId xmlns:a16="http://schemas.microsoft.com/office/drawing/2014/main" xmlns="" val="10000"/>
                  </a:ext>
                </a:extLst>
              </a:tr>
              <a:tr h="924815">
                <a:tc>
                  <a:txBody>
                    <a:bodyPr/>
                    <a:lstStyle/>
                    <a:p>
                      <a:r>
                        <a:rPr lang="en-US" sz="3000" dirty="0"/>
                        <a:t>Advanced Airway Management and Respiratory Therapy Education</a:t>
                      </a:r>
                    </a:p>
                  </a:txBody>
                  <a:tcPr anchor="ctr"/>
                </a:tc>
                <a:tc>
                  <a:txBody>
                    <a:bodyPr/>
                    <a:lstStyle/>
                    <a:p>
                      <a:pPr algn="ctr"/>
                      <a:r>
                        <a:rPr lang="en-US" sz="3000" dirty="0"/>
                        <a:t>Respiratory Therapy Educator</a:t>
                      </a:r>
                    </a:p>
                  </a:txBody>
                  <a:tcPr anchor="ctr"/>
                </a:tc>
                <a:tc>
                  <a:txBody>
                    <a:bodyPr/>
                    <a:lstStyle/>
                    <a:p>
                      <a:pPr algn="ctr"/>
                      <a:r>
                        <a:rPr lang="en-US" sz="3000" dirty="0"/>
                        <a:t>Discuss care and management of vent and other advanced respiratory care.</a:t>
                      </a:r>
                    </a:p>
                  </a:txBody>
                  <a:tcPr anchor="ctr"/>
                </a:tc>
                <a:extLst>
                  <a:ext uri="{0D108BD9-81ED-4DB2-BD59-A6C34878D82A}">
                    <a16:rowId xmlns:a16="http://schemas.microsoft.com/office/drawing/2014/main" xmlns="" val="10001"/>
                  </a:ext>
                </a:extLst>
              </a:tr>
              <a:tr h="1760132">
                <a:tc>
                  <a:txBody>
                    <a:bodyPr/>
                    <a:lstStyle/>
                    <a:p>
                      <a:r>
                        <a:rPr lang="en-US" sz="3000" dirty="0"/>
                        <a:t>Transitioning</a:t>
                      </a:r>
                      <a:r>
                        <a:rPr lang="en-US" sz="3000" baseline="0" dirty="0"/>
                        <a:t> to the Novice Nurse Role in Critical Care</a:t>
                      </a:r>
                      <a:endParaRPr lang="en-US" sz="3000" dirty="0"/>
                    </a:p>
                  </a:txBody>
                  <a:tcPr anchor="ctr"/>
                </a:tc>
                <a:tc>
                  <a:txBody>
                    <a:bodyPr/>
                    <a:lstStyle/>
                    <a:p>
                      <a:pPr algn="ctr"/>
                      <a:r>
                        <a:rPr lang="en-US" sz="3000" dirty="0"/>
                        <a:t>2 AACC graduates</a:t>
                      </a:r>
                    </a:p>
                  </a:txBody>
                  <a:tcPr anchor="ctr"/>
                </a:tc>
                <a:tc>
                  <a:txBody>
                    <a:bodyPr/>
                    <a:lstStyle/>
                    <a:p>
                      <a:pPr algn="ctr"/>
                      <a:r>
                        <a:rPr lang="en-US" sz="3000" dirty="0"/>
                        <a:t>Discuss orientation process and creating a work/school balance while pursuing</a:t>
                      </a:r>
                      <a:r>
                        <a:rPr lang="en-US" sz="3000" baseline="0" dirty="0"/>
                        <a:t> the BSN</a:t>
                      </a:r>
                      <a:endParaRPr lang="en-US" sz="3000" dirty="0"/>
                    </a:p>
                  </a:txBody>
                  <a:tcPr anchor="ctr"/>
                </a:tc>
                <a:extLst>
                  <a:ext uri="{0D108BD9-81ED-4DB2-BD59-A6C34878D82A}">
                    <a16:rowId xmlns:a16="http://schemas.microsoft.com/office/drawing/2014/main" xmlns="" val="10002"/>
                  </a:ext>
                </a:extLst>
              </a:tr>
              <a:tr h="843921">
                <a:tc>
                  <a:txBody>
                    <a:bodyPr/>
                    <a:lstStyle/>
                    <a:p>
                      <a:r>
                        <a:rPr lang="en-US" sz="3000" dirty="0"/>
                        <a:t>Preceptor’s Outlook</a:t>
                      </a:r>
                    </a:p>
                  </a:txBody>
                  <a:tcPr anchor="ctr"/>
                </a:tc>
                <a:tc>
                  <a:txBody>
                    <a:bodyPr/>
                    <a:lstStyle/>
                    <a:p>
                      <a:pPr algn="ctr"/>
                      <a:r>
                        <a:rPr lang="en-US" sz="3000" dirty="0"/>
                        <a:t>Primary New Grad Preceptor</a:t>
                      </a:r>
                    </a:p>
                  </a:txBody>
                  <a:tcPr anchor="ctr"/>
                </a:tc>
                <a:tc>
                  <a:txBody>
                    <a:bodyPr/>
                    <a:lstStyle/>
                    <a:p>
                      <a:pPr algn="ctr"/>
                      <a:r>
                        <a:rPr lang="en-US" sz="3000" dirty="0"/>
                        <a:t>Insight on how to prepare for orientation</a:t>
                      </a:r>
                    </a:p>
                  </a:txBody>
                  <a:tcPr anchor="ctr"/>
                </a:tc>
                <a:extLst>
                  <a:ext uri="{0D108BD9-81ED-4DB2-BD59-A6C34878D82A}">
                    <a16:rowId xmlns:a16="http://schemas.microsoft.com/office/drawing/2014/main" xmlns="" val="10003"/>
                  </a:ext>
                </a:extLst>
              </a:tr>
              <a:tr h="924815">
                <a:tc>
                  <a:txBody>
                    <a:bodyPr/>
                    <a:lstStyle/>
                    <a:p>
                      <a:r>
                        <a:rPr lang="en-US" sz="3000" dirty="0"/>
                        <a:t>Scheduler’s Advice to the New</a:t>
                      </a:r>
                      <a:r>
                        <a:rPr lang="en-US" sz="3000" baseline="0" dirty="0"/>
                        <a:t> Grad</a:t>
                      </a:r>
                      <a:endParaRPr lang="en-US" sz="3000" dirty="0"/>
                    </a:p>
                  </a:txBody>
                  <a:tcPr anchor="ctr"/>
                </a:tc>
                <a:tc>
                  <a:txBody>
                    <a:bodyPr/>
                    <a:lstStyle/>
                    <a:p>
                      <a:pPr algn="ctr"/>
                      <a:r>
                        <a:rPr lang="en-US" sz="3000" dirty="0"/>
                        <a:t>CCU Scheduler’s</a:t>
                      </a:r>
                    </a:p>
                  </a:txBody>
                  <a:tcPr anchor="ctr"/>
                </a:tc>
                <a:tc>
                  <a:txBody>
                    <a:bodyPr/>
                    <a:lstStyle/>
                    <a:p>
                      <a:pPr algn="ctr"/>
                      <a:r>
                        <a:rPr lang="en-US" sz="3000" dirty="0"/>
                        <a:t>What it means to work different shifts and how schedules are made</a:t>
                      </a:r>
                    </a:p>
                  </a:txBody>
                  <a:tcPr anchor="ctr"/>
                </a:tc>
                <a:extLst>
                  <a:ext uri="{0D108BD9-81ED-4DB2-BD59-A6C34878D82A}">
                    <a16:rowId xmlns:a16="http://schemas.microsoft.com/office/drawing/2014/main" xmlns="" val="10004"/>
                  </a:ext>
                </a:extLst>
              </a:tr>
              <a:tr h="843921">
                <a:tc>
                  <a:txBody>
                    <a:bodyPr/>
                    <a:lstStyle/>
                    <a:p>
                      <a:r>
                        <a:rPr lang="en-US" sz="3000" dirty="0"/>
                        <a:t>Interdisciplinary Teamwork</a:t>
                      </a:r>
                    </a:p>
                  </a:txBody>
                  <a:tcPr anchor="ctr"/>
                </a:tc>
                <a:tc>
                  <a:txBody>
                    <a:bodyPr/>
                    <a:lstStyle/>
                    <a:p>
                      <a:pPr algn="ctr"/>
                      <a:r>
                        <a:rPr lang="en-US" sz="3000" dirty="0"/>
                        <a:t>Speech, Care Management, PT/OT</a:t>
                      </a:r>
                    </a:p>
                  </a:txBody>
                  <a:tcPr anchor="ctr"/>
                </a:tc>
                <a:tc>
                  <a:txBody>
                    <a:bodyPr/>
                    <a:lstStyle/>
                    <a:p>
                      <a:pPr algn="ctr"/>
                      <a:r>
                        <a:rPr lang="en-US" sz="3000" dirty="0"/>
                        <a:t>Discus how colleagues can enhance outcomes.  Each service discusses role in managing the critically</a:t>
                      </a:r>
                      <a:r>
                        <a:rPr lang="en-US" sz="3000" baseline="0" dirty="0"/>
                        <a:t> ill client</a:t>
                      </a:r>
                      <a:endParaRPr lang="en-US" sz="3000" dirty="0"/>
                    </a:p>
                  </a:txBody>
                  <a:tcPr anchor="ctr"/>
                </a:tc>
                <a:extLst>
                  <a:ext uri="{0D108BD9-81ED-4DB2-BD59-A6C34878D82A}">
                    <a16:rowId xmlns:a16="http://schemas.microsoft.com/office/drawing/2014/main" xmlns="" val="10005"/>
                  </a:ext>
                </a:extLst>
              </a:tr>
            </a:tbl>
          </a:graphicData>
        </a:graphic>
      </p:graphicFrame>
      <p:sp>
        <p:nvSpPr>
          <p:cNvPr id="18" name="Text Placeholder 17"/>
          <p:cNvSpPr>
            <a:spLocks noGrp="1"/>
          </p:cNvSpPr>
          <p:nvPr>
            <p:ph type="body" sz="quarter" idx="31"/>
          </p:nvPr>
        </p:nvSpPr>
        <p:spPr/>
        <p:style>
          <a:lnRef idx="3">
            <a:schemeClr val="lt1"/>
          </a:lnRef>
          <a:fillRef idx="1">
            <a:schemeClr val="accent5"/>
          </a:fillRef>
          <a:effectRef idx="1">
            <a:schemeClr val="accent5"/>
          </a:effectRef>
          <a:fontRef idx="minor">
            <a:schemeClr val="lt1"/>
          </a:fontRef>
        </p:style>
        <p:txBody>
          <a:bodyPr/>
          <a:lstStyle/>
          <a:p>
            <a:r>
              <a:rPr lang="en-US" dirty="0"/>
              <a:t>Implementation</a:t>
            </a:r>
          </a:p>
        </p:txBody>
      </p:sp>
      <p:sp>
        <p:nvSpPr>
          <p:cNvPr id="21" name="Text Placeholder 20"/>
          <p:cNvSpPr>
            <a:spLocks noGrp="1"/>
          </p:cNvSpPr>
          <p:nvPr>
            <p:ph type="body" sz="quarter" idx="34"/>
          </p:nvPr>
        </p:nvSpPr>
        <p:spPr>
          <a:xfrm>
            <a:off x="29946600" y="17310901"/>
            <a:ext cx="12801600" cy="1219200"/>
          </a:xfrm>
        </p:spPr>
        <p:style>
          <a:lnRef idx="3">
            <a:schemeClr val="lt1"/>
          </a:lnRef>
          <a:fillRef idx="1">
            <a:schemeClr val="accent6"/>
          </a:fillRef>
          <a:effectRef idx="1">
            <a:schemeClr val="accent6"/>
          </a:effectRef>
          <a:fontRef idx="minor">
            <a:schemeClr val="lt1"/>
          </a:fontRef>
        </p:style>
        <p:txBody>
          <a:bodyPr/>
          <a:lstStyle/>
          <a:p>
            <a:r>
              <a:rPr lang="en-US" dirty="0"/>
              <a:t>Future</a:t>
            </a:r>
          </a:p>
        </p:txBody>
      </p:sp>
      <p:sp>
        <p:nvSpPr>
          <p:cNvPr id="22" name="Content Placeholder 21"/>
          <p:cNvSpPr>
            <a:spLocks noGrp="1"/>
          </p:cNvSpPr>
          <p:nvPr>
            <p:ph sz="quarter" idx="35"/>
          </p:nvPr>
        </p:nvSpPr>
        <p:spPr>
          <a:xfrm>
            <a:off x="29900880" y="19105452"/>
            <a:ext cx="12801600" cy="6027390"/>
          </a:xfrm>
        </p:spPr>
        <p:txBody>
          <a:bodyPr>
            <a:noAutofit/>
          </a:bodyPr>
          <a:lstStyle/>
          <a:p>
            <a:r>
              <a:rPr lang="en-US" sz="3000" dirty="0"/>
              <a:t>Expand the initiative to other courses and units within AAMC</a:t>
            </a:r>
          </a:p>
          <a:p>
            <a:r>
              <a:rPr lang="en-US" sz="3000" dirty="0"/>
              <a:t>Discuss implementation at other clinical sites that AACC utilizes.</a:t>
            </a:r>
          </a:p>
          <a:p>
            <a:r>
              <a:rPr lang="en-US" sz="3000" dirty="0"/>
              <a:t>Develop the imitative to be utilized for all nursing programs that utilize AAMC as a clinical site.</a:t>
            </a:r>
          </a:p>
          <a:p>
            <a:r>
              <a:rPr lang="en-US" sz="3000" dirty="0"/>
              <a:t>Create additional lunch and learn opportunities based on didactic content and students’ needs.</a:t>
            </a:r>
          </a:p>
          <a:p>
            <a:r>
              <a:rPr lang="en-US" sz="3000" dirty="0"/>
              <a:t>Collect and analyze data related to clinical enhancements and student learning outcomes.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8289" y="1037442"/>
            <a:ext cx="5467350" cy="30956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301363" y="1504792"/>
            <a:ext cx="6288349" cy="2414587"/>
          </a:xfrm>
          <a:prstGeom prst="rect">
            <a:avLst/>
          </a:prstGeom>
        </p:spPr>
      </p:pic>
      <p:pic>
        <p:nvPicPr>
          <p:cNvPr id="30" name="Picture 29" descr="Screen Clippi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12731" y="22113193"/>
            <a:ext cx="5612936" cy="6901150"/>
          </a:xfrm>
          <a:prstGeom prst="rect">
            <a:avLst/>
          </a:prstGeom>
        </p:spPr>
      </p:pic>
      <p:sp>
        <p:nvSpPr>
          <p:cNvPr id="3" name="Content Placeholder 2"/>
          <p:cNvSpPr>
            <a:spLocks noGrp="1"/>
          </p:cNvSpPr>
          <p:nvPr>
            <p:ph sz="quarter" idx="32"/>
          </p:nvPr>
        </p:nvSpPr>
        <p:spPr>
          <a:xfrm>
            <a:off x="29939475" y="7406993"/>
            <a:ext cx="12801600" cy="8089111"/>
          </a:xfrm>
        </p:spPr>
        <p:txBody>
          <a:bodyPr>
            <a:noAutofit/>
          </a:bodyPr>
          <a:lstStyle/>
          <a:p>
            <a:r>
              <a:rPr lang="en-US" sz="3000" dirty="0"/>
              <a:t>Champion at the site to communicate to the staff for goals with students – expectations, limitations, concerns, etc. </a:t>
            </a:r>
          </a:p>
          <a:p>
            <a:r>
              <a:rPr lang="en-US" sz="3000" dirty="0"/>
              <a:t>Provide written information regarding schedule, expectations, skills, content etc.  Discuss ways to encourage critical thinking and promote professional development.</a:t>
            </a:r>
          </a:p>
          <a:p>
            <a:r>
              <a:rPr lang="en-US" sz="3000" dirty="0"/>
              <a:t>Provide a welcome/orientation to the unit the first day of clinical including staff, unit manager, faculty, and students.</a:t>
            </a:r>
          </a:p>
          <a:p>
            <a:r>
              <a:rPr lang="en-US" sz="3000" dirty="0"/>
              <a:t>Present plan and information to clinical faculty and students.  </a:t>
            </a:r>
          </a:p>
          <a:p>
            <a:r>
              <a:rPr lang="en-US" sz="3000" dirty="0"/>
              <a:t>Provide clear expectations for student, staff and faculty.  </a:t>
            </a:r>
          </a:p>
          <a:p>
            <a:r>
              <a:rPr lang="en-US" sz="3000" dirty="0"/>
              <a:t>Training for students’ regarding communicating with staff, asking questions, and  taking responsibility.</a:t>
            </a:r>
          </a:p>
          <a:p>
            <a:r>
              <a:rPr lang="en-US" sz="3000" dirty="0"/>
              <a:t>Utilizing a survey to determine effectiveness of the enhancements on learning and professional development of the student  and staff perceptions of students’ learning. </a:t>
            </a:r>
          </a:p>
        </p:txBody>
      </p:sp>
      <p:sp>
        <p:nvSpPr>
          <p:cNvPr id="27" name="Content Placeholder 10"/>
          <p:cNvSpPr>
            <a:spLocks noGrp="1"/>
          </p:cNvSpPr>
          <p:nvPr>
            <p:ph sz="quarter" idx="24"/>
          </p:nvPr>
        </p:nvSpPr>
        <p:spPr>
          <a:xfrm>
            <a:off x="1142683" y="18949162"/>
            <a:ext cx="12801600" cy="6460837"/>
          </a:xfrm>
        </p:spPr>
        <p:txBody>
          <a:bodyPr>
            <a:noAutofit/>
          </a:bodyPr>
          <a:lstStyle/>
          <a:p>
            <a:pPr marL="0" indent="0">
              <a:buNone/>
            </a:pPr>
            <a:r>
              <a:rPr lang="en-US" sz="3000" dirty="0"/>
              <a:t>Nurse Practice Act</a:t>
            </a:r>
            <a:r>
              <a:rPr lang="en-US" sz="3000" baseline="30000" dirty="0"/>
              <a:t>3</a:t>
            </a:r>
          </a:p>
          <a:p>
            <a:pPr marL="0" indent="0">
              <a:buNone/>
            </a:pPr>
            <a:r>
              <a:rPr lang="en-US" sz="3000" dirty="0"/>
              <a:t>Clinical Learning Experience – faculty planned and guided learning activities designed to assist students to meet course objectives and apply nursing knowledge and skills  in the direct care of the patient.</a:t>
            </a:r>
          </a:p>
          <a:p>
            <a:r>
              <a:rPr lang="en-US" sz="3000" dirty="0"/>
              <a:t>Direct care of patients within the relevant practice setting</a:t>
            </a:r>
          </a:p>
          <a:p>
            <a:r>
              <a:rPr lang="en-US" sz="3000" dirty="0"/>
              <a:t>Clinical support activities such as clinical conferences and simulation</a:t>
            </a:r>
          </a:p>
          <a:p>
            <a:pPr marL="0" indent="0">
              <a:buNone/>
            </a:pPr>
            <a:r>
              <a:rPr lang="en-US" sz="3000" dirty="0"/>
              <a:t>Clinical preceptor – a RN employee of the supporting agency acting to facilitate student learning in a manner specified in a signed written agreement between the agency and the educational institution.</a:t>
            </a:r>
          </a:p>
          <a:p>
            <a:pPr marL="0" indent="0">
              <a:buNone/>
            </a:pPr>
            <a:r>
              <a:rPr lang="en-US" sz="3000" dirty="0"/>
              <a:t>Clinical preceptorship – an organized system of clinical experience that allows a nursing student to be paired with a clinical preceptor for the purpose of attaining specific learning objectives.</a:t>
            </a:r>
          </a:p>
        </p:txBody>
      </p:sp>
      <p:sp>
        <p:nvSpPr>
          <p:cNvPr id="28" name="Text Placeholder 6"/>
          <p:cNvSpPr>
            <a:spLocks noGrp="1"/>
          </p:cNvSpPr>
          <p:nvPr>
            <p:ph type="body" sz="quarter" idx="17"/>
          </p:nvPr>
        </p:nvSpPr>
        <p:spPr>
          <a:xfrm>
            <a:off x="1142683" y="17310901"/>
            <a:ext cx="12801600" cy="1219200"/>
          </a:xfrm>
        </p:spPr>
        <p:style>
          <a:lnRef idx="3">
            <a:schemeClr val="lt1"/>
          </a:lnRef>
          <a:fillRef idx="1">
            <a:schemeClr val="accent2"/>
          </a:fillRef>
          <a:effectRef idx="1">
            <a:schemeClr val="accent2"/>
          </a:effectRef>
          <a:fontRef idx="minor">
            <a:schemeClr val="lt1"/>
          </a:fontRef>
        </p:style>
        <p:txBody>
          <a:bodyPr/>
          <a:lstStyle/>
          <a:p>
            <a:r>
              <a:rPr lang="en-US" dirty="0"/>
              <a:t>framework</a:t>
            </a:r>
          </a:p>
        </p:txBody>
      </p:sp>
      <p:sp>
        <p:nvSpPr>
          <p:cNvPr id="29" name="Content Placeholder 10"/>
          <p:cNvSpPr>
            <a:spLocks noGrp="1"/>
          </p:cNvSpPr>
          <p:nvPr>
            <p:ph sz="quarter" idx="24"/>
          </p:nvPr>
        </p:nvSpPr>
        <p:spPr>
          <a:xfrm>
            <a:off x="1142683" y="11802134"/>
            <a:ext cx="12801600" cy="5249998"/>
          </a:xfrm>
        </p:spPr>
        <p:txBody>
          <a:bodyPr>
            <a:noAutofit/>
          </a:bodyPr>
          <a:lstStyle/>
          <a:p>
            <a:pPr marL="0" indent="0">
              <a:buNone/>
            </a:pPr>
            <a:r>
              <a:rPr lang="en-US" sz="3000" dirty="0"/>
              <a:t>Clinical learning is one of the essential elements to preparing safe, competent and quality nurse graduates</a:t>
            </a:r>
            <a:r>
              <a:rPr lang="en-US" sz="3000" baseline="30000" dirty="0"/>
              <a:t>1</a:t>
            </a:r>
            <a:r>
              <a:rPr lang="en-US" sz="3000" dirty="0"/>
              <a:t>.   A positive clinical learning environment prepares the student for professional practice by integrating them into the team</a:t>
            </a:r>
            <a:r>
              <a:rPr lang="en-US" sz="3000" baseline="30000" dirty="0"/>
              <a:t>1</a:t>
            </a:r>
            <a:r>
              <a:rPr lang="en-US" sz="3000" dirty="0"/>
              <a:t>, as well as creating a supportive and welcoming environment</a:t>
            </a:r>
            <a:r>
              <a:rPr lang="en-US" sz="3000" baseline="30000" dirty="0"/>
              <a:t>2</a:t>
            </a:r>
            <a:r>
              <a:rPr lang="en-US" sz="3000" dirty="0"/>
              <a:t>.   Communication between faculty, staff, and students is necessary to define clear expectations and promote growth and independence.  This communication should include clinical reasoning, discussion, and questioning about practice are encouraged</a:t>
            </a:r>
            <a:r>
              <a:rPr lang="en-US" sz="3000" baseline="30000" dirty="0"/>
              <a:t>1</a:t>
            </a:r>
            <a:r>
              <a:rPr lang="en-US" sz="3000" dirty="0"/>
              <a:t>.  Therefore, the clinical learning environment should be designed to enhance problem solving, critical thinking, and professional development.  Based on these fundamental ideas of clinical education a plan was devised to enhance the clinical experience for fourth semester students in the critical care setting.  </a:t>
            </a:r>
          </a:p>
        </p:txBody>
      </p:sp>
      <p:sp>
        <p:nvSpPr>
          <p:cNvPr id="31" name="Text Placeholder 20"/>
          <p:cNvSpPr>
            <a:spLocks noGrp="1"/>
          </p:cNvSpPr>
          <p:nvPr>
            <p:ph type="body" sz="quarter" idx="34"/>
          </p:nvPr>
        </p:nvSpPr>
        <p:spPr>
          <a:xfrm>
            <a:off x="29946600" y="26055104"/>
            <a:ext cx="12801600" cy="1219200"/>
          </a:xfrm>
        </p:spPr>
        <p:style>
          <a:lnRef idx="1">
            <a:schemeClr val="dk1"/>
          </a:lnRef>
          <a:fillRef idx="2">
            <a:schemeClr val="dk1"/>
          </a:fillRef>
          <a:effectRef idx="1">
            <a:schemeClr val="dk1"/>
          </a:effectRef>
          <a:fontRef idx="minor">
            <a:schemeClr val="dk1"/>
          </a:fontRef>
        </p:style>
        <p:txBody>
          <a:bodyPr/>
          <a:lstStyle/>
          <a:p>
            <a:r>
              <a:rPr lang="en-US" dirty="0"/>
              <a:t>References</a:t>
            </a:r>
          </a:p>
        </p:txBody>
      </p:sp>
      <p:sp>
        <p:nvSpPr>
          <p:cNvPr id="35" name="Rectangle 1"/>
          <p:cNvSpPr>
            <a:spLocks noChangeArrowheads="1"/>
          </p:cNvSpPr>
          <p:nvPr/>
        </p:nvSpPr>
        <p:spPr bwMode="auto">
          <a:xfrm>
            <a:off x="0" y="-71482"/>
            <a:ext cx="12026049"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Henderson, A., Cooke, M., Creedy, D., &amp; Walker, R. (2012). Nursing students' perceptions of learning in practice environments: A review. </a:t>
            </a:r>
            <a:r>
              <a:rPr kumimoji="0" lang="en-US" altLang="en-US" sz="11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Nurse Education Today, 32</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299-302. doi:10.1016/j.nedt.2011.03.010</a:t>
            </a:r>
            <a:endParaRPr kumimoji="0" lang="en-US" altLang="en-US" sz="2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Melincavage, S. (2011). Student nurses' experiences of anxiety in the clinical setting. </a:t>
            </a:r>
            <a:r>
              <a:rPr kumimoji="0" lang="en-US" altLang="en-US" sz="11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Nurse Education Today, 31</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 785-789. doi:10.1016/j.nedt.2011.05.007</a:t>
            </a:r>
            <a:endParaRPr kumimoji="0" lang="en-US" altLang="en-US" sz="2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 name="Rectangle 2"/>
          <p:cNvSpPr>
            <a:spLocks noChangeArrowheads="1"/>
          </p:cNvSpPr>
          <p:nvPr/>
        </p:nvSpPr>
        <p:spPr bwMode="auto">
          <a:xfrm>
            <a:off x="152400" y="80918"/>
            <a:ext cx="12026049"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Henderson, A., Cooke, M., Creedy, D., &amp; Walker, R. (2012). Nursing students' perceptions of learning in practice environments: A review. </a:t>
            </a:r>
            <a:r>
              <a:rPr kumimoji="0" lang="en-US" altLang="en-US" sz="11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Nurse Education Today, 32</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299-302. doi:10.1016/j.nedt.2011.03.010</a:t>
            </a:r>
            <a:endParaRPr kumimoji="0" lang="en-US" altLang="en-US" sz="2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Melincavage, S. (2011). Student nurses' experiences of anxiety in the clinical setting. </a:t>
            </a:r>
            <a:r>
              <a:rPr kumimoji="0" lang="en-US" altLang="en-US" sz="11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Nurse Education Today, 31</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 785-789. doi:10.1016/j.nedt.2011.05.007</a:t>
            </a:r>
            <a:endParaRPr kumimoji="0" lang="en-US" altLang="en-US" sz="2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 name="Rectangle 3"/>
          <p:cNvSpPr>
            <a:spLocks noGrp="1" noChangeArrowheads="1"/>
          </p:cNvSpPr>
          <p:nvPr>
            <p:ph sz="quarter" idx="35"/>
          </p:nvPr>
        </p:nvSpPr>
        <p:spPr bwMode="auto">
          <a:xfrm>
            <a:off x="29900880" y="27817082"/>
            <a:ext cx="128016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Henderson, A., Cooke, M., Creedy, D., &amp; Walker, R. (2012). Nursing students' perceptions of learning in practice environments: A review. </a:t>
            </a:r>
            <a:r>
              <a:rPr kumimoji="0" lang="en-US" altLang="en-US" sz="30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Nurse Education Today, 32</a:t>
            </a:r>
            <a:r>
              <a:rPr kumimoji="0" lang="en-US" altLang="en-US" sz="3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299-302. doi:10.1016/j.nedt.2011.03.010</a:t>
            </a:r>
            <a:endParaRPr kumimoji="0" lang="en-US" altLang="en-US" sz="3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Melincavage, S. (2011). Student nurses' experiences of anxiety in the clinical setting. </a:t>
            </a:r>
            <a:r>
              <a:rPr kumimoji="0" lang="en-US" altLang="en-US" sz="30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Nurse Education Today, 31</a:t>
            </a:r>
            <a:r>
              <a:rPr kumimoji="0" lang="en-US" altLang="en-US" sz="3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 785-789. doi:10.1016/j.nedt.2011.05.007</a:t>
            </a:r>
            <a:endParaRPr kumimoji="0" lang="en-US" altLang="en-US" sz="3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Nurse Practice Act</a:t>
            </a:r>
            <a:r>
              <a:rPr kumimoji="0" lang="en-US" altLang="en-US" sz="3000" b="0" i="0" u="none" strike="noStrike" cap="none" normalizeH="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(2016). Article, 8-205, 8-401, and 8-404, Annotated Code of Maryland</a:t>
            </a:r>
            <a:endParaRPr kumimoji="0" lang="en-US" altLang="en-US" sz="3000" b="0" i="0" u="none" strike="noStrike" cap="none" normalizeH="0" baseline="0" dirty="0">
              <a:ln>
                <a:noFill/>
              </a:ln>
              <a:solidFill>
                <a:schemeClr val="tx1"/>
              </a:solidFill>
              <a:effectLst/>
            </a:endParaRPr>
          </a:p>
        </p:txBody>
      </p:sp>
      <p:sp>
        <p:nvSpPr>
          <p:cNvPr id="32" name="Rectangle 3"/>
          <p:cNvSpPr>
            <a:spLocks noGrp="1" noChangeArrowheads="1"/>
          </p:cNvSpPr>
          <p:nvPr>
            <p:ph sz="quarter" idx="35"/>
          </p:nvPr>
        </p:nvSpPr>
        <p:spPr bwMode="auto">
          <a:xfrm>
            <a:off x="15964552" y="29641512"/>
            <a:ext cx="397971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000" dirty="0">
                <a:latin typeface="Calibri" panose="020F0502020204030204" pitchFamily="34" charset="0"/>
                <a:cs typeface="Times New Roman" panose="02020603050405020304" pitchFamily="18" charset="0"/>
              </a:rPr>
              <a:t>Course Content Form</a:t>
            </a:r>
            <a:endParaRPr kumimoji="0" lang="en-US" altLang="en-US" sz="3000" b="0" i="0" u="none" strike="noStrike" cap="none" normalizeH="0" baseline="0" dirty="0">
              <a:ln>
                <a:noFill/>
              </a:ln>
              <a:solidFill>
                <a:schemeClr val="tx1"/>
              </a:solidFill>
              <a:effectLst/>
            </a:endParaRPr>
          </a:p>
        </p:txBody>
      </p:sp>
      <p:sp>
        <p:nvSpPr>
          <p:cNvPr id="33" name="Rectangle 3"/>
          <p:cNvSpPr>
            <a:spLocks noGrp="1" noChangeArrowheads="1"/>
          </p:cNvSpPr>
          <p:nvPr>
            <p:ph sz="quarter" idx="35"/>
          </p:nvPr>
        </p:nvSpPr>
        <p:spPr bwMode="auto">
          <a:xfrm>
            <a:off x="23429339" y="29641512"/>
            <a:ext cx="397971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000" dirty="0">
                <a:latin typeface="Calibri" panose="020F0502020204030204" pitchFamily="34" charset="0"/>
                <a:cs typeface="Times New Roman" panose="02020603050405020304" pitchFamily="18" charset="0"/>
              </a:rPr>
              <a:t>Weekly Content Form</a:t>
            </a:r>
            <a:endParaRPr kumimoji="0" lang="en-US" altLang="en-US" sz="3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xmlns=""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989</Words>
  <Application>Microsoft Office PowerPoint</Application>
  <PresentationFormat>Custom</PresentationFormat>
  <Paragraphs>72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Medical Poster</vt:lpstr>
      <vt:lpstr>Enhancing the Critical Care Clinical Experience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2016-07-25T12:33:51Z</dcterms:created>
  <dcterms:modified xsi:type="dcterms:W3CDTF">2016-10-18T16:44:02Z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