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orient="horz" pos="20036">
          <p15:clr>
            <a:srgbClr val="A4A3A4"/>
          </p15:clr>
        </p15:guide>
        <p15:guide id="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06"/>
    <a:srgbClr val="107A74"/>
    <a:srgbClr val="143161"/>
    <a:srgbClr val="A18616"/>
    <a:srgbClr val="FCE400"/>
    <a:srgbClr val="147B5F"/>
    <a:srgbClr val="0575AC"/>
    <a:srgbClr val="0C7693"/>
    <a:srgbClr val="14305F"/>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4701" autoAdjust="0"/>
  </p:normalViewPr>
  <p:slideViewPr>
    <p:cSldViewPr snapToGrid="0" snapToObjects="1" showGuides="1">
      <p:cViewPr>
        <p:scale>
          <a:sx n="42" d="100"/>
          <a:sy n="42" d="100"/>
        </p:scale>
        <p:origin x="2478" y="1896"/>
      </p:cViewPr>
      <p:guideLst>
        <p:guide orient="horz" pos="3318"/>
        <p:guide orient="horz" pos="288"/>
        <p:guide orient="horz" pos="20160"/>
        <p:guide orient="horz"/>
        <p:guide orient="horz" pos="20036"/>
        <p:guide pos="581"/>
        <p:guide pos="27069"/>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9/30/2016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9/30/2016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03831"/>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333786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467409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467409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5503831"/>
            <a:ext cx="10047018"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339808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4136752"/>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480475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5558796"/>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076902"/>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5717837"/>
            <a:ext cx="13591277"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4854479"/>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7662962"/>
            <a:ext cx="1359286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6831713"/>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01756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162147"/>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571783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4854479"/>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4854479"/>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5717837"/>
            <a:ext cx="13576029"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6799606"/>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tx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7579834"/>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268141"/>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048371"/>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34"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35"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36"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82573"/>
            <a:ext cx="10056813"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471921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4414110"/>
            <a:ext cx="1005840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3582861"/>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5574635"/>
            <a:ext cx="2072004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4719215"/>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587164" y="21266886"/>
            <a:ext cx="20720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0445094"/>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471921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5582573"/>
            <a:ext cx="1004701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364308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4381750"/>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040224"/>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5807122"/>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34"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35"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36"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922338"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587692"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253046"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2918399"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239" name="Image" r:id="rId8" imgW="1828440" imgH="1117440" progId="">
                      <p:embed/>
                    </p:oleObj>
                  </mc:Choice>
                  <mc:Fallback>
                    <p:oleObj name="Image" r:id="rId8" imgW="1828440" imgH="1117440" progId="">
                      <p:embed/>
                      <p:pic>
                        <p:nvPicPr>
                          <p:cNvPr id="0" name="Picture 1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347" y="12734142"/>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240" name="Image" r:id="rId10" imgW="1828440" imgH="1117440" progId="">
                      <p:embed/>
                    </p:oleObj>
                  </mc:Choice>
                  <mc:Fallback>
                    <p:oleObj name="Image" r:id="rId10" imgW="1828440" imgH="1117440" progId="">
                      <p:embed/>
                      <p:pic>
                        <p:nvPicPr>
                          <p:cNvPr id="0" name="Picture 1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6641" y="12737835"/>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241" name="Image" r:id="rId12" imgW="4571280" imgH="1688760" progId="">
                    <p:embed/>
                  </p:oleObj>
                </mc:Choice>
                <mc:Fallback>
                  <p:oleObj name="Image" r:id="rId12" imgW="4571280" imgH="1688760" progId="">
                    <p:embed/>
                    <p:pic>
                      <p:nvPicPr>
                        <p:cNvPr id="0" name="Picture 18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915679" y="3349444"/>
                          <a:ext cx="5586150" cy="2063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242" name="Image" r:id="rId15" imgW="1574280" imgH="1053720" progId="">
                    <p:embed/>
                  </p:oleObj>
                </mc:Choice>
                <mc:Fallback>
                  <p:oleObj name="Image" r:id="rId15" imgW="1574280" imgH="1053720" progId="">
                    <p:embed/>
                    <p:pic>
                      <p:nvPicPr>
                        <p:cNvPr id="0" name="Picture 1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629619" y="12347263"/>
                          <a:ext cx="1482266" cy="9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65" name="Group 64"/>
          <p:cNvGrpSpPr/>
          <p:nvPr userDrawn="1"/>
        </p:nvGrpSpPr>
        <p:grpSpPr>
          <a:xfrm>
            <a:off x="-14192" y="1382"/>
            <a:ext cx="43905392" cy="4572641"/>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247" name="Image" r:id="rId4" imgW="4571280" imgH="1688760" progId="">
                    <p:embed/>
                  </p:oleObj>
                </mc:Choice>
                <mc:Fallback>
                  <p:oleObj name="Image" r:id="rId4" imgW="4571280" imgH="1688760" progId="">
                    <p:embed/>
                    <p:pic>
                      <p:nvPicPr>
                        <p:cNvPr id="0" name="Picture 1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5679" y="3349444"/>
                          <a:ext cx="5586150" cy="2063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248" name="Image" r:id="rId7" imgW="1574280" imgH="1053720" progId="">
                    <p:embed/>
                  </p:oleObj>
                </mc:Choice>
                <mc:Fallback>
                  <p:oleObj name="Image" r:id="rId7" imgW="1574280" imgH="1053720" progId="">
                    <p:embed/>
                    <p:pic>
                      <p:nvPicPr>
                        <p:cNvPr id="0" name="Picture 1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29619" y="12347263"/>
                          <a:ext cx="1482266" cy="9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249" name="Image" r:id="rId15" imgW="1828440" imgH="1117440" progId="">
                      <p:embed/>
                    </p:oleObj>
                  </mc:Choice>
                  <mc:Fallback>
                    <p:oleObj name="Image" r:id="rId15" imgW="1828440" imgH="1117440" progId="">
                      <p:embed/>
                      <p:pic>
                        <p:nvPicPr>
                          <p:cNvPr id="0" name="Picture 1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33347" y="12734142"/>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250" name="Image" r:id="rId17" imgW="1828440" imgH="1117440" progId="">
                      <p:embed/>
                    </p:oleObj>
                  </mc:Choice>
                  <mc:Fallback>
                    <p:oleObj name="Image" r:id="rId17" imgW="1828440" imgH="1117440" progId="">
                      <p:embed/>
                      <p:pic>
                        <p:nvPicPr>
                          <p:cNvPr id="0" name="Picture 16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56641" y="12737835"/>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41" name="Rounded Rectangle 40"/>
          <p:cNvSpPr/>
          <p:nvPr userDrawn="1"/>
        </p:nvSpPr>
        <p:spPr>
          <a:xfrm>
            <a:off x="29342871" y="4770782"/>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17125" y="4749583"/>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91379" y="4791981"/>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79" name="Group 78"/>
          <p:cNvGrpSpPr/>
          <p:nvPr userDrawn="1"/>
        </p:nvGrpSpPr>
        <p:grpSpPr>
          <a:xfrm>
            <a:off x="-14192" y="1382"/>
            <a:ext cx="43905392" cy="4572641"/>
            <a:chOff x="-14192" y="1382"/>
            <a:chExt cx="27451941" cy="4572641"/>
          </a:xfrm>
        </p:grpSpPr>
        <p:sp>
          <p:nvSpPr>
            <p:cNvPr id="80"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3"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9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267" name="Image" r:id="rId4" imgW="4571280" imgH="1688760" progId="">
                    <p:embed/>
                  </p:oleObj>
                </mc:Choice>
                <mc:Fallback>
                  <p:oleObj name="Image" r:id="rId4" imgW="4571280" imgH="1688760" progId="">
                    <p:embed/>
                    <p:pic>
                      <p:nvPicPr>
                        <p:cNvPr id="0" name="Picture 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5679" y="3349444"/>
                          <a:ext cx="5586150" cy="2063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268" name="Image" r:id="rId7" imgW="1574280" imgH="1053720" progId="">
                    <p:embed/>
                  </p:oleObj>
                </mc:Choice>
                <mc:Fallback>
                  <p:oleObj name="Image" r:id="rId7" imgW="1574280" imgH="1053720" progId="">
                    <p:embed/>
                    <p:pic>
                      <p:nvPicPr>
                        <p:cNvPr id="0" name="Picture 1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29619" y="12347263"/>
                          <a:ext cx="1482266" cy="9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269" name="Image" r:id="rId15" imgW="1828440" imgH="1117440" progId="">
                      <p:embed/>
                    </p:oleObj>
                  </mc:Choice>
                  <mc:Fallback>
                    <p:oleObj name="Image" r:id="rId15" imgW="1828440" imgH="1117440" progId="">
                      <p:embed/>
                      <p:pic>
                        <p:nvPicPr>
                          <p:cNvPr id="0" name="Picture 16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33347" y="12734142"/>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270" name="Image" r:id="rId17" imgW="1828440" imgH="1117440" progId="">
                      <p:embed/>
                    </p:oleObj>
                  </mc:Choice>
                  <mc:Fallback>
                    <p:oleObj name="Image" r:id="rId17" imgW="1828440" imgH="1117440" progId="">
                      <p:embed/>
                      <p:pic>
                        <p:nvPicPr>
                          <p:cNvPr id="0" name="Picture 16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56641" y="12737835"/>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7" name="Rounded Rectangle 36"/>
          <p:cNvSpPr/>
          <p:nvPr userDrawn="1"/>
        </p:nvSpPr>
        <p:spPr>
          <a:xfrm>
            <a:off x="922338"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32883582"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11442847" y="4691266"/>
            <a:ext cx="20978625" cy="26518273"/>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72" name="Group 71"/>
          <p:cNvGrpSpPr/>
          <p:nvPr userDrawn="1"/>
        </p:nvGrpSpPr>
        <p:grpSpPr>
          <a:xfrm>
            <a:off x="-14192" y="1382"/>
            <a:ext cx="43905392" cy="4572641"/>
            <a:chOff x="-14192" y="1382"/>
            <a:chExt cx="27451941" cy="4572641"/>
          </a:xfrm>
        </p:grpSpPr>
        <p:sp>
          <p:nvSpPr>
            <p:cNvPr id="73"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85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hyperlink" Target="http://www.bcaci.org" TargetMode="External"/><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ursing.umaryland.edu/academics/pe/nli/" TargetMode="External"/><Relationship Id="rId11" Type="http://schemas.openxmlformats.org/officeDocument/2006/relationships/image" Target="../media/image15.jpeg"/><Relationship Id="rId5" Type="http://schemas.openxmlformats.org/officeDocument/2006/relationships/hyperlink" Target="http://www.acf.hhs.gov/programs/cb/resource/child-maltreatment-2014" TargetMode="External"/><Relationship Id="rId10" Type="http://schemas.openxmlformats.org/officeDocument/2006/relationships/image" Target="../media/image14.jpeg"/><Relationship Id="rId4" Type="http://schemas.openxmlformats.org/officeDocument/2006/relationships/hyperlink" Target="http://www.cdc.gov/violenceprevention/acestudy/#1" TargetMode="Externa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solidFill>
            <a:schemeClr val="accent4">
              <a:lumMod val="60000"/>
              <a:lumOff val="40000"/>
            </a:schemeClr>
          </a:solidFill>
        </p:spPr>
        <p:txBody>
          <a:bodyPr/>
          <a:lstStyle/>
          <a:p>
            <a:r>
              <a:rPr lang="en-US" dirty="0" smtClean="0"/>
              <a:t>Introduction</a:t>
            </a:r>
            <a:endParaRPr lang="en-US" dirty="0"/>
          </a:p>
        </p:txBody>
      </p:sp>
      <p:sp>
        <p:nvSpPr>
          <p:cNvPr id="5" name="Text Placeholder 4"/>
          <p:cNvSpPr>
            <a:spLocks noGrp="1"/>
          </p:cNvSpPr>
          <p:nvPr>
            <p:ph type="body" sz="quarter" idx="21"/>
          </p:nvPr>
        </p:nvSpPr>
        <p:spPr>
          <a:xfrm>
            <a:off x="11587165" y="5503831"/>
            <a:ext cx="10048874" cy="28481639"/>
          </a:xfrm>
        </p:spPr>
        <p:txBody>
          <a:bodyPr/>
          <a:lstStyle/>
          <a:p>
            <a:pPr lvl="0">
              <a:lnSpc>
                <a:spcPct val="80000"/>
              </a:lnSpc>
              <a:buFont typeface="Arial"/>
              <a:buChar char="•"/>
            </a:pPr>
            <a:r>
              <a:rPr lang="en-US" sz="3200" dirty="0">
                <a:solidFill>
                  <a:schemeClr val="accent5"/>
                </a:solidFill>
              </a:rPr>
              <a:t>3.6 million referrals are made to child protection agencies </a:t>
            </a:r>
            <a:r>
              <a:rPr lang="en-US" sz="3200" dirty="0" smtClean="0">
                <a:solidFill>
                  <a:schemeClr val="accent5"/>
                </a:solidFill>
              </a:rPr>
              <a:t>annually.</a:t>
            </a:r>
          </a:p>
          <a:p>
            <a:pPr lvl="0">
              <a:lnSpc>
                <a:spcPct val="80000"/>
              </a:lnSpc>
              <a:buFont typeface="Arial"/>
              <a:buChar char="•"/>
            </a:pPr>
            <a:endParaRPr lang="en-US" sz="3200" dirty="0"/>
          </a:p>
          <a:p>
            <a:pPr lvl="0">
              <a:lnSpc>
                <a:spcPct val="80000"/>
              </a:lnSpc>
              <a:buFont typeface="Arial"/>
              <a:buChar char="•"/>
            </a:pPr>
            <a:r>
              <a:rPr lang="en-US" sz="3200" dirty="0"/>
              <a:t>The U.S. has one of the worst records among developed nations for child abuse and neglect (losing 4-7 children per day</a:t>
            </a:r>
            <a:r>
              <a:rPr lang="en-US" sz="3200" dirty="0" smtClean="0"/>
              <a:t>).</a:t>
            </a:r>
          </a:p>
          <a:p>
            <a:pPr lvl="0">
              <a:lnSpc>
                <a:spcPct val="80000"/>
              </a:lnSpc>
            </a:pPr>
            <a:endParaRPr lang="en-US" sz="3200" dirty="0"/>
          </a:p>
          <a:p>
            <a:pPr lvl="0">
              <a:lnSpc>
                <a:spcPct val="80000"/>
              </a:lnSpc>
              <a:buFont typeface="Arial"/>
              <a:buChar char="•"/>
            </a:pPr>
            <a:r>
              <a:rPr lang="en-US" sz="3200" dirty="0">
                <a:solidFill>
                  <a:srgbClr val="4472C4"/>
                </a:solidFill>
              </a:rPr>
              <a:t>A report of child abuse is made every 10 </a:t>
            </a:r>
            <a:r>
              <a:rPr lang="en-US" sz="3200" dirty="0" smtClean="0">
                <a:solidFill>
                  <a:srgbClr val="4472C4"/>
                </a:solidFill>
              </a:rPr>
              <a:t>seconds.</a:t>
            </a:r>
            <a:endParaRPr lang="en-US" sz="3200" dirty="0">
              <a:solidFill>
                <a:srgbClr val="4472C4"/>
              </a:solidFill>
            </a:endParaRPr>
          </a:p>
          <a:p>
            <a:pPr>
              <a:lnSpc>
                <a:spcPct val="80000"/>
              </a:lnSpc>
            </a:pPr>
            <a:endParaRPr lang="en-US" sz="3200" dirty="0"/>
          </a:p>
          <a:p>
            <a:pPr lvl="0">
              <a:lnSpc>
                <a:spcPct val="80000"/>
              </a:lnSpc>
              <a:buFont typeface="Arial"/>
              <a:buChar char="•"/>
            </a:pPr>
            <a:r>
              <a:rPr lang="en-US" sz="3200" dirty="0"/>
              <a:t>In 2014, state agencies found 702,00 victims of child maltreatment (This would pack 10 football stadiums</a:t>
            </a:r>
            <a:r>
              <a:rPr lang="en-US" sz="3200" dirty="0" smtClean="0"/>
              <a:t>).</a:t>
            </a:r>
            <a:endParaRPr lang="en-US" sz="3200" dirty="0"/>
          </a:p>
          <a:p>
            <a:pPr lvl="0">
              <a:lnSpc>
                <a:spcPct val="80000"/>
              </a:lnSpc>
              <a:buFont typeface="Arial"/>
              <a:buChar char="•"/>
            </a:pPr>
            <a:endParaRPr lang="en-US" sz="3200" dirty="0"/>
          </a:p>
          <a:p>
            <a:pPr lvl="0">
              <a:lnSpc>
                <a:spcPct val="80000"/>
              </a:lnSpc>
              <a:buFont typeface="Arial"/>
              <a:buChar char="•"/>
            </a:pPr>
            <a:r>
              <a:rPr lang="en-US" sz="3200" dirty="0">
                <a:solidFill>
                  <a:srgbClr val="4472C4"/>
                </a:solidFill>
              </a:rPr>
              <a:t>Life expectancy shortens by 2 decades for abused individuals related to increased incidence of mental health and sexual health </a:t>
            </a:r>
            <a:r>
              <a:rPr lang="en-US" sz="3200" dirty="0" smtClean="0">
                <a:solidFill>
                  <a:srgbClr val="4472C4"/>
                </a:solidFill>
              </a:rPr>
              <a:t>disorders.</a:t>
            </a:r>
            <a:endParaRPr lang="en-US" sz="3200" dirty="0">
              <a:solidFill>
                <a:srgbClr val="4472C4"/>
              </a:solidFill>
            </a:endParaRPr>
          </a:p>
          <a:p>
            <a:pPr lvl="0"/>
            <a:endParaRPr lang="en-US" sz="3200" b="1" dirty="0">
              <a:solidFill>
                <a:srgbClr val="548235"/>
              </a:solidFill>
            </a:endParaRPr>
          </a:p>
          <a:p>
            <a:pPr lvl="0"/>
            <a:endParaRPr lang="en-US" sz="3200" b="1" dirty="0">
              <a:solidFill>
                <a:srgbClr val="548235"/>
              </a:solidFill>
            </a:endParaRPr>
          </a:p>
          <a:p>
            <a:pPr lvl="0"/>
            <a:r>
              <a:rPr lang="en-US" sz="3200" b="1" dirty="0" smtClean="0">
                <a:solidFill>
                  <a:srgbClr val="548235"/>
                </a:solidFill>
              </a:rPr>
              <a:t>The goals of this leadership project are to: </a:t>
            </a:r>
          </a:p>
          <a:p>
            <a:pPr marL="457200" lvl="0" indent="-457200">
              <a:buFont typeface="+mj-lt"/>
              <a:buAutoNum type="arabicPeriod"/>
            </a:pPr>
            <a:r>
              <a:rPr lang="en-US" sz="3200" dirty="0" smtClean="0"/>
              <a:t>Promote </a:t>
            </a:r>
            <a:r>
              <a:rPr lang="en-US" sz="3200" dirty="0"/>
              <a:t>child abuse awareness and education in our </a:t>
            </a:r>
            <a:r>
              <a:rPr lang="en-US" sz="3200" dirty="0" smtClean="0"/>
              <a:t>communities.</a:t>
            </a:r>
          </a:p>
          <a:p>
            <a:pPr marL="457200" lvl="0" indent="-457200">
              <a:buFont typeface="+mj-lt"/>
              <a:buAutoNum type="arabicPeriod"/>
            </a:pPr>
            <a:r>
              <a:rPr lang="en-US" sz="3200" dirty="0" smtClean="0"/>
              <a:t>Create </a:t>
            </a:r>
            <a:r>
              <a:rPr lang="en-US" sz="3200" dirty="0"/>
              <a:t>and incorporate child abuse awareness and education into our various work </a:t>
            </a:r>
            <a:r>
              <a:rPr lang="en-US" sz="3200" dirty="0" smtClean="0"/>
              <a:t>settings, including nursing </a:t>
            </a:r>
            <a:r>
              <a:rPr lang="en-US" sz="3200" dirty="0"/>
              <a:t>academia, and </a:t>
            </a:r>
            <a:r>
              <a:rPr lang="en-US" sz="3200" dirty="0" smtClean="0"/>
              <a:t>inpatient/outpatient </a:t>
            </a:r>
            <a:r>
              <a:rPr lang="en-US" sz="3200" dirty="0"/>
              <a:t>clinical settings. </a:t>
            </a:r>
          </a:p>
          <a:p>
            <a:pPr marL="457200" lvl="0" indent="-457200">
              <a:buFont typeface="+mj-lt"/>
              <a:buAutoNum type="arabicPeriod"/>
            </a:pPr>
            <a:r>
              <a:rPr lang="en-US" sz="3200" dirty="0" smtClean="0"/>
              <a:t>Positively </a:t>
            </a:r>
            <a:r>
              <a:rPr lang="en-US" sz="3200" dirty="0"/>
              <a:t>Impact  the nation-wide child abuse and neglect epidemic through a Maryland Community </a:t>
            </a:r>
            <a:r>
              <a:rPr lang="en-US" sz="3200" dirty="0" smtClean="0"/>
              <a:t>partnership.</a:t>
            </a:r>
          </a:p>
          <a:p>
            <a:pPr marL="457200" lvl="0" indent="-457200">
              <a:buFont typeface="+mj-lt"/>
              <a:buAutoNum type="arabicPeriod"/>
            </a:pPr>
            <a:r>
              <a:rPr lang="en-US" sz="3200" dirty="0" smtClean="0"/>
              <a:t>Assist </a:t>
            </a:r>
            <a:r>
              <a:rPr lang="en-US" sz="3200" dirty="0"/>
              <a:t>with community education of at risk children and families to increase awareness of child abuse and </a:t>
            </a:r>
            <a:r>
              <a:rPr lang="en-US" sz="3200" dirty="0" smtClean="0"/>
              <a:t>neglect. </a:t>
            </a:r>
          </a:p>
          <a:p>
            <a:endParaRPr lang="en-US" sz="3200" b="1" dirty="0" smtClean="0">
              <a:solidFill>
                <a:schemeClr val="accent6">
                  <a:lumMod val="75000"/>
                </a:schemeClr>
              </a:solidFill>
            </a:endParaRPr>
          </a:p>
          <a:p>
            <a:endParaRPr lang="en-US" sz="3200" b="1" dirty="0" smtClean="0">
              <a:solidFill>
                <a:schemeClr val="accent6">
                  <a:lumMod val="75000"/>
                </a:schemeClr>
              </a:solidFill>
            </a:endParaRPr>
          </a:p>
          <a:p>
            <a:endParaRPr lang="en-US" sz="3200" b="1" dirty="0">
              <a:solidFill>
                <a:schemeClr val="accent6">
                  <a:lumMod val="75000"/>
                </a:schemeClr>
              </a:solidFill>
            </a:endParaRPr>
          </a:p>
          <a:p>
            <a:endParaRPr lang="en-US" sz="3200" b="1" dirty="0" smtClean="0">
              <a:solidFill>
                <a:schemeClr val="accent6">
                  <a:lumMod val="75000"/>
                </a:schemeClr>
              </a:solidFill>
            </a:endParaRPr>
          </a:p>
          <a:p>
            <a:endParaRPr lang="en-US" sz="3200" b="1" dirty="0">
              <a:solidFill>
                <a:schemeClr val="accent6">
                  <a:lumMod val="75000"/>
                </a:schemeClr>
              </a:solidFill>
            </a:endParaRPr>
          </a:p>
          <a:p>
            <a:endParaRPr lang="en-US" sz="3200" b="1" dirty="0" smtClean="0">
              <a:solidFill>
                <a:schemeClr val="accent6">
                  <a:lumMod val="75000"/>
                </a:schemeClr>
              </a:solidFill>
            </a:endParaRPr>
          </a:p>
          <a:p>
            <a:endParaRPr lang="en-US" sz="3200" b="1" dirty="0">
              <a:solidFill>
                <a:schemeClr val="accent6">
                  <a:lumMod val="75000"/>
                </a:schemeClr>
              </a:solidFill>
            </a:endParaRPr>
          </a:p>
          <a:p>
            <a:endParaRPr lang="en-US" sz="3200" b="1" dirty="0" smtClean="0">
              <a:solidFill>
                <a:schemeClr val="accent6">
                  <a:lumMod val="75000"/>
                </a:schemeClr>
              </a:solidFill>
            </a:endParaRPr>
          </a:p>
          <a:p>
            <a:endParaRPr lang="en-US" sz="3200" b="1" dirty="0" smtClean="0">
              <a:solidFill>
                <a:schemeClr val="accent6">
                  <a:lumMod val="75000"/>
                </a:schemeClr>
              </a:solidFill>
            </a:endParaRPr>
          </a:p>
          <a:p>
            <a:r>
              <a:rPr lang="en-US" sz="3200" b="1" dirty="0" smtClean="0">
                <a:solidFill>
                  <a:schemeClr val="accent6">
                    <a:lumMod val="75000"/>
                  </a:schemeClr>
                </a:solidFill>
              </a:rPr>
              <a:t>The majority of this project will be aimed at primary prevention.</a:t>
            </a:r>
          </a:p>
          <a:p>
            <a:pPr marL="342900" indent="-342900">
              <a:buFont typeface="Arial"/>
              <a:buChar char="•"/>
            </a:pPr>
            <a:r>
              <a:rPr lang="en-US" sz="3200" dirty="0" smtClean="0"/>
              <a:t>Leaders will participate in Darkness to Light Training at The Baltimore Child Abuse Center (BCAC)- empowering </a:t>
            </a:r>
            <a:r>
              <a:rPr lang="en-US" sz="3200" dirty="0"/>
              <a:t>adults to prevent, recognize, and react responsibly to child sexual abuse.</a:t>
            </a:r>
            <a:endParaRPr lang="en-US" sz="3200" dirty="0" smtClean="0"/>
          </a:p>
          <a:p>
            <a:pPr marL="342900" indent="-342900">
              <a:buFont typeface="Arial"/>
              <a:buChar char="•"/>
            </a:pPr>
            <a:r>
              <a:rPr lang="en-US" sz="3200" dirty="0" smtClean="0"/>
              <a:t>Education on screening procedures  in the academic setting and in the inpatient/outpatient settings.</a:t>
            </a:r>
          </a:p>
          <a:p>
            <a:pPr marL="342900" indent="-342900">
              <a:buFont typeface="Arial"/>
              <a:buChar char="•"/>
            </a:pPr>
            <a:endParaRPr lang="en-US" dirty="0"/>
          </a:p>
          <a:p>
            <a:r>
              <a:rPr lang="en-US" dirty="0"/>
              <a:t> </a:t>
            </a:r>
          </a:p>
          <a:p>
            <a:r>
              <a:rPr lang="en-US" dirty="0"/>
              <a:t> </a:t>
            </a:r>
          </a:p>
          <a:p>
            <a:r>
              <a:rPr lang="en-US" dirty="0"/>
              <a:t> </a:t>
            </a:r>
          </a:p>
          <a:p>
            <a:r>
              <a:rPr lang="en-US" dirty="0"/>
              <a:t> </a:t>
            </a:r>
          </a:p>
          <a:p>
            <a:r>
              <a:rPr lang="en-US" dirty="0"/>
              <a:t> </a:t>
            </a:r>
          </a:p>
          <a:p>
            <a:r>
              <a:rPr lang="en-US" dirty="0"/>
              <a:t> </a:t>
            </a:r>
          </a:p>
          <a:p>
            <a:endParaRPr lang="en-US" dirty="0"/>
          </a:p>
        </p:txBody>
      </p:sp>
      <p:sp>
        <p:nvSpPr>
          <p:cNvPr id="6" name="Text Placeholder 5"/>
          <p:cNvSpPr>
            <a:spLocks noGrp="1"/>
          </p:cNvSpPr>
          <p:nvPr>
            <p:ph type="body" sz="quarter" idx="22"/>
          </p:nvPr>
        </p:nvSpPr>
        <p:spPr>
          <a:solidFill>
            <a:srgbClr val="FFD966"/>
          </a:solidFill>
        </p:spPr>
        <p:txBody>
          <a:bodyPr/>
          <a:lstStyle/>
          <a:p>
            <a:r>
              <a:rPr lang="en-US" dirty="0" smtClean="0"/>
              <a:t>Significance of Problem</a:t>
            </a:r>
            <a:endParaRPr lang="en-US" dirty="0"/>
          </a:p>
        </p:txBody>
      </p:sp>
      <p:sp>
        <p:nvSpPr>
          <p:cNvPr id="7" name="Text Placeholder 6"/>
          <p:cNvSpPr>
            <a:spLocks noGrp="1"/>
          </p:cNvSpPr>
          <p:nvPr>
            <p:ph type="body" sz="quarter" idx="23"/>
          </p:nvPr>
        </p:nvSpPr>
        <p:spPr>
          <a:xfrm>
            <a:off x="22258339" y="5503831"/>
            <a:ext cx="10048874" cy="18943631"/>
          </a:xfrm>
        </p:spPr>
        <p:txBody>
          <a:bodyPr/>
          <a:lstStyle/>
          <a:p>
            <a:pPr marL="342900" indent="-342900">
              <a:buFont typeface="Arial"/>
              <a:buChar char="•"/>
            </a:pPr>
            <a:endParaRPr lang="en-US" dirty="0" smtClean="0"/>
          </a:p>
          <a:p>
            <a:pPr marL="342900" indent="-342900">
              <a:buFont typeface="Arial"/>
              <a:buChar char="•"/>
            </a:pPr>
            <a:endParaRPr lang="en-US" dirty="0"/>
          </a:p>
          <a:p>
            <a:pPr marL="342900" indent="-342900">
              <a:buFont typeface="Arial"/>
              <a:buChar char="•"/>
            </a:pPr>
            <a:endParaRPr lang="en-US" dirty="0" smtClean="0"/>
          </a:p>
          <a:p>
            <a:pPr marL="342900" indent="-342900">
              <a:buFont typeface="Arial"/>
              <a:buChar char="•"/>
            </a:pPr>
            <a:endParaRPr lang="en-US" sz="3200" dirty="0"/>
          </a:p>
          <a:p>
            <a:pPr marL="342900" indent="-342900">
              <a:buFont typeface="Arial"/>
              <a:buChar char="•"/>
            </a:pPr>
            <a:endParaRPr lang="en-US" sz="3200" dirty="0" smtClean="0"/>
          </a:p>
          <a:p>
            <a:endParaRPr lang="en-US" sz="3200" dirty="0" smtClean="0"/>
          </a:p>
          <a:p>
            <a:pPr marL="342900" indent="-342900">
              <a:buFont typeface="Arial"/>
              <a:buChar char="•"/>
            </a:pPr>
            <a:r>
              <a:rPr lang="en-US" sz="3200" dirty="0" smtClean="0"/>
              <a:t>The NLI leaders </a:t>
            </a:r>
            <a:r>
              <a:rPr lang="en-US" sz="3200" dirty="0"/>
              <a:t>partnered with the </a:t>
            </a:r>
            <a:r>
              <a:rPr lang="en-US" sz="3200" dirty="0" smtClean="0"/>
              <a:t>BCAC and </a:t>
            </a:r>
            <a:r>
              <a:rPr lang="en-US" sz="3200" dirty="0"/>
              <a:t>its Community outreach and education coordinator, </a:t>
            </a:r>
            <a:r>
              <a:rPr lang="en-US" sz="3200" dirty="0" smtClean="0"/>
              <a:t> </a:t>
            </a:r>
            <a:r>
              <a:rPr lang="en-US" sz="3200" dirty="0"/>
              <a:t>in order to move forward with </a:t>
            </a:r>
            <a:r>
              <a:rPr lang="en-US" sz="3200" dirty="0" smtClean="0"/>
              <a:t>their goals.</a:t>
            </a:r>
          </a:p>
          <a:p>
            <a:pPr marL="342900" indent="-342900">
              <a:buFont typeface="Arial"/>
              <a:buChar char="•"/>
            </a:pPr>
            <a:r>
              <a:rPr lang="en-US" sz="3200" dirty="0" smtClean="0"/>
              <a:t>The  </a:t>
            </a:r>
            <a:r>
              <a:rPr lang="en-US" sz="3200" dirty="0"/>
              <a:t>BCAC is located in Baltimore City and provides victims of adverse childhood experiences and their non-offending caretakers with comprehensive services that includes forensic interviews, medical treatments and mental </a:t>
            </a:r>
            <a:r>
              <a:rPr lang="en-US" sz="3200" dirty="0" smtClean="0"/>
              <a:t>health. </a:t>
            </a:r>
            <a:endParaRPr lang="en-US" sz="3200" dirty="0"/>
          </a:p>
          <a:p>
            <a:pPr marL="342900" indent="-342900">
              <a:buFont typeface="Arial"/>
              <a:buChar char="•"/>
            </a:pPr>
            <a:r>
              <a:rPr lang="en-US" sz="3200" dirty="0" smtClean="0"/>
              <a:t>BCAC </a:t>
            </a:r>
            <a:r>
              <a:rPr lang="en-US" sz="3200" dirty="0"/>
              <a:t>trains professionals, youth-serving organizations, and community groups to protect themselves, their organizations, and the children in their </a:t>
            </a:r>
            <a:r>
              <a:rPr lang="en-US" sz="3200" dirty="0" smtClean="0"/>
              <a:t>care.</a:t>
            </a:r>
          </a:p>
          <a:p>
            <a:endParaRPr lang="en-US" sz="3200" dirty="0"/>
          </a:p>
          <a:p>
            <a:endParaRPr lang="en-US" sz="3200" dirty="0" smtClean="0"/>
          </a:p>
          <a:p>
            <a:endParaRPr lang="en-US" sz="3200" dirty="0" smtClean="0"/>
          </a:p>
          <a:p>
            <a:pPr marL="342900" indent="-342900"/>
            <a:endParaRPr lang="en-US" sz="3200" dirty="0" smtClean="0"/>
          </a:p>
          <a:p>
            <a:pPr marL="342900" indent="-342900"/>
            <a:endParaRPr lang="en-US" sz="3200" dirty="0" smtClean="0"/>
          </a:p>
          <a:p>
            <a:pPr marL="342900" indent="-342900"/>
            <a:endParaRPr lang="en-US" sz="3200" dirty="0"/>
          </a:p>
          <a:p>
            <a:pPr marL="342900" indent="-342900"/>
            <a:r>
              <a:rPr lang="en-US" sz="3200" dirty="0" smtClean="0"/>
              <a:t>Darkness </a:t>
            </a:r>
            <a:r>
              <a:rPr lang="en-US" sz="3200" dirty="0"/>
              <a:t>to Light’s Stewards of children is a training program that empowers adults to become facilitators in the Stewards of </a:t>
            </a:r>
            <a:r>
              <a:rPr lang="en-US" sz="3200" dirty="0" smtClean="0"/>
              <a:t>children.</a:t>
            </a:r>
          </a:p>
          <a:p>
            <a:pPr marL="342900" indent="-342900">
              <a:buFont typeface="Arial"/>
              <a:buChar char="•"/>
            </a:pPr>
            <a:r>
              <a:rPr lang="en-US" sz="3200" dirty="0" smtClean="0"/>
              <a:t> </a:t>
            </a:r>
            <a:r>
              <a:rPr lang="en-US" sz="3200" dirty="0"/>
              <a:t>The purpose of this program is to raise awareness and educate adults on how to prevent, recognize and react responsibly to child sexual </a:t>
            </a:r>
            <a:r>
              <a:rPr lang="en-US" sz="3200" dirty="0" smtClean="0"/>
              <a:t>abuse.</a:t>
            </a:r>
          </a:p>
          <a:p>
            <a:pPr marL="342900" indent="-342900">
              <a:buFont typeface="Arial"/>
              <a:buChar char="•"/>
            </a:pPr>
            <a:r>
              <a:rPr lang="en-US" sz="3200" dirty="0" smtClean="0"/>
              <a:t> The nurse leaders working on this project will attend </a:t>
            </a:r>
            <a:r>
              <a:rPr lang="en-US" sz="3200" dirty="0"/>
              <a:t>training </a:t>
            </a:r>
            <a:r>
              <a:rPr lang="en-US" sz="3200" dirty="0" smtClean="0"/>
              <a:t>at </a:t>
            </a:r>
            <a:r>
              <a:rPr lang="en-US" sz="3200" dirty="0"/>
              <a:t>BCAC i</a:t>
            </a:r>
            <a:r>
              <a:rPr lang="en-US" sz="3200" dirty="0" smtClean="0"/>
              <a:t>n August 2016 in order to provide </a:t>
            </a:r>
            <a:r>
              <a:rPr lang="en-US" sz="3200" dirty="0"/>
              <a:t>a foundation to move forward in our communities in </a:t>
            </a:r>
            <a:r>
              <a:rPr lang="en-US" sz="3200" dirty="0" smtClean="0"/>
              <a:t>educating others.</a:t>
            </a:r>
            <a:endParaRPr lang="en-US" sz="3200" dirty="0"/>
          </a:p>
          <a:p>
            <a:endParaRPr lang="en-US" dirty="0" smtClean="0"/>
          </a:p>
          <a:p>
            <a:endParaRPr lang="en-US" dirty="0"/>
          </a:p>
        </p:txBody>
      </p:sp>
      <p:sp>
        <p:nvSpPr>
          <p:cNvPr id="8" name="Text Placeholder 7"/>
          <p:cNvSpPr>
            <a:spLocks noGrp="1"/>
          </p:cNvSpPr>
          <p:nvPr>
            <p:ph type="body" sz="quarter" idx="24"/>
          </p:nvPr>
        </p:nvSpPr>
        <p:spPr>
          <a:solidFill>
            <a:srgbClr val="FFD966"/>
          </a:solidFill>
        </p:spPr>
        <p:txBody>
          <a:bodyPr/>
          <a:lstStyle/>
          <a:p>
            <a:r>
              <a:rPr lang="en-US" dirty="0" smtClean="0"/>
              <a:t>Partnership</a:t>
            </a:r>
            <a:endParaRPr lang="en-US" dirty="0"/>
          </a:p>
        </p:txBody>
      </p:sp>
      <p:sp>
        <p:nvSpPr>
          <p:cNvPr id="9" name="Text Placeholder 8"/>
          <p:cNvSpPr>
            <a:spLocks noGrp="1"/>
          </p:cNvSpPr>
          <p:nvPr>
            <p:ph type="body" sz="quarter" idx="25"/>
          </p:nvPr>
        </p:nvSpPr>
        <p:spPr>
          <a:solidFill>
            <a:srgbClr val="FFD966"/>
          </a:solidFill>
        </p:spPr>
        <p:txBody>
          <a:bodyPr/>
          <a:lstStyle/>
          <a:p>
            <a:r>
              <a:rPr lang="en-US" dirty="0" smtClean="0"/>
              <a:t>Future Goals </a:t>
            </a:r>
            <a:endParaRPr lang="en-US" dirty="0"/>
          </a:p>
        </p:txBody>
      </p:sp>
      <p:sp>
        <p:nvSpPr>
          <p:cNvPr id="10" name="Text Placeholder 9"/>
          <p:cNvSpPr>
            <a:spLocks noGrp="1"/>
          </p:cNvSpPr>
          <p:nvPr>
            <p:ph type="body" sz="quarter" idx="26"/>
          </p:nvPr>
        </p:nvSpPr>
        <p:spPr>
          <a:xfrm>
            <a:off x="32914027" y="5503831"/>
            <a:ext cx="10047018" cy="5059824"/>
          </a:xfrm>
        </p:spPr>
        <p:txBody>
          <a:bodyPr/>
          <a:lstStyle/>
          <a:p>
            <a:pPr marL="457200" indent="-457200">
              <a:buFont typeface="+mj-lt"/>
              <a:buAutoNum type="arabicPeriod"/>
            </a:pPr>
            <a:r>
              <a:rPr lang="en-US" sz="3200" dirty="0" smtClean="0"/>
              <a:t>Train nursing students from Associates Degree to Graduate level on how to screen </a:t>
            </a:r>
            <a:r>
              <a:rPr lang="en-US" sz="3200" dirty="0"/>
              <a:t>for </a:t>
            </a:r>
            <a:r>
              <a:rPr lang="en-US" sz="3200" dirty="0" smtClean="0"/>
              <a:t>abuse using </a:t>
            </a:r>
            <a:r>
              <a:rPr lang="en-US" sz="3200" dirty="0"/>
              <a:t>the Darkness to Light Training provided from BCAC.</a:t>
            </a:r>
            <a:endParaRPr lang="en-US" sz="3200" dirty="0" smtClean="0"/>
          </a:p>
          <a:p>
            <a:pPr marL="457200" indent="-457200">
              <a:buFont typeface="+mj-lt"/>
              <a:buAutoNum type="arabicPeriod"/>
            </a:pPr>
            <a:r>
              <a:rPr lang="en-US" sz="3200" dirty="0" smtClean="0"/>
              <a:t>Provide training to other health care professionals on how to screen for abuse using the Darkness to Light Training provided from BCAC. </a:t>
            </a:r>
          </a:p>
          <a:p>
            <a:pPr marL="457200" indent="-457200">
              <a:buFont typeface="+mj-lt"/>
              <a:buAutoNum type="arabicPeriod"/>
            </a:pPr>
            <a:r>
              <a:rPr lang="en-US" sz="3200" dirty="0" smtClean="0"/>
              <a:t>Educate the local community on ways to </a:t>
            </a:r>
            <a:r>
              <a:rPr lang="en-US" sz="3200" smtClean="0"/>
              <a:t>protect themselves.</a:t>
            </a:r>
            <a:endParaRPr lang="en-US" sz="3200" dirty="0" smtClean="0"/>
          </a:p>
          <a:p>
            <a:endParaRPr lang="en-US" dirty="0"/>
          </a:p>
        </p:txBody>
      </p:sp>
      <p:sp>
        <p:nvSpPr>
          <p:cNvPr id="11" name="Text Placeholder 10"/>
          <p:cNvSpPr>
            <a:spLocks noGrp="1"/>
          </p:cNvSpPr>
          <p:nvPr>
            <p:ph type="body" sz="quarter" idx="27"/>
          </p:nvPr>
        </p:nvSpPr>
        <p:spPr>
          <a:xfrm>
            <a:off x="32919059" y="15301215"/>
            <a:ext cx="10047018" cy="754045"/>
          </a:xfrm>
          <a:solidFill>
            <a:srgbClr val="FFD966"/>
          </a:solidFill>
        </p:spPr>
        <p:txBody>
          <a:bodyPr/>
          <a:lstStyle/>
          <a:p>
            <a:r>
              <a:rPr lang="en-US" dirty="0" smtClean="0"/>
              <a:t>References</a:t>
            </a:r>
            <a:endParaRPr lang="en-US" dirty="0"/>
          </a:p>
        </p:txBody>
      </p:sp>
      <p:sp>
        <p:nvSpPr>
          <p:cNvPr id="12" name="Text Placeholder 11"/>
          <p:cNvSpPr>
            <a:spLocks noGrp="1"/>
          </p:cNvSpPr>
          <p:nvPr>
            <p:ph type="body" sz="quarter" idx="28"/>
          </p:nvPr>
        </p:nvSpPr>
        <p:spPr>
          <a:xfrm>
            <a:off x="32903020" y="16055260"/>
            <a:ext cx="10052050" cy="11627776"/>
          </a:xfrm>
        </p:spPr>
        <p:txBody>
          <a:bodyPr/>
          <a:lstStyle/>
          <a:p>
            <a:r>
              <a:rPr lang="en-US" sz="3200" dirty="0" smtClean="0"/>
              <a:t>Baltimore Child Abuse Center Retrieved July 18, 2016 from </a:t>
            </a:r>
            <a:r>
              <a:rPr lang="en-US" sz="3200" dirty="0" smtClean="0">
                <a:hlinkClick r:id="rId3"/>
              </a:rPr>
              <a:t>http</a:t>
            </a:r>
            <a:r>
              <a:rPr lang="en-US" sz="3200" dirty="0">
                <a:hlinkClick r:id="rId3"/>
              </a:rPr>
              <a:t>://</a:t>
            </a:r>
            <a:r>
              <a:rPr lang="en-US" sz="3200" dirty="0" smtClean="0">
                <a:hlinkClick r:id="rId3"/>
              </a:rPr>
              <a:t>www.bcaci.org</a:t>
            </a:r>
            <a:endParaRPr lang="en-US" sz="3200" dirty="0" smtClean="0"/>
          </a:p>
          <a:p>
            <a:endParaRPr lang="en-US" sz="3200" dirty="0" smtClean="0"/>
          </a:p>
          <a:p>
            <a:r>
              <a:rPr lang="en-US" sz="3200" dirty="0" smtClean="0"/>
              <a:t>Brown, D. ( 2009). Adverse Childhood Experiences and the Rick of Premature Mortality. </a:t>
            </a:r>
            <a:r>
              <a:rPr lang="en-US" sz="3200" i="1" dirty="0" smtClean="0"/>
              <a:t>American Journal of  Preventative Medicine,</a:t>
            </a:r>
            <a:r>
              <a:rPr lang="en-US" sz="3200" dirty="0" smtClean="0"/>
              <a:t> </a:t>
            </a:r>
            <a:r>
              <a:rPr lang="en-US" sz="3200" dirty="0"/>
              <a:t>(</a:t>
            </a:r>
            <a:r>
              <a:rPr lang="en-US" sz="3200" dirty="0" smtClean="0"/>
              <a:t>37)5</a:t>
            </a:r>
            <a:endParaRPr lang="en-US" sz="3200" dirty="0" smtClean="0">
              <a:solidFill>
                <a:srgbClr val="FF0000"/>
              </a:solidFill>
            </a:endParaRPr>
          </a:p>
          <a:p>
            <a:endParaRPr lang="en-US" sz="3200" dirty="0" smtClean="0"/>
          </a:p>
          <a:p>
            <a:r>
              <a:rPr lang="en-US" sz="3200" dirty="0" smtClean="0"/>
              <a:t>Centers for Disease Control and Prevention, </a:t>
            </a:r>
            <a:r>
              <a:rPr lang="en-US" sz="3200" smtClean="0"/>
              <a:t>Retrieved July22,2016 </a:t>
            </a:r>
            <a:r>
              <a:rPr lang="en-US" sz="3200" smtClean="0">
                <a:hlinkClick r:id="rId4"/>
              </a:rPr>
              <a:t>http</a:t>
            </a:r>
            <a:r>
              <a:rPr lang="en-US" sz="3200" dirty="0" smtClean="0">
                <a:hlinkClick r:id="rId4"/>
              </a:rPr>
              <a:t>://www.cdc.gov/violenceprevention/acestudy/#1</a:t>
            </a:r>
            <a:endParaRPr lang="en-US" sz="3200" dirty="0" smtClean="0"/>
          </a:p>
          <a:p>
            <a:endParaRPr lang="en-US" sz="3200" dirty="0" smtClean="0"/>
          </a:p>
          <a:p>
            <a:r>
              <a:rPr lang="en-US" sz="3200" dirty="0" smtClean="0"/>
              <a:t>Children's Bureau, Child Maltreatment, 2014, Retrieved July 22, 2016 </a:t>
            </a:r>
          </a:p>
          <a:p>
            <a:r>
              <a:rPr lang="en-US" sz="3200" dirty="0" smtClean="0">
                <a:hlinkClick r:id="rId5"/>
              </a:rPr>
              <a:t>http://www.acf.hhs.gov/programs/cb/resource/child-maltreatment-2014</a:t>
            </a:r>
            <a:endParaRPr lang="en-US" sz="3200" dirty="0" smtClean="0"/>
          </a:p>
          <a:p>
            <a:endParaRPr lang="en-US" sz="3200" dirty="0" smtClean="0"/>
          </a:p>
          <a:p>
            <a:r>
              <a:rPr lang="en-US" sz="3200" dirty="0"/>
              <a:t>University of Maryland School of Nursing :Nurse Leadership Institute Retrieved July 18, 2016 </a:t>
            </a:r>
            <a:r>
              <a:rPr lang="en-US" sz="3200" dirty="0">
                <a:hlinkClick r:id="rId6"/>
              </a:rPr>
              <a:t>https://www.nursing.umaryland.edu/academics/pe/nli/</a:t>
            </a:r>
            <a:endParaRPr lang="en-US" sz="3200" dirty="0"/>
          </a:p>
          <a:p>
            <a:endParaRPr lang="en-US" dirty="0" smtClean="0"/>
          </a:p>
          <a:p>
            <a:endParaRPr lang="en-US" dirty="0"/>
          </a:p>
        </p:txBody>
      </p:sp>
      <p:sp>
        <p:nvSpPr>
          <p:cNvPr id="13" name="Text Placeholder 12"/>
          <p:cNvSpPr>
            <a:spLocks noGrp="1"/>
          </p:cNvSpPr>
          <p:nvPr>
            <p:ph type="body" sz="quarter" idx="29"/>
          </p:nvPr>
        </p:nvSpPr>
        <p:spPr>
          <a:xfrm>
            <a:off x="32914027" y="27099312"/>
            <a:ext cx="10041043" cy="699834"/>
          </a:xfrm>
          <a:solidFill>
            <a:srgbClr val="FFD966"/>
          </a:solidFill>
        </p:spPr>
        <p:txBody>
          <a:bodyPr/>
          <a:lstStyle/>
          <a:p>
            <a:r>
              <a:rPr lang="en-US" dirty="0" smtClean="0"/>
              <a:t>Acknowledgements </a:t>
            </a:r>
            <a:endParaRPr lang="en-US" dirty="0"/>
          </a:p>
        </p:txBody>
      </p:sp>
      <p:sp>
        <p:nvSpPr>
          <p:cNvPr id="15" name="Text Placeholder 14"/>
          <p:cNvSpPr>
            <a:spLocks noGrp="1"/>
          </p:cNvSpPr>
          <p:nvPr>
            <p:ph type="body" sz="quarter" idx="96"/>
          </p:nvPr>
        </p:nvSpPr>
        <p:spPr>
          <a:xfrm>
            <a:off x="922342" y="18175561"/>
            <a:ext cx="10038657" cy="13425194"/>
          </a:xfrm>
        </p:spPr>
        <p:txBody>
          <a:bodyPr/>
          <a:lstStyle/>
          <a:p>
            <a:endParaRPr lang="en-US" sz="3600" dirty="0" smtClean="0"/>
          </a:p>
          <a:p>
            <a:endParaRPr lang="en-US" sz="3600" dirty="0"/>
          </a:p>
          <a:p>
            <a:endParaRPr lang="en-US" sz="3600" dirty="0" smtClean="0"/>
          </a:p>
          <a:p>
            <a:endParaRPr lang="en-US" sz="3600" dirty="0" smtClean="0"/>
          </a:p>
          <a:p>
            <a:pPr marL="457200" indent="-457200">
              <a:buFont typeface="Arial"/>
              <a:buChar char="•"/>
            </a:pPr>
            <a:r>
              <a:rPr lang="en-US" sz="3200" dirty="0" smtClean="0"/>
              <a:t>Over </a:t>
            </a:r>
            <a:r>
              <a:rPr lang="en-US" sz="3200" dirty="0"/>
              <a:t>the past year there have been several incidences of non-parental </a:t>
            </a:r>
            <a:r>
              <a:rPr lang="en-US" sz="3200" dirty="0" smtClean="0"/>
              <a:t>caregivers </a:t>
            </a:r>
            <a:r>
              <a:rPr lang="en-US" sz="3200" dirty="0"/>
              <a:t>in Maryland killing and hurting children left in their care. In some of these cases the mother leaves their children in the care of their boyfriends so that they can go to work and not worry about the cost of daycare. </a:t>
            </a:r>
            <a:endParaRPr lang="en-US" sz="3200" dirty="0" smtClean="0"/>
          </a:p>
          <a:p>
            <a:pPr marL="457200" indent="-457200">
              <a:buFont typeface="Arial"/>
              <a:buChar char="•"/>
            </a:pPr>
            <a:r>
              <a:rPr lang="en-US" sz="3200" dirty="0" smtClean="0"/>
              <a:t>The </a:t>
            </a:r>
            <a:r>
              <a:rPr lang="en-US" sz="3200" dirty="0"/>
              <a:t>boyfriends or other non-parental caretakers of these children are not only unfit to care for children, but </a:t>
            </a:r>
            <a:r>
              <a:rPr lang="en-US" sz="3200" dirty="0" smtClean="0"/>
              <a:t>sometimes </a:t>
            </a:r>
            <a:r>
              <a:rPr lang="en-US" sz="3200" dirty="0"/>
              <a:t>end up abusing or killing these children</a:t>
            </a:r>
            <a:r>
              <a:rPr lang="en-US" sz="3200" dirty="0" smtClean="0"/>
              <a:t>.</a:t>
            </a:r>
          </a:p>
          <a:p>
            <a:pPr marL="457200" indent="-457200">
              <a:buFont typeface="Arial"/>
              <a:buChar char="•"/>
            </a:pPr>
            <a:r>
              <a:rPr lang="en-US" sz="3200" dirty="0" smtClean="0"/>
              <a:t> </a:t>
            </a:r>
            <a:r>
              <a:rPr lang="en-US" sz="3200" dirty="0"/>
              <a:t>This issue came to light for our group when the Director of the Emergency Department at Baltimore Washington Hospital was asked to attend a press release regarding this troublesome trend. </a:t>
            </a:r>
            <a:r>
              <a:rPr lang="en-US" sz="3200" dirty="0" smtClean="0"/>
              <a:t>This </a:t>
            </a:r>
            <a:r>
              <a:rPr lang="en-US" sz="3200" dirty="0"/>
              <a:t>started a discussion </a:t>
            </a:r>
            <a:r>
              <a:rPr lang="en-US" sz="3200" dirty="0" smtClean="0"/>
              <a:t>and </a:t>
            </a:r>
            <a:r>
              <a:rPr lang="en-US" sz="3200" dirty="0"/>
              <a:t>ultimately led to </a:t>
            </a:r>
            <a:r>
              <a:rPr lang="en-US" sz="3200" dirty="0" smtClean="0"/>
              <a:t>this project and </a:t>
            </a:r>
            <a:r>
              <a:rPr lang="en-US" sz="3200" dirty="0"/>
              <a:t>partnership with the Baltimore Child Abuse Center. </a:t>
            </a:r>
          </a:p>
          <a:p>
            <a:pPr marL="457200" indent="-457200">
              <a:buFont typeface="Arial"/>
              <a:buChar char="•"/>
            </a:pPr>
            <a:r>
              <a:rPr lang="en-US" sz="3200" dirty="0"/>
              <a:t>D</a:t>
            </a:r>
            <a:r>
              <a:rPr lang="en-US" sz="3200" dirty="0" smtClean="0"/>
              <a:t>iscussion </a:t>
            </a:r>
            <a:r>
              <a:rPr lang="en-US" sz="3200" dirty="0"/>
              <a:t>and research started with the non-parental violence but led </a:t>
            </a:r>
            <a:r>
              <a:rPr lang="en-US" sz="3200" dirty="0" smtClean="0"/>
              <a:t>the group to the topic of </a:t>
            </a:r>
            <a:r>
              <a:rPr lang="en-US" sz="3200" dirty="0"/>
              <a:t>child abuse and neglect in </a:t>
            </a:r>
            <a:r>
              <a:rPr lang="en-US" sz="3200" dirty="0" smtClean="0"/>
              <a:t>general, especially </a:t>
            </a:r>
            <a:r>
              <a:rPr lang="en-US" sz="3200" dirty="0"/>
              <a:t>after meeting with Baltimore Child Abuse Center. </a:t>
            </a:r>
            <a:endParaRPr lang="en-US" sz="3200" dirty="0" smtClean="0"/>
          </a:p>
          <a:p>
            <a:pPr lvl="0"/>
            <a:endParaRPr lang="en-US" sz="3600" dirty="0">
              <a:solidFill>
                <a:srgbClr val="FF0000"/>
              </a:solidFill>
            </a:endParaRPr>
          </a:p>
        </p:txBody>
      </p:sp>
      <p:sp>
        <p:nvSpPr>
          <p:cNvPr id="16" name="Text Placeholder 15"/>
          <p:cNvSpPr>
            <a:spLocks noGrp="1"/>
          </p:cNvSpPr>
          <p:nvPr>
            <p:ph type="body" sz="quarter" idx="150"/>
          </p:nvPr>
        </p:nvSpPr>
        <p:spPr/>
        <p:txBody>
          <a:bodyPr/>
          <a:lstStyle/>
          <a:p>
            <a:endParaRPr lang="en-US"/>
          </a:p>
        </p:txBody>
      </p:sp>
      <p:sp>
        <p:nvSpPr>
          <p:cNvPr id="17" name="Text Placeholder 16"/>
          <p:cNvSpPr>
            <a:spLocks noGrp="1"/>
          </p:cNvSpPr>
          <p:nvPr>
            <p:ph type="body" sz="quarter" idx="151"/>
          </p:nvPr>
        </p:nvSpPr>
        <p:spPr/>
        <p:txBody>
          <a:bodyPr/>
          <a:lstStyle/>
          <a:p>
            <a:r>
              <a:rPr lang="en-US" dirty="0" smtClean="0"/>
              <a:t>Versa </a:t>
            </a:r>
            <a:r>
              <a:rPr lang="en-US" dirty="0"/>
              <a:t>Belton MSN, </a:t>
            </a:r>
            <a:r>
              <a:rPr lang="en-US" dirty="0" smtClean="0"/>
              <a:t>RN; Karen </a:t>
            </a:r>
            <a:r>
              <a:rPr lang="en-US" dirty="0" err="1" smtClean="0"/>
              <a:t>Scheu</a:t>
            </a:r>
            <a:r>
              <a:rPr lang="en-US" dirty="0" smtClean="0"/>
              <a:t> DNP, FNP-BC</a:t>
            </a:r>
            <a:r>
              <a:rPr lang="en-US" dirty="0"/>
              <a:t>; Heather Westerfield DNP, RN, </a:t>
            </a:r>
            <a:r>
              <a:rPr lang="en-US" dirty="0" smtClean="0"/>
              <a:t>CMSRN</a:t>
            </a:r>
          </a:p>
        </p:txBody>
      </p:sp>
      <p:sp>
        <p:nvSpPr>
          <p:cNvPr id="18" name="Text Placeholder 17"/>
          <p:cNvSpPr>
            <a:spLocks noGrp="1"/>
          </p:cNvSpPr>
          <p:nvPr>
            <p:ph type="body" sz="quarter" idx="153"/>
          </p:nvPr>
        </p:nvSpPr>
        <p:spPr/>
        <p:txBody>
          <a:bodyPr>
            <a:normAutofit fontScale="70000" lnSpcReduction="20000"/>
          </a:bodyPr>
          <a:lstStyle/>
          <a:p>
            <a:r>
              <a:rPr lang="en-US" dirty="0" smtClean="0"/>
              <a:t>Journey from Darkness to Light: Child Abuse Awareness in Maryland</a:t>
            </a:r>
            <a:endParaRPr lang="en-US" dirty="0"/>
          </a:p>
        </p:txBody>
      </p:sp>
      <p:pic>
        <p:nvPicPr>
          <p:cNvPr id="20" name="Picture 19"/>
          <p:cNvPicPr/>
          <p:nvPr/>
        </p:nvPicPr>
        <p:blipFill>
          <a:blip r:embed="rId7"/>
          <a:srcRect/>
          <a:stretch>
            <a:fillRect/>
          </a:stretch>
        </p:blipFill>
        <p:spPr bwMode="auto">
          <a:xfrm>
            <a:off x="22550640" y="14780527"/>
            <a:ext cx="8948911" cy="2827503"/>
          </a:xfrm>
          <a:prstGeom prst="rect">
            <a:avLst/>
          </a:prstGeom>
          <a:noFill/>
          <a:ln w="9525">
            <a:noFill/>
            <a:miter lim="800000"/>
            <a:headEnd/>
            <a:tailEnd/>
          </a:ln>
        </p:spPr>
      </p:pic>
      <p:pic>
        <p:nvPicPr>
          <p:cNvPr id="21" name="Picture 20"/>
          <p:cNvPicPr>
            <a:picLocks noChangeAspect="1"/>
          </p:cNvPicPr>
          <p:nvPr/>
        </p:nvPicPr>
        <p:blipFill>
          <a:blip r:embed="rId8"/>
          <a:stretch>
            <a:fillRect/>
          </a:stretch>
        </p:blipFill>
        <p:spPr>
          <a:xfrm>
            <a:off x="79378" y="251669"/>
            <a:ext cx="6066905" cy="1688622"/>
          </a:xfrm>
          <a:prstGeom prst="rect">
            <a:avLst/>
          </a:prstGeom>
        </p:spPr>
      </p:pic>
      <p:pic>
        <p:nvPicPr>
          <p:cNvPr id="25" name="Picture 24" descr="light.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269441" y="23781506"/>
            <a:ext cx="7835407" cy="6140710"/>
          </a:xfrm>
          <a:prstGeom prst="rect">
            <a:avLst/>
          </a:prstGeom>
        </p:spPr>
      </p:pic>
      <p:pic>
        <p:nvPicPr>
          <p:cNvPr id="26" name="Picture 25" descr="BCAC.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04116" y="5697565"/>
            <a:ext cx="8595435" cy="2438043"/>
          </a:xfrm>
          <a:prstGeom prst="rect">
            <a:avLst/>
          </a:prstGeom>
        </p:spPr>
      </p:pic>
      <p:pic>
        <p:nvPicPr>
          <p:cNvPr id="27" name="Picture 26" descr="education .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37630" y="10414629"/>
            <a:ext cx="7587862" cy="4262118"/>
          </a:xfrm>
          <a:prstGeom prst="rect">
            <a:avLst/>
          </a:prstGeom>
        </p:spPr>
      </p:pic>
      <p:pic>
        <p:nvPicPr>
          <p:cNvPr id="28" name="Picture 27" descr="goals.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978341" y="20776723"/>
            <a:ext cx="6311278" cy="4097924"/>
          </a:xfrm>
          <a:prstGeom prst="rect">
            <a:avLst/>
          </a:prstGeom>
        </p:spPr>
      </p:pic>
      <p:sp>
        <p:nvSpPr>
          <p:cNvPr id="30" name="Rectangle 29"/>
          <p:cNvSpPr/>
          <p:nvPr/>
        </p:nvSpPr>
        <p:spPr>
          <a:xfrm>
            <a:off x="1121052" y="5899682"/>
            <a:ext cx="10050461" cy="615553"/>
          </a:xfrm>
          <a:prstGeom prst="rect">
            <a:avLst/>
          </a:prstGeom>
        </p:spPr>
        <p:txBody>
          <a:bodyPr wrap="square">
            <a:spAutoFit/>
          </a:bodyPr>
          <a:lstStyle/>
          <a:p>
            <a:r>
              <a:rPr lang="en-US" sz="3400" dirty="0" smtClean="0"/>
              <a:t> </a:t>
            </a:r>
            <a:endParaRPr lang="en-US" sz="3200" dirty="0"/>
          </a:p>
        </p:txBody>
      </p:sp>
      <p:sp>
        <p:nvSpPr>
          <p:cNvPr id="31" name="Rectangle 30"/>
          <p:cNvSpPr/>
          <p:nvPr/>
        </p:nvSpPr>
        <p:spPr>
          <a:xfrm>
            <a:off x="32908052" y="27099312"/>
            <a:ext cx="9559300" cy="4524315"/>
          </a:xfrm>
          <a:prstGeom prst="rect">
            <a:avLst/>
          </a:prstGeom>
        </p:spPr>
        <p:txBody>
          <a:bodyPr wrap="square">
            <a:spAutoFit/>
          </a:bodyPr>
          <a:lstStyle/>
          <a:p>
            <a:endParaRPr lang="en-US" sz="3200" dirty="0" smtClean="0"/>
          </a:p>
          <a:p>
            <a:endParaRPr lang="en-US" sz="3200" dirty="0" smtClean="0">
              <a:latin typeface="Times New Roman"/>
              <a:cs typeface="Times New Roman"/>
            </a:endParaRPr>
          </a:p>
          <a:p>
            <a:pPr marL="457200" indent="-457200">
              <a:buFont typeface="Arial"/>
              <a:buChar char="•"/>
            </a:pPr>
            <a:r>
              <a:rPr lang="en-US" sz="3200" dirty="0" err="1" smtClean="0">
                <a:latin typeface="Times New Roman"/>
                <a:cs typeface="Times New Roman"/>
              </a:rPr>
              <a:t>Rosheda</a:t>
            </a:r>
            <a:r>
              <a:rPr lang="en-US" sz="3200" dirty="0" smtClean="0">
                <a:latin typeface="Times New Roman"/>
                <a:cs typeface="Times New Roman"/>
              </a:rPr>
              <a:t> Harrell  - Education &amp; Outreach Coordinator</a:t>
            </a:r>
          </a:p>
          <a:p>
            <a:r>
              <a:rPr lang="en-US" sz="3200" dirty="0" smtClean="0">
                <a:latin typeface="Times New Roman"/>
                <a:cs typeface="Times New Roman"/>
              </a:rPr>
              <a:t> at The Baltimore Child Abuse Center</a:t>
            </a:r>
          </a:p>
          <a:p>
            <a:endParaRPr lang="en-US" sz="3200" dirty="0">
              <a:latin typeface="Times New Roman"/>
              <a:cs typeface="Times New Roman"/>
            </a:endParaRPr>
          </a:p>
          <a:p>
            <a:pPr marL="457200" indent="-457200">
              <a:buFont typeface="Arial"/>
              <a:buChar char="•"/>
            </a:pPr>
            <a:r>
              <a:rPr lang="en-US" sz="3200" dirty="0" smtClean="0">
                <a:latin typeface="Times New Roman"/>
                <a:cs typeface="Times New Roman"/>
              </a:rPr>
              <a:t>The NLI Institute and the </a:t>
            </a:r>
            <a:r>
              <a:rPr lang="en-US" sz="3200" dirty="0">
                <a:latin typeface="Times New Roman"/>
                <a:cs typeface="Times New Roman"/>
              </a:rPr>
              <a:t>G</a:t>
            </a:r>
            <a:r>
              <a:rPr lang="en-US" sz="3200" dirty="0" smtClean="0">
                <a:latin typeface="Times New Roman"/>
                <a:cs typeface="Times New Roman"/>
              </a:rPr>
              <a:t>roup Mentors</a:t>
            </a:r>
          </a:p>
          <a:p>
            <a:endParaRPr lang="en-US" sz="3200" dirty="0">
              <a:latin typeface="Times New Roman"/>
              <a:cs typeface="Times New Roman"/>
            </a:endParaRPr>
          </a:p>
          <a:p>
            <a:pPr marL="457200" indent="-457200">
              <a:buFont typeface="Arial"/>
              <a:buChar char="•"/>
            </a:pPr>
            <a:r>
              <a:rPr lang="en-US" sz="3200" dirty="0" smtClean="0">
                <a:latin typeface="Times New Roman"/>
                <a:cs typeface="Times New Roman"/>
              </a:rPr>
              <a:t>UM School of Nursing</a:t>
            </a:r>
          </a:p>
          <a:p>
            <a:endParaRPr lang="en-US" sz="3200" dirty="0">
              <a:latin typeface="Times New Roman"/>
              <a:cs typeface="Times New Roman"/>
            </a:endParaRPr>
          </a:p>
        </p:txBody>
      </p:sp>
      <p:sp>
        <p:nvSpPr>
          <p:cNvPr id="32" name="Text Placeholder 3"/>
          <p:cNvSpPr>
            <a:spLocks noGrp="1"/>
          </p:cNvSpPr>
          <p:nvPr>
            <p:ph type="body" sz="quarter" idx="20"/>
          </p:nvPr>
        </p:nvSpPr>
        <p:spPr>
          <a:xfrm>
            <a:off x="922342" y="20141733"/>
            <a:ext cx="10050462" cy="754045"/>
          </a:xfrm>
          <a:solidFill>
            <a:srgbClr val="FFD966"/>
          </a:solidFill>
        </p:spPr>
        <p:txBody>
          <a:bodyPr/>
          <a:lstStyle/>
          <a:p>
            <a:r>
              <a:rPr lang="en-US" dirty="0" smtClean="0"/>
              <a:t>Background</a:t>
            </a:r>
            <a:endParaRPr lang="en-US" dirty="0"/>
          </a:p>
        </p:txBody>
      </p:sp>
      <p:sp>
        <p:nvSpPr>
          <p:cNvPr id="33" name="Text Placeholder 3"/>
          <p:cNvSpPr>
            <a:spLocks noGrp="1"/>
          </p:cNvSpPr>
          <p:nvPr>
            <p:ph type="body" sz="quarter" idx="20"/>
          </p:nvPr>
        </p:nvSpPr>
        <p:spPr>
          <a:xfrm>
            <a:off x="11587166" y="12644043"/>
            <a:ext cx="10050462" cy="754045"/>
          </a:xfrm>
          <a:solidFill>
            <a:srgbClr val="FFD966"/>
          </a:solidFill>
        </p:spPr>
        <p:txBody>
          <a:bodyPr/>
          <a:lstStyle/>
          <a:p>
            <a:r>
              <a:rPr lang="en-US" dirty="0" smtClean="0"/>
              <a:t>Goals</a:t>
            </a:r>
            <a:endParaRPr lang="en-US" dirty="0"/>
          </a:p>
        </p:txBody>
      </p:sp>
      <p:sp>
        <p:nvSpPr>
          <p:cNvPr id="2" name="Text Placeholder 1"/>
          <p:cNvSpPr>
            <a:spLocks noGrp="1"/>
          </p:cNvSpPr>
          <p:nvPr>
            <p:ph type="body" sz="quarter" idx="10"/>
          </p:nvPr>
        </p:nvSpPr>
        <p:spPr>
          <a:xfrm>
            <a:off x="904188" y="5503831"/>
            <a:ext cx="10056813" cy="15530387"/>
          </a:xfrm>
        </p:spPr>
        <p:txBody>
          <a:bodyPr/>
          <a:lstStyle/>
          <a:p>
            <a:r>
              <a:rPr lang="en-US" sz="3200" b="1" dirty="0">
                <a:solidFill>
                  <a:srgbClr val="548235"/>
                </a:solidFill>
              </a:rPr>
              <a:t>The Nurse Leadership Institute (NLI) was designed to:</a:t>
            </a:r>
          </a:p>
          <a:p>
            <a:pPr marL="342900" indent="-342900">
              <a:buFont typeface="Arial"/>
              <a:buChar char="•"/>
            </a:pPr>
            <a:r>
              <a:rPr lang="en-US" sz="3200" dirty="0"/>
              <a:t>Build leadership capacity within Maryland nursing faculty and </a:t>
            </a:r>
            <a:r>
              <a:rPr lang="en-US" sz="3200" dirty="0" smtClean="0"/>
              <a:t>clinicians.</a:t>
            </a:r>
            <a:endParaRPr lang="en-US" sz="3200" dirty="0"/>
          </a:p>
          <a:p>
            <a:pPr marL="342900" indent="-342900">
              <a:buFont typeface="Arial"/>
              <a:buChar char="•"/>
            </a:pPr>
            <a:r>
              <a:rPr lang="en-US" sz="3200" dirty="0"/>
              <a:t> Facilitate partnerships between faculty and clinicians for developing strategies that shape effective health care systems and prepare a nursing workforce to assume roles within these evolving health care </a:t>
            </a:r>
            <a:r>
              <a:rPr lang="en-US" sz="3200" dirty="0" smtClean="0"/>
              <a:t>systems.</a:t>
            </a:r>
            <a:endParaRPr lang="en-US" sz="3200" dirty="0"/>
          </a:p>
          <a:p>
            <a:r>
              <a:rPr lang="en-US" sz="3200" dirty="0"/>
              <a:t>Participants in the 12 month NLI leadership project were provided the opportunity to:</a:t>
            </a:r>
          </a:p>
          <a:p>
            <a:pPr marL="342900" indent="-342900">
              <a:buFont typeface="Arial"/>
              <a:buChar char="•"/>
            </a:pPr>
            <a:r>
              <a:rPr lang="en-US" sz="3200" dirty="0"/>
              <a:t>Attend three on-site sessions, including an intensive residential training program where fellows gain insight into their personal strengths, identify and strengthen their leadership competencies, and create a plan for continued </a:t>
            </a:r>
            <a:r>
              <a:rPr lang="en-US" sz="3200" dirty="0" smtClean="0"/>
              <a:t>development.</a:t>
            </a:r>
            <a:endParaRPr lang="en-US" sz="3200" dirty="0"/>
          </a:p>
          <a:p>
            <a:pPr marL="342900" indent="-342900">
              <a:buFont typeface="Arial"/>
              <a:buChar char="•"/>
            </a:pPr>
            <a:r>
              <a:rPr lang="en-US" sz="3200" dirty="0"/>
              <a:t>Participate in online learning and check-in sessions and individual follow up with expert </a:t>
            </a:r>
            <a:r>
              <a:rPr lang="en-US" sz="3200" dirty="0" smtClean="0"/>
              <a:t>coaches. </a:t>
            </a:r>
            <a:endParaRPr lang="en-US" sz="3200" dirty="0"/>
          </a:p>
          <a:p>
            <a:pPr marL="342900" indent="-342900">
              <a:buFont typeface="Arial"/>
              <a:buChar char="•"/>
            </a:pPr>
            <a:r>
              <a:rPr lang="en-US" sz="3200" dirty="0"/>
              <a:t>Work with selected mentors’ so they may help guide their mentee’s leadership </a:t>
            </a:r>
            <a:r>
              <a:rPr lang="en-US" sz="3200" dirty="0" smtClean="0"/>
              <a:t>development. </a:t>
            </a:r>
          </a:p>
          <a:p>
            <a:endParaRPr lang="en-US" sz="3200" dirty="0" smtClean="0"/>
          </a:p>
          <a:p>
            <a:endParaRPr lang="en-US" sz="3200" dirty="0"/>
          </a:p>
          <a:p>
            <a:endParaRPr lang="en-US" sz="3200" dirty="0" smtClean="0"/>
          </a:p>
          <a:p>
            <a:endParaRPr lang="en-US" sz="3200" dirty="0"/>
          </a:p>
          <a:p>
            <a:endParaRPr lang="en-US" sz="3200" dirty="0"/>
          </a:p>
          <a:p>
            <a:pPr marL="342900" indent="-342900">
              <a:buFont typeface="Arial"/>
              <a:buChar char="•"/>
            </a:pPr>
            <a:r>
              <a:rPr lang="en-US" sz="3200" dirty="0"/>
              <a:t>Leadership skills gained from this 12 month experience allowed emerging nurse leaders to partner with an established community organization  to impact the State of Maryland in the area of child abuse and neglect.</a:t>
            </a:r>
          </a:p>
          <a:p>
            <a:endParaRPr lang="en-US" sz="3200" dirty="0"/>
          </a:p>
        </p:txBody>
      </p:sp>
      <p:pic>
        <p:nvPicPr>
          <p:cNvPr id="34" name="Picture 33" descr="2016_NLI_Model-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63833" y="15306637"/>
            <a:ext cx="6810953" cy="2642003"/>
          </a:xfrm>
          <a:prstGeom prst="rect">
            <a:avLst/>
          </a:prstGeom>
        </p:spPr>
      </p:pic>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3146</TotalTime>
  <Words>925</Words>
  <Application>Microsoft Office PowerPoint</Application>
  <PresentationFormat>Custom</PresentationFormat>
  <Paragraphs>107</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Sullivan, Jean</cp:lastModifiedBy>
  <cp:revision>98</cp:revision>
  <cp:lastPrinted>2015-06-29T17:31:11Z</cp:lastPrinted>
  <dcterms:created xsi:type="dcterms:W3CDTF">2016-07-24T13:13:55Z</dcterms:created>
  <dcterms:modified xsi:type="dcterms:W3CDTF">2016-09-30T15:33:09Z</dcterms:modified>
</cp:coreProperties>
</file>