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7004050" cy="92837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ija Richelle Anderson" initials="DMR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AEAEA"/>
    <a:srgbClr val="006699"/>
    <a:srgbClr val="CCECFF"/>
    <a:srgbClr val="F8F8F8"/>
    <a:srgbClr val="003A74"/>
    <a:srgbClr val="FFFF66"/>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60" autoAdjust="0"/>
    <p:restoredTop sz="95086" autoAdjust="0"/>
  </p:normalViewPr>
  <p:slideViewPr>
    <p:cSldViewPr>
      <p:cViewPr>
        <p:scale>
          <a:sx n="44" d="100"/>
          <a:sy n="44" d="100"/>
        </p:scale>
        <p:origin x="-72" y="-72"/>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A3706B74-C505-441C-8F8C-D5ACA617CCD6}" type="datetimeFigureOut">
              <a:rPr lang="en-US" smtClean="0"/>
              <a:t>9/22/2016</a:t>
            </a:fld>
            <a:endParaRPr lang="en-US"/>
          </a:p>
        </p:txBody>
      </p:sp>
      <p:sp>
        <p:nvSpPr>
          <p:cNvPr id="4" name="Slide Image Placeholder 3"/>
          <p:cNvSpPr>
            <a:spLocks noGrp="1" noRot="1" noChangeAspect="1"/>
          </p:cNvSpPr>
          <p:nvPr>
            <p:ph type="sldImg" idx="2"/>
          </p:nvPr>
        </p:nvSpPr>
        <p:spPr>
          <a:xfrm>
            <a:off x="1412875" y="1160463"/>
            <a:ext cx="417830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67225"/>
            <a:ext cx="5603875" cy="36560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8563"/>
            <a:ext cx="30353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7163" y="8818563"/>
            <a:ext cx="3035300" cy="465137"/>
          </a:xfrm>
          <a:prstGeom prst="rect">
            <a:avLst/>
          </a:prstGeom>
        </p:spPr>
        <p:txBody>
          <a:bodyPr vert="horz" lIns="91440" tIns="45720" rIns="91440" bIns="45720" rtlCol="0" anchor="b"/>
          <a:lstStyle>
            <a:lvl1pPr algn="r">
              <a:defRPr sz="1200"/>
            </a:lvl1pPr>
          </a:lstStyle>
          <a:p>
            <a:fld id="{C5757840-DDEA-45AA-9D8B-70DE5AEDCAA8}" type="slidenum">
              <a:rPr lang="en-US" smtClean="0"/>
              <a:t>‹#›</a:t>
            </a:fld>
            <a:endParaRPr lang="en-US"/>
          </a:p>
        </p:txBody>
      </p:sp>
    </p:spTree>
    <p:extLst>
      <p:ext uri="{BB962C8B-B14F-4D97-AF65-F5344CB8AC3E}">
        <p14:creationId xmlns:p14="http://schemas.microsoft.com/office/powerpoint/2010/main" val="1683591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smtClean="0">
              <a:cs typeface="Arial" charset="0"/>
            </a:endParaRPr>
          </a:p>
          <a:p>
            <a:endParaRPr lang="en-US" dirty="0"/>
          </a:p>
        </p:txBody>
      </p:sp>
      <p:sp>
        <p:nvSpPr>
          <p:cNvPr id="4" name="Slide Number Placeholder 3"/>
          <p:cNvSpPr>
            <a:spLocks noGrp="1"/>
          </p:cNvSpPr>
          <p:nvPr>
            <p:ph type="sldNum" sz="quarter" idx="10"/>
          </p:nvPr>
        </p:nvSpPr>
        <p:spPr/>
        <p:txBody>
          <a:bodyPr/>
          <a:lstStyle/>
          <a:p>
            <a:fld id="{C5757840-DDEA-45AA-9D8B-70DE5AEDCAA8}" type="slidenum">
              <a:rPr lang="en-US" smtClean="0"/>
              <a:t>1</a:t>
            </a:fld>
            <a:endParaRPr lang="en-US"/>
          </a:p>
        </p:txBody>
      </p:sp>
    </p:spTree>
    <p:extLst>
      <p:ext uri="{BB962C8B-B14F-4D97-AF65-F5344CB8AC3E}">
        <p14:creationId xmlns:p14="http://schemas.microsoft.com/office/powerpoint/2010/main" val="27808279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This poster template is 36” high by 48” wide. It can be used to print any poster with a 3:4 aspect ratio.</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Placeholders</a:t>
            </a:r>
            <a:r>
              <a:rPr sz="7200" dirty="0" smtClean="0">
                <a:solidFill>
                  <a:srgbClr val="7F7F7F"/>
                </a:solidFill>
                <a:latin typeface="Calibri" pitchFamily="34" charset="0"/>
                <a:cs typeface="Calibri" panose="020F0502020204030204" pitchFamily="34" charset="0"/>
              </a:rPr>
              <a:t>:</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smtClean="0">
                <a:solidFill>
                  <a:srgbClr val="7F7F7F"/>
                </a:solidFill>
                <a:latin typeface="Calibri" pitchFamily="34" charset="0"/>
                <a:cs typeface="Calibri" panose="020F0502020204030204" pitchFamily="34" charset="0"/>
              </a:rPr>
              <a:t>various elements included</a:t>
            </a:r>
            <a:r>
              <a:rPr sz="4900" dirty="0" smtClean="0">
                <a:solidFill>
                  <a:srgbClr val="7F7F7F"/>
                </a:solidFill>
                <a:latin typeface="Calibri" pitchFamily="34" charset="0"/>
                <a:cs typeface="Calibri" panose="020F0502020204030204" pitchFamily="34" charset="0"/>
              </a:rPr>
              <a:t> </a:t>
            </a:r>
            <a:r>
              <a:rPr sz="4900" dirty="0">
                <a:solidFill>
                  <a:srgbClr val="7F7F7F"/>
                </a:solidFill>
                <a:latin typeface="Calibri" pitchFamily="34" charset="0"/>
                <a:cs typeface="Calibri" panose="020F0502020204030204" pitchFamily="34" charset="0"/>
              </a:rPr>
              <a:t>in this </a:t>
            </a:r>
            <a:r>
              <a:rPr lang="en-US" sz="4900" dirty="0" smtClean="0">
                <a:solidFill>
                  <a:srgbClr val="7F7F7F"/>
                </a:solidFill>
                <a:latin typeface="Calibri" pitchFamily="34" charset="0"/>
                <a:cs typeface="Calibri" panose="020F0502020204030204" pitchFamily="34" charset="0"/>
              </a:rPr>
              <a:t>poster are ones</a:t>
            </a:r>
            <a:r>
              <a:rPr lang="en-US" sz="4900" baseline="0" dirty="0" smtClean="0">
                <a:solidFill>
                  <a:srgbClr val="7F7F7F"/>
                </a:solidFill>
                <a:latin typeface="Calibri" pitchFamily="34" charset="0"/>
                <a:cs typeface="Calibri" panose="020F0502020204030204" pitchFamily="34" charset="0"/>
              </a:rPr>
              <a:t> we often see in medical, research, and scientific posters.</a:t>
            </a:r>
            <a:r>
              <a:rPr sz="4900" dirty="0" smtClean="0">
                <a:solidFill>
                  <a:srgbClr val="7F7F7F"/>
                </a:solidFill>
                <a:latin typeface="Calibri" pitchFamily="34" charset="0"/>
                <a:cs typeface="Calibri" panose="020F0502020204030204" pitchFamily="34" charset="0"/>
              </a:rPr>
              <a:t> </a:t>
            </a:r>
            <a:r>
              <a:rPr lang="en-US" sz="4900" dirty="0" smtClean="0">
                <a:solidFill>
                  <a:srgbClr val="7F7F7F"/>
                </a:solidFill>
                <a:latin typeface="Calibri" pitchFamily="34" charset="0"/>
                <a:cs typeface="Calibri" panose="020F0502020204030204" pitchFamily="34" charset="0"/>
              </a:rPr>
              <a:t>Feel</a:t>
            </a:r>
            <a:r>
              <a:rPr lang="en-US" sz="49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Image</a:t>
            </a:r>
            <a:r>
              <a:rPr lang="en-US" sz="7200" baseline="0" dirty="0" smtClean="0">
                <a:solidFill>
                  <a:srgbClr val="7F7F7F"/>
                </a:solidFill>
                <a:latin typeface="Calibri" pitchFamily="34" charset="0"/>
                <a:cs typeface="Calibri" panose="020F0502020204030204" pitchFamily="34" charset="0"/>
              </a:rPr>
              <a:t> Quality</a:t>
            </a:r>
            <a:r>
              <a:rPr lang="en-US" sz="7200" dirty="0" smtClean="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smtClean="0">
                <a:solidFill>
                  <a:srgbClr val="7F7F7F"/>
                </a:solidFill>
                <a:latin typeface="Calibri" pitchFamily="34" charset="0"/>
                <a:cs typeface="Calibri" panose="020F0502020204030204" pitchFamily="34" charset="0"/>
              </a:rPr>
              <a:t>Insert, Picture</a:t>
            </a:r>
            <a:r>
              <a:rPr lang="en-US" sz="49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smtClean="0">
                <a:solidFill>
                  <a:srgbClr val="7F7F7F"/>
                </a:solidFill>
                <a:latin typeface="Calibri" pitchFamily="34" charset="0"/>
                <a:cs typeface="Calibri" panose="020F0502020204030204" pitchFamily="34" charset="0"/>
              </a:rPr>
              <a:t>150-200 pixels per inch in their final printed size</a:t>
            </a:r>
            <a:r>
              <a:rPr lang="en-US" sz="4900" dirty="0" smtClean="0">
                <a:solidFill>
                  <a:srgbClr val="7F7F7F"/>
                </a:solidFill>
                <a:latin typeface="Calibri" pitchFamily="34" charset="0"/>
                <a:cs typeface="Calibri" panose="020F0502020204030204" pitchFamily="34" charset="0"/>
              </a:rPr>
              <a:t>. For instance, a 1600 x 1200 pixel</a:t>
            </a:r>
            <a:r>
              <a:rPr lang="en-US" sz="4900" baseline="0" dirty="0" smtClean="0">
                <a:solidFill>
                  <a:srgbClr val="7F7F7F"/>
                </a:solidFill>
                <a:latin typeface="Calibri" pitchFamily="34" charset="0"/>
                <a:cs typeface="Calibri" panose="020F0502020204030204" pitchFamily="34" charset="0"/>
              </a:rPr>
              <a:t> photo will usually look fine up to </a:t>
            </a:r>
            <a:r>
              <a:rPr lang="en-US" sz="49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r>
              <a:rPr lang="en-US" sz="3600" dirty="0" smtClean="0">
                <a:solidFill>
                  <a:srgbClr val="7F7F7F"/>
                </a:solidFill>
                <a:latin typeface="Calibri" pitchFamily="34" charset="0"/>
                <a:cs typeface="Calibri" panose="020F0502020204030204" pitchFamily="34" charset="0"/>
              </a:rPr>
              <a:t/>
            </a:r>
            <a:br>
              <a:rPr lang="en-US" sz="3600" dirty="0" smtClean="0">
                <a:solidFill>
                  <a:srgbClr val="7F7F7F"/>
                </a:solidFill>
                <a:latin typeface="Calibri" pitchFamily="34" charset="0"/>
                <a:cs typeface="Calibri" panose="020F0502020204030204" pitchFamily="34" charset="0"/>
              </a:rPr>
            </a:br>
            <a:r>
              <a:rPr lang="en-US" sz="3600" dirty="0" smtClean="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44805600" y="0"/>
            <a:ext cx="9601200" cy="329184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Change</a:t>
              </a:r>
              <a:r>
                <a:rPr lang="en-US" sz="7200" baseline="0" dirty="0" smtClean="0">
                  <a:solidFill>
                    <a:schemeClr val="bg1">
                      <a:lumMod val="50000"/>
                    </a:schemeClr>
                  </a:solidFill>
                  <a:latin typeface="Calibri" pitchFamily="34" charset="0"/>
                  <a:cs typeface="Calibri" panose="020F0502020204030204" pitchFamily="34" charset="0"/>
                </a:rPr>
                <a:t> Color Theme</a:t>
              </a:r>
              <a:r>
                <a:rPr lang="en-US" sz="7200" dirty="0" smtClean="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smtClean="0">
                  <a:solidFill>
                    <a:schemeClr val="bg1">
                      <a:lumMod val="50000"/>
                    </a:schemeClr>
                  </a:solidFill>
                  <a:latin typeface="Calibri" pitchFamily="34" charset="0"/>
                  <a:cs typeface="Calibri" panose="020F0502020204030204" pitchFamily="34" charset="0"/>
                </a:rPr>
                <a:t>Design</a:t>
              </a:r>
              <a:r>
                <a:rPr lang="en-US" sz="4900" baseline="0" dirty="0" smtClean="0">
                  <a:solidFill>
                    <a:schemeClr val="bg1">
                      <a:lumMod val="50000"/>
                    </a:schemeClr>
                  </a:solidFill>
                  <a:latin typeface="Calibri" pitchFamily="34" charset="0"/>
                  <a:cs typeface="Calibri" panose="020F0502020204030204" pitchFamily="34" charset="0"/>
                </a:rPr>
                <a:t> tab, then select the </a:t>
              </a:r>
              <a:r>
                <a:rPr lang="en-US" sz="4900" b="1" baseline="0" dirty="0" smtClean="0">
                  <a:solidFill>
                    <a:schemeClr val="bg1">
                      <a:lumMod val="50000"/>
                    </a:schemeClr>
                  </a:solidFill>
                  <a:latin typeface="Calibri" pitchFamily="34" charset="0"/>
                  <a:cs typeface="Calibri" panose="020F0502020204030204" pitchFamily="34" charset="0"/>
                </a:rPr>
                <a:t>Colors</a:t>
              </a:r>
              <a:r>
                <a:rPr lang="en-US" sz="49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Once your poster file is ready, visit</a:t>
              </a:r>
              <a:r>
                <a:rPr lang="en-US" sz="4900" baseline="0" dirty="0" smtClean="0">
                  <a:solidFill>
                    <a:schemeClr val="bg1">
                      <a:lumMod val="50000"/>
                    </a:schemeClr>
                  </a:solidFill>
                  <a:latin typeface="Calibri" pitchFamily="34" charset="0"/>
                  <a:cs typeface="Calibri" panose="020F0502020204030204" pitchFamily="34" charset="0"/>
                </a:rPr>
                <a:t> </a:t>
              </a:r>
              <a:r>
                <a:rPr lang="en-US" sz="4900" b="1" baseline="0" dirty="0" smtClean="0">
                  <a:solidFill>
                    <a:schemeClr val="bg1">
                      <a:lumMod val="50000"/>
                    </a:schemeClr>
                  </a:solidFill>
                  <a:latin typeface="Calibri" pitchFamily="34" charset="0"/>
                  <a:cs typeface="Calibri" panose="020F0502020204030204" pitchFamily="34" charset="0"/>
                </a:rPr>
                <a:t>www.genigraphics.com</a:t>
              </a:r>
              <a:r>
                <a:rPr lang="en-US" sz="49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smtClean="0">
                  <a:solidFill>
                    <a:schemeClr val="bg1">
                      <a:lumMod val="50000"/>
                    </a:schemeClr>
                  </a:solidFill>
                  <a:latin typeface="Calibri" pitchFamily="34" charset="0"/>
                  <a:cs typeface="Calibri" panose="020F0502020204030204" pitchFamily="34" charset="0"/>
                </a:rPr>
                <a:t>US and Canada:  1-800-790-4001</a:t>
              </a:r>
              <a:br>
                <a:rPr lang="en-US" sz="4900" baseline="0" dirty="0" smtClean="0">
                  <a:solidFill>
                    <a:schemeClr val="bg1">
                      <a:lumMod val="50000"/>
                    </a:schemeClr>
                  </a:solidFill>
                  <a:latin typeface="Calibri" pitchFamily="34" charset="0"/>
                  <a:cs typeface="Calibri" panose="020F0502020204030204" pitchFamily="34" charset="0"/>
                </a:rPr>
              </a:br>
              <a:r>
                <a:rPr lang="en-US" sz="49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600" dirty="0" smtClean="0">
                  <a:solidFill>
                    <a:schemeClr val="bg1">
                      <a:lumMod val="50000"/>
                    </a:schemeClr>
                  </a:solidFill>
                  <a:latin typeface="Calibri" pitchFamily="34" charset="0"/>
                  <a:cs typeface="Calibri" panose="020F0502020204030204" pitchFamily="34" charset="0"/>
                </a:rPr>
                <a:t/>
              </a:r>
              <a:br>
                <a:rPr lang="en-US" sz="3600" dirty="0" smtClean="0">
                  <a:solidFill>
                    <a:schemeClr val="bg1">
                      <a:lumMod val="50000"/>
                    </a:schemeClr>
                  </a:solidFill>
                  <a:latin typeface="Calibri" pitchFamily="34" charset="0"/>
                  <a:cs typeface="Calibri" panose="020F0502020204030204" pitchFamily="34" charset="0"/>
                </a:rPr>
              </a:br>
              <a:r>
                <a:rPr lang="en-US" sz="36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1858251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5483224"/>
            <a:ext cx="9140825" cy="27432000"/>
          </a:xfrm>
          <a:prstGeom prst="rect">
            <a:avLst/>
          </a:prstGeom>
          <a:solidFill>
            <a:schemeClr val="accent1">
              <a:lumMod val="75000"/>
            </a:schemeClr>
          </a:solidFill>
          <a:ln>
            <a:noFill/>
          </a:ln>
          <a:effectLst/>
        </p:spPr>
        <p:txBody>
          <a:bodyPr wrap="none" lIns="457200" tIns="228600" rIns="457200" bIns="457200"/>
          <a:lstStyle/>
          <a:p>
            <a:pPr algn="ctr" defTabSz="4389438"/>
            <a:endParaRPr lang="en-US" sz="4800" dirty="0">
              <a:latin typeface="Calibri" pitchFamily="34" charset="0"/>
            </a:endParaRPr>
          </a:p>
        </p:txBody>
      </p:sp>
      <p:sp>
        <p:nvSpPr>
          <p:cNvPr id="1032" name="Rectangle 8"/>
          <p:cNvSpPr>
            <a:spLocks noChangeArrowheads="1"/>
          </p:cNvSpPr>
          <p:nvPr userDrawn="1"/>
        </p:nvSpPr>
        <p:spPr bwMode="auto">
          <a:xfrm>
            <a:off x="9140825" y="0"/>
            <a:ext cx="34747200" cy="54848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9140825" y="5483224"/>
            <a:ext cx="34747200" cy="27432000"/>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9144000" y="0"/>
            <a:ext cx="0" cy="329184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5486400"/>
            <a:ext cx="438912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hyperlink" Target="mailto:Maija.anderson@morgan.edu" TargetMode="External"/><Relationship Id="rId7" Type="http://schemas.openxmlformats.org/officeDocument/2006/relationships/image" Target="../media/image3.jpeg"/><Relationship Id="rId12"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sh@son.umaryland.edu" TargetMode="External"/><Relationship Id="rId11" Type="http://schemas.openxmlformats.org/officeDocument/2006/relationships/image" Target="../media/image7.png"/><Relationship Id="rId5" Type="http://schemas.openxmlformats.org/officeDocument/2006/relationships/hyperlink" Target="mailto:cobizoba@bowiestate.edu" TargetMode="External"/><Relationship Id="rId10" Type="http://schemas.openxmlformats.org/officeDocument/2006/relationships/image" Target="../media/image6.png"/><Relationship Id="rId4" Type="http://schemas.openxmlformats.org/officeDocument/2006/relationships/hyperlink" Target="mailto:Patience.Mbulu@montgomerycollege.edu"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3" name="Text Box 15"/>
          <p:cNvSpPr txBox="1">
            <a:spLocks noChangeArrowheads="1"/>
          </p:cNvSpPr>
          <p:nvPr/>
        </p:nvSpPr>
        <p:spPr bwMode="auto">
          <a:xfrm>
            <a:off x="9140825" y="0"/>
            <a:ext cx="34736088"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8000" dirty="0">
                <a:solidFill>
                  <a:srgbClr val="FFFFFF"/>
                </a:solidFill>
              </a:rPr>
              <a:t>Improving Diversity in Nursing Education and </a:t>
            </a:r>
            <a:r>
              <a:rPr lang="en-US" sz="8000" dirty="0" smtClean="0">
                <a:solidFill>
                  <a:srgbClr val="FFFFFF"/>
                </a:solidFill>
              </a:rPr>
              <a:t>Practice</a:t>
            </a:r>
          </a:p>
          <a:p>
            <a:pPr algn="ctr"/>
            <a:r>
              <a:rPr lang="en-US" sz="8000" i="1" dirty="0"/>
              <a:t> </a:t>
            </a:r>
            <a:r>
              <a:rPr lang="en-US" sz="3600" i="1" dirty="0">
                <a:solidFill>
                  <a:srgbClr val="FFFFFF"/>
                </a:solidFill>
              </a:rPr>
              <a:t>“Strength lies in the differences not in similarities”- Stephen Covey</a:t>
            </a:r>
            <a:endParaRPr lang="en-US" sz="3600" b="1" dirty="0">
              <a:solidFill>
                <a:srgbClr val="FFFFFF"/>
              </a:solidFill>
              <a:latin typeface="Calibri" pitchFamily="34" charset="0"/>
            </a:endParaRPr>
          </a:p>
        </p:txBody>
      </p:sp>
      <p:sp>
        <p:nvSpPr>
          <p:cNvPr id="2064" name="Text Box 16"/>
          <p:cNvSpPr txBox="1">
            <a:spLocks noChangeArrowheads="1"/>
          </p:cNvSpPr>
          <p:nvPr/>
        </p:nvSpPr>
        <p:spPr bwMode="auto">
          <a:xfrm>
            <a:off x="9140825" y="2741613"/>
            <a:ext cx="34736088" cy="274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5400" dirty="0" smtClean="0">
                <a:solidFill>
                  <a:schemeClr val="bg1"/>
                </a:solidFill>
                <a:latin typeface="Calibri" pitchFamily="34" charset="0"/>
              </a:rPr>
              <a:t>Maija Anderson, DNP, RN; Patience </a:t>
            </a:r>
            <a:r>
              <a:rPr lang="en-US" sz="5400" dirty="0" err="1" smtClean="0">
                <a:solidFill>
                  <a:schemeClr val="bg1"/>
                </a:solidFill>
                <a:latin typeface="Calibri" pitchFamily="34" charset="0"/>
              </a:rPr>
              <a:t>Mbulu</a:t>
            </a:r>
            <a:r>
              <a:rPr lang="en-US" sz="5400" dirty="0" smtClean="0">
                <a:solidFill>
                  <a:schemeClr val="bg1"/>
                </a:solidFill>
                <a:latin typeface="Calibri" pitchFamily="34" charset="0"/>
              </a:rPr>
              <a:t>, </a:t>
            </a:r>
            <a:r>
              <a:rPr lang="en-US" sz="5400" dirty="0" err="1" smtClean="0">
                <a:solidFill>
                  <a:schemeClr val="bg1"/>
                </a:solidFill>
                <a:latin typeface="Calibri" pitchFamily="34" charset="0"/>
              </a:rPr>
              <a:t>Ed.D</a:t>
            </a:r>
            <a:r>
              <a:rPr lang="en-US" sz="5400" dirty="0" smtClean="0">
                <a:solidFill>
                  <a:schemeClr val="bg1"/>
                </a:solidFill>
                <a:latin typeface="Calibri" pitchFamily="34" charset="0"/>
              </a:rPr>
              <a:t>, MS, RN; Cordelia </a:t>
            </a:r>
            <a:r>
              <a:rPr lang="en-US" sz="5400" dirty="0" err="1" smtClean="0">
                <a:solidFill>
                  <a:schemeClr val="bg1"/>
                </a:solidFill>
                <a:latin typeface="Calibri" pitchFamily="34" charset="0"/>
              </a:rPr>
              <a:t>Obizoba</a:t>
            </a:r>
            <a:r>
              <a:rPr lang="en-US" sz="5400" dirty="0" smtClean="0">
                <a:solidFill>
                  <a:schemeClr val="bg1"/>
                </a:solidFill>
                <a:latin typeface="Calibri" pitchFamily="34" charset="0"/>
              </a:rPr>
              <a:t>, PhD, RN; Jeffrey Ash, </a:t>
            </a:r>
            <a:r>
              <a:rPr lang="en-US" sz="5400" dirty="0" err="1" smtClean="0">
                <a:solidFill>
                  <a:schemeClr val="bg1"/>
                </a:solidFill>
                <a:latin typeface="Calibri" pitchFamily="34" charset="0"/>
              </a:rPr>
              <a:t>EdD</a:t>
            </a:r>
            <a:endParaRPr lang="en-US" sz="5400" dirty="0" smtClean="0">
              <a:solidFill>
                <a:schemeClr val="bg1"/>
              </a:solidFill>
              <a:latin typeface="Calibri" pitchFamily="34" charset="0"/>
            </a:endParaRPr>
          </a:p>
          <a:p>
            <a:pPr algn="ctr"/>
            <a:r>
              <a:rPr lang="en-US" dirty="0" smtClean="0">
                <a:solidFill>
                  <a:schemeClr val="bg1"/>
                </a:solidFill>
                <a:latin typeface="Calibri" pitchFamily="34" charset="0"/>
              </a:rPr>
              <a:t>This project was supported by funding from the Maryland Higher Education Commission, Nurse Support II Funding</a:t>
            </a:r>
          </a:p>
          <a:p>
            <a:pPr algn="ctr"/>
            <a:r>
              <a:rPr lang="en-US" dirty="0" smtClean="0">
                <a:solidFill>
                  <a:schemeClr val="bg1"/>
                </a:solidFill>
                <a:latin typeface="Calibri" pitchFamily="34" charset="0"/>
              </a:rPr>
              <a:t>Presented 14 September 2016 at the National Association of Minority Medical Educators Annual Meeting</a:t>
            </a:r>
            <a:endParaRPr lang="en-US" dirty="0">
              <a:solidFill>
                <a:schemeClr val="bg1"/>
              </a:solidFill>
              <a:latin typeface="Calibri" pitchFamily="34" charset="0"/>
            </a:endParaRPr>
          </a:p>
        </p:txBody>
      </p:sp>
      <p:sp>
        <p:nvSpPr>
          <p:cNvPr id="2071" name="Text Box 23"/>
          <p:cNvSpPr txBox="1">
            <a:spLocks noChangeArrowheads="1"/>
          </p:cNvSpPr>
          <p:nvPr/>
        </p:nvSpPr>
        <p:spPr bwMode="auto">
          <a:xfrm>
            <a:off x="10058400" y="54864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smtClean="0">
                <a:solidFill>
                  <a:schemeClr val="accent1">
                    <a:lumMod val="50000"/>
                  </a:schemeClr>
                </a:solidFill>
                <a:latin typeface="Calibri" pitchFamily="34" charset="0"/>
              </a:rPr>
              <a:t>Introduction</a:t>
            </a:r>
            <a:endParaRPr lang="en-US" sz="4800" b="1" dirty="0">
              <a:solidFill>
                <a:schemeClr val="accent1">
                  <a:lumMod val="50000"/>
                </a:schemeClr>
              </a:solidFill>
              <a:latin typeface="Calibri" pitchFamily="34" charset="0"/>
            </a:endParaRPr>
          </a:p>
        </p:txBody>
      </p:sp>
      <p:sp>
        <p:nvSpPr>
          <p:cNvPr id="2075" name="Text Box 27"/>
          <p:cNvSpPr txBox="1">
            <a:spLocks noChangeArrowheads="1"/>
          </p:cNvSpPr>
          <p:nvPr/>
        </p:nvSpPr>
        <p:spPr bwMode="auto">
          <a:xfrm>
            <a:off x="33375600" y="194310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smtClean="0">
                <a:solidFill>
                  <a:schemeClr val="accent1">
                    <a:lumMod val="50000"/>
                  </a:schemeClr>
                </a:solidFill>
                <a:latin typeface="Calibri" pitchFamily="34" charset="0"/>
              </a:rPr>
              <a:t>Next Steps</a:t>
            </a:r>
            <a:endParaRPr lang="en-US" sz="4800" b="1" dirty="0">
              <a:solidFill>
                <a:schemeClr val="accent1">
                  <a:lumMod val="50000"/>
                </a:schemeClr>
              </a:solidFill>
              <a:latin typeface="Calibri" pitchFamily="34" charset="0"/>
            </a:endParaRPr>
          </a:p>
        </p:txBody>
      </p:sp>
      <p:sp>
        <p:nvSpPr>
          <p:cNvPr id="2077" name="Text Box 29"/>
          <p:cNvSpPr txBox="1">
            <a:spLocks noChangeArrowheads="1"/>
          </p:cNvSpPr>
          <p:nvPr/>
        </p:nvSpPr>
        <p:spPr bwMode="auto">
          <a:xfrm>
            <a:off x="21412200" y="4876800"/>
            <a:ext cx="10969625" cy="2971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800" b="1" dirty="0" smtClean="0">
                <a:solidFill>
                  <a:schemeClr val="accent1">
                    <a:lumMod val="50000"/>
                  </a:schemeClr>
                </a:solidFill>
                <a:latin typeface="Calibri" pitchFamily="34" charset="0"/>
              </a:rPr>
              <a:t>An Examination of Factors that  Impact</a:t>
            </a:r>
          </a:p>
          <a:p>
            <a:pPr algn="ctr"/>
            <a:r>
              <a:rPr lang="en-US" sz="4800" b="1" dirty="0" smtClean="0">
                <a:solidFill>
                  <a:schemeClr val="accent1">
                    <a:lumMod val="50000"/>
                  </a:schemeClr>
                </a:solidFill>
                <a:latin typeface="Calibri" pitchFamily="34" charset="0"/>
              </a:rPr>
              <a:t>Diversity in Nursing</a:t>
            </a:r>
            <a:endParaRPr lang="en-US" sz="4800" b="1" dirty="0">
              <a:solidFill>
                <a:schemeClr val="accent1">
                  <a:lumMod val="50000"/>
                </a:schemeClr>
              </a:solidFill>
              <a:latin typeface="Calibri" pitchFamily="34" charset="0"/>
            </a:endParaRPr>
          </a:p>
        </p:txBody>
      </p:sp>
      <p:sp>
        <p:nvSpPr>
          <p:cNvPr id="2078" name="Text Box 30"/>
          <p:cNvSpPr txBox="1">
            <a:spLocks noChangeArrowheads="1"/>
          </p:cNvSpPr>
          <p:nvPr/>
        </p:nvSpPr>
        <p:spPr bwMode="auto">
          <a:xfrm>
            <a:off x="33126947" y="2572539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a:solidFill>
                  <a:schemeClr val="accent1">
                    <a:lumMod val="50000"/>
                  </a:schemeClr>
                </a:solidFill>
                <a:latin typeface="Calibri" pitchFamily="34" charset="0"/>
              </a:rPr>
              <a:t>REFERENCES</a:t>
            </a:r>
          </a:p>
        </p:txBody>
      </p:sp>
      <p:sp>
        <p:nvSpPr>
          <p:cNvPr id="2167" name="Text Box 119"/>
          <p:cNvSpPr txBox="1">
            <a:spLocks noChangeArrowheads="1"/>
          </p:cNvSpPr>
          <p:nvPr/>
        </p:nvSpPr>
        <p:spPr bwMode="auto">
          <a:xfrm>
            <a:off x="210961" y="23270392"/>
            <a:ext cx="7315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dirty="0">
                <a:solidFill>
                  <a:schemeClr val="bg1"/>
                </a:solidFill>
                <a:latin typeface="Calibri" pitchFamily="34" charset="0"/>
              </a:rPr>
              <a:t>CONTACT</a:t>
            </a:r>
          </a:p>
        </p:txBody>
      </p:sp>
      <p:sp>
        <p:nvSpPr>
          <p:cNvPr id="2181" name="Text Box 133"/>
          <p:cNvSpPr txBox="1">
            <a:spLocks noChangeArrowheads="1"/>
          </p:cNvSpPr>
          <p:nvPr/>
        </p:nvSpPr>
        <p:spPr bwMode="auto">
          <a:xfrm>
            <a:off x="706261" y="24378368"/>
            <a:ext cx="7467600" cy="8540031"/>
          </a:xfrm>
          <a:prstGeom prst="rect">
            <a:avLst/>
          </a:prstGeom>
          <a:solidFill>
            <a:schemeClr val="accent1">
              <a:lumMod val="75000"/>
            </a:schemeClr>
          </a:solidFill>
          <a:ln>
            <a:noFill/>
          </a:ln>
          <a:effectLst/>
        </p:spPr>
        <p:txBody>
          <a:bodyPr lIns="228600" tIns="228600" rIns="228600" bIns="228600"/>
          <a:lstStyle/>
          <a:p>
            <a:r>
              <a:rPr lang="en-US" sz="2800" dirty="0" err="1" smtClean="0">
                <a:solidFill>
                  <a:srgbClr val="000000"/>
                </a:solidFill>
                <a:latin typeface="Calibri" panose="020F0502020204030204" pitchFamily="34" charset="0"/>
              </a:rPr>
              <a:t>Maija</a:t>
            </a:r>
            <a:r>
              <a:rPr lang="en-US" sz="2800" dirty="0" smtClean="0">
                <a:solidFill>
                  <a:srgbClr val="000000"/>
                </a:solidFill>
                <a:latin typeface="Calibri" panose="020F0502020204030204" pitchFamily="34" charset="0"/>
              </a:rPr>
              <a:t> Anderson, DNP, RN</a:t>
            </a:r>
          </a:p>
          <a:p>
            <a:r>
              <a:rPr lang="en-US" sz="2800" dirty="0" smtClean="0">
                <a:solidFill>
                  <a:srgbClr val="000000"/>
                </a:solidFill>
                <a:latin typeface="Calibri" panose="020F0502020204030204" pitchFamily="34" charset="0"/>
              </a:rPr>
              <a:t>Director, Nursing Program</a:t>
            </a:r>
          </a:p>
          <a:p>
            <a:r>
              <a:rPr lang="en-US" sz="2800" dirty="0" smtClean="0">
                <a:solidFill>
                  <a:srgbClr val="000000"/>
                </a:solidFill>
                <a:latin typeface="Calibri" panose="020F0502020204030204" pitchFamily="34" charset="0"/>
              </a:rPr>
              <a:t>Morgan State University</a:t>
            </a:r>
          </a:p>
          <a:p>
            <a:r>
              <a:rPr lang="en-US" sz="2800" dirty="0" smtClean="0">
                <a:solidFill>
                  <a:srgbClr val="000000"/>
                </a:solidFill>
                <a:latin typeface="Calibri" panose="020F0502020204030204" pitchFamily="34" charset="0"/>
                <a:hlinkClick r:id="rId3"/>
              </a:rPr>
              <a:t>Maija.anderson@morgan.edu</a:t>
            </a:r>
            <a:endParaRPr lang="en-US" sz="2800" dirty="0" smtClean="0">
              <a:solidFill>
                <a:srgbClr val="000000"/>
              </a:solidFill>
              <a:latin typeface="Calibri" panose="020F0502020204030204" pitchFamily="34" charset="0"/>
            </a:endParaRPr>
          </a:p>
          <a:p>
            <a:endParaRPr lang="en-US" sz="2800" dirty="0" smtClean="0">
              <a:solidFill>
                <a:srgbClr val="000000"/>
              </a:solidFill>
              <a:latin typeface="Calibri" panose="020F0502020204030204" pitchFamily="34" charset="0"/>
            </a:endParaRPr>
          </a:p>
          <a:p>
            <a:r>
              <a:rPr lang="en-US" sz="2800" dirty="0" smtClean="0">
                <a:solidFill>
                  <a:srgbClr val="000000"/>
                </a:solidFill>
                <a:latin typeface="Calibri" panose="020F0502020204030204" pitchFamily="34" charset="0"/>
              </a:rPr>
              <a:t>Patience</a:t>
            </a:r>
            <a:r>
              <a:rPr lang="en-US" sz="2800" dirty="0">
                <a:solidFill>
                  <a:srgbClr val="000000"/>
                </a:solidFill>
                <a:latin typeface="Calibri" panose="020F0502020204030204" pitchFamily="34" charset="0"/>
              </a:rPr>
              <a:t> </a:t>
            </a:r>
            <a:r>
              <a:rPr lang="en-US" sz="2800" dirty="0" err="1">
                <a:solidFill>
                  <a:srgbClr val="000000"/>
                </a:solidFill>
                <a:latin typeface="Calibri" panose="020F0502020204030204" pitchFamily="34" charset="0"/>
              </a:rPr>
              <a:t>Mbulu</a:t>
            </a:r>
            <a:r>
              <a:rPr lang="en-US" sz="2800" dirty="0">
                <a:solidFill>
                  <a:srgbClr val="000000"/>
                </a:solidFill>
                <a:latin typeface="Calibri" panose="020F0502020204030204" pitchFamily="34" charset="0"/>
              </a:rPr>
              <a:t>, </a:t>
            </a:r>
            <a:r>
              <a:rPr lang="en-US" sz="2800" dirty="0" err="1">
                <a:solidFill>
                  <a:srgbClr val="000000"/>
                </a:solidFill>
                <a:latin typeface="Calibri" panose="020F0502020204030204" pitchFamily="34" charset="0"/>
              </a:rPr>
              <a:t>Ed.D</a:t>
            </a:r>
            <a:r>
              <a:rPr lang="en-US" sz="2800" dirty="0">
                <a:solidFill>
                  <a:srgbClr val="000000"/>
                </a:solidFill>
                <a:latin typeface="Calibri" panose="020F0502020204030204" pitchFamily="34" charset="0"/>
              </a:rPr>
              <a:t>, MS, RN</a:t>
            </a:r>
            <a:r>
              <a:rPr lang="en-US" sz="2800" dirty="0">
                <a:latin typeface="Calibri" panose="020F0502020204030204" pitchFamily="34" charset="0"/>
              </a:rPr>
              <a:t/>
            </a:r>
            <a:br>
              <a:rPr lang="en-US" sz="2800" dirty="0">
                <a:latin typeface="Calibri" panose="020F0502020204030204" pitchFamily="34" charset="0"/>
              </a:rPr>
            </a:br>
            <a:r>
              <a:rPr lang="en-US" sz="2800" dirty="0">
                <a:solidFill>
                  <a:srgbClr val="000000"/>
                </a:solidFill>
                <a:latin typeface="Calibri" panose="020F0502020204030204" pitchFamily="34" charset="0"/>
              </a:rPr>
              <a:t>Associate Professor of Nursing</a:t>
            </a:r>
            <a:r>
              <a:rPr lang="en-US" sz="2800" dirty="0">
                <a:latin typeface="Calibri" panose="020F0502020204030204" pitchFamily="34" charset="0"/>
              </a:rPr>
              <a:t/>
            </a:r>
            <a:br>
              <a:rPr lang="en-US" sz="2800" dirty="0">
                <a:latin typeface="Calibri" panose="020F0502020204030204" pitchFamily="34" charset="0"/>
              </a:rPr>
            </a:br>
            <a:r>
              <a:rPr lang="en-US" sz="2800" dirty="0" smtClean="0">
                <a:solidFill>
                  <a:srgbClr val="000000"/>
                </a:solidFill>
                <a:latin typeface="Calibri" panose="020F0502020204030204" pitchFamily="34" charset="0"/>
              </a:rPr>
              <a:t>Montgomery College</a:t>
            </a:r>
          </a:p>
          <a:p>
            <a:r>
              <a:rPr lang="en-US" sz="2800" dirty="0" smtClean="0">
                <a:hlinkClick r:id="rId4"/>
              </a:rPr>
              <a:t>Patience.Mbulu@montgomerycollege.edu</a:t>
            </a:r>
            <a:endParaRPr lang="en-US" sz="2800" dirty="0" smtClean="0"/>
          </a:p>
          <a:p>
            <a:r>
              <a:rPr lang="en-US" sz="2800" dirty="0">
                <a:latin typeface="Calibri" panose="020F0502020204030204" pitchFamily="34" charset="0"/>
              </a:rPr>
              <a:t/>
            </a:r>
            <a:br>
              <a:rPr lang="en-US" sz="2800" dirty="0">
                <a:latin typeface="Calibri" panose="020F0502020204030204" pitchFamily="34" charset="0"/>
              </a:rPr>
            </a:br>
            <a:r>
              <a:rPr lang="en-US" sz="2800" dirty="0">
                <a:latin typeface="Calibri" panose="020F0502020204030204" pitchFamily="34" charset="0"/>
              </a:rPr>
              <a:t>Cordelia </a:t>
            </a:r>
            <a:r>
              <a:rPr lang="en-US" sz="2800" dirty="0" err="1">
                <a:latin typeface="Calibri" panose="020F0502020204030204" pitchFamily="34" charset="0"/>
              </a:rPr>
              <a:t>Obizoba</a:t>
            </a:r>
            <a:r>
              <a:rPr lang="en-US" sz="2800" dirty="0">
                <a:latin typeface="Calibri" panose="020F0502020204030204" pitchFamily="34" charset="0"/>
              </a:rPr>
              <a:t>, PhD, </a:t>
            </a:r>
            <a:r>
              <a:rPr lang="en-US" sz="2800" dirty="0" smtClean="0">
                <a:latin typeface="Calibri" panose="020F0502020204030204" pitchFamily="34" charset="0"/>
              </a:rPr>
              <a:t>RN</a:t>
            </a:r>
          </a:p>
          <a:p>
            <a:r>
              <a:rPr lang="en-US" sz="2800" dirty="0" smtClean="0">
                <a:latin typeface="Calibri" panose="020F0502020204030204" pitchFamily="34" charset="0"/>
              </a:rPr>
              <a:t>Assistant </a:t>
            </a:r>
            <a:r>
              <a:rPr lang="en-US" sz="2800" dirty="0">
                <a:latin typeface="Calibri" panose="020F0502020204030204" pitchFamily="34" charset="0"/>
              </a:rPr>
              <a:t>Professor of Nursing</a:t>
            </a:r>
            <a:br>
              <a:rPr lang="en-US" sz="2800" dirty="0">
                <a:latin typeface="Calibri" panose="020F0502020204030204" pitchFamily="34" charset="0"/>
              </a:rPr>
            </a:br>
            <a:r>
              <a:rPr lang="en-US" sz="2800" dirty="0">
                <a:latin typeface="Calibri" panose="020F0502020204030204" pitchFamily="34" charset="0"/>
              </a:rPr>
              <a:t>Bowie State University</a:t>
            </a:r>
          </a:p>
          <a:p>
            <a:r>
              <a:rPr lang="en-US" sz="2800" dirty="0" smtClean="0">
                <a:hlinkClick r:id="rId5"/>
              </a:rPr>
              <a:t>cobizoba@bowiestate.edu</a:t>
            </a:r>
            <a:endParaRPr lang="en-US" sz="2800" dirty="0" smtClean="0"/>
          </a:p>
          <a:p>
            <a:endParaRPr lang="en-US" sz="2800" dirty="0"/>
          </a:p>
          <a:p>
            <a:r>
              <a:rPr lang="en-US" sz="2800" dirty="0" smtClean="0"/>
              <a:t>Jeffrey Ash, </a:t>
            </a:r>
            <a:r>
              <a:rPr lang="en-US" sz="2800" dirty="0" err="1" smtClean="0"/>
              <a:t>EdD</a:t>
            </a:r>
            <a:endParaRPr lang="en-US" sz="2800" dirty="0" smtClean="0"/>
          </a:p>
          <a:p>
            <a:r>
              <a:rPr lang="en-US" sz="2800" dirty="0" smtClean="0"/>
              <a:t>Associate Dean for Diversity and Inclusion</a:t>
            </a:r>
          </a:p>
          <a:p>
            <a:r>
              <a:rPr lang="en-US" sz="2800" dirty="0" smtClean="0"/>
              <a:t>University of Maryland School of Nursing</a:t>
            </a:r>
          </a:p>
          <a:p>
            <a:r>
              <a:rPr lang="en-US" sz="2800" dirty="0" smtClean="0">
                <a:hlinkClick r:id="rId6"/>
              </a:rPr>
              <a:t>ash@son.umaryland.edu</a:t>
            </a:r>
            <a:r>
              <a:rPr lang="en-US" sz="2800" dirty="0" smtClean="0"/>
              <a:t> </a:t>
            </a:r>
            <a:endParaRPr lang="en-US" sz="2800" dirty="0"/>
          </a:p>
          <a:p>
            <a:r>
              <a:rPr lang="en-US" sz="2800" dirty="0"/>
              <a:t/>
            </a:r>
            <a:br>
              <a:rPr lang="en-US" sz="2800" dirty="0"/>
            </a:br>
            <a:endParaRPr lang="en-US" sz="2800" dirty="0">
              <a:solidFill>
                <a:schemeClr val="bg1"/>
              </a:solidFill>
              <a:latin typeface="Calibri" pitchFamily="34" charset="0"/>
            </a:endParaRPr>
          </a:p>
        </p:txBody>
      </p:sp>
      <p:sp>
        <p:nvSpPr>
          <p:cNvPr id="2183" name="Text Box 135"/>
          <p:cNvSpPr txBox="1">
            <a:spLocks noChangeArrowheads="1"/>
          </p:cNvSpPr>
          <p:nvPr/>
        </p:nvSpPr>
        <p:spPr bwMode="auto">
          <a:xfrm>
            <a:off x="21124493" y="7620000"/>
            <a:ext cx="10868395" cy="8248412"/>
          </a:xfrm>
          <a:prstGeom prst="rect">
            <a:avLst/>
          </a:prstGeom>
          <a:solidFill>
            <a:schemeClr val="bg1"/>
          </a:solidFill>
          <a:ln>
            <a:noFill/>
          </a:ln>
          <a:effectLst/>
        </p:spPr>
        <p:txBody>
          <a:bodyPr wrap="square" lIns="182880" tIns="182880" rIns="182880" bIns="182880">
            <a:spAutoFit/>
          </a:bodyPr>
          <a:lstStyle/>
          <a:p>
            <a:pPr marL="457200" indent="-457200" defTabSz="3291573" fontAlgn="auto">
              <a:spcBef>
                <a:spcPts val="0"/>
              </a:spcBef>
              <a:spcAft>
                <a:spcPts val="0"/>
              </a:spcAft>
              <a:buFont typeface="Arial" panose="020B0604020202020204" pitchFamily="34" charset="0"/>
              <a:buChar char="•"/>
            </a:pPr>
            <a:r>
              <a:rPr lang="en-US" dirty="0" smtClean="0"/>
              <a:t>Lack of faculty knowledge of academic development for ESL students </a:t>
            </a:r>
          </a:p>
          <a:p>
            <a:pPr defTabSz="3291573" fontAlgn="auto">
              <a:spcBef>
                <a:spcPts val="0"/>
              </a:spcBef>
              <a:spcAft>
                <a:spcPts val="0"/>
              </a:spcAft>
            </a:pPr>
            <a:endParaRPr lang="en-US" dirty="0" smtClean="0"/>
          </a:p>
          <a:p>
            <a:pPr marL="457200" indent="-457200" defTabSz="3291573" fontAlgn="auto">
              <a:spcBef>
                <a:spcPts val="0"/>
              </a:spcBef>
              <a:spcAft>
                <a:spcPts val="0"/>
              </a:spcAft>
              <a:buFont typeface="Arial" panose="020B0604020202020204" pitchFamily="34" charset="0"/>
              <a:buChar char="•"/>
            </a:pPr>
            <a:r>
              <a:rPr lang="en-US" dirty="0" smtClean="0"/>
              <a:t>Inadequate or complete lack of organized, effective institutional efforts to recruit and retain </a:t>
            </a:r>
            <a:r>
              <a:rPr lang="en-US" dirty="0"/>
              <a:t>underrepresented/minority </a:t>
            </a:r>
            <a:r>
              <a:rPr lang="en-US" dirty="0" smtClean="0"/>
              <a:t>students and faculty</a:t>
            </a:r>
          </a:p>
          <a:p>
            <a:pPr marL="457200" indent="-457200" defTabSz="3291573" fontAlgn="auto">
              <a:spcBef>
                <a:spcPts val="0"/>
              </a:spcBef>
              <a:spcAft>
                <a:spcPts val="0"/>
              </a:spcAft>
              <a:buFont typeface="Arial" panose="020B0604020202020204" pitchFamily="34" charset="0"/>
              <a:buChar char="•"/>
            </a:pPr>
            <a:endParaRPr lang="en-US" dirty="0" smtClean="0"/>
          </a:p>
          <a:p>
            <a:pPr marL="457200" indent="-457200" defTabSz="3291573" fontAlgn="auto">
              <a:spcBef>
                <a:spcPts val="0"/>
              </a:spcBef>
              <a:spcAft>
                <a:spcPts val="0"/>
              </a:spcAft>
              <a:buFont typeface="Arial" panose="020B0604020202020204" pitchFamily="34" charset="0"/>
              <a:buChar char="•"/>
            </a:pPr>
            <a:r>
              <a:rPr lang="en-US" dirty="0" smtClean="0"/>
              <a:t>Insufficient academic support services/activities for underrepresented/minority students</a:t>
            </a:r>
          </a:p>
          <a:p>
            <a:pPr defTabSz="3291573" fontAlgn="auto">
              <a:spcBef>
                <a:spcPts val="0"/>
              </a:spcBef>
              <a:spcAft>
                <a:spcPts val="0"/>
              </a:spcAft>
            </a:pPr>
            <a:endParaRPr lang="en-US" dirty="0" smtClean="0"/>
          </a:p>
          <a:p>
            <a:pPr marL="457200" indent="-457200" defTabSz="3291573" fontAlgn="auto">
              <a:spcBef>
                <a:spcPts val="0"/>
              </a:spcBef>
              <a:spcAft>
                <a:spcPts val="0"/>
              </a:spcAft>
              <a:buFont typeface="Arial" panose="020B0604020202020204" pitchFamily="34" charset="0"/>
              <a:buChar char="•"/>
            </a:pPr>
            <a:r>
              <a:rPr lang="en-US" dirty="0" smtClean="0"/>
              <a:t>Reduction in funding to HBCUs/MSIs where a high percentage of underrepresented minority students and faculty complete their nursing education</a:t>
            </a:r>
          </a:p>
          <a:p>
            <a:pPr marL="457200" indent="-457200" defTabSz="3291573" fontAlgn="auto">
              <a:spcBef>
                <a:spcPts val="0"/>
              </a:spcBef>
              <a:spcAft>
                <a:spcPts val="0"/>
              </a:spcAft>
              <a:buFont typeface="Arial" panose="020B0604020202020204" pitchFamily="34" charset="0"/>
              <a:buChar char="•"/>
            </a:pPr>
            <a:endParaRPr lang="en-US" dirty="0" smtClean="0"/>
          </a:p>
          <a:p>
            <a:pPr marL="457200" indent="-457200" defTabSz="3291573" fontAlgn="auto">
              <a:spcBef>
                <a:spcPts val="0"/>
              </a:spcBef>
              <a:spcAft>
                <a:spcPts val="0"/>
              </a:spcAft>
              <a:buFont typeface="Arial" panose="020B0604020202020204" pitchFamily="34" charset="0"/>
              <a:buChar char="•"/>
            </a:pPr>
            <a:r>
              <a:rPr lang="en-US" dirty="0" smtClean="0"/>
              <a:t>Lack </a:t>
            </a:r>
            <a:r>
              <a:rPr lang="en-US" dirty="0"/>
              <a:t>of </a:t>
            </a:r>
            <a:r>
              <a:rPr lang="en-US" dirty="0" smtClean="0"/>
              <a:t>cultural competency, awareness and sensitivity</a:t>
            </a:r>
          </a:p>
          <a:p>
            <a:pPr defTabSz="3291573" fontAlgn="auto">
              <a:spcBef>
                <a:spcPts val="0"/>
              </a:spcBef>
              <a:spcAft>
                <a:spcPts val="0"/>
              </a:spcAft>
            </a:pPr>
            <a:endParaRPr lang="en-US" dirty="0" smtClean="0"/>
          </a:p>
        </p:txBody>
      </p:sp>
      <p:sp>
        <p:nvSpPr>
          <p:cNvPr id="2184" name="Text Box 136"/>
          <p:cNvSpPr txBox="1">
            <a:spLocks noChangeArrowheads="1"/>
          </p:cNvSpPr>
          <p:nvPr/>
        </p:nvSpPr>
        <p:spPr bwMode="auto">
          <a:xfrm>
            <a:off x="32907288" y="6854825"/>
            <a:ext cx="10055225" cy="21051917"/>
          </a:xfrm>
          <a:prstGeom prst="rect">
            <a:avLst/>
          </a:prstGeom>
          <a:solidFill>
            <a:schemeClr val="bg1"/>
          </a:solidFill>
          <a:ln>
            <a:noFill/>
          </a:ln>
          <a:effectLst/>
        </p:spPr>
        <p:txBody>
          <a:bodyPr lIns="182880" tIns="182880" rIns="182880" bIns="182880">
            <a:spAutoFit/>
          </a:bodyPr>
          <a:lstStyle/>
          <a:p>
            <a:pPr defTabSz="3291573" fontAlgn="auto">
              <a:spcBef>
                <a:spcPts val="0"/>
              </a:spcBef>
              <a:spcAft>
                <a:spcPts val="0"/>
              </a:spcAft>
            </a:pPr>
            <a:r>
              <a:rPr lang="en-US" altLang="en-US" b="1" dirty="0" smtClean="0">
                <a:cs typeface="Arial" charset="0"/>
              </a:rPr>
              <a:t>IOM Recommendations, cont.</a:t>
            </a:r>
          </a:p>
          <a:p>
            <a:pPr defTabSz="3291573" fontAlgn="auto">
              <a:spcBef>
                <a:spcPts val="0"/>
              </a:spcBef>
              <a:spcAft>
                <a:spcPts val="0"/>
              </a:spcAft>
            </a:pPr>
            <a:endParaRPr lang="en-US" altLang="en-US" dirty="0" smtClean="0">
              <a:cs typeface="Arial" charset="0"/>
            </a:endParaRPr>
          </a:p>
          <a:p>
            <a:pPr marL="457200" indent="-457200" defTabSz="3291573" fontAlgn="auto">
              <a:spcBef>
                <a:spcPts val="0"/>
              </a:spcBef>
              <a:spcAft>
                <a:spcPts val="0"/>
              </a:spcAft>
              <a:buFont typeface="Arial" panose="020B0604020202020204" pitchFamily="34" charset="0"/>
              <a:buChar char="•"/>
            </a:pPr>
            <a:r>
              <a:rPr lang="en-US" dirty="0"/>
              <a:t>“In the nursing profession, creating bridge programs and educational pathways between undergraduate and graduate programs…appears to be one way of increasing the overall diversity of the student body and nurse faculty with respect to not only race/ethnicity, but also geography, background and personal experience. Mentoring programs that support minority nursing students are another promising approach.” (p. 208</a:t>
            </a:r>
            <a:r>
              <a:rPr lang="en-US" dirty="0" smtClean="0"/>
              <a:t>)</a:t>
            </a:r>
          </a:p>
          <a:p>
            <a:pPr marL="457200" indent="-457200" defTabSz="3291573" fontAlgn="auto">
              <a:spcBef>
                <a:spcPts val="0"/>
              </a:spcBef>
              <a:spcAft>
                <a:spcPts val="0"/>
              </a:spcAft>
              <a:buFont typeface="Arial" panose="020B0604020202020204" pitchFamily="34" charset="0"/>
              <a:buChar char="•"/>
            </a:pPr>
            <a:endParaRPr lang="en-US" dirty="0"/>
          </a:p>
          <a:p>
            <a:pPr marL="457200" indent="-457200" eaLnBrk="1" hangingPunct="1">
              <a:buFont typeface="Arial" panose="020B0604020202020204" pitchFamily="34" charset="0"/>
              <a:buChar char="•"/>
            </a:pPr>
            <a:r>
              <a:rPr lang="en-US" dirty="0"/>
              <a:t>“Identification of the staff and environmental characteristics that best support the success of diverse nurses working to acquire doctoral degrees.” (p. 276, Box 7-2) </a:t>
            </a:r>
          </a:p>
          <a:p>
            <a:pPr eaLnBrk="1" hangingPunct="1"/>
            <a:endParaRPr lang="en-US" dirty="0"/>
          </a:p>
          <a:p>
            <a:pPr marL="457200" indent="-457200" eaLnBrk="1" hangingPunct="1">
              <a:buFont typeface="Arial" panose="020B0604020202020204" pitchFamily="34" charset="0"/>
              <a:buChar char="•"/>
            </a:pPr>
            <a:r>
              <a:rPr lang="en-US" dirty="0"/>
              <a:t>“Identification of the characteristics of mentors that have been (or could be) most successful in recruiting and training diverse nurses and nurse faculty.” (p. 276, Box 7-2</a:t>
            </a:r>
            <a:r>
              <a:rPr lang="en-US" dirty="0" smtClean="0"/>
              <a:t>)</a:t>
            </a:r>
          </a:p>
          <a:p>
            <a:pPr defTabSz="3291573" fontAlgn="auto">
              <a:spcBef>
                <a:spcPts val="0"/>
              </a:spcBef>
              <a:spcAft>
                <a:spcPts val="0"/>
              </a:spcAft>
            </a:pPr>
            <a:endParaRPr lang="en-US" altLang="en-US" dirty="0" smtClean="0">
              <a:cs typeface="Arial" charset="0"/>
            </a:endParaRPr>
          </a:p>
          <a:p>
            <a:pPr marL="457200" indent="-457200" defTabSz="3291573" fontAlgn="auto">
              <a:spcBef>
                <a:spcPts val="0"/>
              </a:spcBef>
              <a:spcAft>
                <a:spcPts val="0"/>
              </a:spcAft>
              <a:buFont typeface="Arial" panose="020B0604020202020204" pitchFamily="34" charset="0"/>
              <a:buChar char="•"/>
            </a:pPr>
            <a:r>
              <a:rPr lang="en-US" altLang="en-US" dirty="0" smtClean="0">
                <a:cs typeface="Arial" charset="0"/>
              </a:rPr>
              <a:t>A collaborative approach to nursing education between and among colleges/universities and nursing practice has been identified as an important model where the benefits include optimal use of resources and opportunities to develop and share knowledge across institutions (Hunt, Gibson &amp; Dean, 2008; </a:t>
            </a:r>
            <a:r>
              <a:rPr lang="en-US" altLang="en-US" dirty="0" err="1" smtClean="0">
                <a:cs typeface="Arial" charset="0"/>
              </a:rPr>
              <a:t>Molzahn</a:t>
            </a:r>
            <a:r>
              <a:rPr lang="en-US" altLang="en-US" dirty="0" smtClean="0">
                <a:cs typeface="Arial" charset="0"/>
              </a:rPr>
              <a:t> and </a:t>
            </a:r>
            <a:r>
              <a:rPr lang="en-US" altLang="en-US" dirty="0" err="1" smtClean="0">
                <a:cs typeface="Arial" charset="0"/>
              </a:rPr>
              <a:t>Purkins</a:t>
            </a:r>
            <a:r>
              <a:rPr lang="en-US" altLang="en-US" dirty="0" smtClean="0">
                <a:cs typeface="Arial" charset="0"/>
              </a:rPr>
              <a:t>, 2004)</a:t>
            </a:r>
          </a:p>
          <a:p>
            <a:pPr marL="457200" indent="-457200" defTabSz="3291573" fontAlgn="auto">
              <a:spcBef>
                <a:spcPts val="0"/>
              </a:spcBef>
              <a:spcAft>
                <a:spcPts val="0"/>
              </a:spcAft>
              <a:buFont typeface="Arial" panose="020B0604020202020204" pitchFamily="34" charset="0"/>
              <a:buChar char="•"/>
            </a:pPr>
            <a:endParaRPr lang="en-US" altLang="en-US" dirty="0" smtClean="0">
              <a:cs typeface="Arial" charset="0"/>
            </a:endParaRPr>
          </a:p>
          <a:p>
            <a:pPr defTabSz="3291573" fontAlgn="auto">
              <a:spcBef>
                <a:spcPts val="0"/>
              </a:spcBef>
              <a:spcAft>
                <a:spcPts val="0"/>
              </a:spcAft>
            </a:pPr>
            <a:r>
              <a:rPr lang="en-US" altLang="en-US" b="1" dirty="0" smtClean="0">
                <a:cs typeface="Arial" charset="0"/>
              </a:rPr>
              <a:t>Next Logical Step</a:t>
            </a:r>
            <a:endParaRPr lang="en-US" altLang="en-US" b="1" dirty="0">
              <a:cs typeface="Arial" charset="0"/>
            </a:endParaRPr>
          </a:p>
          <a:p>
            <a:pPr defTabSz="3291573" fontAlgn="auto">
              <a:spcBef>
                <a:spcPts val="0"/>
              </a:spcBef>
              <a:spcAft>
                <a:spcPts val="0"/>
              </a:spcAft>
            </a:pPr>
            <a:endParaRPr lang="en-US" altLang="en-US" dirty="0" smtClean="0">
              <a:cs typeface="Arial" charset="0"/>
            </a:endParaRPr>
          </a:p>
          <a:p>
            <a:pPr marL="457200" indent="-457200" defTabSz="3291573" fontAlgn="auto">
              <a:spcBef>
                <a:spcPts val="0"/>
              </a:spcBef>
              <a:spcAft>
                <a:spcPts val="0"/>
              </a:spcAft>
              <a:buFont typeface="Arial" panose="020B0604020202020204" pitchFamily="34" charset="0"/>
              <a:buChar char="•"/>
            </a:pPr>
            <a:r>
              <a:rPr lang="en-US" altLang="en-US" dirty="0" smtClean="0">
                <a:cs typeface="Arial" charset="0"/>
              </a:rPr>
              <a:t>Next steps for leaders of nursing diversity and inclusion in MD is to conceptualize and operationalize a plan that includes </a:t>
            </a:r>
            <a:r>
              <a:rPr lang="en-US" altLang="en-US" b="1" dirty="0" smtClean="0">
                <a:cs typeface="Arial" charset="0"/>
              </a:rPr>
              <a:t>collaborative/Interinstitutional</a:t>
            </a:r>
            <a:r>
              <a:rPr lang="en-US" altLang="en-US" dirty="0" smtClean="0">
                <a:cs typeface="Arial" charset="0"/>
              </a:rPr>
              <a:t> partnerships between and among nursing education programs as well as our practice partners. </a:t>
            </a:r>
          </a:p>
          <a:p>
            <a:pPr defTabSz="3291573" fontAlgn="auto">
              <a:spcBef>
                <a:spcPts val="0"/>
              </a:spcBef>
              <a:spcAft>
                <a:spcPts val="0"/>
              </a:spcAft>
            </a:pPr>
            <a:endParaRPr lang="en-US" altLang="en-US" b="1" dirty="0">
              <a:cs typeface="Arial" charset="0"/>
            </a:endParaRPr>
          </a:p>
          <a:p>
            <a:pPr defTabSz="3291573" fontAlgn="auto">
              <a:spcBef>
                <a:spcPts val="0"/>
              </a:spcBef>
              <a:spcAft>
                <a:spcPts val="0"/>
              </a:spcAft>
            </a:pPr>
            <a:r>
              <a:rPr lang="en-US" altLang="en-US" b="1" dirty="0" smtClean="0">
                <a:cs typeface="Arial" charset="0"/>
              </a:rPr>
              <a:t>References listed </a:t>
            </a:r>
            <a:r>
              <a:rPr lang="en-US" altLang="en-US" b="1" smtClean="0">
                <a:cs typeface="Arial" charset="0"/>
              </a:rPr>
              <a:t>in attachment</a:t>
            </a:r>
            <a:endParaRPr lang="en-US" altLang="en-US" b="1" dirty="0" smtClean="0">
              <a:cs typeface="Arial" charset="0"/>
            </a:endParaRPr>
          </a:p>
          <a:p>
            <a:pPr defTabSz="3291573" fontAlgn="auto">
              <a:spcBef>
                <a:spcPts val="0"/>
              </a:spcBef>
              <a:spcAft>
                <a:spcPts val="0"/>
              </a:spcAft>
            </a:pPr>
            <a:endParaRPr lang="en-US" altLang="en-US" b="1" dirty="0" smtClean="0">
              <a:cs typeface="Arial" charset="0"/>
            </a:endParaRPr>
          </a:p>
        </p:txBody>
      </p:sp>
      <p:sp>
        <p:nvSpPr>
          <p:cNvPr id="2187" name="Text Box 139"/>
          <p:cNvSpPr txBox="1">
            <a:spLocks noChangeArrowheads="1"/>
          </p:cNvSpPr>
          <p:nvPr/>
        </p:nvSpPr>
        <p:spPr bwMode="auto">
          <a:xfrm>
            <a:off x="10061575" y="6870032"/>
            <a:ext cx="10055225" cy="26961227"/>
          </a:xfrm>
          <a:prstGeom prst="rect">
            <a:avLst/>
          </a:prstGeom>
          <a:solidFill>
            <a:schemeClr val="bg1"/>
          </a:solidFill>
          <a:ln>
            <a:noFill/>
          </a:ln>
          <a:effectLst/>
        </p:spPr>
        <p:txBody>
          <a:bodyPr lIns="182880" tIns="182880" rIns="182880" bIns="182880">
            <a:spAutoFit/>
          </a:bodyPr>
          <a:lstStyle/>
          <a:p>
            <a:pPr eaLnBrk="1" hangingPunct="1"/>
            <a:r>
              <a:rPr lang="en-US" b="1" dirty="0" smtClean="0">
                <a:solidFill>
                  <a:prstClr val="black"/>
                </a:solidFill>
                <a:latin typeface="Calibri" pitchFamily="34" charset="0"/>
              </a:rPr>
              <a:t>IOM Recommendations on Diversity in Nursing:</a:t>
            </a:r>
          </a:p>
          <a:p>
            <a:pPr eaLnBrk="1" hangingPunct="1"/>
            <a:endParaRPr lang="en-US" dirty="0" smtClean="0">
              <a:solidFill>
                <a:prstClr val="black"/>
              </a:solidFill>
              <a:latin typeface="Calibri" pitchFamily="34" charset="0"/>
            </a:endParaRPr>
          </a:p>
          <a:p>
            <a:pPr eaLnBrk="1" hangingPunct="1"/>
            <a:r>
              <a:rPr lang="en-US" dirty="0"/>
              <a:t>“To achieve the goal of increasing access to high-quality, culturally relevant care among the diverse populations in the United States, the nursing profession must increase its appeal to young people, men, and nonwhite racial/ethnic groups.” (p. 124-125)</a:t>
            </a:r>
            <a:endParaRPr lang="en-US" dirty="0" smtClean="0"/>
          </a:p>
          <a:p>
            <a:pPr eaLnBrk="1" hangingPunct="1"/>
            <a:endParaRPr lang="en-US" dirty="0">
              <a:solidFill>
                <a:prstClr val="black"/>
              </a:solidFill>
              <a:latin typeface="Calibri" pitchFamily="34" charset="0"/>
            </a:endParaRPr>
          </a:p>
          <a:p>
            <a:pPr eaLnBrk="1" hangingPunct="1"/>
            <a:r>
              <a:rPr lang="en-US" dirty="0"/>
              <a:t>To better meet the current and future health needs of the public and to provide culturally relevant care…efforts to increase nurses’ levels of educational attainment must emphasize increasing the diversity of the student body. This [concern] needs to be addressed across all levels of education.” (p. 207</a:t>
            </a:r>
            <a:r>
              <a:rPr lang="en-US" dirty="0" smtClean="0"/>
              <a:t>)</a:t>
            </a:r>
          </a:p>
          <a:p>
            <a:pPr eaLnBrk="1" hangingPunct="1"/>
            <a:endParaRPr lang="en-US" b="1" dirty="0" smtClean="0"/>
          </a:p>
          <a:p>
            <a:pPr eaLnBrk="1" hangingPunct="1"/>
            <a:r>
              <a:rPr lang="en-US" b="1" dirty="0" smtClean="0"/>
              <a:t>NLN Living Document on Diversity and Inclusion in Nursing Education</a:t>
            </a:r>
          </a:p>
          <a:p>
            <a:pPr eaLnBrk="1" hangingPunct="1"/>
            <a:endParaRPr lang="en-US" b="1" dirty="0" smtClean="0"/>
          </a:p>
          <a:p>
            <a:pPr eaLnBrk="1" hangingPunct="1"/>
            <a:r>
              <a:rPr lang="en-US" dirty="0" smtClean="0"/>
              <a:t>“The National League for Nursing believes that diversity and quality health care are inseparable.” </a:t>
            </a:r>
          </a:p>
          <a:p>
            <a:pPr eaLnBrk="1" hangingPunct="1"/>
            <a:endParaRPr lang="en-US" dirty="0"/>
          </a:p>
          <a:p>
            <a:pPr eaLnBrk="1" hangingPunct="1"/>
            <a:r>
              <a:rPr lang="en-US" b="1" dirty="0" smtClean="0"/>
              <a:t>AACN Statement on Diversity and Inclusion (Draft from CC NE Deans and Directors, 2016)</a:t>
            </a:r>
          </a:p>
          <a:p>
            <a:pPr eaLnBrk="1" hangingPunct="1"/>
            <a:endParaRPr lang="en-US" b="1" dirty="0" smtClean="0"/>
          </a:p>
          <a:p>
            <a:pPr eaLnBrk="1" hangingPunct="1"/>
            <a:r>
              <a:rPr lang="en-US" dirty="0" smtClean="0"/>
              <a:t>“AACN recognizes that the population of the United States is rapidly becoming more diverse, health needs are more complex, and significant health professions  workforce shortages exist now and will become more acute into the next decade. Given these trends, diversity and inclusion are mission critical for nursing organizations as well as healthcare and higher education institutions.”</a:t>
            </a:r>
            <a:endParaRPr lang="en-US" dirty="0"/>
          </a:p>
          <a:p>
            <a:pPr eaLnBrk="1" hangingPunct="1"/>
            <a:endParaRPr lang="en-US" dirty="0" smtClean="0"/>
          </a:p>
          <a:p>
            <a:pPr algn="ctr" eaLnBrk="1" hangingPunct="1"/>
            <a:r>
              <a:rPr lang="en-US" b="1" dirty="0" smtClean="0"/>
              <a:t>What the Numbers Tell Us</a:t>
            </a:r>
          </a:p>
          <a:p>
            <a:pPr eaLnBrk="1" hangingPunct="1"/>
            <a:r>
              <a:rPr lang="en-US" b="1" dirty="0" smtClean="0"/>
              <a:t>Demographics of Registered Nurses Compared to Demographics of United States Population (2013)</a:t>
            </a:r>
          </a:p>
          <a:p>
            <a:pPr eaLnBrk="1" hangingPunct="1"/>
            <a:endParaRPr lang="en-US" b="1" dirty="0" smtClean="0"/>
          </a:p>
          <a:p>
            <a:pPr eaLnBrk="1" hangingPunct="1"/>
            <a:endParaRPr lang="en-US" dirty="0" smtClean="0"/>
          </a:p>
          <a:p>
            <a:pPr eaLnBrk="1" hangingPunct="1"/>
            <a:endParaRPr lang="en-US" dirty="0" smtClean="0">
              <a:solidFill>
                <a:prstClr val="black"/>
              </a:solidFill>
              <a:latin typeface="Calibri" pitchFamily="34" charset="0"/>
            </a:endParaRPr>
          </a:p>
          <a:p>
            <a:pPr eaLnBrk="1" hangingPunct="1"/>
            <a:endParaRPr lang="en-US" dirty="0">
              <a:solidFill>
                <a:prstClr val="black"/>
              </a:solidFill>
              <a:latin typeface="Calibri" pitchFamily="34" charset="0"/>
            </a:endParaRPr>
          </a:p>
          <a:p>
            <a:pPr eaLnBrk="1" hangingPunct="1"/>
            <a:endParaRPr lang="en-US" dirty="0" smtClean="0">
              <a:solidFill>
                <a:prstClr val="black"/>
              </a:solidFill>
              <a:latin typeface="Calibri" pitchFamily="34" charset="0"/>
            </a:endParaRPr>
          </a:p>
          <a:p>
            <a:pPr eaLnBrk="1" hangingPunct="1"/>
            <a:endParaRPr lang="en-US" dirty="0">
              <a:solidFill>
                <a:prstClr val="black"/>
              </a:solidFill>
              <a:latin typeface="Calibri" pitchFamily="34" charset="0"/>
            </a:endParaRPr>
          </a:p>
          <a:p>
            <a:pPr eaLnBrk="1" hangingPunct="1"/>
            <a:endParaRPr lang="en-US" dirty="0" smtClean="0">
              <a:solidFill>
                <a:prstClr val="black"/>
              </a:solidFill>
              <a:latin typeface="Calibri" pitchFamily="34" charset="0"/>
            </a:endParaRPr>
          </a:p>
          <a:p>
            <a:pPr eaLnBrk="1" hangingPunct="1"/>
            <a:endParaRPr lang="en-US" dirty="0" smtClean="0">
              <a:solidFill>
                <a:prstClr val="black"/>
              </a:solidFill>
              <a:latin typeface="Arial" panose="020B0604020202020204" pitchFamily="34" charset="0"/>
              <a:cs typeface="Arial" panose="020B0604020202020204" pitchFamily="34" charset="0"/>
            </a:endParaRPr>
          </a:p>
          <a:p>
            <a:pPr eaLnBrk="1" hangingPunct="1"/>
            <a:endParaRPr lang="en-US" dirty="0">
              <a:solidFill>
                <a:prstClr val="black"/>
              </a:solidFill>
              <a:latin typeface="Arial" panose="020B0604020202020204" pitchFamily="34" charset="0"/>
              <a:cs typeface="Arial" panose="020B0604020202020204" pitchFamily="34" charset="0"/>
            </a:endParaRPr>
          </a:p>
          <a:p>
            <a:pPr eaLnBrk="1" hangingPunct="1"/>
            <a:endParaRPr lang="en-US" dirty="0" smtClean="0">
              <a:solidFill>
                <a:prstClr val="black"/>
              </a:solidFill>
              <a:latin typeface="Arial" panose="020B0604020202020204" pitchFamily="34" charset="0"/>
              <a:cs typeface="Arial" panose="020B0604020202020204" pitchFamily="34" charset="0"/>
            </a:endParaRPr>
          </a:p>
          <a:p>
            <a:pPr eaLnBrk="1" hangingPunct="1"/>
            <a:endParaRPr lang="en-US" dirty="0">
              <a:solidFill>
                <a:prstClr val="black"/>
              </a:solidFill>
              <a:latin typeface="Arial" panose="020B0604020202020204" pitchFamily="34" charset="0"/>
              <a:cs typeface="Arial" panose="020B0604020202020204" pitchFamily="34" charset="0"/>
            </a:endParaRPr>
          </a:p>
          <a:p>
            <a:pPr eaLnBrk="1" hangingPunct="1"/>
            <a:endParaRPr lang="en-US" dirty="0" smtClean="0">
              <a:solidFill>
                <a:prstClr val="black"/>
              </a:solidFill>
              <a:latin typeface="Arial" panose="020B0604020202020204" pitchFamily="34" charset="0"/>
              <a:cs typeface="Arial" panose="020B0604020202020204" pitchFamily="34" charset="0"/>
            </a:endParaRPr>
          </a:p>
          <a:p>
            <a:pPr eaLnBrk="1" hangingPunct="1"/>
            <a:endParaRPr lang="en-US" dirty="0" smtClean="0">
              <a:solidFill>
                <a:prstClr val="black"/>
              </a:solidFill>
              <a:latin typeface="Arial" panose="020B0604020202020204" pitchFamily="34" charset="0"/>
              <a:cs typeface="Arial" panose="020B0604020202020204" pitchFamily="34" charset="0"/>
            </a:endParaRPr>
          </a:p>
          <a:p>
            <a:pPr eaLnBrk="1" hangingPunct="1"/>
            <a:endParaRPr lang="en-US" dirty="0" smtClean="0">
              <a:solidFill>
                <a:prstClr val="black"/>
              </a:solidFill>
              <a:latin typeface="Arial" panose="020B0604020202020204" pitchFamily="34" charset="0"/>
              <a:cs typeface="Arial" panose="020B0604020202020204" pitchFamily="34" charset="0"/>
            </a:endParaRPr>
          </a:p>
          <a:p>
            <a:pPr eaLnBrk="1" hangingPunct="1"/>
            <a:endParaRPr lang="en-US" dirty="0">
              <a:solidFill>
                <a:prstClr val="black"/>
              </a:solidFill>
              <a:latin typeface="Arial" panose="020B0604020202020204" pitchFamily="34" charset="0"/>
              <a:cs typeface="Arial" panose="020B0604020202020204" pitchFamily="34" charset="0"/>
            </a:endParaRPr>
          </a:p>
          <a:p>
            <a:pPr eaLnBrk="1" hangingPunct="1"/>
            <a:endParaRPr lang="en-US" dirty="0" smtClean="0">
              <a:solidFill>
                <a:prstClr val="black"/>
              </a:solidFill>
              <a:latin typeface="Arial" panose="020B0604020202020204" pitchFamily="34" charset="0"/>
              <a:cs typeface="Arial" panose="020B0604020202020204" pitchFamily="34" charset="0"/>
            </a:endParaRPr>
          </a:p>
          <a:p>
            <a:pPr eaLnBrk="1" hangingPunct="1"/>
            <a:r>
              <a:rPr lang="en-US" dirty="0" smtClean="0">
                <a:solidFill>
                  <a:prstClr val="black"/>
                </a:solidFill>
                <a:latin typeface="Arial" panose="020B0604020202020204" pitchFamily="34" charset="0"/>
                <a:cs typeface="Arial" panose="020B0604020202020204" pitchFamily="34" charset="0"/>
              </a:rPr>
              <a:t>~ We still have work to do ~</a:t>
            </a:r>
          </a:p>
        </p:txBody>
      </p:sp>
      <p:pic>
        <p:nvPicPr>
          <p:cNvPr id="1026" name="Picture 2" descr="C:\Users\maija.anderson\Downloads\Bowie logo.jpe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6184232"/>
            <a:ext cx="381000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p:cNvPicPr>
            <a:picLocks noChangeAspect="1"/>
          </p:cNvPicPr>
          <p:nvPr/>
        </p:nvPicPr>
        <p:blipFill>
          <a:blip r:embed="rId8" cstate="print">
            <a:lum bright="20000" contrast="-40000"/>
            <a:extLst>
              <a:ext uri="{28A0092B-C50C-407E-A947-70E740481C1C}">
                <a14:useLocalDpi xmlns:a14="http://schemas.microsoft.com/office/drawing/2010/main" val="0"/>
              </a:ext>
            </a:extLst>
          </a:blip>
          <a:stretch>
            <a:fillRect/>
          </a:stretch>
        </p:blipFill>
        <p:spPr>
          <a:xfrm>
            <a:off x="3247149" y="11056139"/>
            <a:ext cx="5519026" cy="3231900"/>
          </a:xfrm>
          <a:prstGeom prst="rect">
            <a:avLst/>
          </a:prstGeom>
        </p:spPr>
      </p:pic>
      <p:pic>
        <p:nvPicPr>
          <p:cNvPr id="34" name="Picture 1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0961" y="16188369"/>
            <a:ext cx="6391922" cy="2834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Text Box 136"/>
          <p:cNvSpPr txBox="1">
            <a:spLocks noChangeArrowheads="1"/>
          </p:cNvSpPr>
          <p:nvPr/>
        </p:nvSpPr>
        <p:spPr bwMode="auto">
          <a:xfrm>
            <a:off x="21196418" y="19431000"/>
            <a:ext cx="10868395" cy="4801314"/>
          </a:xfrm>
          <a:prstGeom prst="rect">
            <a:avLst/>
          </a:prstGeom>
          <a:solidFill>
            <a:schemeClr val="bg1"/>
          </a:solidFill>
          <a:ln>
            <a:noFill/>
          </a:ln>
          <a:effectLst/>
        </p:spPr>
        <p:txBody>
          <a:bodyPr wrap="square" lIns="182880" tIns="182880" rIns="182880" bIns="182880">
            <a:spAutoFit/>
          </a:bodyPr>
          <a:lstStyle/>
          <a:p>
            <a:pPr marL="457200" indent="-457200" defTabSz="3291573" fontAlgn="auto">
              <a:spcBef>
                <a:spcPts val="0"/>
              </a:spcBef>
              <a:spcAft>
                <a:spcPts val="0"/>
              </a:spcAft>
              <a:buFont typeface="Arial" panose="020B0604020202020204" pitchFamily="34" charset="0"/>
              <a:buChar char="•"/>
            </a:pPr>
            <a:r>
              <a:rPr lang="en-US" dirty="0" smtClean="0">
                <a:latin typeface="Arial" pitchFamily="34" charset="0"/>
                <a:cs typeface="Arial" pitchFamily="34" charset="0"/>
              </a:rPr>
              <a:t>Exacerbates the Nursing Shortage</a:t>
            </a:r>
          </a:p>
          <a:p>
            <a:pPr marL="914400" lvl="1" indent="-457200" defTabSz="3291573" fontAlgn="auto">
              <a:spcBef>
                <a:spcPts val="0"/>
              </a:spcBef>
              <a:spcAft>
                <a:spcPts val="0"/>
              </a:spcAft>
              <a:buFont typeface="Arial" panose="020B0604020202020204" pitchFamily="34" charset="0"/>
              <a:buChar char="•"/>
            </a:pPr>
            <a:r>
              <a:rPr lang="en-US" dirty="0" smtClean="0">
                <a:latin typeface="Arial" pitchFamily="34" charset="0"/>
                <a:cs typeface="Arial" pitchFamily="34" charset="0"/>
              </a:rPr>
              <a:t>Lack of diversity in the education pipeline causes a “trickle down effect” on a diverse workforce</a:t>
            </a:r>
          </a:p>
          <a:p>
            <a:pPr lvl="1" defTabSz="3291573" fontAlgn="auto">
              <a:spcBef>
                <a:spcPts val="0"/>
              </a:spcBef>
              <a:spcAft>
                <a:spcPts val="0"/>
              </a:spcAft>
            </a:pPr>
            <a:endParaRPr lang="en-US" dirty="0" smtClean="0">
              <a:latin typeface="Arial" pitchFamily="34" charset="0"/>
              <a:cs typeface="Arial" pitchFamily="34" charset="0"/>
            </a:endParaRPr>
          </a:p>
          <a:p>
            <a:pPr marL="457200" indent="-457200" defTabSz="3291573" fontAlgn="auto">
              <a:spcBef>
                <a:spcPts val="0"/>
              </a:spcBef>
              <a:spcAft>
                <a:spcPts val="0"/>
              </a:spcAft>
              <a:buFont typeface="Arial" panose="020B0604020202020204" pitchFamily="34" charset="0"/>
              <a:buChar char="•"/>
            </a:pPr>
            <a:r>
              <a:rPr lang="en-US" dirty="0" smtClean="0">
                <a:latin typeface="Arial" pitchFamily="34" charset="0"/>
                <a:cs typeface="Arial" pitchFamily="34" charset="0"/>
              </a:rPr>
              <a:t>Minority nursing students in nursing programs without minority faculty experience a feeling of “alienation”</a:t>
            </a:r>
          </a:p>
          <a:p>
            <a:pPr defTabSz="3291573" fontAlgn="auto">
              <a:spcBef>
                <a:spcPts val="0"/>
              </a:spcBef>
              <a:spcAft>
                <a:spcPts val="0"/>
              </a:spcAft>
            </a:pPr>
            <a:endParaRPr lang="en-US" dirty="0" smtClean="0">
              <a:latin typeface="Arial" pitchFamily="34" charset="0"/>
              <a:cs typeface="Arial" pitchFamily="34" charset="0"/>
            </a:endParaRPr>
          </a:p>
          <a:p>
            <a:pPr marL="457200" indent="-457200" defTabSz="3291573" fontAlgn="auto">
              <a:spcBef>
                <a:spcPts val="0"/>
              </a:spcBef>
              <a:spcAft>
                <a:spcPts val="0"/>
              </a:spcAft>
              <a:buFont typeface="Arial" panose="020B0604020202020204" pitchFamily="34" charset="0"/>
              <a:buChar char="•"/>
            </a:pPr>
            <a:r>
              <a:rPr lang="en-US" dirty="0" smtClean="0">
                <a:latin typeface="Arial" pitchFamily="34" charset="0"/>
                <a:cs typeface="Arial" pitchFamily="34" charset="0"/>
              </a:rPr>
              <a:t>Increases disparities in health access and outcomes for minorities</a:t>
            </a:r>
          </a:p>
        </p:txBody>
      </p:sp>
      <p:sp>
        <p:nvSpPr>
          <p:cNvPr id="5" name="TextBox 4"/>
          <p:cNvSpPr txBox="1"/>
          <p:nvPr/>
        </p:nvSpPr>
        <p:spPr>
          <a:xfrm>
            <a:off x="21412200" y="16082195"/>
            <a:ext cx="10580688" cy="3046988"/>
          </a:xfrm>
          <a:prstGeom prst="rect">
            <a:avLst/>
          </a:prstGeom>
          <a:noFill/>
        </p:spPr>
        <p:txBody>
          <a:bodyPr wrap="square" rtlCol="0">
            <a:spAutoFit/>
          </a:bodyPr>
          <a:lstStyle/>
          <a:p>
            <a:pPr algn="ctr"/>
            <a:r>
              <a:rPr lang="en-US" sz="4800" b="1" dirty="0">
                <a:solidFill>
                  <a:schemeClr val="accent1">
                    <a:lumMod val="50000"/>
                  </a:schemeClr>
                </a:solidFill>
                <a:latin typeface="Calibri" pitchFamily="34" charset="0"/>
              </a:rPr>
              <a:t> Impact lack of Diversity has on outcomes for Nursing Students and Overall Health Outcomes for Minority </a:t>
            </a:r>
            <a:r>
              <a:rPr lang="en-US" sz="4800" b="1" dirty="0" smtClean="0">
                <a:solidFill>
                  <a:schemeClr val="accent1">
                    <a:lumMod val="50000"/>
                  </a:schemeClr>
                </a:solidFill>
                <a:latin typeface="Calibri" pitchFamily="34" charset="0"/>
              </a:rPr>
              <a:t>Patients:</a:t>
            </a:r>
            <a:endParaRPr lang="en-US" dirty="0"/>
          </a:p>
        </p:txBody>
      </p:sp>
      <p:pic>
        <p:nvPicPr>
          <p:cNvPr id="1028" name="Picture 4"/>
          <p:cNvPicPr>
            <a:picLocks noChangeAspect="1" noChangeArrowheads="1"/>
          </p:cNvPicPr>
          <p:nvPr/>
        </p:nvPicPr>
        <p:blipFill rotWithShape="1">
          <a:blip r:embed="rId10">
            <a:extLst>
              <a:ext uri="{28A0092B-C50C-407E-A947-70E740481C1C}">
                <a14:useLocalDpi xmlns:a14="http://schemas.microsoft.com/office/drawing/2010/main" val="0"/>
              </a:ext>
            </a:extLst>
          </a:blip>
          <a:srcRect b="61130"/>
          <a:stretch/>
        </p:blipFill>
        <p:spPr bwMode="auto">
          <a:xfrm>
            <a:off x="777240" y="441502"/>
            <a:ext cx="7589520" cy="441524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pic>
        <p:nvPicPr>
          <p:cNvPr id="3" name="Picture 2"/>
          <p:cNvPicPr>
            <a:picLocks noChangeAspect="1"/>
          </p:cNvPicPr>
          <p:nvPr/>
        </p:nvPicPr>
        <p:blipFill>
          <a:blip r:embed="rId11"/>
          <a:stretch>
            <a:fillRect/>
          </a:stretch>
        </p:blipFill>
        <p:spPr>
          <a:xfrm>
            <a:off x="0" y="20477321"/>
            <a:ext cx="9144000" cy="2446736"/>
          </a:xfrm>
          <a:prstGeom prst="rect">
            <a:avLst/>
          </a:prstGeom>
        </p:spPr>
      </p:pic>
      <p:pic>
        <p:nvPicPr>
          <p:cNvPr id="4" name="Picture 3"/>
          <p:cNvPicPr>
            <a:picLocks noChangeAspect="1"/>
          </p:cNvPicPr>
          <p:nvPr/>
        </p:nvPicPr>
        <p:blipFill>
          <a:blip r:embed="rId12"/>
          <a:stretch>
            <a:fillRect/>
          </a:stretch>
        </p:blipFill>
        <p:spPr>
          <a:xfrm>
            <a:off x="10285338" y="25489614"/>
            <a:ext cx="9879647" cy="6492240"/>
          </a:xfrm>
          <a:prstGeom prst="rect">
            <a:avLst/>
          </a:prstGeom>
        </p:spPr>
      </p:pic>
      <p:sp>
        <p:nvSpPr>
          <p:cNvPr id="7" name="TextBox 6"/>
          <p:cNvSpPr txBox="1"/>
          <p:nvPr/>
        </p:nvSpPr>
        <p:spPr>
          <a:xfrm>
            <a:off x="21268345" y="25984200"/>
            <a:ext cx="10724543" cy="1112790"/>
          </a:xfrm>
          <a:prstGeom prst="rect">
            <a:avLst/>
          </a:prstGeom>
          <a:noFill/>
        </p:spPr>
        <p:txBody>
          <a:bodyPr wrap="square" rtlCol="0">
            <a:spAutoFit/>
          </a:bodyPr>
          <a:lstStyle/>
          <a:p>
            <a:endParaRPr lang="en-US" dirty="0"/>
          </a:p>
        </p:txBody>
      </p:sp>
      <p:sp>
        <p:nvSpPr>
          <p:cNvPr id="8" name="TextBox 7"/>
          <p:cNvSpPr txBox="1"/>
          <p:nvPr/>
        </p:nvSpPr>
        <p:spPr>
          <a:xfrm>
            <a:off x="21534740" y="24660761"/>
            <a:ext cx="10724543" cy="1323439"/>
          </a:xfrm>
          <a:prstGeom prst="rect">
            <a:avLst/>
          </a:prstGeom>
          <a:noFill/>
        </p:spPr>
        <p:txBody>
          <a:bodyPr wrap="square" rtlCol="0">
            <a:spAutoFit/>
          </a:bodyPr>
          <a:lstStyle/>
          <a:p>
            <a:pPr algn="ctr"/>
            <a:r>
              <a:rPr lang="en-US" sz="4800" b="1" dirty="0">
                <a:solidFill>
                  <a:schemeClr val="accent1">
                    <a:lumMod val="50000"/>
                  </a:schemeClr>
                </a:solidFill>
                <a:latin typeface="Calibri" pitchFamily="34" charset="0"/>
              </a:rPr>
              <a:t>Proposed Interventions</a:t>
            </a:r>
          </a:p>
          <a:p>
            <a:endParaRPr lang="en-US" dirty="0"/>
          </a:p>
        </p:txBody>
      </p:sp>
      <p:sp>
        <p:nvSpPr>
          <p:cNvPr id="10" name="TextBox 9"/>
          <p:cNvSpPr txBox="1"/>
          <p:nvPr/>
        </p:nvSpPr>
        <p:spPr>
          <a:xfrm>
            <a:off x="21279612" y="25984200"/>
            <a:ext cx="11113480" cy="5509200"/>
          </a:xfrm>
          <a:prstGeom prst="rect">
            <a:avLst/>
          </a:prstGeom>
          <a:noFill/>
        </p:spPr>
        <p:txBody>
          <a:bodyPr wrap="square" rtlCol="0">
            <a:spAutoFit/>
          </a:bodyPr>
          <a:lstStyle/>
          <a:p>
            <a:r>
              <a:rPr lang="en-US" altLang="en-US" dirty="0">
                <a:cs typeface="Arial" charset="0"/>
              </a:rPr>
              <a:t>Diversity leadership in nursing education can </a:t>
            </a:r>
            <a:r>
              <a:rPr lang="en-US" altLang="en-US" b="1" dirty="0">
                <a:cs typeface="Arial" charset="0"/>
              </a:rPr>
              <a:t>no longer </a:t>
            </a:r>
            <a:r>
              <a:rPr lang="en-US" altLang="en-US" dirty="0">
                <a:cs typeface="Arial" charset="0"/>
              </a:rPr>
              <a:t>concentrate on mere issues of affirmative action, recruitment and retention (de Leon </a:t>
            </a:r>
            <a:r>
              <a:rPr lang="en-US" altLang="en-US" dirty="0" err="1">
                <a:cs typeface="Arial" charset="0"/>
              </a:rPr>
              <a:t>Siantz</a:t>
            </a:r>
            <a:r>
              <a:rPr lang="en-US" altLang="en-US" dirty="0">
                <a:cs typeface="Arial" charset="0"/>
              </a:rPr>
              <a:t>, 2008</a:t>
            </a:r>
            <a:r>
              <a:rPr lang="en-US" altLang="en-US" dirty="0" smtClean="0">
                <a:cs typeface="Arial" charset="0"/>
              </a:rPr>
              <a:t>)</a:t>
            </a:r>
          </a:p>
          <a:p>
            <a:endParaRPr lang="en-US" dirty="0">
              <a:cs typeface="Arial" charset="0"/>
            </a:endParaRPr>
          </a:p>
          <a:p>
            <a:pPr defTabSz="3291573" fontAlgn="auto">
              <a:spcBef>
                <a:spcPts val="0"/>
              </a:spcBef>
              <a:spcAft>
                <a:spcPts val="0"/>
              </a:spcAft>
            </a:pPr>
            <a:r>
              <a:rPr lang="en-US" altLang="en-US" b="1" dirty="0">
                <a:cs typeface="Arial" charset="0"/>
              </a:rPr>
              <a:t>IOM Recommendations</a:t>
            </a:r>
          </a:p>
          <a:p>
            <a:pPr defTabSz="3291573" fontAlgn="auto">
              <a:spcBef>
                <a:spcPts val="0"/>
              </a:spcBef>
              <a:spcAft>
                <a:spcPts val="0"/>
              </a:spcAft>
            </a:pPr>
            <a:endParaRPr lang="en-US" altLang="en-US" b="1" dirty="0">
              <a:cs typeface="Arial" charset="0"/>
            </a:endParaRPr>
          </a:p>
          <a:p>
            <a:pPr marL="457200" indent="-457200" defTabSz="3291573" fontAlgn="auto">
              <a:spcBef>
                <a:spcPts val="0"/>
              </a:spcBef>
              <a:spcAft>
                <a:spcPts val="0"/>
              </a:spcAft>
              <a:buFont typeface="Arial" panose="020B0604020202020204" pitchFamily="34" charset="0"/>
              <a:buChar char="•"/>
            </a:pPr>
            <a:r>
              <a:rPr lang="en-US" altLang="en-US" dirty="0">
                <a:cs typeface="Arial" charset="0"/>
              </a:rPr>
              <a:t>“Recruiting, retaining and fostering the </a:t>
            </a:r>
            <a:r>
              <a:rPr lang="en-US" altLang="en-US" dirty="0" err="1" smtClean="0">
                <a:cs typeface="Arial" charset="0"/>
              </a:rPr>
              <a:t>sucess</a:t>
            </a:r>
            <a:r>
              <a:rPr lang="en-US" altLang="en-US" dirty="0" smtClean="0">
                <a:cs typeface="Arial" charset="0"/>
              </a:rPr>
              <a:t> </a:t>
            </a:r>
            <a:r>
              <a:rPr lang="en-US" altLang="en-US" dirty="0">
                <a:cs typeface="Arial" charset="0"/>
              </a:rPr>
              <a:t>of diverse individuals. One way to accomplish this is to increase the diversity of the nursing student body…”(p. 131</a:t>
            </a:r>
            <a:r>
              <a:rPr lang="en-US" altLang="en-US" dirty="0" smtClean="0">
                <a:cs typeface="Arial" charset="0"/>
              </a:rPr>
              <a:t>)</a:t>
            </a:r>
          </a:p>
          <a:p>
            <a:pPr marL="457200" indent="-457200" defTabSz="3291573" fontAlgn="auto">
              <a:spcBef>
                <a:spcPts val="0"/>
              </a:spcBef>
              <a:spcAft>
                <a:spcPts val="0"/>
              </a:spcAft>
              <a:buFont typeface="Arial" panose="020B0604020202020204" pitchFamily="34" charset="0"/>
              <a:buChar char="•"/>
            </a:pPr>
            <a:endParaRPr lang="en-US" altLang="en-US" dirty="0" smtClean="0">
              <a:cs typeface="Arial" charset="0"/>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690</TotalTime>
  <Words>755</Words>
  <Application>Microsoft Office PowerPoint</Application>
  <PresentationFormat>Custom</PresentationFormat>
  <Paragraphs>98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Genigraphics 800.790.4001</dc:creator>
  <dc:description>To order poster prints visit us at www.genigraphics.com</dc:description>
  <cp:lastModifiedBy>Sullivan, Jean</cp:lastModifiedBy>
  <cp:revision>53</cp:revision>
  <dcterms:created xsi:type="dcterms:W3CDTF">2008-05-03T03:01:56Z</dcterms:created>
  <dcterms:modified xsi:type="dcterms:W3CDTF">2016-09-22T13:10:55Z</dcterms:modified>
</cp:coreProperties>
</file>