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4.xml" ContentType="application/vnd.openxmlformats-officedocument.drawingml.chart+xml"/>
  <Override PartName="/ppt/notesSlides/notesSlide14.xml" ContentType="application/vnd.openxmlformats-officedocument.presentationml.notesSlide+xml"/>
  <Override PartName="/ppt/charts/chart5.xml" ContentType="application/vnd.openxmlformats-officedocument.drawingml.chart+xml"/>
  <Override PartName="/ppt/drawings/drawing1.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6.xml" ContentType="application/vnd.openxmlformats-officedocument.drawingml.chart+xml"/>
  <Override PartName="/ppt/drawings/drawing2.xml" ContentType="application/vnd.openxmlformats-officedocument.drawingml.chartshape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7.xml" ContentType="application/vnd.openxmlformats-officedocument.drawingml.chart+xml"/>
  <Override PartName="/ppt/drawings/drawing3.xml" ContentType="application/vnd.openxmlformats-officedocument.drawingml.chartshapes+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0" r:id="rId1"/>
    <p:sldMasterId id="2147484074" r:id="rId2"/>
    <p:sldMasterId id="2147484086" r:id="rId3"/>
    <p:sldMasterId id="2147484098" r:id="rId4"/>
    <p:sldMasterId id="2147484110" r:id="rId5"/>
  </p:sldMasterIdLst>
  <p:notesMasterIdLst>
    <p:notesMasterId r:id="rId47"/>
  </p:notesMasterIdLst>
  <p:sldIdLst>
    <p:sldId id="301" r:id="rId6"/>
    <p:sldId id="359" r:id="rId7"/>
    <p:sldId id="304" r:id="rId8"/>
    <p:sldId id="258" r:id="rId9"/>
    <p:sldId id="357" r:id="rId10"/>
    <p:sldId id="358" r:id="rId11"/>
    <p:sldId id="360" r:id="rId12"/>
    <p:sldId id="263" r:id="rId13"/>
    <p:sldId id="303" r:id="rId14"/>
    <p:sldId id="267" r:id="rId15"/>
    <p:sldId id="362" r:id="rId16"/>
    <p:sldId id="356" r:id="rId17"/>
    <p:sldId id="318" r:id="rId18"/>
    <p:sldId id="306" r:id="rId19"/>
    <p:sldId id="308" r:id="rId20"/>
    <p:sldId id="309" r:id="rId21"/>
    <p:sldId id="364" r:id="rId22"/>
    <p:sldId id="311" r:id="rId23"/>
    <p:sldId id="363" r:id="rId24"/>
    <p:sldId id="316" r:id="rId25"/>
    <p:sldId id="317" r:id="rId26"/>
    <p:sldId id="319" r:id="rId27"/>
    <p:sldId id="320" r:id="rId28"/>
    <p:sldId id="321" r:id="rId29"/>
    <p:sldId id="336" r:id="rId30"/>
    <p:sldId id="323" r:id="rId31"/>
    <p:sldId id="328" r:id="rId32"/>
    <p:sldId id="329" r:id="rId33"/>
    <p:sldId id="330" r:id="rId34"/>
    <p:sldId id="332" r:id="rId35"/>
    <p:sldId id="335" r:id="rId36"/>
    <p:sldId id="338" r:id="rId37"/>
    <p:sldId id="337" r:id="rId38"/>
    <p:sldId id="361" r:id="rId39"/>
    <p:sldId id="342" r:id="rId40"/>
    <p:sldId id="366" r:id="rId41"/>
    <p:sldId id="351" r:id="rId42"/>
    <p:sldId id="367" r:id="rId43"/>
    <p:sldId id="347" r:id="rId44"/>
    <p:sldId id="296" r:id="rId45"/>
    <p:sldId id="298"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901" autoAdjust="0"/>
    <p:restoredTop sz="80427" autoAdjust="0"/>
  </p:normalViewPr>
  <p:slideViewPr>
    <p:cSldViewPr>
      <p:cViewPr>
        <p:scale>
          <a:sx n="49" d="100"/>
          <a:sy n="49" d="100"/>
        </p:scale>
        <p:origin x="-2364" y="-1014"/>
      </p:cViewPr>
      <p:guideLst>
        <p:guide orient="horz" pos="2160"/>
        <p:guide pos="2880"/>
      </p:guideLst>
    </p:cSldViewPr>
  </p:slideViewPr>
  <p:notesTextViewPr>
    <p:cViewPr>
      <p:scale>
        <a:sx n="1" d="1"/>
        <a:sy n="1" d="1"/>
      </p:scale>
      <p:origin x="0" y="0"/>
    </p:cViewPr>
  </p:notesTextViewPr>
  <p:sorterViewPr>
    <p:cViewPr>
      <p:scale>
        <a:sx n="120" d="100"/>
        <a:sy n="120" d="100"/>
      </p:scale>
      <p:origin x="0" y="2854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showLegendKey val="0"/>
          <c:showVal val="0"/>
          <c:showCatName val="0"/>
          <c:showSerName val="0"/>
          <c:showPercent val="0"/>
          <c:showBubbleSize val="0"/>
        </c:dLbls>
        <c:gapWidth val="100"/>
        <c:axId val="48821376"/>
        <c:axId val="48822912"/>
      </c:barChart>
      <c:catAx>
        <c:axId val="48821376"/>
        <c:scaling>
          <c:orientation val="minMax"/>
        </c:scaling>
        <c:delete val="0"/>
        <c:axPos val="b"/>
        <c:majorTickMark val="out"/>
        <c:minorTickMark val="none"/>
        <c:tickLblPos val="nextTo"/>
        <c:crossAx val="48822912"/>
        <c:crosses val="autoZero"/>
        <c:auto val="1"/>
        <c:lblAlgn val="ctr"/>
        <c:lblOffset val="100"/>
        <c:noMultiLvlLbl val="0"/>
      </c:catAx>
      <c:valAx>
        <c:axId val="48822912"/>
        <c:scaling>
          <c:orientation val="minMax"/>
        </c:scaling>
        <c:delete val="0"/>
        <c:axPos val="l"/>
        <c:majorGridlines/>
        <c:majorTickMark val="out"/>
        <c:minorTickMark val="none"/>
        <c:tickLblPos val="nextTo"/>
        <c:crossAx val="4882137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2013</c:v>
                </c:pt>
              </c:strCache>
            </c:strRef>
          </c:tx>
          <c:invertIfNegative val="0"/>
          <c:cat>
            <c:strRef>
              <c:f>Sheet1!$A$2:$A$6</c:f>
              <c:strCache>
                <c:ptCount val="4"/>
                <c:pt idx="0">
                  <c:v>Education and Career Advancement</c:v>
                </c:pt>
                <c:pt idx="1">
                  <c:v>Quality and Safety</c:v>
                </c:pt>
                <c:pt idx="2">
                  <c:v>Advancement of the Nursing Workforce</c:v>
                </c:pt>
                <c:pt idx="3">
                  <c:v>Other</c:v>
                </c:pt>
              </c:strCache>
            </c:strRef>
          </c:cat>
          <c:val>
            <c:numRef>
              <c:f>Sheet1!$B$2:$B$6</c:f>
              <c:numCache>
                <c:formatCode>General</c:formatCode>
                <c:ptCount val="5"/>
                <c:pt idx="0">
                  <c:v>69</c:v>
                </c:pt>
                <c:pt idx="1">
                  <c:v>15</c:v>
                </c:pt>
                <c:pt idx="2">
                  <c:v>16</c:v>
                </c:pt>
              </c:numCache>
            </c:numRef>
          </c:val>
        </c:ser>
        <c:ser>
          <c:idx val="1"/>
          <c:order val="1"/>
          <c:tx>
            <c:strRef>
              <c:f>Sheet1!$C$1</c:f>
              <c:strCache>
                <c:ptCount val="1"/>
                <c:pt idx="0">
                  <c:v>2014</c:v>
                </c:pt>
              </c:strCache>
            </c:strRef>
          </c:tx>
          <c:invertIfNegative val="0"/>
          <c:cat>
            <c:strRef>
              <c:f>Sheet1!$A$2:$A$6</c:f>
              <c:strCache>
                <c:ptCount val="4"/>
                <c:pt idx="0">
                  <c:v>Education and Career Advancement</c:v>
                </c:pt>
                <c:pt idx="1">
                  <c:v>Quality and Safety</c:v>
                </c:pt>
                <c:pt idx="2">
                  <c:v>Advancement of the Nursing Workforce</c:v>
                </c:pt>
                <c:pt idx="3">
                  <c:v>Other</c:v>
                </c:pt>
              </c:strCache>
            </c:strRef>
          </c:cat>
          <c:val>
            <c:numRef>
              <c:f>Sheet1!$C$2:$C$6</c:f>
              <c:numCache>
                <c:formatCode>0</c:formatCode>
                <c:ptCount val="5"/>
                <c:pt idx="0">
                  <c:v>67</c:v>
                </c:pt>
                <c:pt idx="1">
                  <c:v>11</c:v>
                </c:pt>
                <c:pt idx="2">
                  <c:v>22</c:v>
                </c:pt>
              </c:numCache>
            </c:numRef>
          </c:val>
        </c:ser>
        <c:ser>
          <c:idx val="2"/>
          <c:order val="2"/>
          <c:tx>
            <c:strRef>
              <c:f>Sheet1!$D$1</c:f>
              <c:strCache>
                <c:ptCount val="1"/>
                <c:pt idx="0">
                  <c:v>2015</c:v>
                </c:pt>
              </c:strCache>
            </c:strRef>
          </c:tx>
          <c:invertIfNegative val="0"/>
          <c:cat>
            <c:strRef>
              <c:f>Sheet1!$A$2:$A$6</c:f>
              <c:strCache>
                <c:ptCount val="4"/>
                <c:pt idx="0">
                  <c:v>Education and Career Advancement</c:v>
                </c:pt>
                <c:pt idx="1">
                  <c:v>Quality and Safety</c:v>
                </c:pt>
                <c:pt idx="2">
                  <c:v>Advancement of the Nursing Workforce</c:v>
                </c:pt>
                <c:pt idx="3">
                  <c:v>Other</c:v>
                </c:pt>
              </c:strCache>
            </c:strRef>
          </c:cat>
          <c:val>
            <c:numRef>
              <c:f>Sheet1!$D$2:$D$6</c:f>
              <c:numCache>
                <c:formatCode>General</c:formatCode>
                <c:ptCount val="5"/>
                <c:pt idx="0">
                  <c:v>53</c:v>
                </c:pt>
                <c:pt idx="1">
                  <c:v>11</c:v>
                </c:pt>
                <c:pt idx="2">
                  <c:v>23</c:v>
                </c:pt>
                <c:pt idx="3">
                  <c:v>13</c:v>
                </c:pt>
              </c:numCache>
            </c:numRef>
          </c:val>
        </c:ser>
        <c:ser>
          <c:idx val="3"/>
          <c:order val="3"/>
          <c:tx>
            <c:strRef>
              <c:f>Sheet1!$E$1</c:f>
              <c:strCache>
                <c:ptCount val="1"/>
                <c:pt idx="0">
                  <c:v>2016</c:v>
                </c:pt>
              </c:strCache>
            </c:strRef>
          </c:tx>
          <c:invertIfNegative val="0"/>
          <c:cat>
            <c:strRef>
              <c:f>Sheet1!$A$2:$A$6</c:f>
              <c:strCache>
                <c:ptCount val="4"/>
                <c:pt idx="0">
                  <c:v>Education and Career Advancement</c:v>
                </c:pt>
                <c:pt idx="1">
                  <c:v>Quality and Safety</c:v>
                </c:pt>
                <c:pt idx="2">
                  <c:v>Advancement of the Nursing Workforce</c:v>
                </c:pt>
                <c:pt idx="3">
                  <c:v>Other</c:v>
                </c:pt>
              </c:strCache>
            </c:strRef>
          </c:cat>
          <c:val>
            <c:numRef>
              <c:f>Sheet1!$E$2:$E$6</c:f>
              <c:numCache>
                <c:formatCode>General</c:formatCode>
                <c:ptCount val="5"/>
                <c:pt idx="0">
                  <c:v>56</c:v>
                </c:pt>
                <c:pt idx="1">
                  <c:v>11</c:v>
                </c:pt>
                <c:pt idx="2">
                  <c:v>20</c:v>
                </c:pt>
                <c:pt idx="3">
                  <c:v>14</c:v>
                </c:pt>
              </c:numCache>
            </c:numRef>
          </c:val>
        </c:ser>
        <c:dLbls>
          <c:showLegendKey val="0"/>
          <c:showVal val="0"/>
          <c:showCatName val="0"/>
          <c:showSerName val="0"/>
          <c:showPercent val="0"/>
          <c:showBubbleSize val="0"/>
        </c:dLbls>
        <c:gapWidth val="150"/>
        <c:axId val="50463488"/>
        <c:axId val="50465024"/>
      </c:barChart>
      <c:catAx>
        <c:axId val="50463488"/>
        <c:scaling>
          <c:orientation val="minMax"/>
        </c:scaling>
        <c:delete val="0"/>
        <c:axPos val="b"/>
        <c:majorTickMark val="out"/>
        <c:minorTickMark val="none"/>
        <c:tickLblPos val="nextTo"/>
        <c:crossAx val="50465024"/>
        <c:crosses val="autoZero"/>
        <c:auto val="1"/>
        <c:lblAlgn val="ctr"/>
        <c:lblOffset val="100"/>
        <c:noMultiLvlLbl val="0"/>
      </c:catAx>
      <c:valAx>
        <c:axId val="50465024"/>
        <c:scaling>
          <c:orientation val="minMax"/>
        </c:scaling>
        <c:delete val="0"/>
        <c:axPos val="l"/>
        <c:majorGridlines/>
        <c:numFmt formatCode="General" sourceLinked="1"/>
        <c:majorTickMark val="out"/>
        <c:minorTickMark val="none"/>
        <c:tickLblPos val="nextTo"/>
        <c:crossAx val="5046348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330992409732569E-2"/>
          <c:y val="2.6357278763477047E-2"/>
          <c:w val="0.82237249060083706"/>
          <c:h val="0.7583016699080708"/>
        </c:manualLayout>
      </c:layout>
      <c:barChart>
        <c:barDir val="col"/>
        <c:grouping val="clustered"/>
        <c:varyColors val="0"/>
        <c:ser>
          <c:idx val="0"/>
          <c:order val="0"/>
          <c:tx>
            <c:strRef>
              <c:f>Sheet1!$B$1</c:f>
              <c:strCache>
                <c:ptCount val="1"/>
                <c:pt idx="0">
                  <c:v>2013</c:v>
                </c:pt>
              </c:strCache>
            </c:strRef>
          </c:tx>
          <c:invertIfNegative val="0"/>
          <c:cat>
            <c:strRef>
              <c:f>Sheet1!$A$2:$A$7</c:f>
              <c:strCache>
                <c:ptCount val="6"/>
                <c:pt idx="0">
                  <c:v>NRP &amp; Orientation</c:v>
                </c:pt>
                <c:pt idx="1">
                  <c:v>RN Tuition Assistance</c:v>
                </c:pt>
                <c:pt idx="2">
                  <c:v>Con Ed</c:v>
                </c:pt>
                <c:pt idx="3">
                  <c:v>Nursing Excellence</c:v>
                </c:pt>
                <c:pt idx="4">
                  <c:v>Quality, EBP, Research</c:v>
                </c:pt>
                <c:pt idx="5">
                  <c:v>All Other Categories*</c:v>
                </c:pt>
              </c:strCache>
            </c:strRef>
          </c:cat>
          <c:val>
            <c:numRef>
              <c:f>Sheet1!$B$2:$B$7</c:f>
              <c:numCache>
                <c:formatCode>General</c:formatCode>
                <c:ptCount val="6"/>
                <c:pt idx="0">
                  <c:v>52</c:v>
                </c:pt>
                <c:pt idx="1">
                  <c:v>12</c:v>
                </c:pt>
                <c:pt idx="2">
                  <c:v>12</c:v>
                </c:pt>
                <c:pt idx="3">
                  <c:v>9</c:v>
                </c:pt>
                <c:pt idx="4">
                  <c:v>4</c:v>
                </c:pt>
                <c:pt idx="5">
                  <c:v>11</c:v>
                </c:pt>
              </c:numCache>
            </c:numRef>
          </c:val>
        </c:ser>
        <c:ser>
          <c:idx val="1"/>
          <c:order val="1"/>
          <c:tx>
            <c:strRef>
              <c:f>Sheet1!$C$1</c:f>
              <c:strCache>
                <c:ptCount val="1"/>
                <c:pt idx="0">
                  <c:v>2014</c:v>
                </c:pt>
              </c:strCache>
            </c:strRef>
          </c:tx>
          <c:invertIfNegative val="0"/>
          <c:cat>
            <c:strRef>
              <c:f>Sheet1!$A$2:$A$7</c:f>
              <c:strCache>
                <c:ptCount val="6"/>
                <c:pt idx="0">
                  <c:v>NRP &amp; Orientation</c:v>
                </c:pt>
                <c:pt idx="1">
                  <c:v>RN Tuition Assistance</c:v>
                </c:pt>
                <c:pt idx="2">
                  <c:v>Con Ed</c:v>
                </c:pt>
                <c:pt idx="3">
                  <c:v>Nursing Excellence</c:v>
                </c:pt>
                <c:pt idx="4">
                  <c:v>Quality, EBP, Research</c:v>
                </c:pt>
                <c:pt idx="5">
                  <c:v>All Other Categories*</c:v>
                </c:pt>
              </c:strCache>
            </c:strRef>
          </c:cat>
          <c:val>
            <c:numRef>
              <c:f>Sheet1!$C$2:$C$7</c:f>
              <c:numCache>
                <c:formatCode>General</c:formatCode>
                <c:ptCount val="6"/>
                <c:pt idx="0">
                  <c:v>47</c:v>
                </c:pt>
                <c:pt idx="1">
                  <c:v>17</c:v>
                </c:pt>
                <c:pt idx="2">
                  <c:v>9</c:v>
                </c:pt>
                <c:pt idx="3">
                  <c:v>10</c:v>
                </c:pt>
                <c:pt idx="4">
                  <c:v>5</c:v>
                </c:pt>
                <c:pt idx="5">
                  <c:v>12</c:v>
                </c:pt>
              </c:numCache>
            </c:numRef>
          </c:val>
        </c:ser>
        <c:ser>
          <c:idx val="2"/>
          <c:order val="2"/>
          <c:tx>
            <c:strRef>
              <c:f>Sheet1!$D$1</c:f>
              <c:strCache>
                <c:ptCount val="1"/>
                <c:pt idx="0">
                  <c:v>2015</c:v>
                </c:pt>
              </c:strCache>
            </c:strRef>
          </c:tx>
          <c:invertIfNegative val="0"/>
          <c:cat>
            <c:strRef>
              <c:f>Sheet1!$A$2:$A$7</c:f>
              <c:strCache>
                <c:ptCount val="6"/>
                <c:pt idx="0">
                  <c:v>NRP &amp; Orientation</c:v>
                </c:pt>
                <c:pt idx="1">
                  <c:v>RN Tuition Assistance</c:v>
                </c:pt>
                <c:pt idx="2">
                  <c:v>Con Ed</c:v>
                </c:pt>
                <c:pt idx="3">
                  <c:v>Nursing Excellence</c:v>
                </c:pt>
                <c:pt idx="4">
                  <c:v>Quality, EBP, Research</c:v>
                </c:pt>
                <c:pt idx="5">
                  <c:v>All Other Categories*</c:v>
                </c:pt>
              </c:strCache>
            </c:strRef>
          </c:cat>
          <c:val>
            <c:numRef>
              <c:f>Sheet1!$D$2:$D$7</c:f>
              <c:numCache>
                <c:formatCode>General</c:formatCode>
                <c:ptCount val="6"/>
                <c:pt idx="0">
                  <c:v>40</c:v>
                </c:pt>
                <c:pt idx="1">
                  <c:v>11</c:v>
                </c:pt>
                <c:pt idx="2">
                  <c:v>9</c:v>
                </c:pt>
                <c:pt idx="3">
                  <c:v>3</c:v>
                </c:pt>
                <c:pt idx="4">
                  <c:v>17</c:v>
                </c:pt>
                <c:pt idx="5">
                  <c:v>20</c:v>
                </c:pt>
              </c:numCache>
            </c:numRef>
          </c:val>
        </c:ser>
        <c:ser>
          <c:idx val="3"/>
          <c:order val="3"/>
          <c:tx>
            <c:strRef>
              <c:f>Sheet1!$E$1</c:f>
              <c:strCache>
                <c:ptCount val="1"/>
                <c:pt idx="0">
                  <c:v>2016</c:v>
                </c:pt>
              </c:strCache>
            </c:strRef>
          </c:tx>
          <c:invertIfNegative val="0"/>
          <c:cat>
            <c:strRef>
              <c:f>Sheet1!$A$2:$A$7</c:f>
              <c:strCache>
                <c:ptCount val="6"/>
                <c:pt idx="0">
                  <c:v>NRP &amp; Orientation</c:v>
                </c:pt>
                <c:pt idx="1">
                  <c:v>RN Tuition Assistance</c:v>
                </c:pt>
                <c:pt idx="2">
                  <c:v>Con Ed</c:v>
                </c:pt>
                <c:pt idx="3">
                  <c:v>Nursing Excellence</c:v>
                </c:pt>
                <c:pt idx="4">
                  <c:v>Quality, EBP, Research</c:v>
                </c:pt>
                <c:pt idx="5">
                  <c:v>All Other Categories*</c:v>
                </c:pt>
              </c:strCache>
            </c:strRef>
          </c:cat>
          <c:val>
            <c:numRef>
              <c:f>Sheet1!$E$2:$E$7</c:f>
              <c:numCache>
                <c:formatCode>General</c:formatCode>
                <c:ptCount val="6"/>
                <c:pt idx="0">
                  <c:v>43</c:v>
                </c:pt>
                <c:pt idx="1">
                  <c:v>8</c:v>
                </c:pt>
                <c:pt idx="2">
                  <c:v>9</c:v>
                </c:pt>
                <c:pt idx="3">
                  <c:v>4</c:v>
                </c:pt>
                <c:pt idx="4">
                  <c:v>13</c:v>
                </c:pt>
                <c:pt idx="5">
                  <c:v>23</c:v>
                </c:pt>
              </c:numCache>
            </c:numRef>
          </c:val>
        </c:ser>
        <c:dLbls>
          <c:showLegendKey val="0"/>
          <c:showVal val="0"/>
          <c:showCatName val="0"/>
          <c:showSerName val="0"/>
          <c:showPercent val="0"/>
          <c:showBubbleSize val="0"/>
        </c:dLbls>
        <c:gapWidth val="150"/>
        <c:axId val="50522752"/>
        <c:axId val="50524544"/>
      </c:barChart>
      <c:catAx>
        <c:axId val="50522752"/>
        <c:scaling>
          <c:orientation val="minMax"/>
        </c:scaling>
        <c:delete val="0"/>
        <c:axPos val="b"/>
        <c:majorTickMark val="out"/>
        <c:minorTickMark val="none"/>
        <c:tickLblPos val="nextTo"/>
        <c:crossAx val="50524544"/>
        <c:crosses val="autoZero"/>
        <c:auto val="1"/>
        <c:lblAlgn val="ctr"/>
        <c:lblOffset val="100"/>
        <c:noMultiLvlLbl val="0"/>
      </c:catAx>
      <c:valAx>
        <c:axId val="50524544"/>
        <c:scaling>
          <c:orientation val="minMax"/>
        </c:scaling>
        <c:delete val="0"/>
        <c:axPos val="l"/>
        <c:majorGridlines/>
        <c:numFmt formatCode="General" sourceLinked="1"/>
        <c:majorTickMark val="out"/>
        <c:minorTickMark val="none"/>
        <c:tickLblPos val="nextTo"/>
        <c:crossAx val="5052275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Voluntary Turnover</c:v>
                </c:pt>
              </c:strCache>
            </c:strRef>
          </c:tx>
          <c:cat>
            <c:numRef>
              <c:f>Sheet1!$A$2:$A$3</c:f>
              <c:numCache>
                <c:formatCode>General</c:formatCode>
                <c:ptCount val="2"/>
                <c:pt idx="0">
                  <c:v>2013</c:v>
                </c:pt>
                <c:pt idx="1">
                  <c:v>2014</c:v>
                </c:pt>
              </c:numCache>
            </c:numRef>
          </c:cat>
          <c:val>
            <c:numRef>
              <c:f>Sheet1!$B$2:$B$3</c:f>
              <c:numCache>
                <c:formatCode>General</c:formatCode>
                <c:ptCount val="2"/>
                <c:pt idx="0">
                  <c:v>9</c:v>
                </c:pt>
                <c:pt idx="1">
                  <c:v>4</c:v>
                </c:pt>
              </c:numCache>
            </c:numRef>
          </c:val>
          <c:smooth val="0"/>
        </c:ser>
        <c:ser>
          <c:idx val="1"/>
          <c:order val="1"/>
          <c:tx>
            <c:strRef>
              <c:f>Sheet1!$C$1</c:f>
              <c:strCache>
                <c:ptCount val="1"/>
                <c:pt idx="0">
                  <c:v>Involuntary Turnover</c:v>
                </c:pt>
              </c:strCache>
            </c:strRef>
          </c:tx>
          <c:cat>
            <c:numRef>
              <c:f>Sheet1!$A$2:$A$3</c:f>
              <c:numCache>
                <c:formatCode>General</c:formatCode>
                <c:ptCount val="2"/>
                <c:pt idx="0">
                  <c:v>2013</c:v>
                </c:pt>
                <c:pt idx="1">
                  <c:v>2014</c:v>
                </c:pt>
              </c:numCache>
            </c:numRef>
          </c:cat>
          <c:val>
            <c:numRef>
              <c:f>Sheet1!$C$2:$C$3</c:f>
              <c:numCache>
                <c:formatCode>General</c:formatCode>
                <c:ptCount val="2"/>
                <c:pt idx="0">
                  <c:v>3</c:v>
                </c:pt>
                <c:pt idx="1">
                  <c:v>3</c:v>
                </c:pt>
              </c:numCache>
            </c:numRef>
          </c:val>
          <c:smooth val="0"/>
        </c:ser>
        <c:ser>
          <c:idx val="2"/>
          <c:order val="2"/>
          <c:tx>
            <c:strRef>
              <c:f>Sheet1!$D$1</c:f>
              <c:strCache>
                <c:ptCount val="1"/>
              </c:strCache>
            </c:strRef>
          </c:tx>
          <c:cat>
            <c:numRef>
              <c:f>Sheet1!$A$2:$A$3</c:f>
              <c:numCache>
                <c:formatCode>General</c:formatCode>
                <c:ptCount val="2"/>
                <c:pt idx="0">
                  <c:v>2013</c:v>
                </c:pt>
                <c:pt idx="1">
                  <c:v>2014</c:v>
                </c:pt>
              </c:numCache>
            </c:numRef>
          </c:cat>
          <c:val>
            <c:numRef>
              <c:f>Sheet1!$D$2:$D$5</c:f>
              <c:numCache>
                <c:formatCode>General</c:formatCode>
                <c:ptCount val="4"/>
              </c:numCache>
            </c:numRef>
          </c:val>
          <c:smooth val="0"/>
        </c:ser>
        <c:dLbls>
          <c:showLegendKey val="0"/>
          <c:showVal val="0"/>
          <c:showCatName val="0"/>
          <c:showSerName val="0"/>
          <c:showPercent val="0"/>
          <c:showBubbleSize val="0"/>
        </c:dLbls>
        <c:marker val="1"/>
        <c:smooth val="0"/>
        <c:axId val="50442240"/>
        <c:axId val="50443776"/>
      </c:lineChart>
      <c:catAx>
        <c:axId val="50442240"/>
        <c:scaling>
          <c:orientation val="minMax"/>
        </c:scaling>
        <c:delete val="0"/>
        <c:axPos val="b"/>
        <c:numFmt formatCode="General" sourceLinked="1"/>
        <c:majorTickMark val="out"/>
        <c:minorTickMark val="none"/>
        <c:tickLblPos val="nextTo"/>
        <c:crossAx val="50443776"/>
        <c:crosses val="autoZero"/>
        <c:auto val="1"/>
        <c:lblAlgn val="ctr"/>
        <c:lblOffset val="100"/>
        <c:noMultiLvlLbl val="0"/>
      </c:catAx>
      <c:valAx>
        <c:axId val="50443776"/>
        <c:scaling>
          <c:orientation val="minMax"/>
        </c:scaling>
        <c:delete val="0"/>
        <c:axPos val="l"/>
        <c:majorGridlines/>
        <c:numFmt formatCode="General" sourceLinked="1"/>
        <c:majorTickMark val="out"/>
        <c:minorTickMark val="none"/>
        <c:tickLblPos val="nextTo"/>
        <c:crossAx val="50442240"/>
        <c:crosses val="autoZero"/>
        <c:crossBetween val="between"/>
      </c:valAx>
    </c:plotArea>
    <c:legend>
      <c:legendPos val="r"/>
      <c:layout>
        <c:manualLayout>
          <c:xMode val="edge"/>
          <c:yMode val="edge"/>
          <c:x val="0.70290864683581222"/>
          <c:y val="0.38681844190698034"/>
          <c:w val="0.29709135316418783"/>
          <c:h val="0.2829547560574221"/>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062408865558473E-2"/>
          <c:y val="2.6848823961313519E-2"/>
          <c:w val="0.60936315252260131"/>
          <c:h val="0.86118986252120411"/>
        </c:manualLayout>
      </c:layout>
      <c:lineChart>
        <c:grouping val="standard"/>
        <c:varyColors val="0"/>
        <c:ser>
          <c:idx val="0"/>
          <c:order val="0"/>
          <c:tx>
            <c:strRef>
              <c:f>Sheet1!$B$1</c:f>
              <c:strCache>
                <c:ptCount val="1"/>
                <c:pt idx="0">
                  <c:v>Offer NRP Voluntary Turnover</c:v>
                </c:pt>
              </c:strCache>
            </c:strRef>
          </c:tx>
          <c:cat>
            <c:numRef>
              <c:f>Sheet1!$A$2:$A$3</c:f>
              <c:numCache>
                <c:formatCode>General</c:formatCode>
                <c:ptCount val="2"/>
                <c:pt idx="0">
                  <c:v>2015</c:v>
                </c:pt>
                <c:pt idx="1">
                  <c:v>2016</c:v>
                </c:pt>
              </c:numCache>
            </c:numRef>
          </c:cat>
          <c:val>
            <c:numRef>
              <c:f>Sheet1!$B$2:$B$3</c:f>
              <c:numCache>
                <c:formatCode>General</c:formatCode>
                <c:ptCount val="2"/>
                <c:pt idx="0">
                  <c:v>7</c:v>
                </c:pt>
                <c:pt idx="1">
                  <c:v>8</c:v>
                </c:pt>
              </c:numCache>
            </c:numRef>
          </c:val>
          <c:smooth val="0"/>
        </c:ser>
        <c:ser>
          <c:idx val="1"/>
          <c:order val="1"/>
          <c:tx>
            <c:strRef>
              <c:f>Sheet1!$C$1</c:f>
              <c:strCache>
                <c:ptCount val="1"/>
                <c:pt idx="0">
                  <c:v>No NRP Voluntary Turnover</c:v>
                </c:pt>
              </c:strCache>
            </c:strRef>
          </c:tx>
          <c:cat>
            <c:numRef>
              <c:f>Sheet1!$A$2:$A$3</c:f>
              <c:numCache>
                <c:formatCode>General</c:formatCode>
                <c:ptCount val="2"/>
                <c:pt idx="0">
                  <c:v>2015</c:v>
                </c:pt>
                <c:pt idx="1">
                  <c:v>2016</c:v>
                </c:pt>
              </c:numCache>
            </c:numRef>
          </c:cat>
          <c:val>
            <c:numRef>
              <c:f>Sheet1!$C$2:$C$3</c:f>
              <c:numCache>
                <c:formatCode>General</c:formatCode>
                <c:ptCount val="2"/>
                <c:pt idx="0">
                  <c:v>13</c:v>
                </c:pt>
                <c:pt idx="1">
                  <c:v>18</c:v>
                </c:pt>
              </c:numCache>
            </c:numRef>
          </c:val>
          <c:smooth val="0"/>
        </c:ser>
        <c:ser>
          <c:idx val="2"/>
          <c:order val="2"/>
          <c:tx>
            <c:strRef>
              <c:f>Sheet1!$D$1</c:f>
              <c:strCache>
                <c:ptCount val="1"/>
                <c:pt idx="0">
                  <c:v>Offer NRP Involuntary Turnover</c:v>
                </c:pt>
              </c:strCache>
            </c:strRef>
          </c:tx>
          <c:cat>
            <c:numRef>
              <c:f>Sheet1!$A$2:$A$3</c:f>
              <c:numCache>
                <c:formatCode>General</c:formatCode>
                <c:ptCount val="2"/>
                <c:pt idx="0">
                  <c:v>2015</c:v>
                </c:pt>
                <c:pt idx="1">
                  <c:v>2016</c:v>
                </c:pt>
              </c:numCache>
            </c:numRef>
          </c:cat>
          <c:val>
            <c:numRef>
              <c:f>Sheet1!$D$2:$D$3</c:f>
              <c:numCache>
                <c:formatCode>General</c:formatCode>
                <c:ptCount val="2"/>
                <c:pt idx="0">
                  <c:v>2</c:v>
                </c:pt>
                <c:pt idx="1">
                  <c:v>2</c:v>
                </c:pt>
              </c:numCache>
            </c:numRef>
          </c:val>
          <c:smooth val="0"/>
        </c:ser>
        <c:ser>
          <c:idx val="3"/>
          <c:order val="3"/>
          <c:tx>
            <c:strRef>
              <c:f>Sheet1!$E$1</c:f>
              <c:strCache>
                <c:ptCount val="1"/>
                <c:pt idx="0">
                  <c:v>No NRP Involuntary Turnover</c:v>
                </c:pt>
              </c:strCache>
            </c:strRef>
          </c:tx>
          <c:cat>
            <c:numRef>
              <c:f>Sheet1!$A$2:$A$3</c:f>
              <c:numCache>
                <c:formatCode>General</c:formatCode>
                <c:ptCount val="2"/>
                <c:pt idx="0">
                  <c:v>2015</c:v>
                </c:pt>
                <c:pt idx="1">
                  <c:v>2016</c:v>
                </c:pt>
              </c:numCache>
            </c:numRef>
          </c:cat>
          <c:val>
            <c:numRef>
              <c:f>Sheet1!$E$2:$E$3</c:f>
              <c:numCache>
                <c:formatCode>General</c:formatCode>
                <c:ptCount val="2"/>
                <c:pt idx="0">
                  <c:v>1</c:v>
                </c:pt>
                <c:pt idx="1">
                  <c:v>2</c:v>
                </c:pt>
              </c:numCache>
            </c:numRef>
          </c:val>
          <c:smooth val="0"/>
        </c:ser>
        <c:dLbls>
          <c:showLegendKey val="0"/>
          <c:showVal val="0"/>
          <c:showCatName val="0"/>
          <c:showSerName val="0"/>
          <c:showPercent val="0"/>
          <c:showBubbleSize val="0"/>
        </c:dLbls>
        <c:marker val="1"/>
        <c:smooth val="0"/>
        <c:axId val="50326912"/>
        <c:axId val="50529408"/>
      </c:lineChart>
      <c:catAx>
        <c:axId val="50326912"/>
        <c:scaling>
          <c:orientation val="minMax"/>
        </c:scaling>
        <c:delete val="0"/>
        <c:axPos val="b"/>
        <c:numFmt formatCode="General" sourceLinked="1"/>
        <c:majorTickMark val="out"/>
        <c:minorTickMark val="none"/>
        <c:tickLblPos val="nextTo"/>
        <c:crossAx val="50529408"/>
        <c:crosses val="autoZero"/>
        <c:auto val="1"/>
        <c:lblAlgn val="ctr"/>
        <c:lblOffset val="100"/>
        <c:noMultiLvlLbl val="0"/>
      </c:catAx>
      <c:valAx>
        <c:axId val="50529408"/>
        <c:scaling>
          <c:orientation val="minMax"/>
        </c:scaling>
        <c:delete val="0"/>
        <c:axPos val="l"/>
        <c:majorGridlines/>
        <c:numFmt formatCode="General" sourceLinked="1"/>
        <c:majorTickMark val="out"/>
        <c:minorTickMark val="none"/>
        <c:tickLblPos val="nextTo"/>
        <c:crossAx val="5032691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2015</c:v>
                </c:pt>
              </c:strCache>
            </c:strRef>
          </c:tx>
          <c:invertIfNegative val="0"/>
          <c:cat>
            <c:strRef>
              <c:f>Sheet1!$A$2:$A$7</c:f>
              <c:strCache>
                <c:ptCount val="6"/>
                <c:pt idx="0">
                  <c:v>Quality/Patient Saftey</c:v>
                </c:pt>
                <c:pt idx="1">
                  <c:v>Leadership</c:v>
                </c:pt>
                <c:pt idx="2">
                  <c:v>Patient Experience</c:v>
                </c:pt>
                <c:pt idx="3">
                  <c:v>EBP/Research</c:v>
                </c:pt>
                <c:pt idx="4">
                  <c:v>Healthy Work Environments</c:v>
                </c:pt>
                <c:pt idx="5">
                  <c:v>Team Building</c:v>
                </c:pt>
              </c:strCache>
            </c:strRef>
          </c:cat>
          <c:val>
            <c:numRef>
              <c:f>Sheet1!$B$2:$B$7</c:f>
              <c:numCache>
                <c:formatCode>General</c:formatCode>
                <c:ptCount val="6"/>
                <c:pt idx="0">
                  <c:v>50</c:v>
                </c:pt>
                <c:pt idx="1">
                  <c:v>12</c:v>
                </c:pt>
                <c:pt idx="2">
                  <c:v>6</c:v>
                </c:pt>
                <c:pt idx="3">
                  <c:v>12</c:v>
                </c:pt>
                <c:pt idx="4">
                  <c:v>4</c:v>
                </c:pt>
                <c:pt idx="5">
                  <c:v>3</c:v>
                </c:pt>
              </c:numCache>
            </c:numRef>
          </c:val>
        </c:ser>
        <c:ser>
          <c:idx val="1"/>
          <c:order val="1"/>
          <c:tx>
            <c:strRef>
              <c:f>Sheet1!$C$1</c:f>
              <c:strCache>
                <c:ptCount val="1"/>
                <c:pt idx="0">
                  <c:v>2016</c:v>
                </c:pt>
              </c:strCache>
            </c:strRef>
          </c:tx>
          <c:invertIfNegative val="0"/>
          <c:cat>
            <c:strRef>
              <c:f>Sheet1!$A$2:$A$7</c:f>
              <c:strCache>
                <c:ptCount val="6"/>
                <c:pt idx="0">
                  <c:v>Quality/Patient Saftey</c:v>
                </c:pt>
                <c:pt idx="1">
                  <c:v>Leadership</c:v>
                </c:pt>
                <c:pt idx="2">
                  <c:v>Patient Experience</c:v>
                </c:pt>
                <c:pt idx="3">
                  <c:v>EBP/Research</c:v>
                </c:pt>
                <c:pt idx="4">
                  <c:v>Healthy Work Environments</c:v>
                </c:pt>
                <c:pt idx="5">
                  <c:v>Team Building</c:v>
                </c:pt>
              </c:strCache>
            </c:strRef>
          </c:cat>
          <c:val>
            <c:numRef>
              <c:f>Sheet1!$C$2:$C$7</c:f>
              <c:numCache>
                <c:formatCode>General</c:formatCode>
                <c:ptCount val="6"/>
                <c:pt idx="0">
                  <c:v>43</c:v>
                </c:pt>
                <c:pt idx="1">
                  <c:v>11</c:v>
                </c:pt>
                <c:pt idx="2">
                  <c:v>8</c:v>
                </c:pt>
                <c:pt idx="3">
                  <c:v>7</c:v>
                </c:pt>
                <c:pt idx="4">
                  <c:v>7</c:v>
                </c:pt>
                <c:pt idx="5">
                  <c:v>7</c:v>
                </c:pt>
              </c:numCache>
            </c:numRef>
          </c:val>
        </c:ser>
        <c:dLbls>
          <c:showLegendKey val="0"/>
          <c:showVal val="0"/>
          <c:showCatName val="0"/>
          <c:showSerName val="0"/>
          <c:showPercent val="0"/>
          <c:showBubbleSize val="0"/>
        </c:dLbls>
        <c:gapWidth val="150"/>
        <c:axId val="50831360"/>
        <c:axId val="50832896"/>
      </c:barChart>
      <c:catAx>
        <c:axId val="50831360"/>
        <c:scaling>
          <c:orientation val="minMax"/>
        </c:scaling>
        <c:delete val="0"/>
        <c:axPos val="b"/>
        <c:numFmt formatCode="General" sourceLinked="1"/>
        <c:majorTickMark val="out"/>
        <c:minorTickMark val="none"/>
        <c:tickLblPos val="nextTo"/>
        <c:crossAx val="50832896"/>
        <c:crosses val="autoZero"/>
        <c:auto val="1"/>
        <c:lblAlgn val="ctr"/>
        <c:lblOffset val="100"/>
        <c:noMultiLvlLbl val="0"/>
      </c:catAx>
      <c:valAx>
        <c:axId val="50832896"/>
        <c:scaling>
          <c:orientation val="minMax"/>
        </c:scaling>
        <c:delete val="0"/>
        <c:axPos val="l"/>
        <c:majorGridlines/>
        <c:numFmt formatCode="General" sourceLinked="1"/>
        <c:majorTickMark val="out"/>
        <c:minorTickMark val="none"/>
        <c:tickLblPos val="nextTo"/>
        <c:crossAx val="50831360"/>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RN Vacancy </c:v>
                </c:pt>
              </c:strCache>
            </c:strRef>
          </c:tx>
          <c:cat>
            <c:numRef>
              <c:f>Sheet1!$A$2:$A$5</c:f>
              <c:numCache>
                <c:formatCode>General</c:formatCode>
                <c:ptCount val="4"/>
                <c:pt idx="0">
                  <c:v>2013</c:v>
                </c:pt>
                <c:pt idx="1">
                  <c:v>2014</c:v>
                </c:pt>
                <c:pt idx="2">
                  <c:v>2015</c:v>
                </c:pt>
                <c:pt idx="3">
                  <c:v>2016</c:v>
                </c:pt>
              </c:numCache>
            </c:numRef>
          </c:cat>
          <c:val>
            <c:numRef>
              <c:f>Sheet1!$B$2:$B$5</c:f>
              <c:numCache>
                <c:formatCode>General</c:formatCode>
                <c:ptCount val="4"/>
                <c:pt idx="0">
                  <c:v>9</c:v>
                </c:pt>
                <c:pt idx="1">
                  <c:v>11</c:v>
                </c:pt>
                <c:pt idx="2">
                  <c:v>8</c:v>
                </c:pt>
                <c:pt idx="3">
                  <c:v>7</c:v>
                </c:pt>
              </c:numCache>
            </c:numRef>
          </c:val>
          <c:smooth val="0"/>
        </c:ser>
        <c:ser>
          <c:idx val="1"/>
          <c:order val="1"/>
          <c:tx>
            <c:strRef>
              <c:f>Sheet1!$C$1</c:f>
              <c:strCache>
                <c:ptCount val="1"/>
                <c:pt idx="0">
                  <c:v>RN Voluntary Turnover</c:v>
                </c:pt>
              </c:strCache>
            </c:strRef>
          </c:tx>
          <c:cat>
            <c:numRef>
              <c:f>Sheet1!$A$2:$A$5</c:f>
              <c:numCache>
                <c:formatCode>General</c:formatCode>
                <c:ptCount val="4"/>
                <c:pt idx="0">
                  <c:v>2013</c:v>
                </c:pt>
                <c:pt idx="1">
                  <c:v>2014</c:v>
                </c:pt>
                <c:pt idx="2">
                  <c:v>2015</c:v>
                </c:pt>
                <c:pt idx="3">
                  <c:v>2016</c:v>
                </c:pt>
              </c:numCache>
            </c:numRef>
          </c:cat>
          <c:val>
            <c:numRef>
              <c:f>Sheet1!$C$2:$C$5</c:f>
              <c:numCache>
                <c:formatCode>General</c:formatCode>
                <c:ptCount val="4"/>
                <c:pt idx="0">
                  <c:v>12</c:v>
                </c:pt>
                <c:pt idx="1">
                  <c:v>14</c:v>
                </c:pt>
                <c:pt idx="2">
                  <c:v>12</c:v>
                </c:pt>
                <c:pt idx="3">
                  <c:v>13</c:v>
                </c:pt>
              </c:numCache>
            </c:numRef>
          </c:val>
          <c:smooth val="0"/>
        </c:ser>
        <c:ser>
          <c:idx val="2"/>
          <c:order val="2"/>
          <c:tx>
            <c:strRef>
              <c:f>Sheet1!$D$1</c:f>
              <c:strCache>
                <c:ptCount val="1"/>
                <c:pt idx="0">
                  <c:v>RN Involuntary Turnover</c:v>
                </c:pt>
              </c:strCache>
            </c:strRef>
          </c:tx>
          <c:cat>
            <c:numRef>
              <c:f>Sheet1!$A$2:$A$5</c:f>
              <c:numCache>
                <c:formatCode>General</c:formatCode>
                <c:ptCount val="4"/>
                <c:pt idx="0">
                  <c:v>2013</c:v>
                </c:pt>
                <c:pt idx="1">
                  <c:v>2014</c:v>
                </c:pt>
                <c:pt idx="2">
                  <c:v>2015</c:v>
                </c:pt>
                <c:pt idx="3">
                  <c:v>2016</c:v>
                </c:pt>
              </c:numCache>
            </c:numRef>
          </c:cat>
          <c:val>
            <c:numRef>
              <c:f>Sheet1!$D$2:$D$5</c:f>
              <c:numCache>
                <c:formatCode>General</c:formatCode>
                <c:ptCount val="4"/>
                <c:pt idx="0">
                  <c:v>4</c:v>
                </c:pt>
                <c:pt idx="1">
                  <c:v>4</c:v>
                </c:pt>
                <c:pt idx="2">
                  <c:v>3</c:v>
                </c:pt>
                <c:pt idx="3">
                  <c:v>2</c:v>
                </c:pt>
              </c:numCache>
            </c:numRef>
          </c:val>
          <c:smooth val="0"/>
        </c:ser>
        <c:dLbls>
          <c:showLegendKey val="0"/>
          <c:showVal val="0"/>
          <c:showCatName val="0"/>
          <c:showSerName val="0"/>
          <c:showPercent val="0"/>
          <c:showBubbleSize val="0"/>
        </c:dLbls>
        <c:marker val="1"/>
        <c:smooth val="0"/>
        <c:axId val="51291264"/>
        <c:axId val="51292800"/>
      </c:lineChart>
      <c:catAx>
        <c:axId val="51291264"/>
        <c:scaling>
          <c:orientation val="minMax"/>
        </c:scaling>
        <c:delete val="0"/>
        <c:axPos val="b"/>
        <c:numFmt formatCode="General" sourceLinked="1"/>
        <c:majorTickMark val="out"/>
        <c:minorTickMark val="none"/>
        <c:tickLblPos val="nextTo"/>
        <c:crossAx val="51292800"/>
        <c:crosses val="autoZero"/>
        <c:auto val="1"/>
        <c:lblAlgn val="ctr"/>
        <c:lblOffset val="100"/>
        <c:noMultiLvlLbl val="0"/>
      </c:catAx>
      <c:valAx>
        <c:axId val="51292800"/>
        <c:scaling>
          <c:orientation val="minMax"/>
        </c:scaling>
        <c:delete val="0"/>
        <c:axPos val="l"/>
        <c:majorGridlines/>
        <c:numFmt formatCode="General" sourceLinked="1"/>
        <c:majorTickMark val="out"/>
        <c:minorTickMark val="none"/>
        <c:tickLblPos val="nextTo"/>
        <c:crossAx val="5129126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0.72222</cdr:x>
      <cdr:y>0.0926</cdr:y>
    </cdr:from>
    <cdr:to>
      <cdr:x>0.83333</cdr:x>
      <cdr:y>0.27781</cdr:y>
    </cdr:to>
    <cdr:sp macro="" textlink="">
      <cdr:nvSpPr>
        <cdr:cNvPr id="3" name="TextBox 2"/>
        <cdr:cNvSpPr txBox="1"/>
      </cdr:nvSpPr>
      <cdr:spPr>
        <a:xfrm xmlns:a="http://schemas.openxmlformats.org/drawingml/2006/main">
          <a:off x="5943600" y="457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0.7963</cdr:x>
      <cdr:y>0.0926</cdr:y>
    </cdr:from>
    <cdr:to>
      <cdr:x>0.90741</cdr:x>
      <cdr:y>0.27781</cdr:y>
    </cdr:to>
    <cdr:sp macro="" textlink="">
      <cdr:nvSpPr>
        <cdr:cNvPr id="2" name="TextBox 1"/>
        <cdr:cNvSpPr txBox="1"/>
      </cdr:nvSpPr>
      <cdr:spPr>
        <a:xfrm xmlns:a="http://schemas.openxmlformats.org/drawingml/2006/main">
          <a:off x="6553200" y="457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0.69444</cdr:x>
      <cdr:y>0.18521</cdr:y>
    </cdr:from>
    <cdr:to>
      <cdr:x>0.80556</cdr:x>
      <cdr:y>0.37042</cdr:y>
    </cdr:to>
    <cdr:sp macro="" textlink="">
      <cdr:nvSpPr>
        <cdr:cNvPr id="2" name="TextBox 1"/>
        <cdr:cNvSpPr txBox="1"/>
      </cdr:nvSpPr>
      <cdr:spPr>
        <a:xfrm xmlns:a="http://schemas.openxmlformats.org/drawingml/2006/main">
          <a:off x="5715000" y="914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92F1AB-6A6E-4FD0-ADFB-F344F2807810}" type="datetimeFigureOut">
              <a:rPr lang="en-US" smtClean="0"/>
              <a:t>5/18/2017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0F4A86-F556-49CA-A770-BEB1A2B8147E}" type="slidenum">
              <a:rPr lang="en-US" smtClean="0"/>
              <a:t>‹#›</a:t>
            </a:fld>
            <a:endParaRPr lang="en-US"/>
          </a:p>
        </p:txBody>
      </p:sp>
    </p:spTree>
    <p:extLst>
      <p:ext uri="{BB962C8B-B14F-4D97-AF65-F5344CB8AC3E}">
        <p14:creationId xmlns:p14="http://schemas.microsoft.com/office/powerpoint/2010/main" val="2716634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B8A44D-D987-491C-9570-AF8EE28806ED}"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113025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12</a:t>
            </a:fld>
            <a:endParaRPr lang="en-US"/>
          </a:p>
        </p:txBody>
      </p:sp>
    </p:spTree>
    <p:extLst>
      <p:ext uri="{BB962C8B-B14F-4D97-AF65-F5344CB8AC3E}">
        <p14:creationId xmlns:p14="http://schemas.microsoft.com/office/powerpoint/2010/main" val="1672468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3E6E07B3-36FC-4FD7-965A-1481863766CF}" type="slidenum">
              <a:rPr lang="en-US" smtClean="0"/>
              <a:pPr/>
              <a:t>14</a:t>
            </a:fld>
            <a:endParaRPr lang="en-US" dirty="0"/>
          </a:p>
        </p:txBody>
      </p:sp>
    </p:spTree>
    <p:extLst>
      <p:ext uri="{BB962C8B-B14F-4D97-AF65-F5344CB8AC3E}">
        <p14:creationId xmlns:p14="http://schemas.microsoft.com/office/powerpoint/2010/main" val="1415611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6E07B3-36FC-4FD7-965A-1481863766CF}" type="slidenum">
              <a:rPr lang="en-US" smtClean="0"/>
              <a:pPr/>
              <a:t>15</a:t>
            </a:fld>
            <a:endParaRPr lang="en-US" dirty="0"/>
          </a:p>
        </p:txBody>
      </p:sp>
    </p:spTree>
    <p:extLst>
      <p:ext uri="{BB962C8B-B14F-4D97-AF65-F5344CB8AC3E}">
        <p14:creationId xmlns:p14="http://schemas.microsoft.com/office/powerpoint/2010/main" val="4285553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pPr/>
              <a:t>16</a:t>
            </a:fld>
            <a:endParaRPr lang="en-US" dirty="0"/>
          </a:p>
        </p:txBody>
      </p:sp>
    </p:spTree>
    <p:extLst>
      <p:ext uri="{BB962C8B-B14F-4D97-AF65-F5344CB8AC3E}">
        <p14:creationId xmlns:p14="http://schemas.microsoft.com/office/powerpoint/2010/main" val="1109267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Reinforced</a:t>
            </a:r>
            <a:r>
              <a:rPr lang="en-US" baseline="0" dirty="0" smtClean="0"/>
              <a:t> definition for </a:t>
            </a:r>
            <a:r>
              <a:rPr lang="en-US" baseline="0" dirty="0" err="1" smtClean="0"/>
              <a:t>NRP</a:t>
            </a:r>
            <a:r>
              <a:rPr lang="en-US" baseline="0" dirty="0" smtClean="0"/>
              <a:t> and orientation</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pPr/>
              <a:t>18</a:t>
            </a:fld>
            <a:endParaRPr lang="en-US" dirty="0"/>
          </a:p>
        </p:txBody>
      </p:sp>
    </p:spTree>
    <p:extLst>
      <p:ext uri="{BB962C8B-B14F-4D97-AF65-F5344CB8AC3E}">
        <p14:creationId xmlns:p14="http://schemas.microsoft.com/office/powerpoint/2010/main" val="1109267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pPr/>
              <a:t>20</a:t>
            </a:fld>
            <a:endParaRPr lang="en-US" dirty="0"/>
          </a:p>
        </p:txBody>
      </p:sp>
    </p:spTree>
    <p:extLst>
      <p:ext uri="{BB962C8B-B14F-4D97-AF65-F5344CB8AC3E}">
        <p14:creationId xmlns:p14="http://schemas.microsoft.com/office/powerpoint/2010/main" val="2594264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Lots of missing data </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pPr/>
              <a:t>21</a:t>
            </a:fld>
            <a:endParaRPr lang="en-US" dirty="0"/>
          </a:p>
        </p:txBody>
      </p:sp>
    </p:spTree>
    <p:extLst>
      <p:ext uri="{BB962C8B-B14F-4D97-AF65-F5344CB8AC3E}">
        <p14:creationId xmlns:p14="http://schemas.microsoft.com/office/powerpoint/2010/main" val="25942648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22</a:t>
            </a:fld>
            <a:endParaRPr lang="en-US"/>
          </a:p>
        </p:txBody>
      </p:sp>
    </p:spTree>
    <p:extLst>
      <p:ext uri="{BB962C8B-B14F-4D97-AF65-F5344CB8AC3E}">
        <p14:creationId xmlns:p14="http://schemas.microsoft.com/office/powerpoint/2010/main" val="8730891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Originally reported as 25%</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pPr/>
              <a:t>23</a:t>
            </a:fld>
            <a:endParaRPr lang="en-US" dirty="0"/>
          </a:p>
        </p:txBody>
      </p:sp>
    </p:spTree>
    <p:extLst>
      <p:ext uri="{BB962C8B-B14F-4D97-AF65-F5344CB8AC3E}">
        <p14:creationId xmlns:p14="http://schemas.microsoft.com/office/powerpoint/2010/main" val="3591029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pPr/>
              <a:t>24</a:t>
            </a:fld>
            <a:endParaRPr lang="en-US" dirty="0"/>
          </a:p>
        </p:txBody>
      </p:sp>
    </p:spTree>
    <p:extLst>
      <p:ext uri="{BB962C8B-B14F-4D97-AF65-F5344CB8AC3E}">
        <p14:creationId xmlns:p14="http://schemas.microsoft.com/office/powerpoint/2010/main" val="3453061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3</a:t>
            </a:fld>
            <a:endParaRPr lang="en-US"/>
          </a:p>
        </p:txBody>
      </p:sp>
    </p:spTree>
    <p:extLst>
      <p:ext uri="{BB962C8B-B14F-4D97-AF65-F5344CB8AC3E}">
        <p14:creationId xmlns:p14="http://schemas.microsoft.com/office/powerpoint/2010/main" val="624778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analyses were performed comparing </a:t>
            </a:r>
            <a:r>
              <a:rPr lang="en-US" dirty="0" err="1" smtClean="0"/>
              <a:t>NLRN</a:t>
            </a:r>
            <a:r>
              <a:rPr lang="en-US" dirty="0" smtClean="0"/>
              <a:t> and experienced RN turnover rates. Due to questions about data accuracy these were excluded from the final </a:t>
            </a:r>
            <a:r>
              <a:rPr lang="en-US" dirty="0" err="1" smtClean="0"/>
              <a:t>HSCRC</a:t>
            </a:r>
            <a:r>
              <a:rPr lang="en-US" dirty="0" smtClean="0"/>
              <a:t> report. From the data it does appear experienced RNs may be more likely to leave orientation in these critical need areas compared to </a:t>
            </a:r>
            <a:r>
              <a:rPr lang="en-US" dirty="0" err="1" smtClean="0"/>
              <a:t>NLRNs</a:t>
            </a:r>
            <a:r>
              <a:rPr lang="en-US" dirty="0" smtClean="0"/>
              <a:t>.</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25</a:t>
            </a:fld>
            <a:endParaRPr lang="en-US"/>
          </a:p>
        </p:txBody>
      </p:sp>
    </p:spTree>
    <p:extLst>
      <p:ext uri="{BB962C8B-B14F-4D97-AF65-F5344CB8AC3E}">
        <p14:creationId xmlns:p14="http://schemas.microsoft.com/office/powerpoint/2010/main" val="38746976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28</a:t>
            </a:fld>
            <a:endParaRPr lang="en-US"/>
          </a:p>
        </p:txBody>
      </p:sp>
    </p:spTree>
    <p:extLst>
      <p:ext uri="{BB962C8B-B14F-4D97-AF65-F5344CB8AC3E}">
        <p14:creationId xmlns:p14="http://schemas.microsoft.com/office/powerpoint/2010/main" val="13035292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31</a:t>
            </a:fld>
            <a:endParaRPr lang="en-US"/>
          </a:p>
        </p:txBody>
      </p:sp>
    </p:spTree>
    <p:extLst>
      <p:ext uri="{BB962C8B-B14F-4D97-AF65-F5344CB8AC3E}">
        <p14:creationId xmlns:p14="http://schemas.microsoft.com/office/powerpoint/2010/main" val="458056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33</a:t>
            </a:fld>
            <a:endParaRPr lang="en-US"/>
          </a:p>
        </p:txBody>
      </p:sp>
    </p:spTree>
    <p:extLst>
      <p:ext uri="{BB962C8B-B14F-4D97-AF65-F5344CB8AC3E}">
        <p14:creationId xmlns:p14="http://schemas.microsoft.com/office/powerpoint/2010/main" val="21417425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Team building &amp; Healthy Work cut off</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34</a:t>
            </a:fld>
            <a:endParaRPr lang="en-US"/>
          </a:p>
        </p:txBody>
      </p:sp>
    </p:spTree>
    <p:extLst>
      <p:ext uri="{BB962C8B-B14F-4D97-AF65-F5344CB8AC3E}">
        <p14:creationId xmlns:p14="http://schemas.microsoft.com/office/powerpoint/2010/main" val="245824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35</a:t>
            </a:fld>
            <a:endParaRPr lang="en-US"/>
          </a:p>
        </p:txBody>
      </p:sp>
    </p:spTree>
    <p:extLst>
      <p:ext uri="{BB962C8B-B14F-4D97-AF65-F5344CB8AC3E}">
        <p14:creationId xmlns:p14="http://schemas.microsoft.com/office/powerpoint/2010/main" val="10575420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17 hospitals on the journey </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36</a:t>
            </a:fld>
            <a:endParaRPr lang="en-US"/>
          </a:p>
        </p:txBody>
      </p:sp>
    </p:spTree>
    <p:extLst>
      <p:ext uri="{BB962C8B-B14F-4D97-AF65-F5344CB8AC3E}">
        <p14:creationId xmlns:p14="http://schemas.microsoft.com/office/powerpoint/2010/main" val="33032280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Six full-time nurses were hired to establish the Sepsis Quality Control Registered Nurse (Sepsis </a:t>
            </a:r>
            <a:r>
              <a:rPr lang="en-US" dirty="0" err="1" smtClean="0"/>
              <a:t>QCRN</a:t>
            </a:r>
            <a:r>
              <a:rPr lang="en-US" dirty="0" smtClean="0"/>
              <a:t>) team. The Sepsis </a:t>
            </a:r>
            <a:r>
              <a:rPr lang="en-US" dirty="0" err="1" smtClean="0"/>
              <a:t>QCRNs</a:t>
            </a:r>
            <a:r>
              <a:rPr lang="en-US" dirty="0" smtClean="0"/>
              <a:t> provide 24-hour, 7-days a week coverage for </a:t>
            </a:r>
            <a:r>
              <a:rPr lang="en-US" dirty="0" err="1" smtClean="0"/>
              <a:t>WMHS</a:t>
            </a:r>
            <a:r>
              <a:rPr lang="en-US" dirty="0" smtClean="0"/>
              <a:t>. They are also available to staff, the emergency department and physicians for assistance and consultation. There has been an increase of cases recognized on admission. Our hospital length of stay is below our expected, and during </a:t>
            </a:r>
            <a:r>
              <a:rPr lang="en-US" dirty="0" err="1" smtClean="0"/>
              <a:t>FY16</a:t>
            </a:r>
            <a:r>
              <a:rPr lang="en-US" dirty="0" smtClean="0"/>
              <a:t>, </a:t>
            </a:r>
            <a:r>
              <a:rPr lang="en-US" dirty="0" err="1" smtClean="0"/>
              <a:t>WMHS</a:t>
            </a:r>
            <a:r>
              <a:rPr lang="en-US" dirty="0" smtClean="0"/>
              <a:t> achieved over a 55% reduction in sepsis mortality. Since the beginning of the program in October 2015, the trend is in a downward direction. When comparing like periods (Oct '14 vs. Oct '15), we have realized $110,448 in cost savings based on a $1,115 decrease in cost per case saved 67 lives and avoided 1 hospital day. </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37</a:t>
            </a:fld>
            <a:endParaRPr lang="en-US"/>
          </a:p>
        </p:txBody>
      </p:sp>
    </p:spTree>
    <p:extLst>
      <p:ext uri="{BB962C8B-B14F-4D97-AF65-F5344CB8AC3E}">
        <p14:creationId xmlns:p14="http://schemas.microsoft.com/office/powerpoint/2010/main" val="14724509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agency use has declined in the past two years, vacancies or effective vacancies requiring hospitals to use agency RNs were reported throughout the state. Twenty hospitals reported critical RN shortages in their emergency departments and another 12 reported sever shortages in critical care areas. Other areas of need for RNs included women’s health (neonatal intensive care and labor and delivery) and perioperative services. </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39</a:t>
            </a:fld>
            <a:endParaRPr lang="en-US"/>
          </a:p>
        </p:txBody>
      </p:sp>
    </p:spTree>
    <p:extLst>
      <p:ext uri="{BB962C8B-B14F-4D97-AF65-F5344CB8AC3E}">
        <p14:creationId xmlns:p14="http://schemas.microsoft.com/office/powerpoint/2010/main" val="40929301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41</a:t>
            </a:fld>
            <a:endParaRPr lang="en-US"/>
          </a:p>
        </p:txBody>
      </p:sp>
    </p:spTree>
    <p:extLst>
      <p:ext uri="{BB962C8B-B14F-4D97-AF65-F5344CB8AC3E}">
        <p14:creationId xmlns:p14="http://schemas.microsoft.com/office/powerpoint/2010/main" val="556355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Global</a:t>
            </a:r>
            <a:r>
              <a:rPr lang="en-US" baseline="0" dirty="0" smtClean="0"/>
              <a:t> Goal</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4</a:t>
            </a:fld>
            <a:endParaRPr lang="en-US"/>
          </a:p>
        </p:txBody>
      </p:sp>
    </p:spTree>
    <p:extLst>
      <p:ext uri="{BB962C8B-B14F-4D97-AF65-F5344CB8AC3E}">
        <p14:creationId xmlns:p14="http://schemas.microsoft.com/office/powerpoint/2010/main" val="3979510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specifically –shortage</a:t>
            </a:r>
            <a:r>
              <a:rPr lang="en-US" baseline="0" dirty="0" smtClean="0"/>
              <a:t> driven, increase number of bedside hospital RN</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5</a:t>
            </a:fld>
            <a:endParaRPr lang="en-US"/>
          </a:p>
        </p:txBody>
      </p:sp>
    </p:spTree>
    <p:extLst>
      <p:ext uri="{BB962C8B-B14F-4D97-AF65-F5344CB8AC3E}">
        <p14:creationId xmlns:p14="http://schemas.microsoft.com/office/powerpoint/2010/main" val="792530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6</a:t>
            </a:fld>
            <a:endParaRPr lang="en-US"/>
          </a:p>
        </p:txBody>
      </p:sp>
    </p:spTree>
    <p:extLst>
      <p:ext uri="{BB962C8B-B14F-4D97-AF65-F5344CB8AC3E}">
        <p14:creationId xmlns:p14="http://schemas.microsoft.com/office/powerpoint/2010/main" val="4038310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Does not include </a:t>
            </a:r>
            <a:r>
              <a:rPr lang="en-US" dirty="0" err="1" smtClean="0"/>
              <a:t>NSP</a:t>
            </a:r>
            <a:r>
              <a:rPr lang="en-US" dirty="0" smtClean="0"/>
              <a:t> II which accounts for another 100 million</a:t>
            </a:r>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7</a:t>
            </a:fld>
            <a:endParaRPr lang="en-US"/>
          </a:p>
        </p:txBody>
      </p:sp>
    </p:spTree>
    <p:extLst>
      <p:ext uri="{BB962C8B-B14F-4D97-AF65-F5344CB8AC3E}">
        <p14:creationId xmlns:p14="http://schemas.microsoft.com/office/powerpoint/2010/main" val="3952146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Unprecedented changes like the Affordable Care Act, the Quadruple Aim, and the Institute of Medicine’s (IOM’s) Future of Nursing Report (2010) reshaped the health care landscape. With the changes in payment models, health care access, and emphasis on better quality, safety, and experience for patients came the recognition that the role of professional nurses in the health care environment also must change.  </a:t>
            </a:r>
          </a:p>
          <a:p>
            <a:r>
              <a:rPr lang="en-US" sz="1200" kern="1200" dirty="0" smtClean="0">
                <a:solidFill>
                  <a:schemeClr val="tx1"/>
                </a:solidFill>
                <a:effectLst/>
                <a:latin typeface="+mn-lt"/>
                <a:ea typeface="+mn-ea"/>
                <a:cs typeface="+mn-cs"/>
              </a:rPr>
              <a:t>To that end, the </a:t>
            </a:r>
            <a:r>
              <a:rPr lang="en-US" sz="1200" kern="1200" dirty="0" err="1" smtClean="0">
                <a:solidFill>
                  <a:schemeClr val="tx1"/>
                </a:solidFill>
                <a:effectLst/>
                <a:latin typeface="+mn-lt"/>
                <a:ea typeface="+mn-ea"/>
                <a:cs typeface="+mn-cs"/>
              </a:rPr>
              <a:t>NSP</a:t>
            </a:r>
            <a:r>
              <a:rPr lang="en-US" sz="1200" kern="1200" dirty="0" smtClean="0">
                <a:solidFill>
                  <a:schemeClr val="tx1"/>
                </a:solidFill>
                <a:effectLst/>
                <a:latin typeface="+mn-lt"/>
                <a:ea typeface="+mn-ea"/>
                <a:cs typeface="+mn-cs"/>
              </a:rPr>
              <a:t> I aims were aligned with the Institute of Medicine’s 2010 Future of Nursing report, which included recommendations to better prepare the future hospital RN workforce in Maryland. Below are the recommended </a:t>
            </a:r>
            <a:r>
              <a:rPr lang="en-US" sz="1200" kern="1200" dirty="0" err="1" smtClean="0">
                <a:solidFill>
                  <a:schemeClr val="tx1"/>
                </a:solidFill>
                <a:effectLst/>
                <a:latin typeface="+mn-lt"/>
                <a:ea typeface="+mn-ea"/>
                <a:cs typeface="+mn-cs"/>
              </a:rPr>
              <a:t>NSP</a:t>
            </a:r>
            <a:r>
              <a:rPr lang="en-US" sz="1200" kern="1200" dirty="0" smtClean="0">
                <a:solidFill>
                  <a:schemeClr val="tx1"/>
                </a:solidFill>
                <a:effectLst/>
                <a:latin typeface="+mn-lt"/>
                <a:ea typeface="+mn-ea"/>
                <a:cs typeface="+mn-cs"/>
              </a:rPr>
              <a:t> I categories and hospital initiatives to achieve the eight IOM key recommendations for transforming the nursing workforce.</a:t>
            </a:r>
          </a:p>
          <a:p>
            <a:r>
              <a:rPr lang="en-US" sz="1200" kern="1200" dirty="0" smtClean="0">
                <a:solidFill>
                  <a:schemeClr val="tx1"/>
                </a:solidFill>
                <a:effectLst/>
                <a:latin typeface="+mn-lt"/>
                <a:ea typeface="+mn-ea"/>
                <a:cs typeface="+mn-cs"/>
              </a:rPr>
              <a:t>The Quadruple Aim includes the original Triple Aim components (enhancing patient experience, improving population health and reducing costs) and adding the goal of improving the work life of health providers, including clinicians and staff (</a:t>
            </a:r>
            <a:r>
              <a:rPr lang="en-US" sz="1200" kern="1200" dirty="0" err="1" smtClean="0">
                <a:solidFill>
                  <a:schemeClr val="tx1"/>
                </a:solidFill>
                <a:effectLst/>
                <a:latin typeface="+mn-lt"/>
                <a:ea typeface="+mn-ea"/>
                <a:cs typeface="+mn-cs"/>
              </a:rPr>
              <a:t>Bodenheimer</a:t>
            </a:r>
            <a:r>
              <a:rPr lang="en-US" sz="1200" kern="1200" dirty="0" smtClean="0">
                <a:solidFill>
                  <a:schemeClr val="tx1"/>
                </a:solidFill>
                <a:effectLst/>
                <a:latin typeface="+mn-lt"/>
                <a:ea typeface="+mn-ea"/>
                <a:cs typeface="+mn-cs"/>
              </a:rPr>
              <a:t>, T., &amp; </a:t>
            </a:r>
            <a:r>
              <a:rPr lang="en-US" sz="1200" kern="1200" dirty="0" err="1" smtClean="0">
                <a:solidFill>
                  <a:schemeClr val="tx1"/>
                </a:solidFill>
                <a:effectLst/>
                <a:latin typeface="+mn-lt"/>
                <a:ea typeface="+mn-ea"/>
                <a:cs typeface="+mn-cs"/>
              </a:rPr>
              <a:t>Sinsky</a:t>
            </a:r>
            <a:r>
              <a:rPr lang="en-US" sz="1200" kern="1200" dirty="0" smtClean="0">
                <a:solidFill>
                  <a:schemeClr val="tx1"/>
                </a:solidFill>
                <a:effectLst/>
                <a:latin typeface="+mn-lt"/>
                <a:ea typeface="+mn-ea"/>
                <a:cs typeface="+mn-cs"/>
              </a:rPr>
              <a:t>, C. </a:t>
            </a:r>
            <a:r>
              <a:rPr lang="en-US" sz="1200" kern="1200" smtClean="0">
                <a:solidFill>
                  <a:schemeClr val="tx1"/>
                </a:solidFill>
                <a:effectLst/>
                <a:latin typeface="+mn-lt"/>
                <a:ea typeface="+mn-ea"/>
                <a:cs typeface="+mn-cs"/>
              </a:rPr>
              <a:t>(2014)).</a:t>
            </a:r>
          </a:p>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8</a:t>
            </a:fld>
            <a:endParaRPr lang="en-US"/>
          </a:p>
        </p:txBody>
      </p:sp>
    </p:spTree>
    <p:extLst>
      <p:ext uri="{BB962C8B-B14F-4D97-AF65-F5344CB8AC3E}">
        <p14:creationId xmlns:p14="http://schemas.microsoft.com/office/powerpoint/2010/main" val="484259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0F4A86-F556-49CA-A770-BEB1A2B8147E}" type="slidenum">
              <a:rPr lang="en-US" smtClean="0"/>
              <a:t>10</a:t>
            </a:fld>
            <a:endParaRPr lang="en-US"/>
          </a:p>
        </p:txBody>
      </p:sp>
    </p:spTree>
    <p:extLst>
      <p:ext uri="{BB962C8B-B14F-4D97-AF65-F5344CB8AC3E}">
        <p14:creationId xmlns:p14="http://schemas.microsoft.com/office/powerpoint/2010/main" val="968451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2013 &amp; 2014</a:t>
            </a:r>
          </a:p>
          <a:p>
            <a:r>
              <a:rPr lang="en-US" dirty="0" smtClean="0"/>
              <a:t>Unexplained Variance &gt; 11 million  	</a:t>
            </a:r>
          </a:p>
          <a:p>
            <a:r>
              <a:rPr lang="en-US" dirty="0" smtClean="0"/>
              <a:t>2015 &amp; 2016</a:t>
            </a:r>
          </a:p>
          <a:p>
            <a:r>
              <a:rPr lang="en-US" dirty="0" smtClean="0"/>
              <a:t>OTHER &gt;2.3 M</a:t>
            </a:r>
          </a:p>
          <a:p>
            <a:r>
              <a:rPr lang="en-US" dirty="0" smtClean="0"/>
              <a:t>QI/</a:t>
            </a:r>
            <a:r>
              <a:rPr lang="en-US" dirty="0" err="1" smtClean="0"/>
              <a:t>EBP</a:t>
            </a:r>
            <a:r>
              <a:rPr lang="en-US" dirty="0" smtClean="0"/>
              <a:t>/Research &gt; 2.3 M</a:t>
            </a:r>
          </a:p>
          <a:p>
            <a:r>
              <a:rPr lang="en-US" dirty="0" smtClean="0"/>
              <a:t>Student Tuition Assistance 	fourfold from 2014 to 2016 </a:t>
            </a:r>
          </a:p>
          <a:p>
            <a:r>
              <a:rPr lang="en-US" dirty="0" smtClean="0"/>
              <a:t>2014 -220 K, 2015-</a:t>
            </a:r>
            <a:r>
              <a:rPr lang="en-US" dirty="0" err="1" smtClean="0"/>
              <a:t>500K</a:t>
            </a:r>
            <a:r>
              <a:rPr lang="en-US" dirty="0" smtClean="0"/>
              <a:t>, 2016 almost </a:t>
            </a:r>
            <a:r>
              <a:rPr lang="en-US" dirty="0" err="1" smtClean="0"/>
              <a:t>1M</a:t>
            </a:r>
            <a:endParaRPr lang="en-US" dirty="0" smtClean="0"/>
          </a:p>
        </p:txBody>
      </p:sp>
      <p:sp>
        <p:nvSpPr>
          <p:cNvPr id="4" name="Slide Number Placeholder 3"/>
          <p:cNvSpPr>
            <a:spLocks noGrp="1"/>
          </p:cNvSpPr>
          <p:nvPr>
            <p:ph type="sldNum" sz="quarter" idx="10"/>
          </p:nvPr>
        </p:nvSpPr>
        <p:spPr/>
        <p:txBody>
          <a:bodyPr/>
          <a:lstStyle/>
          <a:p>
            <a:fld id="{F80F4A86-F556-49CA-A770-BEB1A2B8147E}" type="slidenum">
              <a:rPr lang="en-US" smtClean="0"/>
              <a:t>11</a:t>
            </a:fld>
            <a:endParaRPr lang="en-US"/>
          </a:p>
        </p:txBody>
      </p:sp>
    </p:spTree>
    <p:extLst>
      <p:ext uri="{BB962C8B-B14F-4D97-AF65-F5344CB8AC3E}">
        <p14:creationId xmlns:p14="http://schemas.microsoft.com/office/powerpoint/2010/main" val="31723468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4.xml"/><Relationship Id="rId4" Type="http://schemas.openxmlformats.org/officeDocument/2006/relationships/image" Target="../media/image3.png"/></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4.xml"/><Relationship Id="rId4" Type="http://schemas.openxmlformats.org/officeDocument/2006/relationships/image" Target="../media/image3.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baseline="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1" name="Rectangle 20"/>
          <p:cNvSpPr/>
          <p:nvPr/>
        </p:nvSpPr>
        <p:spPr>
          <a:xfrm>
            <a:off x="904875" y="3648075"/>
            <a:ext cx="7315200" cy="1280160"/>
          </a:xfrm>
          <a:prstGeom prst="rect">
            <a:avLst/>
          </a:prstGeom>
          <a:noFill/>
          <a:ln w="6350" cap="rnd" cmpd="sng" algn="ctr">
            <a:solidFill>
              <a:srgbClr val="C0000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rgbClr val="C00000"/>
          </a:solidFill>
          <a:ln w="6350" cap="rnd" cmpd="sng" algn="ctr">
            <a:solidFill>
              <a:srgbClr val="C0000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tx1">
              <a:lumMod val="50000"/>
              <a:lumOff val="50000"/>
            </a:schemeClr>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1" name="Picture 2" descr="maryland.gov">
            <a:hlinkClick r:id="rId2"/>
          </p:cNvPr>
          <p:cNvPicPr>
            <a:picLocks noChangeAspect="1" noChangeArrowheads="1"/>
          </p:cNvPicPr>
          <p:nvPr/>
        </p:nvPicPr>
        <p:blipFill>
          <a:blip r:embed="rId3" cstate="print"/>
          <a:srcRect/>
          <a:stretch>
            <a:fillRect/>
          </a:stretch>
        </p:blipFill>
        <p:spPr bwMode="auto">
          <a:xfrm>
            <a:off x="825030" y="2982383"/>
            <a:ext cx="1600200" cy="742951"/>
          </a:xfrm>
          <a:prstGeom prst="rect">
            <a:avLst/>
          </a:prstGeom>
          <a:noFill/>
        </p:spPr>
      </p:pic>
    </p:spTree>
    <p:extLst>
      <p:ext uri="{BB962C8B-B14F-4D97-AF65-F5344CB8AC3E}">
        <p14:creationId xmlns:p14="http://schemas.microsoft.com/office/powerpoint/2010/main" val="358335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7EB46-B44B-4CF5-BC63-F0C72766C857}" type="slidenum">
              <a:rPr lang="en-US" smtClean="0"/>
              <a:t>‹#›</a:t>
            </a:fld>
            <a:endParaRPr lang="en-US"/>
          </a:p>
        </p:txBody>
      </p:sp>
    </p:spTree>
    <p:extLst>
      <p:ext uri="{BB962C8B-B14F-4D97-AF65-F5344CB8AC3E}">
        <p14:creationId xmlns:p14="http://schemas.microsoft.com/office/powerpoint/2010/main" val="2349609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7EB46-B44B-4CF5-BC63-F0C72766C857}"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extLst>
      <p:ext uri="{BB962C8B-B14F-4D97-AF65-F5344CB8AC3E}">
        <p14:creationId xmlns:p14="http://schemas.microsoft.com/office/powerpoint/2010/main" val="1353196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3450784"/>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4" name="Date Placeholder 3"/>
          <p:cNvSpPr>
            <a:spLocks noGrp="1"/>
          </p:cNvSpPr>
          <p:nvPr>
            <p:ph type="dt" sz="half" idx="10"/>
          </p:nvPr>
        </p:nvSpPr>
        <p:spPr>
          <a:xfrm>
            <a:off x="6400800" y="6355080"/>
            <a:ext cx="2286000" cy="365760"/>
          </a:xfrm>
        </p:spPr>
        <p:txBody>
          <a:bodyPr/>
          <a:lstStyle/>
          <a:p>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F87EB46-B44B-4CF5-BC63-F0C72766C857}" type="slidenum">
              <a:rPr lang="en-US" smtClean="0"/>
              <a:t>‹#›</a:t>
            </a:fld>
            <a:endParaRPr lang="en-US"/>
          </a:p>
        </p:txBody>
      </p:sp>
      <p:sp>
        <p:nvSpPr>
          <p:cNvPr id="7" name="Rectangle 6"/>
          <p:cNvSpPr/>
          <p:nvPr/>
        </p:nvSpPr>
        <p:spPr>
          <a:xfrm>
            <a:off x="914400" y="3352814"/>
            <a:ext cx="7315200" cy="128016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eaLnBrk="1" latinLnBrk="0" hangingPunct="1"/>
            <a:endParaRPr kumimoji="0" lang="en-US" dirty="0"/>
          </a:p>
        </p:txBody>
      </p:sp>
      <p:sp>
        <p:nvSpPr>
          <p:cNvPr id="8" name="Rectangle 7"/>
          <p:cNvSpPr/>
          <p:nvPr/>
        </p:nvSpPr>
        <p:spPr>
          <a:xfrm>
            <a:off x="914400" y="3352814"/>
            <a:ext cx="228600" cy="1280160"/>
          </a:xfrm>
          <a:prstGeom prst="rect">
            <a:avLst/>
          </a:prstGeom>
          <a:solidFill>
            <a:srgbClr val="002060"/>
          </a:solidFill>
          <a:ln w="6350" cap="rnd" cmpd="sng" algn="ctr">
            <a:solidFill>
              <a:srgbClr val="00206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9" name="Picture 2" descr="maryland.gov">
            <a:hlinkClick r:id="rId2"/>
          </p:cNvPr>
          <p:cNvPicPr>
            <a:picLocks noChangeAspect="1" noChangeArrowheads="1"/>
          </p:cNvPicPr>
          <p:nvPr/>
        </p:nvPicPr>
        <p:blipFill>
          <a:blip r:embed="rId3" cstate="print"/>
          <a:srcRect/>
          <a:stretch>
            <a:fillRect/>
          </a:stretch>
        </p:blipFill>
        <p:spPr bwMode="auto">
          <a:xfrm>
            <a:off x="7391400" y="6115049"/>
            <a:ext cx="1600200" cy="742951"/>
          </a:xfrm>
          <a:prstGeom prst="rect">
            <a:avLst/>
          </a:prstGeom>
          <a:noFill/>
        </p:spPr>
      </p:pic>
    </p:spTree>
    <p:extLst>
      <p:ext uri="{BB962C8B-B14F-4D97-AF65-F5344CB8AC3E}">
        <p14:creationId xmlns:p14="http://schemas.microsoft.com/office/powerpoint/2010/main" val="367077210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6698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8324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1319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9049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380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97127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556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3" name="TextBox 12"/>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schemeClr val="bg1">
                    <a:lumMod val="50000"/>
                  </a:schemeClr>
                </a:solidFill>
              </a:rPr>
              <a:pPr/>
              <a:t>‹#›</a:t>
            </a:fld>
            <a:endParaRPr lang="en-US" sz="1600" dirty="0">
              <a:solidFill>
                <a:schemeClr val="bg1">
                  <a:lumMod val="50000"/>
                </a:schemeClr>
              </a:solidFill>
            </a:endParaRPr>
          </a:p>
        </p:txBody>
      </p:sp>
    </p:spTree>
    <p:extLst>
      <p:ext uri="{BB962C8B-B14F-4D97-AF65-F5344CB8AC3E}">
        <p14:creationId xmlns:p14="http://schemas.microsoft.com/office/powerpoint/2010/main" val="14168194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7249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6281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85646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EF8A6EE-6F06-4E6D-B29B-038C3C4E3D2B}"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66707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2754108"/>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1219200" y="4480691"/>
            <a:ext cx="6858000" cy="898754"/>
          </a:xfrm>
        </p:spPr>
        <p:txBody>
          <a:bodyPr/>
          <a:lstStyle>
            <a:lvl1pPr marL="0" indent="0" algn="r">
              <a:buNone/>
              <a:defRPr sz="2000" baseline="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1" name="Rectangle 20"/>
          <p:cNvSpPr/>
          <p:nvPr/>
        </p:nvSpPr>
        <p:spPr>
          <a:xfrm>
            <a:off x="904875" y="2515983"/>
            <a:ext cx="7315200" cy="1280160"/>
          </a:xfrm>
          <a:prstGeom prst="rect">
            <a:avLst/>
          </a:prstGeom>
          <a:noFill/>
          <a:ln w="6350" cap="rnd" cmpd="sng" algn="ctr">
            <a:solidFill>
              <a:srgbClr val="C0000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3" name="Rectangle 32"/>
          <p:cNvSpPr/>
          <p:nvPr/>
        </p:nvSpPr>
        <p:spPr>
          <a:xfrm>
            <a:off x="914400" y="4361553"/>
            <a:ext cx="7315200" cy="1155541"/>
          </a:xfrm>
          <a:prstGeom prst="rect">
            <a:avLst/>
          </a:prstGeom>
          <a:noFill/>
          <a:ln w="6350" cap="rnd" cmpd="sng"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Rectangle 21"/>
          <p:cNvSpPr/>
          <p:nvPr/>
        </p:nvSpPr>
        <p:spPr>
          <a:xfrm>
            <a:off x="904875" y="2515983"/>
            <a:ext cx="228600" cy="1280160"/>
          </a:xfrm>
          <a:prstGeom prst="rect">
            <a:avLst/>
          </a:prstGeom>
          <a:solidFill>
            <a:srgbClr val="C00000"/>
          </a:solidFill>
          <a:ln w="6350" cap="rnd" cmpd="sng" algn="ctr">
            <a:solidFill>
              <a:srgbClr val="C0000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a:off x="914400" y="4361553"/>
            <a:ext cx="228600" cy="1155541"/>
          </a:xfrm>
          <a:prstGeom prst="rect">
            <a:avLst/>
          </a:prstGeom>
          <a:solidFill>
            <a:schemeClr val="tx1">
              <a:lumMod val="50000"/>
              <a:lumOff val="50000"/>
            </a:schemeClr>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pic>
        <p:nvPicPr>
          <p:cNvPr id="10" name="Picture 9" descr="HSCRC logo.png"/>
          <p:cNvPicPr>
            <a:picLocks noChangeAspect="1"/>
          </p:cNvPicPr>
          <p:nvPr/>
        </p:nvPicPr>
        <p:blipFill>
          <a:blip r:embed="rId2" cstate="print"/>
          <a:stretch>
            <a:fillRect/>
          </a:stretch>
        </p:blipFill>
        <p:spPr>
          <a:xfrm>
            <a:off x="7170820" y="6187548"/>
            <a:ext cx="1668677" cy="670451"/>
          </a:xfrm>
          <a:prstGeom prst="rect">
            <a:avLst/>
          </a:prstGeom>
        </p:spPr>
      </p:pic>
    </p:spTree>
    <p:extLst>
      <p:ext uri="{BB962C8B-B14F-4D97-AF65-F5344CB8AC3E}">
        <p14:creationId xmlns:p14="http://schemas.microsoft.com/office/powerpoint/2010/main" val="359384973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3" name="TextBox 12"/>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prstClr val="white">
                    <a:lumMod val="50000"/>
                  </a:prstClr>
                </a:solidFill>
              </a:rPr>
              <a:pPr/>
              <a:t>‹#›</a:t>
            </a:fld>
            <a:endParaRPr lang="en-US" sz="1600" dirty="0">
              <a:solidFill>
                <a:prstClr val="white">
                  <a:lumMod val="50000"/>
                </a:prstClr>
              </a:solidFill>
            </a:endParaRPr>
          </a:p>
        </p:txBody>
      </p:sp>
      <p:pic>
        <p:nvPicPr>
          <p:cNvPr id="6" name="Picture 5" descr="HSCRC logo.png"/>
          <p:cNvPicPr>
            <a:picLocks noChangeAspect="1"/>
          </p:cNvPicPr>
          <p:nvPr/>
        </p:nvPicPr>
        <p:blipFill>
          <a:blip r:embed="rId2" cstate="print"/>
          <a:stretch>
            <a:fillRect/>
          </a:stretch>
        </p:blipFill>
        <p:spPr>
          <a:xfrm>
            <a:off x="6997566" y="6117938"/>
            <a:ext cx="1841932" cy="740062"/>
          </a:xfrm>
          <a:prstGeom prst="rect">
            <a:avLst/>
          </a:prstGeom>
        </p:spPr>
      </p:pic>
    </p:spTree>
    <p:extLst>
      <p:ext uri="{BB962C8B-B14F-4D97-AF65-F5344CB8AC3E}">
        <p14:creationId xmlns:p14="http://schemas.microsoft.com/office/powerpoint/2010/main" val="39465188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endParaRPr lang="en-US" dirty="0">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dirty="0">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565185A8-A803-3B40-8A76-D1B5A01A80E0}" type="slidenum">
              <a:rPr lang="en-US" smtClean="0">
                <a:solidFill>
                  <a:srgbClr val="DDE9EC"/>
                </a:solidFill>
              </a:rPr>
              <a:pPr/>
              <a:t>‹#›</a:t>
            </a:fld>
            <a:endParaRPr lang="en-US" dirty="0">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pic>
        <p:nvPicPr>
          <p:cNvPr id="9" name="Picture 2" descr="maryland.gov">
            <a:hlinkClick r:id="rId2"/>
          </p:cNvPr>
          <p:cNvPicPr>
            <a:picLocks noChangeAspect="1" noChangeArrowheads="1"/>
          </p:cNvPicPr>
          <p:nvPr/>
        </p:nvPicPr>
        <p:blipFill>
          <a:blip r:embed="rId3" cstate="print"/>
          <a:srcRect/>
          <a:stretch>
            <a:fillRect/>
          </a:stretch>
        </p:blipFill>
        <p:spPr bwMode="auto">
          <a:xfrm>
            <a:off x="7391400" y="6115049"/>
            <a:ext cx="1600200" cy="742951"/>
          </a:xfrm>
          <a:prstGeom prst="rect">
            <a:avLst/>
          </a:prstGeom>
          <a:noFill/>
        </p:spPr>
      </p:pic>
      <p:pic>
        <p:nvPicPr>
          <p:cNvPr id="10" name="Picture 9" descr="HSCRC logo.png"/>
          <p:cNvPicPr>
            <a:picLocks noChangeAspect="1"/>
          </p:cNvPicPr>
          <p:nvPr/>
        </p:nvPicPr>
        <p:blipFill>
          <a:blip r:embed="rId4" cstate="print"/>
          <a:stretch>
            <a:fillRect/>
          </a:stretch>
        </p:blipFill>
        <p:spPr>
          <a:xfrm>
            <a:off x="7062879" y="6088910"/>
            <a:ext cx="1841932" cy="740062"/>
          </a:xfrm>
          <a:prstGeom prst="rect">
            <a:avLst/>
          </a:prstGeom>
        </p:spPr>
      </p:pic>
    </p:spTree>
    <p:extLst>
      <p:ext uri="{BB962C8B-B14F-4D97-AF65-F5344CB8AC3E}">
        <p14:creationId xmlns:p14="http://schemas.microsoft.com/office/powerpoint/2010/main" val="150300763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6" name="TextBox 15"/>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prstClr val="white">
                    <a:lumMod val="50000"/>
                  </a:prstClr>
                </a:solidFill>
              </a:rPr>
              <a:pPr/>
              <a:t>‹#›</a:t>
            </a:fld>
            <a:endParaRPr lang="en-US" sz="1600" dirty="0">
              <a:solidFill>
                <a:prstClr val="white">
                  <a:lumMod val="50000"/>
                </a:prstClr>
              </a:solidFill>
            </a:endParaRPr>
          </a:p>
        </p:txBody>
      </p:sp>
      <p:pic>
        <p:nvPicPr>
          <p:cNvPr id="7" name="Picture 6" descr="HSCRC logo.png"/>
          <p:cNvPicPr>
            <a:picLocks noChangeAspect="1"/>
          </p:cNvPicPr>
          <p:nvPr/>
        </p:nvPicPr>
        <p:blipFill>
          <a:blip r:embed="rId2" cstate="print"/>
          <a:stretch>
            <a:fillRect/>
          </a:stretch>
        </p:blipFill>
        <p:spPr>
          <a:xfrm>
            <a:off x="6872438" y="6014537"/>
            <a:ext cx="1944303" cy="781193"/>
          </a:xfrm>
          <a:prstGeom prst="rect">
            <a:avLst/>
          </a:prstGeom>
        </p:spPr>
      </p:pic>
    </p:spTree>
    <p:extLst>
      <p:ext uri="{BB962C8B-B14F-4D97-AF65-F5344CB8AC3E}">
        <p14:creationId xmlns:p14="http://schemas.microsoft.com/office/powerpoint/2010/main" val="33140006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dirty="0">
              <a:solidFill>
                <a:srgbClr val="464653"/>
              </a:solidFill>
            </a:endParaRPr>
          </a:p>
        </p:txBody>
      </p:sp>
      <p:sp>
        <p:nvSpPr>
          <p:cNvPr id="8" name="Footer Placeholder 7"/>
          <p:cNvSpPr>
            <a:spLocks noGrp="1"/>
          </p:cNvSpPr>
          <p:nvPr>
            <p:ph type="ftr" sz="quarter" idx="11"/>
          </p:nvPr>
        </p:nvSpPr>
        <p:spPr/>
        <p:txBody>
          <a:bodyPr/>
          <a:lstStyle/>
          <a:p>
            <a:endParaRPr lang="en-US" dirty="0">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6553605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13" name="TextBox 12"/>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prstClr val="white">
                    <a:lumMod val="50000"/>
                  </a:prstClr>
                </a:solidFill>
              </a:rPr>
              <a:pPr/>
              <a:t>‹#›</a:t>
            </a:fld>
            <a:endParaRPr lang="en-US" sz="1600" dirty="0">
              <a:solidFill>
                <a:prstClr val="white">
                  <a:lumMod val="50000"/>
                </a:prstClr>
              </a:solidFill>
            </a:endParaRPr>
          </a:p>
        </p:txBody>
      </p:sp>
      <p:pic>
        <p:nvPicPr>
          <p:cNvPr id="5" name="Picture 4" descr="HSCRC logo.png"/>
          <p:cNvPicPr>
            <a:picLocks noChangeAspect="1"/>
          </p:cNvPicPr>
          <p:nvPr/>
        </p:nvPicPr>
        <p:blipFill>
          <a:blip r:embed="rId2" cstate="print"/>
          <a:stretch>
            <a:fillRect/>
          </a:stretch>
        </p:blipFill>
        <p:spPr>
          <a:xfrm>
            <a:off x="7045692" y="6137274"/>
            <a:ext cx="1793805" cy="720725"/>
          </a:xfrm>
          <a:prstGeom prst="rect">
            <a:avLst/>
          </a:prstGeom>
        </p:spPr>
      </p:pic>
    </p:spTree>
    <p:extLst>
      <p:ext uri="{BB962C8B-B14F-4D97-AF65-F5344CB8AC3E}">
        <p14:creationId xmlns:p14="http://schemas.microsoft.com/office/powerpoint/2010/main" val="181124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F87EB46-B44B-4CF5-BC63-F0C72766C857}"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1559230838"/>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1" name="Picture 2" descr="maryland.gov">
            <a:hlinkClick r:id="rId2"/>
          </p:cNvPr>
          <p:cNvPicPr>
            <a:picLocks noChangeAspect="1" noChangeArrowheads="1"/>
          </p:cNvPicPr>
          <p:nvPr/>
        </p:nvPicPr>
        <p:blipFill>
          <a:blip r:embed="rId3" cstate="print"/>
          <a:srcRect/>
          <a:stretch>
            <a:fillRect/>
          </a:stretch>
        </p:blipFill>
        <p:spPr bwMode="auto">
          <a:xfrm>
            <a:off x="7391400" y="6115049"/>
            <a:ext cx="1600200" cy="742951"/>
          </a:xfrm>
          <a:prstGeom prst="rect">
            <a:avLst/>
          </a:prstGeom>
          <a:noFill/>
        </p:spPr>
      </p:pic>
      <p:sp>
        <p:nvSpPr>
          <p:cNvPr id="13" name="TextBox 12"/>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prstClr val="white">
                    <a:lumMod val="50000"/>
                  </a:prstClr>
                </a:solidFill>
              </a:rPr>
              <a:pPr/>
              <a:t>‹#›</a:t>
            </a:fld>
            <a:endParaRPr lang="en-US" sz="1600" dirty="0">
              <a:solidFill>
                <a:prstClr val="white">
                  <a:lumMod val="50000"/>
                </a:prstClr>
              </a:solidFill>
            </a:endParaRPr>
          </a:p>
        </p:txBody>
      </p:sp>
      <p:pic>
        <p:nvPicPr>
          <p:cNvPr id="4" name="Picture 3" descr="HSCRC logo.png"/>
          <p:cNvPicPr>
            <a:picLocks noChangeAspect="1"/>
          </p:cNvPicPr>
          <p:nvPr/>
        </p:nvPicPr>
        <p:blipFill>
          <a:blip r:embed="rId4" cstate="print"/>
          <a:stretch>
            <a:fillRect/>
          </a:stretch>
        </p:blipFill>
        <p:spPr>
          <a:xfrm>
            <a:off x="7084650" y="6088910"/>
            <a:ext cx="1841932" cy="740062"/>
          </a:xfrm>
          <a:prstGeom prst="rect">
            <a:avLst/>
          </a:prstGeom>
        </p:spPr>
      </p:pic>
    </p:spTree>
    <p:extLst>
      <p:ext uri="{BB962C8B-B14F-4D97-AF65-F5344CB8AC3E}">
        <p14:creationId xmlns:p14="http://schemas.microsoft.com/office/powerpoint/2010/main" val="51326928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464653"/>
              </a:solidFill>
            </a:endParaRPr>
          </a:p>
        </p:txBody>
      </p:sp>
      <p:sp>
        <p:nvSpPr>
          <p:cNvPr id="6" name="Footer Placeholder 5"/>
          <p:cNvSpPr>
            <a:spLocks noGrp="1"/>
          </p:cNvSpPr>
          <p:nvPr>
            <p:ph type="ftr" sz="quarter" idx="11"/>
          </p:nvPr>
        </p:nvSpPr>
        <p:spPr/>
        <p:txBody>
          <a:bodyPr/>
          <a:lstStyle/>
          <a:p>
            <a:endParaRPr lang="en-US" dirty="0">
              <a:solidFill>
                <a:srgbClr val="464653"/>
              </a:solidFill>
            </a:endParaRPr>
          </a:p>
        </p:txBody>
      </p:sp>
      <p:sp>
        <p:nvSpPr>
          <p:cNvPr id="7" name="Slide Number Placeholder 6"/>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dirty="0">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8057280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DDE9EC"/>
              </a:solidFill>
            </a:endParaRPr>
          </a:p>
        </p:txBody>
      </p:sp>
      <p:sp>
        <p:nvSpPr>
          <p:cNvPr id="6" name="Footer Placeholder 5"/>
          <p:cNvSpPr>
            <a:spLocks noGrp="1"/>
          </p:cNvSpPr>
          <p:nvPr>
            <p:ph type="ftr" sz="quarter" idx="11"/>
          </p:nvPr>
        </p:nvSpPr>
        <p:spPr/>
        <p:txBody>
          <a:bodyPr/>
          <a:lstStyle/>
          <a:p>
            <a:endParaRPr lang="en-US" dirty="0">
              <a:solidFill>
                <a:srgbClr val="DDE9EC"/>
              </a:solidFill>
            </a:endParaRPr>
          </a:p>
        </p:txBody>
      </p:sp>
      <p:sp>
        <p:nvSpPr>
          <p:cNvPr id="7" name="Slide Number Placeholder 6"/>
          <p:cNvSpPr>
            <a:spLocks noGrp="1"/>
          </p:cNvSpPr>
          <p:nvPr>
            <p:ph type="sldNum" sz="quarter" idx="12"/>
          </p:nvPr>
        </p:nvSpPr>
        <p:spPr/>
        <p:txBody>
          <a:bodyPr/>
          <a:lstStyle/>
          <a:p>
            <a:fld id="{565185A8-A803-3B40-8A76-D1B5A01A80E0}" type="slidenum">
              <a:rPr lang="en-US" smtClean="0">
                <a:solidFill>
                  <a:srgbClr val="DDE9EC"/>
                </a:solidFill>
              </a:rPr>
              <a:pPr/>
              <a:t>‹#›</a:t>
            </a:fld>
            <a:endParaRPr lang="en-US" dirty="0">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101158952"/>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dirty="0">
              <a:solidFill>
                <a:srgbClr val="464653"/>
              </a:solidFill>
            </a:endParaRPr>
          </a:p>
        </p:txBody>
      </p:sp>
      <p:sp>
        <p:nvSpPr>
          <p:cNvPr id="6" name="Slide Number Placeholder 5"/>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dirty="0">
              <a:solidFill>
                <a:srgbClr val="464653"/>
              </a:solidFill>
            </a:endParaRPr>
          </a:p>
        </p:txBody>
      </p:sp>
    </p:spTree>
    <p:extLst>
      <p:ext uri="{BB962C8B-B14F-4D97-AF65-F5344CB8AC3E}">
        <p14:creationId xmlns:p14="http://schemas.microsoft.com/office/powerpoint/2010/main" val="10901999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dirty="0">
              <a:solidFill>
                <a:srgbClr val="464653"/>
              </a:solidFill>
            </a:endParaRPr>
          </a:p>
        </p:txBody>
      </p:sp>
      <p:sp>
        <p:nvSpPr>
          <p:cNvPr id="6" name="Slide Number Placeholder 5"/>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dirty="0">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Tree>
    <p:extLst>
      <p:ext uri="{BB962C8B-B14F-4D97-AF65-F5344CB8AC3E}">
        <p14:creationId xmlns:p14="http://schemas.microsoft.com/office/powerpoint/2010/main" val="4061233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2754108"/>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1219200" y="4480691"/>
            <a:ext cx="6858000" cy="898754"/>
          </a:xfrm>
        </p:spPr>
        <p:txBody>
          <a:bodyPr/>
          <a:lstStyle>
            <a:lvl1pPr marL="0" indent="0" algn="r">
              <a:buNone/>
              <a:defRPr sz="2000" baseline="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1" name="Rectangle 20"/>
          <p:cNvSpPr/>
          <p:nvPr/>
        </p:nvSpPr>
        <p:spPr>
          <a:xfrm>
            <a:off x="904875" y="2515983"/>
            <a:ext cx="7315200" cy="1280160"/>
          </a:xfrm>
          <a:prstGeom prst="rect">
            <a:avLst/>
          </a:prstGeom>
          <a:noFill/>
          <a:ln w="6350" cap="rnd" cmpd="sng" algn="ctr">
            <a:solidFill>
              <a:srgbClr val="C0000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3" name="Rectangle 32"/>
          <p:cNvSpPr/>
          <p:nvPr/>
        </p:nvSpPr>
        <p:spPr>
          <a:xfrm>
            <a:off x="914400" y="4361553"/>
            <a:ext cx="7315200" cy="1155541"/>
          </a:xfrm>
          <a:prstGeom prst="rect">
            <a:avLst/>
          </a:prstGeom>
          <a:noFill/>
          <a:ln w="6350" cap="rnd" cmpd="sng"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Rectangle 21"/>
          <p:cNvSpPr/>
          <p:nvPr/>
        </p:nvSpPr>
        <p:spPr>
          <a:xfrm>
            <a:off x="904875" y="2515983"/>
            <a:ext cx="228600" cy="1280160"/>
          </a:xfrm>
          <a:prstGeom prst="rect">
            <a:avLst/>
          </a:prstGeom>
          <a:solidFill>
            <a:srgbClr val="C00000"/>
          </a:solidFill>
          <a:ln w="6350" cap="rnd" cmpd="sng" algn="ctr">
            <a:solidFill>
              <a:srgbClr val="C0000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a:off x="914400" y="4361553"/>
            <a:ext cx="228600" cy="1155541"/>
          </a:xfrm>
          <a:prstGeom prst="rect">
            <a:avLst/>
          </a:prstGeom>
          <a:solidFill>
            <a:schemeClr val="tx1">
              <a:lumMod val="50000"/>
              <a:lumOff val="50000"/>
            </a:schemeClr>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pic>
        <p:nvPicPr>
          <p:cNvPr id="10" name="Picture 9" descr="HSCRC logo.png"/>
          <p:cNvPicPr>
            <a:picLocks noChangeAspect="1"/>
          </p:cNvPicPr>
          <p:nvPr/>
        </p:nvPicPr>
        <p:blipFill>
          <a:blip r:embed="rId2" cstate="print"/>
          <a:stretch>
            <a:fillRect/>
          </a:stretch>
        </p:blipFill>
        <p:spPr>
          <a:xfrm>
            <a:off x="7170820" y="6187548"/>
            <a:ext cx="1668677" cy="670451"/>
          </a:xfrm>
          <a:prstGeom prst="rect">
            <a:avLst/>
          </a:prstGeom>
        </p:spPr>
      </p:pic>
    </p:spTree>
    <p:extLst>
      <p:ext uri="{BB962C8B-B14F-4D97-AF65-F5344CB8AC3E}">
        <p14:creationId xmlns:p14="http://schemas.microsoft.com/office/powerpoint/2010/main" val="324879467"/>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3" name="TextBox 12"/>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prstClr val="white">
                    <a:lumMod val="50000"/>
                  </a:prstClr>
                </a:solidFill>
              </a:rPr>
              <a:pPr/>
              <a:t>‹#›</a:t>
            </a:fld>
            <a:endParaRPr lang="en-US" sz="1600" dirty="0">
              <a:solidFill>
                <a:prstClr val="white">
                  <a:lumMod val="50000"/>
                </a:prstClr>
              </a:solidFill>
            </a:endParaRPr>
          </a:p>
        </p:txBody>
      </p:sp>
      <p:pic>
        <p:nvPicPr>
          <p:cNvPr id="6" name="Picture 5" descr="HSCRC logo.png"/>
          <p:cNvPicPr>
            <a:picLocks noChangeAspect="1"/>
          </p:cNvPicPr>
          <p:nvPr/>
        </p:nvPicPr>
        <p:blipFill>
          <a:blip r:embed="rId2" cstate="print"/>
          <a:stretch>
            <a:fillRect/>
          </a:stretch>
        </p:blipFill>
        <p:spPr>
          <a:xfrm>
            <a:off x="6997566" y="6117938"/>
            <a:ext cx="1841932" cy="740062"/>
          </a:xfrm>
          <a:prstGeom prst="rect">
            <a:avLst/>
          </a:prstGeom>
        </p:spPr>
      </p:pic>
    </p:spTree>
    <p:extLst>
      <p:ext uri="{BB962C8B-B14F-4D97-AF65-F5344CB8AC3E}">
        <p14:creationId xmlns:p14="http://schemas.microsoft.com/office/powerpoint/2010/main" val="980147091"/>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endParaRPr lang="en-US" dirty="0">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dirty="0">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565185A8-A803-3B40-8A76-D1B5A01A80E0}" type="slidenum">
              <a:rPr lang="en-US" smtClean="0">
                <a:solidFill>
                  <a:srgbClr val="DDE9EC"/>
                </a:solidFill>
              </a:rPr>
              <a:pPr/>
              <a:t>‹#›</a:t>
            </a:fld>
            <a:endParaRPr lang="en-US" dirty="0">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pic>
        <p:nvPicPr>
          <p:cNvPr id="9" name="Picture 2" descr="maryland.gov">
            <a:hlinkClick r:id="rId2"/>
          </p:cNvPr>
          <p:cNvPicPr>
            <a:picLocks noChangeAspect="1" noChangeArrowheads="1"/>
          </p:cNvPicPr>
          <p:nvPr/>
        </p:nvPicPr>
        <p:blipFill>
          <a:blip r:embed="rId3" cstate="print"/>
          <a:srcRect/>
          <a:stretch>
            <a:fillRect/>
          </a:stretch>
        </p:blipFill>
        <p:spPr bwMode="auto">
          <a:xfrm>
            <a:off x="7391400" y="6115049"/>
            <a:ext cx="1600200" cy="742951"/>
          </a:xfrm>
          <a:prstGeom prst="rect">
            <a:avLst/>
          </a:prstGeom>
          <a:noFill/>
        </p:spPr>
      </p:pic>
      <p:pic>
        <p:nvPicPr>
          <p:cNvPr id="10" name="Picture 9" descr="HSCRC logo.png"/>
          <p:cNvPicPr>
            <a:picLocks noChangeAspect="1"/>
          </p:cNvPicPr>
          <p:nvPr/>
        </p:nvPicPr>
        <p:blipFill>
          <a:blip r:embed="rId4" cstate="print"/>
          <a:stretch>
            <a:fillRect/>
          </a:stretch>
        </p:blipFill>
        <p:spPr>
          <a:xfrm>
            <a:off x="7062879" y="6088910"/>
            <a:ext cx="1841932" cy="740062"/>
          </a:xfrm>
          <a:prstGeom prst="rect">
            <a:avLst/>
          </a:prstGeom>
        </p:spPr>
      </p:pic>
    </p:spTree>
    <p:extLst>
      <p:ext uri="{BB962C8B-B14F-4D97-AF65-F5344CB8AC3E}">
        <p14:creationId xmlns:p14="http://schemas.microsoft.com/office/powerpoint/2010/main" val="384689796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6" name="TextBox 15"/>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prstClr val="white">
                    <a:lumMod val="50000"/>
                  </a:prstClr>
                </a:solidFill>
              </a:rPr>
              <a:pPr/>
              <a:t>‹#›</a:t>
            </a:fld>
            <a:endParaRPr lang="en-US" sz="1600" dirty="0">
              <a:solidFill>
                <a:prstClr val="white">
                  <a:lumMod val="50000"/>
                </a:prstClr>
              </a:solidFill>
            </a:endParaRPr>
          </a:p>
        </p:txBody>
      </p:sp>
      <p:pic>
        <p:nvPicPr>
          <p:cNvPr id="7" name="Picture 6" descr="HSCRC logo.png"/>
          <p:cNvPicPr>
            <a:picLocks noChangeAspect="1"/>
          </p:cNvPicPr>
          <p:nvPr/>
        </p:nvPicPr>
        <p:blipFill>
          <a:blip r:embed="rId2" cstate="print"/>
          <a:stretch>
            <a:fillRect/>
          </a:stretch>
        </p:blipFill>
        <p:spPr>
          <a:xfrm>
            <a:off x="6872438" y="6014537"/>
            <a:ext cx="1944303" cy="781193"/>
          </a:xfrm>
          <a:prstGeom prst="rect">
            <a:avLst/>
          </a:prstGeom>
        </p:spPr>
      </p:pic>
    </p:spTree>
    <p:extLst>
      <p:ext uri="{BB962C8B-B14F-4D97-AF65-F5344CB8AC3E}">
        <p14:creationId xmlns:p14="http://schemas.microsoft.com/office/powerpoint/2010/main" val="27875388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dirty="0">
              <a:solidFill>
                <a:srgbClr val="464653"/>
              </a:solidFill>
            </a:endParaRPr>
          </a:p>
        </p:txBody>
      </p:sp>
      <p:sp>
        <p:nvSpPr>
          <p:cNvPr id="8" name="Footer Placeholder 7"/>
          <p:cNvSpPr>
            <a:spLocks noGrp="1"/>
          </p:cNvSpPr>
          <p:nvPr>
            <p:ph type="ftr" sz="quarter" idx="11"/>
          </p:nvPr>
        </p:nvSpPr>
        <p:spPr/>
        <p:txBody>
          <a:bodyPr/>
          <a:lstStyle/>
          <a:p>
            <a:endParaRPr lang="en-US" dirty="0">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967677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6" name="TextBox 15"/>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schemeClr val="bg1">
                    <a:lumMod val="50000"/>
                  </a:schemeClr>
                </a:solidFill>
              </a:rPr>
              <a:pPr/>
              <a:t>‹#›</a:t>
            </a:fld>
            <a:endParaRPr lang="en-US" sz="1600" dirty="0">
              <a:solidFill>
                <a:schemeClr val="bg1">
                  <a:lumMod val="50000"/>
                </a:schemeClr>
              </a:solidFill>
            </a:endParaRPr>
          </a:p>
        </p:txBody>
      </p:sp>
    </p:spTree>
    <p:extLst>
      <p:ext uri="{BB962C8B-B14F-4D97-AF65-F5344CB8AC3E}">
        <p14:creationId xmlns:p14="http://schemas.microsoft.com/office/powerpoint/2010/main" val="3122343987"/>
      </p:ext>
    </p:extLst>
  </p:cSld>
  <p:clrMapOvr>
    <a:masterClrMapping/>
  </p:clrMapOvr>
  <p:extLst>
    <p:ext uri="{DCECCB84-F9BA-43D5-87BE-67443E8EF086}">
      <p15:sldGuideLst xmlns:p15="http://schemas.microsoft.com/office/powerpoint/2012/main" xmlns=""/>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13" name="TextBox 12"/>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prstClr val="white">
                    <a:lumMod val="50000"/>
                  </a:prstClr>
                </a:solidFill>
              </a:rPr>
              <a:pPr/>
              <a:t>‹#›</a:t>
            </a:fld>
            <a:endParaRPr lang="en-US" sz="1600" dirty="0">
              <a:solidFill>
                <a:prstClr val="white">
                  <a:lumMod val="50000"/>
                </a:prstClr>
              </a:solidFill>
            </a:endParaRPr>
          </a:p>
        </p:txBody>
      </p:sp>
      <p:pic>
        <p:nvPicPr>
          <p:cNvPr id="5" name="Picture 4" descr="HSCRC logo.png"/>
          <p:cNvPicPr>
            <a:picLocks noChangeAspect="1"/>
          </p:cNvPicPr>
          <p:nvPr/>
        </p:nvPicPr>
        <p:blipFill>
          <a:blip r:embed="rId2" cstate="print"/>
          <a:stretch>
            <a:fillRect/>
          </a:stretch>
        </p:blipFill>
        <p:spPr>
          <a:xfrm>
            <a:off x="7045692" y="6137274"/>
            <a:ext cx="1793805" cy="720725"/>
          </a:xfrm>
          <a:prstGeom prst="rect">
            <a:avLst/>
          </a:prstGeom>
        </p:spPr>
      </p:pic>
    </p:spTree>
    <p:extLst>
      <p:ext uri="{BB962C8B-B14F-4D97-AF65-F5344CB8AC3E}">
        <p14:creationId xmlns:p14="http://schemas.microsoft.com/office/powerpoint/2010/main" val="31259899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1" name="Picture 2" descr="maryland.gov">
            <a:hlinkClick r:id="rId2"/>
          </p:cNvPr>
          <p:cNvPicPr>
            <a:picLocks noChangeAspect="1" noChangeArrowheads="1"/>
          </p:cNvPicPr>
          <p:nvPr/>
        </p:nvPicPr>
        <p:blipFill>
          <a:blip r:embed="rId3" cstate="print"/>
          <a:srcRect/>
          <a:stretch>
            <a:fillRect/>
          </a:stretch>
        </p:blipFill>
        <p:spPr bwMode="auto">
          <a:xfrm>
            <a:off x="7391400" y="6115049"/>
            <a:ext cx="1600200" cy="742951"/>
          </a:xfrm>
          <a:prstGeom prst="rect">
            <a:avLst/>
          </a:prstGeom>
          <a:noFill/>
        </p:spPr>
      </p:pic>
      <p:sp>
        <p:nvSpPr>
          <p:cNvPr id="13" name="TextBox 12"/>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prstClr val="white">
                    <a:lumMod val="50000"/>
                  </a:prstClr>
                </a:solidFill>
              </a:rPr>
              <a:pPr/>
              <a:t>‹#›</a:t>
            </a:fld>
            <a:endParaRPr lang="en-US" sz="1600" dirty="0">
              <a:solidFill>
                <a:prstClr val="white">
                  <a:lumMod val="50000"/>
                </a:prstClr>
              </a:solidFill>
            </a:endParaRPr>
          </a:p>
        </p:txBody>
      </p:sp>
      <p:pic>
        <p:nvPicPr>
          <p:cNvPr id="4" name="Picture 3" descr="HSCRC logo.png"/>
          <p:cNvPicPr>
            <a:picLocks noChangeAspect="1"/>
          </p:cNvPicPr>
          <p:nvPr/>
        </p:nvPicPr>
        <p:blipFill>
          <a:blip r:embed="rId4" cstate="print"/>
          <a:stretch>
            <a:fillRect/>
          </a:stretch>
        </p:blipFill>
        <p:spPr>
          <a:xfrm>
            <a:off x="7084650" y="6088910"/>
            <a:ext cx="1841932" cy="740062"/>
          </a:xfrm>
          <a:prstGeom prst="rect">
            <a:avLst/>
          </a:prstGeom>
        </p:spPr>
      </p:pic>
    </p:spTree>
    <p:extLst>
      <p:ext uri="{BB962C8B-B14F-4D97-AF65-F5344CB8AC3E}">
        <p14:creationId xmlns:p14="http://schemas.microsoft.com/office/powerpoint/2010/main" val="2465202540"/>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464653"/>
              </a:solidFill>
            </a:endParaRPr>
          </a:p>
        </p:txBody>
      </p:sp>
      <p:sp>
        <p:nvSpPr>
          <p:cNvPr id="6" name="Footer Placeholder 5"/>
          <p:cNvSpPr>
            <a:spLocks noGrp="1"/>
          </p:cNvSpPr>
          <p:nvPr>
            <p:ph type="ftr" sz="quarter" idx="11"/>
          </p:nvPr>
        </p:nvSpPr>
        <p:spPr/>
        <p:txBody>
          <a:bodyPr/>
          <a:lstStyle/>
          <a:p>
            <a:endParaRPr lang="en-US" dirty="0">
              <a:solidFill>
                <a:srgbClr val="464653"/>
              </a:solidFill>
            </a:endParaRPr>
          </a:p>
        </p:txBody>
      </p:sp>
      <p:sp>
        <p:nvSpPr>
          <p:cNvPr id="7" name="Slide Number Placeholder 6"/>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dirty="0">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94936875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DDE9EC"/>
              </a:solidFill>
            </a:endParaRPr>
          </a:p>
        </p:txBody>
      </p:sp>
      <p:sp>
        <p:nvSpPr>
          <p:cNvPr id="6" name="Footer Placeholder 5"/>
          <p:cNvSpPr>
            <a:spLocks noGrp="1"/>
          </p:cNvSpPr>
          <p:nvPr>
            <p:ph type="ftr" sz="quarter" idx="11"/>
          </p:nvPr>
        </p:nvSpPr>
        <p:spPr/>
        <p:txBody>
          <a:bodyPr/>
          <a:lstStyle/>
          <a:p>
            <a:endParaRPr lang="en-US" dirty="0">
              <a:solidFill>
                <a:srgbClr val="DDE9EC"/>
              </a:solidFill>
            </a:endParaRPr>
          </a:p>
        </p:txBody>
      </p:sp>
      <p:sp>
        <p:nvSpPr>
          <p:cNvPr id="7" name="Slide Number Placeholder 6"/>
          <p:cNvSpPr>
            <a:spLocks noGrp="1"/>
          </p:cNvSpPr>
          <p:nvPr>
            <p:ph type="sldNum" sz="quarter" idx="12"/>
          </p:nvPr>
        </p:nvSpPr>
        <p:spPr/>
        <p:txBody>
          <a:bodyPr/>
          <a:lstStyle/>
          <a:p>
            <a:fld id="{565185A8-A803-3B40-8A76-D1B5A01A80E0}" type="slidenum">
              <a:rPr lang="en-US" smtClean="0">
                <a:solidFill>
                  <a:srgbClr val="DDE9EC"/>
                </a:solidFill>
              </a:rPr>
              <a:pPr/>
              <a:t>‹#›</a:t>
            </a:fld>
            <a:endParaRPr lang="en-US" dirty="0">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2489201946"/>
      </p:ext>
    </p:extLst>
  </p:cSld>
  <p:clrMapOvr>
    <a:overrideClrMapping bg1="dk1" tx1="lt1" bg2="dk2" tx2="lt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dirty="0">
              <a:solidFill>
                <a:srgbClr val="464653"/>
              </a:solidFill>
            </a:endParaRPr>
          </a:p>
        </p:txBody>
      </p:sp>
      <p:sp>
        <p:nvSpPr>
          <p:cNvPr id="6" name="Slide Number Placeholder 5"/>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dirty="0">
              <a:solidFill>
                <a:srgbClr val="464653"/>
              </a:solidFill>
            </a:endParaRPr>
          </a:p>
        </p:txBody>
      </p:sp>
    </p:spTree>
    <p:extLst>
      <p:ext uri="{BB962C8B-B14F-4D97-AF65-F5344CB8AC3E}">
        <p14:creationId xmlns:p14="http://schemas.microsoft.com/office/powerpoint/2010/main" val="208775321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dirty="0">
              <a:solidFill>
                <a:srgbClr val="464653"/>
              </a:solidFill>
            </a:endParaRPr>
          </a:p>
        </p:txBody>
      </p:sp>
      <p:sp>
        <p:nvSpPr>
          <p:cNvPr id="6" name="Slide Number Placeholder 5"/>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dirty="0">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Tree>
    <p:extLst>
      <p:ext uri="{BB962C8B-B14F-4D97-AF65-F5344CB8AC3E}">
        <p14:creationId xmlns:p14="http://schemas.microsoft.com/office/powerpoint/2010/main" val="969229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baseline="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1" name="Rectangle 20"/>
          <p:cNvSpPr/>
          <p:nvPr/>
        </p:nvSpPr>
        <p:spPr>
          <a:xfrm>
            <a:off x="904875" y="3648075"/>
            <a:ext cx="7315200" cy="1280160"/>
          </a:xfrm>
          <a:prstGeom prst="rect">
            <a:avLst/>
          </a:prstGeom>
          <a:noFill/>
          <a:ln w="6350" cap="rnd" cmpd="sng" algn="ctr">
            <a:solidFill>
              <a:srgbClr val="C0000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sp>
        <p:nvSpPr>
          <p:cNvPr id="22" name="Rectangle 21"/>
          <p:cNvSpPr/>
          <p:nvPr/>
        </p:nvSpPr>
        <p:spPr>
          <a:xfrm>
            <a:off x="904875" y="3648075"/>
            <a:ext cx="228600" cy="1280160"/>
          </a:xfrm>
          <a:prstGeom prst="rect">
            <a:avLst/>
          </a:prstGeom>
          <a:solidFill>
            <a:srgbClr val="C00000"/>
          </a:solidFill>
          <a:ln w="6350" cap="rnd" cmpd="sng" algn="ctr">
            <a:solidFill>
              <a:srgbClr val="C0000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sp>
        <p:nvSpPr>
          <p:cNvPr id="32" name="Rectangle 31"/>
          <p:cNvSpPr/>
          <p:nvPr/>
        </p:nvSpPr>
        <p:spPr>
          <a:xfrm>
            <a:off x="914400" y="5048250"/>
            <a:ext cx="228600" cy="685800"/>
          </a:xfrm>
          <a:prstGeom prst="rect">
            <a:avLst/>
          </a:prstGeom>
          <a:solidFill>
            <a:schemeClr val="tx1">
              <a:lumMod val="50000"/>
              <a:lumOff val="50000"/>
            </a:schemeClr>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pic>
        <p:nvPicPr>
          <p:cNvPr id="11" name="Picture 2" descr="maryland.gov">
            <a:hlinkClick r:id="rId2"/>
          </p:cNvPr>
          <p:cNvPicPr>
            <a:picLocks noChangeAspect="1" noChangeArrowheads="1"/>
          </p:cNvPicPr>
          <p:nvPr/>
        </p:nvPicPr>
        <p:blipFill>
          <a:blip r:embed="rId3" cstate="print"/>
          <a:srcRect/>
          <a:stretch>
            <a:fillRect/>
          </a:stretch>
        </p:blipFill>
        <p:spPr bwMode="auto">
          <a:xfrm>
            <a:off x="825030" y="2982383"/>
            <a:ext cx="1600200" cy="742951"/>
          </a:xfrm>
          <a:prstGeom prst="rect">
            <a:avLst/>
          </a:prstGeom>
          <a:noFill/>
        </p:spPr>
      </p:pic>
    </p:spTree>
    <p:extLst>
      <p:ext uri="{BB962C8B-B14F-4D97-AF65-F5344CB8AC3E}">
        <p14:creationId xmlns:p14="http://schemas.microsoft.com/office/powerpoint/2010/main" val="304916775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3" name="TextBox 12"/>
          <p:cNvSpPr txBox="1"/>
          <p:nvPr/>
        </p:nvSpPr>
        <p:spPr>
          <a:xfrm>
            <a:off x="786068" y="6367046"/>
            <a:ext cx="433132" cy="338554"/>
          </a:xfrm>
          <a:prstGeom prst="rect">
            <a:avLst/>
          </a:prstGeom>
          <a:noFill/>
        </p:spPr>
        <p:txBody>
          <a:bodyPr wrap="none" rtlCol="0">
            <a:spAutoFit/>
          </a:bodyPr>
          <a:lstStyle/>
          <a:p>
            <a:pPr defTabSz="457200"/>
            <a:fld id="{60190AC2-481F-4502-89DE-7153DAFA5FF2}" type="slidenum">
              <a:rPr lang="en-US" sz="1600" smtClean="0">
                <a:solidFill>
                  <a:prstClr val="white">
                    <a:lumMod val="50000"/>
                  </a:prstClr>
                </a:solidFill>
              </a:rPr>
              <a:pPr defTabSz="457200"/>
              <a:t>‹#›</a:t>
            </a:fld>
            <a:endParaRPr lang="en-US" sz="1600" dirty="0">
              <a:solidFill>
                <a:prstClr val="white">
                  <a:lumMod val="50000"/>
                </a:prstClr>
              </a:solidFill>
            </a:endParaRPr>
          </a:p>
        </p:txBody>
      </p:sp>
    </p:spTree>
    <p:extLst>
      <p:ext uri="{BB962C8B-B14F-4D97-AF65-F5344CB8AC3E}">
        <p14:creationId xmlns:p14="http://schemas.microsoft.com/office/powerpoint/2010/main" val="31672295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endParaRPr lang="en-US" dirty="0">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dirty="0">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565185A8-A803-3B40-8A76-D1B5A01A80E0}" type="slidenum">
              <a:rPr lang="en-US" smtClean="0">
                <a:solidFill>
                  <a:srgbClr val="DDE9EC"/>
                </a:solidFill>
              </a:rPr>
              <a:pPr/>
              <a:t>‹#›</a:t>
            </a:fld>
            <a:endParaRPr lang="en-US">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spTree>
    <p:extLst>
      <p:ext uri="{BB962C8B-B14F-4D97-AF65-F5344CB8AC3E}">
        <p14:creationId xmlns:p14="http://schemas.microsoft.com/office/powerpoint/2010/main" val="281246879"/>
      </p:ext>
    </p:extLst>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6" name="TextBox 15"/>
          <p:cNvSpPr txBox="1"/>
          <p:nvPr/>
        </p:nvSpPr>
        <p:spPr>
          <a:xfrm>
            <a:off x="786068" y="6367046"/>
            <a:ext cx="433132" cy="338554"/>
          </a:xfrm>
          <a:prstGeom prst="rect">
            <a:avLst/>
          </a:prstGeom>
          <a:noFill/>
        </p:spPr>
        <p:txBody>
          <a:bodyPr wrap="none" rtlCol="0">
            <a:spAutoFit/>
          </a:bodyPr>
          <a:lstStyle/>
          <a:p>
            <a:pPr defTabSz="457200"/>
            <a:fld id="{60190AC2-481F-4502-89DE-7153DAFA5FF2}" type="slidenum">
              <a:rPr lang="en-US" sz="1600" smtClean="0">
                <a:solidFill>
                  <a:prstClr val="white">
                    <a:lumMod val="50000"/>
                  </a:prstClr>
                </a:solidFill>
              </a:rPr>
              <a:pPr defTabSz="457200"/>
              <a:t>‹#›</a:t>
            </a:fld>
            <a:endParaRPr lang="en-US" sz="1600" dirty="0">
              <a:solidFill>
                <a:prstClr val="white">
                  <a:lumMod val="50000"/>
                </a:prstClr>
              </a:solidFill>
            </a:endParaRPr>
          </a:p>
        </p:txBody>
      </p:sp>
    </p:spTree>
    <p:extLst>
      <p:ext uri="{BB962C8B-B14F-4D97-AF65-F5344CB8AC3E}">
        <p14:creationId xmlns:p14="http://schemas.microsoft.com/office/powerpoint/2010/main" val="1048123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224628502"/>
      </p:ext>
    </p:extLst>
  </p:cSld>
  <p:clrMapOvr>
    <a:masterClrMapping/>
  </p:clrMapOvr>
  <p:extLst mod="1">
    <p:ext uri="{DCECCB84-F9BA-43D5-87BE-67443E8EF086}">
      <p15:sldGuideLst xmlns:p15="http://schemas.microsoft.com/office/powerpoint/2012/main" xmlns=""/>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solidFill>
                <a:srgbClr val="464653"/>
              </a:solidFill>
            </a:endParaRPr>
          </a:p>
        </p:txBody>
      </p:sp>
      <p:sp>
        <p:nvSpPr>
          <p:cNvPr id="8" name="Footer Placeholder 7"/>
          <p:cNvSpPr>
            <a:spLocks noGrp="1"/>
          </p:cNvSpPr>
          <p:nvPr>
            <p:ph type="ftr" sz="quarter" idx="11"/>
          </p:nvPr>
        </p:nvSpPr>
        <p:spPr/>
        <p:txBody>
          <a:bodyPr/>
          <a:lstStyle/>
          <a:p>
            <a:endParaRPr lang="en-US">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0141818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13" name="TextBox 12"/>
          <p:cNvSpPr txBox="1"/>
          <p:nvPr/>
        </p:nvSpPr>
        <p:spPr>
          <a:xfrm>
            <a:off x="786068" y="6367046"/>
            <a:ext cx="433132" cy="338554"/>
          </a:xfrm>
          <a:prstGeom prst="rect">
            <a:avLst/>
          </a:prstGeom>
          <a:noFill/>
        </p:spPr>
        <p:txBody>
          <a:bodyPr wrap="none" rtlCol="0">
            <a:spAutoFit/>
          </a:bodyPr>
          <a:lstStyle/>
          <a:p>
            <a:pPr defTabSz="457200"/>
            <a:fld id="{60190AC2-481F-4502-89DE-7153DAFA5FF2}" type="slidenum">
              <a:rPr lang="en-US" sz="1600" smtClean="0">
                <a:solidFill>
                  <a:prstClr val="white">
                    <a:lumMod val="50000"/>
                  </a:prstClr>
                </a:solidFill>
              </a:rPr>
              <a:pPr defTabSz="457200"/>
              <a:t>‹#›</a:t>
            </a:fld>
            <a:endParaRPr lang="en-US" sz="1600" dirty="0">
              <a:solidFill>
                <a:prstClr val="white">
                  <a:lumMod val="50000"/>
                </a:prstClr>
              </a:solidFill>
            </a:endParaRPr>
          </a:p>
        </p:txBody>
      </p:sp>
      <p:pic>
        <p:nvPicPr>
          <p:cNvPr id="4" name="Picture 3" descr="HSCRC logo.png"/>
          <p:cNvPicPr>
            <a:picLocks noChangeAspect="1"/>
          </p:cNvPicPr>
          <p:nvPr userDrawn="1"/>
        </p:nvPicPr>
        <p:blipFill>
          <a:blip r:embed="rId2" cstate="print"/>
          <a:stretch>
            <a:fillRect/>
          </a:stretch>
        </p:blipFill>
        <p:spPr>
          <a:xfrm>
            <a:off x="7170820" y="6187548"/>
            <a:ext cx="1668677" cy="670451"/>
          </a:xfrm>
          <a:prstGeom prst="rect">
            <a:avLst/>
          </a:prstGeom>
        </p:spPr>
      </p:pic>
    </p:spTree>
    <p:extLst>
      <p:ext uri="{BB962C8B-B14F-4D97-AF65-F5344CB8AC3E}">
        <p14:creationId xmlns:p14="http://schemas.microsoft.com/office/powerpoint/2010/main" val="61694504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1" name="Picture 2" descr="maryland.gov">
            <a:hlinkClick r:id="rId2"/>
          </p:cNvPr>
          <p:cNvPicPr>
            <a:picLocks noChangeAspect="1" noChangeArrowheads="1"/>
          </p:cNvPicPr>
          <p:nvPr/>
        </p:nvPicPr>
        <p:blipFill>
          <a:blip r:embed="rId3" cstate="print"/>
          <a:srcRect/>
          <a:stretch>
            <a:fillRect/>
          </a:stretch>
        </p:blipFill>
        <p:spPr bwMode="auto">
          <a:xfrm>
            <a:off x="7391400" y="6115049"/>
            <a:ext cx="1600200" cy="742951"/>
          </a:xfrm>
          <a:prstGeom prst="rect">
            <a:avLst/>
          </a:prstGeom>
          <a:noFill/>
        </p:spPr>
      </p:pic>
      <p:sp>
        <p:nvSpPr>
          <p:cNvPr id="13" name="TextBox 12"/>
          <p:cNvSpPr txBox="1"/>
          <p:nvPr/>
        </p:nvSpPr>
        <p:spPr>
          <a:xfrm>
            <a:off x="786068" y="6367046"/>
            <a:ext cx="433132" cy="338554"/>
          </a:xfrm>
          <a:prstGeom prst="rect">
            <a:avLst/>
          </a:prstGeom>
          <a:noFill/>
        </p:spPr>
        <p:txBody>
          <a:bodyPr wrap="none" rtlCol="0">
            <a:spAutoFit/>
          </a:bodyPr>
          <a:lstStyle/>
          <a:p>
            <a:pPr defTabSz="457200"/>
            <a:fld id="{60190AC2-481F-4502-89DE-7153DAFA5FF2}" type="slidenum">
              <a:rPr lang="en-US" sz="1600" smtClean="0">
                <a:solidFill>
                  <a:prstClr val="white">
                    <a:lumMod val="50000"/>
                  </a:prstClr>
                </a:solidFill>
              </a:rPr>
              <a:pPr defTabSz="457200"/>
              <a:t>‹#›</a:t>
            </a:fld>
            <a:endParaRPr lang="en-US" sz="1600" dirty="0">
              <a:solidFill>
                <a:prstClr val="white">
                  <a:lumMod val="50000"/>
                </a:prstClr>
              </a:solidFill>
            </a:endParaRPr>
          </a:p>
        </p:txBody>
      </p:sp>
    </p:spTree>
    <p:extLst>
      <p:ext uri="{BB962C8B-B14F-4D97-AF65-F5344CB8AC3E}">
        <p14:creationId xmlns:p14="http://schemas.microsoft.com/office/powerpoint/2010/main" val="165197915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solidFill>
                <a:srgbClr val="464653"/>
              </a:solidFill>
            </a:endParaRPr>
          </a:p>
        </p:txBody>
      </p:sp>
      <p:sp>
        <p:nvSpPr>
          <p:cNvPr id="6" name="Footer Placeholder 5"/>
          <p:cNvSpPr>
            <a:spLocks noGrp="1"/>
          </p:cNvSpPr>
          <p:nvPr>
            <p:ph type="ftr" sz="quarter" idx="11"/>
          </p:nvPr>
        </p:nvSpPr>
        <p:spPr/>
        <p:txBody>
          <a:bodyPr/>
          <a:lstStyle/>
          <a:p>
            <a:endParaRPr lang="en-US">
              <a:solidFill>
                <a:srgbClr val="464653"/>
              </a:solidFill>
            </a:endParaRPr>
          </a:p>
        </p:txBody>
      </p:sp>
      <p:sp>
        <p:nvSpPr>
          <p:cNvPr id="7" name="Slide Number Placeholder 6"/>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18286539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solidFill>
                <a:srgbClr val="DDE9EC"/>
              </a:solidFill>
            </a:endParaRPr>
          </a:p>
        </p:txBody>
      </p:sp>
      <p:sp>
        <p:nvSpPr>
          <p:cNvPr id="6" name="Footer Placeholder 5"/>
          <p:cNvSpPr>
            <a:spLocks noGrp="1"/>
          </p:cNvSpPr>
          <p:nvPr>
            <p:ph type="ftr" sz="quarter" idx="11"/>
          </p:nvPr>
        </p:nvSpPr>
        <p:spPr/>
        <p:txBody>
          <a:bodyPr/>
          <a:lstStyle/>
          <a:p>
            <a:endParaRPr lang="en-US">
              <a:solidFill>
                <a:srgbClr val="DDE9EC"/>
              </a:solidFill>
            </a:endParaRPr>
          </a:p>
        </p:txBody>
      </p:sp>
      <p:sp>
        <p:nvSpPr>
          <p:cNvPr id="7" name="Slide Number Placeholder 6"/>
          <p:cNvSpPr>
            <a:spLocks noGrp="1"/>
          </p:cNvSpPr>
          <p:nvPr>
            <p:ph type="sldNum" sz="quarter" idx="12"/>
          </p:nvPr>
        </p:nvSpPr>
        <p:spPr/>
        <p:txBody>
          <a:bodyPr/>
          <a:lstStyle/>
          <a:p>
            <a:fld id="{565185A8-A803-3B40-8A76-D1B5A01A80E0}" type="slidenum">
              <a:rPr lang="en-US" smtClean="0">
                <a:solidFill>
                  <a:srgbClr val="DDE9EC"/>
                </a:solidFill>
              </a:rPr>
              <a:pPr/>
              <a:t>‹#›</a:t>
            </a:fld>
            <a:endParaRPr lang="en-US">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defTabSz="457200"/>
            <a:endParaRPr lang="en-US">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spTree>
    <p:extLst>
      <p:ext uri="{BB962C8B-B14F-4D97-AF65-F5344CB8AC3E}">
        <p14:creationId xmlns:p14="http://schemas.microsoft.com/office/powerpoint/2010/main" val="1510446654"/>
      </p:ext>
    </p:extLst>
  </p:cSld>
  <p:clrMapOvr>
    <a:overrideClrMapping bg1="dk1" tx1="lt1" bg2="dk2" tx2="lt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a:solidFill>
                <a:srgbClr val="464653"/>
              </a:solidFill>
            </a:endParaRPr>
          </a:p>
        </p:txBody>
      </p:sp>
    </p:spTree>
    <p:extLst>
      <p:ext uri="{BB962C8B-B14F-4D97-AF65-F5344CB8AC3E}">
        <p14:creationId xmlns:p14="http://schemas.microsoft.com/office/powerpoint/2010/main" val="371742989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spTree>
    <p:extLst>
      <p:ext uri="{BB962C8B-B14F-4D97-AF65-F5344CB8AC3E}">
        <p14:creationId xmlns:p14="http://schemas.microsoft.com/office/powerpoint/2010/main" val="371966695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1_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3450784"/>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4" name="Date Placeholder 3"/>
          <p:cNvSpPr>
            <a:spLocks noGrp="1"/>
          </p:cNvSpPr>
          <p:nvPr>
            <p:ph type="dt" sz="half" idx="10"/>
          </p:nvPr>
        </p:nvSpPr>
        <p:spPr>
          <a:xfrm>
            <a:off x="6400800" y="6355080"/>
            <a:ext cx="2286000" cy="365760"/>
          </a:xfrm>
        </p:spPr>
        <p:txBody>
          <a:bodyPr/>
          <a:lstStyle/>
          <a:p>
            <a:endParaRPr lang="en-US" dirty="0">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dirty="0">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565185A8-A803-3B40-8A76-D1B5A01A80E0}" type="slidenum">
              <a:rPr lang="en-US" smtClean="0">
                <a:solidFill>
                  <a:srgbClr val="DDE9EC"/>
                </a:solidFill>
              </a:rPr>
              <a:pPr/>
              <a:t>‹#›</a:t>
            </a:fld>
            <a:endParaRPr lang="en-US" dirty="0">
              <a:solidFill>
                <a:srgbClr val="DDE9EC"/>
              </a:solidFill>
            </a:endParaRPr>
          </a:p>
        </p:txBody>
      </p:sp>
      <p:sp>
        <p:nvSpPr>
          <p:cNvPr id="7" name="Rectangle 6"/>
          <p:cNvSpPr/>
          <p:nvPr/>
        </p:nvSpPr>
        <p:spPr>
          <a:xfrm>
            <a:off x="914400" y="3352814"/>
            <a:ext cx="7315200" cy="128016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defTabSz="457200"/>
            <a:endParaRPr lang="en-US" dirty="0">
              <a:solidFill>
                <a:prstClr val="black"/>
              </a:solidFill>
            </a:endParaRPr>
          </a:p>
        </p:txBody>
      </p:sp>
      <p:sp>
        <p:nvSpPr>
          <p:cNvPr id="8" name="Rectangle 7"/>
          <p:cNvSpPr/>
          <p:nvPr/>
        </p:nvSpPr>
        <p:spPr>
          <a:xfrm>
            <a:off x="914400" y="3352814"/>
            <a:ext cx="228600" cy="1280160"/>
          </a:xfrm>
          <a:prstGeom prst="rect">
            <a:avLst/>
          </a:prstGeom>
          <a:solidFill>
            <a:srgbClr val="002060"/>
          </a:solidFill>
          <a:ln w="6350" cap="rnd" cmpd="sng" algn="ctr">
            <a:solidFill>
              <a:srgbClr val="00206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pic>
        <p:nvPicPr>
          <p:cNvPr id="9" name="Picture 2" descr="maryland.gov">
            <a:hlinkClick r:id="rId2"/>
          </p:cNvPr>
          <p:cNvPicPr>
            <a:picLocks noChangeAspect="1" noChangeArrowheads="1"/>
          </p:cNvPicPr>
          <p:nvPr userDrawn="1"/>
        </p:nvPicPr>
        <p:blipFill>
          <a:blip r:embed="rId3" cstate="print"/>
          <a:srcRect/>
          <a:stretch>
            <a:fillRect/>
          </a:stretch>
        </p:blipFill>
        <p:spPr bwMode="auto">
          <a:xfrm>
            <a:off x="7391400" y="6115049"/>
            <a:ext cx="1600200" cy="742951"/>
          </a:xfrm>
          <a:prstGeom prst="rect">
            <a:avLst/>
          </a:prstGeom>
          <a:noFill/>
        </p:spPr>
      </p:pic>
    </p:spTree>
    <p:extLst>
      <p:ext uri="{BB962C8B-B14F-4D97-AF65-F5344CB8AC3E}">
        <p14:creationId xmlns:p14="http://schemas.microsoft.com/office/powerpoint/2010/main" val="209950367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2_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3450784"/>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4" name="Date Placeholder 3"/>
          <p:cNvSpPr>
            <a:spLocks noGrp="1"/>
          </p:cNvSpPr>
          <p:nvPr>
            <p:ph type="dt" sz="half" idx="10"/>
          </p:nvPr>
        </p:nvSpPr>
        <p:spPr>
          <a:xfrm>
            <a:off x="6400800" y="6355080"/>
            <a:ext cx="2286000" cy="365760"/>
          </a:xfrm>
        </p:spPr>
        <p:txBody>
          <a:bodyPr/>
          <a:lstStyle/>
          <a:p>
            <a:endParaRPr lang="en-US" dirty="0">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dirty="0">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565185A8-A803-3B40-8A76-D1B5A01A80E0}" type="slidenum">
              <a:rPr lang="en-US" smtClean="0">
                <a:solidFill>
                  <a:srgbClr val="DDE9EC"/>
                </a:solidFill>
              </a:rPr>
              <a:pPr/>
              <a:t>‹#›</a:t>
            </a:fld>
            <a:endParaRPr lang="en-US" dirty="0">
              <a:solidFill>
                <a:srgbClr val="DDE9EC"/>
              </a:solidFill>
            </a:endParaRPr>
          </a:p>
        </p:txBody>
      </p:sp>
      <p:sp>
        <p:nvSpPr>
          <p:cNvPr id="7" name="Rectangle 6"/>
          <p:cNvSpPr/>
          <p:nvPr/>
        </p:nvSpPr>
        <p:spPr>
          <a:xfrm>
            <a:off x="914400" y="3352814"/>
            <a:ext cx="7315200" cy="128016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defTabSz="457200"/>
            <a:endParaRPr lang="en-US" dirty="0">
              <a:solidFill>
                <a:prstClr val="black"/>
              </a:solidFill>
            </a:endParaRPr>
          </a:p>
        </p:txBody>
      </p:sp>
      <p:sp>
        <p:nvSpPr>
          <p:cNvPr id="8" name="Rectangle 7"/>
          <p:cNvSpPr/>
          <p:nvPr/>
        </p:nvSpPr>
        <p:spPr>
          <a:xfrm>
            <a:off x="914400" y="3352814"/>
            <a:ext cx="228600" cy="1280160"/>
          </a:xfrm>
          <a:prstGeom prst="rect">
            <a:avLst/>
          </a:prstGeom>
          <a:solidFill>
            <a:srgbClr val="002060"/>
          </a:solidFill>
          <a:ln w="6350" cap="rnd" cmpd="sng" algn="ctr">
            <a:solidFill>
              <a:srgbClr val="00206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pic>
        <p:nvPicPr>
          <p:cNvPr id="9" name="Picture 2" descr="maryland.gov">
            <a:hlinkClick r:id="rId2"/>
          </p:cNvPr>
          <p:cNvPicPr>
            <a:picLocks noChangeAspect="1" noChangeArrowheads="1"/>
          </p:cNvPicPr>
          <p:nvPr userDrawn="1"/>
        </p:nvPicPr>
        <p:blipFill>
          <a:blip r:embed="rId3" cstate="print"/>
          <a:srcRect/>
          <a:stretch>
            <a:fillRect/>
          </a:stretch>
        </p:blipFill>
        <p:spPr bwMode="auto">
          <a:xfrm>
            <a:off x="7391400" y="6115049"/>
            <a:ext cx="1600200" cy="742951"/>
          </a:xfrm>
          <a:prstGeom prst="rect">
            <a:avLst/>
          </a:prstGeom>
          <a:noFill/>
        </p:spPr>
      </p:pic>
    </p:spTree>
    <p:extLst>
      <p:ext uri="{BB962C8B-B14F-4D97-AF65-F5344CB8AC3E}">
        <p14:creationId xmlns:p14="http://schemas.microsoft.com/office/powerpoint/2010/main" val="324794403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13" name="TextBox 12"/>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schemeClr val="bg1">
                    <a:lumMod val="50000"/>
                  </a:schemeClr>
                </a:solidFill>
              </a:rPr>
              <a:pPr/>
              <a:t>‹#›</a:t>
            </a:fld>
            <a:endParaRPr lang="en-US" sz="1600" dirty="0">
              <a:solidFill>
                <a:schemeClr val="bg1">
                  <a:lumMod val="50000"/>
                </a:schemeClr>
              </a:solidFill>
            </a:endParaRPr>
          </a:p>
        </p:txBody>
      </p:sp>
      <p:pic>
        <p:nvPicPr>
          <p:cNvPr id="4" name="Picture 3" descr="HSCRC logo.png"/>
          <p:cNvPicPr>
            <a:picLocks noChangeAspect="1"/>
          </p:cNvPicPr>
          <p:nvPr/>
        </p:nvPicPr>
        <p:blipFill>
          <a:blip r:embed="rId2" cstate="print"/>
          <a:stretch>
            <a:fillRect/>
          </a:stretch>
        </p:blipFill>
        <p:spPr>
          <a:xfrm>
            <a:off x="7170820" y="6187548"/>
            <a:ext cx="1668677" cy="670451"/>
          </a:xfrm>
          <a:prstGeom prst="rect">
            <a:avLst/>
          </a:prstGeom>
        </p:spPr>
      </p:pic>
    </p:spTree>
    <p:extLst>
      <p:ext uri="{BB962C8B-B14F-4D97-AF65-F5344CB8AC3E}">
        <p14:creationId xmlns:p14="http://schemas.microsoft.com/office/powerpoint/2010/main" val="557602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1" name="Picture 2" descr="maryland.gov">
            <a:hlinkClick r:id="rId2"/>
          </p:cNvPr>
          <p:cNvPicPr>
            <a:picLocks noChangeAspect="1" noChangeArrowheads="1"/>
          </p:cNvPicPr>
          <p:nvPr/>
        </p:nvPicPr>
        <p:blipFill>
          <a:blip r:embed="rId3" cstate="print"/>
          <a:srcRect/>
          <a:stretch>
            <a:fillRect/>
          </a:stretch>
        </p:blipFill>
        <p:spPr bwMode="auto">
          <a:xfrm>
            <a:off x="7391400" y="6115049"/>
            <a:ext cx="1600200" cy="742951"/>
          </a:xfrm>
          <a:prstGeom prst="rect">
            <a:avLst/>
          </a:prstGeom>
          <a:noFill/>
        </p:spPr>
      </p:pic>
      <p:sp>
        <p:nvSpPr>
          <p:cNvPr id="13" name="TextBox 12"/>
          <p:cNvSpPr txBox="1"/>
          <p:nvPr/>
        </p:nvSpPr>
        <p:spPr>
          <a:xfrm>
            <a:off x="786068" y="6367046"/>
            <a:ext cx="433132" cy="338554"/>
          </a:xfrm>
          <a:prstGeom prst="rect">
            <a:avLst/>
          </a:prstGeom>
          <a:noFill/>
        </p:spPr>
        <p:txBody>
          <a:bodyPr wrap="none" rtlCol="0">
            <a:spAutoFit/>
          </a:bodyPr>
          <a:lstStyle/>
          <a:p>
            <a:fld id="{60190AC2-481F-4502-89DE-7153DAFA5FF2}" type="slidenum">
              <a:rPr lang="en-US" sz="1600" smtClean="0">
                <a:solidFill>
                  <a:schemeClr val="bg1">
                    <a:lumMod val="50000"/>
                  </a:schemeClr>
                </a:solidFill>
              </a:rPr>
              <a:pPr/>
              <a:t>‹#›</a:t>
            </a:fld>
            <a:endParaRPr lang="en-US" sz="1600" dirty="0">
              <a:solidFill>
                <a:schemeClr val="bg1">
                  <a:lumMod val="50000"/>
                </a:schemeClr>
              </a:solidFill>
            </a:endParaRPr>
          </a:p>
        </p:txBody>
      </p:sp>
    </p:spTree>
    <p:extLst>
      <p:ext uri="{BB962C8B-B14F-4D97-AF65-F5344CB8AC3E}">
        <p14:creationId xmlns:p14="http://schemas.microsoft.com/office/powerpoint/2010/main" val="1041636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7EB46-B44B-4CF5-BC63-F0C72766C857}"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157572477"/>
      </p:ext>
    </p:extLst>
  </p:cSld>
  <p:clrMapOvr>
    <a:masterClrMapping/>
  </p:clrMapOvr>
  <p:extLst mod="1">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87EB46-B44B-4CF5-BC63-F0C72766C857}"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420323100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F87EB46-B44B-4CF5-BC63-F0C72766C857}"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334437816"/>
      </p:ext>
    </p:extLst>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 id="2147484073" r:id="rId12"/>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8A6EE-6F06-4E6D-B29B-038C3C4E3D2B}" type="slidenum">
              <a:rPr lang="en-US" smtClean="0">
                <a:solidFill>
                  <a:prstClr val="black">
                    <a:tint val="75000"/>
                  </a:prstClr>
                </a:solidFill>
              </a:rPr>
              <a:pPr/>
              <a:t>‹#›</a:t>
            </a:fld>
            <a:endParaRPr lang="en-US" smtClean="0">
              <a:solidFill>
                <a:prstClr val="black">
                  <a:tint val="75000"/>
                </a:prstClr>
              </a:solidFill>
            </a:endParaRPr>
          </a:p>
        </p:txBody>
      </p:sp>
    </p:spTree>
    <p:extLst>
      <p:ext uri="{BB962C8B-B14F-4D97-AF65-F5344CB8AC3E}">
        <p14:creationId xmlns:p14="http://schemas.microsoft.com/office/powerpoint/2010/main" val="742332760"/>
      </p:ext>
    </p:extLst>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endParaRPr lang="en-US" dirty="0">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65185A8-A803-3B40-8A76-D1B5A01A80E0}" type="slidenum">
              <a:rPr lang="en-US" smtClean="0">
                <a:solidFill>
                  <a:srgbClr val="464653"/>
                </a:solidFill>
              </a:rPr>
              <a:pPr/>
              <a:t>‹#›</a:t>
            </a:fld>
            <a:endParaRPr lang="en-US" dirty="0">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4025064723"/>
      </p:ext>
    </p:extLst>
  </p:cSld>
  <p:clrMap bg1="lt1" tx1="dk1" bg2="lt2" tx2="dk2" accent1="accent1" accent2="accent2" accent3="accent3" accent4="accent4" accent5="accent5" accent6="accent6" hlink="hlink" folHlink="folHlink"/>
  <p:sldLayoutIdLst>
    <p:sldLayoutId id="2147484087" r:id="rId1"/>
    <p:sldLayoutId id="2147484088" r:id="rId2"/>
    <p:sldLayoutId id="2147484089" r:id="rId3"/>
    <p:sldLayoutId id="2147484090" r:id="rId4"/>
    <p:sldLayoutId id="2147484091" r:id="rId5"/>
    <p:sldLayoutId id="2147484092" r:id="rId6"/>
    <p:sldLayoutId id="2147484093" r:id="rId7"/>
    <p:sldLayoutId id="2147484094" r:id="rId8"/>
    <p:sldLayoutId id="2147484095" r:id="rId9"/>
    <p:sldLayoutId id="2147484096" r:id="rId10"/>
    <p:sldLayoutId id="2147484097"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endParaRPr lang="en-US" dirty="0">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65185A8-A803-3B40-8A76-D1B5A01A80E0}" type="slidenum">
              <a:rPr lang="en-US" smtClean="0">
                <a:solidFill>
                  <a:srgbClr val="464653"/>
                </a:solidFill>
              </a:rPr>
              <a:pPr/>
              <a:t>‹#›</a:t>
            </a:fld>
            <a:endParaRPr lang="en-US" dirty="0">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225765429"/>
      </p:ext>
    </p:extLst>
  </p:cSld>
  <p:clrMap bg1="lt1" tx1="dk1" bg2="lt2" tx2="dk2" accent1="accent1" accent2="accent2" accent3="accent3" accent4="accent4" accent5="accent5" accent6="accent6" hlink="hlink" folHlink="folHlink"/>
  <p:sldLayoutIdLst>
    <p:sldLayoutId id="2147484099" r:id="rId1"/>
    <p:sldLayoutId id="2147484100" r:id="rId2"/>
    <p:sldLayoutId id="2147484101" r:id="rId3"/>
    <p:sldLayoutId id="2147484102" r:id="rId4"/>
    <p:sldLayoutId id="2147484103" r:id="rId5"/>
    <p:sldLayoutId id="2147484104" r:id="rId6"/>
    <p:sldLayoutId id="2147484105" r:id="rId7"/>
    <p:sldLayoutId id="2147484106" r:id="rId8"/>
    <p:sldLayoutId id="2147484107" r:id="rId9"/>
    <p:sldLayoutId id="2147484108" r:id="rId10"/>
    <p:sldLayoutId id="2147484109"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defTabSz="457200"/>
            <a:endParaRPr lang="en-US" dirty="0">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defTabSz="457200"/>
            <a:endParaRPr lang="en-US" dirty="0">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defTabSz="457200"/>
            <a:fld id="{565185A8-A803-3B40-8A76-D1B5A01A80E0}" type="slidenum">
              <a:rPr lang="en-US" smtClean="0">
                <a:solidFill>
                  <a:srgbClr val="464653"/>
                </a:solidFill>
              </a:rPr>
              <a:pPr defTabSz="457200"/>
              <a:t>‹#›</a:t>
            </a:fld>
            <a:endParaRPr lang="en-US">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a:solidFill>
                <a:prstClr val="white"/>
              </a:solidFill>
            </a:endParaRPr>
          </a:p>
        </p:txBody>
      </p:sp>
    </p:spTree>
    <p:extLst>
      <p:ext uri="{BB962C8B-B14F-4D97-AF65-F5344CB8AC3E}">
        <p14:creationId xmlns:p14="http://schemas.microsoft.com/office/powerpoint/2010/main" val="3299596539"/>
      </p:ext>
    </p:extLst>
  </p:cSld>
  <p:clrMap bg1="lt1" tx1="dk1" bg2="lt2" tx2="dk2" accent1="accent1" accent2="accent2" accent3="accent3" accent4="accent4" accent5="accent5" accent6="accent6" hlink="hlink" folHlink="folHlink"/>
  <p:sldLayoutIdLst>
    <p:sldLayoutId id="2147484111"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 id="2147484122" r:id="rId12"/>
    <p:sldLayoutId id="2147484123" r:id="rId13"/>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rct=j&amp;q=state+of+maryland+logo&amp;source=images&amp;cd=&amp;cad=rja&amp;docid=_eQ0EHBDGw6juM&amp;tbnid=TFGQX_NsstKcsM:&amp;ved=0CAUQjRw&amp;url=http://broadneck.info/history/marylands-world-war-ii-memorial/&amp;ei=_8sTUcGADsqt0AHQvoCABQ&amp;bvm=bv.42080656,d.dmQ&amp;psig=AFQjCNFCpWb9d4U07ptl2z0E0Ejt6TnzVg&amp;ust=1360338281455472" TargetMode="External"/><Relationship Id="rId2" Type="http://schemas.openxmlformats.org/officeDocument/2006/relationships/notesSlide" Target="../notesSlides/notesSlide1.xml"/><Relationship Id="rId1" Type="http://schemas.openxmlformats.org/officeDocument/2006/relationships/slideLayout" Target="../slideLayouts/slideLayout4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1981200"/>
            <a:ext cx="8839200" cy="1600200"/>
          </a:xfrm>
        </p:spPr>
        <p:txBody>
          <a:bodyPr>
            <a:normAutofit/>
          </a:bodyPr>
          <a:lstStyle/>
          <a:p>
            <a:pPr algn="ctr"/>
            <a:r>
              <a:rPr lang="en-US" sz="2800" dirty="0"/>
              <a:t>Maryland Nurse Support Program I: A Four-Year Analysis of Outcomes </a:t>
            </a:r>
          </a:p>
        </p:txBody>
      </p:sp>
      <p:sp>
        <p:nvSpPr>
          <p:cNvPr id="6" name="TextBox 5"/>
          <p:cNvSpPr txBox="1"/>
          <p:nvPr/>
        </p:nvSpPr>
        <p:spPr>
          <a:xfrm>
            <a:off x="301992" y="3927072"/>
            <a:ext cx="8540015" cy="3170099"/>
          </a:xfrm>
          <a:prstGeom prst="rect">
            <a:avLst/>
          </a:prstGeom>
          <a:noFill/>
        </p:spPr>
        <p:txBody>
          <a:bodyPr wrap="square" rtlCol="0">
            <a:spAutoFit/>
          </a:bodyPr>
          <a:lstStyle/>
          <a:p>
            <a:pPr algn="ctr" defTabSz="457200"/>
            <a:r>
              <a:rPr lang="en-US" sz="2800" dirty="0"/>
              <a:t>Nurse Support Program I (NSP I) FY </a:t>
            </a:r>
            <a:r>
              <a:rPr lang="en-US" sz="2800" dirty="0" smtClean="0"/>
              <a:t>2013 to 2016: </a:t>
            </a:r>
            <a:r>
              <a:rPr lang="en-US" sz="2800" dirty="0"/>
              <a:t>Outcomes Evaluation &amp; </a:t>
            </a:r>
            <a:r>
              <a:rPr lang="en-US" sz="2800" dirty="0" smtClean="0"/>
              <a:t>Recommendations</a:t>
            </a:r>
          </a:p>
          <a:p>
            <a:pPr algn="ctr" defTabSz="457200"/>
            <a:endParaRPr lang="en-US" sz="2200" dirty="0" smtClean="0">
              <a:solidFill>
                <a:prstClr val="black"/>
              </a:solidFill>
            </a:endParaRPr>
          </a:p>
          <a:p>
            <a:pPr algn="ctr" defTabSz="457200"/>
            <a:r>
              <a:rPr lang="en-US" sz="2200" dirty="0" smtClean="0">
                <a:solidFill>
                  <a:prstClr val="black"/>
                </a:solidFill>
              </a:rPr>
              <a:t>Joan </a:t>
            </a:r>
            <a:r>
              <a:rPr lang="en-US" sz="2200" dirty="0">
                <a:solidFill>
                  <a:prstClr val="black"/>
                </a:solidFill>
              </a:rPr>
              <a:t>Warren, </a:t>
            </a:r>
            <a:r>
              <a:rPr lang="en-US" sz="2200" dirty="0" smtClean="0">
                <a:solidFill>
                  <a:prstClr val="black"/>
                </a:solidFill>
              </a:rPr>
              <a:t> PhD, RN-BC, NEA-BC, FAAN</a:t>
            </a:r>
          </a:p>
          <a:p>
            <a:pPr algn="ctr" defTabSz="457200"/>
            <a:r>
              <a:rPr lang="en-US" sz="2200" dirty="0" smtClean="0">
                <a:solidFill>
                  <a:prstClr val="black"/>
                </a:solidFill>
              </a:rPr>
              <a:t>Associate Professor, University of Maryland School of Nursing</a:t>
            </a:r>
          </a:p>
          <a:p>
            <a:pPr algn="ctr" defTabSz="457200"/>
            <a:r>
              <a:rPr lang="en-US" sz="2200" dirty="0" smtClean="0">
                <a:solidFill>
                  <a:prstClr val="black"/>
                </a:solidFill>
              </a:rPr>
              <a:t>Consultant, Health Services Cost Review Commission</a:t>
            </a:r>
            <a:endParaRPr lang="en-US" sz="2200" dirty="0">
              <a:solidFill>
                <a:prstClr val="black"/>
              </a:solidFill>
            </a:endParaRPr>
          </a:p>
          <a:p>
            <a:pPr algn="ctr" defTabSz="457200"/>
            <a:endParaRPr lang="en-US" sz="2800" dirty="0" smtClean="0">
              <a:solidFill>
                <a:prstClr val="black"/>
              </a:solidFill>
            </a:endParaRPr>
          </a:p>
          <a:p>
            <a:pPr algn="ctr" defTabSz="457200"/>
            <a:endParaRPr lang="en-US" sz="2800" dirty="0" smtClean="0">
              <a:solidFill>
                <a:prstClr val="black"/>
              </a:solidFill>
            </a:endParaRPr>
          </a:p>
        </p:txBody>
      </p:sp>
      <p:pic>
        <p:nvPicPr>
          <p:cNvPr id="7" name="Picture 4" descr="http://broadneck.info/wp-content/uploads/2009/05/maryland_logo.jpg">
            <a:hlinkClick r:id="rId3"/>
          </p:cNvPr>
          <p:cNvPicPr>
            <a:picLocks noChangeAspect="1" noChangeArrowheads="1"/>
          </p:cNvPicPr>
          <p:nvPr/>
        </p:nvPicPr>
        <p:blipFill>
          <a:blip r:embed="rId4" cstate="print"/>
          <a:srcRect/>
          <a:stretch>
            <a:fillRect/>
          </a:stretch>
        </p:blipFill>
        <p:spPr bwMode="auto">
          <a:xfrm>
            <a:off x="3200400" y="914400"/>
            <a:ext cx="2714625" cy="1228726"/>
          </a:xfrm>
          <a:prstGeom prst="rect">
            <a:avLst/>
          </a:prstGeom>
          <a:noFill/>
        </p:spPr>
      </p:pic>
    </p:spTree>
    <p:extLst>
      <p:ext uri="{BB962C8B-B14F-4D97-AF65-F5344CB8AC3E}">
        <p14:creationId xmlns:p14="http://schemas.microsoft.com/office/powerpoint/2010/main" val="2368790024"/>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163645063"/>
              </p:ext>
            </p:extLst>
          </p:nvPr>
        </p:nvGraphicFramePr>
        <p:xfrm>
          <a:off x="457200" y="1397000"/>
          <a:ext cx="8229600" cy="4775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fontScale="90000"/>
          </a:bodyPr>
          <a:lstStyle/>
          <a:p>
            <a:r>
              <a:rPr lang="en-US" sz="4000" dirty="0"/>
              <a:t>Percent of </a:t>
            </a:r>
            <a:r>
              <a:rPr lang="en-US" sz="4000" dirty="0" err="1"/>
              <a:t>NSP</a:t>
            </a:r>
            <a:r>
              <a:rPr lang="en-US" sz="4000" dirty="0"/>
              <a:t> I Funds Invested in Future of Nursing Program Aims</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095317491"/>
              </p:ext>
            </p:extLst>
          </p:nvPr>
        </p:nvGraphicFramePr>
        <p:xfrm>
          <a:off x="457200" y="1219200"/>
          <a:ext cx="8229600" cy="4937125"/>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2362200" y="1447800"/>
            <a:ext cx="4572000" cy="1477328"/>
          </a:xfrm>
          <a:prstGeom prst="rect">
            <a:avLst/>
          </a:prstGeom>
        </p:spPr>
        <p:txBody>
          <a:bodyPr>
            <a:spAutoFit/>
          </a:bodyPr>
          <a:lstStyle/>
          <a:p>
            <a:r>
              <a:rPr lang="en-US" dirty="0"/>
              <a:t>Total Hospital </a:t>
            </a:r>
            <a:r>
              <a:rPr lang="en-US" dirty="0" err="1"/>
              <a:t>NSP</a:t>
            </a:r>
            <a:r>
              <a:rPr lang="en-US" dirty="0"/>
              <a:t> I spending :</a:t>
            </a:r>
          </a:p>
          <a:p>
            <a:r>
              <a:rPr lang="en-US" dirty="0"/>
              <a:t>2013 &amp; 2014 &gt; 16 M </a:t>
            </a:r>
            <a:r>
              <a:rPr lang="en-US" dirty="0" err="1"/>
              <a:t>NSP</a:t>
            </a:r>
            <a:endParaRPr lang="en-US" dirty="0"/>
          </a:p>
          <a:p>
            <a:r>
              <a:rPr lang="en-US" dirty="0"/>
              <a:t>2015 &gt; 17 M </a:t>
            </a:r>
            <a:r>
              <a:rPr lang="en-US" dirty="0" err="1"/>
              <a:t>NSP</a:t>
            </a:r>
            <a:endParaRPr lang="en-US" dirty="0"/>
          </a:p>
          <a:p>
            <a:r>
              <a:rPr lang="en-US" dirty="0"/>
              <a:t>2016 &gt; 18 M </a:t>
            </a:r>
            <a:r>
              <a:rPr lang="en-US" dirty="0" err="1"/>
              <a:t>NSP</a:t>
            </a:r>
            <a:endParaRPr lang="en-US" dirty="0"/>
          </a:p>
          <a:p>
            <a:endParaRPr lang="en-US" dirty="0"/>
          </a:p>
        </p:txBody>
      </p:sp>
    </p:spTree>
    <p:extLst>
      <p:ext uri="{BB962C8B-B14F-4D97-AF65-F5344CB8AC3E}">
        <p14:creationId xmlns:p14="http://schemas.microsoft.com/office/powerpoint/2010/main" val="2373803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507566370"/>
              </p:ext>
            </p:extLst>
          </p:nvPr>
        </p:nvGraphicFramePr>
        <p:xfrm>
          <a:off x="304800" y="1182471"/>
          <a:ext cx="8191500" cy="476113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err="1"/>
              <a:t>NSP</a:t>
            </a:r>
            <a:r>
              <a:rPr lang="en-US" dirty="0"/>
              <a:t> I Top Funding Categories</a:t>
            </a:r>
          </a:p>
        </p:txBody>
      </p:sp>
      <p:sp>
        <p:nvSpPr>
          <p:cNvPr id="5" name="Rectangle 4"/>
          <p:cNvSpPr/>
          <p:nvPr/>
        </p:nvSpPr>
        <p:spPr>
          <a:xfrm>
            <a:off x="2438400" y="1981200"/>
            <a:ext cx="4572000" cy="923330"/>
          </a:xfrm>
          <a:prstGeom prst="rect">
            <a:avLst/>
          </a:prstGeom>
        </p:spPr>
        <p:txBody>
          <a:bodyPr>
            <a:spAutoFit/>
          </a:bodyPr>
          <a:lstStyle/>
          <a:p>
            <a:r>
              <a:rPr lang="en-US" dirty="0"/>
              <a:t>&gt; 40% of </a:t>
            </a:r>
            <a:r>
              <a:rPr lang="en-US" dirty="0" err="1"/>
              <a:t>NSP</a:t>
            </a:r>
            <a:r>
              <a:rPr lang="en-US" dirty="0"/>
              <a:t> I, equating to more than $5 million annually spent on RN residency and orientation programs</a:t>
            </a:r>
          </a:p>
        </p:txBody>
      </p:sp>
      <p:sp>
        <p:nvSpPr>
          <p:cNvPr id="6" name="TextBox 5"/>
          <p:cNvSpPr txBox="1"/>
          <p:nvPr/>
        </p:nvSpPr>
        <p:spPr>
          <a:xfrm>
            <a:off x="685800" y="5920954"/>
            <a:ext cx="7543800" cy="646331"/>
          </a:xfrm>
          <a:prstGeom prst="rect">
            <a:avLst/>
          </a:prstGeom>
          <a:noFill/>
        </p:spPr>
        <p:txBody>
          <a:bodyPr wrap="square" rtlCol="0">
            <a:spAutoFit/>
          </a:bodyPr>
          <a:lstStyle/>
          <a:p>
            <a:r>
              <a:rPr lang="en-US" dirty="0"/>
              <a:t>*Includes shared governance, nursing student tuition assistance, professional &amp; technical certification, transitional RN programs, &amp; other (2015 &amp; 2016 only)</a:t>
            </a:r>
          </a:p>
        </p:txBody>
      </p:sp>
    </p:spTree>
    <p:extLst>
      <p:ext uri="{BB962C8B-B14F-4D97-AF65-F5344CB8AC3E}">
        <p14:creationId xmlns:p14="http://schemas.microsoft.com/office/powerpoint/2010/main" val="385316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to name a few</a:t>
            </a:r>
            <a:endParaRPr lang="en-US" dirty="0"/>
          </a:p>
        </p:txBody>
      </p:sp>
      <p:sp>
        <p:nvSpPr>
          <p:cNvPr id="3" name="Content Placeholder 2"/>
          <p:cNvSpPr>
            <a:spLocks noGrp="1"/>
          </p:cNvSpPr>
          <p:nvPr>
            <p:ph sz="quarter" idx="1"/>
          </p:nvPr>
        </p:nvSpPr>
        <p:spPr/>
        <p:txBody>
          <a:bodyPr>
            <a:normAutofit/>
          </a:bodyPr>
          <a:lstStyle/>
          <a:p>
            <a:r>
              <a:rPr lang="en-US" dirty="0" smtClean="0"/>
              <a:t>Internship/Externship Programs for Nursing Students</a:t>
            </a:r>
          </a:p>
          <a:p>
            <a:r>
              <a:rPr lang="en-US" dirty="0" smtClean="0"/>
              <a:t>Simulation Materials</a:t>
            </a:r>
          </a:p>
          <a:p>
            <a:r>
              <a:rPr lang="en-US" dirty="0" smtClean="0"/>
              <a:t>Clinical Advancement Program</a:t>
            </a:r>
          </a:p>
          <a:p>
            <a:r>
              <a:rPr lang="en-US" dirty="0"/>
              <a:t>High School Healthcare Exploration Program </a:t>
            </a:r>
            <a:endParaRPr lang="en-US" dirty="0" smtClean="0"/>
          </a:p>
          <a:p>
            <a:r>
              <a:rPr lang="en-US" dirty="0" smtClean="0"/>
              <a:t>RN positions</a:t>
            </a:r>
          </a:p>
          <a:p>
            <a:pPr lvl="1"/>
            <a:r>
              <a:rPr lang="en-US" dirty="0" smtClean="0"/>
              <a:t>preceptors, </a:t>
            </a:r>
            <a:r>
              <a:rPr lang="en-US" dirty="0"/>
              <a:t>nursing informatics educator, admission nurse, nurse educator at a community college, simulation center coordinator, and patient safety </a:t>
            </a:r>
            <a:r>
              <a:rPr lang="en-US" dirty="0" smtClean="0"/>
              <a:t>nurses </a:t>
            </a:r>
            <a:endParaRPr lang="en-US" dirty="0"/>
          </a:p>
          <a:p>
            <a:r>
              <a:rPr lang="en-US" dirty="0"/>
              <a:t>Nurse’s Week</a:t>
            </a:r>
          </a:p>
          <a:p>
            <a:r>
              <a:rPr lang="en-US" dirty="0"/>
              <a:t>BLS</a:t>
            </a:r>
          </a:p>
          <a:p>
            <a:endParaRPr lang="en-US" dirty="0"/>
          </a:p>
          <a:p>
            <a:endParaRPr lang="en-US" dirty="0"/>
          </a:p>
        </p:txBody>
      </p:sp>
    </p:spTree>
    <p:extLst>
      <p:ext uri="{BB962C8B-B14F-4D97-AF65-F5344CB8AC3E}">
        <p14:creationId xmlns:p14="http://schemas.microsoft.com/office/powerpoint/2010/main" val="2028093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Education &amp; Career Advancement </a:t>
            </a:r>
            <a:endParaRPr lang="en-US" dirty="0"/>
          </a:p>
        </p:txBody>
      </p:sp>
      <p:sp>
        <p:nvSpPr>
          <p:cNvPr id="3" name="Subtitle 2"/>
          <p:cNvSpPr>
            <a:spLocks noGrp="1"/>
          </p:cNvSpPr>
          <p:nvPr>
            <p:ph type="subTitle" idx="1"/>
          </p:nvPr>
        </p:nvSpPr>
        <p:spPr/>
        <p:txBody>
          <a:bodyPr>
            <a:normAutofit/>
          </a:bodyPr>
          <a:lstStyle/>
          <a:p>
            <a:r>
              <a:rPr lang="en-US" sz="2400" dirty="0"/>
              <a:t>Nurse Residency </a:t>
            </a:r>
            <a:r>
              <a:rPr lang="en-US" sz="2400" dirty="0" smtClean="0"/>
              <a:t>&amp; Orientation Programs</a:t>
            </a:r>
            <a:endParaRPr lang="en-US" sz="2400" dirty="0"/>
          </a:p>
        </p:txBody>
      </p:sp>
    </p:spTree>
    <p:extLst>
      <p:ext uri="{BB962C8B-B14F-4D97-AF65-F5344CB8AC3E}">
        <p14:creationId xmlns:p14="http://schemas.microsoft.com/office/powerpoint/2010/main" val="3058591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2013 to 2016</a:t>
            </a:r>
            <a:br>
              <a:rPr lang="en-US" dirty="0" smtClean="0"/>
            </a:br>
            <a:r>
              <a:rPr lang="en-US" dirty="0" smtClean="0"/>
              <a:t>Nurse </a:t>
            </a:r>
            <a:r>
              <a:rPr lang="en-US" dirty="0"/>
              <a:t>Residency and Orientation Funding</a:t>
            </a:r>
          </a:p>
        </p:txBody>
      </p:sp>
      <p:graphicFrame>
        <p:nvGraphicFramePr>
          <p:cNvPr id="6" name="Table 5"/>
          <p:cNvGraphicFramePr>
            <a:graphicFrameLocks noGrp="1"/>
          </p:cNvGraphicFramePr>
          <p:nvPr>
            <p:extLst>
              <p:ext uri="{D42A27DB-BD31-4B8C-83A1-F6EECF244321}">
                <p14:modId xmlns:p14="http://schemas.microsoft.com/office/powerpoint/2010/main" val="3678087331"/>
              </p:ext>
            </p:extLst>
          </p:nvPr>
        </p:nvGraphicFramePr>
        <p:xfrm>
          <a:off x="228600" y="1447800"/>
          <a:ext cx="8749482" cy="2834640"/>
        </p:xfrm>
        <a:graphic>
          <a:graphicData uri="http://schemas.openxmlformats.org/drawingml/2006/table">
            <a:tbl>
              <a:tblPr firstRow="1" bandRow="1">
                <a:tableStyleId>{5C22544A-7EE6-4342-B048-85BDC9FD1C3A}</a:tableStyleId>
              </a:tblPr>
              <a:tblGrid>
                <a:gridCol w="1943095">
                  <a:extLst>
                    <a:ext uri="{9D8B030D-6E8A-4147-A177-3AD203B41FA5}">
                      <a16:colId xmlns:a16="http://schemas.microsoft.com/office/drawing/2014/main" xmlns="" val="20000"/>
                    </a:ext>
                  </a:extLst>
                </a:gridCol>
                <a:gridCol w="1838444">
                  <a:extLst>
                    <a:ext uri="{9D8B030D-6E8A-4147-A177-3AD203B41FA5}">
                      <a16:colId xmlns:a16="http://schemas.microsoft.com/office/drawing/2014/main" xmlns="" val="20001"/>
                    </a:ext>
                  </a:extLst>
                </a:gridCol>
                <a:gridCol w="1845730">
                  <a:extLst>
                    <a:ext uri="{9D8B030D-6E8A-4147-A177-3AD203B41FA5}">
                      <a16:colId xmlns:a16="http://schemas.microsoft.com/office/drawing/2014/main" xmlns="" val="20002"/>
                    </a:ext>
                  </a:extLst>
                </a:gridCol>
                <a:gridCol w="1638729">
                  <a:extLst>
                    <a:ext uri="{9D8B030D-6E8A-4147-A177-3AD203B41FA5}">
                      <a16:colId xmlns:a16="http://schemas.microsoft.com/office/drawing/2014/main" xmlns="" val="20003"/>
                    </a:ext>
                  </a:extLst>
                </a:gridCol>
                <a:gridCol w="1483484">
                  <a:extLst>
                    <a:ext uri="{9D8B030D-6E8A-4147-A177-3AD203B41FA5}">
                      <a16:colId xmlns:a16="http://schemas.microsoft.com/office/drawing/2014/main" xmlns="" val="20004"/>
                    </a:ext>
                  </a:extLst>
                </a:gridCol>
              </a:tblGrid>
              <a:tr h="437342">
                <a:tc>
                  <a:txBody>
                    <a:bodyPr/>
                    <a:lstStyle/>
                    <a:p>
                      <a:endParaRPr lang="en-US" sz="2400" dirty="0"/>
                    </a:p>
                  </a:txBody>
                  <a:tcPr marL="68580" marR="68580"/>
                </a:tc>
                <a:tc>
                  <a:txBody>
                    <a:bodyPr/>
                    <a:lstStyle/>
                    <a:p>
                      <a:r>
                        <a:rPr lang="en-US" sz="2400" dirty="0"/>
                        <a:t>2013 </a:t>
                      </a:r>
                    </a:p>
                  </a:txBody>
                  <a:tcPr marL="68580" marR="68580"/>
                </a:tc>
                <a:tc>
                  <a:txBody>
                    <a:bodyPr/>
                    <a:lstStyle/>
                    <a:p>
                      <a:r>
                        <a:rPr lang="en-US" sz="2400" dirty="0"/>
                        <a:t>2014</a:t>
                      </a:r>
                    </a:p>
                  </a:txBody>
                  <a:tcPr marL="68580" marR="68580"/>
                </a:tc>
                <a:tc>
                  <a:txBody>
                    <a:bodyPr/>
                    <a:lstStyle/>
                    <a:p>
                      <a:r>
                        <a:rPr lang="en-US" sz="2400" dirty="0"/>
                        <a:t>2015</a:t>
                      </a:r>
                    </a:p>
                  </a:txBody>
                  <a:tcPr marL="68580" marR="68580"/>
                </a:tc>
                <a:tc>
                  <a:txBody>
                    <a:bodyPr/>
                    <a:lstStyle/>
                    <a:p>
                      <a:r>
                        <a:rPr lang="en-US" sz="2400" dirty="0"/>
                        <a:t>2016</a:t>
                      </a:r>
                    </a:p>
                  </a:txBody>
                  <a:tcPr marL="68580" marR="68580"/>
                </a:tc>
                <a:extLst>
                  <a:ext uri="{0D108BD9-81ED-4DB2-BD59-A6C34878D82A}">
                    <a16:rowId xmlns:a16="http://schemas.microsoft.com/office/drawing/2014/main" xmlns="" val="10000"/>
                  </a:ext>
                </a:extLst>
              </a:tr>
              <a:tr h="1030863">
                <a:tc>
                  <a:txBody>
                    <a:bodyPr/>
                    <a:lstStyle/>
                    <a:p>
                      <a:r>
                        <a:rPr lang="en-US" sz="2400" dirty="0"/>
                        <a:t>Nurse Residency</a:t>
                      </a:r>
                    </a:p>
                  </a:txBody>
                  <a:tcPr marL="68580" marR="68580"/>
                </a:tc>
                <a:tc>
                  <a:txBody>
                    <a:bodyPr/>
                    <a:lstStyle/>
                    <a:p>
                      <a:r>
                        <a:rPr kumimoji="0" lang="en-US" sz="2400" kern="1200" dirty="0">
                          <a:solidFill>
                            <a:schemeClr val="dk1"/>
                          </a:solidFill>
                          <a:effectLst/>
                          <a:latin typeface="+mn-lt"/>
                          <a:ea typeface="+mn-ea"/>
                          <a:cs typeface="+mn-cs"/>
                        </a:rPr>
                        <a:t>5.1 M (43%)</a:t>
                      </a:r>
                    </a:p>
                    <a:p>
                      <a:r>
                        <a:rPr lang="en-US" sz="2400" dirty="0"/>
                        <a:t>(N=28)</a:t>
                      </a:r>
                    </a:p>
                  </a:txBody>
                  <a:tcPr marL="68580" marR="68580"/>
                </a:tc>
                <a:tc>
                  <a:txBody>
                    <a:bodyPr/>
                    <a:lstStyle/>
                    <a:p>
                      <a:r>
                        <a:rPr lang="en-US" sz="2400" dirty="0"/>
                        <a:t>3.3 M (29%)</a:t>
                      </a:r>
                    </a:p>
                    <a:p>
                      <a:r>
                        <a:rPr lang="en-US" sz="2400" dirty="0"/>
                        <a:t>(N=26)</a:t>
                      </a:r>
                    </a:p>
                  </a:txBody>
                  <a:tcPr marL="68580" marR="68580"/>
                </a:tc>
                <a:tc>
                  <a:txBody>
                    <a:bodyPr/>
                    <a:lstStyle/>
                    <a:p>
                      <a:r>
                        <a:rPr lang="en-US" sz="2400" dirty="0"/>
                        <a:t>4.4 M</a:t>
                      </a:r>
                      <a:r>
                        <a:rPr lang="en-US" sz="2400" baseline="0" dirty="0"/>
                        <a:t> (25%)</a:t>
                      </a:r>
                    </a:p>
                    <a:p>
                      <a:r>
                        <a:rPr lang="en-US" sz="2400" baseline="0" dirty="0"/>
                        <a:t>(N =21)</a:t>
                      </a:r>
                      <a:endParaRPr lang="en-US" sz="2400" dirty="0"/>
                    </a:p>
                  </a:txBody>
                  <a:tcPr marL="68580" marR="68580"/>
                </a:tc>
                <a:tc>
                  <a:txBody>
                    <a:bodyPr/>
                    <a:lstStyle/>
                    <a:p>
                      <a:r>
                        <a:rPr lang="en-US" sz="2400" dirty="0"/>
                        <a:t>4.8 M (26%)</a:t>
                      </a:r>
                    </a:p>
                    <a:p>
                      <a:r>
                        <a:rPr lang="en-US" sz="2400" dirty="0"/>
                        <a:t>(N=25)</a:t>
                      </a:r>
                    </a:p>
                  </a:txBody>
                  <a:tcPr marL="68580" marR="68580"/>
                </a:tc>
                <a:extLst>
                  <a:ext uri="{0D108BD9-81ED-4DB2-BD59-A6C34878D82A}">
                    <a16:rowId xmlns:a16="http://schemas.microsoft.com/office/drawing/2014/main" xmlns="" val="10001"/>
                  </a:ext>
                </a:extLst>
              </a:tr>
              <a:tr h="437342">
                <a:tc>
                  <a:txBody>
                    <a:bodyPr/>
                    <a:lstStyle/>
                    <a:p>
                      <a:r>
                        <a:rPr lang="en-US" sz="2400" dirty="0"/>
                        <a:t>Orientation</a:t>
                      </a:r>
                    </a:p>
                  </a:txBody>
                  <a:tcPr marL="68580" marR="68580"/>
                </a:tc>
                <a:tc>
                  <a:txBody>
                    <a:bodyPr/>
                    <a:lstStyle/>
                    <a:p>
                      <a:r>
                        <a:rPr lang="en-US" sz="2400" dirty="0"/>
                        <a:t>1.0 M (9%)</a:t>
                      </a:r>
                    </a:p>
                    <a:p>
                      <a:r>
                        <a:rPr lang="en-US" sz="2400" dirty="0"/>
                        <a:t>(N=23)</a:t>
                      </a:r>
                    </a:p>
                  </a:txBody>
                  <a:tcPr marL="68580" marR="68580"/>
                </a:tc>
                <a:tc>
                  <a:txBody>
                    <a:bodyPr/>
                    <a:lstStyle/>
                    <a:p>
                      <a:r>
                        <a:rPr lang="en-US" sz="2400" dirty="0"/>
                        <a:t>2.0 M (18%)</a:t>
                      </a:r>
                    </a:p>
                    <a:p>
                      <a:r>
                        <a:rPr lang="en-US" sz="2400" dirty="0"/>
                        <a:t>(N=18)</a:t>
                      </a:r>
                    </a:p>
                  </a:txBody>
                  <a:tcPr marL="68580" marR="68580"/>
                </a:tc>
                <a:tc>
                  <a:txBody>
                    <a:bodyPr/>
                    <a:lstStyle/>
                    <a:p>
                      <a:r>
                        <a:rPr lang="en-US" sz="2400" dirty="0"/>
                        <a:t>2.6 M</a:t>
                      </a:r>
                      <a:r>
                        <a:rPr lang="en-US" sz="2400" baseline="0" dirty="0"/>
                        <a:t> (15%)</a:t>
                      </a:r>
                    </a:p>
                    <a:p>
                      <a:r>
                        <a:rPr lang="en-US" sz="2400" baseline="0" dirty="0"/>
                        <a:t>(N = 21)</a:t>
                      </a:r>
                      <a:endParaRPr lang="en-US" sz="2400" dirty="0"/>
                    </a:p>
                  </a:txBody>
                  <a:tcPr marL="68580" marR="68580"/>
                </a:tc>
                <a:tc>
                  <a:txBody>
                    <a:bodyPr/>
                    <a:lstStyle/>
                    <a:p>
                      <a:r>
                        <a:rPr lang="en-US" sz="2400" dirty="0"/>
                        <a:t>3.0 M (17%)</a:t>
                      </a:r>
                    </a:p>
                    <a:p>
                      <a:r>
                        <a:rPr lang="en-US" sz="2400" dirty="0"/>
                        <a:t>(N=21)</a:t>
                      </a:r>
                    </a:p>
                  </a:txBody>
                  <a:tcPr marL="68580" marR="68580"/>
                </a:tc>
                <a:extLst>
                  <a:ext uri="{0D108BD9-81ED-4DB2-BD59-A6C34878D82A}">
                    <a16:rowId xmlns:a16="http://schemas.microsoft.com/office/drawing/2014/main" xmlns="" val="10002"/>
                  </a:ext>
                </a:extLst>
              </a:tr>
            </a:tbl>
          </a:graphicData>
        </a:graphic>
      </p:graphicFrame>
      <p:sp>
        <p:nvSpPr>
          <p:cNvPr id="9" name="TextBox 8"/>
          <p:cNvSpPr txBox="1"/>
          <p:nvPr/>
        </p:nvSpPr>
        <p:spPr>
          <a:xfrm>
            <a:off x="350243" y="4495800"/>
            <a:ext cx="2584362" cy="923330"/>
          </a:xfrm>
          <a:prstGeom prst="rect">
            <a:avLst/>
          </a:prstGeom>
          <a:noFill/>
        </p:spPr>
        <p:txBody>
          <a:bodyPr wrap="none" rtlCol="0">
            <a:spAutoFit/>
          </a:bodyPr>
          <a:lstStyle/>
          <a:p>
            <a:r>
              <a:rPr lang="en-US" dirty="0"/>
              <a:t>2013 &amp; 2014 &gt; 16 M NSP</a:t>
            </a:r>
          </a:p>
          <a:p>
            <a:r>
              <a:rPr lang="en-US" dirty="0"/>
              <a:t>2015 &gt; 17 M NSP</a:t>
            </a:r>
          </a:p>
          <a:p>
            <a:r>
              <a:rPr lang="en-US" dirty="0"/>
              <a:t>2016 &gt; 18 M NSP</a:t>
            </a:r>
          </a:p>
        </p:txBody>
      </p:sp>
    </p:spTree>
    <p:extLst>
      <p:ext uri="{BB962C8B-B14F-4D97-AF65-F5344CB8AC3E}">
        <p14:creationId xmlns:p14="http://schemas.microsoft.com/office/powerpoint/2010/main" val="41278241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Decline in number of new RN </a:t>
            </a:r>
            <a:r>
              <a:rPr lang="en-US" dirty="0" smtClean="0"/>
              <a:t>hires*</a:t>
            </a:r>
            <a:endParaRPr lang="en-US" dirty="0"/>
          </a:p>
          <a:p>
            <a:pPr lvl="1"/>
            <a:r>
              <a:rPr lang="en-US" sz="3000" dirty="0"/>
              <a:t>2012    1547 </a:t>
            </a:r>
          </a:p>
          <a:p>
            <a:pPr lvl="1"/>
            <a:r>
              <a:rPr lang="en-US" sz="3000" dirty="0"/>
              <a:t>2013    1420</a:t>
            </a:r>
          </a:p>
          <a:p>
            <a:pPr lvl="1"/>
            <a:r>
              <a:rPr lang="en-US" sz="3000" dirty="0"/>
              <a:t>2014    1317</a:t>
            </a:r>
          </a:p>
          <a:p>
            <a:pPr lvl="1"/>
            <a:endParaRPr lang="en-US" dirty="0"/>
          </a:p>
          <a:p>
            <a:r>
              <a:rPr lang="en-US" sz="3000" dirty="0"/>
              <a:t>Increase in number of new RN hires and</a:t>
            </a:r>
            <a:r>
              <a:rPr lang="en-US" sz="2800" dirty="0"/>
              <a:t> </a:t>
            </a:r>
            <a:r>
              <a:rPr lang="en-US" sz="2800" dirty="0" err="1" smtClean="0"/>
              <a:t>NRPs</a:t>
            </a:r>
            <a:r>
              <a:rPr lang="en-US" sz="2800" dirty="0" smtClean="0"/>
              <a:t>** </a:t>
            </a:r>
            <a:endParaRPr lang="en-US" sz="3000" dirty="0"/>
          </a:p>
          <a:p>
            <a:pPr lvl="1"/>
            <a:r>
              <a:rPr lang="en-US" sz="3000" dirty="0" smtClean="0"/>
              <a:t>2015</a:t>
            </a:r>
            <a:r>
              <a:rPr lang="en-US" sz="3000" dirty="0"/>
              <a:t>	</a:t>
            </a:r>
            <a:r>
              <a:rPr lang="en-US" sz="3000" dirty="0" smtClean="0">
                <a:solidFill>
                  <a:schemeClr val="accent1">
                    <a:lumMod val="60000"/>
                    <a:lumOff val="40000"/>
                  </a:schemeClr>
                </a:solidFill>
              </a:rPr>
              <a:t>17</a:t>
            </a:r>
            <a:r>
              <a:rPr lang="en-US" sz="3000" dirty="0" smtClean="0">
                <a:solidFill>
                  <a:srgbClr val="FF0000"/>
                </a:solidFill>
              </a:rPr>
              <a:t>78</a:t>
            </a:r>
            <a:r>
              <a:rPr lang="en-US" sz="3000" dirty="0">
                <a:solidFill>
                  <a:srgbClr val="FF0000"/>
                </a:solidFill>
              </a:rPr>
              <a:t>	 </a:t>
            </a:r>
          </a:p>
          <a:p>
            <a:pPr lvl="1"/>
            <a:r>
              <a:rPr lang="en-US" sz="3000" dirty="0"/>
              <a:t>2016     </a:t>
            </a:r>
            <a:r>
              <a:rPr lang="en-US" sz="3000" dirty="0" smtClean="0"/>
              <a:t> </a:t>
            </a:r>
            <a:r>
              <a:rPr lang="en-US" sz="3000" dirty="0" smtClean="0">
                <a:solidFill>
                  <a:srgbClr val="FF0000"/>
                </a:solidFill>
              </a:rPr>
              <a:t>2038</a:t>
            </a:r>
            <a:endParaRPr lang="en-US" sz="3000" dirty="0"/>
          </a:p>
          <a:p>
            <a:endParaRPr lang="en-US" dirty="0"/>
          </a:p>
          <a:p>
            <a:pPr lvl="1"/>
            <a:endParaRPr lang="en-US" dirty="0"/>
          </a:p>
          <a:p>
            <a:pPr marL="457200" lvl="1" indent="0">
              <a:buNone/>
            </a:pPr>
            <a:r>
              <a:rPr lang="en-US" dirty="0"/>
              <a:t>	</a:t>
            </a:r>
            <a:r>
              <a:rPr lang="en-US" dirty="0" smtClean="0"/>
              <a:t>*IRB exempt study data ** </a:t>
            </a:r>
            <a:r>
              <a:rPr lang="en-US" dirty="0" err="1" smtClean="0"/>
              <a:t>NSP</a:t>
            </a:r>
            <a:r>
              <a:rPr lang="en-US" dirty="0" smtClean="0"/>
              <a:t> data</a:t>
            </a:r>
          </a:p>
          <a:p>
            <a:pPr marL="457200" lvl="1" indent="0">
              <a:buNone/>
            </a:pPr>
            <a:endParaRPr lang="en-US" dirty="0"/>
          </a:p>
        </p:txBody>
      </p:sp>
      <p:sp>
        <p:nvSpPr>
          <p:cNvPr id="2" name="Title 1"/>
          <p:cNvSpPr>
            <a:spLocks noGrp="1"/>
          </p:cNvSpPr>
          <p:nvPr>
            <p:ph type="title"/>
          </p:nvPr>
        </p:nvSpPr>
        <p:spPr/>
        <p:txBody>
          <a:bodyPr>
            <a:normAutofit fontScale="90000"/>
          </a:bodyPr>
          <a:lstStyle/>
          <a:p>
            <a:r>
              <a:rPr lang="en-US" dirty="0"/>
              <a:t>2012 to 2016 </a:t>
            </a:r>
            <a:br>
              <a:rPr lang="en-US" dirty="0"/>
            </a:br>
            <a:r>
              <a:rPr lang="en-US" dirty="0"/>
              <a:t>Maryland Newly Licensed RN </a:t>
            </a:r>
            <a:r>
              <a:rPr lang="en-US" dirty="0" smtClean="0"/>
              <a:t>Hires </a:t>
            </a:r>
            <a:endParaRPr lang="en-US" dirty="0"/>
          </a:p>
        </p:txBody>
      </p:sp>
      <p:sp>
        <p:nvSpPr>
          <p:cNvPr id="5" name="Down Arrow 4"/>
          <p:cNvSpPr/>
          <p:nvPr/>
        </p:nvSpPr>
        <p:spPr>
          <a:xfrm>
            <a:off x="1959943" y="2587869"/>
            <a:ext cx="101570" cy="2733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own Arrow 6"/>
          <p:cNvSpPr/>
          <p:nvPr/>
        </p:nvSpPr>
        <p:spPr>
          <a:xfrm>
            <a:off x="1935530" y="2226801"/>
            <a:ext cx="114300" cy="222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own Arrow 7"/>
          <p:cNvSpPr/>
          <p:nvPr/>
        </p:nvSpPr>
        <p:spPr>
          <a:xfrm>
            <a:off x="1953578" y="1686764"/>
            <a:ext cx="114300" cy="222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Up Arrow 5"/>
          <p:cNvSpPr/>
          <p:nvPr/>
        </p:nvSpPr>
        <p:spPr>
          <a:xfrm>
            <a:off x="1901811" y="3880705"/>
            <a:ext cx="181737" cy="20647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 name="Up Arrow 10"/>
          <p:cNvSpPr/>
          <p:nvPr/>
        </p:nvSpPr>
        <p:spPr>
          <a:xfrm>
            <a:off x="1944983" y="4363215"/>
            <a:ext cx="181737" cy="20647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extLst>
      <p:ext uri="{BB962C8B-B14F-4D97-AF65-F5344CB8AC3E}">
        <p14:creationId xmlns:p14="http://schemas.microsoft.com/office/powerpoint/2010/main" val="25325158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idx="1"/>
          </p:nvPr>
        </p:nvSpPr>
        <p:spPr>
          <a:xfrm>
            <a:off x="438346" y="2667000"/>
            <a:ext cx="8229600" cy="2362200"/>
          </a:xfrm>
        </p:spPr>
        <p:txBody>
          <a:bodyPr>
            <a:normAutofit/>
          </a:bodyPr>
          <a:lstStyle/>
          <a:p>
            <a:pPr lvl="1"/>
            <a:r>
              <a:rPr lang="en-US" sz="2800" dirty="0"/>
              <a:t>2013 &amp; 2014 &gt; </a:t>
            </a:r>
            <a:r>
              <a:rPr lang="en-US" sz="2800" dirty="0" smtClean="0"/>
              <a:t>2,000 </a:t>
            </a:r>
            <a:r>
              <a:rPr lang="en-US" sz="2800" dirty="0"/>
              <a:t>newly licensed RNs </a:t>
            </a:r>
            <a:r>
              <a:rPr lang="en-US" sz="2800" dirty="0" smtClean="0"/>
              <a:t>in </a:t>
            </a:r>
            <a:r>
              <a:rPr lang="en-US" sz="2800" dirty="0"/>
              <a:t>hospital-based nurse residency programs</a:t>
            </a:r>
          </a:p>
          <a:p>
            <a:pPr marL="274320" lvl="1" indent="0">
              <a:buNone/>
            </a:pPr>
            <a:endParaRPr lang="en-US" sz="2500" dirty="0"/>
          </a:p>
          <a:p>
            <a:pPr lvl="1"/>
            <a:r>
              <a:rPr lang="en-US" sz="2800" dirty="0"/>
              <a:t> </a:t>
            </a:r>
            <a:r>
              <a:rPr lang="en-US" sz="2800" dirty="0" smtClean="0"/>
              <a:t>Turnover</a:t>
            </a:r>
            <a:r>
              <a:rPr lang="en-US" sz="2800" dirty="0"/>
              <a:t>: 2013 </a:t>
            </a:r>
            <a:r>
              <a:rPr lang="en-US" sz="2800" dirty="0" smtClean="0"/>
              <a:t>– 11.5%      2014 </a:t>
            </a:r>
            <a:r>
              <a:rPr lang="en-US" sz="2800" dirty="0"/>
              <a:t>- 7% </a:t>
            </a:r>
          </a:p>
          <a:p>
            <a:pPr marL="457200" lvl="1" indent="0">
              <a:buNone/>
            </a:pPr>
            <a:endParaRPr lang="en-US" dirty="0"/>
          </a:p>
          <a:p>
            <a:pPr marL="0" indent="0">
              <a:buNone/>
            </a:pPr>
            <a:endParaRPr lang="en-US" dirty="0"/>
          </a:p>
          <a:p>
            <a:pPr marL="457200" lvl="1" indent="0">
              <a:buNone/>
            </a:pPr>
            <a:endParaRPr lang="en-US" dirty="0"/>
          </a:p>
        </p:txBody>
      </p:sp>
      <p:sp>
        <p:nvSpPr>
          <p:cNvPr id="4" name="Title 3"/>
          <p:cNvSpPr>
            <a:spLocks noGrp="1"/>
          </p:cNvSpPr>
          <p:nvPr>
            <p:ph type="title"/>
          </p:nvPr>
        </p:nvSpPr>
        <p:spPr>
          <a:xfrm>
            <a:off x="228600" y="152400"/>
            <a:ext cx="8839200" cy="990600"/>
          </a:xfrm>
        </p:spPr>
        <p:txBody>
          <a:bodyPr>
            <a:noAutofit/>
          </a:bodyPr>
          <a:lstStyle/>
          <a:p>
            <a:r>
              <a:rPr lang="en-US" sz="3600" dirty="0" smtClean="0"/>
              <a:t>2013 to 2014</a:t>
            </a:r>
            <a:br>
              <a:rPr lang="en-US" sz="3600" dirty="0" smtClean="0"/>
            </a:br>
            <a:r>
              <a:rPr lang="en-US" sz="3600" dirty="0" smtClean="0"/>
              <a:t>Nurse Residency Programs</a:t>
            </a:r>
            <a:endParaRPr lang="en-US" sz="3600" dirty="0"/>
          </a:p>
        </p:txBody>
      </p:sp>
      <p:sp>
        <p:nvSpPr>
          <p:cNvPr id="2" name="Down Arrow 1"/>
          <p:cNvSpPr/>
          <p:nvPr/>
        </p:nvSpPr>
        <p:spPr>
          <a:xfrm>
            <a:off x="4694361" y="4018791"/>
            <a:ext cx="242316"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1559531" y="1551355"/>
            <a:ext cx="5987230" cy="646331"/>
          </a:xfrm>
          <a:prstGeom prst="rect">
            <a:avLst/>
          </a:prstGeom>
          <a:noFill/>
          <a:ln>
            <a:solidFill>
              <a:schemeClr val="accent1">
                <a:shade val="50000"/>
              </a:schemeClr>
            </a:solidFill>
          </a:ln>
        </p:spPr>
        <p:txBody>
          <a:bodyPr wrap="square" rtlCol="0">
            <a:spAutoFit/>
          </a:bodyPr>
          <a:lstStyle/>
          <a:p>
            <a:pPr algn="ctr"/>
            <a:r>
              <a:rPr lang="en-US" sz="3600" b="1" dirty="0">
                <a:solidFill>
                  <a:schemeClr val="accent2"/>
                </a:solidFill>
              </a:rPr>
              <a:t>Nurse Residency Programs</a:t>
            </a:r>
          </a:p>
        </p:txBody>
      </p:sp>
    </p:spTree>
    <p:extLst>
      <p:ext uri="{BB962C8B-B14F-4D97-AF65-F5344CB8AC3E}">
        <p14:creationId xmlns:p14="http://schemas.microsoft.com/office/powerpoint/2010/main" val="583871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2013 &amp; 2014 Turnover Rates</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4237031116"/>
              </p:ext>
            </p:extLst>
          </p:nvPr>
        </p:nvGraphicFramePr>
        <p:xfrm>
          <a:off x="457200" y="1524000"/>
          <a:ext cx="8077200" cy="34289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93791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idx="1"/>
          </p:nvPr>
        </p:nvSpPr>
        <p:spPr>
          <a:xfrm>
            <a:off x="438346" y="2667000"/>
            <a:ext cx="8229600" cy="2362200"/>
          </a:xfrm>
        </p:spPr>
        <p:txBody>
          <a:bodyPr>
            <a:normAutofit lnSpcReduction="10000"/>
          </a:bodyPr>
          <a:lstStyle/>
          <a:p>
            <a:pPr lvl="1"/>
            <a:r>
              <a:rPr lang="en-US" sz="2800" dirty="0"/>
              <a:t>2015 &amp; 2016 &gt; 3,800 newly licensed </a:t>
            </a:r>
            <a:r>
              <a:rPr lang="en-US" sz="2800" dirty="0" smtClean="0"/>
              <a:t>RNs</a:t>
            </a:r>
            <a:endParaRPr lang="en-US" sz="2800" dirty="0"/>
          </a:p>
          <a:p>
            <a:pPr marL="274320" lvl="1" indent="0">
              <a:buNone/>
            </a:pPr>
            <a:endParaRPr lang="en-US" sz="2500" dirty="0"/>
          </a:p>
          <a:p>
            <a:pPr lvl="1"/>
            <a:r>
              <a:rPr lang="en-US" sz="2800" dirty="0"/>
              <a:t>   Turnover:  </a:t>
            </a:r>
            <a:r>
              <a:rPr lang="en-US" sz="2800" dirty="0" smtClean="0"/>
              <a:t>9.5 to </a:t>
            </a:r>
            <a:r>
              <a:rPr lang="en-US" sz="2800" dirty="0"/>
              <a:t>11</a:t>
            </a:r>
            <a:r>
              <a:rPr lang="en-US" sz="2800" dirty="0" smtClean="0"/>
              <a:t>%</a:t>
            </a:r>
          </a:p>
          <a:p>
            <a:pPr lvl="1"/>
            <a:r>
              <a:rPr lang="en-US" sz="2800" dirty="0" smtClean="0"/>
              <a:t>Voluntary Turnover – 7.5 to 9%</a:t>
            </a:r>
          </a:p>
          <a:p>
            <a:pPr lvl="1"/>
            <a:r>
              <a:rPr lang="en-US" sz="2800" dirty="0" smtClean="0"/>
              <a:t>Involuntary 2%</a:t>
            </a:r>
            <a:endParaRPr lang="en-US" sz="2800" dirty="0"/>
          </a:p>
          <a:p>
            <a:pPr marL="457200" lvl="1" indent="0">
              <a:buNone/>
            </a:pPr>
            <a:endParaRPr lang="en-US" dirty="0"/>
          </a:p>
          <a:p>
            <a:pPr marL="0" indent="0">
              <a:buNone/>
            </a:pPr>
            <a:endParaRPr lang="en-US" dirty="0"/>
          </a:p>
          <a:p>
            <a:pPr marL="457200" lvl="1" indent="0">
              <a:buNone/>
            </a:pPr>
            <a:endParaRPr lang="en-US" dirty="0"/>
          </a:p>
        </p:txBody>
      </p:sp>
      <p:sp>
        <p:nvSpPr>
          <p:cNvPr id="4" name="Title 3"/>
          <p:cNvSpPr>
            <a:spLocks noGrp="1"/>
          </p:cNvSpPr>
          <p:nvPr>
            <p:ph type="title"/>
          </p:nvPr>
        </p:nvSpPr>
        <p:spPr>
          <a:xfrm>
            <a:off x="228600" y="152400"/>
            <a:ext cx="8839200" cy="990600"/>
          </a:xfrm>
        </p:spPr>
        <p:txBody>
          <a:bodyPr>
            <a:noAutofit/>
          </a:bodyPr>
          <a:lstStyle/>
          <a:p>
            <a:r>
              <a:rPr lang="en-US" sz="3600" dirty="0" smtClean="0"/>
              <a:t>2015 to 2016</a:t>
            </a:r>
            <a:endParaRPr lang="en-US" sz="3600" dirty="0"/>
          </a:p>
        </p:txBody>
      </p:sp>
      <p:sp>
        <p:nvSpPr>
          <p:cNvPr id="3" name="TextBox 2"/>
          <p:cNvSpPr txBox="1"/>
          <p:nvPr/>
        </p:nvSpPr>
        <p:spPr>
          <a:xfrm>
            <a:off x="709722" y="1108904"/>
            <a:ext cx="7798210" cy="1200329"/>
          </a:xfrm>
          <a:prstGeom prst="rect">
            <a:avLst/>
          </a:prstGeom>
          <a:noFill/>
          <a:ln>
            <a:solidFill>
              <a:schemeClr val="accent1">
                <a:shade val="50000"/>
              </a:schemeClr>
            </a:solidFill>
          </a:ln>
        </p:spPr>
        <p:txBody>
          <a:bodyPr wrap="square" rtlCol="0">
            <a:spAutoFit/>
          </a:bodyPr>
          <a:lstStyle/>
          <a:p>
            <a:pPr algn="ctr"/>
            <a:r>
              <a:rPr lang="en-US" sz="3600" b="1" dirty="0">
                <a:solidFill>
                  <a:schemeClr val="accent2"/>
                </a:solidFill>
              </a:rPr>
              <a:t>Nurse Residency Programs &amp; Other Orientation Programs</a:t>
            </a:r>
          </a:p>
        </p:txBody>
      </p:sp>
      <p:sp>
        <p:nvSpPr>
          <p:cNvPr id="9" name="Up Arrow 8"/>
          <p:cNvSpPr/>
          <p:nvPr/>
        </p:nvSpPr>
        <p:spPr>
          <a:xfrm>
            <a:off x="1050395" y="3515500"/>
            <a:ext cx="133021" cy="48786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513917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457200"/>
            <a:ext cx="8305800" cy="1462391"/>
          </a:xfrm>
        </p:spPr>
        <p:txBody>
          <a:bodyPr>
            <a:normAutofit fontScale="90000"/>
          </a:bodyPr>
          <a:lstStyle/>
          <a:p>
            <a:r>
              <a:rPr lang="en-US" dirty="0"/>
              <a:t>Comparison of 1-Year Nurse Residency and No Nurse Residency Program </a:t>
            </a:r>
            <a:r>
              <a:rPr lang="en-US" dirty="0" smtClean="0"/>
              <a:t>Turnover </a:t>
            </a:r>
            <a:r>
              <a:rPr lang="en-US" dirty="0"/>
              <a:t>Rates</a:t>
            </a: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3421734944"/>
              </p:ext>
            </p:extLst>
          </p:nvPr>
        </p:nvGraphicFramePr>
        <p:xfrm>
          <a:off x="304800" y="1366177"/>
          <a:ext cx="8229600" cy="4937125"/>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4818434" y="1422683"/>
            <a:ext cx="4011038" cy="923330"/>
          </a:xfrm>
          <a:prstGeom prst="rect">
            <a:avLst/>
          </a:prstGeom>
          <a:noFill/>
        </p:spPr>
        <p:txBody>
          <a:bodyPr wrap="square" rtlCol="0">
            <a:spAutoFit/>
          </a:bodyPr>
          <a:lstStyle/>
          <a:p>
            <a:r>
              <a:rPr lang="en-US" dirty="0"/>
              <a:t>6 -10% reduction in voluntary turnover rates in hospitals with </a:t>
            </a:r>
            <a:r>
              <a:rPr lang="en-US" dirty="0" err="1"/>
              <a:t>NRPs</a:t>
            </a:r>
            <a:endParaRPr lang="en-US" dirty="0"/>
          </a:p>
          <a:p>
            <a:r>
              <a:rPr lang="en-US" dirty="0"/>
              <a:t>$17,600,000 cost savings</a:t>
            </a:r>
          </a:p>
        </p:txBody>
      </p:sp>
    </p:spTree>
    <p:extLst>
      <p:ext uri="{BB962C8B-B14F-4D97-AF65-F5344CB8AC3E}">
        <p14:creationId xmlns:p14="http://schemas.microsoft.com/office/powerpoint/2010/main" val="3737436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733800"/>
            <a:ext cx="7010400" cy="1295400"/>
          </a:xfrm>
        </p:spPr>
        <p:txBody>
          <a:bodyPr>
            <a:noAutofit/>
          </a:bodyPr>
          <a:lstStyle/>
          <a:p>
            <a:pPr algn="l"/>
            <a:r>
              <a:rPr lang="en-US" sz="2400" dirty="0"/>
              <a:t>Nursing Support Program I (</a:t>
            </a:r>
            <a:r>
              <a:rPr lang="en-US" sz="2400" dirty="0" err="1"/>
              <a:t>NSP</a:t>
            </a:r>
            <a:r>
              <a:rPr lang="en-US" sz="2400" dirty="0"/>
              <a:t> I) </a:t>
            </a:r>
            <a:br>
              <a:rPr lang="en-US" sz="2400" dirty="0"/>
            </a:br>
            <a:r>
              <a:rPr lang="en-US" sz="2400" dirty="0"/>
              <a:t>Health Services Cost Review Commission</a:t>
            </a:r>
            <a:br>
              <a:rPr lang="en-US" sz="2400" dirty="0"/>
            </a:br>
            <a:endParaRPr lang="en-US" sz="2400" dirty="0"/>
          </a:p>
        </p:txBody>
      </p:sp>
      <p:sp>
        <p:nvSpPr>
          <p:cNvPr id="3" name="Content Placeholder 2"/>
          <p:cNvSpPr>
            <a:spLocks noGrp="1"/>
          </p:cNvSpPr>
          <p:nvPr>
            <p:ph type="subTitle" idx="1"/>
          </p:nvPr>
        </p:nvSpPr>
        <p:spPr/>
        <p:txBody>
          <a:bodyPr>
            <a:noAutofit/>
          </a:bodyPr>
          <a:lstStyle/>
          <a:p>
            <a:pPr algn="l"/>
            <a:r>
              <a:rPr lang="en-US" sz="3600" dirty="0"/>
              <a:t>Acknowledgment</a:t>
            </a:r>
          </a:p>
        </p:txBody>
      </p:sp>
    </p:spTree>
    <p:extLst>
      <p:ext uri="{BB962C8B-B14F-4D97-AF65-F5344CB8AC3E}">
        <p14:creationId xmlns:p14="http://schemas.microsoft.com/office/powerpoint/2010/main" val="40355877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077200" cy="990600"/>
          </a:xfrm>
        </p:spPr>
        <p:txBody>
          <a:bodyPr>
            <a:normAutofit fontScale="90000"/>
          </a:bodyPr>
          <a:lstStyle/>
          <a:p>
            <a:r>
              <a:rPr lang="en-US" dirty="0" smtClean="0"/>
              <a:t>2013 to 2014</a:t>
            </a:r>
            <a:br>
              <a:rPr lang="en-US" dirty="0" smtClean="0"/>
            </a:br>
            <a:r>
              <a:rPr lang="en-US" dirty="0" smtClean="0"/>
              <a:t>Hiring Practices Nurse </a:t>
            </a:r>
            <a:r>
              <a:rPr lang="en-US" dirty="0"/>
              <a:t>Residency Programs</a:t>
            </a:r>
          </a:p>
        </p:txBody>
      </p:sp>
      <p:sp>
        <p:nvSpPr>
          <p:cNvPr id="4" name="Text Placeholder 3"/>
          <p:cNvSpPr>
            <a:spLocks noGrp="1"/>
          </p:cNvSpPr>
          <p:nvPr>
            <p:ph type="body" idx="1"/>
          </p:nvPr>
        </p:nvSpPr>
        <p:spPr>
          <a:xfrm>
            <a:off x="533400" y="1447800"/>
            <a:ext cx="4040188" cy="762000"/>
          </a:xfrm>
        </p:spPr>
        <p:txBody>
          <a:bodyPr/>
          <a:lstStyle/>
          <a:p>
            <a:r>
              <a:rPr lang="en-US" dirty="0"/>
              <a:t>2013  </a:t>
            </a:r>
            <a:endParaRPr lang="en-US" dirty="0">
              <a:solidFill>
                <a:srgbClr val="C00000"/>
              </a:solidFill>
            </a:endParaRPr>
          </a:p>
        </p:txBody>
      </p:sp>
      <p:sp>
        <p:nvSpPr>
          <p:cNvPr id="5" name="Text Placeholder 4"/>
          <p:cNvSpPr>
            <a:spLocks noGrp="1"/>
          </p:cNvSpPr>
          <p:nvPr>
            <p:ph type="body" sz="quarter" idx="3"/>
          </p:nvPr>
        </p:nvSpPr>
        <p:spPr>
          <a:xfrm>
            <a:off x="4648200" y="1447800"/>
            <a:ext cx="4041775" cy="762000"/>
          </a:xfrm>
        </p:spPr>
        <p:txBody>
          <a:bodyPr/>
          <a:lstStyle/>
          <a:p>
            <a:r>
              <a:rPr lang="en-US" dirty="0"/>
              <a:t>2014     </a:t>
            </a:r>
            <a:endParaRPr lang="en-US" dirty="0">
              <a:solidFill>
                <a:srgbClr val="C00000"/>
              </a:solidFill>
            </a:endParaRPr>
          </a:p>
        </p:txBody>
      </p:sp>
      <p:sp>
        <p:nvSpPr>
          <p:cNvPr id="6" name="Content Placeholder 5"/>
          <p:cNvSpPr>
            <a:spLocks noGrp="1"/>
          </p:cNvSpPr>
          <p:nvPr>
            <p:ph sz="quarter" idx="4294967295"/>
          </p:nvPr>
        </p:nvSpPr>
        <p:spPr>
          <a:xfrm>
            <a:off x="457200" y="2362200"/>
            <a:ext cx="3227832" cy="2779776"/>
          </a:xfrm>
          <a:prstGeom prst="rect">
            <a:avLst/>
          </a:prstGeom>
        </p:spPr>
        <p:txBody>
          <a:bodyPr>
            <a:normAutofit lnSpcReduction="10000"/>
          </a:bodyPr>
          <a:lstStyle/>
          <a:p>
            <a:r>
              <a:rPr lang="en-US" dirty="0"/>
              <a:t>ADN 33% (319)</a:t>
            </a:r>
          </a:p>
          <a:p>
            <a:r>
              <a:rPr lang="en-US" dirty="0"/>
              <a:t>BSN 61% (581)</a:t>
            </a:r>
          </a:p>
          <a:p>
            <a:r>
              <a:rPr lang="en-US" dirty="0"/>
              <a:t>MS/MSN 3% (30</a:t>
            </a:r>
            <a:r>
              <a:rPr lang="en-US" dirty="0" smtClean="0"/>
              <a:t>)</a:t>
            </a:r>
          </a:p>
          <a:p>
            <a:r>
              <a:rPr lang="en-US" dirty="0" smtClean="0"/>
              <a:t>Missing 30</a:t>
            </a:r>
            <a:endParaRPr lang="en-US" dirty="0"/>
          </a:p>
          <a:p>
            <a:r>
              <a:rPr lang="en-US" dirty="0"/>
              <a:t>Reported Total </a:t>
            </a:r>
            <a:r>
              <a:rPr lang="en-US" dirty="0" smtClean="0"/>
              <a:t>960</a:t>
            </a:r>
            <a:endParaRPr lang="en-US" dirty="0"/>
          </a:p>
          <a:p>
            <a:r>
              <a:rPr lang="en-US" dirty="0"/>
              <a:t>N=22</a:t>
            </a:r>
          </a:p>
        </p:txBody>
      </p:sp>
      <p:sp>
        <p:nvSpPr>
          <p:cNvPr id="7" name="Content Placeholder 6"/>
          <p:cNvSpPr>
            <a:spLocks noGrp="1"/>
          </p:cNvSpPr>
          <p:nvPr>
            <p:ph sz="quarter" idx="4294967295"/>
          </p:nvPr>
        </p:nvSpPr>
        <p:spPr>
          <a:xfrm>
            <a:off x="4724400" y="2286000"/>
            <a:ext cx="3227832" cy="2779776"/>
          </a:xfrm>
          <a:prstGeom prst="rect">
            <a:avLst/>
          </a:prstGeom>
        </p:spPr>
        <p:txBody>
          <a:bodyPr>
            <a:normAutofit lnSpcReduction="10000"/>
          </a:bodyPr>
          <a:lstStyle/>
          <a:p>
            <a:r>
              <a:rPr lang="en-US" dirty="0"/>
              <a:t>ADN 37% (387)</a:t>
            </a:r>
          </a:p>
          <a:p>
            <a:r>
              <a:rPr lang="en-US" dirty="0"/>
              <a:t>BSN 60% (628)</a:t>
            </a:r>
          </a:p>
          <a:p>
            <a:r>
              <a:rPr lang="en-US" dirty="0"/>
              <a:t>MS/MSN 2% (23</a:t>
            </a:r>
            <a:r>
              <a:rPr lang="en-US" dirty="0" smtClean="0"/>
              <a:t>)</a:t>
            </a:r>
          </a:p>
          <a:p>
            <a:r>
              <a:rPr lang="en-US" dirty="0" smtClean="0"/>
              <a:t>Missing 7</a:t>
            </a:r>
            <a:endParaRPr lang="en-US" dirty="0"/>
          </a:p>
          <a:p>
            <a:r>
              <a:rPr lang="en-US" dirty="0"/>
              <a:t>Reported Total 1045</a:t>
            </a:r>
          </a:p>
          <a:p>
            <a:r>
              <a:rPr lang="en-US" dirty="0"/>
              <a:t>N=22</a:t>
            </a:r>
          </a:p>
          <a:p>
            <a:endParaRPr lang="en-US" dirty="0"/>
          </a:p>
        </p:txBody>
      </p:sp>
      <p:sp>
        <p:nvSpPr>
          <p:cNvPr id="3" name="Slide Number Placeholder 2"/>
          <p:cNvSpPr>
            <a:spLocks noGrp="1"/>
          </p:cNvSpPr>
          <p:nvPr>
            <p:ph type="sldNum" sz="quarter" idx="4294967295"/>
          </p:nvPr>
        </p:nvSpPr>
        <p:spPr>
          <a:xfrm>
            <a:off x="685800" y="6400800"/>
            <a:ext cx="783432" cy="297650"/>
          </a:xfrm>
          <a:prstGeom prst="rect">
            <a:avLst/>
          </a:prstGeom>
        </p:spPr>
        <p:txBody>
          <a:bodyPr/>
          <a:lstStyle/>
          <a:p>
            <a:fld id="{3C789D84-9FA9-47ED-A1A6-C4A6C2174243}"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13493172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 to 2016</a:t>
            </a:r>
            <a:br>
              <a:rPr lang="en-US" dirty="0" smtClean="0"/>
            </a:br>
            <a:r>
              <a:rPr lang="en-US" dirty="0" smtClean="0"/>
              <a:t>Nurse Residents’ Entry Level Degrees</a:t>
            </a:r>
            <a:endParaRPr lang="en-US" dirty="0"/>
          </a:p>
        </p:txBody>
      </p:sp>
      <p:sp>
        <p:nvSpPr>
          <p:cNvPr id="4" name="Text Placeholder 3"/>
          <p:cNvSpPr>
            <a:spLocks noGrp="1"/>
          </p:cNvSpPr>
          <p:nvPr>
            <p:ph type="body" idx="1"/>
          </p:nvPr>
        </p:nvSpPr>
        <p:spPr>
          <a:xfrm>
            <a:off x="304800" y="1447800"/>
            <a:ext cx="3314699" cy="650443"/>
          </a:xfrm>
        </p:spPr>
        <p:txBody>
          <a:bodyPr>
            <a:normAutofit/>
          </a:bodyPr>
          <a:lstStyle/>
          <a:p>
            <a:r>
              <a:rPr lang="en-US" dirty="0" smtClean="0"/>
              <a:t>Completed </a:t>
            </a:r>
            <a:r>
              <a:rPr lang="en-US" dirty="0" err="1" smtClean="0"/>
              <a:t>NRP</a:t>
            </a:r>
            <a:endParaRPr lang="en-US" dirty="0"/>
          </a:p>
        </p:txBody>
      </p:sp>
      <p:sp>
        <p:nvSpPr>
          <p:cNvPr id="5" name="Text Placeholder 4"/>
          <p:cNvSpPr>
            <a:spLocks noGrp="1"/>
          </p:cNvSpPr>
          <p:nvPr>
            <p:ph type="body" sz="quarter" idx="3"/>
          </p:nvPr>
        </p:nvSpPr>
        <p:spPr>
          <a:xfrm>
            <a:off x="3810000" y="1447800"/>
            <a:ext cx="4724400" cy="635695"/>
          </a:xfrm>
        </p:spPr>
        <p:txBody>
          <a:bodyPr>
            <a:normAutofit/>
          </a:bodyPr>
          <a:lstStyle/>
          <a:p>
            <a:r>
              <a:rPr lang="en-US" dirty="0" smtClean="0"/>
              <a:t>Completed: No </a:t>
            </a:r>
            <a:r>
              <a:rPr lang="en-US" dirty="0" err="1" smtClean="0"/>
              <a:t>NRP</a:t>
            </a:r>
            <a:endParaRPr lang="en-US" dirty="0"/>
          </a:p>
        </p:txBody>
      </p:sp>
      <p:sp>
        <p:nvSpPr>
          <p:cNvPr id="6" name="Content Placeholder 5"/>
          <p:cNvSpPr>
            <a:spLocks noGrp="1"/>
          </p:cNvSpPr>
          <p:nvPr>
            <p:ph sz="quarter" idx="4294967295"/>
          </p:nvPr>
        </p:nvSpPr>
        <p:spPr>
          <a:xfrm>
            <a:off x="533400" y="2286000"/>
            <a:ext cx="4419600" cy="4191000"/>
          </a:xfrm>
          <a:prstGeom prst="rect">
            <a:avLst/>
          </a:prstGeom>
        </p:spPr>
        <p:txBody>
          <a:bodyPr>
            <a:normAutofit fontScale="92500" lnSpcReduction="10000"/>
          </a:bodyPr>
          <a:lstStyle/>
          <a:p>
            <a:r>
              <a:rPr lang="en-US" sz="2800" dirty="0" smtClean="0">
                <a:solidFill>
                  <a:schemeClr val="tx2"/>
                </a:solidFill>
              </a:rPr>
              <a:t>2015 N=1087</a:t>
            </a:r>
            <a:endParaRPr lang="en-US" sz="2800" dirty="0">
              <a:solidFill>
                <a:schemeClr val="tx2"/>
              </a:solidFill>
            </a:endParaRPr>
          </a:p>
          <a:p>
            <a:pPr lvl="1"/>
            <a:r>
              <a:rPr lang="en-US" sz="2700" dirty="0" err="1"/>
              <a:t>ADN</a:t>
            </a:r>
            <a:r>
              <a:rPr lang="en-US" sz="2700" dirty="0"/>
              <a:t>  </a:t>
            </a:r>
            <a:r>
              <a:rPr lang="en-US" sz="2700" dirty="0" smtClean="0"/>
              <a:t>39% (422)</a:t>
            </a:r>
          </a:p>
          <a:p>
            <a:pPr lvl="1"/>
            <a:r>
              <a:rPr lang="en-US" sz="2700" dirty="0" smtClean="0"/>
              <a:t>BSN 50% (540)</a:t>
            </a:r>
            <a:endParaRPr lang="en-US" sz="2700" dirty="0"/>
          </a:p>
          <a:p>
            <a:pPr lvl="1"/>
            <a:r>
              <a:rPr lang="en-US" sz="2700" dirty="0"/>
              <a:t>MS/MSN </a:t>
            </a:r>
            <a:r>
              <a:rPr lang="en-US" sz="2700" dirty="0" smtClean="0"/>
              <a:t>3% (31)</a:t>
            </a:r>
          </a:p>
          <a:p>
            <a:pPr lvl="1"/>
            <a:r>
              <a:rPr lang="en-US" sz="2700" dirty="0" smtClean="0"/>
              <a:t>Missing 94</a:t>
            </a:r>
          </a:p>
          <a:p>
            <a:pPr marL="274320" lvl="1">
              <a:spcBef>
                <a:spcPts val="600"/>
              </a:spcBef>
              <a:buClr>
                <a:schemeClr val="accent1"/>
              </a:buClr>
            </a:pPr>
            <a:r>
              <a:rPr lang="en-US" sz="2800" dirty="0" smtClean="0"/>
              <a:t>2016:  N=</a:t>
            </a:r>
            <a:r>
              <a:rPr lang="en-US" sz="2700" dirty="0" smtClean="0"/>
              <a:t>1441</a:t>
            </a:r>
            <a:endParaRPr lang="en-US" sz="2700" dirty="0"/>
          </a:p>
          <a:p>
            <a:pPr lvl="1"/>
            <a:r>
              <a:rPr lang="en-US" sz="2700" dirty="0" err="1" smtClean="0"/>
              <a:t>ADN</a:t>
            </a:r>
            <a:r>
              <a:rPr lang="en-US" sz="2700" dirty="0" smtClean="0"/>
              <a:t> 36.5% (526)</a:t>
            </a:r>
            <a:endParaRPr lang="en-US" sz="2700" dirty="0"/>
          </a:p>
          <a:p>
            <a:pPr lvl="1"/>
            <a:r>
              <a:rPr lang="en-US" sz="2700" dirty="0"/>
              <a:t>BSN </a:t>
            </a:r>
            <a:r>
              <a:rPr lang="en-US" sz="2700" dirty="0" smtClean="0"/>
              <a:t>57.5% (830)</a:t>
            </a:r>
            <a:endParaRPr lang="en-US" sz="2700" dirty="0"/>
          </a:p>
          <a:p>
            <a:pPr lvl="1"/>
            <a:r>
              <a:rPr lang="en-US" sz="2700" dirty="0"/>
              <a:t>MS/MSN </a:t>
            </a:r>
            <a:r>
              <a:rPr lang="en-US" sz="2700" dirty="0" smtClean="0"/>
              <a:t>3% (44)</a:t>
            </a:r>
          </a:p>
          <a:p>
            <a:pPr lvl="1"/>
            <a:r>
              <a:rPr lang="en-US" sz="2700" dirty="0" smtClean="0"/>
              <a:t>Missing 41</a:t>
            </a:r>
          </a:p>
          <a:p>
            <a:pPr lvl="1"/>
            <a:endParaRPr lang="en-US" dirty="0"/>
          </a:p>
        </p:txBody>
      </p:sp>
      <p:sp>
        <p:nvSpPr>
          <p:cNvPr id="7" name="Content Placeholder 6"/>
          <p:cNvSpPr>
            <a:spLocks noGrp="1"/>
          </p:cNvSpPr>
          <p:nvPr>
            <p:ph sz="quarter" idx="4294967295"/>
          </p:nvPr>
        </p:nvSpPr>
        <p:spPr>
          <a:xfrm>
            <a:off x="4267200" y="2286000"/>
            <a:ext cx="4343400" cy="4343400"/>
          </a:xfrm>
          <a:prstGeom prst="rect">
            <a:avLst/>
          </a:prstGeom>
        </p:spPr>
        <p:txBody>
          <a:bodyPr>
            <a:normAutofit fontScale="92500" lnSpcReduction="20000"/>
          </a:bodyPr>
          <a:lstStyle/>
          <a:p>
            <a:r>
              <a:rPr lang="en-US" sz="2800" dirty="0" smtClean="0"/>
              <a:t>2015 N=173</a:t>
            </a:r>
            <a:endParaRPr lang="en-US" sz="2800" dirty="0"/>
          </a:p>
          <a:p>
            <a:pPr lvl="1"/>
            <a:r>
              <a:rPr lang="en-US" sz="2700" dirty="0" err="1">
                <a:solidFill>
                  <a:srgbClr val="FF0000"/>
                </a:solidFill>
              </a:rPr>
              <a:t>ADN</a:t>
            </a:r>
            <a:r>
              <a:rPr lang="en-US" sz="2700" dirty="0">
                <a:solidFill>
                  <a:srgbClr val="FF0000"/>
                </a:solidFill>
              </a:rPr>
              <a:t> </a:t>
            </a:r>
            <a:r>
              <a:rPr lang="en-US" sz="2700" dirty="0" smtClean="0">
                <a:solidFill>
                  <a:srgbClr val="FF0000"/>
                </a:solidFill>
              </a:rPr>
              <a:t>36% (62)</a:t>
            </a:r>
            <a:endParaRPr lang="en-US" sz="2700" dirty="0">
              <a:solidFill>
                <a:srgbClr val="FF0000"/>
              </a:solidFill>
            </a:endParaRPr>
          </a:p>
          <a:p>
            <a:pPr lvl="1"/>
            <a:r>
              <a:rPr lang="en-US" sz="2700" dirty="0">
                <a:solidFill>
                  <a:srgbClr val="FF0000"/>
                </a:solidFill>
              </a:rPr>
              <a:t>BSN </a:t>
            </a:r>
            <a:r>
              <a:rPr lang="en-US" sz="2700" dirty="0" smtClean="0">
                <a:solidFill>
                  <a:srgbClr val="FF0000"/>
                </a:solidFill>
              </a:rPr>
              <a:t>25% (44)</a:t>
            </a:r>
            <a:endParaRPr lang="en-US" sz="2700" dirty="0">
              <a:solidFill>
                <a:srgbClr val="FF0000"/>
              </a:solidFill>
            </a:endParaRPr>
          </a:p>
          <a:p>
            <a:pPr lvl="1"/>
            <a:r>
              <a:rPr lang="en-US" sz="2700" dirty="0">
                <a:solidFill>
                  <a:srgbClr val="FF0000"/>
                </a:solidFill>
              </a:rPr>
              <a:t>MS/MSN </a:t>
            </a:r>
            <a:r>
              <a:rPr lang="en-US" sz="2700" dirty="0" smtClean="0">
                <a:solidFill>
                  <a:srgbClr val="FF0000"/>
                </a:solidFill>
              </a:rPr>
              <a:t> &lt;1 (1)</a:t>
            </a:r>
          </a:p>
          <a:p>
            <a:pPr lvl="1"/>
            <a:r>
              <a:rPr lang="en-US" sz="2700" dirty="0" smtClean="0">
                <a:solidFill>
                  <a:srgbClr val="FF0000"/>
                </a:solidFill>
              </a:rPr>
              <a:t>Missing 66</a:t>
            </a:r>
          </a:p>
          <a:p>
            <a:pPr lvl="1"/>
            <a:endParaRPr lang="en-US" sz="2500" dirty="0"/>
          </a:p>
          <a:p>
            <a:r>
              <a:rPr lang="en-US" sz="2800" dirty="0" smtClean="0"/>
              <a:t>2016 N=188</a:t>
            </a:r>
            <a:endParaRPr lang="en-US" sz="2800" dirty="0"/>
          </a:p>
          <a:p>
            <a:pPr lvl="1"/>
            <a:r>
              <a:rPr lang="en-US" sz="2700" dirty="0" err="1" smtClean="0">
                <a:solidFill>
                  <a:schemeClr val="accent1">
                    <a:lumMod val="60000"/>
                    <a:lumOff val="40000"/>
                  </a:schemeClr>
                </a:solidFill>
              </a:rPr>
              <a:t>ADN</a:t>
            </a:r>
            <a:r>
              <a:rPr lang="en-US" sz="2700" dirty="0" smtClean="0">
                <a:solidFill>
                  <a:schemeClr val="accent1">
                    <a:lumMod val="60000"/>
                    <a:lumOff val="40000"/>
                  </a:schemeClr>
                </a:solidFill>
              </a:rPr>
              <a:t>  36 % (67)</a:t>
            </a:r>
            <a:endParaRPr lang="en-US" sz="2700" dirty="0">
              <a:solidFill>
                <a:schemeClr val="accent1">
                  <a:lumMod val="60000"/>
                  <a:lumOff val="40000"/>
                </a:schemeClr>
              </a:solidFill>
            </a:endParaRPr>
          </a:p>
          <a:p>
            <a:pPr lvl="1"/>
            <a:r>
              <a:rPr lang="en-US" sz="2700" dirty="0">
                <a:solidFill>
                  <a:schemeClr val="accent1">
                    <a:lumMod val="60000"/>
                    <a:lumOff val="40000"/>
                  </a:schemeClr>
                </a:solidFill>
              </a:rPr>
              <a:t>BSN </a:t>
            </a:r>
            <a:r>
              <a:rPr lang="en-US" sz="2700" dirty="0" smtClean="0">
                <a:solidFill>
                  <a:schemeClr val="accent1">
                    <a:lumMod val="60000"/>
                    <a:lumOff val="40000"/>
                  </a:schemeClr>
                </a:solidFill>
              </a:rPr>
              <a:t> 20 % (37)</a:t>
            </a:r>
            <a:endParaRPr lang="en-US" sz="2700" dirty="0">
              <a:solidFill>
                <a:schemeClr val="accent1">
                  <a:lumMod val="60000"/>
                  <a:lumOff val="40000"/>
                </a:schemeClr>
              </a:solidFill>
            </a:endParaRPr>
          </a:p>
          <a:p>
            <a:pPr lvl="1"/>
            <a:r>
              <a:rPr lang="en-US" sz="2700" dirty="0">
                <a:solidFill>
                  <a:schemeClr val="accent1">
                    <a:lumMod val="60000"/>
                    <a:lumOff val="40000"/>
                  </a:schemeClr>
                </a:solidFill>
              </a:rPr>
              <a:t>MS/MSN </a:t>
            </a:r>
            <a:r>
              <a:rPr lang="en-US" sz="2700" dirty="0" smtClean="0">
                <a:solidFill>
                  <a:schemeClr val="accent1">
                    <a:lumMod val="60000"/>
                    <a:lumOff val="40000"/>
                  </a:schemeClr>
                </a:solidFill>
              </a:rPr>
              <a:t>3% (5)</a:t>
            </a:r>
          </a:p>
          <a:p>
            <a:pPr lvl="1"/>
            <a:r>
              <a:rPr lang="en-US" sz="2700" dirty="0" smtClean="0">
                <a:solidFill>
                  <a:schemeClr val="accent1">
                    <a:lumMod val="60000"/>
                    <a:lumOff val="40000"/>
                  </a:schemeClr>
                </a:solidFill>
              </a:rPr>
              <a:t>Missing 79</a:t>
            </a:r>
            <a:endParaRPr lang="en-US" sz="2700" dirty="0">
              <a:solidFill>
                <a:schemeClr val="accent1">
                  <a:lumMod val="60000"/>
                  <a:lumOff val="40000"/>
                </a:schemeClr>
              </a:solidFill>
            </a:endParaRPr>
          </a:p>
          <a:p>
            <a:pPr lvl="1"/>
            <a:endParaRPr lang="en-US" dirty="0"/>
          </a:p>
        </p:txBody>
      </p:sp>
      <p:sp>
        <p:nvSpPr>
          <p:cNvPr id="3" name="Slide Number Placeholder 2"/>
          <p:cNvSpPr>
            <a:spLocks noGrp="1"/>
          </p:cNvSpPr>
          <p:nvPr>
            <p:ph type="sldNum" sz="quarter" idx="4294967295"/>
          </p:nvPr>
        </p:nvSpPr>
        <p:spPr>
          <a:xfrm>
            <a:off x="609600" y="6507466"/>
            <a:ext cx="609600" cy="350534"/>
          </a:xfrm>
          <a:prstGeom prst="rect">
            <a:avLst/>
          </a:prstGeom>
        </p:spPr>
        <p:txBody>
          <a:bodyPr/>
          <a:lstStyle/>
          <a:p>
            <a:fld id="{3C789D84-9FA9-47ED-A1A6-C4A6C2174243}"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20478831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a:t>Orientation Programs</a:t>
            </a:r>
          </a:p>
        </p:txBody>
      </p:sp>
    </p:spTree>
    <p:extLst>
      <p:ext uri="{BB962C8B-B14F-4D97-AF65-F5344CB8AC3E}">
        <p14:creationId xmlns:p14="http://schemas.microsoft.com/office/powerpoint/2010/main" val="3484834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NSP I Annual Report Results</a:t>
            </a:r>
          </a:p>
        </p:txBody>
      </p:sp>
      <p:sp>
        <p:nvSpPr>
          <p:cNvPr id="8" name="Content Placeholder 7"/>
          <p:cNvSpPr>
            <a:spLocks noGrp="1"/>
          </p:cNvSpPr>
          <p:nvPr>
            <p:ph sz="quarter" idx="2"/>
          </p:nvPr>
        </p:nvSpPr>
        <p:spPr>
          <a:xfrm>
            <a:off x="457200" y="2051000"/>
            <a:ext cx="4040188" cy="3941763"/>
          </a:xfrm>
        </p:spPr>
        <p:txBody>
          <a:bodyPr>
            <a:normAutofit/>
          </a:bodyPr>
          <a:lstStyle/>
          <a:p>
            <a:r>
              <a:rPr lang="en-US" sz="2800" dirty="0"/>
              <a:t>Investment in programs doubled, but turnover rates for  critical need positions </a:t>
            </a:r>
            <a:r>
              <a:rPr lang="en-US" sz="2800" dirty="0">
                <a:solidFill>
                  <a:srgbClr val="FF0000"/>
                </a:solidFill>
              </a:rPr>
              <a:t>increased </a:t>
            </a:r>
            <a:r>
              <a:rPr lang="en-US" sz="2800" dirty="0" smtClean="0">
                <a:solidFill>
                  <a:srgbClr val="FF0000"/>
                </a:solidFill>
              </a:rPr>
              <a:t>7 </a:t>
            </a:r>
            <a:r>
              <a:rPr lang="en-US" sz="2800" dirty="0">
                <a:solidFill>
                  <a:srgbClr val="FF0000"/>
                </a:solidFill>
              </a:rPr>
              <a:t>percentage points between 2013 and 2014</a:t>
            </a:r>
          </a:p>
          <a:p>
            <a:endParaRPr lang="en-US" dirty="0"/>
          </a:p>
          <a:p>
            <a:pPr marL="457200" lvl="1" indent="0">
              <a:buNone/>
            </a:pPr>
            <a:r>
              <a:rPr lang="en-US" dirty="0" smtClean="0">
                <a:solidFill>
                  <a:srgbClr val="FF0000"/>
                </a:solidFill>
              </a:rPr>
              <a:t>Data questionable data entry errors by hospitals</a:t>
            </a:r>
            <a:endParaRPr lang="en-US" dirty="0">
              <a:solidFill>
                <a:srgbClr val="FF0000"/>
              </a:solidFill>
            </a:endParaRPr>
          </a:p>
        </p:txBody>
      </p:sp>
      <p:sp>
        <p:nvSpPr>
          <p:cNvPr id="13" name="Content Placeholder 12"/>
          <p:cNvSpPr>
            <a:spLocks noGrp="1"/>
          </p:cNvSpPr>
          <p:nvPr>
            <p:ph sz="quarter" idx="4"/>
          </p:nvPr>
        </p:nvSpPr>
        <p:spPr>
          <a:xfrm>
            <a:off x="4572001" y="2132851"/>
            <a:ext cx="4281854" cy="3941763"/>
          </a:xfrm>
        </p:spPr>
        <p:txBody>
          <a:bodyPr/>
          <a:lstStyle/>
          <a:p>
            <a:r>
              <a:rPr lang="en-US" sz="2400" dirty="0"/>
              <a:t>CNOs struggling with transitioning RNs in to hard to fill positions and roles:</a:t>
            </a:r>
          </a:p>
          <a:p>
            <a:pPr marL="0" indent="0">
              <a:buNone/>
            </a:pP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328863454"/>
              </p:ext>
            </p:extLst>
          </p:nvPr>
        </p:nvGraphicFramePr>
        <p:xfrm>
          <a:off x="4800600" y="3345180"/>
          <a:ext cx="4191000" cy="2727960"/>
        </p:xfrm>
        <a:graphic>
          <a:graphicData uri="http://schemas.openxmlformats.org/drawingml/2006/table">
            <a:tbl>
              <a:tblPr firstRow="1" bandRow="1">
                <a:tableStyleId>{2D5ABB26-0587-4C30-8999-92F81FD0307C}</a:tableStyleId>
              </a:tblPr>
              <a:tblGrid>
                <a:gridCol w="1981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tblGrid>
              <a:tr h="489401">
                <a:tc>
                  <a:txBody>
                    <a:bodyPr/>
                    <a:lstStyle/>
                    <a:p>
                      <a:pPr marL="342900" indent="-342900">
                        <a:buFont typeface="Wingdings" panose="05000000000000000000" pitchFamily="2" charset="2"/>
                        <a:buChar char="ü"/>
                      </a:pPr>
                      <a:r>
                        <a:rPr lang="en-US" sz="2300" dirty="0"/>
                        <a:t>Emergency Room</a:t>
                      </a:r>
                    </a:p>
                  </a:txBody>
                  <a:tcPr/>
                </a:tc>
                <a:tc>
                  <a:txBody>
                    <a:bodyPr/>
                    <a:lstStyle/>
                    <a:p>
                      <a:pPr marL="342900" indent="-342900">
                        <a:buFont typeface="Wingdings" panose="05000000000000000000" pitchFamily="2" charset="2"/>
                        <a:buChar char="ü"/>
                      </a:pPr>
                      <a:r>
                        <a:rPr lang="en-US" sz="2300" dirty="0"/>
                        <a:t>Nurse Manager</a:t>
                      </a:r>
                    </a:p>
                  </a:txBody>
                  <a:tcPr/>
                </a:tc>
                <a:extLst>
                  <a:ext uri="{0D108BD9-81ED-4DB2-BD59-A6C34878D82A}">
                    <a16:rowId xmlns:a16="http://schemas.microsoft.com/office/drawing/2014/main" xmlns="" val="10000"/>
                  </a:ext>
                </a:extLst>
              </a:tr>
              <a:tr h="348175">
                <a:tc>
                  <a:txBody>
                    <a:bodyPr/>
                    <a:lstStyle/>
                    <a:p>
                      <a:pPr marL="342900" indent="-342900">
                        <a:buFont typeface="Wingdings" panose="05000000000000000000" pitchFamily="2" charset="2"/>
                        <a:buChar char="ü"/>
                      </a:pPr>
                      <a:r>
                        <a:rPr lang="en-US" sz="2300" dirty="0"/>
                        <a:t>Critical Care</a:t>
                      </a:r>
                    </a:p>
                  </a:txBody>
                  <a:tcPr/>
                </a:tc>
                <a:tc>
                  <a:txBody>
                    <a:bodyPr/>
                    <a:lstStyle/>
                    <a:p>
                      <a:pPr marL="342900" indent="-342900">
                        <a:buFont typeface="Wingdings" panose="05000000000000000000" pitchFamily="2" charset="2"/>
                        <a:buChar char="ü"/>
                      </a:pPr>
                      <a:r>
                        <a:rPr lang="en-US" sz="2300" dirty="0"/>
                        <a:t>Nurse Director</a:t>
                      </a:r>
                    </a:p>
                  </a:txBody>
                  <a:tcPr/>
                </a:tc>
                <a:extLst>
                  <a:ext uri="{0D108BD9-81ED-4DB2-BD59-A6C34878D82A}">
                    <a16:rowId xmlns:a16="http://schemas.microsoft.com/office/drawing/2014/main" xmlns="" val="10001"/>
                  </a:ext>
                </a:extLst>
              </a:tr>
              <a:tr h="657664">
                <a:tc>
                  <a:txBody>
                    <a:bodyPr/>
                    <a:lstStyle/>
                    <a:p>
                      <a:pPr marL="342900" indent="-342900">
                        <a:buFont typeface="Wingdings" panose="05000000000000000000" pitchFamily="2" charset="2"/>
                        <a:buChar char="ü"/>
                      </a:pPr>
                      <a:r>
                        <a:rPr lang="en-US" sz="2300" dirty="0"/>
                        <a:t>Operative Room/Peri-operative</a:t>
                      </a:r>
                    </a:p>
                  </a:txBody>
                  <a:tcPr/>
                </a:tc>
                <a:tc>
                  <a:txBody>
                    <a:bodyPr/>
                    <a:lstStyle/>
                    <a:p>
                      <a:pPr marL="342900" indent="-342900">
                        <a:buFont typeface="Wingdings" panose="05000000000000000000" pitchFamily="2" charset="2"/>
                        <a:buChar char="ü"/>
                      </a:pPr>
                      <a:r>
                        <a:rPr lang="en-US" sz="2300" dirty="0"/>
                        <a:t>Hospital-based</a:t>
                      </a:r>
                      <a:r>
                        <a:rPr lang="en-US" sz="2300" baseline="0" dirty="0"/>
                        <a:t> Nurse Educator</a:t>
                      </a:r>
                      <a:endParaRPr lang="en-US" sz="2300" dirty="0"/>
                    </a:p>
                  </a:txBody>
                  <a:tcPr/>
                </a:tc>
                <a:extLst>
                  <a:ext uri="{0D108BD9-81ED-4DB2-BD59-A6C34878D82A}">
                    <a16:rowId xmlns:a16="http://schemas.microsoft.com/office/drawing/2014/main" xmlns="" val="10002"/>
                  </a:ext>
                </a:extLst>
              </a:tr>
            </a:tbl>
          </a:graphicData>
        </a:graphic>
      </p:graphicFrame>
      <p:sp>
        <p:nvSpPr>
          <p:cNvPr id="10" name="TextBox 9"/>
          <p:cNvSpPr txBox="1"/>
          <p:nvPr/>
        </p:nvSpPr>
        <p:spPr>
          <a:xfrm>
            <a:off x="457200" y="1307937"/>
            <a:ext cx="8229600" cy="507831"/>
          </a:xfrm>
          <a:prstGeom prst="rect">
            <a:avLst/>
          </a:prstGeom>
          <a:noFill/>
          <a:ln>
            <a:solidFill>
              <a:schemeClr val="accent1">
                <a:shade val="50000"/>
              </a:schemeClr>
            </a:solidFill>
          </a:ln>
        </p:spPr>
        <p:txBody>
          <a:bodyPr wrap="square" rtlCol="0">
            <a:spAutoFit/>
          </a:bodyPr>
          <a:lstStyle/>
          <a:p>
            <a:pPr algn="ctr"/>
            <a:r>
              <a:rPr lang="en-US" sz="2700" b="1" dirty="0">
                <a:solidFill>
                  <a:schemeClr val="accent2"/>
                </a:solidFill>
              </a:rPr>
              <a:t>Orientation Programs for Critical Need Positions</a:t>
            </a:r>
          </a:p>
        </p:txBody>
      </p:sp>
      <p:sp>
        <p:nvSpPr>
          <p:cNvPr id="2" name="Slide Number Placeholder 1"/>
          <p:cNvSpPr>
            <a:spLocks noGrp="1"/>
          </p:cNvSpPr>
          <p:nvPr>
            <p:ph type="sldNum" sz="quarter" idx="4294967295"/>
          </p:nvPr>
        </p:nvSpPr>
        <p:spPr>
          <a:xfrm>
            <a:off x="685800" y="6324600"/>
            <a:ext cx="762000" cy="533400"/>
          </a:xfrm>
          <a:prstGeom prst="rect">
            <a:avLst/>
          </a:prstGeom>
        </p:spPr>
        <p:txBody>
          <a:bodyPr/>
          <a:lstStyle/>
          <a:p>
            <a:fld id="{3C789D84-9FA9-47ED-A1A6-C4A6C2174243}"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1482385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2013 to 2014-Revised Data</a:t>
            </a:r>
            <a:br>
              <a:rPr lang="en-US" dirty="0" smtClean="0">
                <a:solidFill>
                  <a:srgbClr val="FF0000"/>
                </a:solidFill>
              </a:rPr>
            </a:br>
            <a:r>
              <a:rPr lang="en-US" dirty="0" smtClean="0"/>
              <a:t>Orientation </a:t>
            </a:r>
            <a:r>
              <a:rPr lang="en-US" dirty="0"/>
              <a:t>Programs</a:t>
            </a:r>
            <a:r>
              <a:rPr lang="en-US" dirty="0" smtClean="0"/>
              <a:t>: </a:t>
            </a:r>
            <a:r>
              <a:rPr lang="en-US" dirty="0"/>
              <a:t>Critical Need </a:t>
            </a:r>
          </a:p>
        </p:txBody>
      </p:sp>
      <p:sp>
        <p:nvSpPr>
          <p:cNvPr id="3" name="Text Placeholder 2"/>
          <p:cNvSpPr>
            <a:spLocks noGrp="1"/>
          </p:cNvSpPr>
          <p:nvPr>
            <p:ph type="body" idx="1"/>
          </p:nvPr>
        </p:nvSpPr>
        <p:spPr>
          <a:xfrm>
            <a:off x="838200" y="1371600"/>
            <a:ext cx="2939521" cy="820208"/>
          </a:xfrm>
        </p:spPr>
        <p:txBody>
          <a:bodyPr/>
          <a:lstStyle/>
          <a:p>
            <a:r>
              <a:rPr lang="en-US" sz="2800" dirty="0" smtClean="0"/>
              <a:t>2013</a:t>
            </a:r>
            <a:endParaRPr lang="en-US" sz="2800" dirty="0"/>
          </a:p>
        </p:txBody>
      </p:sp>
      <p:sp>
        <p:nvSpPr>
          <p:cNvPr id="4" name="Text Placeholder 3"/>
          <p:cNvSpPr>
            <a:spLocks noGrp="1"/>
          </p:cNvSpPr>
          <p:nvPr>
            <p:ph type="body" sz="quarter" idx="3"/>
          </p:nvPr>
        </p:nvSpPr>
        <p:spPr>
          <a:xfrm>
            <a:off x="4419600" y="1447800"/>
            <a:ext cx="2996184" cy="822960"/>
          </a:xfrm>
        </p:spPr>
        <p:txBody>
          <a:bodyPr>
            <a:normAutofit/>
          </a:bodyPr>
          <a:lstStyle/>
          <a:p>
            <a:r>
              <a:rPr lang="en-US" sz="2800" dirty="0" smtClean="0"/>
              <a:t>2014</a:t>
            </a:r>
            <a:endParaRPr lang="en-US" sz="2800" dirty="0">
              <a:solidFill>
                <a:srgbClr val="C00000"/>
              </a:solidFill>
            </a:endParaRPr>
          </a:p>
        </p:txBody>
      </p:sp>
      <p:sp>
        <p:nvSpPr>
          <p:cNvPr id="5" name="Content Placeholder 4"/>
          <p:cNvSpPr>
            <a:spLocks noGrp="1"/>
          </p:cNvSpPr>
          <p:nvPr>
            <p:ph sz="quarter" idx="4294967295"/>
          </p:nvPr>
        </p:nvSpPr>
        <p:spPr>
          <a:xfrm>
            <a:off x="228600" y="2447360"/>
            <a:ext cx="4419600" cy="2999232"/>
          </a:xfrm>
          <a:prstGeom prst="rect">
            <a:avLst/>
          </a:prstGeom>
        </p:spPr>
        <p:txBody>
          <a:bodyPr>
            <a:normAutofit/>
          </a:bodyPr>
          <a:lstStyle/>
          <a:p>
            <a:r>
              <a:rPr lang="en-US" dirty="0"/>
              <a:t>Total RN </a:t>
            </a:r>
            <a:r>
              <a:rPr lang="en-US" dirty="0" smtClean="0"/>
              <a:t>217</a:t>
            </a:r>
            <a:endParaRPr lang="en-US" dirty="0"/>
          </a:p>
          <a:p>
            <a:r>
              <a:rPr lang="en-US" dirty="0"/>
              <a:t>Voluntary Turnover </a:t>
            </a:r>
            <a:r>
              <a:rPr lang="en-US" dirty="0" smtClean="0"/>
              <a:t>10% (22)</a:t>
            </a:r>
            <a:endParaRPr lang="en-US" dirty="0"/>
          </a:p>
          <a:p>
            <a:r>
              <a:rPr lang="en-US" dirty="0"/>
              <a:t>Involuntary Turnover </a:t>
            </a:r>
            <a:r>
              <a:rPr lang="en-US" dirty="0" smtClean="0"/>
              <a:t>2% (5)</a:t>
            </a:r>
            <a:endParaRPr lang="en-US" dirty="0"/>
          </a:p>
          <a:p>
            <a:r>
              <a:rPr lang="en-US" dirty="0"/>
              <a:t>Total Turnover </a:t>
            </a:r>
            <a:r>
              <a:rPr lang="en-US" dirty="0" smtClean="0"/>
              <a:t>12 % </a:t>
            </a:r>
            <a:endParaRPr lang="en-US" dirty="0"/>
          </a:p>
          <a:p>
            <a:r>
              <a:rPr lang="en-US" dirty="0" smtClean="0"/>
              <a:t>N=16</a:t>
            </a:r>
            <a:endParaRPr lang="en-US" dirty="0"/>
          </a:p>
          <a:p>
            <a:endParaRPr lang="en-US" dirty="0">
              <a:solidFill>
                <a:srgbClr val="C00000"/>
              </a:solidFill>
            </a:endParaRPr>
          </a:p>
          <a:p>
            <a:endParaRPr lang="en-US" dirty="0"/>
          </a:p>
        </p:txBody>
      </p:sp>
      <p:sp>
        <p:nvSpPr>
          <p:cNvPr id="6" name="Content Placeholder 5"/>
          <p:cNvSpPr>
            <a:spLocks noGrp="1"/>
          </p:cNvSpPr>
          <p:nvPr>
            <p:ph sz="quarter" idx="4294967295"/>
          </p:nvPr>
        </p:nvSpPr>
        <p:spPr>
          <a:xfrm>
            <a:off x="4453144" y="2450603"/>
            <a:ext cx="4538456" cy="2779776"/>
          </a:xfrm>
          <a:prstGeom prst="rect">
            <a:avLst/>
          </a:prstGeom>
        </p:spPr>
        <p:txBody>
          <a:bodyPr>
            <a:normAutofit/>
          </a:bodyPr>
          <a:lstStyle/>
          <a:p>
            <a:r>
              <a:rPr lang="en-US" dirty="0"/>
              <a:t>Total RN </a:t>
            </a:r>
            <a:r>
              <a:rPr lang="en-US" dirty="0" smtClean="0"/>
              <a:t>173</a:t>
            </a:r>
            <a:endParaRPr lang="en-US" dirty="0"/>
          </a:p>
          <a:p>
            <a:r>
              <a:rPr lang="en-US" dirty="0">
                <a:solidFill>
                  <a:srgbClr val="FF0000"/>
                </a:solidFill>
              </a:rPr>
              <a:t>Voluntary Turnover </a:t>
            </a:r>
            <a:r>
              <a:rPr lang="en-US" dirty="0" smtClean="0">
                <a:solidFill>
                  <a:srgbClr val="FF0000"/>
                </a:solidFill>
              </a:rPr>
              <a:t>16% (27)</a:t>
            </a:r>
            <a:endParaRPr lang="en-US" dirty="0">
              <a:solidFill>
                <a:srgbClr val="FF0000"/>
              </a:solidFill>
            </a:endParaRPr>
          </a:p>
          <a:p>
            <a:r>
              <a:rPr lang="en-US" dirty="0"/>
              <a:t>Involuntary Turnover </a:t>
            </a:r>
            <a:r>
              <a:rPr lang="en-US" dirty="0" smtClean="0"/>
              <a:t>3.5% (6)</a:t>
            </a:r>
            <a:endParaRPr lang="en-US" dirty="0"/>
          </a:p>
          <a:p>
            <a:r>
              <a:rPr lang="en-US" dirty="0">
                <a:solidFill>
                  <a:srgbClr val="FF0000"/>
                </a:solidFill>
              </a:rPr>
              <a:t>Total Turnover </a:t>
            </a:r>
            <a:r>
              <a:rPr lang="en-US" dirty="0" smtClean="0">
                <a:solidFill>
                  <a:srgbClr val="FF0000"/>
                </a:solidFill>
              </a:rPr>
              <a:t>18.5% </a:t>
            </a:r>
          </a:p>
          <a:p>
            <a:r>
              <a:rPr lang="en-US" dirty="0" smtClean="0">
                <a:solidFill>
                  <a:srgbClr val="FF0000"/>
                </a:solidFill>
              </a:rPr>
              <a:t>N=15</a:t>
            </a:r>
            <a:endParaRPr lang="en-US" dirty="0">
              <a:solidFill>
                <a:srgbClr val="FF0000"/>
              </a:solidFill>
            </a:endParaRPr>
          </a:p>
        </p:txBody>
      </p:sp>
      <p:sp>
        <p:nvSpPr>
          <p:cNvPr id="10" name="Slide Number Placeholder 9"/>
          <p:cNvSpPr>
            <a:spLocks noGrp="1"/>
          </p:cNvSpPr>
          <p:nvPr>
            <p:ph type="sldNum" sz="quarter" idx="4294967295"/>
          </p:nvPr>
        </p:nvSpPr>
        <p:spPr>
          <a:xfrm>
            <a:off x="685800" y="6324600"/>
            <a:ext cx="365760" cy="365125"/>
          </a:xfrm>
          <a:prstGeom prst="rect">
            <a:avLst/>
          </a:prstGeom>
        </p:spPr>
        <p:txBody>
          <a:bodyPr/>
          <a:lstStyle/>
          <a:p>
            <a:fld id="{3C789D84-9FA9-47ED-A1A6-C4A6C2174243}"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31455196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 </a:t>
            </a:r>
            <a:r>
              <a:rPr lang="en-US" dirty="0"/>
              <a:t>to </a:t>
            </a:r>
            <a:r>
              <a:rPr lang="en-US" dirty="0" smtClean="0"/>
              <a:t>2016</a:t>
            </a:r>
            <a:r>
              <a:rPr lang="en-US" dirty="0"/>
              <a:t/>
            </a:r>
            <a:br>
              <a:rPr lang="en-US" dirty="0"/>
            </a:br>
            <a:r>
              <a:rPr lang="en-US" dirty="0"/>
              <a:t>Orientation Programs: Critical Need </a:t>
            </a:r>
          </a:p>
        </p:txBody>
      </p:sp>
      <p:sp>
        <p:nvSpPr>
          <p:cNvPr id="3" name="Text Placeholder 2"/>
          <p:cNvSpPr>
            <a:spLocks noGrp="1"/>
          </p:cNvSpPr>
          <p:nvPr>
            <p:ph type="body" idx="1"/>
          </p:nvPr>
        </p:nvSpPr>
        <p:spPr/>
        <p:txBody>
          <a:bodyPr/>
          <a:lstStyle/>
          <a:p>
            <a:r>
              <a:rPr lang="en-US" dirty="0" smtClean="0"/>
              <a:t>2015</a:t>
            </a:r>
            <a:endParaRPr lang="en-US" dirty="0"/>
          </a:p>
        </p:txBody>
      </p:sp>
      <p:sp>
        <p:nvSpPr>
          <p:cNvPr id="4" name="Text Placeholder 3"/>
          <p:cNvSpPr>
            <a:spLocks noGrp="1"/>
          </p:cNvSpPr>
          <p:nvPr>
            <p:ph type="body" sz="half" idx="3"/>
          </p:nvPr>
        </p:nvSpPr>
        <p:spPr/>
        <p:txBody>
          <a:bodyPr/>
          <a:lstStyle/>
          <a:p>
            <a:r>
              <a:rPr lang="en-US" dirty="0" smtClean="0"/>
              <a:t>2016</a:t>
            </a:r>
            <a:endParaRPr lang="en-US" dirty="0"/>
          </a:p>
        </p:txBody>
      </p:sp>
      <p:sp>
        <p:nvSpPr>
          <p:cNvPr id="5" name="Content Placeholder 4"/>
          <p:cNvSpPr>
            <a:spLocks noGrp="1"/>
          </p:cNvSpPr>
          <p:nvPr>
            <p:ph sz="quarter" idx="2"/>
          </p:nvPr>
        </p:nvSpPr>
        <p:spPr>
          <a:xfrm>
            <a:off x="0" y="2133600"/>
            <a:ext cx="4419600" cy="4038600"/>
          </a:xfrm>
        </p:spPr>
        <p:txBody>
          <a:bodyPr/>
          <a:lstStyle/>
          <a:p>
            <a:r>
              <a:rPr lang="en-US" dirty="0"/>
              <a:t>Total RN </a:t>
            </a:r>
            <a:r>
              <a:rPr lang="en-US" dirty="0" smtClean="0"/>
              <a:t>1044</a:t>
            </a:r>
            <a:endParaRPr lang="en-US" dirty="0"/>
          </a:p>
          <a:p>
            <a:r>
              <a:rPr lang="en-US" dirty="0"/>
              <a:t>Voluntary </a:t>
            </a:r>
            <a:r>
              <a:rPr lang="en-US" dirty="0" smtClean="0"/>
              <a:t>Turnover 9% (95)</a:t>
            </a:r>
            <a:endParaRPr lang="en-US" dirty="0"/>
          </a:p>
          <a:p>
            <a:r>
              <a:rPr lang="en-US" dirty="0"/>
              <a:t>Involuntary Turnover </a:t>
            </a:r>
            <a:r>
              <a:rPr lang="en-US" dirty="0" smtClean="0"/>
              <a:t>3% (29)</a:t>
            </a:r>
          </a:p>
          <a:p>
            <a:r>
              <a:rPr lang="en-US" dirty="0" smtClean="0"/>
              <a:t>Turnover 12%</a:t>
            </a:r>
            <a:endParaRPr lang="en-US" dirty="0"/>
          </a:p>
          <a:p>
            <a:pPr marL="0" indent="0">
              <a:buNone/>
            </a:pPr>
            <a:endParaRPr lang="en-US" dirty="0"/>
          </a:p>
        </p:txBody>
      </p:sp>
      <p:sp>
        <p:nvSpPr>
          <p:cNvPr id="6" name="Content Placeholder 5"/>
          <p:cNvSpPr>
            <a:spLocks noGrp="1"/>
          </p:cNvSpPr>
          <p:nvPr>
            <p:ph sz="quarter" idx="4"/>
          </p:nvPr>
        </p:nvSpPr>
        <p:spPr>
          <a:xfrm>
            <a:off x="4495800" y="2133600"/>
            <a:ext cx="4648200" cy="4038600"/>
          </a:xfrm>
        </p:spPr>
        <p:txBody>
          <a:bodyPr/>
          <a:lstStyle/>
          <a:p>
            <a:r>
              <a:rPr lang="en-US" dirty="0"/>
              <a:t>Total RN </a:t>
            </a:r>
            <a:r>
              <a:rPr lang="en-US" dirty="0" smtClean="0"/>
              <a:t>961</a:t>
            </a:r>
            <a:endParaRPr lang="en-US" dirty="0"/>
          </a:p>
          <a:p>
            <a:r>
              <a:rPr lang="en-US" dirty="0"/>
              <a:t>Voluntary Turnover </a:t>
            </a:r>
            <a:r>
              <a:rPr lang="en-US" dirty="0" smtClean="0"/>
              <a:t>6% (56)</a:t>
            </a:r>
            <a:endParaRPr lang="en-US" dirty="0"/>
          </a:p>
          <a:p>
            <a:r>
              <a:rPr lang="en-US" dirty="0"/>
              <a:t>Involuntary Turnover </a:t>
            </a:r>
            <a:r>
              <a:rPr lang="en-US" dirty="0" smtClean="0"/>
              <a:t>2.3% (23)</a:t>
            </a:r>
          </a:p>
          <a:p>
            <a:r>
              <a:rPr lang="en-US" dirty="0" smtClean="0"/>
              <a:t>Turnover  8%</a:t>
            </a:r>
            <a:endParaRPr lang="en-US" dirty="0"/>
          </a:p>
          <a:p>
            <a:endParaRPr lang="en-US" dirty="0" smtClean="0"/>
          </a:p>
          <a:p>
            <a:endParaRPr lang="en-US" dirty="0"/>
          </a:p>
        </p:txBody>
      </p:sp>
    </p:spTree>
    <p:extLst>
      <p:ext uri="{BB962C8B-B14F-4D97-AF65-F5344CB8AC3E}">
        <p14:creationId xmlns:p14="http://schemas.microsoft.com/office/powerpoint/2010/main" val="1303032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en-US" dirty="0"/>
              <a:t>Emergency Department</a:t>
            </a:r>
          </a:p>
          <a:p>
            <a:r>
              <a:rPr lang="en-US" dirty="0"/>
              <a:t>Adult Critical Care/Intermediate </a:t>
            </a:r>
            <a:r>
              <a:rPr lang="en-US" dirty="0" smtClean="0"/>
              <a:t>Care</a:t>
            </a:r>
          </a:p>
          <a:p>
            <a:r>
              <a:rPr lang="en-US" dirty="0" smtClean="0"/>
              <a:t>Women/Infants (</a:t>
            </a:r>
            <a:r>
              <a:rPr lang="en-US" dirty="0" err="1" smtClean="0"/>
              <a:t>NICU</a:t>
            </a:r>
            <a:r>
              <a:rPr lang="en-US" dirty="0" smtClean="0"/>
              <a:t>, L &amp; D)</a:t>
            </a:r>
          </a:p>
          <a:p>
            <a:r>
              <a:rPr lang="en-US" dirty="0" smtClean="0"/>
              <a:t>Perioperative</a:t>
            </a:r>
            <a:endParaRPr lang="en-US" dirty="0"/>
          </a:p>
          <a:p>
            <a:r>
              <a:rPr lang="en-US" dirty="0" smtClean="0"/>
              <a:t>Medical-Surgical Specialties</a:t>
            </a:r>
            <a:endParaRPr lang="en-US" dirty="0"/>
          </a:p>
          <a:p>
            <a:endParaRPr lang="en-US" dirty="0"/>
          </a:p>
        </p:txBody>
      </p:sp>
      <p:sp>
        <p:nvSpPr>
          <p:cNvPr id="8" name="Title 7"/>
          <p:cNvSpPr>
            <a:spLocks noGrp="1"/>
          </p:cNvSpPr>
          <p:nvPr>
            <p:ph type="title"/>
          </p:nvPr>
        </p:nvSpPr>
        <p:spPr/>
        <p:txBody>
          <a:bodyPr/>
          <a:lstStyle/>
          <a:p>
            <a:r>
              <a:rPr lang="en-US" dirty="0"/>
              <a:t>Critical Need Areas</a:t>
            </a:r>
          </a:p>
        </p:txBody>
      </p:sp>
    </p:spTree>
    <p:extLst>
      <p:ext uri="{BB962C8B-B14F-4D97-AF65-F5344CB8AC3E}">
        <p14:creationId xmlns:p14="http://schemas.microsoft.com/office/powerpoint/2010/main" val="34107181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2013 to 2016 </a:t>
            </a:r>
            <a:br>
              <a:rPr lang="en-US" dirty="0" smtClean="0"/>
            </a:br>
            <a:r>
              <a:rPr lang="en-US" dirty="0" smtClean="0"/>
              <a:t>Nurse Refresher Programs</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Numbers of hospitals offering refresher programs decreased from 3 to 1 </a:t>
            </a:r>
          </a:p>
          <a:p>
            <a:pPr marL="0" indent="0">
              <a:buNone/>
            </a:pPr>
            <a:endParaRPr lang="en-US" dirty="0" smtClean="0"/>
          </a:p>
          <a:p>
            <a:r>
              <a:rPr lang="en-US" dirty="0" smtClean="0"/>
              <a:t>Number of graduates decreased from 23 to 2 </a:t>
            </a:r>
          </a:p>
          <a:p>
            <a:endParaRPr lang="en-US" dirty="0"/>
          </a:p>
          <a:p>
            <a:r>
              <a:rPr lang="en-US" sz="4000" dirty="0" smtClean="0"/>
              <a:t>$276,300      $3120</a:t>
            </a:r>
            <a:endParaRPr lang="en-US" sz="4000" dirty="0"/>
          </a:p>
        </p:txBody>
      </p:sp>
      <p:sp>
        <p:nvSpPr>
          <p:cNvPr id="4" name="Down Arrow 3"/>
          <p:cNvSpPr/>
          <p:nvPr/>
        </p:nvSpPr>
        <p:spPr>
          <a:xfrm>
            <a:off x="3010273" y="4114800"/>
            <a:ext cx="242316"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3602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 to 2016 RN Tuition Assistance</a:t>
            </a:r>
            <a:endParaRPr lang="en-US" dirty="0"/>
          </a:p>
        </p:txBody>
      </p:sp>
      <p:sp>
        <p:nvSpPr>
          <p:cNvPr id="3" name="Content Placeholder 2"/>
          <p:cNvSpPr>
            <a:spLocks noGrp="1"/>
          </p:cNvSpPr>
          <p:nvPr>
            <p:ph sz="quarter" idx="1"/>
          </p:nvPr>
        </p:nvSpPr>
        <p:spPr/>
        <p:txBody>
          <a:bodyPr/>
          <a:lstStyle/>
          <a:p>
            <a:r>
              <a:rPr lang="en-US" dirty="0" err="1" smtClean="0"/>
              <a:t>NSP</a:t>
            </a:r>
            <a:r>
              <a:rPr lang="en-US" dirty="0" smtClean="0"/>
              <a:t> Tuition Assistance</a:t>
            </a:r>
          </a:p>
          <a:p>
            <a:pPr lvl="1"/>
            <a:r>
              <a:rPr lang="en-US" dirty="0" smtClean="0">
                <a:solidFill>
                  <a:schemeClr val="tx1"/>
                </a:solidFill>
              </a:rPr>
              <a:t>Fulltime 500 to 15,000  (3000)</a:t>
            </a:r>
          </a:p>
          <a:p>
            <a:pPr lvl="1"/>
            <a:r>
              <a:rPr lang="en-US" dirty="0" smtClean="0">
                <a:solidFill>
                  <a:schemeClr val="tx1"/>
                </a:solidFill>
              </a:rPr>
              <a:t>Part-time 0 to 15,000 (1500-2500)</a:t>
            </a:r>
          </a:p>
          <a:p>
            <a:r>
              <a:rPr lang="en-US" dirty="0" smtClean="0"/>
              <a:t>Hospital Tuition Assistance</a:t>
            </a:r>
          </a:p>
          <a:p>
            <a:pPr lvl="1"/>
            <a:r>
              <a:rPr lang="en-US" dirty="0" smtClean="0"/>
              <a:t>Fulltime 0 to 6500 (3000)</a:t>
            </a:r>
          </a:p>
          <a:p>
            <a:pPr lvl="1"/>
            <a:r>
              <a:rPr lang="en-US" dirty="0" smtClean="0"/>
              <a:t>Part-time 0 to 3900 (1500)</a:t>
            </a:r>
          </a:p>
          <a:p>
            <a:r>
              <a:rPr lang="en-US" dirty="0" smtClean="0"/>
              <a:t>Number of hospitals offering assistance declining</a:t>
            </a:r>
          </a:p>
          <a:p>
            <a:pPr lvl="1"/>
            <a:r>
              <a:rPr lang="en-US" dirty="0" smtClean="0"/>
              <a:t>2013 -22</a:t>
            </a:r>
          </a:p>
          <a:p>
            <a:pPr lvl="1"/>
            <a:r>
              <a:rPr lang="en-US" dirty="0" smtClean="0"/>
              <a:t>2014 – 20</a:t>
            </a:r>
          </a:p>
          <a:p>
            <a:pPr lvl="1"/>
            <a:r>
              <a:rPr lang="en-US" dirty="0" smtClean="0"/>
              <a:t>2015 – 19</a:t>
            </a:r>
          </a:p>
          <a:p>
            <a:pPr lvl="1"/>
            <a:r>
              <a:rPr lang="en-US" dirty="0" smtClean="0"/>
              <a:t>2016 - 18</a:t>
            </a:r>
          </a:p>
          <a:p>
            <a:pPr lvl="1"/>
            <a:endParaRPr lang="en-US" dirty="0" smtClean="0"/>
          </a:p>
          <a:p>
            <a:pPr lvl="1"/>
            <a:endParaRPr lang="en-US" dirty="0"/>
          </a:p>
          <a:p>
            <a:pPr marL="274320" lvl="1" indent="0">
              <a:buNone/>
            </a:pPr>
            <a:endParaRPr lang="en-US" dirty="0" smtClean="0"/>
          </a:p>
          <a:p>
            <a:pPr lvl="1"/>
            <a:endParaRPr lang="en-US" dirty="0"/>
          </a:p>
          <a:p>
            <a:pPr lvl="1"/>
            <a:endParaRPr lang="en-US" dirty="0" smtClean="0"/>
          </a:p>
          <a:p>
            <a:pPr lvl="1"/>
            <a:endParaRPr lang="en-US" dirty="0"/>
          </a:p>
        </p:txBody>
      </p:sp>
    </p:spTree>
    <p:extLst>
      <p:ext uri="{BB962C8B-B14F-4D97-AF65-F5344CB8AC3E}">
        <p14:creationId xmlns:p14="http://schemas.microsoft.com/office/powerpoint/2010/main" val="40712737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 to 2016 RN Tuition Assistance</a:t>
            </a:r>
            <a:endParaRPr lang="en-US" dirty="0"/>
          </a:p>
        </p:txBody>
      </p:sp>
      <p:sp>
        <p:nvSpPr>
          <p:cNvPr id="3" name="Content Placeholder 2"/>
          <p:cNvSpPr>
            <a:spLocks noGrp="1"/>
          </p:cNvSpPr>
          <p:nvPr>
            <p:ph sz="quarter" idx="1"/>
          </p:nvPr>
        </p:nvSpPr>
        <p:spPr/>
        <p:txBody>
          <a:bodyPr>
            <a:normAutofit/>
          </a:bodyPr>
          <a:lstStyle/>
          <a:p>
            <a:r>
              <a:rPr lang="en-US" dirty="0" smtClean="0"/>
              <a:t>Greater than 2300 RNs received tuition assistance</a:t>
            </a:r>
          </a:p>
          <a:p>
            <a:r>
              <a:rPr lang="en-US" dirty="0" smtClean="0"/>
              <a:t>522 Graduates</a:t>
            </a:r>
          </a:p>
          <a:p>
            <a:pPr lvl="1"/>
            <a:r>
              <a:rPr lang="en-US" dirty="0" smtClean="0"/>
              <a:t>388 BSN (74%)</a:t>
            </a:r>
          </a:p>
          <a:p>
            <a:pPr lvl="1"/>
            <a:r>
              <a:rPr lang="en-US" dirty="0" smtClean="0"/>
              <a:t>116 MS/MSN (22%)</a:t>
            </a:r>
          </a:p>
          <a:p>
            <a:pPr lvl="1"/>
            <a:r>
              <a:rPr lang="en-US" dirty="0" smtClean="0"/>
              <a:t>2 </a:t>
            </a:r>
            <a:r>
              <a:rPr lang="en-US" dirty="0" err="1" smtClean="0"/>
              <a:t>DNP</a:t>
            </a:r>
            <a:endParaRPr lang="en-US" dirty="0" smtClean="0"/>
          </a:p>
          <a:p>
            <a:r>
              <a:rPr lang="en-US" dirty="0" smtClean="0"/>
              <a:t>Attrition rate: 2 to 4.3% </a:t>
            </a:r>
            <a:endParaRPr lang="en-US" dirty="0"/>
          </a:p>
          <a:p>
            <a:r>
              <a:rPr lang="en-US" dirty="0"/>
              <a:t>Number of RNs receiving tuition assistance for </a:t>
            </a:r>
            <a:r>
              <a:rPr lang="en-US" dirty="0" err="1"/>
              <a:t>DNP</a:t>
            </a:r>
            <a:r>
              <a:rPr lang="en-US" dirty="0"/>
              <a:t>/PhD  doubled </a:t>
            </a:r>
            <a:r>
              <a:rPr lang="en-US" dirty="0" smtClean="0"/>
              <a:t>in 2016</a:t>
            </a:r>
            <a:endParaRPr lang="en-US" dirty="0"/>
          </a:p>
          <a:p>
            <a:pPr lvl="1"/>
            <a:r>
              <a:rPr lang="en-US" dirty="0"/>
              <a:t>6 to 14 </a:t>
            </a:r>
            <a:r>
              <a:rPr lang="en-US" dirty="0" err="1"/>
              <a:t>DNP</a:t>
            </a:r>
            <a:endParaRPr lang="en-US" dirty="0"/>
          </a:p>
          <a:p>
            <a:pPr lvl="1"/>
            <a:r>
              <a:rPr lang="en-US" dirty="0"/>
              <a:t>1 to 2 PhD</a:t>
            </a:r>
          </a:p>
          <a:p>
            <a:endParaRPr lang="en-US" dirty="0" smtClean="0"/>
          </a:p>
          <a:p>
            <a:pPr lvl="1"/>
            <a:endParaRPr lang="en-US" dirty="0"/>
          </a:p>
          <a:p>
            <a:pPr lvl="1"/>
            <a:endParaRPr lang="en-US" dirty="0" smtClean="0"/>
          </a:p>
          <a:p>
            <a:endParaRPr lang="en-US" dirty="0"/>
          </a:p>
        </p:txBody>
      </p:sp>
    </p:spTree>
    <p:extLst>
      <p:ext uri="{BB962C8B-B14F-4D97-AF65-F5344CB8AC3E}">
        <p14:creationId xmlns:p14="http://schemas.microsoft.com/office/powerpoint/2010/main" val="2988604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ctr"/>
          <a:lstStyle/>
          <a:p>
            <a:pPr algn="ctr"/>
            <a:r>
              <a:rPr lang="en-US" dirty="0" smtClean="0">
                <a:solidFill>
                  <a:schemeClr val="accent2"/>
                </a:solidFill>
              </a:rPr>
              <a:t>Background</a:t>
            </a:r>
            <a:endParaRPr lang="en-US" dirty="0">
              <a:solidFill>
                <a:schemeClr val="accent2"/>
              </a:solidFill>
            </a:endParaRPr>
          </a:p>
        </p:txBody>
      </p:sp>
      <p:sp>
        <p:nvSpPr>
          <p:cNvPr id="2" name="Slide Number Placeholder 1"/>
          <p:cNvSpPr>
            <a:spLocks noGrp="1"/>
          </p:cNvSpPr>
          <p:nvPr>
            <p:ph type="sldNum" sz="quarter" idx="12"/>
          </p:nvPr>
        </p:nvSpPr>
        <p:spPr>
          <a:xfrm>
            <a:off x="685800" y="6324600"/>
            <a:ext cx="1520952" cy="365760"/>
          </a:xfrm>
        </p:spPr>
        <p:txBody>
          <a:bodyPr/>
          <a:lstStyle/>
          <a:p>
            <a:fld id="{565185A8-A803-3B40-8A76-D1B5A01A80E0}" type="slidenum">
              <a:rPr lang="en-US" smtClean="0">
                <a:solidFill>
                  <a:schemeClr val="bg1"/>
                </a:solidFill>
              </a:rPr>
              <a:pPr/>
              <a:t>3</a:t>
            </a:fld>
            <a:endParaRPr lang="en-US" dirty="0">
              <a:solidFill>
                <a:schemeClr val="bg1"/>
              </a:solidFill>
            </a:endParaRPr>
          </a:p>
        </p:txBody>
      </p:sp>
    </p:spTree>
    <p:extLst>
      <p:ext uri="{BB962C8B-B14F-4D97-AF65-F5344CB8AC3E}">
        <p14:creationId xmlns:p14="http://schemas.microsoft.com/office/powerpoint/2010/main" val="23522187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2013 to 2016</a:t>
            </a:r>
            <a:br>
              <a:rPr lang="en-US" dirty="0" smtClean="0"/>
            </a:br>
            <a:r>
              <a:rPr lang="en-US" dirty="0" smtClean="0"/>
              <a:t>Student Tuition Assistance</a:t>
            </a:r>
            <a:endParaRPr lang="en-US" dirty="0"/>
          </a:p>
        </p:txBody>
      </p:sp>
      <p:sp>
        <p:nvSpPr>
          <p:cNvPr id="3" name="Content Placeholder 2"/>
          <p:cNvSpPr>
            <a:spLocks noGrp="1"/>
          </p:cNvSpPr>
          <p:nvPr>
            <p:ph sz="quarter" idx="1"/>
          </p:nvPr>
        </p:nvSpPr>
        <p:spPr/>
        <p:txBody>
          <a:bodyPr/>
          <a:lstStyle/>
          <a:p>
            <a:r>
              <a:rPr lang="en-US" dirty="0"/>
              <a:t>524 Nursing Students </a:t>
            </a:r>
            <a:r>
              <a:rPr lang="en-US" dirty="0" smtClean="0"/>
              <a:t>Funded</a:t>
            </a:r>
          </a:p>
          <a:p>
            <a:pPr lvl="1"/>
            <a:r>
              <a:rPr lang="en-US" dirty="0" smtClean="0"/>
              <a:t>227 AD (43)</a:t>
            </a:r>
          </a:p>
          <a:p>
            <a:pPr lvl="1"/>
            <a:r>
              <a:rPr lang="en-US" dirty="0" smtClean="0"/>
              <a:t>226 BSN (43)</a:t>
            </a:r>
          </a:p>
          <a:p>
            <a:pPr lvl="1"/>
            <a:r>
              <a:rPr lang="en-US" dirty="0" smtClean="0"/>
              <a:t>42 Generic Master’s Degree (&lt; 1)</a:t>
            </a:r>
          </a:p>
          <a:p>
            <a:pPr lvl="1"/>
            <a:r>
              <a:rPr lang="en-US" dirty="0" smtClean="0"/>
              <a:t>Missing 29</a:t>
            </a:r>
          </a:p>
          <a:p>
            <a:pPr lvl="1"/>
            <a:endParaRPr lang="en-US" dirty="0"/>
          </a:p>
          <a:p>
            <a:r>
              <a:rPr lang="en-US" dirty="0" smtClean="0"/>
              <a:t>282 Graduates</a:t>
            </a:r>
          </a:p>
          <a:p>
            <a:pPr lvl="1"/>
            <a:r>
              <a:rPr lang="en-US" dirty="0" smtClean="0">
                <a:solidFill>
                  <a:srgbClr val="FF0000"/>
                </a:solidFill>
              </a:rPr>
              <a:t>59 AD (21)</a:t>
            </a:r>
          </a:p>
          <a:p>
            <a:pPr lvl="1"/>
            <a:r>
              <a:rPr lang="en-US" dirty="0" smtClean="0">
                <a:solidFill>
                  <a:srgbClr val="FF0000"/>
                </a:solidFill>
              </a:rPr>
              <a:t>185 BSN (67)</a:t>
            </a:r>
          </a:p>
          <a:p>
            <a:pPr lvl="1"/>
            <a:r>
              <a:rPr lang="en-US" dirty="0" smtClean="0">
                <a:solidFill>
                  <a:srgbClr val="FF0000"/>
                </a:solidFill>
              </a:rPr>
              <a:t>36 Generic Master’s Degree (13)</a:t>
            </a:r>
          </a:p>
          <a:p>
            <a:pPr lvl="1"/>
            <a:r>
              <a:rPr lang="en-US" dirty="0" smtClean="0"/>
              <a:t>Missing 2</a:t>
            </a:r>
            <a:endParaRPr lang="en-US" dirty="0"/>
          </a:p>
          <a:p>
            <a:endParaRPr lang="en-US" dirty="0"/>
          </a:p>
        </p:txBody>
      </p:sp>
    </p:spTree>
    <p:extLst>
      <p:ext uri="{BB962C8B-B14F-4D97-AF65-F5344CB8AC3E}">
        <p14:creationId xmlns:p14="http://schemas.microsoft.com/office/powerpoint/2010/main" val="18006308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2013 to 2016</a:t>
            </a:r>
            <a:br>
              <a:rPr lang="en-US" dirty="0" smtClean="0"/>
            </a:br>
            <a:r>
              <a:rPr lang="en-US" dirty="0" smtClean="0"/>
              <a:t>Nursing Student Tuition Assistance</a:t>
            </a:r>
            <a:endParaRPr lang="en-US" dirty="0"/>
          </a:p>
        </p:txBody>
      </p:sp>
      <p:sp>
        <p:nvSpPr>
          <p:cNvPr id="3" name="Content Placeholder 2"/>
          <p:cNvSpPr>
            <a:spLocks noGrp="1"/>
          </p:cNvSpPr>
          <p:nvPr>
            <p:ph sz="quarter" idx="1"/>
          </p:nvPr>
        </p:nvSpPr>
        <p:spPr/>
        <p:txBody>
          <a:bodyPr>
            <a:normAutofit fontScale="40000" lnSpcReduction="20000"/>
          </a:bodyPr>
          <a:lstStyle/>
          <a:p>
            <a:r>
              <a:rPr lang="en-US" sz="6700" dirty="0" smtClean="0"/>
              <a:t>Decline in student attrition by 6 percentage points</a:t>
            </a:r>
            <a:endParaRPr lang="en-US" sz="6700" dirty="0"/>
          </a:p>
          <a:p>
            <a:pPr lvl="1"/>
            <a:r>
              <a:rPr lang="en-US" sz="6000" dirty="0" smtClean="0"/>
              <a:t>7% </a:t>
            </a:r>
            <a:r>
              <a:rPr lang="en-US" sz="6000" dirty="0"/>
              <a:t>(2013 </a:t>
            </a:r>
            <a:r>
              <a:rPr lang="en-US" sz="6000" dirty="0" smtClean="0"/>
              <a:t>N=9) </a:t>
            </a:r>
          </a:p>
          <a:p>
            <a:pPr lvl="1"/>
            <a:r>
              <a:rPr lang="en-US" sz="6000" dirty="0" smtClean="0"/>
              <a:t>5</a:t>
            </a:r>
            <a:r>
              <a:rPr lang="en-US" sz="6000" dirty="0"/>
              <a:t>% (2014 </a:t>
            </a:r>
            <a:r>
              <a:rPr lang="en-US" sz="6000" dirty="0" smtClean="0"/>
              <a:t>N=6)</a:t>
            </a:r>
          </a:p>
          <a:p>
            <a:pPr lvl="1"/>
            <a:r>
              <a:rPr lang="en-US" sz="6000" dirty="0" smtClean="0"/>
              <a:t>4% (2015 N= 5)</a:t>
            </a:r>
            <a:endParaRPr lang="en-US" sz="6000" dirty="0"/>
          </a:p>
          <a:p>
            <a:pPr lvl="1"/>
            <a:r>
              <a:rPr lang="en-US" sz="6000" dirty="0"/>
              <a:t>&lt;1 </a:t>
            </a:r>
            <a:r>
              <a:rPr lang="en-US" sz="6000" dirty="0" smtClean="0"/>
              <a:t>% (2016  N=1)</a:t>
            </a:r>
          </a:p>
          <a:p>
            <a:pPr lvl="1"/>
            <a:endParaRPr lang="en-US" sz="4400" dirty="0"/>
          </a:p>
          <a:p>
            <a:r>
              <a:rPr lang="en-US" sz="6700" dirty="0" smtClean="0"/>
              <a:t>Hospital Hiring Practices***</a:t>
            </a:r>
          </a:p>
          <a:p>
            <a:pPr marL="0" indent="0">
              <a:buNone/>
            </a:pPr>
            <a:endParaRPr lang="en-US" sz="5100" dirty="0" smtClean="0"/>
          </a:p>
          <a:p>
            <a:pPr lvl="1"/>
            <a:r>
              <a:rPr lang="en-US" sz="4400" dirty="0" smtClean="0">
                <a:solidFill>
                  <a:srgbClr val="FF0000"/>
                </a:solidFill>
              </a:rPr>
              <a:t>   </a:t>
            </a:r>
            <a:r>
              <a:rPr lang="en-US" sz="6000" dirty="0" smtClean="0">
                <a:solidFill>
                  <a:schemeClr val="tx1"/>
                </a:solidFill>
              </a:rPr>
              <a:t>10 % from 2013 to 2016 (85 to 95%)</a:t>
            </a:r>
          </a:p>
          <a:p>
            <a:pPr marL="274320" lvl="1" indent="0">
              <a:buNone/>
            </a:pPr>
            <a:endParaRPr lang="en-US" sz="6000" dirty="0" smtClean="0">
              <a:solidFill>
                <a:srgbClr val="FF0000"/>
              </a:solidFill>
            </a:endParaRPr>
          </a:p>
          <a:p>
            <a:pPr marL="274320" lvl="1" indent="0">
              <a:buNone/>
            </a:pPr>
            <a:r>
              <a:rPr lang="en-US" sz="4400" dirty="0" smtClean="0">
                <a:solidFill>
                  <a:srgbClr val="FF0000"/>
                </a:solidFill>
              </a:rPr>
              <a:t>** </a:t>
            </a:r>
            <a:r>
              <a:rPr lang="en-US" sz="4400" dirty="0">
                <a:solidFill>
                  <a:srgbClr val="FF0000"/>
                </a:solidFill>
              </a:rPr>
              <a:t>issues with  data accuracy</a:t>
            </a:r>
          </a:p>
          <a:p>
            <a:pPr lvl="1"/>
            <a:endParaRPr lang="en-US" sz="4400" dirty="0">
              <a:solidFill>
                <a:srgbClr val="FF0000"/>
              </a:solidFill>
            </a:endParaRPr>
          </a:p>
          <a:p>
            <a:pPr marL="0" indent="0">
              <a:buNone/>
            </a:pPr>
            <a:r>
              <a:rPr lang="en-US" dirty="0" smtClean="0"/>
              <a:t>	</a:t>
            </a:r>
            <a:endParaRPr lang="en-US" dirty="0"/>
          </a:p>
          <a:p>
            <a:pPr marL="274320" lvl="1" indent="0">
              <a:buNone/>
            </a:pPr>
            <a:r>
              <a:rPr lang="en-US" dirty="0" smtClean="0"/>
              <a:t>	</a:t>
            </a:r>
            <a:endParaRPr lang="en-US" dirty="0"/>
          </a:p>
        </p:txBody>
      </p:sp>
      <p:sp>
        <p:nvSpPr>
          <p:cNvPr id="5" name="Up Arrow 4"/>
          <p:cNvSpPr/>
          <p:nvPr/>
        </p:nvSpPr>
        <p:spPr>
          <a:xfrm>
            <a:off x="912650" y="3962400"/>
            <a:ext cx="242316" cy="4892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54868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Patient Quality &amp; Safety</a:t>
            </a:r>
            <a:endParaRPr lang="en-US" dirty="0"/>
          </a:p>
        </p:txBody>
      </p:sp>
      <p:sp>
        <p:nvSpPr>
          <p:cNvPr id="4" name="Subtitle 3"/>
          <p:cNvSpPr>
            <a:spLocks noGrp="1"/>
          </p:cNvSpPr>
          <p:nvPr>
            <p:ph type="subTitle" idx="1"/>
          </p:nvPr>
        </p:nvSpPr>
        <p:spPr/>
        <p:txBody>
          <a:bodyPr/>
          <a:lstStyle/>
          <a:p>
            <a:r>
              <a:rPr lang="en-US" dirty="0" smtClean="0"/>
              <a:t>Certifications &amp; Continuing Education</a:t>
            </a:r>
            <a:endParaRPr lang="en-US" dirty="0"/>
          </a:p>
        </p:txBody>
      </p:sp>
    </p:spTree>
    <p:extLst>
      <p:ext uri="{BB962C8B-B14F-4D97-AF65-F5344CB8AC3E}">
        <p14:creationId xmlns:p14="http://schemas.microsoft.com/office/powerpoint/2010/main" val="16755493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Certifications</a:t>
            </a:r>
            <a:endParaRPr lang="en-US" dirty="0"/>
          </a:p>
        </p:txBody>
      </p:sp>
      <p:sp>
        <p:nvSpPr>
          <p:cNvPr id="3" name="Content Placeholder 2"/>
          <p:cNvSpPr>
            <a:spLocks noGrp="1"/>
          </p:cNvSpPr>
          <p:nvPr>
            <p:ph sz="quarter" idx="1"/>
          </p:nvPr>
        </p:nvSpPr>
        <p:spPr/>
        <p:txBody>
          <a:bodyPr>
            <a:normAutofit/>
          </a:bodyPr>
          <a:lstStyle/>
          <a:p>
            <a:endParaRPr lang="en-US" sz="2800" dirty="0" smtClean="0">
              <a:solidFill>
                <a:srgbClr val="FF0000"/>
              </a:solidFill>
            </a:endParaRPr>
          </a:p>
          <a:p>
            <a:r>
              <a:rPr lang="en-US" sz="2800" dirty="0" smtClean="0"/>
              <a:t>19 and 11 percentage increases in </a:t>
            </a:r>
            <a:r>
              <a:rPr lang="en-US" sz="2800" dirty="0"/>
              <a:t>professional and technical certification </a:t>
            </a:r>
            <a:r>
              <a:rPr lang="en-US" sz="2800" dirty="0" smtClean="0"/>
              <a:t>in 2013 &amp; 2014</a:t>
            </a:r>
          </a:p>
          <a:p>
            <a:r>
              <a:rPr lang="en-US" sz="2800" dirty="0" smtClean="0"/>
              <a:t>17.5 and </a:t>
            </a:r>
            <a:r>
              <a:rPr lang="en-US" sz="2800" dirty="0"/>
              <a:t>8.4 </a:t>
            </a:r>
            <a:r>
              <a:rPr lang="en-US" sz="2800" dirty="0" smtClean="0"/>
              <a:t>percentage increase in 2015 &amp; 2016</a:t>
            </a:r>
          </a:p>
          <a:p>
            <a:r>
              <a:rPr lang="en-US" sz="2800" dirty="0" smtClean="0"/>
              <a:t>Almost </a:t>
            </a:r>
            <a:r>
              <a:rPr lang="en-US" sz="2800" dirty="0"/>
              <a:t>4,000 </a:t>
            </a:r>
            <a:r>
              <a:rPr lang="en-US" sz="2800" dirty="0" smtClean="0"/>
              <a:t>RNs </a:t>
            </a:r>
            <a:r>
              <a:rPr lang="en-US" sz="2800" dirty="0"/>
              <a:t>obtained initial technical certification or </a:t>
            </a:r>
            <a:r>
              <a:rPr lang="en-US" sz="2800" dirty="0" smtClean="0"/>
              <a:t>recertification in 2015 &amp; 2016 </a:t>
            </a:r>
            <a:endParaRPr lang="en-US" sz="2800" dirty="0"/>
          </a:p>
          <a:p>
            <a:endParaRPr lang="en-US" sz="2800" dirty="0">
              <a:solidFill>
                <a:srgbClr val="FF0000"/>
              </a:solidFill>
            </a:endParaRPr>
          </a:p>
          <a:p>
            <a:pPr marL="0" indent="0">
              <a:buNone/>
            </a:pPr>
            <a:endParaRPr lang="en-US" dirty="0"/>
          </a:p>
        </p:txBody>
      </p:sp>
    </p:spTree>
    <p:extLst>
      <p:ext uri="{BB962C8B-B14F-4D97-AF65-F5344CB8AC3E}">
        <p14:creationId xmlns:p14="http://schemas.microsoft.com/office/powerpoint/2010/main" val="17642089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err="1" smtClean="0"/>
              <a:t>NSP</a:t>
            </a:r>
            <a:r>
              <a:rPr lang="en-US" dirty="0" smtClean="0"/>
              <a:t> </a:t>
            </a:r>
            <a:r>
              <a:rPr lang="en-US" dirty="0"/>
              <a:t>I Top Internal &amp; External Continuing Education Categories</a:t>
            </a:r>
          </a:p>
        </p:txBody>
      </p:sp>
      <p:graphicFrame>
        <p:nvGraphicFramePr>
          <p:cNvPr id="11" name="Content Placeholder 10"/>
          <p:cNvGraphicFramePr>
            <a:graphicFrameLocks noGrp="1"/>
          </p:cNvGraphicFramePr>
          <p:nvPr>
            <p:ph sz="quarter" idx="1"/>
            <p:extLst>
              <p:ext uri="{D42A27DB-BD31-4B8C-83A1-F6EECF244321}">
                <p14:modId xmlns:p14="http://schemas.microsoft.com/office/powerpoint/2010/main" val="3847885115"/>
              </p:ext>
            </p:extLst>
          </p:nvPr>
        </p:nvGraphicFramePr>
        <p:xfrm>
          <a:off x="598820" y="1158874"/>
          <a:ext cx="8229600" cy="493712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2362200" y="1447800"/>
            <a:ext cx="5062283" cy="707886"/>
          </a:xfrm>
          <a:prstGeom prst="rect">
            <a:avLst/>
          </a:prstGeom>
          <a:noFill/>
        </p:spPr>
        <p:txBody>
          <a:bodyPr wrap="none" rtlCol="0">
            <a:spAutoFit/>
          </a:bodyPr>
          <a:lstStyle/>
          <a:p>
            <a:r>
              <a:rPr lang="en-US" sz="2000" dirty="0"/>
              <a:t>Hospitals investing in quality and patient safety </a:t>
            </a:r>
            <a:endParaRPr lang="en-US" sz="2000" dirty="0" smtClean="0"/>
          </a:p>
          <a:p>
            <a:r>
              <a:rPr lang="en-US" sz="2000" dirty="0" smtClean="0"/>
              <a:t>education </a:t>
            </a:r>
            <a:r>
              <a:rPr lang="en-US" sz="2000" dirty="0"/>
              <a:t>for RNs</a:t>
            </a:r>
          </a:p>
        </p:txBody>
      </p:sp>
      <p:sp>
        <p:nvSpPr>
          <p:cNvPr id="3" name="TextBox 2"/>
          <p:cNvSpPr txBox="1"/>
          <p:nvPr/>
        </p:nvSpPr>
        <p:spPr>
          <a:xfrm>
            <a:off x="914400" y="6090673"/>
            <a:ext cx="7696200" cy="369332"/>
          </a:xfrm>
          <a:prstGeom prst="rect">
            <a:avLst/>
          </a:prstGeom>
          <a:noFill/>
        </p:spPr>
        <p:txBody>
          <a:bodyPr wrap="square" rtlCol="0">
            <a:spAutoFit/>
          </a:bodyPr>
          <a:lstStyle/>
          <a:p>
            <a:r>
              <a:rPr lang="en-US" dirty="0"/>
              <a:t>*does not include succession planning, nursing excellence and Other classes</a:t>
            </a:r>
          </a:p>
        </p:txBody>
      </p:sp>
    </p:spTree>
    <p:extLst>
      <p:ext uri="{BB962C8B-B14F-4D97-AF65-F5344CB8AC3E}">
        <p14:creationId xmlns:p14="http://schemas.microsoft.com/office/powerpoint/2010/main" val="25879048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fontScale="90000"/>
          </a:bodyPr>
          <a:lstStyle/>
          <a:p>
            <a:r>
              <a:rPr lang="en-US" dirty="0" smtClean="0"/>
              <a:t>Advancing the Practice of Nursing</a:t>
            </a:r>
            <a:endParaRPr lang="en-US" dirty="0"/>
          </a:p>
        </p:txBody>
      </p:sp>
      <p:sp>
        <p:nvSpPr>
          <p:cNvPr id="8" name="Subtitle 7"/>
          <p:cNvSpPr>
            <a:spLocks noGrp="1"/>
          </p:cNvSpPr>
          <p:nvPr>
            <p:ph type="subTitle" idx="1"/>
          </p:nvPr>
        </p:nvSpPr>
        <p:spPr/>
        <p:txBody>
          <a:bodyPr>
            <a:normAutofit fontScale="85000" lnSpcReduction="20000"/>
          </a:bodyPr>
          <a:lstStyle/>
          <a:p>
            <a:r>
              <a:rPr lang="en-US" dirty="0" smtClean="0"/>
              <a:t>Nursing excellence </a:t>
            </a:r>
            <a:r>
              <a:rPr lang="en-US" dirty="0"/>
              <a:t>p</a:t>
            </a:r>
            <a:r>
              <a:rPr lang="en-US" dirty="0" smtClean="0"/>
              <a:t>rograms, Shared governance models, Evidence-based practice and research</a:t>
            </a:r>
            <a:endParaRPr lang="en-US" dirty="0"/>
          </a:p>
        </p:txBody>
      </p:sp>
    </p:spTree>
    <p:extLst>
      <p:ext uri="{BB962C8B-B14F-4D97-AF65-F5344CB8AC3E}">
        <p14:creationId xmlns:p14="http://schemas.microsoft.com/office/powerpoint/2010/main" val="33158000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Excellence Designation</a:t>
            </a:r>
            <a:endParaRPr lang="en-US" dirty="0"/>
          </a:p>
        </p:txBody>
      </p:sp>
      <p:sp>
        <p:nvSpPr>
          <p:cNvPr id="3" name="Content Placeholder 2"/>
          <p:cNvSpPr>
            <a:spLocks noGrp="1"/>
          </p:cNvSpPr>
          <p:nvPr>
            <p:ph sz="quarter" idx="1"/>
          </p:nvPr>
        </p:nvSpPr>
        <p:spPr/>
        <p:txBody>
          <a:bodyPr>
            <a:normAutofit/>
          </a:bodyPr>
          <a:lstStyle/>
          <a:p>
            <a:pPr lvl="0"/>
            <a:r>
              <a:rPr lang="en-US" dirty="0" smtClean="0"/>
              <a:t>Magnet</a:t>
            </a:r>
          </a:p>
          <a:p>
            <a:pPr lvl="1"/>
            <a:r>
              <a:rPr lang="en-US" dirty="0" smtClean="0"/>
              <a:t>Anne </a:t>
            </a:r>
            <a:r>
              <a:rPr lang="en-US" dirty="0"/>
              <a:t>Arundel Medical Center (2014)</a:t>
            </a:r>
          </a:p>
          <a:p>
            <a:pPr lvl="1"/>
            <a:r>
              <a:rPr lang="en-US" dirty="0"/>
              <a:t>Mercy Medical Center (2011, 2016)</a:t>
            </a:r>
          </a:p>
          <a:p>
            <a:pPr lvl="1"/>
            <a:r>
              <a:rPr lang="en-US" dirty="0"/>
              <a:t>Sinai Hospital of Baltimore (2008; 2013)</a:t>
            </a:r>
          </a:p>
          <a:p>
            <a:pPr lvl="1"/>
            <a:r>
              <a:rPr lang="en-US" dirty="0" err="1"/>
              <a:t>MedStar</a:t>
            </a:r>
            <a:r>
              <a:rPr lang="en-US" dirty="0"/>
              <a:t> Franklin Square Medical Center (2008; 2013)</a:t>
            </a:r>
          </a:p>
          <a:p>
            <a:pPr lvl="1"/>
            <a:r>
              <a:rPr lang="en-US" dirty="0"/>
              <a:t>Johns Hopkins Hospital (2003; 2008; 2013)</a:t>
            </a:r>
          </a:p>
          <a:p>
            <a:pPr lvl="1"/>
            <a:r>
              <a:rPr lang="en-US" dirty="0"/>
              <a:t>University of Maryland Medical Center (2009; 2014)</a:t>
            </a:r>
          </a:p>
          <a:p>
            <a:pPr lvl="1"/>
            <a:r>
              <a:rPr lang="en-US" dirty="0"/>
              <a:t>UM Shore Medical Center at Easton (2009; 2014)</a:t>
            </a:r>
          </a:p>
          <a:p>
            <a:pPr lvl="1"/>
            <a:r>
              <a:rPr lang="en-US" dirty="0"/>
              <a:t>UM Shore Medical Center at Dorchester (2009; 2014)</a:t>
            </a:r>
          </a:p>
          <a:p>
            <a:r>
              <a:rPr lang="en-US" dirty="0"/>
              <a:t>Pathway to Excellence</a:t>
            </a:r>
          </a:p>
          <a:p>
            <a:pPr lvl="1"/>
            <a:r>
              <a:rPr lang="en-US" dirty="0"/>
              <a:t>Union Hospital of Cecil County (2016)</a:t>
            </a:r>
          </a:p>
          <a:p>
            <a:endParaRPr lang="en-US" dirty="0"/>
          </a:p>
        </p:txBody>
      </p:sp>
    </p:spTree>
    <p:extLst>
      <p:ext uri="{BB962C8B-B14F-4D97-AF65-F5344CB8AC3E}">
        <p14:creationId xmlns:p14="http://schemas.microsoft.com/office/powerpoint/2010/main" val="2131642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EBP</a:t>
            </a:r>
            <a:r>
              <a:rPr lang="en-US" dirty="0" smtClean="0"/>
              <a:t>/QI/Research</a:t>
            </a:r>
            <a:endParaRPr lang="en-US" dirty="0"/>
          </a:p>
        </p:txBody>
      </p:sp>
      <p:sp>
        <p:nvSpPr>
          <p:cNvPr id="7" name="Content Placeholder 6"/>
          <p:cNvSpPr>
            <a:spLocks noGrp="1"/>
          </p:cNvSpPr>
          <p:nvPr>
            <p:ph idx="1"/>
          </p:nvPr>
        </p:nvSpPr>
        <p:spPr/>
        <p:txBody>
          <a:bodyPr/>
          <a:lstStyle/>
          <a:p>
            <a:r>
              <a:rPr lang="en-US" dirty="0" smtClean="0"/>
              <a:t>2013 5 hospitals </a:t>
            </a:r>
          </a:p>
          <a:p>
            <a:r>
              <a:rPr lang="en-US" dirty="0" smtClean="0"/>
              <a:t>2015  &amp; 16  More than 12  Hospitals</a:t>
            </a:r>
          </a:p>
          <a:p>
            <a:r>
              <a:rPr lang="en-US" dirty="0" smtClean="0"/>
              <a:t>Greater than 2.3 Million</a:t>
            </a:r>
          </a:p>
          <a:p>
            <a:r>
              <a:rPr lang="en-US" dirty="0" smtClean="0"/>
              <a:t>Qualitative </a:t>
            </a:r>
          </a:p>
          <a:p>
            <a:pPr lvl="1"/>
            <a:r>
              <a:rPr lang="en-US" dirty="0" smtClean="0"/>
              <a:t>Used to support nurse residents with </a:t>
            </a:r>
            <a:r>
              <a:rPr lang="en-US" dirty="0" err="1" smtClean="0"/>
              <a:t>EBP</a:t>
            </a:r>
            <a:r>
              <a:rPr lang="en-US" dirty="0" smtClean="0"/>
              <a:t> project</a:t>
            </a:r>
          </a:p>
          <a:p>
            <a:pPr lvl="1"/>
            <a:r>
              <a:rPr lang="en-US" dirty="0" smtClean="0"/>
              <a:t>Research studies</a:t>
            </a:r>
          </a:p>
          <a:p>
            <a:pPr lvl="1"/>
            <a:r>
              <a:rPr lang="en-US" dirty="0" smtClean="0"/>
              <a:t>Quality &amp; patient safety initiatives</a:t>
            </a:r>
          </a:p>
        </p:txBody>
      </p:sp>
    </p:spTree>
    <p:extLst>
      <p:ext uri="{BB962C8B-B14F-4D97-AF65-F5344CB8AC3E}">
        <p14:creationId xmlns:p14="http://schemas.microsoft.com/office/powerpoint/2010/main" val="35551319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Hospital Vacancy &amp; Turnover FY 2013-2016</a:t>
            </a: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39599477"/>
              </p:ext>
            </p:extLst>
          </p:nvPr>
        </p:nvGraphicFramePr>
        <p:xfrm>
          <a:off x="457200" y="1219200"/>
          <a:ext cx="8229600" cy="4937125"/>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4572000" y="1535668"/>
            <a:ext cx="3768532" cy="369332"/>
          </a:xfrm>
          <a:prstGeom prst="rect">
            <a:avLst/>
          </a:prstGeom>
          <a:noFill/>
        </p:spPr>
        <p:txBody>
          <a:bodyPr wrap="none" rtlCol="0">
            <a:spAutoFit/>
          </a:bodyPr>
          <a:lstStyle/>
          <a:p>
            <a:r>
              <a:rPr lang="en-US" dirty="0"/>
              <a:t>4% reduction in vacancy rates for RNs</a:t>
            </a:r>
          </a:p>
        </p:txBody>
      </p:sp>
    </p:spTree>
    <p:extLst>
      <p:ext uri="{BB962C8B-B14F-4D97-AF65-F5344CB8AC3E}">
        <p14:creationId xmlns:p14="http://schemas.microsoft.com/office/powerpoint/2010/main" val="36270982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 &amp; 2016</a:t>
            </a:r>
            <a:br>
              <a:rPr lang="en-US" dirty="0" smtClean="0"/>
            </a:br>
            <a:r>
              <a:rPr lang="en-US" dirty="0" smtClean="0"/>
              <a:t>Agency Use</a:t>
            </a:r>
            <a:endParaRPr lang="en-US" dirty="0"/>
          </a:p>
        </p:txBody>
      </p:sp>
      <p:sp>
        <p:nvSpPr>
          <p:cNvPr id="3" name="Text Placeholder 2"/>
          <p:cNvSpPr>
            <a:spLocks noGrp="1"/>
          </p:cNvSpPr>
          <p:nvPr>
            <p:ph type="body" idx="1"/>
          </p:nvPr>
        </p:nvSpPr>
        <p:spPr>
          <a:xfrm>
            <a:off x="1219200" y="1371600"/>
            <a:ext cx="2939521" cy="820208"/>
          </a:xfrm>
        </p:spPr>
        <p:txBody>
          <a:bodyPr/>
          <a:lstStyle/>
          <a:p>
            <a:r>
              <a:rPr lang="en-US" dirty="0" smtClean="0"/>
              <a:t>2015</a:t>
            </a:r>
            <a:endParaRPr lang="en-US" dirty="0"/>
          </a:p>
        </p:txBody>
      </p:sp>
      <p:sp>
        <p:nvSpPr>
          <p:cNvPr id="4" name="Text Placeholder 3"/>
          <p:cNvSpPr>
            <a:spLocks noGrp="1"/>
          </p:cNvSpPr>
          <p:nvPr>
            <p:ph type="body" sz="quarter" idx="3"/>
          </p:nvPr>
        </p:nvSpPr>
        <p:spPr>
          <a:xfrm>
            <a:off x="4726329" y="1371600"/>
            <a:ext cx="2944368" cy="822960"/>
          </a:xfrm>
        </p:spPr>
        <p:txBody>
          <a:bodyPr/>
          <a:lstStyle/>
          <a:p>
            <a:r>
              <a:rPr lang="en-US" dirty="0" smtClean="0"/>
              <a:t>2016 </a:t>
            </a:r>
            <a:endParaRPr lang="en-US" dirty="0"/>
          </a:p>
        </p:txBody>
      </p:sp>
      <p:sp>
        <p:nvSpPr>
          <p:cNvPr id="5" name="Content Placeholder 4"/>
          <p:cNvSpPr>
            <a:spLocks noGrp="1"/>
          </p:cNvSpPr>
          <p:nvPr>
            <p:ph sz="quarter" idx="4294967295"/>
          </p:nvPr>
        </p:nvSpPr>
        <p:spPr>
          <a:xfrm>
            <a:off x="381000" y="2286000"/>
            <a:ext cx="4038600" cy="3657600"/>
          </a:xfrm>
          <a:prstGeom prst="rect">
            <a:avLst/>
          </a:prstGeom>
        </p:spPr>
        <p:txBody>
          <a:bodyPr/>
          <a:lstStyle/>
          <a:p>
            <a:r>
              <a:rPr lang="en-US" dirty="0" smtClean="0"/>
              <a:t>Hospitals Using Agency </a:t>
            </a:r>
            <a:r>
              <a:rPr lang="en-US" dirty="0" smtClean="0">
                <a:solidFill>
                  <a:srgbClr val="FF0000"/>
                </a:solidFill>
              </a:rPr>
              <a:t>47</a:t>
            </a:r>
          </a:p>
          <a:p>
            <a:r>
              <a:rPr lang="en-US" dirty="0" smtClean="0"/>
              <a:t>FTE Used</a:t>
            </a:r>
          </a:p>
          <a:p>
            <a:pPr lvl="1"/>
            <a:r>
              <a:rPr lang="en-US" dirty="0" smtClean="0"/>
              <a:t>Total 1,004</a:t>
            </a:r>
          </a:p>
          <a:p>
            <a:r>
              <a:rPr lang="en-US" dirty="0" smtClean="0"/>
              <a:t>Cost</a:t>
            </a:r>
          </a:p>
          <a:p>
            <a:pPr lvl="1"/>
            <a:r>
              <a:rPr lang="en-US" dirty="0" smtClean="0">
                <a:solidFill>
                  <a:schemeClr val="tx1"/>
                </a:solidFill>
              </a:rPr>
              <a:t>Total 129,011,910</a:t>
            </a:r>
          </a:p>
          <a:p>
            <a:pPr marL="0" indent="0">
              <a:buNone/>
            </a:pPr>
            <a:endParaRPr lang="en-US" dirty="0"/>
          </a:p>
        </p:txBody>
      </p:sp>
      <p:sp>
        <p:nvSpPr>
          <p:cNvPr id="6" name="Content Placeholder 5"/>
          <p:cNvSpPr>
            <a:spLocks noGrp="1"/>
          </p:cNvSpPr>
          <p:nvPr>
            <p:ph sz="quarter" idx="4294967295"/>
          </p:nvPr>
        </p:nvSpPr>
        <p:spPr>
          <a:xfrm>
            <a:off x="4419601" y="2362200"/>
            <a:ext cx="4343400" cy="3362389"/>
          </a:xfrm>
          <a:prstGeom prst="rect">
            <a:avLst/>
          </a:prstGeom>
        </p:spPr>
        <p:txBody>
          <a:bodyPr>
            <a:normAutofit/>
          </a:bodyPr>
          <a:lstStyle/>
          <a:p>
            <a:r>
              <a:rPr lang="en-US" dirty="0"/>
              <a:t>Hospitals Using Agency </a:t>
            </a:r>
            <a:r>
              <a:rPr lang="en-US" dirty="0" smtClean="0">
                <a:solidFill>
                  <a:srgbClr val="FF0000"/>
                </a:solidFill>
              </a:rPr>
              <a:t>47*</a:t>
            </a:r>
            <a:endParaRPr lang="en-US" dirty="0">
              <a:solidFill>
                <a:srgbClr val="FF0000"/>
              </a:solidFill>
            </a:endParaRPr>
          </a:p>
          <a:p>
            <a:r>
              <a:rPr lang="en-US" dirty="0"/>
              <a:t>FTE Used</a:t>
            </a:r>
          </a:p>
          <a:p>
            <a:pPr lvl="1"/>
            <a:r>
              <a:rPr lang="en-US" dirty="0"/>
              <a:t>Total </a:t>
            </a:r>
            <a:r>
              <a:rPr lang="en-US" dirty="0" smtClean="0"/>
              <a:t>854</a:t>
            </a:r>
            <a:endParaRPr lang="en-US" dirty="0">
              <a:solidFill>
                <a:srgbClr val="FF0000"/>
              </a:solidFill>
            </a:endParaRPr>
          </a:p>
          <a:p>
            <a:r>
              <a:rPr lang="en-US" dirty="0" smtClean="0"/>
              <a:t>Cost</a:t>
            </a:r>
            <a:endParaRPr lang="en-US" dirty="0"/>
          </a:p>
          <a:p>
            <a:pPr lvl="1"/>
            <a:r>
              <a:rPr lang="en-US" dirty="0" smtClean="0">
                <a:solidFill>
                  <a:srgbClr val="FF0000"/>
                </a:solidFill>
              </a:rPr>
              <a:t>Total 105,825,500</a:t>
            </a:r>
            <a:endParaRPr lang="en-US" dirty="0">
              <a:solidFill>
                <a:srgbClr val="FF0000"/>
              </a:solidFill>
            </a:endParaRPr>
          </a:p>
        </p:txBody>
      </p:sp>
      <p:sp>
        <p:nvSpPr>
          <p:cNvPr id="9" name="Down Arrow 8"/>
          <p:cNvSpPr/>
          <p:nvPr/>
        </p:nvSpPr>
        <p:spPr>
          <a:xfrm>
            <a:off x="4831712" y="4968537"/>
            <a:ext cx="242316"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105400" y="4768858"/>
            <a:ext cx="2590800" cy="769441"/>
          </a:xfrm>
          <a:prstGeom prst="rect">
            <a:avLst/>
          </a:prstGeom>
          <a:noFill/>
        </p:spPr>
        <p:txBody>
          <a:bodyPr wrap="square" rtlCol="0">
            <a:spAutoFit/>
          </a:bodyPr>
          <a:lstStyle/>
          <a:p>
            <a:r>
              <a:rPr lang="en-US" sz="4400" dirty="0"/>
              <a:t>8</a:t>
            </a:r>
            <a:r>
              <a:rPr lang="en-US" sz="4400" dirty="0" smtClean="0"/>
              <a:t>.2%</a:t>
            </a:r>
            <a:endParaRPr lang="en-US" sz="4400" dirty="0"/>
          </a:p>
        </p:txBody>
      </p:sp>
    </p:spTree>
    <p:extLst>
      <p:ext uri="{BB962C8B-B14F-4D97-AF65-F5344CB8AC3E}">
        <p14:creationId xmlns:p14="http://schemas.microsoft.com/office/powerpoint/2010/main" val="3110033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4000" dirty="0" smtClean="0"/>
              <a:t>Goals: Nurse Support Program I</a:t>
            </a:r>
            <a:endParaRPr lang="en-US" sz="4000" dirty="0"/>
          </a:p>
        </p:txBody>
      </p:sp>
      <p:sp>
        <p:nvSpPr>
          <p:cNvPr id="11" name="Content Placeholder 10"/>
          <p:cNvSpPr>
            <a:spLocks noGrp="1"/>
          </p:cNvSpPr>
          <p:nvPr>
            <p:ph sz="quarter" idx="1"/>
          </p:nvPr>
        </p:nvSpPr>
        <p:spPr/>
        <p:txBody>
          <a:bodyPr>
            <a:normAutofit/>
          </a:bodyPr>
          <a:lstStyle/>
          <a:p>
            <a:pPr marL="339725" indent="-334963">
              <a:lnSpc>
                <a:spcPct val="150000"/>
              </a:lnSpc>
            </a:pPr>
            <a:r>
              <a:rPr lang="en-US" sz="3500" dirty="0"/>
              <a:t>Grow &amp; retain bedside hospital Registered Nurses (RNs</a:t>
            </a:r>
            <a:r>
              <a:rPr lang="en-US" sz="3500" dirty="0" smtClean="0"/>
              <a:t>)</a:t>
            </a:r>
            <a:endParaRPr lang="en-US" dirty="0" smtClean="0"/>
          </a:p>
          <a:p>
            <a:pPr lvl="1">
              <a:buFont typeface="Wingdings" panose="05000000000000000000" pitchFamily="2" charset="2"/>
              <a:buChar char="§"/>
            </a:pPr>
            <a:r>
              <a:rPr lang="en-US" sz="2800" dirty="0" smtClean="0"/>
              <a:t>More than 70,000 RNs in the state of Maryland* </a:t>
            </a:r>
          </a:p>
          <a:p>
            <a:pPr lvl="1">
              <a:buFont typeface="Wingdings" panose="05000000000000000000" pitchFamily="2" charset="2"/>
              <a:buChar char="§"/>
            </a:pPr>
            <a:r>
              <a:rPr lang="en-US" sz="2800" dirty="0" smtClean="0"/>
              <a:t>More than half employed by hospitals</a:t>
            </a:r>
          </a:p>
          <a:p>
            <a:pPr marL="339725" indent="-339725">
              <a:lnSpc>
                <a:spcPct val="150000"/>
              </a:lnSpc>
            </a:pPr>
            <a:r>
              <a:rPr lang="en-US" sz="3200" dirty="0" smtClean="0"/>
              <a:t>Advancement of the Nursing Workforce</a:t>
            </a:r>
          </a:p>
          <a:p>
            <a:pPr marL="339725" indent="-339725">
              <a:lnSpc>
                <a:spcPct val="150000"/>
              </a:lnSpc>
            </a:pPr>
            <a:r>
              <a:rPr lang="en-US" sz="3200" dirty="0" smtClean="0"/>
              <a:t>Improved Hospital Quality and Safety</a:t>
            </a:r>
          </a:p>
          <a:p>
            <a:pPr marL="0" indent="0">
              <a:lnSpc>
                <a:spcPct val="150000"/>
              </a:lnSpc>
              <a:buNone/>
            </a:pPr>
            <a:r>
              <a:rPr lang="en-US" sz="1200" dirty="0" err="1"/>
              <a:t>Budden</a:t>
            </a:r>
            <a:r>
              <a:rPr lang="en-US" sz="1200" dirty="0"/>
              <a:t>, </a:t>
            </a:r>
            <a:r>
              <a:rPr lang="en-US" sz="1200" dirty="0" err="1"/>
              <a:t>JS</a:t>
            </a:r>
            <a:r>
              <a:rPr lang="en-US" sz="1200" dirty="0"/>
              <a:t>, Moulton, P, Harper, KJ, </a:t>
            </a:r>
            <a:r>
              <a:rPr lang="en-US" sz="1200" dirty="0" err="1"/>
              <a:t>Brunell</a:t>
            </a:r>
            <a:r>
              <a:rPr lang="en-US" sz="1200" dirty="0"/>
              <a:t>, ML, &amp; Smiley, R. The 2015 national nursing workforce survey. Journal of Nursing Regulation. 2016, 4S, </a:t>
            </a:r>
            <a:r>
              <a:rPr lang="en-US" sz="1200" dirty="0" err="1"/>
              <a:t>S4-S90</a:t>
            </a:r>
            <a:r>
              <a:rPr lang="en-US" sz="1200" dirty="0"/>
              <a:t>.</a:t>
            </a:r>
          </a:p>
        </p:txBody>
      </p:sp>
    </p:spTree>
    <p:extLst>
      <p:ext uri="{BB962C8B-B14F-4D97-AF65-F5344CB8AC3E}">
        <p14:creationId xmlns:p14="http://schemas.microsoft.com/office/powerpoint/2010/main" val="23424888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Continued Monitoring/Improvement</a:t>
            </a:r>
            <a:endParaRPr lang="en-US" dirty="0"/>
          </a:p>
        </p:txBody>
      </p:sp>
      <p:sp>
        <p:nvSpPr>
          <p:cNvPr id="8" name="Content Placeholder 7"/>
          <p:cNvSpPr>
            <a:spLocks noGrp="1"/>
          </p:cNvSpPr>
          <p:nvPr>
            <p:ph sz="quarter" idx="1"/>
          </p:nvPr>
        </p:nvSpPr>
        <p:spPr>
          <a:xfrm>
            <a:off x="381000" y="1295400"/>
            <a:ext cx="8305800" cy="4830763"/>
          </a:xfrm>
        </p:spPr>
        <p:txBody>
          <a:bodyPr>
            <a:normAutofit/>
          </a:bodyPr>
          <a:lstStyle/>
          <a:p>
            <a:r>
              <a:rPr lang="en-US" dirty="0" smtClean="0"/>
              <a:t>Improve </a:t>
            </a:r>
            <a:r>
              <a:rPr lang="en-US" dirty="0"/>
              <a:t>hospital reporting of individual </a:t>
            </a:r>
            <a:r>
              <a:rPr lang="en-US" dirty="0" err="1"/>
              <a:t>NSP</a:t>
            </a:r>
            <a:r>
              <a:rPr lang="en-US" dirty="0"/>
              <a:t> I program expenditures and reliability and accuracy of hospital outcome </a:t>
            </a:r>
            <a:r>
              <a:rPr lang="en-US" dirty="0" smtClean="0"/>
              <a:t>data</a:t>
            </a:r>
            <a:endParaRPr lang="en-US" dirty="0"/>
          </a:p>
          <a:p>
            <a:r>
              <a:rPr lang="en-US" dirty="0" smtClean="0"/>
              <a:t>Monitor </a:t>
            </a:r>
            <a:r>
              <a:rPr lang="en-US" dirty="0"/>
              <a:t>orientation programs turnover data of newly licensed and experienced registered nurses working in areas of critical </a:t>
            </a:r>
            <a:r>
              <a:rPr lang="en-US" dirty="0" smtClean="0"/>
              <a:t>need </a:t>
            </a:r>
            <a:endParaRPr lang="en-US" dirty="0"/>
          </a:p>
          <a:p>
            <a:r>
              <a:rPr lang="en-US" dirty="0" smtClean="0"/>
              <a:t>Determine </a:t>
            </a:r>
            <a:r>
              <a:rPr lang="en-US" dirty="0"/>
              <a:t>the demand in Maryland for the offering of nursing transition (refresher) programs enabling registered nurses to re-enter the </a:t>
            </a:r>
            <a:r>
              <a:rPr lang="en-US" dirty="0" smtClean="0"/>
              <a:t>profession</a:t>
            </a:r>
            <a:endParaRPr lang="en-US" dirty="0"/>
          </a:p>
          <a:p>
            <a:r>
              <a:rPr lang="en-US" dirty="0" smtClean="0"/>
              <a:t>Monitor </a:t>
            </a:r>
            <a:r>
              <a:rPr lang="en-US" dirty="0"/>
              <a:t>recruitment and retention rates and agency usage for </a:t>
            </a:r>
            <a:r>
              <a:rPr lang="en-US" dirty="0" smtClean="0"/>
              <a:t>trends</a:t>
            </a:r>
            <a:endParaRPr lang="en-US" dirty="0"/>
          </a:p>
          <a:p>
            <a:endParaRPr lang="en-US" dirty="0"/>
          </a:p>
        </p:txBody>
      </p:sp>
    </p:spTree>
    <p:extLst>
      <p:ext uri="{BB962C8B-B14F-4D97-AF65-F5344CB8AC3E}">
        <p14:creationId xmlns:p14="http://schemas.microsoft.com/office/powerpoint/2010/main" val="8634897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990600"/>
          </a:xfrm>
        </p:spPr>
        <p:txBody>
          <a:bodyPr/>
          <a:lstStyle/>
          <a:p>
            <a:r>
              <a:rPr lang="en-US" dirty="0" smtClean="0"/>
              <a:t>Future Recommendations</a:t>
            </a:r>
            <a:endParaRPr lang="en-US" dirty="0"/>
          </a:p>
        </p:txBody>
      </p:sp>
      <p:sp>
        <p:nvSpPr>
          <p:cNvPr id="3" name="Content Placeholder 2"/>
          <p:cNvSpPr>
            <a:spLocks noGrp="1"/>
          </p:cNvSpPr>
          <p:nvPr>
            <p:ph sz="quarter" idx="1"/>
          </p:nvPr>
        </p:nvSpPr>
        <p:spPr>
          <a:xfrm>
            <a:off x="609600" y="1295400"/>
            <a:ext cx="8229600" cy="4937760"/>
          </a:xfrm>
        </p:spPr>
        <p:txBody>
          <a:bodyPr>
            <a:normAutofit fontScale="92500" lnSpcReduction="20000"/>
          </a:bodyPr>
          <a:lstStyle/>
          <a:p>
            <a:r>
              <a:rPr lang="en-US" dirty="0" smtClean="0"/>
              <a:t>Revise </a:t>
            </a:r>
            <a:r>
              <a:rPr lang="en-US" dirty="0" err="1"/>
              <a:t>NSP</a:t>
            </a:r>
            <a:r>
              <a:rPr lang="en-US" dirty="0"/>
              <a:t> goal from focus on bedside hospital RNs to all RNs employed by </a:t>
            </a:r>
            <a:r>
              <a:rPr lang="en-US" dirty="0" smtClean="0"/>
              <a:t>hospitals</a:t>
            </a:r>
            <a:endParaRPr lang="en-US" dirty="0"/>
          </a:p>
          <a:p>
            <a:r>
              <a:rPr lang="en-US" dirty="0" smtClean="0"/>
              <a:t>Expand RN </a:t>
            </a:r>
            <a:r>
              <a:rPr lang="en-US" dirty="0"/>
              <a:t>transition to specialty practice programs to meet changing workforce </a:t>
            </a:r>
            <a:r>
              <a:rPr lang="en-US" dirty="0" smtClean="0"/>
              <a:t>needs</a:t>
            </a:r>
            <a:endParaRPr lang="en-US" dirty="0"/>
          </a:p>
          <a:p>
            <a:r>
              <a:rPr lang="en-US" dirty="0" smtClean="0"/>
              <a:t>Expand </a:t>
            </a:r>
            <a:r>
              <a:rPr lang="en-US" dirty="0"/>
              <a:t>options for hospital-based nursing student programs such as externships and internships and add associated outcome metrics to data collection </a:t>
            </a:r>
            <a:r>
              <a:rPr lang="en-US" dirty="0" smtClean="0"/>
              <a:t>tool</a:t>
            </a:r>
            <a:endParaRPr lang="en-US" dirty="0"/>
          </a:p>
          <a:p>
            <a:r>
              <a:rPr lang="en-US" dirty="0" smtClean="0"/>
              <a:t>Eliminate </a:t>
            </a:r>
            <a:r>
              <a:rPr lang="en-US" dirty="0"/>
              <a:t>data collection for Nurse Refresher Transition programs due to low interest but continue program funding.</a:t>
            </a:r>
          </a:p>
          <a:p>
            <a:r>
              <a:rPr lang="en-US" dirty="0" smtClean="0"/>
              <a:t>Establish </a:t>
            </a:r>
            <a:r>
              <a:rPr lang="en-US" dirty="0" err="1"/>
              <a:t>NSP</a:t>
            </a:r>
            <a:r>
              <a:rPr lang="en-US" dirty="0"/>
              <a:t> I Advisory Board to make recommendations, monitor hospital programs and associated </a:t>
            </a:r>
            <a:r>
              <a:rPr lang="en-US" dirty="0" smtClean="0"/>
              <a:t>outcomes</a:t>
            </a:r>
            <a:endParaRPr lang="en-US" dirty="0"/>
          </a:p>
          <a:p>
            <a:r>
              <a:rPr lang="en-US" dirty="0" smtClean="0"/>
              <a:t>Revise </a:t>
            </a:r>
            <a:r>
              <a:rPr lang="en-US" dirty="0"/>
              <a:t>the end-of-the-year expenditure report and align it with the online data collection tool to improve hospital reporting of </a:t>
            </a:r>
            <a:r>
              <a:rPr lang="en-US" dirty="0" smtClean="0"/>
              <a:t>data</a:t>
            </a:r>
            <a:endParaRPr lang="en-US" dirty="0"/>
          </a:p>
          <a:p>
            <a:endParaRPr lang="en-US" dirty="0"/>
          </a:p>
        </p:txBody>
      </p:sp>
    </p:spTree>
    <p:extLst>
      <p:ext uri="{BB962C8B-B14F-4D97-AF65-F5344CB8AC3E}">
        <p14:creationId xmlns:p14="http://schemas.microsoft.com/office/powerpoint/2010/main" val="3663428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Background: Nurse Support Program I</a:t>
            </a:r>
            <a:endParaRPr lang="en-US" dirty="0"/>
          </a:p>
        </p:txBody>
      </p:sp>
      <p:sp>
        <p:nvSpPr>
          <p:cNvPr id="5" name="Content Placeholder 4"/>
          <p:cNvSpPr>
            <a:spLocks noGrp="1"/>
          </p:cNvSpPr>
          <p:nvPr>
            <p:ph sz="quarter" idx="1"/>
          </p:nvPr>
        </p:nvSpPr>
        <p:spPr/>
        <p:txBody>
          <a:bodyPr>
            <a:normAutofit/>
          </a:bodyPr>
          <a:lstStyle/>
          <a:p>
            <a:r>
              <a:rPr lang="en-US" sz="3200" dirty="0" smtClean="0"/>
              <a:t>Implemented first phase 2001</a:t>
            </a:r>
          </a:p>
          <a:p>
            <a:r>
              <a:rPr lang="en-US" sz="3200" dirty="0" smtClean="0"/>
              <a:t>Purpose:  </a:t>
            </a:r>
          </a:p>
          <a:p>
            <a:pPr lvl="1"/>
            <a:r>
              <a:rPr lang="en-US" sz="2800" dirty="0" smtClean="0"/>
              <a:t>Address short- and long-term shortages of bedside hospital RNs in Maryland</a:t>
            </a:r>
          </a:p>
          <a:p>
            <a:r>
              <a:rPr lang="en-US" sz="3100" dirty="0" smtClean="0"/>
              <a:t>Goal:</a:t>
            </a:r>
          </a:p>
          <a:p>
            <a:pPr lvl="1"/>
            <a:r>
              <a:rPr lang="en-US" sz="2800" dirty="0" smtClean="0"/>
              <a:t>Increase number of bedside hospital RNs through recruitment and retention activities</a:t>
            </a:r>
          </a:p>
          <a:p>
            <a:endParaRPr lang="en-US" dirty="0"/>
          </a:p>
        </p:txBody>
      </p:sp>
    </p:spTree>
    <p:extLst>
      <p:ext uri="{BB962C8B-B14F-4D97-AF65-F5344CB8AC3E}">
        <p14:creationId xmlns:p14="http://schemas.microsoft.com/office/powerpoint/2010/main" val="3652842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 Description:</a:t>
            </a:r>
            <a:br>
              <a:rPr lang="en-US" dirty="0" smtClean="0"/>
            </a:br>
            <a:r>
              <a:rPr lang="en-US" dirty="0" smtClean="0"/>
              <a:t>Nurse Support Program I</a:t>
            </a:r>
            <a:endParaRPr lang="en-US" dirty="0"/>
          </a:p>
        </p:txBody>
      </p:sp>
      <p:sp>
        <p:nvSpPr>
          <p:cNvPr id="3" name="Content Placeholder 2"/>
          <p:cNvSpPr>
            <a:spLocks noGrp="1"/>
          </p:cNvSpPr>
          <p:nvPr>
            <p:ph sz="quarter" idx="1"/>
          </p:nvPr>
        </p:nvSpPr>
        <p:spPr/>
        <p:txBody>
          <a:bodyPr/>
          <a:lstStyle/>
          <a:p>
            <a:r>
              <a:rPr lang="en-US" sz="3600" dirty="0" smtClean="0"/>
              <a:t>Five-year</a:t>
            </a:r>
            <a:r>
              <a:rPr lang="en-US" sz="3600" dirty="0"/>
              <a:t>, non-competitive grant program </a:t>
            </a:r>
            <a:endParaRPr lang="en-US" sz="3600" dirty="0" smtClean="0"/>
          </a:p>
          <a:p>
            <a:r>
              <a:rPr lang="en-US" sz="3600" dirty="0" smtClean="0"/>
              <a:t>Hospitals receive up </a:t>
            </a:r>
            <a:r>
              <a:rPr lang="en-US" sz="3600" dirty="0"/>
              <a:t>to 0.1 percent </a:t>
            </a:r>
            <a:r>
              <a:rPr lang="en-US" sz="3600" dirty="0" smtClean="0"/>
              <a:t>of its </a:t>
            </a:r>
            <a:r>
              <a:rPr lang="en-US" sz="3600" dirty="0"/>
              <a:t>gross patient revenue through hospital rate adjustments for approved projects </a:t>
            </a:r>
            <a:endParaRPr lang="en-US" sz="3600" dirty="0" smtClean="0"/>
          </a:p>
          <a:p>
            <a:r>
              <a:rPr lang="en-US" sz="3600" dirty="0" smtClean="0"/>
              <a:t>Renewed for FYs 2008 – 2012 &amp; 2013-2017</a:t>
            </a:r>
          </a:p>
          <a:p>
            <a:r>
              <a:rPr lang="en-US" sz="3600" dirty="0" smtClean="0">
                <a:solidFill>
                  <a:srgbClr val="FF0000"/>
                </a:solidFill>
              </a:rPr>
              <a:t>Requesting renewal FYs 2018-2022</a:t>
            </a:r>
          </a:p>
          <a:p>
            <a:endParaRPr lang="en-US" dirty="0"/>
          </a:p>
        </p:txBody>
      </p:sp>
    </p:spTree>
    <p:extLst>
      <p:ext uri="{BB962C8B-B14F-4D97-AF65-F5344CB8AC3E}">
        <p14:creationId xmlns:p14="http://schemas.microsoft.com/office/powerpoint/2010/main" val="402679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219200" y="2819400"/>
            <a:ext cx="7543800" cy="2057400"/>
          </a:xfrm>
        </p:spPr>
        <p:txBody>
          <a:bodyPr>
            <a:normAutofit/>
          </a:bodyPr>
          <a:lstStyle/>
          <a:p>
            <a:pPr algn="l"/>
            <a:r>
              <a:rPr lang="en-US" sz="4400" dirty="0" smtClean="0">
                <a:solidFill>
                  <a:schemeClr val="bg1"/>
                </a:solidFill>
              </a:rPr>
              <a:t>131 million funded in hospital rates  </a:t>
            </a:r>
            <a:endParaRPr lang="en-US" sz="4400" dirty="0">
              <a:solidFill>
                <a:schemeClr val="bg1"/>
              </a:solidFill>
            </a:endParaRPr>
          </a:p>
        </p:txBody>
      </p:sp>
      <p:sp>
        <p:nvSpPr>
          <p:cNvPr id="12" name="TextBox 11"/>
          <p:cNvSpPr txBox="1"/>
          <p:nvPr/>
        </p:nvSpPr>
        <p:spPr>
          <a:xfrm>
            <a:off x="1295400" y="4412024"/>
            <a:ext cx="3498073" cy="646331"/>
          </a:xfrm>
          <a:prstGeom prst="rect">
            <a:avLst/>
          </a:prstGeom>
          <a:noFill/>
        </p:spPr>
        <p:txBody>
          <a:bodyPr wrap="none" rtlCol="0">
            <a:spAutoFit/>
          </a:bodyPr>
          <a:lstStyle/>
          <a:p>
            <a:r>
              <a:rPr lang="en-US" sz="3600" dirty="0" smtClean="0">
                <a:solidFill>
                  <a:schemeClr val="bg1"/>
                </a:solidFill>
              </a:rPr>
              <a:t>FYs 2001 to 2016</a:t>
            </a:r>
            <a:endParaRPr lang="en-US" sz="3600" dirty="0">
              <a:solidFill>
                <a:schemeClr val="bg1"/>
              </a:solidFill>
            </a:endParaRPr>
          </a:p>
        </p:txBody>
      </p:sp>
      <p:pic>
        <p:nvPicPr>
          <p:cNvPr id="2050" name="Picture 2" descr="C:\Users\Joan Warren\AppData\Local\Microsoft\Windows\INetCache\IE\CEBMBQUF\Stacks_of_money[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4385882"/>
            <a:ext cx="2106038" cy="1919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2126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1219200"/>
          </a:xfrm>
        </p:spPr>
        <p:txBody>
          <a:bodyPr>
            <a:normAutofit fontScale="90000"/>
          </a:bodyPr>
          <a:lstStyle/>
          <a:p>
            <a:r>
              <a:rPr lang="en-US" sz="4000" dirty="0" smtClean="0"/>
              <a:t>Renewal 2012: </a:t>
            </a:r>
            <a:br>
              <a:rPr lang="en-US" sz="4000" dirty="0" smtClean="0"/>
            </a:br>
            <a:r>
              <a:rPr lang="en-US" sz="4000" dirty="0" smtClean="0"/>
              <a:t>Nurse Support Program I</a:t>
            </a:r>
            <a:endParaRPr lang="en-US" sz="4000" dirty="0"/>
          </a:p>
        </p:txBody>
      </p:sp>
      <p:sp>
        <p:nvSpPr>
          <p:cNvPr id="3" name="Content Placeholder 2"/>
          <p:cNvSpPr>
            <a:spLocks noGrp="1"/>
          </p:cNvSpPr>
          <p:nvPr>
            <p:ph sz="quarter" idx="1"/>
          </p:nvPr>
        </p:nvSpPr>
        <p:spPr>
          <a:xfrm>
            <a:off x="457200" y="1524000"/>
            <a:ext cx="8229600" cy="4708525"/>
          </a:xfrm>
        </p:spPr>
        <p:txBody>
          <a:bodyPr>
            <a:normAutofit/>
          </a:bodyPr>
          <a:lstStyle/>
          <a:p>
            <a:pPr marL="0" indent="0">
              <a:buNone/>
            </a:pPr>
            <a:r>
              <a:rPr lang="en-US" dirty="0" smtClean="0"/>
              <a:t>NSP </a:t>
            </a:r>
            <a:r>
              <a:rPr lang="en-US" dirty="0"/>
              <a:t>I </a:t>
            </a:r>
            <a:r>
              <a:rPr lang="en-US" dirty="0" smtClean="0"/>
              <a:t>aims </a:t>
            </a:r>
            <a:r>
              <a:rPr lang="en-US" dirty="0"/>
              <a:t>aligned with </a:t>
            </a:r>
            <a:r>
              <a:rPr lang="en-US" dirty="0" smtClean="0"/>
              <a:t>IOM </a:t>
            </a:r>
            <a:r>
              <a:rPr lang="en-US" dirty="0"/>
              <a:t>Future of </a:t>
            </a:r>
            <a:r>
              <a:rPr lang="en-US" dirty="0" smtClean="0"/>
              <a:t>Nursing recommendations:</a:t>
            </a:r>
            <a:endParaRPr lang="en-US" dirty="0"/>
          </a:p>
          <a:p>
            <a:pPr lvl="1"/>
            <a:r>
              <a:rPr lang="en-US" dirty="0" smtClean="0"/>
              <a:t>Education </a:t>
            </a:r>
            <a:r>
              <a:rPr lang="en-US" dirty="0"/>
              <a:t>and career </a:t>
            </a:r>
            <a:r>
              <a:rPr lang="en-US" dirty="0" smtClean="0"/>
              <a:t>advancement (nurse residency programs &amp; advanced nursing degrees)</a:t>
            </a:r>
          </a:p>
          <a:p>
            <a:pPr lvl="1"/>
            <a:r>
              <a:rPr lang="en-US" dirty="0" smtClean="0"/>
              <a:t>Improved Quality and Safety of Our Hospitals (certification &amp; continuing education)</a:t>
            </a:r>
          </a:p>
          <a:p>
            <a:pPr lvl="1"/>
            <a:r>
              <a:rPr lang="en-US" dirty="0" smtClean="0"/>
              <a:t>Advancement of the Nursing Workforce (achievement of Nursing Excellence- </a:t>
            </a:r>
            <a:r>
              <a:rPr lang="en-US" dirty="0" err="1" smtClean="0"/>
              <a:t>ANCC</a:t>
            </a:r>
            <a:r>
              <a:rPr lang="en-US" dirty="0" smtClean="0"/>
              <a:t> Magnet® or Pathway to Excellence® designation)</a:t>
            </a:r>
          </a:p>
          <a:p>
            <a:pPr lvl="1"/>
            <a:endParaRPr lang="en-US" dirty="0" smtClean="0"/>
          </a:p>
          <a:p>
            <a:pPr marL="0" indent="0">
              <a:buNone/>
            </a:pPr>
            <a:r>
              <a:rPr lang="en-US" sz="1200" dirty="0"/>
              <a:t>IOM (Institute of Medicine). </a:t>
            </a:r>
            <a:r>
              <a:rPr lang="en-US" sz="1200" i="1" dirty="0"/>
              <a:t>The future of nursing: Leading change, advancing health.</a:t>
            </a:r>
            <a:r>
              <a:rPr lang="en-US" sz="1200" dirty="0"/>
              <a:t> Washington, DC: The National Academies Press; 2010.</a:t>
            </a:r>
          </a:p>
          <a:p>
            <a:pPr lvl="0"/>
            <a:endParaRPr lang="en-US" sz="1200" dirty="0" smtClean="0"/>
          </a:p>
          <a:p>
            <a:pPr lvl="1"/>
            <a:endParaRPr lang="en-US" dirty="0" smtClean="0"/>
          </a:p>
        </p:txBody>
      </p:sp>
    </p:spTree>
    <p:extLst>
      <p:ext uri="{BB962C8B-B14F-4D97-AF65-F5344CB8AC3E}">
        <p14:creationId xmlns:p14="http://schemas.microsoft.com/office/powerpoint/2010/main" val="1080883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dirty="0" smtClean="0">
                <a:solidFill>
                  <a:schemeClr val="accent2"/>
                </a:solidFill>
              </a:rPr>
              <a:t>Summary of FY 2013 to 2016 Data</a:t>
            </a:r>
            <a:endParaRPr lang="en-US" dirty="0"/>
          </a:p>
        </p:txBody>
      </p:sp>
      <p:sp>
        <p:nvSpPr>
          <p:cNvPr id="3" name="Slide Number Placeholder 2"/>
          <p:cNvSpPr>
            <a:spLocks noGrp="1"/>
          </p:cNvSpPr>
          <p:nvPr>
            <p:ph type="sldNum" sz="quarter" idx="12"/>
          </p:nvPr>
        </p:nvSpPr>
        <p:spPr/>
        <p:txBody>
          <a:bodyPr/>
          <a:lstStyle/>
          <a:p>
            <a:fld id="{6F87EB46-B44B-4CF5-BC63-F0C72766C857}" type="slidenum">
              <a:rPr lang="en-US" smtClean="0"/>
              <a:t>9</a:t>
            </a:fld>
            <a:endParaRPr lang="en-US"/>
          </a:p>
        </p:txBody>
      </p:sp>
    </p:spTree>
    <p:extLst>
      <p:ext uri="{BB962C8B-B14F-4D97-AF65-F5344CB8AC3E}">
        <p14:creationId xmlns:p14="http://schemas.microsoft.com/office/powerpoint/2010/main" val="33961099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extLst>
    <a:ext uri="{05A4C25C-085E-4340-85A3-A5531E510DB2}">
      <thm15:themeFamily xmlns:thm15="http://schemas.microsoft.com/office/thememl/2012/main" xmlns="" name="Theme2" id="{02C6E25B-E021-4963-9E04-186971D8E523}" vid="{3999B1B0-990F-489A-9E5F-7F7BCB8F79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HSCRC - Maryland">
  <a:themeElements>
    <a:clrScheme name="Custom 1">
      <a:dk1>
        <a:sysClr val="windowText" lastClr="000000"/>
      </a:dk1>
      <a:lt1>
        <a:sysClr val="window" lastClr="FFFFFF"/>
      </a:lt1>
      <a:dk2>
        <a:srgbClr val="464653"/>
      </a:dk2>
      <a:lt2>
        <a:srgbClr val="DDE9EC"/>
      </a:lt2>
      <a:accent1>
        <a:srgbClr val="C00000"/>
      </a:accent1>
      <a:accent2>
        <a:srgbClr val="7F7F7F"/>
      </a:accent2>
      <a:accent3>
        <a:srgbClr val="E8E2E0"/>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4.xml><?xml version="1.0" encoding="utf-8"?>
<a:theme xmlns:a="http://schemas.openxmlformats.org/drawingml/2006/main" name="2_HSCRC - Maryland">
  <a:themeElements>
    <a:clrScheme name="Custom 1">
      <a:dk1>
        <a:sysClr val="windowText" lastClr="000000"/>
      </a:dk1>
      <a:lt1>
        <a:sysClr val="window" lastClr="FFFFFF"/>
      </a:lt1>
      <a:dk2>
        <a:srgbClr val="464653"/>
      </a:dk2>
      <a:lt2>
        <a:srgbClr val="DDE9EC"/>
      </a:lt2>
      <a:accent1>
        <a:srgbClr val="C00000"/>
      </a:accent1>
      <a:accent2>
        <a:srgbClr val="7F7F7F"/>
      </a:accent2>
      <a:accent3>
        <a:srgbClr val="E8E2E0"/>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5.xml><?xml version="1.0" encoding="utf-8"?>
<a:theme xmlns:a="http://schemas.openxmlformats.org/drawingml/2006/main" name="HSCRC - Maryland">
  <a:themeElements>
    <a:clrScheme name="Custom 1">
      <a:dk1>
        <a:sysClr val="windowText" lastClr="000000"/>
      </a:dk1>
      <a:lt1>
        <a:sysClr val="window" lastClr="FFFFFF"/>
      </a:lt1>
      <a:dk2>
        <a:srgbClr val="464653"/>
      </a:dk2>
      <a:lt2>
        <a:srgbClr val="DDE9EC"/>
      </a:lt2>
      <a:accent1>
        <a:srgbClr val="C00000"/>
      </a:accent1>
      <a:accent2>
        <a:srgbClr val="7F7F7F"/>
      </a:accent2>
      <a:accent3>
        <a:srgbClr val="E8E2E0"/>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2942</TotalTime>
  <Words>2213</Words>
  <Application>Microsoft Office PowerPoint</Application>
  <PresentationFormat>On-screen Show (4:3)</PresentationFormat>
  <Paragraphs>376</Paragraphs>
  <Slides>41</Slides>
  <Notes>29</Notes>
  <HiddenSlides>0</HiddenSlides>
  <MMClips>0</MMClips>
  <ScaleCrop>false</ScaleCrop>
  <HeadingPairs>
    <vt:vector size="4" baseType="variant">
      <vt:variant>
        <vt:lpstr>Theme</vt:lpstr>
      </vt:variant>
      <vt:variant>
        <vt:i4>5</vt:i4>
      </vt:variant>
      <vt:variant>
        <vt:lpstr>Slide Titles</vt:lpstr>
      </vt:variant>
      <vt:variant>
        <vt:i4>41</vt:i4>
      </vt:variant>
    </vt:vector>
  </HeadingPairs>
  <TitlesOfParts>
    <vt:vector size="46" baseType="lpstr">
      <vt:lpstr>Theme2</vt:lpstr>
      <vt:lpstr>Office Theme</vt:lpstr>
      <vt:lpstr>1_HSCRC - Maryland</vt:lpstr>
      <vt:lpstr>2_HSCRC - Maryland</vt:lpstr>
      <vt:lpstr>HSCRC - Maryland</vt:lpstr>
      <vt:lpstr>Maryland Nurse Support Program I: A Four-Year Analysis of Outcomes </vt:lpstr>
      <vt:lpstr>Nursing Support Program I (NSP I)  Health Services Cost Review Commission </vt:lpstr>
      <vt:lpstr>Background</vt:lpstr>
      <vt:lpstr>Goals: Nurse Support Program I</vt:lpstr>
      <vt:lpstr>Background: Nurse Support Program I</vt:lpstr>
      <vt:lpstr>Program Description: Nurse Support Program I</vt:lpstr>
      <vt:lpstr>131 million funded in hospital rates  </vt:lpstr>
      <vt:lpstr>Renewal 2012:  Nurse Support Program I</vt:lpstr>
      <vt:lpstr>Summary of FY 2013 to 2016 Data</vt:lpstr>
      <vt:lpstr>Percent of NSP I Funds Invested in Future of Nursing Program Aims</vt:lpstr>
      <vt:lpstr>NSP I Top Funding Categories</vt:lpstr>
      <vt:lpstr>Other, to name a few</vt:lpstr>
      <vt:lpstr>Education &amp; Career Advancement </vt:lpstr>
      <vt:lpstr>2013 to 2016 Nurse Residency and Orientation Funding</vt:lpstr>
      <vt:lpstr>2012 to 2016  Maryland Newly Licensed RN Hires </vt:lpstr>
      <vt:lpstr>2013 to 2014 Nurse Residency Programs</vt:lpstr>
      <vt:lpstr>2013 &amp; 2014 Turnover Rates</vt:lpstr>
      <vt:lpstr>2015 to 2016</vt:lpstr>
      <vt:lpstr>Comparison of 1-Year Nurse Residency and No Nurse Residency Program Turnover Rates</vt:lpstr>
      <vt:lpstr>2013 to 2014 Hiring Practices Nurse Residency Programs</vt:lpstr>
      <vt:lpstr>2015 to 2016 Nurse Residents’ Entry Level Degrees</vt:lpstr>
      <vt:lpstr>Orientation Programs</vt:lpstr>
      <vt:lpstr>NSP I Annual Report Results</vt:lpstr>
      <vt:lpstr>2013 to 2014-Revised Data Orientation Programs: Critical Need </vt:lpstr>
      <vt:lpstr>2015 to 2016 Orientation Programs: Critical Need </vt:lpstr>
      <vt:lpstr>Critical Need Areas</vt:lpstr>
      <vt:lpstr>2013 to 2016  Nurse Refresher Programs</vt:lpstr>
      <vt:lpstr>2013 to 2016 RN Tuition Assistance</vt:lpstr>
      <vt:lpstr>2013 to 2016 RN Tuition Assistance</vt:lpstr>
      <vt:lpstr>2013 to 2016 Student Tuition Assistance</vt:lpstr>
      <vt:lpstr>2013 to 2016 Nursing Student Tuition Assistance</vt:lpstr>
      <vt:lpstr>Patient Quality &amp; Safety</vt:lpstr>
      <vt:lpstr>Professional Certifications</vt:lpstr>
      <vt:lpstr>NSP I Top Internal &amp; External Continuing Education Categories</vt:lpstr>
      <vt:lpstr>Advancing the Practice of Nursing</vt:lpstr>
      <vt:lpstr>Nursing Excellence Designation</vt:lpstr>
      <vt:lpstr>EBP/QI/Research</vt:lpstr>
      <vt:lpstr>Hospital Vacancy &amp; Turnover FY 2013-2016</vt:lpstr>
      <vt:lpstr>2015 &amp; 2016 Agency Use</vt:lpstr>
      <vt:lpstr>Continued Monitoring/Improvement</vt:lpstr>
      <vt:lpstr>Future Recommendations</vt:lpstr>
    </vt:vector>
  </TitlesOfParts>
  <Company>UMSON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&amp; 2014 NSP I Data</dc:title>
  <dc:creator>Warren, Joan</dc:creator>
  <cp:lastModifiedBy>White, Stephanie</cp:lastModifiedBy>
  <cp:revision>212</cp:revision>
  <dcterms:created xsi:type="dcterms:W3CDTF">2016-09-13T18:49:04Z</dcterms:created>
  <dcterms:modified xsi:type="dcterms:W3CDTF">2017-05-18T17:52:54Z</dcterms:modified>
</cp:coreProperties>
</file>