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1" d="100"/>
          <a:sy n="61" d="100"/>
        </p:scale>
        <p:origin x="-1404" y="-11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430BEF-F6DF-414A-BF8D-14B21DCEFA45}" type="datetimeFigureOut">
              <a:rPr lang="en-US" smtClean="0"/>
              <a:t>5/18/2017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8880CD-B809-4A80-91DE-E2E8A622ACCF}" type="slidenum">
              <a:rPr lang="en-US" smtClean="0"/>
              <a:t>‹#›</a:t>
            </a:fld>
            <a:endParaRPr lang="en-US"/>
          </a:p>
        </p:txBody>
      </p:sp>
    </p:spTree>
    <p:extLst>
      <p:ext uri="{BB962C8B-B14F-4D97-AF65-F5344CB8AC3E}">
        <p14:creationId xmlns:p14="http://schemas.microsoft.com/office/powerpoint/2010/main" val="3298485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utilization as Clinical Instructors, Mentors</a:t>
            </a:r>
            <a:r>
              <a:rPr lang="en-US" baseline="0" dirty="0" smtClean="0"/>
              <a:t> and Preceptors;  Programs online</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3</a:t>
            </a:fld>
            <a:endParaRPr lang="en-US"/>
          </a:p>
        </p:txBody>
      </p:sp>
    </p:spTree>
    <p:extLst>
      <p:ext uri="{BB962C8B-B14F-4D97-AF65-F5344CB8AC3E}">
        <p14:creationId xmlns:p14="http://schemas.microsoft.com/office/powerpoint/2010/main" val="3633308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Positions include new performance standards and expanded clinical ladders (such</a:t>
            </a:r>
            <a:r>
              <a:rPr lang="en-US" baseline="0" dirty="0" smtClean="0"/>
              <a:t> as</a:t>
            </a:r>
            <a:r>
              <a:rPr lang="en-US" dirty="0" smtClean="0"/>
              <a:t> Hospital</a:t>
            </a:r>
            <a:r>
              <a:rPr lang="en-US" baseline="0" dirty="0" smtClean="0"/>
              <a:t> based clinical instructors, extended practice to care coordination across levels and settings) </a:t>
            </a:r>
          </a:p>
          <a:p>
            <a:r>
              <a:rPr lang="en-US" baseline="0" dirty="0" smtClean="0"/>
              <a:t>As more staff complete program requirements there may be more flexibility and availability to provide preceptors for student clinical groups. </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15</a:t>
            </a:fld>
            <a:endParaRPr lang="en-US"/>
          </a:p>
        </p:txBody>
      </p:sp>
    </p:spTree>
    <p:extLst>
      <p:ext uri="{BB962C8B-B14F-4D97-AF65-F5344CB8AC3E}">
        <p14:creationId xmlns:p14="http://schemas.microsoft.com/office/powerpoint/2010/main" val="3807005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Cohort: keeping student</a:t>
            </a:r>
            <a:r>
              <a:rPr lang="en-US" baseline="0" dirty="0" smtClean="0"/>
              <a:t> groups together throughout the program; individualized  mentorship</a:t>
            </a:r>
          </a:p>
          <a:p>
            <a:r>
              <a:rPr lang="en-US" baseline="0" dirty="0" smtClean="0"/>
              <a:t>Onsite academic advisement, counseling, progression assistance (LOA, </a:t>
            </a:r>
            <a:r>
              <a:rPr lang="en-US" baseline="0" dirty="0" err="1" smtClean="0"/>
              <a:t>etc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4</a:t>
            </a:fld>
            <a:endParaRPr lang="en-US"/>
          </a:p>
        </p:txBody>
      </p:sp>
    </p:spTree>
    <p:extLst>
      <p:ext uri="{BB962C8B-B14F-4D97-AF65-F5344CB8AC3E}">
        <p14:creationId xmlns:p14="http://schemas.microsoft.com/office/powerpoint/2010/main" val="210485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Administrative</a:t>
            </a:r>
            <a:r>
              <a:rPr lang="en-US" baseline="0" dirty="0" smtClean="0"/>
              <a:t> support through nurse educator coordinator working with the NSP II program directors</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5</a:t>
            </a:fld>
            <a:endParaRPr lang="en-US"/>
          </a:p>
        </p:txBody>
      </p:sp>
    </p:spTree>
    <p:extLst>
      <p:ext uri="{BB962C8B-B14F-4D97-AF65-F5344CB8AC3E}">
        <p14:creationId xmlns:p14="http://schemas.microsoft.com/office/powerpoint/2010/main" val="3810450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Working as a team to coordinate the program, mentor, advise and guide students through the educational experience</a:t>
            </a:r>
            <a:r>
              <a:rPr lang="en-US" baseline="0" dirty="0" smtClean="0"/>
              <a:t> and career progression, while sharing resources</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6</a:t>
            </a:fld>
            <a:endParaRPr lang="en-US"/>
          </a:p>
        </p:txBody>
      </p:sp>
    </p:spTree>
    <p:extLst>
      <p:ext uri="{BB962C8B-B14F-4D97-AF65-F5344CB8AC3E}">
        <p14:creationId xmlns:p14="http://schemas.microsoft.com/office/powerpoint/2010/main" val="2390027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Graduates</a:t>
            </a:r>
            <a:r>
              <a:rPr lang="en-US" baseline="0" dirty="0" smtClean="0"/>
              <a:t> are hospital based clinical instructors, faculty, preceptors, mentors</a:t>
            </a:r>
          </a:p>
          <a:p>
            <a:r>
              <a:rPr lang="en-US" baseline="0" dirty="0" smtClean="0"/>
              <a:t>Clinical rotations of undergraduate students and with an individual preceptor: One hospital clinical usage increased from125 requests from a combination of 10 schools of nursing to 146 requests for a total of 580 students.</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9</a:t>
            </a:fld>
            <a:endParaRPr lang="en-US"/>
          </a:p>
        </p:txBody>
      </p:sp>
    </p:spTree>
    <p:extLst>
      <p:ext uri="{BB962C8B-B14F-4D97-AF65-F5344CB8AC3E}">
        <p14:creationId xmlns:p14="http://schemas.microsoft.com/office/powerpoint/2010/main" val="161300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majority, 17 (77.3%) had a BSN degree. 50% (11) of respondents had more than 15 years of nursing experience and most of them have worked with the current employer at least 6 years.  (</a:t>
            </a:r>
            <a:r>
              <a:rPr lang="en-US" dirty="0" smtClean="0"/>
              <a:t>Years with current employer: most 7 (31.8%) had 11-14 </a:t>
            </a:r>
            <a:r>
              <a:rPr lang="en-US" dirty="0" err="1" smtClean="0"/>
              <a:t>yrs</a:t>
            </a:r>
            <a:r>
              <a:rPr lang="en-US" dirty="0" smtClean="0"/>
              <a:t>; next 5 (22.7%)</a:t>
            </a:r>
            <a:r>
              <a:rPr lang="en-US" baseline="0" dirty="0" smtClean="0"/>
              <a:t> had less than 2 yrs.)</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11</a:t>
            </a:fld>
            <a:endParaRPr lang="en-US"/>
          </a:p>
        </p:txBody>
      </p:sp>
    </p:spTree>
    <p:extLst>
      <p:ext uri="{BB962C8B-B14F-4D97-AF65-F5344CB8AC3E}">
        <p14:creationId xmlns:p14="http://schemas.microsoft.com/office/powerpoint/2010/main" val="2016776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“Program impact” refers</a:t>
            </a:r>
            <a:r>
              <a:rPr lang="en-US" baseline="0" dirty="0" smtClean="0"/>
              <a:t> to the frequency of formal involvement. </a:t>
            </a:r>
            <a:r>
              <a:rPr lang="en-US" dirty="0" smtClean="0"/>
              <a:t>Although difficult to measure,</a:t>
            </a:r>
            <a:r>
              <a:rPr lang="en-US" baseline="0" dirty="0" smtClean="0"/>
              <a:t> r</a:t>
            </a:r>
            <a:r>
              <a:rPr lang="en-US" dirty="0" smtClean="0"/>
              <a:t>espondents</a:t>
            </a:r>
            <a:r>
              <a:rPr lang="en-US" baseline="0" dirty="0" smtClean="0"/>
              <a:t> self reported the change in frequency of their organizational and teaching activities upon program graduation. </a:t>
            </a:r>
            <a:r>
              <a:rPr lang="en-US" dirty="0" smtClean="0"/>
              <a:t>Research</a:t>
            </a:r>
            <a:r>
              <a:rPr lang="en-US" baseline="0" dirty="0" smtClean="0"/>
              <a:t> activity such as development of research and EBP projects increased from 8 (10.7%) engagement to 14 (17.9%); Leadership and Management such as increased involvement in leading key nursing and hospital committees changed from 7 (9.3%) to 14 (17.9%).</a:t>
            </a:r>
          </a:p>
          <a:p>
            <a:r>
              <a:rPr lang="en-US" baseline="0" dirty="0" smtClean="0"/>
              <a:t>Teaching involvement: Although there were small numbers of respondents, increased engagement was notable. 10 graduates taught more than 30 semesters at 6 Schools of Nursing. (20 semesters were at schools other than UMD</a:t>
            </a:r>
          </a:p>
        </p:txBody>
      </p:sp>
      <p:sp>
        <p:nvSpPr>
          <p:cNvPr id="4" name="Slide Number Placeholder 3"/>
          <p:cNvSpPr>
            <a:spLocks noGrp="1"/>
          </p:cNvSpPr>
          <p:nvPr>
            <p:ph type="sldNum" sz="quarter" idx="10"/>
          </p:nvPr>
        </p:nvSpPr>
        <p:spPr/>
        <p:txBody>
          <a:bodyPr/>
          <a:lstStyle/>
          <a:p>
            <a:fld id="{988880CD-B809-4A80-91DE-E2E8A622ACCF}" type="slidenum">
              <a:rPr lang="en-US" smtClean="0"/>
              <a:t>12</a:t>
            </a:fld>
            <a:endParaRPr lang="en-US"/>
          </a:p>
        </p:txBody>
      </p:sp>
    </p:spTree>
    <p:extLst>
      <p:ext uri="{BB962C8B-B14F-4D97-AF65-F5344CB8AC3E}">
        <p14:creationId xmlns:p14="http://schemas.microsoft.com/office/powerpoint/2010/main" val="133681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Staff</a:t>
            </a:r>
            <a:r>
              <a:rPr lang="en-US" baseline="0" dirty="0" smtClean="0"/>
              <a:t> education or staff development took on a more formal staff continuing education role.  In-unit preceptor included </a:t>
            </a:r>
            <a:r>
              <a:rPr lang="en-US" baseline="0" dirty="0" err="1" smtClean="0"/>
              <a:t>precepting</a:t>
            </a:r>
            <a:r>
              <a:rPr lang="en-US" baseline="0" dirty="0" smtClean="0"/>
              <a:t> nursing students on an informal basis and changed to the more formalized Clinical instructor or simulation- lab instructor role. Overall there was a shift gain of 11.9%  from informal staff education to formal CE Instructor and 26.9% gain from in-unit preceptor to the formal roles of SON clinical instructor and simulation-lab instructor.</a:t>
            </a:r>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13</a:t>
            </a:fld>
            <a:endParaRPr lang="en-US"/>
          </a:p>
        </p:txBody>
      </p:sp>
    </p:spTree>
    <p:extLst>
      <p:ext uri="{BB962C8B-B14F-4D97-AF65-F5344CB8AC3E}">
        <p14:creationId xmlns:p14="http://schemas.microsoft.com/office/powerpoint/2010/main" val="1877328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Environment of pressures to contain costs, maintain revenue stream, meet IOM recommendations.  Budgetary</a:t>
            </a:r>
            <a:r>
              <a:rPr lang="en-US" baseline="0" dirty="0" smtClean="0"/>
              <a:t> drawdowns can result in tight staffing on patient care units and produce constraints making it difficult to ensure staff nurses can be released to serve as clinical instructors. 2. Seven hospital program specialists among 6 hospitals left for other positions and almost one-third of CNOs changed.  3. Many new programs 4. Some staff, after program admission, delay progression due to work and family commitments.</a:t>
            </a:r>
            <a:endParaRPr lang="en-US" dirty="0" smtClean="0"/>
          </a:p>
          <a:p>
            <a:r>
              <a:rPr lang="en-US" dirty="0" smtClean="0"/>
              <a:t>Project personnel: realities of hiring (timing</a:t>
            </a:r>
            <a:r>
              <a:rPr lang="en-US" baseline="0" dirty="0" smtClean="0"/>
              <a:t> and availability);  </a:t>
            </a:r>
            <a:r>
              <a:rPr lang="en-US" dirty="0" smtClean="0"/>
              <a:t>health issues</a:t>
            </a:r>
          </a:p>
          <a:p>
            <a:endParaRPr lang="en-US" dirty="0"/>
          </a:p>
        </p:txBody>
      </p:sp>
      <p:sp>
        <p:nvSpPr>
          <p:cNvPr id="4" name="Slide Number Placeholder 3"/>
          <p:cNvSpPr>
            <a:spLocks noGrp="1"/>
          </p:cNvSpPr>
          <p:nvPr>
            <p:ph type="sldNum" sz="quarter" idx="10"/>
          </p:nvPr>
        </p:nvSpPr>
        <p:spPr/>
        <p:txBody>
          <a:bodyPr/>
          <a:lstStyle/>
          <a:p>
            <a:fld id="{988880CD-B809-4A80-91DE-E2E8A622ACCF}" type="slidenum">
              <a:rPr lang="en-US" smtClean="0"/>
              <a:t>14</a:t>
            </a:fld>
            <a:endParaRPr lang="en-US"/>
          </a:p>
        </p:txBody>
      </p:sp>
    </p:spTree>
    <p:extLst>
      <p:ext uri="{BB962C8B-B14F-4D97-AF65-F5344CB8AC3E}">
        <p14:creationId xmlns:p14="http://schemas.microsoft.com/office/powerpoint/2010/main" val="398607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87592"/>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30592"/>
            <a:ext cx="8229600" cy="409557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9382D-C057-4147-A25D-F8E4C2F5F78E}" type="datetimeFigureOut">
              <a:rPr lang="en-US" smtClean="0"/>
              <a:t>5/18/2017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5C88E-DD74-3749-A6CB-A855C5DAE8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t>Partnerships for Professional Advancement</a:t>
            </a:r>
            <a:br>
              <a:rPr lang="en-US" sz="3200" dirty="0"/>
            </a:br>
            <a:endParaRPr lang="en-US" sz="3200" dirty="0"/>
          </a:p>
        </p:txBody>
      </p:sp>
      <p:sp>
        <p:nvSpPr>
          <p:cNvPr id="3" name="Subtitle 2"/>
          <p:cNvSpPr>
            <a:spLocks noGrp="1"/>
          </p:cNvSpPr>
          <p:nvPr>
            <p:ph type="subTitle" idx="1"/>
          </p:nvPr>
        </p:nvSpPr>
        <p:spPr/>
        <p:txBody>
          <a:bodyPr>
            <a:normAutofit fontScale="92500" lnSpcReduction="10000"/>
          </a:bodyPr>
          <a:lstStyle/>
          <a:p>
            <a:r>
              <a:rPr lang="en-US" sz="2400" dirty="0"/>
              <a:t>Mary Etta C. Mills, RN, ScD, NEA-BC, </a:t>
            </a:r>
            <a:r>
              <a:rPr lang="en-US" sz="2400" dirty="0" smtClean="0"/>
              <a:t>FAAN</a:t>
            </a:r>
          </a:p>
          <a:p>
            <a:r>
              <a:rPr lang="en-US" sz="2400" dirty="0" smtClean="0"/>
              <a:t>Linda </a:t>
            </a:r>
            <a:r>
              <a:rPr lang="en-US" sz="2400" dirty="0"/>
              <a:t>J. Hickman, RN, PhD, </a:t>
            </a:r>
            <a:r>
              <a:rPr lang="en-US" sz="2400" dirty="0" smtClean="0"/>
              <a:t>FACHE</a:t>
            </a:r>
          </a:p>
          <a:p>
            <a:endParaRPr lang="en-US" sz="2400" dirty="0"/>
          </a:p>
          <a:p>
            <a:r>
              <a:rPr lang="en-US" sz="1600" dirty="0"/>
              <a:t>Funding Support: NSP II Grant, Maryland Higher Education Commission</a:t>
            </a:r>
          </a:p>
          <a:p>
            <a:r>
              <a:rPr lang="en-US" sz="1600" dirty="0"/>
              <a:t>                        Health Services Cost Review Commission</a:t>
            </a:r>
          </a:p>
          <a:p>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Graduate Survey</a:t>
            </a:r>
            <a:endParaRPr lang="en-US" sz="3200" dirty="0"/>
          </a:p>
        </p:txBody>
      </p:sp>
      <p:sp>
        <p:nvSpPr>
          <p:cNvPr id="3" name="Content Placeholder 2"/>
          <p:cNvSpPr>
            <a:spLocks noGrp="1"/>
          </p:cNvSpPr>
          <p:nvPr>
            <p:ph idx="1"/>
          </p:nvPr>
        </p:nvSpPr>
        <p:spPr/>
        <p:txBody>
          <a:bodyPr/>
          <a:lstStyle/>
          <a:p>
            <a:r>
              <a:rPr lang="en-US" dirty="0" smtClean="0"/>
              <a:t>Conducted in 2015</a:t>
            </a:r>
          </a:p>
          <a:p>
            <a:r>
              <a:rPr lang="en-US" dirty="0" smtClean="0"/>
              <a:t>42 randomly selected MS graduates invited to participate</a:t>
            </a:r>
          </a:p>
          <a:p>
            <a:r>
              <a:rPr lang="en-US" dirty="0" smtClean="0"/>
              <a:t>Response: 22/42 = 52.4%</a:t>
            </a:r>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891730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Demographic Characteristics</a:t>
            </a:r>
            <a:endParaRPr lang="en-US" sz="3200" dirty="0"/>
          </a:p>
        </p:txBody>
      </p:sp>
      <p:sp>
        <p:nvSpPr>
          <p:cNvPr id="3" name="Content Placeholder 2"/>
          <p:cNvSpPr>
            <a:spLocks noGrp="1"/>
          </p:cNvSpPr>
          <p:nvPr>
            <p:ph idx="1"/>
          </p:nvPr>
        </p:nvSpPr>
        <p:spPr>
          <a:xfrm>
            <a:off x="457200" y="1782305"/>
            <a:ext cx="8229600" cy="4343859"/>
          </a:xfrm>
        </p:spPr>
        <p:txBody>
          <a:bodyPr>
            <a:normAutofit fontScale="25000" lnSpcReduction="20000"/>
          </a:bodyPr>
          <a:lstStyle/>
          <a:p>
            <a:r>
              <a:rPr lang="en-US" sz="9600" dirty="0" smtClean="0"/>
              <a:t>Initial Nursing Degree: </a:t>
            </a:r>
          </a:p>
          <a:p>
            <a:pPr marL="0" indent="0">
              <a:buNone/>
            </a:pPr>
            <a:r>
              <a:rPr lang="en-US" sz="9600" dirty="0"/>
              <a:t> </a:t>
            </a:r>
            <a:r>
              <a:rPr lang="en-US" sz="9600" dirty="0" smtClean="0"/>
              <a:t>        BSN: 77.3% (n=17)   ADN: 13.6% (n=3)  Diploma: 9.1% (n=2) </a:t>
            </a:r>
          </a:p>
          <a:p>
            <a:pPr marL="0" indent="0">
              <a:buNone/>
            </a:pPr>
            <a:r>
              <a:rPr lang="en-US" sz="9600" dirty="0"/>
              <a:t> </a:t>
            </a:r>
            <a:r>
              <a:rPr lang="en-US" sz="9600" dirty="0" smtClean="0"/>
              <a:t>                   </a:t>
            </a:r>
          </a:p>
          <a:p>
            <a:pPr>
              <a:buFont typeface="Arial" charset="0"/>
              <a:buChar char="•"/>
            </a:pPr>
            <a:r>
              <a:rPr lang="en-US" sz="9600" dirty="0" err="1" smtClean="0"/>
              <a:t>Yrs</a:t>
            </a:r>
            <a:r>
              <a:rPr lang="en-US" sz="9600" dirty="0" smtClean="0"/>
              <a:t> of Experience: </a:t>
            </a:r>
          </a:p>
          <a:p>
            <a:pPr marL="0" indent="0">
              <a:buNone/>
            </a:pPr>
            <a:r>
              <a:rPr lang="en-US" sz="9600" dirty="0" smtClean="0"/>
              <a:t>        6-10 </a:t>
            </a:r>
            <a:r>
              <a:rPr lang="en-US" sz="9600" dirty="0" err="1" smtClean="0"/>
              <a:t>yrs</a:t>
            </a:r>
            <a:r>
              <a:rPr lang="en-US" sz="9600" dirty="0" smtClean="0"/>
              <a:t>  27.3% (n=6)    11-14 </a:t>
            </a:r>
            <a:r>
              <a:rPr lang="en-US" sz="9600" dirty="0" err="1" smtClean="0"/>
              <a:t>yrs</a:t>
            </a:r>
            <a:r>
              <a:rPr lang="en-US" sz="9600" dirty="0" smtClean="0"/>
              <a:t>  22.7% (n=5)   </a:t>
            </a:r>
          </a:p>
          <a:p>
            <a:pPr marL="0" indent="0">
              <a:buNone/>
            </a:pPr>
            <a:r>
              <a:rPr lang="en-US" sz="9600" dirty="0"/>
              <a:t> </a:t>
            </a:r>
            <a:r>
              <a:rPr lang="en-US" sz="9600" dirty="0" smtClean="0"/>
              <a:t>       &gt; 15 </a:t>
            </a:r>
            <a:r>
              <a:rPr lang="en-US" sz="9600" dirty="0" err="1" smtClean="0"/>
              <a:t>yrs</a:t>
            </a:r>
            <a:r>
              <a:rPr lang="en-US" sz="9600" dirty="0" smtClean="0"/>
              <a:t> 50.0% (n=11)</a:t>
            </a:r>
          </a:p>
          <a:p>
            <a:pPr marL="0" indent="0">
              <a:buNone/>
            </a:pPr>
            <a:endParaRPr lang="en-US" sz="9600" dirty="0" smtClean="0"/>
          </a:p>
          <a:p>
            <a:pPr>
              <a:buFont typeface="Arial" charset="0"/>
              <a:buChar char="•"/>
            </a:pPr>
            <a:r>
              <a:rPr lang="en-US" sz="9600" dirty="0" err="1" smtClean="0"/>
              <a:t>Yrs</a:t>
            </a:r>
            <a:r>
              <a:rPr lang="en-US" sz="9600" dirty="0" smtClean="0"/>
              <a:t> with Current Employer:  Range  &lt;2  to  &gt; 15 </a:t>
            </a:r>
            <a:r>
              <a:rPr lang="en-US" sz="9600" dirty="0" err="1" smtClean="0"/>
              <a:t>yrs</a:t>
            </a:r>
            <a:endParaRPr lang="en-US" sz="9600" dirty="0" smtClean="0"/>
          </a:p>
          <a:p>
            <a:pPr>
              <a:buFont typeface="Arial" charset="0"/>
              <a:buChar char="•"/>
            </a:pPr>
            <a:endParaRPr lang="en-US" sz="9600" dirty="0" smtClean="0"/>
          </a:p>
          <a:p>
            <a:pPr>
              <a:buFont typeface="Arial" charset="0"/>
              <a:buChar char="•"/>
            </a:pPr>
            <a:r>
              <a:rPr lang="en-US" sz="9600" dirty="0" smtClean="0"/>
              <a:t>Full-time position:</a:t>
            </a:r>
          </a:p>
          <a:p>
            <a:pPr marL="0" indent="0">
              <a:buNone/>
            </a:pPr>
            <a:r>
              <a:rPr lang="en-US" sz="9600" dirty="0"/>
              <a:t> </a:t>
            </a:r>
            <a:r>
              <a:rPr lang="en-US" sz="9600" dirty="0" smtClean="0"/>
              <a:t>        Educator 31.8%  (n=7)   Clinical Staff 22.7%  (n=5)</a:t>
            </a:r>
          </a:p>
          <a:p>
            <a:pPr marL="0" indent="0">
              <a:buNone/>
            </a:pPr>
            <a:r>
              <a:rPr lang="en-US" sz="9600" dirty="0"/>
              <a:t> </a:t>
            </a:r>
            <a:r>
              <a:rPr lang="en-US" sz="9600" dirty="0" smtClean="0"/>
              <a:t>        Manager 27.2%  (n=6)   Other 18.2% (n=4)</a:t>
            </a:r>
          </a:p>
          <a:p>
            <a:pPr marL="0" indent="0">
              <a:buNone/>
            </a:pPr>
            <a:r>
              <a:rPr lang="en-US" dirty="0" smtClean="0"/>
              <a:t>                 </a:t>
            </a:r>
          </a:p>
          <a:p>
            <a:pPr marL="0" indent="0">
              <a:buNone/>
            </a:pPr>
            <a:r>
              <a:rPr lang="en-US" dirty="0"/>
              <a:t> </a:t>
            </a:r>
            <a:r>
              <a:rPr lang="en-US" dirty="0" smtClean="0"/>
              <a:t>       </a:t>
            </a:r>
          </a:p>
          <a:p>
            <a:pPr marL="0" indent="0">
              <a:buNone/>
            </a:pPr>
            <a:r>
              <a:rPr lang="en-US" dirty="0" smtClean="0"/>
              <a:t>       </a:t>
            </a:r>
            <a:endParaRPr lang="en-US" dirty="0"/>
          </a:p>
        </p:txBody>
      </p:sp>
    </p:spTree>
    <p:extLst>
      <p:ext uri="{BB962C8B-B14F-4D97-AF65-F5344CB8AC3E}">
        <p14:creationId xmlns:p14="http://schemas.microsoft.com/office/powerpoint/2010/main" val="644963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 Impact on Organizational and Teaching Activities </a:t>
            </a:r>
            <a:endParaRPr lang="en-US" dirty="0"/>
          </a:p>
        </p:txBody>
      </p:sp>
      <p:sp>
        <p:nvSpPr>
          <p:cNvPr id="3" name="Content Placeholder 2"/>
          <p:cNvSpPr>
            <a:spLocks noGrp="1"/>
          </p:cNvSpPr>
          <p:nvPr>
            <p:ph idx="1"/>
          </p:nvPr>
        </p:nvSpPr>
        <p:spPr>
          <a:xfrm>
            <a:off x="457200" y="1906606"/>
            <a:ext cx="8229600" cy="4095571"/>
          </a:xfrm>
        </p:spPr>
        <p:txBody>
          <a:bodyPr>
            <a:normAutofit fontScale="85000" lnSpcReduction="10000"/>
          </a:bodyPr>
          <a:lstStyle/>
          <a:p>
            <a:r>
              <a:rPr lang="en-US" dirty="0" smtClean="0"/>
              <a:t>Organizational Participation: </a:t>
            </a:r>
          </a:p>
          <a:p>
            <a:pPr marL="0" indent="0">
              <a:buNone/>
            </a:pPr>
            <a:r>
              <a:rPr lang="en-US" dirty="0"/>
              <a:t> </a:t>
            </a:r>
            <a:r>
              <a:rPr lang="en-US" dirty="0" smtClean="0"/>
              <a:t>       Research/EBP (from 10.7% to 17.9%)  </a:t>
            </a:r>
          </a:p>
          <a:p>
            <a:pPr marL="0" indent="0">
              <a:buNone/>
            </a:pPr>
            <a:r>
              <a:rPr lang="en-US" dirty="0"/>
              <a:t> </a:t>
            </a:r>
            <a:r>
              <a:rPr lang="en-US" dirty="0" smtClean="0"/>
              <a:t>       Leadership and Management (from 9.3% to 17.9%)</a:t>
            </a:r>
          </a:p>
          <a:p>
            <a:r>
              <a:rPr lang="en-US" dirty="0" smtClean="0"/>
              <a:t>Teaching Involvement:  Increased frequency of participation:</a:t>
            </a:r>
          </a:p>
          <a:p>
            <a:pPr marL="0" indent="0">
              <a:buNone/>
            </a:pPr>
            <a:r>
              <a:rPr lang="en-US" dirty="0" smtClean="0"/>
              <a:t>        CE Instructors (from 9.8% to 21.7%); </a:t>
            </a:r>
          </a:p>
          <a:p>
            <a:pPr marL="0" indent="0">
              <a:buNone/>
            </a:pPr>
            <a:r>
              <a:rPr lang="en-US" dirty="0"/>
              <a:t> </a:t>
            </a:r>
            <a:r>
              <a:rPr lang="en-US" dirty="0" smtClean="0"/>
              <a:t>       School of Nursing Clinical Instructor </a:t>
            </a:r>
          </a:p>
          <a:p>
            <a:pPr marL="0" indent="0">
              <a:buNone/>
            </a:pPr>
            <a:r>
              <a:rPr lang="en-US" dirty="0"/>
              <a:t> </a:t>
            </a:r>
            <a:r>
              <a:rPr lang="en-US" dirty="0" smtClean="0"/>
              <a:t>                     (from  4.9% to  13.0%)</a:t>
            </a:r>
          </a:p>
          <a:p>
            <a:pPr marL="0" indent="0">
              <a:buNone/>
            </a:pPr>
            <a:r>
              <a:rPr lang="en-US" dirty="0"/>
              <a:t> </a:t>
            </a:r>
            <a:r>
              <a:rPr lang="en-US" dirty="0" smtClean="0"/>
              <a:t>       Simulation-Lab Instructor ( from 7.3% to 26.1%) </a:t>
            </a:r>
            <a:endParaRPr lang="en-US" dirty="0"/>
          </a:p>
        </p:txBody>
      </p:sp>
    </p:spTree>
    <p:extLst>
      <p:ext uri="{BB962C8B-B14F-4D97-AF65-F5344CB8AC3E}">
        <p14:creationId xmlns:p14="http://schemas.microsoft.com/office/powerpoint/2010/main" val="2353630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Maturation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Notable Shifts in roles following program graduation:</a:t>
            </a:r>
          </a:p>
          <a:p>
            <a:pPr marL="0" indent="0">
              <a:buNone/>
            </a:pPr>
            <a:r>
              <a:rPr lang="en-US" dirty="0"/>
              <a:t> </a:t>
            </a:r>
            <a:r>
              <a:rPr lang="en-US" dirty="0" smtClean="0"/>
              <a:t>                     </a:t>
            </a:r>
            <a:r>
              <a:rPr lang="en-US" u="sng" dirty="0" smtClean="0"/>
              <a:t>From</a:t>
            </a:r>
            <a:r>
              <a:rPr lang="en-US" dirty="0" smtClean="0"/>
              <a:t>                      </a:t>
            </a:r>
            <a:r>
              <a:rPr lang="en-US" u="sng" dirty="0" smtClean="0"/>
              <a:t>To</a:t>
            </a:r>
          </a:p>
          <a:p>
            <a:pPr marL="0" indent="0">
              <a:buNone/>
            </a:pPr>
            <a:r>
              <a:rPr lang="en-US" dirty="0" smtClean="0"/>
              <a:t>- Informal staff education  Formal CE instructor</a:t>
            </a:r>
          </a:p>
          <a:p>
            <a:pPr marL="0" indent="0">
              <a:buNone/>
            </a:pPr>
            <a:r>
              <a:rPr lang="en-US" dirty="0"/>
              <a:t> </a:t>
            </a:r>
            <a:r>
              <a:rPr lang="en-US" dirty="0" smtClean="0"/>
              <a:t>      25.3% - 16.7%                    9.8%- 21.7%</a:t>
            </a:r>
          </a:p>
          <a:p>
            <a:pPr>
              <a:buFontTx/>
              <a:buChar char="-"/>
            </a:pPr>
            <a:r>
              <a:rPr lang="en-US" dirty="0" smtClean="0"/>
              <a:t>In-unit preceptor            SON Clinical Instructor</a:t>
            </a:r>
          </a:p>
          <a:p>
            <a:pPr marL="0" indent="0">
              <a:buNone/>
            </a:pPr>
            <a:r>
              <a:rPr lang="en-US" dirty="0" smtClean="0"/>
              <a:t>       39.0% - 17.4%                    4.9% - 13.0%</a:t>
            </a:r>
          </a:p>
          <a:p>
            <a:pPr marL="0" indent="0">
              <a:buNone/>
            </a:pPr>
            <a:r>
              <a:rPr lang="en-US" dirty="0"/>
              <a:t> </a:t>
            </a:r>
            <a:r>
              <a:rPr lang="en-US" dirty="0" smtClean="0"/>
              <a:t>                                               Simulation-lab instr.</a:t>
            </a:r>
          </a:p>
          <a:p>
            <a:pPr marL="0" indent="0">
              <a:buNone/>
            </a:pPr>
            <a:r>
              <a:rPr lang="en-US" dirty="0"/>
              <a:t> </a:t>
            </a:r>
            <a:r>
              <a:rPr lang="en-US" dirty="0" smtClean="0"/>
              <a:t>                                                     7.3%- 26.1%                    </a:t>
            </a:r>
          </a:p>
        </p:txBody>
      </p:sp>
    </p:spTree>
    <p:extLst>
      <p:ext uri="{BB962C8B-B14F-4D97-AF65-F5344CB8AC3E}">
        <p14:creationId xmlns:p14="http://schemas.microsoft.com/office/powerpoint/2010/main" val="3022923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Realities of Organizations:</a:t>
            </a:r>
          </a:p>
          <a:p>
            <a:pPr marL="0" indent="0">
              <a:buNone/>
            </a:pPr>
            <a:r>
              <a:rPr lang="en-US" dirty="0"/>
              <a:t> </a:t>
            </a:r>
            <a:r>
              <a:rPr lang="en-US" dirty="0" smtClean="0"/>
              <a:t>   - Meeting health environment demands </a:t>
            </a:r>
          </a:p>
          <a:p>
            <a:pPr marL="0" indent="0">
              <a:buNone/>
            </a:pPr>
            <a:r>
              <a:rPr lang="en-US" dirty="0"/>
              <a:t> </a:t>
            </a:r>
            <a:r>
              <a:rPr lang="en-US" dirty="0" smtClean="0"/>
              <a:t>   - Changes in project personnel, hospital  </a:t>
            </a:r>
          </a:p>
          <a:p>
            <a:pPr marL="0" indent="0">
              <a:buNone/>
            </a:pPr>
            <a:r>
              <a:rPr lang="en-US" dirty="0"/>
              <a:t> </a:t>
            </a:r>
            <a:r>
              <a:rPr lang="en-US" dirty="0" smtClean="0"/>
              <a:t>     education coordinators, CNOs </a:t>
            </a:r>
          </a:p>
          <a:p>
            <a:pPr marL="0" indent="0">
              <a:buNone/>
            </a:pPr>
            <a:r>
              <a:rPr lang="en-US" dirty="0"/>
              <a:t> </a:t>
            </a:r>
            <a:r>
              <a:rPr lang="en-US" dirty="0" smtClean="0"/>
              <a:t>   - Increasing competition from new and   </a:t>
            </a:r>
          </a:p>
          <a:p>
            <a:pPr marL="0" indent="0">
              <a:buNone/>
            </a:pPr>
            <a:r>
              <a:rPr lang="en-US" dirty="0"/>
              <a:t> </a:t>
            </a:r>
            <a:r>
              <a:rPr lang="en-US" dirty="0" smtClean="0"/>
              <a:t>      existing programs</a:t>
            </a:r>
          </a:p>
          <a:p>
            <a:pPr marL="0" indent="0">
              <a:buNone/>
            </a:pPr>
            <a:r>
              <a:rPr lang="en-US" dirty="0"/>
              <a:t> </a:t>
            </a:r>
            <a:r>
              <a:rPr lang="en-US" dirty="0" smtClean="0"/>
              <a:t>   - Adequate tuition support combined with work  </a:t>
            </a:r>
          </a:p>
          <a:p>
            <a:pPr marL="0" indent="0">
              <a:buNone/>
            </a:pPr>
            <a:r>
              <a:rPr lang="en-US" dirty="0"/>
              <a:t> </a:t>
            </a:r>
            <a:r>
              <a:rPr lang="en-US" dirty="0" smtClean="0"/>
              <a:t>     obligations</a:t>
            </a:r>
            <a:endParaRPr lang="en-US" dirty="0"/>
          </a:p>
        </p:txBody>
      </p:sp>
    </p:spTree>
    <p:extLst>
      <p:ext uri="{BB962C8B-B14F-4D97-AF65-F5344CB8AC3E}">
        <p14:creationId xmlns:p14="http://schemas.microsoft.com/office/powerpoint/2010/main" val="3279998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lstStyle/>
          <a:p>
            <a:pPr marL="0" indent="0">
              <a:buNone/>
            </a:pPr>
            <a:r>
              <a:rPr lang="en-US" dirty="0" smtClean="0"/>
              <a:t>-   Academic- service partnerships through  </a:t>
            </a:r>
          </a:p>
          <a:p>
            <a:pPr marL="0" indent="0">
              <a:buNone/>
            </a:pPr>
            <a:r>
              <a:rPr lang="en-US" dirty="0"/>
              <a:t> </a:t>
            </a:r>
            <a:r>
              <a:rPr lang="en-US" dirty="0" smtClean="0"/>
              <a:t>   relationship building to promote professional </a:t>
            </a:r>
          </a:p>
          <a:p>
            <a:pPr marL="0" indent="0">
              <a:buNone/>
            </a:pPr>
            <a:r>
              <a:rPr lang="en-US" dirty="0"/>
              <a:t> </a:t>
            </a:r>
            <a:r>
              <a:rPr lang="en-US" dirty="0" smtClean="0"/>
              <a:t>   advancement </a:t>
            </a:r>
          </a:p>
          <a:p>
            <a:pPr>
              <a:buFontTx/>
              <a:buChar char="-"/>
            </a:pPr>
            <a:r>
              <a:rPr lang="en-US" dirty="0" smtClean="0"/>
              <a:t>Creation of innovative positions built on combined practice and faculty roles</a:t>
            </a:r>
          </a:p>
          <a:p>
            <a:pPr>
              <a:buFontTx/>
              <a:buChar char="-"/>
            </a:pPr>
            <a:r>
              <a:rPr lang="en-US" dirty="0" smtClean="0"/>
              <a:t>Increased enrollment in schools of nursing to meet future health care needs </a:t>
            </a:r>
            <a:endParaRPr lang="en-US" dirty="0"/>
          </a:p>
        </p:txBody>
      </p:sp>
    </p:spTree>
    <p:extLst>
      <p:ext uri="{BB962C8B-B14F-4D97-AF65-F5344CB8AC3E}">
        <p14:creationId xmlns:p14="http://schemas.microsoft.com/office/powerpoint/2010/main" val="122798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Workforce Demand*</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Projected shortages of nurses vary across the nation</a:t>
            </a:r>
          </a:p>
          <a:p>
            <a:r>
              <a:rPr lang="en-US" dirty="0" err="1" smtClean="0"/>
              <a:t>MidAtlantic</a:t>
            </a:r>
            <a:r>
              <a:rPr lang="en-US" dirty="0" smtClean="0"/>
              <a:t>: 42% of RNs are over </a:t>
            </a:r>
            <a:r>
              <a:rPr lang="en-US" dirty="0"/>
              <a:t>5</a:t>
            </a:r>
            <a:r>
              <a:rPr lang="en-US" dirty="0" smtClean="0"/>
              <a:t>0 </a:t>
            </a:r>
            <a:r>
              <a:rPr lang="en-US" dirty="0" err="1" smtClean="0"/>
              <a:t>yrs</a:t>
            </a:r>
            <a:r>
              <a:rPr lang="en-US" dirty="0" smtClean="0"/>
              <a:t> of age</a:t>
            </a:r>
          </a:p>
          <a:p>
            <a:r>
              <a:rPr lang="en-US" dirty="0" smtClean="0"/>
              <a:t>12% growth 2009-2014</a:t>
            </a:r>
          </a:p>
          <a:p>
            <a:r>
              <a:rPr lang="en-US" dirty="0" smtClean="0"/>
              <a:t>9% growth 2015-2030 projected</a:t>
            </a:r>
          </a:p>
          <a:p>
            <a:r>
              <a:rPr lang="en-US" dirty="0" smtClean="0"/>
              <a:t>1%- 2% growth in FTE RN per capita</a:t>
            </a:r>
          </a:p>
          <a:p>
            <a:pPr marL="0" indent="0">
              <a:buNone/>
            </a:pPr>
            <a:endParaRPr lang="en-US" dirty="0" smtClean="0"/>
          </a:p>
          <a:p>
            <a:pPr marL="0" indent="0">
              <a:buNone/>
            </a:pPr>
            <a:r>
              <a:rPr lang="en-US" sz="1800" dirty="0" smtClean="0"/>
              <a:t>*</a:t>
            </a:r>
            <a:r>
              <a:rPr lang="en-US" sz="1800" dirty="0" err="1" smtClean="0"/>
              <a:t>Auerbach</a:t>
            </a:r>
            <a:r>
              <a:rPr lang="en-US" sz="1800" dirty="0" smtClean="0"/>
              <a:t>, D.I., </a:t>
            </a:r>
            <a:r>
              <a:rPr lang="en-US" sz="1800" dirty="0" err="1" smtClean="0"/>
              <a:t>Burerhaus</a:t>
            </a:r>
            <a:r>
              <a:rPr lang="en-US" sz="1800" dirty="0" smtClean="0"/>
              <a:t>, P.I. &amp; </a:t>
            </a:r>
            <a:r>
              <a:rPr lang="en-US" sz="1800" dirty="0" err="1" smtClean="0"/>
              <a:t>Staiger</a:t>
            </a:r>
            <a:r>
              <a:rPr lang="en-US" sz="1800" dirty="0" smtClean="0"/>
              <a:t>, D.O. (2017). How fast will the registered nurse workforce grow through 2030? </a:t>
            </a:r>
            <a:r>
              <a:rPr lang="en-US" sz="1800" u="sng" dirty="0" smtClean="0"/>
              <a:t>Nursing Outlook</a:t>
            </a:r>
            <a:r>
              <a:rPr lang="en-US" sz="1800" dirty="0" smtClean="0"/>
              <a:t>, 65 (1), 116-122. </a:t>
            </a:r>
            <a:endParaRPr lang="en-US" sz="1800" dirty="0"/>
          </a:p>
        </p:txBody>
      </p:sp>
    </p:spTree>
    <p:extLst>
      <p:ext uri="{BB962C8B-B14F-4D97-AF65-F5344CB8AC3E}">
        <p14:creationId xmlns:p14="http://schemas.microsoft.com/office/powerpoint/2010/main" val="567575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Advancing Academic Preparation of Nurses in the Workforce</a:t>
            </a:r>
            <a:endParaRPr lang="en-US" sz="2800" b="1" dirty="0"/>
          </a:p>
        </p:txBody>
      </p:sp>
      <p:sp>
        <p:nvSpPr>
          <p:cNvPr id="3" name="Content Placeholder 2"/>
          <p:cNvSpPr>
            <a:spLocks noGrp="1"/>
          </p:cNvSpPr>
          <p:nvPr>
            <p:ph idx="1"/>
          </p:nvPr>
        </p:nvSpPr>
        <p:spPr/>
        <p:txBody>
          <a:bodyPr>
            <a:normAutofit fontScale="92500" lnSpcReduction="10000"/>
          </a:bodyPr>
          <a:lstStyle/>
          <a:p>
            <a:r>
              <a:rPr lang="en-US" dirty="0" smtClean="0"/>
              <a:t>Academic-service partnerships with 24 hospitals over 10 years (2006- present).</a:t>
            </a:r>
          </a:p>
          <a:p>
            <a:r>
              <a:rPr lang="en-US" dirty="0" smtClean="0"/>
              <a:t>Purpose: </a:t>
            </a:r>
          </a:p>
          <a:p>
            <a:pPr marL="0" indent="0">
              <a:buNone/>
            </a:pPr>
            <a:r>
              <a:rPr lang="en-US" dirty="0"/>
              <a:t> </a:t>
            </a:r>
            <a:r>
              <a:rPr lang="en-US" dirty="0" smtClean="0"/>
              <a:t>       </a:t>
            </a:r>
            <a:r>
              <a:rPr lang="en-US" u="sng" dirty="0" smtClean="0"/>
              <a:t>Initial</a:t>
            </a:r>
            <a:r>
              <a:rPr lang="en-US" dirty="0" smtClean="0"/>
              <a:t>-  MS preparation of RNs to expand  </a:t>
            </a:r>
          </a:p>
          <a:p>
            <a:pPr marL="0" indent="0">
              <a:buNone/>
            </a:pPr>
            <a:r>
              <a:rPr lang="en-US" dirty="0"/>
              <a:t> </a:t>
            </a:r>
            <a:r>
              <a:rPr lang="en-US" dirty="0" smtClean="0"/>
              <a:t>             clinical access in support of increased </a:t>
            </a:r>
          </a:p>
          <a:p>
            <a:pPr marL="0" indent="0">
              <a:buNone/>
            </a:pPr>
            <a:r>
              <a:rPr lang="en-US" dirty="0"/>
              <a:t> </a:t>
            </a:r>
            <a:r>
              <a:rPr lang="en-US" dirty="0" smtClean="0"/>
              <a:t>             nursing student enrollments </a:t>
            </a:r>
          </a:p>
          <a:p>
            <a:pPr marL="0" indent="0">
              <a:buNone/>
            </a:pPr>
            <a:r>
              <a:rPr lang="en-US" dirty="0"/>
              <a:t> </a:t>
            </a:r>
            <a:r>
              <a:rPr lang="en-US" dirty="0" smtClean="0"/>
              <a:t>       </a:t>
            </a:r>
            <a:r>
              <a:rPr lang="en-US" u="sng" dirty="0" smtClean="0"/>
              <a:t>Expanded</a:t>
            </a:r>
            <a:r>
              <a:rPr lang="en-US" dirty="0" smtClean="0"/>
              <a:t> – RN-BSN preparation to assist in </a:t>
            </a:r>
          </a:p>
          <a:p>
            <a:pPr marL="0" indent="0">
              <a:buNone/>
            </a:pPr>
            <a:r>
              <a:rPr lang="en-US" dirty="0"/>
              <a:t> </a:t>
            </a:r>
            <a:r>
              <a:rPr lang="en-US" dirty="0" smtClean="0"/>
              <a:t>              meeting the IOM objectives of 80%</a:t>
            </a:r>
            <a:endParaRPr lang="en-US" dirty="0"/>
          </a:p>
        </p:txBody>
      </p:sp>
    </p:spTree>
    <p:extLst>
      <p:ext uri="{BB962C8B-B14F-4D97-AF65-F5344CB8AC3E}">
        <p14:creationId xmlns:p14="http://schemas.microsoft.com/office/powerpoint/2010/main" val="1354988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Academic- Service Partnership Model</a:t>
            </a:r>
            <a:endParaRPr lang="en-US" sz="2800" dirty="0"/>
          </a:p>
        </p:txBody>
      </p:sp>
      <p:sp>
        <p:nvSpPr>
          <p:cNvPr id="3" name="Content Placeholder 2"/>
          <p:cNvSpPr>
            <a:spLocks noGrp="1"/>
          </p:cNvSpPr>
          <p:nvPr>
            <p:ph idx="1"/>
          </p:nvPr>
        </p:nvSpPr>
        <p:spPr/>
        <p:txBody>
          <a:bodyPr>
            <a:normAutofit fontScale="85000" lnSpcReduction="10000"/>
          </a:bodyPr>
          <a:lstStyle/>
          <a:p>
            <a:pPr marL="0" indent="0" algn="ctr">
              <a:buNone/>
            </a:pPr>
            <a:r>
              <a:rPr lang="en-US" sz="4800" b="1" u="sng" dirty="0"/>
              <a:t>ACADEMIC</a:t>
            </a:r>
            <a:endParaRPr lang="en-US" sz="4400" b="1" u="sng" dirty="0"/>
          </a:p>
          <a:p>
            <a:pPr marL="0" indent="0" algn="ctr">
              <a:buNone/>
            </a:pPr>
            <a:r>
              <a:rPr lang="en-US" sz="3600" dirty="0"/>
              <a:t>University of Maryland, Baltimore </a:t>
            </a:r>
          </a:p>
          <a:p>
            <a:pPr marL="0" indent="0" algn="ctr">
              <a:buNone/>
            </a:pPr>
            <a:r>
              <a:rPr lang="en-US" sz="3600" dirty="0"/>
              <a:t>School of Nursing </a:t>
            </a:r>
          </a:p>
          <a:p>
            <a:pPr algn="ctr"/>
            <a:endParaRPr lang="en-US" sz="1050" dirty="0"/>
          </a:p>
          <a:p>
            <a:pPr>
              <a:spcAft>
                <a:spcPts val="600"/>
              </a:spcAft>
              <a:buSzPct val="150000"/>
            </a:pPr>
            <a:r>
              <a:rPr lang="en-US" dirty="0"/>
              <a:t> NSP II Project Director, </a:t>
            </a:r>
            <a:r>
              <a:rPr lang="en-US" dirty="0" smtClean="0"/>
              <a:t>Academic Program Specialists</a:t>
            </a:r>
            <a:endParaRPr lang="en-US" dirty="0"/>
          </a:p>
          <a:p>
            <a:pPr>
              <a:spcAft>
                <a:spcPts val="600"/>
              </a:spcAft>
              <a:buSzPct val="150000"/>
            </a:pPr>
            <a:r>
              <a:rPr lang="en-US" dirty="0"/>
              <a:t> Develop nursing cohort &amp; mentorship model</a:t>
            </a:r>
          </a:p>
          <a:p>
            <a:pPr>
              <a:spcAft>
                <a:spcPts val="600"/>
              </a:spcAft>
              <a:buSzPct val="150000"/>
            </a:pPr>
            <a:r>
              <a:rPr lang="en-US" dirty="0"/>
              <a:t> Recruit, admit &amp; enroll nurses to earn </a:t>
            </a:r>
            <a:r>
              <a:rPr lang="en-US" dirty="0" smtClean="0"/>
              <a:t>BSN/MS </a:t>
            </a:r>
            <a:r>
              <a:rPr lang="en-US" dirty="0"/>
              <a:t>degree</a:t>
            </a:r>
          </a:p>
          <a:p>
            <a:pPr>
              <a:spcAft>
                <a:spcPts val="600"/>
              </a:spcAft>
              <a:buSzPct val="150000"/>
            </a:pPr>
            <a:r>
              <a:rPr lang="en-US" dirty="0"/>
              <a:t> Service excellence onsite for NSP II students  </a:t>
            </a:r>
          </a:p>
          <a:p>
            <a:endParaRPr lang="en-US" dirty="0"/>
          </a:p>
        </p:txBody>
      </p:sp>
    </p:spTree>
    <p:extLst>
      <p:ext uri="{BB962C8B-B14F-4D97-AF65-F5344CB8AC3E}">
        <p14:creationId xmlns:p14="http://schemas.microsoft.com/office/powerpoint/2010/main" val="2277803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lgn="ctr">
              <a:buNone/>
            </a:pPr>
            <a:r>
              <a:rPr lang="en-US" sz="4800" b="1" u="sng" dirty="0" smtClean="0"/>
              <a:t>SERVICE</a:t>
            </a:r>
          </a:p>
          <a:p>
            <a:pPr marL="0" indent="0" algn="ctr">
              <a:buNone/>
            </a:pPr>
            <a:r>
              <a:rPr lang="en-US" sz="3600" dirty="0" smtClean="0"/>
              <a:t> Partner Medical </a:t>
            </a:r>
            <a:r>
              <a:rPr lang="en-US" sz="3600" dirty="0"/>
              <a:t>Center </a:t>
            </a:r>
          </a:p>
          <a:p>
            <a:pPr algn="ctr"/>
            <a:endParaRPr lang="en-US" sz="1050" dirty="0"/>
          </a:p>
          <a:p>
            <a:pPr>
              <a:spcAft>
                <a:spcPts val="600"/>
              </a:spcAft>
              <a:buSzPct val="150000"/>
            </a:pPr>
            <a:r>
              <a:rPr lang="en-US" dirty="0"/>
              <a:t> Appoint NSP II Coordinator/Liaison</a:t>
            </a:r>
          </a:p>
          <a:p>
            <a:pPr>
              <a:spcAft>
                <a:spcPts val="600"/>
              </a:spcAft>
              <a:buSzPct val="150000"/>
            </a:pPr>
            <a:r>
              <a:rPr lang="en-US" dirty="0"/>
              <a:t> Promote NSP II in hospital communications</a:t>
            </a:r>
          </a:p>
          <a:p>
            <a:pPr>
              <a:spcAft>
                <a:spcPts val="600"/>
              </a:spcAft>
              <a:buSzPct val="150000"/>
            </a:pPr>
            <a:r>
              <a:rPr lang="en-US" dirty="0"/>
              <a:t> Provide tuition benefits and possible incentives</a:t>
            </a:r>
          </a:p>
          <a:p>
            <a:pPr>
              <a:spcAft>
                <a:spcPts val="600"/>
              </a:spcAft>
              <a:buSzPct val="150000"/>
            </a:pPr>
            <a:r>
              <a:rPr lang="en-US" dirty="0"/>
              <a:t> Administrative support for NSP II students</a:t>
            </a:r>
            <a:endParaRPr lang="en-US" sz="4800" dirty="0"/>
          </a:p>
          <a:p>
            <a:endParaRPr lang="en-US" dirty="0"/>
          </a:p>
        </p:txBody>
      </p:sp>
    </p:spTree>
    <p:extLst>
      <p:ext uri="{BB962C8B-B14F-4D97-AF65-F5344CB8AC3E}">
        <p14:creationId xmlns:p14="http://schemas.microsoft.com/office/powerpoint/2010/main" val="3751880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Partnership Process</a:t>
            </a:r>
            <a:endParaRPr lang="en-US" sz="3200" b="1" dirty="0"/>
          </a:p>
        </p:txBody>
      </p:sp>
      <p:sp>
        <p:nvSpPr>
          <p:cNvPr id="3" name="Content Placeholder 2"/>
          <p:cNvSpPr>
            <a:spLocks noGrp="1"/>
          </p:cNvSpPr>
          <p:nvPr>
            <p:ph idx="1"/>
          </p:nvPr>
        </p:nvSpPr>
        <p:spPr/>
        <p:txBody>
          <a:bodyPr>
            <a:normAutofit/>
          </a:bodyPr>
          <a:lstStyle/>
          <a:p>
            <a:r>
              <a:rPr lang="en-US" sz="2800" dirty="0" smtClean="0"/>
              <a:t>Relationship building:</a:t>
            </a:r>
          </a:p>
          <a:p>
            <a:pPr marL="0" indent="0">
              <a:buNone/>
            </a:pPr>
            <a:r>
              <a:rPr lang="en-US" sz="2800" dirty="0" smtClean="0"/>
              <a:t>                               CNO </a:t>
            </a:r>
            <a:r>
              <a:rPr lang="en-US" sz="2800" dirty="0" smtClean="0">
                <a:sym typeface="Wingdings" panose="05000000000000000000" pitchFamily="2" charset="2"/>
              </a:rPr>
              <a:t> Project Directors</a:t>
            </a:r>
          </a:p>
          <a:p>
            <a:pPr marL="0" indent="0">
              <a:buNone/>
            </a:pPr>
            <a:r>
              <a:rPr lang="en-US" sz="2800" dirty="0">
                <a:sym typeface="Wingdings" panose="05000000000000000000" pitchFamily="2" charset="2"/>
              </a:rPr>
              <a:t> </a:t>
            </a:r>
            <a:r>
              <a:rPr lang="en-US" sz="2800" dirty="0" smtClean="0">
                <a:sym typeface="Wingdings" panose="05000000000000000000" pitchFamily="2" charset="2"/>
              </a:rPr>
              <a:t>                                           </a:t>
            </a:r>
          </a:p>
          <a:p>
            <a:pPr marL="0" indent="0">
              <a:buNone/>
            </a:pPr>
            <a:r>
              <a:rPr lang="en-US" sz="2800" dirty="0">
                <a:sym typeface="Wingdings" panose="05000000000000000000" pitchFamily="2" charset="2"/>
              </a:rPr>
              <a:t> </a:t>
            </a:r>
            <a:r>
              <a:rPr lang="en-US" sz="2800" dirty="0" smtClean="0">
                <a:sym typeface="Wingdings" panose="05000000000000000000" pitchFamily="2" charset="2"/>
              </a:rPr>
              <a:t>     MS Nurse Educator Academic </a:t>
            </a:r>
            <a:r>
              <a:rPr lang="en-US" sz="2800" dirty="0" err="1" smtClean="0">
                <a:sym typeface="Wingdings" panose="05000000000000000000" pitchFamily="2" charset="2"/>
              </a:rPr>
              <a:t>Prgm</a:t>
            </a:r>
            <a:r>
              <a:rPr lang="en-US" sz="2800" dirty="0" smtClean="0">
                <a:sym typeface="Wingdings" panose="05000000000000000000" pitchFamily="2" charset="2"/>
              </a:rPr>
              <a:t> Specialists</a:t>
            </a:r>
          </a:p>
          <a:p>
            <a:pPr marL="0" indent="0">
              <a:buNone/>
            </a:pPr>
            <a:endParaRPr lang="en-US" sz="2800" dirty="0" smtClean="0"/>
          </a:p>
          <a:p>
            <a:pPr marL="0" indent="0">
              <a:buNone/>
            </a:pPr>
            <a:r>
              <a:rPr lang="en-US" sz="2800" dirty="0"/>
              <a:t> </a:t>
            </a:r>
            <a:r>
              <a:rPr lang="en-US" sz="2800" dirty="0" smtClean="0"/>
              <a:t>                               </a:t>
            </a:r>
          </a:p>
          <a:p>
            <a:pPr marL="0" indent="0">
              <a:buNone/>
            </a:pPr>
            <a:r>
              <a:rPr lang="en-US" sz="2800" dirty="0"/>
              <a:t> </a:t>
            </a:r>
            <a:r>
              <a:rPr lang="en-US" sz="2800" dirty="0" smtClean="0"/>
              <a:t>                            Nurse Staff/Student</a:t>
            </a:r>
            <a:endParaRPr lang="en-US" sz="2800" dirty="0"/>
          </a:p>
        </p:txBody>
      </p:sp>
      <p:sp>
        <p:nvSpPr>
          <p:cNvPr id="5" name="Down Arrow 4"/>
          <p:cNvSpPr/>
          <p:nvPr/>
        </p:nvSpPr>
        <p:spPr>
          <a:xfrm>
            <a:off x="3983064" y="2762574"/>
            <a:ext cx="374438" cy="97840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2929180" y="4153546"/>
            <a:ext cx="867905" cy="6509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H="1">
            <a:off x="4804475" y="4153546"/>
            <a:ext cx="681925" cy="6509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4461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Hospital Partner Enhancements</a:t>
            </a:r>
            <a:endParaRPr lang="en-US" sz="3200" dirty="0"/>
          </a:p>
        </p:txBody>
      </p:sp>
      <p:sp>
        <p:nvSpPr>
          <p:cNvPr id="3" name="Content Placeholder 2"/>
          <p:cNvSpPr>
            <a:spLocks noGrp="1"/>
          </p:cNvSpPr>
          <p:nvPr>
            <p:ph idx="1"/>
          </p:nvPr>
        </p:nvSpPr>
        <p:spPr/>
        <p:txBody>
          <a:bodyPr/>
          <a:lstStyle/>
          <a:p>
            <a:r>
              <a:rPr lang="en-US" dirty="0" smtClean="0"/>
              <a:t>Tuition Reimbursement Support</a:t>
            </a:r>
          </a:p>
          <a:p>
            <a:r>
              <a:rPr lang="en-US" dirty="0" smtClean="0"/>
              <a:t>Consideration of additional post graduate role as clinical instructor, mentor, preceptor, staff educator</a:t>
            </a:r>
          </a:p>
          <a:p>
            <a:r>
              <a:rPr lang="en-US" dirty="0" smtClean="0"/>
              <a:t>Evaluation recognition</a:t>
            </a:r>
          </a:p>
          <a:p>
            <a:r>
              <a:rPr lang="en-US" dirty="0" smtClean="0"/>
              <a:t>Expanded clinical access for Schools of Nursing</a:t>
            </a:r>
            <a:endParaRPr lang="en-US" dirty="0"/>
          </a:p>
        </p:txBody>
      </p:sp>
    </p:spTree>
    <p:extLst>
      <p:ext uri="{BB962C8B-B14F-4D97-AF65-F5344CB8AC3E}">
        <p14:creationId xmlns:p14="http://schemas.microsoft.com/office/powerpoint/2010/main" val="85784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Academic Enhancements</a:t>
            </a:r>
            <a:endParaRPr lang="en-US" sz="3200" dirty="0"/>
          </a:p>
        </p:txBody>
      </p:sp>
      <p:sp>
        <p:nvSpPr>
          <p:cNvPr id="3" name="Content Placeholder 2"/>
          <p:cNvSpPr>
            <a:spLocks noGrp="1"/>
          </p:cNvSpPr>
          <p:nvPr>
            <p:ph idx="1"/>
          </p:nvPr>
        </p:nvSpPr>
        <p:spPr/>
        <p:txBody>
          <a:bodyPr/>
          <a:lstStyle/>
          <a:p>
            <a:r>
              <a:rPr lang="en-US" dirty="0" smtClean="0"/>
              <a:t>One on one on-site advisement throughout academic program</a:t>
            </a:r>
          </a:p>
          <a:p>
            <a:r>
              <a:rPr lang="en-US" dirty="0" smtClean="0"/>
              <a:t>Special assistance with academic matters</a:t>
            </a:r>
          </a:p>
          <a:p>
            <a:r>
              <a:rPr lang="en-US" dirty="0" smtClean="0"/>
              <a:t>Guaranteed course availability</a:t>
            </a:r>
          </a:p>
          <a:p>
            <a:r>
              <a:rPr lang="en-US" dirty="0" smtClean="0"/>
              <a:t>Flexible course schedule</a:t>
            </a:r>
          </a:p>
          <a:p>
            <a:r>
              <a:rPr lang="en-US" dirty="0" smtClean="0"/>
              <a:t>Dual Role preparation in Leadership and Education</a:t>
            </a:r>
            <a:endParaRPr lang="en-US" dirty="0"/>
          </a:p>
        </p:txBody>
      </p:sp>
    </p:spTree>
    <p:extLst>
      <p:ext uri="{BB962C8B-B14F-4D97-AF65-F5344CB8AC3E}">
        <p14:creationId xmlns:p14="http://schemas.microsoft.com/office/powerpoint/2010/main" val="2141323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Evaluation Outcomes</a:t>
            </a:r>
            <a:endParaRPr lang="en-US" sz="3200" b="1" dirty="0"/>
          </a:p>
        </p:txBody>
      </p:sp>
      <p:sp>
        <p:nvSpPr>
          <p:cNvPr id="3" name="Content Placeholder 2"/>
          <p:cNvSpPr>
            <a:spLocks noGrp="1"/>
          </p:cNvSpPr>
          <p:nvPr>
            <p:ph idx="1"/>
          </p:nvPr>
        </p:nvSpPr>
        <p:spPr/>
        <p:txBody>
          <a:bodyPr>
            <a:normAutofit/>
          </a:bodyPr>
          <a:lstStyle/>
          <a:p>
            <a:r>
              <a:rPr lang="en-US" sz="2800" dirty="0" smtClean="0"/>
              <a:t>150 MS Graduates with Leadership and Education focus over 10 years</a:t>
            </a:r>
          </a:p>
          <a:p>
            <a:r>
              <a:rPr lang="en-US" sz="2800" dirty="0" smtClean="0"/>
              <a:t>Additional 165 BSN/MS projected</a:t>
            </a:r>
          </a:p>
          <a:p>
            <a:r>
              <a:rPr lang="en-US" sz="2800" dirty="0" smtClean="0"/>
              <a:t>45 MS currently enrolled</a:t>
            </a:r>
          </a:p>
          <a:p>
            <a:r>
              <a:rPr lang="en-US" sz="2800" dirty="0" smtClean="0"/>
              <a:t>Availability of hospital based clinical instructors has led to increased clinical rotations </a:t>
            </a:r>
          </a:p>
          <a:p>
            <a:r>
              <a:rPr lang="en-US" sz="2800" dirty="0" smtClean="0"/>
              <a:t>Schools seeking clinical rotations at partner hospitals have enrolled 13.2% more students</a:t>
            </a:r>
            <a:endParaRPr lang="en-US" sz="2800" dirty="0"/>
          </a:p>
        </p:txBody>
      </p:sp>
    </p:spTree>
    <p:extLst>
      <p:ext uri="{BB962C8B-B14F-4D97-AF65-F5344CB8AC3E}">
        <p14:creationId xmlns:p14="http://schemas.microsoft.com/office/powerpoint/2010/main" val="1567440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1263</Words>
  <Application>Microsoft Office PowerPoint</Application>
  <PresentationFormat>On-screen Show (4:3)</PresentationFormat>
  <Paragraphs>143</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Partnerships for Professional Advancement </vt:lpstr>
      <vt:lpstr>Workforce Demand*</vt:lpstr>
      <vt:lpstr>Advancing Academic Preparation of Nurses in the Workforce</vt:lpstr>
      <vt:lpstr>Academic- Service Partnership Model</vt:lpstr>
      <vt:lpstr>PowerPoint Presentation</vt:lpstr>
      <vt:lpstr>Partnership Process</vt:lpstr>
      <vt:lpstr>Hospital Partner Enhancements</vt:lpstr>
      <vt:lpstr>Academic Enhancements</vt:lpstr>
      <vt:lpstr>Evaluation Outcomes</vt:lpstr>
      <vt:lpstr>Graduate Survey</vt:lpstr>
      <vt:lpstr>Demographic Characteristics</vt:lpstr>
      <vt:lpstr>Program Impact on Organizational and Teaching Activities </vt:lpstr>
      <vt:lpstr>Professional Maturation</vt:lpstr>
      <vt:lpstr>Challenges</vt:lpstr>
      <vt:lpstr>Opportunities</vt:lpstr>
    </vt:vector>
  </TitlesOfParts>
  <Company>Univ of Maryland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White, Stephanie</cp:lastModifiedBy>
  <cp:revision>67</cp:revision>
  <dcterms:created xsi:type="dcterms:W3CDTF">2011-06-24T14:29:15Z</dcterms:created>
  <dcterms:modified xsi:type="dcterms:W3CDTF">2017-05-18T17:40:14Z</dcterms:modified>
</cp:coreProperties>
</file>