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8" r:id="rId2"/>
    <p:sldId id="259" r:id="rId3"/>
    <p:sldId id="260" r:id="rId4"/>
    <p:sldId id="262" r:id="rId5"/>
    <p:sldId id="263" r:id="rId6"/>
    <p:sldId id="277" r:id="rId7"/>
    <p:sldId id="264" r:id="rId8"/>
    <p:sldId id="261"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5360" autoAdjust="0"/>
  </p:normalViewPr>
  <p:slideViewPr>
    <p:cSldViewPr snapToGrid="0" snapToObjects="1">
      <p:cViewPr>
        <p:scale>
          <a:sx n="91" d="100"/>
          <a:sy n="91" d="100"/>
        </p:scale>
        <p:origin x="-576" y="-49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9" tIns="46590" rIns="93179" bIns="4659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9" tIns="46590" rIns="93179" bIns="46590" rtlCol="0"/>
          <a:lstStyle>
            <a:lvl1pPr algn="r">
              <a:defRPr sz="1200"/>
            </a:lvl1pPr>
          </a:lstStyle>
          <a:p>
            <a:fld id="{A93B9A20-ECCB-48F6-90D1-6364CB2C6DA1}" type="datetimeFigureOut">
              <a:rPr lang="en-US" smtClean="0"/>
              <a:t>5/16/2017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9" tIns="46590" rIns="93179" bIns="4659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9" tIns="46590" rIns="93179" bIns="46590" rtlCol="0" anchor="b"/>
          <a:lstStyle>
            <a:lvl1pPr algn="r">
              <a:defRPr sz="1200"/>
            </a:lvl1pPr>
          </a:lstStyle>
          <a:p>
            <a:fld id="{0D8BB0AB-84FD-4441-B9FF-720D981BC4D8}" type="slidenum">
              <a:rPr lang="en-US" smtClean="0"/>
              <a:t>‹#›</a:t>
            </a:fld>
            <a:endParaRPr lang="en-US"/>
          </a:p>
        </p:txBody>
      </p:sp>
    </p:spTree>
    <p:extLst>
      <p:ext uri="{BB962C8B-B14F-4D97-AF65-F5344CB8AC3E}">
        <p14:creationId xmlns:p14="http://schemas.microsoft.com/office/powerpoint/2010/main" val="1104631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9" tIns="46590" rIns="93179" bIns="4659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9" tIns="46590" rIns="93179" bIns="46590" rtlCol="0"/>
          <a:lstStyle>
            <a:lvl1pPr algn="r">
              <a:defRPr sz="1200"/>
            </a:lvl1pPr>
          </a:lstStyle>
          <a:p>
            <a:fld id="{208E5B88-FFC8-4259-A9A8-582151978905}" type="datetimeFigureOut">
              <a:rPr lang="en-US" smtClean="0"/>
              <a:t>5/16/2017</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179" tIns="46590" rIns="93179" bIns="46590"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9" tIns="46590" rIns="93179" bIns="4659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9" tIns="46590" rIns="93179" bIns="4659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9" tIns="46590" rIns="93179" bIns="46590" rtlCol="0" anchor="b"/>
          <a:lstStyle>
            <a:lvl1pPr algn="r">
              <a:defRPr sz="1200"/>
            </a:lvl1pPr>
          </a:lstStyle>
          <a:p>
            <a:fld id="{1F9DF37F-0239-49C2-9402-EBFC28EF04CD}" type="slidenum">
              <a:rPr lang="en-US" smtClean="0"/>
              <a:t>‹#›</a:t>
            </a:fld>
            <a:endParaRPr lang="en-US"/>
          </a:p>
        </p:txBody>
      </p:sp>
    </p:spTree>
    <p:extLst>
      <p:ext uri="{BB962C8B-B14F-4D97-AF65-F5344CB8AC3E}">
        <p14:creationId xmlns:p14="http://schemas.microsoft.com/office/powerpoint/2010/main" val="331809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46612" cy="3486150"/>
          </a:xfrm>
        </p:spPr>
      </p:sp>
      <p:sp>
        <p:nvSpPr>
          <p:cNvPr id="3" name="Notes Placeholder 2"/>
          <p:cNvSpPr>
            <a:spLocks noGrp="1"/>
          </p:cNvSpPr>
          <p:nvPr>
            <p:ph type="body" idx="1"/>
          </p:nvPr>
        </p:nvSpPr>
        <p:spPr/>
        <p:txBody>
          <a:bodyPr/>
          <a:lstStyle/>
          <a:p>
            <a:pPr marL="0" lvl="1" defTabSz="931795">
              <a:defRPr/>
            </a:pPr>
            <a:r>
              <a:rPr lang="en-US" dirty="0" smtClean="0"/>
              <a:t>Orientation-approximately</a:t>
            </a:r>
            <a:r>
              <a:rPr lang="en-US" baseline="0" dirty="0" smtClean="0"/>
              <a:t> 3 months, maybe more such as NICU, critical care, </a:t>
            </a:r>
          </a:p>
          <a:p>
            <a:pPr marL="0" lvl="1" defTabSz="931795">
              <a:defRPr/>
            </a:pPr>
            <a:r>
              <a:rPr lang="en-US" baseline="0" dirty="0" smtClean="0"/>
              <a:t>Orientation is focused on learning organizational policies, procedures, standards and documentation-skills validation  </a:t>
            </a:r>
            <a:endParaRPr lang="en-US" dirty="0" smtClean="0"/>
          </a:p>
          <a:p>
            <a:endParaRPr lang="en-US" dirty="0"/>
          </a:p>
        </p:txBody>
      </p:sp>
      <p:sp>
        <p:nvSpPr>
          <p:cNvPr id="4" name="Slide Number Placeholder 3"/>
          <p:cNvSpPr>
            <a:spLocks noGrp="1"/>
          </p:cNvSpPr>
          <p:nvPr>
            <p:ph type="sldNum" sz="quarter" idx="10"/>
          </p:nvPr>
        </p:nvSpPr>
        <p:spPr/>
        <p:txBody>
          <a:bodyPr/>
          <a:lstStyle/>
          <a:p>
            <a:fld id="{8BA50926-CAD9-4967-AFFE-741CC571899F}" type="slidenum">
              <a:rPr lang="en-US" smtClean="0"/>
              <a:pPr/>
              <a:t>4</a:t>
            </a:fld>
            <a:endParaRPr lang="en-US"/>
          </a:p>
        </p:txBody>
      </p:sp>
    </p:spTree>
    <p:extLst>
      <p:ext uri="{BB962C8B-B14F-4D97-AF65-F5344CB8AC3E}">
        <p14:creationId xmlns:p14="http://schemas.microsoft.com/office/powerpoint/2010/main" val="4192385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46612" cy="34861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12335EF-68AE-40B2-B556-C6C93209A6EB}" type="slidenum">
              <a:rPr lang="en-US" smtClean="0"/>
              <a:pPr/>
              <a:t>5</a:t>
            </a:fld>
            <a:endParaRPr lang="en-US"/>
          </a:p>
        </p:txBody>
      </p:sp>
    </p:spTree>
    <p:extLst>
      <p:ext uri="{BB962C8B-B14F-4D97-AF65-F5344CB8AC3E}">
        <p14:creationId xmlns:p14="http://schemas.microsoft.com/office/powerpoint/2010/main" val="3377999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46612" cy="3486150"/>
          </a:xfrm>
        </p:spPr>
      </p:sp>
      <p:sp>
        <p:nvSpPr>
          <p:cNvPr id="3" name="Notes Placeholder 2"/>
          <p:cNvSpPr>
            <a:spLocks noGrp="1"/>
          </p:cNvSpPr>
          <p:nvPr>
            <p:ph type="body" idx="1"/>
          </p:nvPr>
        </p:nvSpPr>
        <p:spPr/>
        <p:txBody>
          <a:bodyPr>
            <a:normAutofit/>
          </a:bodyPr>
          <a:lstStyle/>
          <a:p>
            <a:pPr marL="0" lvl="2" defTabSz="465872">
              <a:defRPr/>
            </a:pPr>
            <a:r>
              <a:rPr lang="en-US" dirty="0" smtClean="0"/>
              <a:t>The cost to recruit and retain a replacement nurse is estimated at $88,000) (IOM2011)</a:t>
            </a:r>
          </a:p>
          <a:p>
            <a:endParaRPr lang="en-US" dirty="0"/>
          </a:p>
        </p:txBody>
      </p:sp>
      <p:sp>
        <p:nvSpPr>
          <p:cNvPr id="4" name="Slide Number Placeholder 3"/>
          <p:cNvSpPr>
            <a:spLocks noGrp="1"/>
          </p:cNvSpPr>
          <p:nvPr>
            <p:ph type="sldNum" sz="quarter" idx="10"/>
          </p:nvPr>
        </p:nvSpPr>
        <p:spPr/>
        <p:txBody>
          <a:bodyPr/>
          <a:lstStyle/>
          <a:p>
            <a:fld id="{68E02AFD-E443-2742-8839-329FAA463DC9}" type="slidenum">
              <a:rPr lang="en-US" smtClean="0"/>
              <a:pPr/>
              <a:t>8</a:t>
            </a:fld>
            <a:endParaRPr lang="en-US"/>
          </a:p>
        </p:txBody>
      </p:sp>
    </p:spTree>
    <p:extLst>
      <p:ext uri="{BB962C8B-B14F-4D97-AF65-F5344CB8AC3E}">
        <p14:creationId xmlns:p14="http://schemas.microsoft.com/office/powerpoint/2010/main" val="3574482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Unlike most states MD is projected to have a nursing shortage</a:t>
            </a:r>
            <a:endParaRPr lang="en-US" dirty="0"/>
          </a:p>
        </p:txBody>
      </p:sp>
      <p:sp>
        <p:nvSpPr>
          <p:cNvPr id="4" name="Slide Number Placeholder 3"/>
          <p:cNvSpPr>
            <a:spLocks noGrp="1"/>
          </p:cNvSpPr>
          <p:nvPr>
            <p:ph type="sldNum" sz="quarter" idx="10"/>
          </p:nvPr>
        </p:nvSpPr>
        <p:spPr/>
        <p:txBody>
          <a:bodyPr/>
          <a:lstStyle/>
          <a:p>
            <a:fld id="{A8170F6A-25B2-41C2-ACA9-BE28C7F7BAC9}" type="slidenum">
              <a:rPr lang="en-US" smtClean="0"/>
              <a:t>10</a:t>
            </a:fld>
            <a:endParaRPr lang="en-US"/>
          </a:p>
        </p:txBody>
      </p:sp>
    </p:spTree>
    <p:extLst>
      <p:ext uri="{BB962C8B-B14F-4D97-AF65-F5344CB8AC3E}">
        <p14:creationId xmlns:p14="http://schemas.microsoft.com/office/powerpoint/2010/main" val="291890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46612" cy="3486150"/>
          </a:xfrm>
        </p:spPr>
      </p:sp>
      <p:sp>
        <p:nvSpPr>
          <p:cNvPr id="3" name="Notes Placeholder 2"/>
          <p:cNvSpPr>
            <a:spLocks noGrp="1"/>
          </p:cNvSpPr>
          <p:nvPr>
            <p:ph type="body" idx="1"/>
          </p:nvPr>
        </p:nvSpPr>
        <p:spPr/>
        <p:txBody>
          <a:bodyPr/>
          <a:lstStyle/>
          <a:p>
            <a:pPr defTabSz="931795">
              <a:defRPr/>
            </a:pPr>
            <a:r>
              <a:rPr lang="en-US" dirty="0" smtClean="0"/>
              <a:t>To meet predicted</a:t>
            </a:r>
            <a:r>
              <a:rPr lang="en-US" baseline="0" dirty="0" smtClean="0"/>
              <a:t> RN needs for MD -</a:t>
            </a:r>
            <a:r>
              <a:rPr lang="en-US" dirty="0" smtClean="0"/>
              <a:t>Alignment of NSP I and NSP II steering committees composed of hospital and education nurse leaders recommended using the IOM report, </a:t>
            </a:r>
            <a:r>
              <a:rPr lang="en-US" i="1" dirty="0" smtClean="0"/>
              <a:t>The Future of Nursing </a:t>
            </a:r>
            <a:r>
              <a:rPr lang="en-US" dirty="0" smtClean="0"/>
              <a:t>as a blueprint to align the two grants with established national goals</a:t>
            </a:r>
          </a:p>
          <a:p>
            <a:endParaRPr lang="en-US" dirty="0"/>
          </a:p>
        </p:txBody>
      </p:sp>
      <p:sp>
        <p:nvSpPr>
          <p:cNvPr id="4" name="Slide Number Placeholder 3"/>
          <p:cNvSpPr>
            <a:spLocks noGrp="1"/>
          </p:cNvSpPr>
          <p:nvPr>
            <p:ph type="sldNum" sz="quarter" idx="10"/>
          </p:nvPr>
        </p:nvSpPr>
        <p:spPr/>
        <p:txBody>
          <a:bodyPr/>
          <a:lstStyle/>
          <a:p>
            <a:fld id="{B305BD7B-F1EA-41AA-B5C9-B67212E330CC}" type="slidenum">
              <a:rPr lang="en-US" smtClean="0"/>
              <a:t>11</a:t>
            </a:fld>
            <a:endParaRPr lang="en-US"/>
          </a:p>
        </p:txBody>
      </p:sp>
    </p:spTree>
    <p:extLst>
      <p:ext uri="{BB962C8B-B14F-4D97-AF65-F5344CB8AC3E}">
        <p14:creationId xmlns:p14="http://schemas.microsoft.com/office/powerpoint/2010/main" val="3018521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NSP II steering committee members added new initiatives to</a:t>
            </a:r>
            <a:r>
              <a:rPr lang="en-US" baseline="0" dirty="0" smtClean="0"/>
              <a:t> achieve Future of Nursing and state of MD goals</a:t>
            </a:r>
            <a:endParaRPr lang="en-US" dirty="0"/>
          </a:p>
        </p:txBody>
      </p:sp>
      <p:sp>
        <p:nvSpPr>
          <p:cNvPr id="4" name="Slide Number Placeholder 3"/>
          <p:cNvSpPr>
            <a:spLocks noGrp="1"/>
          </p:cNvSpPr>
          <p:nvPr>
            <p:ph type="sldNum" sz="quarter" idx="10"/>
          </p:nvPr>
        </p:nvSpPr>
        <p:spPr/>
        <p:txBody>
          <a:bodyPr/>
          <a:lstStyle/>
          <a:p>
            <a:fld id="{A8170F6A-25B2-41C2-ACA9-BE28C7F7BAC9}" type="slidenum">
              <a:rPr lang="en-US" smtClean="0"/>
              <a:t>12</a:t>
            </a:fld>
            <a:endParaRPr lang="en-US"/>
          </a:p>
        </p:txBody>
      </p:sp>
    </p:spTree>
    <p:extLst>
      <p:ext uri="{BB962C8B-B14F-4D97-AF65-F5344CB8AC3E}">
        <p14:creationId xmlns:p14="http://schemas.microsoft.com/office/powerpoint/2010/main" val="3128715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Conducted</a:t>
            </a:r>
            <a:r>
              <a:rPr lang="en-US" baseline="0" dirty="0" smtClean="0"/>
              <a:t> literature review-only one two part series written about NRPs </a:t>
            </a:r>
            <a:endParaRPr lang="en-US" dirty="0"/>
          </a:p>
        </p:txBody>
      </p:sp>
      <p:sp>
        <p:nvSpPr>
          <p:cNvPr id="4" name="Slide Number Placeholder 3"/>
          <p:cNvSpPr>
            <a:spLocks noGrp="1"/>
          </p:cNvSpPr>
          <p:nvPr>
            <p:ph type="sldNum" sz="quarter" idx="10"/>
          </p:nvPr>
        </p:nvSpPr>
        <p:spPr/>
        <p:txBody>
          <a:bodyPr/>
          <a:lstStyle/>
          <a:p>
            <a:fld id="{A8170F6A-25B2-41C2-ACA9-BE28C7F7BAC9}" type="slidenum">
              <a:rPr lang="en-US" smtClean="0"/>
              <a:t>13</a:t>
            </a:fld>
            <a:endParaRPr lang="en-US"/>
          </a:p>
        </p:txBody>
      </p:sp>
    </p:spTree>
    <p:extLst>
      <p:ext uri="{BB962C8B-B14F-4D97-AF65-F5344CB8AC3E}">
        <p14:creationId xmlns:p14="http://schemas.microsoft.com/office/powerpoint/2010/main" val="2792835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696913"/>
            <a:ext cx="4646612" cy="3486150"/>
          </a:xfrm>
        </p:spPr>
      </p:sp>
      <p:sp>
        <p:nvSpPr>
          <p:cNvPr id="3" name="Notes Placeholder 2"/>
          <p:cNvSpPr>
            <a:spLocks noGrp="1"/>
          </p:cNvSpPr>
          <p:nvPr>
            <p:ph type="body" idx="1"/>
          </p:nvPr>
        </p:nvSpPr>
        <p:spPr/>
        <p:txBody>
          <a:bodyPr/>
          <a:lstStyle/>
          <a:p>
            <a:r>
              <a:rPr lang="en-US" dirty="0" smtClean="0"/>
              <a:t>Questions included:</a:t>
            </a:r>
          </a:p>
          <a:p>
            <a:r>
              <a:rPr lang="en-US" dirty="0" smtClean="0"/>
              <a:t>-	Why: Why offer academic credit?</a:t>
            </a:r>
          </a:p>
          <a:p>
            <a:r>
              <a:rPr lang="en-US" dirty="0" smtClean="0"/>
              <a:t>-	What:  What is the value proposition of an academic practice partnership offering academic credits toward educational advancement to newly licensed nurses participating in a hospital-based nurse residency program? </a:t>
            </a:r>
          </a:p>
          <a:p>
            <a:r>
              <a:rPr lang="en-US" dirty="0" smtClean="0"/>
              <a:t>Participants were asked to think about future work environments and new roles and expectations of the future nursing workforce and to respond to the following series of questions:</a:t>
            </a:r>
          </a:p>
          <a:p>
            <a:r>
              <a:rPr lang="en-US" dirty="0" smtClean="0"/>
              <a:t>-	What: What education and training do </a:t>
            </a:r>
            <a:r>
              <a:rPr lang="en-US" dirty="0" err="1" smtClean="0"/>
              <a:t>NLRN</a:t>
            </a:r>
            <a:r>
              <a:rPr lang="en-US" dirty="0" smtClean="0"/>
              <a:t> need to promote a seamless transition into practice? </a:t>
            </a:r>
          </a:p>
          <a:p>
            <a:r>
              <a:rPr lang="en-US" dirty="0" smtClean="0"/>
              <a:t>-	What are the current nursing knowledge and practice gaps? </a:t>
            </a:r>
          </a:p>
          <a:p>
            <a:r>
              <a:rPr lang="en-US" dirty="0" smtClean="0"/>
              <a:t>-	If a course(s) was developed for academic credit, what might the content area(s) be? </a:t>
            </a:r>
          </a:p>
          <a:p>
            <a:r>
              <a:rPr lang="en-US" dirty="0" smtClean="0"/>
              <a:t>Following this dialog, participants were asked about Who would benefit from these courses. </a:t>
            </a:r>
          </a:p>
          <a:p>
            <a:r>
              <a:rPr lang="en-US" dirty="0" smtClean="0"/>
              <a:t>-	If an academic practice partnership is formed, offering course credits for nurses transitioning into practice, who is the primary target audience? (AD nurse, BSN nurse, and/or MS </a:t>
            </a:r>
            <a:r>
              <a:rPr lang="en-US" dirty="0" err="1" smtClean="0"/>
              <a:t>CNL</a:t>
            </a:r>
            <a:r>
              <a:rPr lang="en-US" dirty="0" smtClean="0"/>
              <a:t> nurse)?</a:t>
            </a:r>
          </a:p>
          <a:p>
            <a:r>
              <a:rPr lang="en-US" dirty="0" smtClean="0"/>
              <a:t>The information exchange ended with the most challenging question: “How”? </a:t>
            </a:r>
          </a:p>
          <a:p>
            <a:r>
              <a:rPr lang="en-US" dirty="0" smtClean="0"/>
              <a:t>-	Thinking about an academic practice model for nurse residency programs, how can educators and nurse leaders use this model to strengthen the bridge between education and practice and meet future workforce needs? </a:t>
            </a:r>
          </a:p>
          <a:p>
            <a:r>
              <a:rPr lang="en-US" dirty="0" smtClean="0"/>
              <a:t>-	What are the possible facilitators to offering academic course credit to nurses transitioning into practice?</a:t>
            </a:r>
          </a:p>
          <a:p>
            <a:r>
              <a:rPr lang="en-US" dirty="0" smtClean="0"/>
              <a:t>-	What are the possible barriers to offering academic course credit to nurses transitioning into practice?</a:t>
            </a:r>
          </a:p>
          <a:p>
            <a:r>
              <a:rPr lang="en-US" dirty="0" smtClean="0"/>
              <a:t>-	How might each barrier identified be overcome?</a:t>
            </a:r>
          </a:p>
          <a:p>
            <a:endParaRPr lang="en-US" dirty="0"/>
          </a:p>
        </p:txBody>
      </p:sp>
      <p:sp>
        <p:nvSpPr>
          <p:cNvPr id="4" name="Slide Number Placeholder 3"/>
          <p:cNvSpPr>
            <a:spLocks noGrp="1"/>
          </p:cNvSpPr>
          <p:nvPr>
            <p:ph type="sldNum" sz="quarter" idx="10"/>
          </p:nvPr>
        </p:nvSpPr>
        <p:spPr/>
        <p:txBody>
          <a:bodyPr/>
          <a:lstStyle/>
          <a:p>
            <a:fld id="{B305BD7B-F1EA-41AA-B5C9-B67212E330CC}"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246124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87592"/>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30592"/>
            <a:ext cx="8229600" cy="409557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25658-E7AB-429A-819D-37F19287434E}" type="datetimeFigureOut">
              <a:rPr lang="en-US" smtClean="0"/>
              <a:t>5/16/2017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F56A16-6A47-4A34-B5A9-D50D42344016}" type="slidenum">
              <a:rPr lang="en-US" smtClean="0"/>
              <a:t>‹#›</a:t>
            </a:fld>
            <a:endParaRPr lang="en-US"/>
          </a:p>
        </p:txBody>
      </p:sp>
    </p:spTree>
    <p:extLst>
      <p:ext uri="{BB962C8B-B14F-4D97-AF65-F5344CB8AC3E}">
        <p14:creationId xmlns:p14="http://schemas.microsoft.com/office/powerpoint/2010/main" val="1453217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9382D-C057-4147-A25D-F8E4C2F5F78E}" type="datetimeFigureOut">
              <a:rPr lang="en-US" smtClean="0"/>
              <a:t>5/16/2017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5C88E-DD74-3749-A6CB-A855C5DAE8D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34057"/>
            <a:ext cx="7620000" cy="3231654"/>
          </a:xfrm>
          <a:prstGeom prst="rect">
            <a:avLst/>
          </a:prstGeom>
          <a:noFill/>
        </p:spPr>
        <p:txBody>
          <a:bodyPr wrap="square" rtlCol="0">
            <a:spAutoFit/>
          </a:bodyPr>
          <a:lstStyle/>
          <a:p>
            <a:pPr algn="ctr"/>
            <a:r>
              <a:rPr lang="en-US" sz="6000" dirty="0" smtClean="0">
                <a:solidFill>
                  <a:srgbClr val="FF0000"/>
                </a:solidFill>
                <a:latin typeface="Arial" panose="020B0604020202020204" pitchFamily="34" charset="0"/>
                <a:cs typeface="Arial" panose="020B0604020202020204" pitchFamily="34" charset="0"/>
              </a:rPr>
              <a:t>Academic Credit </a:t>
            </a:r>
          </a:p>
          <a:p>
            <a:pPr algn="ctr"/>
            <a:r>
              <a:rPr lang="en-US" sz="2400" dirty="0" smtClean="0">
                <a:solidFill>
                  <a:srgbClr val="FF0000"/>
                </a:solidFill>
                <a:latin typeface="Arial" panose="020B0604020202020204" pitchFamily="34" charset="0"/>
                <a:cs typeface="Arial" panose="020B0604020202020204" pitchFamily="34" charset="0"/>
              </a:rPr>
              <a:t>for </a:t>
            </a:r>
          </a:p>
          <a:p>
            <a:pPr algn="ctr"/>
            <a:r>
              <a:rPr lang="en-US" sz="6000" dirty="0" smtClean="0">
                <a:solidFill>
                  <a:srgbClr val="FF0000"/>
                </a:solidFill>
                <a:latin typeface="Arial" panose="020B0604020202020204" pitchFamily="34" charset="0"/>
                <a:cs typeface="Arial" panose="020B0604020202020204" pitchFamily="34" charset="0"/>
              </a:rPr>
              <a:t>Nurse Residency Programs*</a:t>
            </a:r>
            <a:endParaRPr lang="en-US" sz="6000" dirty="0">
              <a:solidFill>
                <a:srgbClr val="FF0000"/>
              </a:solidFill>
              <a:latin typeface="Arial" panose="020B0604020202020204" pitchFamily="34" charset="0"/>
              <a:cs typeface="Arial" panose="020B0604020202020204" pitchFamily="34" charset="0"/>
            </a:endParaRPr>
          </a:p>
        </p:txBody>
      </p:sp>
      <p:sp>
        <p:nvSpPr>
          <p:cNvPr id="3" name="TextBox 2"/>
          <p:cNvSpPr txBox="1"/>
          <p:nvPr/>
        </p:nvSpPr>
        <p:spPr>
          <a:xfrm>
            <a:off x="1298825" y="5139177"/>
            <a:ext cx="6553200" cy="584775"/>
          </a:xfrm>
          <a:prstGeom prst="rect">
            <a:avLst/>
          </a:prstGeom>
          <a:noFill/>
        </p:spPr>
        <p:txBody>
          <a:bodyPr wrap="square" rtlCol="0">
            <a:spAutoFit/>
          </a:bodyPr>
          <a:lstStyle/>
          <a:p>
            <a:pPr algn="ctr"/>
            <a:r>
              <a:rPr lang="en-US" sz="3200" dirty="0" smtClean="0">
                <a:latin typeface="Arial" panose="020B0604020202020204" pitchFamily="34" charset="0"/>
                <a:cs typeface="Arial" panose="020B0604020202020204" pitchFamily="34" charset="0"/>
              </a:rPr>
              <a:t>*NSPII #16-122</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8767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1493"/>
            <a:ext cx="8229600" cy="1143000"/>
          </a:xfrm>
        </p:spPr>
        <p:txBody>
          <a:bodyPr>
            <a:normAutofit/>
          </a:bodyPr>
          <a:lstStyle/>
          <a:p>
            <a:r>
              <a:rPr lang="en-US" sz="4800" dirty="0" smtClean="0">
                <a:solidFill>
                  <a:srgbClr val="FF0000"/>
                </a:solidFill>
                <a:latin typeface="Arial" panose="020B0604020202020204" pitchFamily="34" charset="0"/>
                <a:cs typeface="Arial" panose="020B0604020202020204" pitchFamily="34" charset="0"/>
              </a:rPr>
              <a:t>Nursing Shortage </a:t>
            </a:r>
            <a:endParaRPr lang="en-US" sz="48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291650"/>
            <a:ext cx="8229600" cy="3704644"/>
          </a:xfrm>
        </p:spPr>
        <p:txBody>
          <a:bodyPr/>
          <a:lstStyle/>
          <a:p>
            <a:r>
              <a:rPr lang="en-US" dirty="0" smtClean="0">
                <a:latin typeface="Arial" panose="020B0604020202020204" pitchFamily="34" charset="0"/>
                <a:cs typeface="Arial" panose="020B0604020202020204" pitchFamily="34" charset="0"/>
              </a:rPr>
              <a:t>Maryland </a:t>
            </a:r>
            <a:r>
              <a:rPr lang="en-US" dirty="0">
                <a:latin typeface="Arial" panose="020B0604020202020204" pitchFamily="34" charset="0"/>
                <a:cs typeface="Arial" panose="020B0604020202020204" pitchFamily="34" charset="0"/>
              </a:rPr>
              <a:t>Department of Labor, Licensing &amp; Regulation forecasted 22.3% more RNs </a:t>
            </a:r>
            <a:r>
              <a:rPr lang="en-US" dirty="0" smtClean="0">
                <a:latin typeface="Arial" panose="020B0604020202020204" pitchFamily="34" charset="0"/>
                <a:cs typeface="Arial" panose="020B0604020202020204" pitchFamily="34" charset="0"/>
              </a:rPr>
              <a:t>needed</a:t>
            </a:r>
          </a:p>
          <a:p>
            <a:pPr marL="0" indent="0">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US </a:t>
            </a:r>
            <a:r>
              <a:rPr lang="en-US" dirty="0">
                <a:latin typeface="Arial" panose="020B0604020202020204" pitchFamily="34" charset="0"/>
                <a:cs typeface="Arial" panose="020B0604020202020204" pitchFamily="34" charset="0"/>
              </a:rPr>
              <a:t>Bureau of Labor Statistics </a:t>
            </a:r>
            <a:r>
              <a:rPr lang="en-US" dirty="0" smtClean="0">
                <a:latin typeface="Arial" panose="020B0604020202020204" pitchFamily="34" charset="0"/>
                <a:cs typeface="Arial" panose="020B0604020202020204" pitchFamily="34" charset="0"/>
              </a:rPr>
              <a:t>predicts </a:t>
            </a:r>
            <a:r>
              <a:rPr lang="en-US" dirty="0">
                <a:latin typeface="Arial" panose="020B0604020202020204" pitchFamily="34" charset="0"/>
                <a:cs typeface="Arial" panose="020B0604020202020204" pitchFamily="34" charset="0"/>
              </a:rPr>
              <a:t>26% </a:t>
            </a:r>
            <a:r>
              <a:rPr lang="en-US" dirty="0" smtClean="0">
                <a:latin typeface="Arial" panose="020B0604020202020204" pitchFamily="34" charset="0"/>
                <a:cs typeface="Arial" panose="020B0604020202020204" pitchFamily="34" charset="0"/>
              </a:rPr>
              <a:t>more </a:t>
            </a:r>
            <a:r>
              <a:rPr lang="en-US" dirty="0">
                <a:latin typeface="Arial" panose="020B0604020202020204" pitchFamily="34" charset="0"/>
                <a:cs typeface="Arial" panose="020B0604020202020204" pitchFamily="34" charset="0"/>
              </a:rPr>
              <a:t>RNs </a:t>
            </a:r>
            <a:r>
              <a:rPr lang="en-US" dirty="0" smtClean="0">
                <a:latin typeface="Arial" panose="020B0604020202020204" pitchFamily="34" charset="0"/>
                <a:cs typeface="Arial" panose="020B0604020202020204" pitchFamily="34" charset="0"/>
              </a:rPr>
              <a:t>needed</a:t>
            </a:r>
          </a:p>
        </p:txBody>
      </p:sp>
    </p:spTree>
    <p:extLst>
      <p:ext uri="{BB962C8B-B14F-4D97-AF65-F5344CB8AC3E}">
        <p14:creationId xmlns:p14="http://schemas.microsoft.com/office/powerpoint/2010/main" val="1695077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440"/>
            <a:ext cx="8229600" cy="1143000"/>
          </a:xfrm>
        </p:spPr>
        <p:txBody>
          <a:bodyPr>
            <a:normAutofit/>
          </a:bodyPr>
          <a:lstStyle/>
          <a:p>
            <a:r>
              <a:rPr lang="en-US" dirty="0" smtClean="0">
                <a:solidFill>
                  <a:srgbClr val="FF0000"/>
                </a:solidFill>
                <a:latin typeface="Arial" panose="020B0604020202020204" pitchFamily="34" charset="0"/>
                <a:cs typeface="Arial" panose="020B0604020202020204" pitchFamily="34" charset="0"/>
              </a:rPr>
              <a:t>Nursing Shortage</a:t>
            </a:r>
            <a:endParaRPr lang="en-US"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175440"/>
            <a:ext cx="8229600" cy="4095571"/>
          </a:xfrm>
        </p:spPr>
        <p:txBody>
          <a:bodyPr>
            <a:normAutofit/>
          </a:bodyPr>
          <a:lstStyle/>
          <a:p>
            <a:r>
              <a:rPr lang="en-US" sz="2800" dirty="0" smtClean="0">
                <a:latin typeface="Arial" panose="020B0604020202020204" pitchFamily="34" charset="0"/>
                <a:cs typeface="Arial" panose="020B0604020202020204" pitchFamily="34" charset="0"/>
              </a:rPr>
              <a:t>NSP </a:t>
            </a:r>
            <a:r>
              <a:rPr lang="en-US" sz="2800" dirty="0">
                <a:latin typeface="Arial" panose="020B0604020202020204" pitchFamily="34" charset="0"/>
                <a:cs typeface="Arial" panose="020B0604020202020204" pitchFamily="34" charset="0"/>
              </a:rPr>
              <a:t>I and NSP </a:t>
            </a:r>
            <a:r>
              <a:rPr lang="en-US" sz="2800" dirty="0" smtClean="0">
                <a:latin typeface="Arial" panose="020B0604020202020204" pitchFamily="34" charset="0"/>
                <a:cs typeface="Arial" panose="020B0604020202020204" pitchFamily="34" charset="0"/>
              </a:rPr>
              <a:t>II aligned with national goals using the </a:t>
            </a:r>
            <a:r>
              <a:rPr lang="en-US" sz="2800" dirty="0">
                <a:latin typeface="Arial" panose="020B0604020202020204" pitchFamily="34" charset="0"/>
                <a:cs typeface="Arial" panose="020B0604020202020204" pitchFamily="34" charset="0"/>
              </a:rPr>
              <a:t>IOM </a:t>
            </a:r>
            <a:r>
              <a:rPr lang="en-US" sz="2800" dirty="0" smtClean="0">
                <a:latin typeface="Arial" panose="020B0604020202020204" pitchFamily="34" charset="0"/>
                <a:cs typeface="Arial" panose="020B0604020202020204" pitchFamily="34" charset="0"/>
              </a:rPr>
              <a:t>report</a:t>
            </a:r>
            <a:r>
              <a:rPr lang="en-US" sz="28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The Future of </a:t>
            </a:r>
            <a:r>
              <a:rPr lang="en-US" sz="2800" i="1" dirty="0" smtClean="0">
                <a:latin typeface="Arial" panose="020B0604020202020204" pitchFamily="34" charset="0"/>
                <a:cs typeface="Arial" panose="020B0604020202020204" pitchFamily="34" charset="0"/>
              </a:rPr>
              <a:t>Nursing </a:t>
            </a:r>
          </a:p>
          <a:p>
            <a:r>
              <a:rPr lang="en-US" sz="2800" dirty="0" smtClean="0">
                <a:latin typeface="Arial" panose="020B0604020202020204" pitchFamily="34" charset="0"/>
                <a:cs typeface="Arial" panose="020B0604020202020204" pitchFamily="34" charset="0"/>
              </a:rPr>
              <a:t>Goals include: </a:t>
            </a:r>
          </a:p>
          <a:p>
            <a:pPr marL="1257300">
              <a:buFont typeface="Arial" panose="020B0604020202020204" pitchFamily="34" charset="0"/>
              <a:buChar char="-"/>
            </a:pPr>
            <a:r>
              <a:rPr lang="en-US" sz="2800" dirty="0" smtClean="0">
                <a:latin typeface="Arial" panose="020B0604020202020204" pitchFamily="34" charset="0"/>
                <a:cs typeface="Arial" panose="020B0604020202020204" pitchFamily="34" charset="0"/>
              </a:rPr>
              <a:t>increasing the percentage of BSN’s</a:t>
            </a:r>
          </a:p>
          <a:p>
            <a:pPr marL="1257300">
              <a:buFont typeface="Arial" panose="020B0604020202020204" pitchFamily="34" charset="0"/>
              <a:buChar char="-"/>
            </a:pPr>
            <a:r>
              <a:rPr lang="en-US" sz="2800" dirty="0" smtClean="0">
                <a:latin typeface="Arial" panose="020B0604020202020204" pitchFamily="34" charset="0"/>
                <a:cs typeface="Arial" panose="020B0604020202020204" pitchFamily="34" charset="0"/>
              </a:rPr>
              <a:t>doubling the number of doctorally prepared nurses </a:t>
            </a:r>
          </a:p>
          <a:p>
            <a:pPr marL="1257300">
              <a:buFont typeface="Arial" panose="020B0604020202020204" pitchFamily="34" charset="0"/>
              <a:buChar char="-"/>
            </a:pPr>
            <a:r>
              <a:rPr lang="en-US" sz="2800" dirty="0" smtClean="0">
                <a:latin typeface="Arial" panose="020B0604020202020204" pitchFamily="34" charset="0"/>
                <a:cs typeface="Arial" panose="020B0604020202020204" pitchFamily="34" charset="0"/>
              </a:rPr>
              <a:t>nurse residency programs</a:t>
            </a:r>
          </a:p>
          <a:p>
            <a:pPr marL="1257300">
              <a:buFont typeface="Arial" panose="020B0604020202020204" pitchFamily="34" charset="0"/>
              <a:buChar char="-"/>
            </a:pPr>
            <a:r>
              <a:rPr lang="en-US" sz="2800" dirty="0" smtClean="0">
                <a:latin typeface="Arial" panose="020B0604020202020204" pitchFamily="34" charset="0"/>
                <a:cs typeface="Arial" panose="020B0604020202020204" pitchFamily="34" charset="0"/>
              </a:rPr>
              <a:t>lifelong learning options</a:t>
            </a:r>
          </a:p>
        </p:txBody>
      </p:sp>
    </p:spTree>
    <p:extLst>
      <p:ext uri="{BB962C8B-B14F-4D97-AF65-F5344CB8AC3E}">
        <p14:creationId xmlns:p14="http://schemas.microsoft.com/office/powerpoint/2010/main" val="4233540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982" y="1253702"/>
            <a:ext cx="8260672" cy="1039427"/>
          </a:xfrm>
        </p:spPr>
        <p:txBody>
          <a:bodyPr>
            <a:normAutofit fontScale="90000"/>
          </a:bodyPr>
          <a:lstStyle/>
          <a:p>
            <a:pPr lvl="0"/>
            <a:r>
              <a:rPr lang="en-US" sz="3600" b="1" dirty="0" smtClean="0"/>
              <a:t/>
            </a:r>
            <a:br>
              <a:rPr lang="en-US" sz="3600" b="1" dirty="0" smtClean="0"/>
            </a:br>
            <a:r>
              <a:rPr lang="en-US" sz="4000" dirty="0" smtClean="0">
                <a:solidFill>
                  <a:srgbClr val="FF0000"/>
                </a:solidFill>
                <a:latin typeface="Arial" panose="020B0604020202020204" pitchFamily="34" charset="0"/>
                <a:cs typeface="Arial" panose="020B0604020202020204" pitchFamily="34" charset="0"/>
              </a:rPr>
              <a:t>NSP II New Initiative: </a:t>
            </a:r>
            <a:br>
              <a:rPr lang="en-US" sz="4000" dirty="0" smtClean="0">
                <a:solidFill>
                  <a:srgbClr val="FF0000"/>
                </a:solidFill>
                <a:latin typeface="Arial" panose="020B0604020202020204" pitchFamily="34" charset="0"/>
                <a:cs typeface="Arial" panose="020B0604020202020204" pitchFamily="34" charset="0"/>
              </a:rPr>
            </a:br>
            <a:r>
              <a:rPr lang="en-US" sz="4000" dirty="0" smtClean="0">
                <a:solidFill>
                  <a:srgbClr val="FF0000"/>
                </a:solidFill>
                <a:latin typeface="Arial" panose="020B0604020202020204" pitchFamily="34" charset="0"/>
                <a:cs typeface="Arial" panose="020B0604020202020204" pitchFamily="34" charset="0"/>
              </a:rPr>
              <a:t>Innovative </a:t>
            </a:r>
            <a:r>
              <a:rPr lang="en-US" sz="4000" dirty="0">
                <a:solidFill>
                  <a:srgbClr val="FF0000"/>
                </a:solidFill>
                <a:latin typeface="Arial" panose="020B0604020202020204" pitchFamily="34" charset="0"/>
                <a:cs typeface="Arial" panose="020B0604020202020204" pitchFamily="34" charset="0"/>
              </a:rPr>
              <a:t>Education Systems </a:t>
            </a:r>
            <a:br>
              <a:rPr lang="en-US" sz="4000" dirty="0">
                <a:solidFill>
                  <a:srgbClr val="FF0000"/>
                </a:solidFill>
                <a:latin typeface="Arial" panose="020B0604020202020204" pitchFamily="34" charset="0"/>
                <a:cs typeface="Arial" panose="020B0604020202020204" pitchFamily="34" charset="0"/>
              </a:rPr>
            </a:br>
            <a:endParaRPr lang="en-US" sz="40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5972" y="2419253"/>
            <a:ext cx="8445062" cy="4095571"/>
          </a:xfrm>
        </p:spPr>
        <p:txBody>
          <a:bodyPr>
            <a:normAutofit/>
          </a:bodyPr>
          <a:lstStyle/>
          <a:p>
            <a:r>
              <a:rPr lang="en-US" sz="2800" dirty="0" smtClean="0">
                <a:latin typeface="Arial" panose="020B0604020202020204" pitchFamily="34" charset="0"/>
                <a:cs typeface="Arial" panose="020B0604020202020204" pitchFamily="34" charset="0"/>
              </a:rPr>
              <a:t>Call for new </a:t>
            </a:r>
            <a:r>
              <a:rPr lang="en-US" sz="2800" dirty="0">
                <a:latin typeface="Arial" panose="020B0604020202020204" pitchFamily="34" charset="0"/>
                <a:cs typeface="Arial" panose="020B0604020202020204" pitchFamily="34" charset="0"/>
              </a:rPr>
              <a:t>approaches and educational </a:t>
            </a:r>
            <a:r>
              <a:rPr lang="en-US" sz="2800" dirty="0" smtClean="0">
                <a:latin typeface="Arial" panose="020B0604020202020204" pitchFamily="34" charset="0"/>
                <a:cs typeface="Arial" panose="020B0604020202020204" pitchFamily="34" charset="0"/>
              </a:rPr>
              <a:t>models</a:t>
            </a:r>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Ex: collaborative </a:t>
            </a:r>
            <a:r>
              <a:rPr lang="en-US" sz="2800" dirty="0">
                <a:latin typeface="Arial" panose="020B0604020202020204" pitchFamily="34" charset="0"/>
                <a:cs typeface="Arial" panose="020B0604020202020204" pitchFamily="34" charset="0"/>
              </a:rPr>
              <a:t>educational partnerships </a:t>
            </a:r>
            <a:r>
              <a:rPr lang="en-US" sz="2800" dirty="0" smtClean="0">
                <a:latin typeface="Arial" panose="020B0604020202020204" pitchFamily="34" charset="0"/>
                <a:cs typeface="Arial" panose="020B0604020202020204" pitchFamily="34" charset="0"/>
              </a:rPr>
              <a:t>for seamless </a:t>
            </a:r>
            <a:r>
              <a:rPr lang="en-US" sz="2800" dirty="0">
                <a:latin typeface="Arial" panose="020B0604020202020204" pitchFamily="34" charset="0"/>
                <a:cs typeface="Arial" panose="020B0604020202020204" pitchFamily="34" charset="0"/>
              </a:rPr>
              <a:t>transitions from an ADN to a BSN; </a:t>
            </a:r>
            <a:r>
              <a:rPr lang="en-US" sz="2800" dirty="0" smtClean="0">
                <a:solidFill>
                  <a:srgbClr val="FF0000"/>
                </a:solidFill>
                <a:latin typeface="Arial" panose="020B0604020202020204" pitchFamily="34" charset="0"/>
                <a:cs typeface="Arial" panose="020B0604020202020204" pitchFamily="34" charset="0"/>
              </a:rPr>
              <a:t>and </a:t>
            </a:r>
            <a:r>
              <a:rPr lang="en-US" sz="2800" dirty="0">
                <a:solidFill>
                  <a:srgbClr val="FF0000"/>
                </a:solidFill>
                <a:latin typeface="Arial" panose="020B0604020202020204" pitchFamily="34" charset="0"/>
                <a:cs typeface="Arial" panose="020B0604020202020204" pitchFamily="34" charset="0"/>
              </a:rPr>
              <a:t>academic-service </a:t>
            </a:r>
            <a:r>
              <a:rPr lang="en-US" sz="2800" dirty="0" smtClean="0">
                <a:solidFill>
                  <a:srgbClr val="FF0000"/>
                </a:solidFill>
                <a:latin typeface="Arial" panose="020B0604020202020204" pitchFamily="34" charset="0"/>
                <a:cs typeface="Arial" panose="020B0604020202020204" pitchFamily="34" charset="0"/>
              </a:rPr>
              <a:t>partnerships </a:t>
            </a:r>
          </a:p>
          <a:p>
            <a:r>
              <a:rPr lang="en-US" sz="2800" dirty="0" smtClean="0">
                <a:latin typeface="Arial" panose="020B0604020202020204" pitchFamily="34" charset="0"/>
                <a:cs typeface="Arial" panose="020B0604020202020204" pitchFamily="34" charset="0"/>
              </a:rPr>
              <a:t>MD IOM Committee #4 recommends competency based models for seamless transition</a:t>
            </a:r>
            <a:endParaRPr lang="en-US" sz="2800" dirty="0">
              <a:latin typeface="Arial" panose="020B0604020202020204" pitchFamily="34" charset="0"/>
              <a:cs typeface="Arial" panose="020B0604020202020204" pitchFamily="34" charset="0"/>
            </a:endParaRPr>
          </a:p>
        </p:txBody>
      </p:sp>
      <p:sp>
        <p:nvSpPr>
          <p:cNvPr id="4" name="TextBox 3"/>
          <p:cNvSpPr txBox="1"/>
          <p:nvPr/>
        </p:nvSpPr>
        <p:spPr>
          <a:xfrm>
            <a:off x="241738" y="5356113"/>
            <a:ext cx="8410903" cy="646331"/>
          </a:xfrm>
          <a:prstGeom prst="rect">
            <a:avLst/>
          </a:prstGeom>
          <a:noFill/>
        </p:spPr>
        <p:txBody>
          <a:bodyPr wrap="square" rtlCol="0">
            <a:spAutoFit/>
          </a:bodyPr>
          <a:lstStyle/>
          <a:p>
            <a:r>
              <a:rPr lang="en-US" dirty="0">
                <a:solidFill>
                  <a:srgbClr val="FF0000"/>
                </a:solidFill>
              </a:rPr>
              <a:t>NSP II Competitive Grant FY </a:t>
            </a:r>
            <a:r>
              <a:rPr lang="en-US" dirty="0" smtClean="0">
                <a:solidFill>
                  <a:srgbClr val="FF0000"/>
                </a:solidFill>
              </a:rPr>
              <a:t>015 </a:t>
            </a:r>
            <a:r>
              <a:rPr lang="en-US" dirty="0">
                <a:solidFill>
                  <a:srgbClr val="FF0000"/>
                </a:solidFill>
              </a:rPr>
              <a:t>  </a:t>
            </a:r>
            <a:endParaRPr lang="en-US" dirty="0" smtClean="0">
              <a:solidFill>
                <a:srgbClr val="FF0000"/>
              </a:solidFill>
            </a:endParaRPr>
          </a:p>
          <a:p>
            <a:r>
              <a:rPr lang="en-US" dirty="0" smtClean="0">
                <a:solidFill>
                  <a:srgbClr val="FF0000"/>
                </a:solidFill>
              </a:rPr>
              <a:t>http</a:t>
            </a:r>
            <a:r>
              <a:rPr lang="en-US" dirty="0">
                <a:solidFill>
                  <a:srgbClr val="FF0000"/>
                </a:solidFill>
              </a:rPr>
              <a:t>://www.mhec.state.md.us/Grants/NSPII/NSPII.asp</a:t>
            </a:r>
          </a:p>
        </p:txBody>
      </p:sp>
    </p:spTree>
    <p:extLst>
      <p:ext uri="{BB962C8B-B14F-4D97-AF65-F5344CB8AC3E}">
        <p14:creationId xmlns:p14="http://schemas.microsoft.com/office/powerpoint/2010/main" val="2960752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8824"/>
            <a:ext cx="8229600" cy="1143000"/>
          </a:xfrm>
        </p:spPr>
        <p:txBody>
          <a:bodyPr>
            <a:normAutofit fontScale="90000"/>
          </a:bodyPr>
          <a:lstStyle/>
          <a:p>
            <a:r>
              <a:rPr lang="en-US" dirty="0" smtClean="0">
                <a:solidFill>
                  <a:srgbClr val="FF0000"/>
                </a:solidFill>
                <a:latin typeface="Arial" panose="020B0604020202020204" pitchFamily="34" charset="0"/>
                <a:cs typeface="Arial" panose="020B0604020202020204" pitchFamily="34" charset="0"/>
              </a:rPr>
              <a:t>NSP II: Academic Credit for NRP</a:t>
            </a:r>
            <a:endParaRPr lang="en-US"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401824"/>
            <a:ext cx="8229600" cy="4095571"/>
          </a:xfrm>
        </p:spPr>
        <p:txBody>
          <a:bodyPr/>
          <a:lstStyle/>
          <a:p>
            <a:r>
              <a:rPr lang="en-US" dirty="0" smtClean="0">
                <a:latin typeface="Arial" panose="020B0604020202020204" pitchFamily="34" charset="0"/>
                <a:cs typeface="Arial" panose="020B0604020202020204" pitchFamily="34" charset="0"/>
              </a:rPr>
              <a:t>Specific Aim</a:t>
            </a:r>
          </a:p>
          <a:p>
            <a:pPr lvl="1"/>
            <a:r>
              <a:rPr lang="en-US" dirty="0" smtClean="0">
                <a:latin typeface="Arial" panose="020B0604020202020204" pitchFamily="34" charset="0"/>
                <a:cs typeface="Arial" panose="020B0604020202020204" pitchFamily="34" charset="0"/>
              </a:rPr>
              <a:t>Explore </a:t>
            </a:r>
            <a:r>
              <a:rPr lang="en-US" dirty="0">
                <a:latin typeface="Arial" panose="020B0604020202020204" pitchFamily="34" charset="0"/>
                <a:cs typeface="Arial" panose="020B0604020202020204" pitchFamily="34" charset="0"/>
              </a:rPr>
              <a:t>the feasibility of academic practice partnerships offering academic course credits toward educational advancement to newly licensed registered nurses (</a:t>
            </a:r>
            <a:r>
              <a:rPr lang="en-US" dirty="0" err="1">
                <a:latin typeface="Arial" panose="020B0604020202020204" pitchFamily="34" charset="0"/>
                <a:cs typeface="Arial" panose="020B0604020202020204" pitchFamily="34" charset="0"/>
              </a:rPr>
              <a:t>NLRN</a:t>
            </a:r>
            <a:r>
              <a:rPr lang="en-US" dirty="0">
                <a:latin typeface="Arial" panose="020B0604020202020204" pitchFamily="34" charset="0"/>
                <a:cs typeface="Arial" panose="020B0604020202020204" pitchFamily="34" charset="0"/>
              </a:rPr>
              <a:t>) participating in a hospital-based nurse residency program (</a:t>
            </a:r>
            <a:r>
              <a:rPr lang="en-US" dirty="0" err="1">
                <a:latin typeface="Arial" panose="020B0604020202020204" pitchFamily="34" charset="0"/>
                <a:cs typeface="Arial" panose="020B0604020202020204" pitchFamily="34" charset="0"/>
              </a:rPr>
              <a:t>NRP</a:t>
            </a:r>
            <a:r>
              <a:rPr lang="en-US"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082433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6835"/>
            <a:ext cx="8229600" cy="1143000"/>
          </a:xfrm>
        </p:spPr>
        <p:txBody>
          <a:bodyPr/>
          <a:lstStyle/>
          <a:p>
            <a:r>
              <a:rPr lang="en-US" dirty="0" smtClean="0">
                <a:solidFill>
                  <a:srgbClr val="FF0000"/>
                </a:solidFill>
                <a:latin typeface="Arial" panose="020B0604020202020204" pitchFamily="34" charset="0"/>
                <a:cs typeface="Arial" panose="020B0604020202020204" pitchFamily="34" charset="0"/>
              </a:rPr>
              <a:t>Models</a:t>
            </a:r>
            <a:endParaRPr lang="en-US"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25669" y="2013358"/>
            <a:ext cx="8560676" cy="4485611"/>
          </a:xfrm>
        </p:spPr>
        <p:txBody>
          <a:bodyPr>
            <a:normAutofit/>
          </a:bodyPr>
          <a:lstStyle/>
          <a:p>
            <a:r>
              <a:rPr lang="en-US" dirty="0" smtClean="0">
                <a:latin typeface="Arial" panose="020B0604020202020204" pitchFamily="34" charset="0"/>
                <a:cs typeface="Arial" panose="020B0604020202020204" pitchFamily="34" charset="0"/>
              </a:rPr>
              <a:t>Extensive literature review conducted </a:t>
            </a:r>
          </a:p>
          <a:p>
            <a:r>
              <a:rPr lang="en-US" dirty="0" smtClean="0">
                <a:latin typeface="Arial" panose="020B0604020202020204" pitchFamily="34" charset="0"/>
                <a:cs typeface="Arial" panose="020B0604020202020204" pitchFamily="34" charset="0"/>
              </a:rPr>
              <a:t>Yield – One publication</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Cadmus et al. (2014) </a:t>
            </a:r>
            <a:r>
              <a:rPr lang="en-US" i="1" dirty="0" smtClean="0">
                <a:latin typeface="Arial" panose="020B0604020202020204" pitchFamily="34" charset="0"/>
                <a:cs typeface="Arial" panose="020B0604020202020204" pitchFamily="34" charset="0"/>
              </a:rPr>
              <a:t>Nursing Management</a:t>
            </a:r>
          </a:p>
          <a:p>
            <a:pPr lvl="1"/>
            <a:r>
              <a:rPr lang="en-US" dirty="0">
                <a:latin typeface="Arial" panose="020B0604020202020204" pitchFamily="34" charset="0"/>
                <a:cs typeface="Arial" panose="020B0604020202020204" pitchFamily="34" charset="0"/>
              </a:rPr>
              <a:t>P</a:t>
            </a:r>
            <a:r>
              <a:rPr lang="en-US" dirty="0" smtClean="0">
                <a:latin typeface="Arial" panose="020B0604020202020204" pitchFamily="34" charset="0"/>
                <a:cs typeface="Arial" panose="020B0604020202020204" pitchFamily="34" charset="0"/>
              </a:rPr>
              <a:t>ost </a:t>
            </a:r>
            <a:r>
              <a:rPr lang="en-US" dirty="0">
                <a:latin typeface="Arial" panose="020B0604020202020204" pitchFamily="34" charset="0"/>
                <a:cs typeface="Arial" panose="020B0604020202020204" pitchFamily="34" charset="0"/>
              </a:rPr>
              <a:t>baccalaureate </a:t>
            </a:r>
            <a:r>
              <a:rPr lang="en-US" dirty="0" smtClean="0">
                <a:latin typeface="Arial" panose="020B0604020202020204" pitchFamily="34" charset="0"/>
                <a:cs typeface="Arial" panose="020B0604020202020204" pitchFamily="34" charset="0"/>
              </a:rPr>
              <a:t>nurse residency program in leadership</a:t>
            </a:r>
          </a:p>
          <a:p>
            <a:pPr lvl="1"/>
            <a:r>
              <a:rPr lang="en-US" dirty="0" smtClean="0">
                <a:latin typeface="Arial" panose="020B0604020202020204" pitchFamily="34" charset="0"/>
                <a:cs typeface="Arial" panose="020B0604020202020204" pitchFamily="34" charset="0"/>
              </a:rPr>
              <a:t>Robert Wood </a:t>
            </a:r>
            <a:r>
              <a:rPr lang="en-US" dirty="0">
                <a:latin typeface="Arial" panose="020B0604020202020204" pitchFamily="34" charset="0"/>
                <a:cs typeface="Arial" panose="020B0604020202020204" pitchFamily="34" charset="0"/>
              </a:rPr>
              <a:t>J</a:t>
            </a:r>
            <a:r>
              <a:rPr lang="en-US" dirty="0" smtClean="0">
                <a:latin typeface="Arial" panose="020B0604020202020204" pitchFamily="34" charset="0"/>
                <a:cs typeface="Arial" panose="020B0604020202020204" pitchFamily="34" charset="0"/>
              </a:rPr>
              <a:t>ohnson University Hospital &amp; Rutgers University </a:t>
            </a:r>
            <a:endParaRPr lang="en-US" dirty="0" smtClean="0">
              <a:solidFill>
                <a:srgbClr val="FF0000"/>
              </a:solidFill>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60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0963"/>
            <a:ext cx="8229600" cy="1143000"/>
          </a:xfrm>
        </p:spPr>
        <p:txBody>
          <a:bodyPr/>
          <a:lstStyle/>
          <a:p>
            <a:r>
              <a:rPr lang="en-US" dirty="0" smtClean="0">
                <a:solidFill>
                  <a:srgbClr val="FF0000"/>
                </a:solidFill>
              </a:rPr>
              <a:t>Models</a:t>
            </a:r>
            <a:endParaRPr lang="en-US" dirty="0">
              <a:solidFill>
                <a:srgbClr val="FF0000"/>
              </a:solidFill>
            </a:endParaRPr>
          </a:p>
        </p:txBody>
      </p:sp>
      <p:sp>
        <p:nvSpPr>
          <p:cNvPr id="3" name="Content Placeholder 2"/>
          <p:cNvSpPr>
            <a:spLocks noGrp="1"/>
          </p:cNvSpPr>
          <p:nvPr>
            <p:ph idx="1"/>
          </p:nvPr>
        </p:nvSpPr>
        <p:spPr>
          <a:xfrm>
            <a:off x="457200" y="2093963"/>
            <a:ext cx="8229600" cy="4095571"/>
          </a:xfrm>
        </p:spPr>
        <p:txBody>
          <a:bodyPr>
            <a:normAutofit fontScale="85000" lnSpcReduction="10000"/>
          </a:bodyPr>
          <a:lstStyle/>
          <a:p>
            <a:r>
              <a:rPr lang="en-US" dirty="0" smtClean="0">
                <a:latin typeface="Arial" panose="020B0604020202020204" pitchFamily="34" charset="0"/>
                <a:cs typeface="Arial" panose="020B0604020202020204" pitchFamily="34" charset="0"/>
              </a:rPr>
              <a:t>University of New Mexico (</a:t>
            </a:r>
            <a:r>
              <a:rPr lang="en-US" dirty="0" err="1" smtClean="0">
                <a:latin typeface="Arial" panose="020B0604020202020204" pitchFamily="34" charset="0"/>
                <a:cs typeface="Arial" panose="020B0604020202020204" pitchFamily="34" charset="0"/>
              </a:rPr>
              <a:t>UNM</a:t>
            </a:r>
            <a:r>
              <a:rPr lang="en-US" dirty="0" smtClean="0">
                <a:latin typeface="Arial" panose="020B0604020202020204" pitchFamily="34" charset="0"/>
                <a:cs typeface="Arial" panose="020B0604020202020204" pitchFamily="34" charset="0"/>
              </a:rPr>
              <a:t>) &amp; </a:t>
            </a:r>
            <a:r>
              <a:rPr lang="en-US" dirty="0" err="1" smtClean="0">
                <a:latin typeface="Arial" panose="020B0604020202020204" pitchFamily="34" charset="0"/>
                <a:cs typeface="Arial" panose="020B0604020202020204" pitchFamily="34" charset="0"/>
              </a:rPr>
              <a:t>UNM</a:t>
            </a:r>
            <a:r>
              <a:rPr lang="en-US" dirty="0" smtClean="0">
                <a:latin typeface="Arial" panose="020B0604020202020204" pitchFamily="34" charset="0"/>
                <a:cs typeface="Arial" panose="020B0604020202020204" pitchFamily="34" charset="0"/>
              </a:rPr>
              <a:t> Hospital</a:t>
            </a:r>
          </a:p>
          <a:p>
            <a:pPr lvl="1"/>
            <a:r>
              <a:rPr lang="en-US" dirty="0" smtClean="0">
                <a:latin typeface="Arial" panose="020B0604020202020204" pitchFamily="34" charset="0"/>
                <a:cs typeface="Arial" panose="020B0604020202020204" pitchFamily="34" charset="0"/>
              </a:rPr>
              <a:t>Curriculum of </a:t>
            </a:r>
            <a:r>
              <a:rPr lang="en-US" dirty="0" err="1" smtClean="0">
                <a:latin typeface="Arial" panose="020B0604020202020204" pitchFamily="34" charset="0"/>
                <a:cs typeface="Arial" panose="020B0604020202020204" pitchFamily="34" charset="0"/>
              </a:rPr>
              <a:t>UNM</a:t>
            </a:r>
            <a:r>
              <a:rPr lang="en-US" dirty="0" smtClean="0">
                <a:latin typeface="Arial" panose="020B0604020202020204" pitchFamily="34" charset="0"/>
                <a:cs typeface="Arial" panose="020B0604020202020204" pitchFamily="34" charset="0"/>
              </a:rPr>
              <a:t> Hospital accredited </a:t>
            </a:r>
            <a:r>
              <a:rPr lang="en-US" dirty="0">
                <a:latin typeface="Arial" panose="020B0604020202020204" pitchFamily="34" charset="0"/>
                <a:cs typeface="Arial" panose="020B0604020202020204" pitchFamily="34" charset="0"/>
              </a:rPr>
              <a:t>n</a:t>
            </a:r>
            <a:r>
              <a:rPr lang="en-US" dirty="0" smtClean="0">
                <a:latin typeface="Arial" panose="020B0604020202020204" pitchFamily="34" charset="0"/>
                <a:cs typeface="Arial" panose="020B0604020202020204" pitchFamily="34" charset="0"/>
              </a:rPr>
              <a:t>urse </a:t>
            </a:r>
            <a:r>
              <a:rPr lang="en-US" dirty="0">
                <a:latin typeface="Arial" panose="020B0604020202020204" pitchFamily="34" charset="0"/>
                <a:cs typeface="Arial" panose="020B0604020202020204" pitchFamily="34" charset="0"/>
              </a:rPr>
              <a:t>r</a:t>
            </a:r>
            <a:r>
              <a:rPr lang="en-US" dirty="0" smtClean="0">
                <a:latin typeface="Arial" panose="020B0604020202020204" pitchFamily="34" charset="0"/>
                <a:cs typeface="Arial" panose="020B0604020202020204" pitchFamily="34" charset="0"/>
              </a:rPr>
              <a:t>esidency </a:t>
            </a:r>
            <a:r>
              <a:rPr lang="en-US" dirty="0">
                <a:latin typeface="Arial" panose="020B0604020202020204" pitchFamily="34" charset="0"/>
                <a:cs typeface="Arial" panose="020B0604020202020204" pitchFamily="34" charset="0"/>
              </a:rPr>
              <a:t>p</a:t>
            </a:r>
            <a:r>
              <a:rPr lang="en-US" dirty="0" smtClean="0">
                <a:latin typeface="Arial" panose="020B0604020202020204" pitchFamily="34" charset="0"/>
                <a:cs typeface="Arial" panose="020B0604020202020204" pitchFamily="34" charset="0"/>
              </a:rPr>
              <a:t>rogram approved for 3 elective academic credits in BSN program</a:t>
            </a:r>
          </a:p>
          <a:p>
            <a:pPr lvl="1"/>
            <a:r>
              <a:rPr lang="en-US" dirty="0" smtClean="0">
                <a:latin typeface="Arial" panose="020B0604020202020204" pitchFamily="34" charset="0"/>
                <a:cs typeface="Arial" panose="020B0604020202020204" pitchFamily="34" charset="0"/>
              </a:rPr>
              <a:t>2016 pilot – 3 residents currently enrolled</a:t>
            </a:r>
          </a:p>
          <a:p>
            <a:r>
              <a:rPr lang="en-US" dirty="0" smtClean="0">
                <a:latin typeface="Arial" panose="020B0604020202020204" pitchFamily="34" charset="0"/>
                <a:cs typeface="Arial" panose="020B0604020202020204" pitchFamily="34" charset="0"/>
              </a:rPr>
              <a:t>Penn State University and Penn State Medical Center- Hershey Medical Center AD/Diploma </a:t>
            </a:r>
            <a:r>
              <a:rPr lang="en-US" dirty="0">
                <a:latin typeface="Arial" panose="020B0604020202020204" pitchFamily="34" charset="0"/>
                <a:cs typeface="Arial" panose="020B0604020202020204" pitchFamily="34" charset="0"/>
              </a:rPr>
              <a:t>nurse residency </a:t>
            </a:r>
            <a:r>
              <a:rPr lang="en-US" dirty="0" smtClean="0">
                <a:latin typeface="Arial" panose="020B0604020202020204" pitchFamily="34" charset="0"/>
                <a:cs typeface="Arial" panose="020B0604020202020204" pitchFamily="34" charset="0"/>
              </a:rPr>
              <a:t>program</a:t>
            </a:r>
          </a:p>
          <a:p>
            <a:pPr lvl="1"/>
            <a:r>
              <a:rPr lang="en-US" dirty="0" smtClean="0">
                <a:latin typeface="Arial" panose="020B0604020202020204" pitchFamily="34" charset="0"/>
                <a:cs typeface="Arial" panose="020B0604020202020204" pitchFamily="34" charset="0"/>
              </a:rPr>
              <a:t>Residents completed additional assignments</a:t>
            </a:r>
          </a:p>
          <a:p>
            <a:pPr lvl="1"/>
            <a:r>
              <a:rPr lang="en-US" dirty="0" smtClean="0">
                <a:latin typeface="Arial" panose="020B0604020202020204" pitchFamily="34" charset="0"/>
                <a:cs typeface="Arial" panose="020B0604020202020204" pitchFamily="34" charset="0"/>
              </a:rPr>
              <a:t>Discontinued</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614314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459"/>
            <a:ext cx="8229600" cy="1143000"/>
          </a:xfrm>
        </p:spPr>
        <p:txBody>
          <a:bodyPr/>
          <a:lstStyle/>
          <a:p>
            <a:r>
              <a:rPr lang="en-US" dirty="0" smtClean="0">
                <a:solidFill>
                  <a:srgbClr val="FF0000"/>
                </a:solidFill>
              </a:rPr>
              <a:t>Information Exchange</a:t>
            </a:r>
            <a:endParaRPr lang="en-US" dirty="0">
              <a:solidFill>
                <a:srgbClr val="FF0000"/>
              </a:solidFill>
            </a:endParaRPr>
          </a:p>
        </p:txBody>
      </p:sp>
      <p:sp>
        <p:nvSpPr>
          <p:cNvPr id="3" name="Content Placeholder 2"/>
          <p:cNvSpPr>
            <a:spLocks noGrp="1"/>
          </p:cNvSpPr>
          <p:nvPr>
            <p:ph idx="1"/>
          </p:nvPr>
        </p:nvSpPr>
        <p:spPr>
          <a:xfrm>
            <a:off x="457200" y="2051459"/>
            <a:ext cx="8229600" cy="4095571"/>
          </a:xfrm>
        </p:spPr>
        <p:txBody>
          <a:bodyPr>
            <a:normAutofit lnSpcReduction="10000"/>
          </a:bodyPr>
          <a:lstStyle/>
          <a:p>
            <a:r>
              <a:rPr lang="en-US" dirty="0" smtClean="0"/>
              <a:t>Purpose </a:t>
            </a:r>
          </a:p>
          <a:p>
            <a:pPr marL="457200" lvl="1" indent="0">
              <a:buNone/>
            </a:pPr>
            <a:r>
              <a:rPr lang="en-US" dirty="0" smtClean="0"/>
              <a:t> 	gain </a:t>
            </a:r>
            <a:r>
              <a:rPr lang="en-US" dirty="0"/>
              <a:t>an understanding of </a:t>
            </a:r>
            <a:r>
              <a:rPr lang="en-US" dirty="0" smtClean="0"/>
              <a:t>stakeholder 	perspectives and willingness to support the 	offering of academic credits for NRPs</a:t>
            </a:r>
          </a:p>
          <a:p>
            <a:r>
              <a:rPr lang="en-US" dirty="0" smtClean="0"/>
              <a:t>Attendees </a:t>
            </a:r>
          </a:p>
          <a:p>
            <a:pPr marL="0" indent="0">
              <a:buNone/>
            </a:pPr>
            <a:r>
              <a:rPr lang="en-US" dirty="0"/>
              <a:t>		</a:t>
            </a:r>
            <a:r>
              <a:rPr lang="en-US" sz="2800" dirty="0" smtClean="0"/>
              <a:t>Nursing faculty</a:t>
            </a:r>
          </a:p>
          <a:p>
            <a:pPr marL="457200" lvl="1" indent="0">
              <a:buNone/>
            </a:pPr>
            <a:r>
              <a:rPr lang="en-US" dirty="0"/>
              <a:t>	</a:t>
            </a:r>
            <a:r>
              <a:rPr lang="en-US" dirty="0" smtClean="0"/>
              <a:t>Hospital nursing leaders</a:t>
            </a:r>
          </a:p>
          <a:p>
            <a:pPr marL="457200" lvl="1" indent="0">
              <a:buNone/>
            </a:pPr>
            <a:r>
              <a:rPr lang="en-US" dirty="0" smtClean="0"/>
              <a:t>	Nurse Residency Coordinators</a:t>
            </a:r>
          </a:p>
          <a:p>
            <a:pPr lvl="1"/>
            <a:endParaRPr lang="en-US" dirty="0"/>
          </a:p>
        </p:txBody>
      </p:sp>
    </p:spTree>
    <p:extLst>
      <p:ext uri="{BB962C8B-B14F-4D97-AF65-F5344CB8AC3E}">
        <p14:creationId xmlns:p14="http://schemas.microsoft.com/office/powerpoint/2010/main" val="1346146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an Warren\AppData\Local\Microsoft\Windows\INetCache\IE\AIYLZ31W\why-and-how[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8826" y="1367403"/>
            <a:ext cx="5646460" cy="401250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rot="2125743">
            <a:off x="5479825" y="957678"/>
            <a:ext cx="3632726" cy="1785104"/>
          </a:xfrm>
          <a:prstGeom prst="rect">
            <a:avLst/>
          </a:prstGeom>
          <a:noFill/>
        </p:spPr>
        <p:txBody>
          <a:bodyPr wrap="none" rtlCol="0">
            <a:spAutoFit/>
          </a:bodyPr>
          <a:lstStyle/>
          <a:p>
            <a:r>
              <a:rPr lang="en-US" sz="11000" b="1" dirty="0" smtClean="0">
                <a:solidFill>
                  <a:schemeClr val="bg1">
                    <a:lumMod val="50000"/>
                  </a:schemeClr>
                </a:solidFill>
              </a:rPr>
              <a:t>Who?</a:t>
            </a:r>
            <a:endParaRPr lang="en-US" sz="11000" b="1" dirty="0">
              <a:solidFill>
                <a:schemeClr val="bg1">
                  <a:lumMod val="50000"/>
                </a:schemeClr>
              </a:solidFill>
            </a:endParaRPr>
          </a:p>
        </p:txBody>
      </p:sp>
      <p:sp>
        <p:nvSpPr>
          <p:cNvPr id="3" name="TextBox 2"/>
          <p:cNvSpPr txBox="1"/>
          <p:nvPr/>
        </p:nvSpPr>
        <p:spPr>
          <a:xfrm rot="14049908">
            <a:off x="-356026" y="3408317"/>
            <a:ext cx="4046044" cy="1785104"/>
          </a:xfrm>
          <a:prstGeom prst="rect">
            <a:avLst/>
          </a:prstGeom>
          <a:noFill/>
        </p:spPr>
        <p:txBody>
          <a:bodyPr wrap="none" rtlCol="0">
            <a:spAutoFit/>
          </a:bodyPr>
          <a:lstStyle/>
          <a:p>
            <a:r>
              <a:rPr lang="en-US" sz="11000" b="1" dirty="0" smtClean="0">
                <a:solidFill>
                  <a:schemeClr val="bg1">
                    <a:lumMod val="50000"/>
                  </a:schemeClr>
                </a:solidFill>
              </a:rPr>
              <a:t>What?</a:t>
            </a:r>
            <a:endParaRPr lang="en-US" sz="11000" b="1" dirty="0">
              <a:solidFill>
                <a:schemeClr val="bg1">
                  <a:lumMod val="50000"/>
                </a:schemeClr>
              </a:solidFill>
            </a:endParaRPr>
          </a:p>
        </p:txBody>
      </p:sp>
      <p:sp>
        <p:nvSpPr>
          <p:cNvPr id="5" name="TextBox 4"/>
          <p:cNvSpPr txBox="1"/>
          <p:nvPr/>
        </p:nvSpPr>
        <p:spPr>
          <a:xfrm>
            <a:off x="3188176" y="1084770"/>
            <a:ext cx="2084284" cy="707886"/>
          </a:xfrm>
          <a:prstGeom prst="rect">
            <a:avLst/>
          </a:prstGeom>
          <a:noFill/>
        </p:spPr>
        <p:txBody>
          <a:bodyPr wrap="square" rtlCol="0">
            <a:spAutoFit/>
          </a:bodyPr>
          <a:lstStyle/>
          <a:p>
            <a:r>
              <a:rPr lang="en-US" sz="4000" dirty="0" smtClean="0">
                <a:solidFill>
                  <a:srgbClr val="FF0000"/>
                </a:solidFill>
              </a:rPr>
              <a:t>What?</a:t>
            </a:r>
            <a:endParaRPr lang="en-US" sz="4000" dirty="0">
              <a:solidFill>
                <a:srgbClr val="FF0000"/>
              </a:solidFill>
            </a:endParaRPr>
          </a:p>
        </p:txBody>
      </p:sp>
      <p:sp>
        <p:nvSpPr>
          <p:cNvPr id="6" name="TextBox 5"/>
          <p:cNvSpPr txBox="1"/>
          <p:nvPr/>
        </p:nvSpPr>
        <p:spPr>
          <a:xfrm rot="18452614">
            <a:off x="1468725" y="1784301"/>
            <a:ext cx="1523882" cy="707886"/>
          </a:xfrm>
          <a:prstGeom prst="rect">
            <a:avLst/>
          </a:prstGeom>
          <a:noFill/>
        </p:spPr>
        <p:txBody>
          <a:bodyPr wrap="square" rtlCol="0">
            <a:spAutoFit/>
          </a:bodyPr>
          <a:lstStyle/>
          <a:p>
            <a:r>
              <a:rPr lang="en-US" sz="4000" dirty="0" smtClean="0">
                <a:solidFill>
                  <a:srgbClr val="92D050"/>
                </a:solidFill>
              </a:rPr>
              <a:t>Who?</a:t>
            </a:r>
            <a:endParaRPr lang="en-US" sz="4000" dirty="0">
              <a:solidFill>
                <a:srgbClr val="92D050"/>
              </a:solidFill>
            </a:endParaRPr>
          </a:p>
        </p:txBody>
      </p:sp>
      <p:sp>
        <p:nvSpPr>
          <p:cNvPr id="7" name="Rectangle 6"/>
          <p:cNvSpPr/>
          <p:nvPr/>
        </p:nvSpPr>
        <p:spPr>
          <a:xfrm rot="18885846">
            <a:off x="3812052" y="5356562"/>
            <a:ext cx="1418978" cy="707886"/>
          </a:xfrm>
          <a:prstGeom prst="rect">
            <a:avLst/>
          </a:prstGeom>
        </p:spPr>
        <p:txBody>
          <a:bodyPr wrap="none">
            <a:spAutoFit/>
          </a:bodyPr>
          <a:lstStyle/>
          <a:p>
            <a:r>
              <a:rPr lang="en-US" sz="4000" dirty="0">
                <a:solidFill>
                  <a:srgbClr val="FFFF00"/>
                </a:solidFill>
              </a:rPr>
              <a:t>Who?</a:t>
            </a:r>
          </a:p>
        </p:txBody>
      </p:sp>
      <p:sp>
        <p:nvSpPr>
          <p:cNvPr id="8" name="Rectangle 7"/>
          <p:cNvSpPr/>
          <p:nvPr/>
        </p:nvSpPr>
        <p:spPr>
          <a:xfrm rot="1077748">
            <a:off x="6717985" y="2842304"/>
            <a:ext cx="1418978" cy="707886"/>
          </a:xfrm>
          <a:prstGeom prst="rect">
            <a:avLst/>
          </a:prstGeom>
        </p:spPr>
        <p:txBody>
          <a:bodyPr wrap="none">
            <a:spAutoFit/>
          </a:bodyPr>
          <a:lstStyle/>
          <a:p>
            <a:r>
              <a:rPr lang="en-US" sz="4000" dirty="0">
                <a:solidFill>
                  <a:srgbClr val="FF0000"/>
                </a:solidFill>
              </a:rPr>
              <a:t>Who?</a:t>
            </a:r>
          </a:p>
        </p:txBody>
      </p:sp>
      <p:sp>
        <p:nvSpPr>
          <p:cNvPr id="9" name="Rectangle 8"/>
          <p:cNvSpPr/>
          <p:nvPr/>
        </p:nvSpPr>
        <p:spPr>
          <a:xfrm rot="2090691">
            <a:off x="5334827" y="5154718"/>
            <a:ext cx="1560107" cy="707886"/>
          </a:xfrm>
          <a:prstGeom prst="rect">
            <a:avLst/>
          </a:prstGeom>
        </p:spPr>
        <p:txBody>
          <a:bodyPr wrap="none">
            <a:spAutoFit/>
          </a:bodyPr>
          <a:lstStyle/>
          <a:p>
            <a:r>
              <a:rPr lang="en-US" sz="4000" dirty="0">
                <a:solidFill>
                  <a:srgbClr val="00B0F0"/>
                </a:solidFill>
              </a:rPr>
              <a:t>What?</a:t>
            </a:r>
          </a:p>
        </p:txBody>
      </p:sp>
      <p:sp>
        <p:nvSpPr>
          <p:cNvPr id="10" name="Rectangle 9"/>
          <p:cNvSpPr/>
          <p:nvPr/>
        </p:nvSpPr>
        <p:spPr>
          <a:xfrm rot="18807257">
            <a:off x="7188892" y="4167193"/>
            <a:ext cx="1560107" cy="707886"/>
          </a:xfrm>
          <a:prstGeom prst="rect">
            <a:avLst/>
          </a:prstGeom>
        </p:spPr>
        <p:txBody>
          <a:bodyPr wrap="none">
            <a:spAutoFit/>
          </a:bodyPr>
          <a:lstStyle/>
          <a:p>
            <a:r>
              <a:rPr lang="en-US" sz="4000" dirty="0">
                <a:solidFill>
                  <a:srgbClr val="00B050"/>
                </a:solidFill>
              </a:rPr>
              <a:t>What?</a:t>
            </a:r>
          </a:p>
        </p:txBody>
      </p:sp>
    </p:spTree>
    <p:extLst>
      <p:ext uri="{BB962C8B-B14F-4D97-AF65-F5344CB8AC3E}">
        <p14:creationId xmlns:p14="http://schemas.microsoft.com/office/powerpoint/2010/main" val="5692128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461"/>
            <a:ext cx="8229600" cy="1208013"/>
          </a:xfrm>
        </p:spPr>
        <p:txBody>
          <a:bodyPr/>
          <a:lstStyle/>
          <a:p>
            <a:r>
              <a:rPr lang="en-US" dirty="0" smtClean="0">
                <a:solidFill>
                  <a:srgbClr val="FF0000"/>
                </a:solidFill>
              </a:rPr>
              <a:t>Major Finding</a:t>
            </a:r>
            <a:endParaRPr lang="en-US" dirty="0">
              <a:solidFill>
                <a:srgbClr val="FF0000"/>
              </a:solidFill>
            </a:endParaRPr>
          </a:p>
        </p:txBody>
      </p:sp>
      <p:sp>
        <p:nvSpPr>
          <p:cNvPr id="3" name="Content Placeholder 2"/>
          <p:cNvSpPr>
            <a:spLocks noGrp="1"/>
          </p:cNvSpPr>
          <p:nvPr>
            <p:ph idx="1"/>
          </p:nvPr>
        </p:nvSpPr>
        <p:spPr>
          <a:xfrm>
            <a:off x="457200" y="2743200"/>
            <a:ext cx="8229600" cy="3382963"/>
          </a:xfrm>
        </p:spPr>
        <p:txBody>
          <a:bodyPr>
            <a:normAutofit/>
          </a:bodyPr>
          <a:lstStyle/>
          <a:p>
            <a:r>
              <a:rPr lang="en-US" dirty="0"/>
              <a:t>Did not advocate for nursing programs to develop courses </a:t>
            </a:r>
          </a:p>
          <a:p>
            <a:r>
              <a:rPr lang="en-US" dirty="0" smtClean="0"/>
              <a:t>Stakeholders preferred academic </a:t>
            </a:r>
            <a:r>
              <a:rPr lang="en-US" dirty="0"/>
              <a:t>credit </a:t>
            </a:r>
            <a:r>
              <a:rPr lang="en-US" dirty="0" smtClean="0"/>
              <a:t>awarded to nurse residents for </a:t>
            </a:r>
            <a:r>
              <a:rPr lang="en-US" dirty="0"/>
              <a:t>their </a:t>
            </a:r>
            <a:r>
              <a:rPr lang="en-US" dirty="0" smtClean="0"/>
              <a:t>participation/completion </a:t>
            </a:r>
            <a:r>
              <a:rPr lang="en-US" dirty="0"/>
              <a:t>in the </a:t>
            </a:r>
            <a:r>
              <a:rPr lang="en-US" dirty="0" smtClean="0"/>
              <a:t>NRP</a:t>
            </a:r>
          </a:p>
        </p:txBody>
      </p:sp>
    </p:spTree>
    <p:extLst>
      <p:ext uri="{BB962C8B-B14F-4D97-AF65-F5344CB8AC3E}">
        <p14:creationId xmlns:p14="http://schemas.microsoft.com/office/powerpoint/2010/main" val="474930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Current Research Study</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Purpose:</a:t>
            </a:r>
            <a:endParaRPr lang="en-US" dirty="0"/>
          </a:p>
          <a:p>
            <a:pPr lvl="1"/>
            <a:r>
              <a:rPr lang="en-US" dirty="0"/>
              <a:t>e</a:t>
            </a:r>
            <a:r>
              <a:rPr lang="en-US" dirty="0" smtClean="0"/>
              <a:t>xplore curricular </a:t>
            </a:r>
            <a:r>
              <a:rPr lang="en-US" dirty="0"/>
              <a:t>requirements for nurse residency programs seeking academic </a:t>
            </a:r>
            <a:r>
              <a:rPr lang="en-US" dirty="0" smtClean="0"/>
              <a:t>credits</a:t>
            </a:r>
            <a:endParaRPr lang="en-US" dirty="0"/>
          </a:p>
          <a:p>
            <a:pPr lvl="1"/>
            <a:r>
              <a:rPr lang="en-US" dirty="0"/>
              <a:t>e</a:t>
            </a:r>
            <a:r>
              <a:rPr lang="en-US" dirty="0" smtClean="0"/>
              <a:t>xamine the extent </a:t>
            </a:r>
            <a:r>
              <a:rPr lang="en-US" dirty="0"/>
              <a:t>of variability in the content and delivery of nurse residency programs in Maryland </a:t>
            </a:r>
            <a:r>
              <a:rPr lang="en-US" dirty="0" smtClean="0"/>
              <a:t>hospitals</a:t>
            </a:r>
            <a:endParaRPr lang="en-US" dirty="0"/>
          </a:p>
          <a:p>
            <a:pPr lvl="1"/>
            <a:r>
              <a:rPr lang="en-US" dirty="0"/>
              <a:t>i</a:t>
            </a:r>
            <a:r>
              <a:rPr lang="en-US" dirty="0" smtClean="0"/>
              <a:t>dentify possible </a:t>
            </a:r>
            <a:r>
              <a:rPr lang="en-US" dirty="0"/>
              <a:t>strategies for successful formation of academic and hospital partnerships </a:t>
            </a:r>
            <a:endParaRPr lang="en-US" dirty="0" smtClean="0"/>
          </a:p>
          <a:p>
            <a:pPr lvl="1"/>
            <a:r>
              <a:rPr lang="en-US" dirty="0"/>
              <a:t>i</a:t>
            </a:r>
            <a:r>
              <a:rPr lang="en-US" dirty="0" smtClean="0"/>
              <a:t>dentify interest of academic </a:t>
            </a:r>
            <a:r>
              <a:rPr lang="en-US" dirty="0"/>
              <a:t>nursing programs and hospitals </a:t>
            </a:r>
            <a:r>
              <a:rPr lang="en-US" dirty="0" smtClean="0"/>
              <a:t>in </a:t>
            </a:r>
            <a:r>
              <a:rPr lang="en-US" dirty="0"/>
              <a:t>pursuing partnerships. </a:t>
            </a:r>
          </a:p>
        </p:txBody>
      </p:sp>
    </p:spTree>
    <p:extLst>
      <p:ext uri="{BB962C8B-B14F-4D97-AF65-F5344CB8AC3E}">
        <p14:creationId xmlns:p14="http://schemas.microsoft.com/office/powerpoint/2010/main" val="2291809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05840"/>
            <a:ext cx="7910186" cy="1591055"/>
          </a:xfrm>
        </p:spPr>
        <p:txBody>
          <a:bodyPr>
            <a:normAutofit/>
          </a:bodyPr>
          <a:lstStyle/>
          <a:p>
            <a:r>
              <a:rPr lang="en-US" dirty="0" smtClean="0">
                <a:solidFill>
                  <a:srgbClr val="FF0000"/>
                </a:solidFill>
                <a:latin typeface="Arial" panose="020B0604020202020204" pitchFamily="34" charset="0"/>
                <a:cs typeface="Arial" panose="020B0604020202020204" pitchFamily="34" charset="0"/>
              </a:rPr>
              <a:t>Project Team</a:t>
            </a:r>
            <a:endParaRPr lang="en-US"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240077" y="2770632"/>
            <a:ext cx="6375748" cy="2978914"/>
          </a:xfrm>
        </p:spPr>
        <p:txBody>
          <a:bodyPr>
            <a:normAutofit lnSpcReduction="10000"/>
          </a:bodyPr>
          <a:lstStyle/>
          <a:p>
            <a:r>
              <a:rPr lang="en-US" sz="2400" dirty="0" smtClean="0">
                <a:solidFill>
                  <a:schemeClr val="tx1"/>
                </a:solidFill>
                <a:latin typeface="Arial" panose="020B0604020202020204" pitchFamily="34" charset="0"/>
                <a:cs typeface="Arial" panose="020B0604020202020204" pitchFamily="34" charset="0"/>
              </a:rPr>
              <a:t>Louise </a:t>
            </a:r>
            <a:r>
              <a:rPr lang="en-US" sz="2400" dirty="0">
                <a:solidFill>
                  <a:schemeClr val="tx1"/>
                </a:solidFill>
                <a:latin typeface="Arial" panose="020B0604020202020204" pitchFamily="34" charset="0"/>
                <a:cs typeface="Arial" panose="020B0604020202020204" pitchFamily="34" charset="0"/>
              </a:rPr>
              <a:t>S. Jenkins, PhD, RN, FAHA, ANEF</a:t>
            </a:r>
          </a:p>
          <a:p>
            <a:r>
              <a:rPr lang="en-US" sz="2400" dirty="0">
                <a:solidFill>
                  <a:schemeClr val="tx1"/>
                </a:solidFill>
                <a:latin typeface="Arial" panose="020B0604020202020204" pitchFamily="34" charset="0"/>
                <a:cs typeface="Arial" panose="020B0604020202020204" pitchFamily="34" charset="0"/>
              </a:rPr>
              <a:t>Director, Institute for </a:t>
            </a:r>
            <a:r>
              <a:rPr lang="en-US" sz="2400" dirty="0" smtClean="0">
                <a:solidFill>
                  <a:schemeClr val="tx1"/>
                </a:solidFill>
                <a:latin typeface="Arial" panose="020B0604020202020204" pitchFamily="34" charset="0"/>
                <a:cs typeface="Arial" panose="020B0604020202020204" pitchFamily="34" charset="0"/>
              </a:rPr>
              <a:t>Educators</a:t>
            </a:r>
            <a:endParaRPr lang="en-US" sz="2400" dirty="0">
              <a:solidFill>
                <a:schemeClr val="tx1"/>
              </a:solidFill>
              <a:latin typeface="Arial" panose="020B0604020202020204" pitchFamily="34" charset="0"/>
              <a:cs typeface="Arial" panose="020B0604020202020204" pitchFamily="34" charset="0"/>
            </a:endParaRPr>
          </a:p>
          <a:p>
            <a:r>
              <a:rPr lang="en-US" sz="2400" dirty="0">
                <a:solidFill>
                  <a:schemeClr val="tx1"/>
                </a:solidFill>
                <a:latin typeface="Arial" panose="020B0604020202020204" pitchFamily="34" charset="0"/>
                <a:cs typeface="Arial" panose="020B0604020202020204" pitchFamily="34" charset="0"/>
              </a:rPr>
              <a:t>and </a:t>
            </a:r>
            <a:r>
              <a:rPr lang="en-US" sz="2400" dirty="0" smtClean="0">
                <a:solidFill>
                  <a:schemeClr val="tx1"/>
                </a:solidFill>
                <a:latin typeface="Arial" panose="020B0604020202020204" pitchFamily="34" charset="0"/>
                <a:cs typeface="Arial" panose="020B0604020202020204" pitchFamily="34" charset="0"/>
              </a:rPr>
              <a:t>Professor	</a:t>
            </a:r>
          </a:p>
          <a:p>
            <a:r>
              <a:rPr lang="en-US" sz="2400" dirty="0" smtClean="0">
                <a:solidFill>
                  <a:schemeClr val="tx1"/>
                </a:solidFill>
                <a:latin typeface="Arial" panose="020B0604020202020204" pitchFamily="34" charset="0"/>
                <a:cs typeface="Arial" panose="020B0604020202020204" pitchFamily="34" charset="0"/>
              </a:rPr>
              <a:t>Joan I. Warren, PhD, RN-BC, NEA-BC, FAAN</a:t>
            </a:r>
          </a:p>
          <a:p>
            <a:r>
              <a:rPr lang="en-US" sz="2400" dirty="0" smtClean="0">
                <a:solidFill>
                  <a:schemeClr val="tx1"/>
                </a:solidFill>
                <a:latin typeface="Arial" panose="020B0604020202020204" pitchFamily="34" charset="0"/>
                <a:cs typeface="Arial" panose="020B0604020202020204" pitchFamily="34" charset="0"/>
              </a:rPr>
              <a:t>Associate Professor</a:t>
            </a:r>
          </a:p>
          <a:p>
            <a:r>
              <a:rPr lang="en-US" sz="2400" dirty="0" smtClean="0">
                <a:solidFill>
                  <a:schemeClr val="tx1"/>
                </a:solidFill>
                <a:latin typeface="Arial" panose="020B0604020202020204" pitchFamily="34" charset="0"/>
                <a:cs typeface="Arial" panose="020B0604020202020204" pitchFamily="34" charset="0"/>
              </a:rPr>
              <a:t>Kathleen </a:t>
            </a:r>
            <a:r>
              <a:rPr lang="en-US" sz="2400" dirty="0">
                <a:solidFill>
                  <a:schemeClr val="tx1"/>
                </a:solidFill>
                <a:latin typeface="Arial" panose="020B0604020202020204" pitchFamily="34" charset="0"/>
                <a:cs typeface="Arial" panose="020B0604020202020204" pitchFamily="34" charset="0"/>
              </a:rPr>
              <a:t>M. Martin, DNP, RN, CNE</a:t>
            </a:r>
          </a:p>
          <a:p>
            <a:r>
              <a:rPr lang="en-US" sz="2400" dirty="0">
                <a:solidFill>
                  <a:schemeClr val="tx1"/>
                </a:solidFill>
                <a:latin typeface="Arial" panose="020B0604020202020204" pitchFamily="34" charset="0"/>
                <a:cs typeface="Arial" panose="020B0604020202020204" pitchFamily="34" charset="0"/>
              </a:rPr>
              <a:t>Assistant </a:t>
            </a:r>
            <a:r>
              <a:rPr lang="en-US" sz="2400" dirty="0" smtClean="0">
                <a:solidFill>
                  <a:schemeClr val="tx1"/>
                </a:solidFill>
                <a:latin typeface="Arial" panose="020B0604020202020204" pitchFamily="34" charset="0"/>
                <a:cs typeface="Arial" panose="020B0604020202020204" pitchFamily="34" charset="0"/>
              </a:rPr>
              <a:t>Professor</a:t>
            </a:r>
          </a:p>
          <a:p>
            <a:endParaRPr lang="en-US" sz="2400"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2552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Methods</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a:t>Sample</a:t>
            </a:r>
          </a:p>
          <a:p>
            <a:pPr lvl="1"/>
            <a:r>
              <a:rPr lang="en-US" dirty="0" smtClean="0"/>
              <a:t>Nursing </a:t>
            </a:r>
            <a:r>
              <a:rPr lang="en-US" dirty="0"/>
              <a:t>leaders in Maryland </a:t>
            </a:r>
            <a:r>
              <a:rPr lang="en-US" dirty="0" smtClean="0"/>
              <a:t>hospitals (N=50) </a:t>
            </a:r>
          </a:p>
          <a:p>
            <a:pPr lvl="1"/>
            <a:r>
              <a:rPr lang="en-US" smtClean="0"/>
              <a:t>Faculty leaders at </a:t>
            </a:r>
            <a:r>
              <a:rPr lang="en-US" dirty="0" smtClean="0"/>
              <a:t>eligible academic </a:t>
            </a:r>
            <a:r>
              <a:rPr lang="en-US" dirty="0"/>
              <a:t>nursing </a:t>
            </a:r>
            <a:r>
              <a:rPr lang="en-US" dirty="0" smtClean="0"/>
              <a:t>programs (N=15)</a:t>
            </a:r>
          </a:p>
          <a:p>
            <a:r>
              <a:rPr lang="en-US" dirty="0" smtClean="0"/>
              <a:t>Procedure</a:t>
            </a:r>
          </a:p>
          <a:p>
            <a:pPr lvl="1"/>
            <a:r>
              <a:rPr lang="en-US" dirty="0" smtClean="0"/>
              <a:t>Web-based (IRB exempt) survey administered Spring, 2017</a:t>
            </a:r>
            <a:endParaRPr lang="en-US" dirty="0"/>
          </a:p>
        </p:txBody>
      </p:sp>
    </p:spTree>
    <p:extLst>
      <p:ext uri="{BB962C8B-B14F-4D97-AF65-F5344CB8AC3E}">
        <p14:creationId xmlns:p14="http://schemas.microsoft.com/office/powerpoint/2010/main" val="16967445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8014"/>
            <a:ext cx="8229600" cy="822577"/>
          </a:xfrm>
        </p:spPr>
        <p:txBody>
          <a:bodyPr/>
          <a:lstStyle/>
          <a:p>
            <a:r>
              <a:rPr lang="en-US" dirty="0" smtClean="0">
                <a:solidFill>
                  <a:srgbClr val="FF0000"/>
                </a:solidFill>
              </a:rPr>
              <a:t>Response Rate</a:t>
            </a:r>
            <a:endParaRPr lang="en-US" dirty="0">
              <a:solidFill>
                <a:srgbClr val="FF0000"/>
              </a:solidFill>
            </a:endParaRPr>
          </a:p>
        </p:txBody>
      </p:sp>
      <p:sp>
        <p:nvSpPr>
          <p:cNvPr id="3" name="Content Placeholder 2"/>
          <p:cNvSpPr>
            <a:spLocks noGrp="1"/>
          </p:cNvSpPr>
          <p:nvPr>
            <p:ph idx="1"/>
          </p:nvPr>
        </p:nvSpPr>
        <p:spPr>
          <a:xfrm>
            <a:off x="390088" y="2504450"/>
            <a:ext cx="8229600" cy="3424908"/>
          </a:xfrm>
        </p:spPr>
        <p:txBody>
          <a:bodyPr/>
          <a:lstStyle/>
          <a:p>
            <a:r>
              <a:rPr lang="en-US" dirty="0" smtClean="0"/>
              <a:t>28 of the 48 hospitals in Maryland (58%)</a:t>
            </a:r>
          </a:p>
          <a:p>
            <a:pPr marL="0" indent="0">
              <a:buNone/>
            </a:pPr>
            <a:endParaRPr lang="en-US" dirty="0" smtClean="0"/>
          </a:p>
          <a:p>
            <a:r>
              <a:rPr lang="en-US" dirty="0" smtClean="0"/>
              <a:t>3 of the 15 eligible nursing programs (20%)</a:t>
            </a:r>
            <a:endParaRPr lang="en-US" dirty="0"/>
          </a:p>
        </p:txBody>
      </p:sp>
    </p:spTree>
    <p:extLst>
      <p:ext uri="{BB962C8B-B14F-4D97-AF65-F5344CB8AC3E}">
        <p14:creationId xmlns:p14="http://schemas.microsoft.com/office/powerpoint/2010/main" val="2851673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Next Steps</a:t>
            </a:r>
            <a:endParaRPr lang="en-US" dirty="0">
              <a:solidFill>
                <a:srgbClr val="FF0000"/>
              </a:solidFill>
            </a:endParaRPr>
          </a:p>
        </p:txBody>
      </p:sp>
      <p:sp>
        <p:nvSpPr>
          <p:cNvPr id="3" name="Content Placeholder 2"/>
          <p:cNvSpPr>
            <a:spLocks noGrp="1"/>
          </p:cNvSpPr>
          <p:nvPr>
            <p:ph idx="1"/>
          </p:nvPr>
        </p:nvSpPr>
        <p:spPr>
          <a:xfrm>
            <a:off x="457200" y="2157969"/>
            <a:ext cx="8229600" cy="4095571"/>
          </a:xfrm>
        </p:spPr>
        <p:txBody>
          <a:bodyPr>
            <a:normAutofit fontScale="92500" lnSpcReduction="20000"/>
          </a:bodyPr>
          <a:lstStyle/>
          <a:p>
            <a:r>
              <a:rPr lang="en-US" dirty="0" smtClean="0"/>
              <a:t>NSPII Proposal Pending</a:t>
            </a:r>
          </a:p>
          <a:p>
            <a:pPr marL="0" indent="0">
              <a:buNone/>
            </a:pPr>
            <a:r>
              <a:rPr lang="en-US" dirty="0" smtClean="0"/>
              <a:t>		- complete analysis and summarize data</a:t>
            </a:r>
          </a:p>
          <a:p>
            <a:pPr marL="0" indent="0">
              <a:buNone/>
            </a:pPr>
            <a:r>
              <a:rPr lang="en-US" dirty="0"/>
              <a:t>	</a:t>
            </a:r>
            <a:r>
              <a:rPr lang="en-US" dirty="0" smtClean="0"/>
              <a:t>	- identify potential stakeholders</a:t>
            </a:r>
            <a:endParaRPr lang="en-US" dirty="0"/>
          </a:p>
          <a:p>
            <a:pPr marL="0" indent="0">
              <a:buNone/>
            </a:pPr>
            <a:r>
              <a:rPr lang="en-US" dirty="0" smtClean="0"/>
              <a:t>		- facilitate formation of academic-service 				   partnerships</a:t>
            </a:r>
          </a:p>
          <a:p>
            <a:pPr marL="0" indent="0">
              <a:buNone/>
            </a:pPr>
            <a:r>
              <a:rPr lang="en-US" dirty="0"/>
              <a:t>	</a:t>
            </a:r>
            <a:r>
              <a:rPr lang="en-US" dirty="0" smtClean="0"/>
              <a:t>	- facilitate academic credit for completion of</a:t>
            </a:r>
          </a:p>
          <a:p>
            <a:pPr marL="0" indent="0">
              <a:buNone/>
            </a:pPr>
            <a:r>
              <a:rPr lang="en-US" dirty="0" smtClean="0"/>
              <a:t>		  Nurse Residency Program           </a:t>
            </a:r>
          </a:p>
          <a:p>
            <a:pPr marL="0" indent="0">
              <a:buNone/>
            </a:pPr>
            <a:r>
              <a:rPr lang="en-US" dirty="0"/>
              <a:t>	</a:t>
            </a:r>
            <a:r>
              <a:rPr lang="en-US" dirty="0" smtClean="0"/>
              <a:t>	</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1453648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832" y="1400102"/>
            <a:ext cx="8655485" cy="1143000"/>
          </a:xfrm>
        </p:spPr>
        <p:txBody>
          <a:bodyPr>
            <a:noAutofit/>
          </a:bodyPr>
          <a:lstStyle/>
          <a:p>
            <a:r>
              <a:rPr lang="en-US" sz="4000" dirty="0" smtClean="0">
                <a:solidFill>
                  <a:srgbClr val="FF0000"/>
                </a:solidFill>
                <a:latin typeface="Arial" panose="020B0604020202020204" pitchFamily="34" charset="0"/>
                <a:cs typeface="Arial" panose="020B0604020202020204" pitchFamily="34" charset="0"/>
              </a:rPr>
              <a:t>Nurse </a:t>
            </a:r>
            <a:r>
              <a:rPr lang="en-US" sz="4000" dirty="0">
                <a:solidFill>
                  <a:srgbClr val="FF0000"/>
                </a:solidFill>
                <a:latin typeface="Arial" panose="020B0604020202020204" pitchFamily="34" charset="0"/>
                <a:cs typeface="Arial" panose="020B0604020202020204" pitchFamily="34" charset="0"/>
              </a:rPr>
              <a:t>R</a:t>
            </a:r>
            <a:r>
              <a:rPr lang="en-US" sz="4000" dirty="0" smtClean="0">
                <a:solidFill>
                  <a:srgbClr val="FF0000"/>
                </a:solidFill>
                <a:latin typeface="Arial" panose="020B0604020202020204" pitchFamily="34" charset="0"/>
                <a:cs typeface="Arial" panose="020B0604020202020204" pitchFamily="34" charset="0"/>
              </a:rPr>
              <a:t>esidency Programs (NRP)</a:t>
            </a:r>
            <a:endParaRPr lang="en-US" sz="4000"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643311"/>
            <a:ext cx="8229600" cy="3330548"/>
          </a:xfrm>
        </p:spPr>
        <p:txBody>
          <a:bodyPr>
            <a:normAutofit lnSpcReduction="10000"/>
          </a:bodyPr>
          <a:lstStyle/>
          <a:p>
            <a:pPr marL="0" indent="0">
              <a:buNone/>
            </a:pPr>
            <a:r>
              <a:rPr lang="en-US" sz="3000" dirty="0" smtClean="0">
                <a:latin typeface="Arial" panose="020B0604020202020204" pitchFamily="34" charset="0"/>
                <a:cs typeface="Arial" panose="020B0604020202020204" pitchFamily="34" charset="0"/>
              </a:rPr>
              <a:t>Institute of Medicine (IOM) Future of Nursing 	Report (2011); reaffirmed 2015</a:t>
            </a:r>
          </a:p>
          <a:p>
            <a:pPr marL="457200" lvl="1" indent="0">
              <a:buNone/>
            </a:pPr>
            <a:endParaRPr lang="en-US" dirty="0" smtClean="0">
              <a:solidFill>
                <a:srgbClr val="FF0000"/>
              </a:solidFill>
              <a:latin typeface="Arial" panose="020B0604020202020204" pitchFamily="34" charset="0"/>
              <a:cs typeface="Arial" panose="020B0604020202020204" pitchFamily="34" charset="0"/>
            </a:endParaRPr>
          </a:p>
          <a:p>
            <a:pPr marL="457200" lvl="1" indent="0">
              <a:buNone/>
            </a:pPr>
            <a:r>
              <a:rPr lang="en-US" sz="3600" dirty="0" smtClean="0">
                <a:solidFill>
                  <a:srgbClr val="FF0000"/>
                </a:solidFill>
                <a:latin typeface="Arial" panose="020B0604020202020204" pitchFamily="34" charset="0"/>
                <a:cs typeface="Arial" panose="020B0604020202020204" pitchFamily="34" charset="0"/>
              </a:rPr>
              <a:t>Recommendation 3: </a:t>
            </a:r>
          </a:p>
          <a:p>
            <a:pPr marL="457200" lvl="1" indent="0">
              <a:buNone/>
            </a:pPr>
            <a:r>
              <a:rPr lang="en-US" sz="3600" dirty="0" smtClean="0">
                <a:solidFill>
                  <a:srgbClr val="FF0000"/>
                </a:solidFill>
                <a:latin typeface="Arial" panose="020B0604020202020204" pitchFamily="34" charset="0"/>
                <a:cs typeface="Arial" panose="020B0604020202020204" pitchFamily="34" charset="0"/>
              </a:rPr>
              <a:t>Implement Nurse Residency Programs </a:t>
            </a:r>
          </a:p>
          <a:p>
            <a:endParaRPr lang="en-US" dirty="0"/>
          </a:p>
        </p:txBody>
      </p:sp>
    </p:spTree>
    <p:extLst>
      <p:ext uri="{BB962C8B-B14F-4D97-AF65-F5344CB8AC3E}">
        <p14:creationId xmlns:p14="http://schemas.microsoft.com/office/powerpoint/2010/main" val="495383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4019" y="1638453"/>
            <a:ext cx="8534400" cy="3108960"/>
          </a:xfrm>
        </p:spPr>
        <p:txBody>
          <a:bodyPr>
            <a:normAutofit lnSpcReduction="10000"/>
          </a:bodyPr>
          <a:lstStyle/>
          <a:p>
            <a:pPr marL="0" indent="0">
              <a:buNone/>
            </a:pPr>
            <a:r>
              <a:rPr lang="en-US" sz="2800" dirty="0" smtClean="0">
                <a:latin typeface="Arial" panose="020B0604020202020204" pitchFamily="34" charset="0"/>
                <a:cs typeface="Arial" panose="020B0604020202020204" pitchFamily="34" charset="0"/>
              </a:rPr>
              <a:t>	- </a:t>
            </a:r>
            <a:r>
              <a:rPr lang="en-US" sz="2400" dirty="0" smtClean="0">
                <a:latin typeface="Arial" panose="020B0604020202020204" pitchFamily="34" charset="0"/>
                <a:cs typeface="Arial" panose="020B0604020202020204" pitchFamily="34" charset="0"/>
              </a:rPr>
              <a:t>a formalized, integrated program </a:t>
            </a:r>
          </a:p>
          <a:p>
            <a:pPr lvl="1"/>
            <a:r>
              <a:rPr lang="en-US" sz="2400" dirty="0" smtClean="0">
                <a:latin typeface="Arial" panose="020B0604020202020204" pitchFamily="34" charset="0"/>
                <a:cs typeface="Arial" panose="020B0604020202020204" pitchFamily="34" charset="0"/>
              </a:rPr>
              <a:t>structured experiences (6 months to 1 year)</a:t>
            </a:r>
          </a:p>
          <a:p>
            <a:pPr lvl="1"/>
            <a:r>
              <a:rPr lang="en-US" sz="2400" dirty="0" smtClean="0">
                <a:latin typeface="Arial" panose="020B0604020202020204" pitchFamily="34" charset="0"/>
                <a:cs typeface="Arial" panose="020B0604020202020204" pitchFamily="34" charset="0"/>
              </a:rPr>
              <a:t>facilitate clinical, professional skills, knowledge</a:t>
            </a:r>
          </a:p>
          <a:p>
            <a:pPr lvl="1"/>
            <a:r>
              <a:rPr lang="en-US" sz="2400" dirty="0">
                <a:latin typeface="Arial" panose="020B0604020202020204" pitchFamily="34" charset="0"/>
                <a:cs typeface="Arial" panose="020B0604020202020204" pitchFamily="34" charset="0"/>
              </a:rPr>
              <a:t>e</a:t>
            </a:r>
            <a:r>
              <a:rPr lang="en-US" sz="2400" dirty="0" smtClean="0">
                <a:latin typeface="Arial" panose="020B0604020202020204" pitchFamily="34" charset="0"/>
                <a:cs typeface="Arial" panose="020B0604020202020204" pitchFamily="34" charset="0"/>
              </a:rPr>
              <a:t>xamples of content areas include: </a:t>
            </a:r>
          </a:p>
          <a:p>
            <a:pPr lvl="2"/>
            <a:r>
              <a:rPr lang="en-US" dirty="0" smtClean="0">
                <a:latin typeface="Arial" panose="020B0604020202020204" pitchFamily="34" charset="0"/>
                <a:cs typeface="Arial" panose="020B0604020202020204" pitchFamily="34" charset="0"/>
              </a:rPr>
              <a:t>patient safety, communication, teamwork	</a:t>
            </a:r>
          </a:p>
          <a:p>
            <a:pPr lvl="2"/>
            <a:r>
              <a:rPr lang="en-US" dirty="0" smtClean="0">
                <a:latin typeface="Arial" panose="020B0604020202020204" pitchFamily="34" charset="0"/>
                <a:cs typeface="Arial" panose="020B0604020202020204" pitchFamily="34" charset="0"/>
              </a:rPr>
              <a:t>patient-centered care, evidence </a:t>
            </a:r>
            <a:r>
              <a:rPr lang="en-US" dirty="0">
                <a:latin typeface="Arial" panose="020B0604020202020204" pitchFamily="34" charset="0"/>
                <a:cs typeface="Arial" panose="020B0604020202020204" pitchFamily="34" charset="0"/>
              </a:rPr>
              <a:t>b</a:t>
            </a:r>
            <a:r>
              <a:rPr lang="en-US" dirty="0" smtClean="0">
                <a:latin typeface="Arial" panose="020B0604020202020204" pitchFamily="34" charset="0"/>
                <a:cs typeface="Arial" panose="020B0604020202020204" pitchFamily="34" charset="0"/>
              </a:rPr>
              <a:t>ased </a:t>
            </a:r>
            <a:r>
              <a:rPr lang="en-US" dirty="0">
                <a:latin typeface="Arial" panose="020B0604020202020204" pitchFamily="34" charset="0"/>
                <a:cs typeface="Arial" panose="020B0604020202020204" pitchFamily="34" charset="0"/>
              </a:rPr>
              <a:t>p</a:t>
            </a:r>
            <a:r>
              <a:rPr lang="en-US" dirty="0" smtClean="0">
                <a:latin typeface="Arial" panose="020B0604020202020204" pitchFamily="34" charset="0"/>
                <a:cs typeface="Arial" panose="020B0604020202020204" pitchFamily="34" charset="0"/>
              </a:rPr>
              <a:t>ractice </a:t>
            </a:r>
          </a:p>
          <a:p>
            <a:pPr lvl="2"/>
            <a:r>
              <a:rPr lang="en-US" dirty="0" smtClean="0">
                <a:latin typeface="Arial" panose="020B0604020202020204" pitchFamily="34" charset="0"/>
                <a:cs typeface="Arial" panose="020B0604020202020204" pitchFamily="34" charset="0"/>
              </a:rPr>
              <a:t>quality improvement </a:t>
            </a:r>
          </a:p>
          <a:p>
            <a:pPr>
              <a:buNone/>
            </a:pPr>
            <a:endParaRPr lang="en-US" dirty="0"/>
          </a:p>
        </p:txBody>
      </p:sp>
      <p:sp>
        <p:nvSpPr>
          <p:cNvPr id="5" name="Slide Number Placeholder 4"/>
          <p:cNvSpPr>
            <a:spLocks noGrp="1"/>
          </p:cNvSpPr>
          <p:nvPr>
            <p:ph type="sldNum" sz="quarter" idx="4294967295"/>
          </p:nvPr>
        </p:nvSpPr>
        <p:spPr>
          <a:xfrm>
            <a:off x="6553200" y="6356352"/>
            <a:ext cx="2133600" cy="365125"/>
          </a:xfrm>
          <a:prstGeom prst="rect">
            <a:avLst/>
          </a:prstGeom>
        </p:spPr>
        <p:txBody>
          <a:bodyPr/>
          <a:lstStyle/>
          <a:p>
            <a:fld id="{3C789D84-9FA9-47ED-A1A6-C4A6C2174243}" type="slidenum">
              <a:rPr lang="en-US" smtClean="0"/>
              <a:pPr/>
              <a:t>4</a:t>
            </a:fld>
            <a:endParaRPr lang="en-US"/>
          </a:p>
        </p:txBody>
      </p:sp>
      <p:sp>
        <p:nvSpPr>
          <p:cNvPr id="2" name="Title 1"/>
          <p:cNvSpPr>
            <a:spLocks noGrp="1"/>
          </p:cNvSpPr>
          <p:nvPr>
            <p:ph type="title"/>
          </p:nvPr>
        </p:nvSpPr>
        <p:spPr>
          <a:xfrm>
            <a:off x="498072" y="742083"/>
            <a:ext cx="8361608" cy="960698"/>
          </a:xfrm>
        </p:spPr>
        <p:txBody>
          <a:bodyPr>
            <a:noAutofit/>
          </a:bodyPr>
          <a:lstStyle/>
          <a:p>
            <a:r>
              <a:rPr lang="en-US" dirty="0" smtClean="0">
                <a:solidFill>
                  <a:srgbClr val="FF0000"/>
                </a:solidFill>
                <a:latin typeface="Arial" panose="020B0604020202020204" pitchFamily="34" charset="0"/>
                <a:cs typeface="Arial" panose="020B0604020202020204" pitchFamily="34" charset="0"/>
              </a:rPr>
              <a:t>NRP Definition</a:t>
            </a:r>
            <a:endParaRPr lang="en-US" dirty="0">
              <a:solidFill>
                <a:srgbClr val="FF0000"/>
              </a:solidFill>
              <a:latin typeface="Arial" panose="020B0604020202020204" pitchFamily="34" charset="0"/>
              <a:cs typeface="Arial" panose="020B0604020202020204" pitchFamily="34" charset="0"/>
            </a:endParaRPr>
          </a:p>
        </p:txBody>
      </p:sp>
      <p:sp>
        <p:nvSpPr>
          <p:cNvPr id="4" name="TextBox 3"/>
          <p:cNvSpPr txBox="1"/>
          <p:nvPr/>
        </p:nvSpPr>
        <p:spPr>
          <a:xfrm>
            <a:off x="0" y="4705373"/>
            <a:ext cx="8797776" cy="1077218"/>
          </a:xfrm>
          <a:prstGeom prst="rect">
            <a:avLst/>
          </a:prstGeom>
          <a:noFill/>
        </p:spPr>
        <p:txBody>
          <a:bodyPr wrap="square" rtlCol="0">
            <a:spAutoFit/>
          </a:bodyPr>
          <a:lstStyle/>
          <a:p>
            <a:r>
              <a:rPr lang="en-US" sz="1600" dirty="0" smtClean="0">
                <a:solidFill>
                  <a:srgbClr val="FF0000"/>
                </a:solidFill>
                <a:latin typeface="Arial" panose="020B0604020202020204" pitchFamily="34" charset="0"/>
                <a:cs typeface="Arial" panose="020B0604020202020204" pitchFamily="34" charset="0"/>
              </a:rPr>
              <a:t>IOM. (2015) </a:t>
            </a:r>
            <a:r>
              <a:rPr lang="en-US" sz="1600" i="1" dirty="0" smtClean="0">
                <a:solidFill>
                  <a:srgbClr val="FF0000"/>
                </a:solidFill>
                <a:latin typeface="Arial" panose="020B0604020202020204" pitchFamily="34" charset="0"/>
                <a:cs typeface="Arial" panose="020B0604020202020204" pitchFamily="34" charset="0"/>
              </a:rPr>
              <a:t>Assessing progress on the IOM report The Future of Nursing. </a:t>
            </a:r>
            <a:r>
              <a:rPr lang="en-US" sz="1600" dirty="0" smtClean="0">
                <a:solidFill>
                  <a:srgbClr val="FF0000"/>
                </a:solidFill>
                <a:latin typeface="Arial" panose="020B0604020202020204" pitchFamily="34" charset="0"/>
                <a:cs typeface="Arial" panose="020B0604020202020204" pitchFamily="34" charset="0"/>
              </a:rPr>
              <a:t>The National Academies Press: Washington, DC. </a:t>
            </a:r>
          </a:p>
          <a:p>
            <a:r>
              <a:rPr lang="en-US" sz="1600" dirty="0" smtClean="0">
                <a:solidFill>
                  <a:srgbClr val="FF0000"/>
                </a:solidFill>
                <a:latin typeface="Arial" panose="020B0604020202020204" pitchFamily="34" charset="0"/>
                <a:cs typeface="Arial" panose="020B0604020202020204" pitchFamily="34" charset="0"/>
              </a:rPr>
              <a:t>Lin, P. et al. (2014) Factors influencing job satisfaction of new graduate nurses participating </a:t>
            </a:r>
          </a:p>
          <a:p>
            <a:r>
              <a:rPr lang="en-US" sz="1600" dirty="0" smtClean="0">
                <a:solidFill>
                  <a:srgbClr val="FF0000"/>
                </a:solidFill>
                <a:latin typeface="Arial" panose="020B0604020202020204" pitchFamily="34" charset="0"/>
                <a:cs typeface="Arial" panose="020B0604020202020204" pitchFamily="34" charset="0"/>
              </a:rPr>
              <a:t>in NRP: A Systematic Review. </a:t>
            </a:r>
            <a:r>
              <a:rPr lang="en-US" sz="1600" i="1" dirty="0" smtClean="0">
                <a:solidFill>
                  <a:srgbClr val="FF0000"/>
                </a:solidFill>
                <a:latin typeface="Arial" panose="020B0604020202020204" pitchFamily="34" charset="0"/>
                <a:cs typeface="Arial" panose="020B0604020202020204" pitchFamily="34" charset="0"/>
              </a:rPr>
              <a:t>Journal of Continuing Education in Nursing.</a:t>
            </a:r>
            <a:endParaRPr lang="en-US" sz="16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3655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53" y="1032440"/>
            <a:ext cx="8229600" cy="1143000"/>
          </a:xfrm>
        </p:spPr>
        <p:txBody>
          <a:bodyPr/>
          <a:lstStyle/>
          <a:p>
            <a:r>
              <a:rPr lang="en-US" dirty="0" smtClean="0">
                <a:solidFill>
                  <a:srgbClr val="FF0000"/>
                </a:solidFill>
                <a:latin typeface="Arial" panose="020B0604020202020204" pitchFamily="34" charset="0"/>
                <a:cs typeface="Arial" panose="020B0604020202020204" pitchFamily="34" charset="0"/>
              </a:rPr>
              <a:t>NRPs in Maryland</a:t>
            </a:r>
            <a:endParaRPr lang="en-US"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lvl="2"/>
            <a:endParaRPr lang="en-US" dirty="0" smtClean="0"/>
          </a:p>
          <a:p>
            <a:r>
              <a:rPr lang="en-US" dirty="0" smtClean="0"/>
              <a:t>Exponential growth in hospital-based </a:t>
            </a:r>
            <a:r>
              <a:rPr lang="en-US" dirty="0" err="1" smtClean="0"/>
              <a:t>NRPs</a:t>
            </a:r>
            <a:r>
              <a:rPr lang="en-US" dirty="0" smtClean="0"/>
              <a:t> from to 2 in 2012 to 32 in 2016</a:t>
            </a:r>
          </a:p>
          <a:p>
            <a:r>
              <a:rPr lang="en-US" dirty="0" smtClean="0"/>
              <a:t>Annually, more than 1600 newly licensed RNs participate in hospital-based NRPs </a:t>
            </a:r>
          </a:p>
          <a:p>
            <a:r>
              <a:rPr lang="en-US" dirty="0" smtClean="0"/>
              <a:t>One-year retention rate of newly licensed RNs participating in NRPs &gt; 90%</a:t>
            </a:r>
          </a:p>
          <a:p>
            <a:pPr lvl="2"/>
            <a:endParaRPr lang="en-US" dirty="0" smtClean="0"/>
          </a:p>
        </p:txBody>
      </p:sp>
    </p:spTree>
    <p:extLst>
      <p:ext uri="{BB962C8B-B14F-4D97-AF65-F5344CB8AC3E}">
        <p14:creationId xmlns:p14="http://schemas.microsoft.com/office/powerpoint/2010/main" val="1167388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15641"/>
            <a:ext cx="8229600" cy="4624535"/>
          </a:xfrm>
        </p:spPr>
        <p:txBody>
          <a:bodyPr/>
          <a:lstStyle/>
          <a:p>
            <a:pPr marL="0" indent="0">
              <a:buNone/>
            </a:pPr>
            <a:endParaRPr lang="en-US" dirty="0" smtClean="0"/>
          </a:p>
          <a:p>
            <a:pPr marL="0" indent="0" algn="ctr">
              <a:buNone/>
            </a:pPr>
            <a:r>
              <a:rPr lang="en-US" sz="6600" dirty="0" smtClean="0">
                <a:solidFill>
                  <a:srgbClr val="FF0000"/>
                </a:solidFill>
              </a:rPr>
              <a:t>Major </a:t>
            </a:r>
          </a:p>
          <a:p>
            <a:pPr marL="0" indent="0" algn="ctr">
              <a:buNone/>
            </a:pPr>
            <a:r>
              <a:rPr lang="en-US" sz="6600" dirty="0" smtClean="0">
                <a:solidFill>
                  <a:srgbClr val="FF0000"/>
                </a:solidFill>
              </a:rPr>
              <a:t>Cost Savings</a:t>
            </a:r>
          </a:p>
          <a:p>
            <a:pPr marL="0" indent="0" algn="ctr">
              <a:buNone/>
            </a:pPr>
            <a:r>
              <a:rPr lang="en-US" sz="6600" dirty="0" smtClean="0">
                <a:solidFill>
                  <a:srgbClr val="00B050"/>
                </a:solidFill>
              </a:rPr>
              <a:t>$$$$$</a:t>
            </a:r>
            <a:endParaRPr lang="en-US" sz="6600" dirty="0">
              <a:solidFill>
                <a:srgbClr val="00B050"/>
              </a:solidFill>
            </a:endParaRPr>
          </a:p>
        </p:txBody>
      </p:sp>
    </p:spTree>
    <p:extLst>
      <p:ext uri="{BB962C8B-B14F-4D97-AF65-F5344CB8AC3E}">
        <p14:creationId xmlns:p14="http://schemas.microsoft.com/office/powerpoint/2010/main" val="3303831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FF0000"/>
                </a:solidFill>
                <a:latin typeface="Arial" panose="020B0604020202020204" pitchFamily="34" charset="0"/>
                <a:cs typeface="Arial" panose="020B0604020202020204" pitchFamily="34" charset="0"/>
              </a:rPr>
              <a:t>Why Explore Offering of Academic Credit?</a:t>
            </a:r>
            <a:endParaRPr lang="en-US" dirty="0">
              <a:solidFill>
                <a:srgbClr val="FF0000"/>
              </a:solidFill>
              <a:latin typeface="Arial" panose="020B0604020202020204" pitchFamily="34" charset="0"/>
              <a:cs typeface="Arial" panose="020B0604020202020204" pitchFamily="34" charset="0"/>
            </a:endParaRPr>
          </a:p>
        </p:txBody>
      </p:sp>
      <p:sp>
        <p:nvSpPr>
          <p:cNvPr id="5" name="Subtitle 4"/>
          <p:cNvSpPr>
            <a:spLocks noGrp="1"/>
          </p:cNvSpPr>
          <p:nvPr>
            <p:ph type="subTitle" idx="1"/>
          </p:nvPr>
        </p:nvSpPr>
        <p:spPr/>
        <p:txBody>
          <a:bodyPr/>
          <a:lstStyle/>
          <a:p>
            <a:r>
              <a:rPr lang="en-US" dirty="0" smtClean="0">
                <a:latin typeface="Arial" panose="020B0604020202020204" pitchFamily="34" charset="0"/>
                <a:cs typeface="Arial" panose="020B0604020202020204" pitchFamily="34" charset="0"/>
              </a:rPr>
              <a:t>Nurse Support Program II</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3231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419" y="2069291"/>
            <a:ext cx="8229600" cy="4525963"/>
          </a:xfrm>
        </p:spPr>
        <p:txBody>
          <a:bodyPr>
            <a:normAutofit/>
          </a:bodyPr>
          <a:lstStyle/>
          <a:p>
            <a:r>
              <a:rPr lang="en-US" dirty="0" smtClean="0">
                <a:latin typeface="Arial" panose="020B0604020202020204" pitchFamily="34" charset="0"/>
                <a:cs typeface="Arial" panose="020B0604020202020204" pitchFamily="34" charset="0"/>
              </a:rPr>
              <a:t>Positive impacts of NRP</a:t>
            </a:r>
          </a:p>
          <a:p>
            <a:pPr lvl="1"/>
            <a:r>
              <a:rPr lang="en-US" dirty="0" smtClean="0">
                <a:latin typeface="Arial" panose="020B0604020202020204" pitchFamily="34" charset="0"/>
                <a:cs typeface="Arial" panose="020B0604020202020204" pitchFamily="34" charset="0"/>
              </a:rPr>
              <a:t>Eases transition </a:t>
            </a:r>
          </a:p>
          <a:p>
            <a:pPr lvl="1"/>
            <a:r>
              <a:rPr lang="en-US" dirty="0" smtClean="0">
                <a:latin typeface="Arial" panose="020B0604020202020204" pitchFamily="34" charset="0"/>
                <a:cs typeface="Arial" panose="020B0604020202020204" pitchFamily="34" charset="0"/>
              </a:rPr>
              <a:t>Increases confidence levels </a:t>
            </a:r>
          </a:p>
          <a:p>
            <a:pPr lvl="1"/>
            <a:r>
              <a:rPr lang="en-US" dirty="0" smtClean="0">
                <a:latin typeface="Arial" panose="020B0604020202020204" pitchFamily="34" charset="0"/>
                <a:cs typeface="Arial" panose="020B0604020202020204" pitchFamily="34" charset="0"/>
              </a:rPr>
              <a:t>Enhances critical thinking and clinical decision making skills </a:t>
            </a:r>
          </a:p>
          <a:p>
            <a:pPr lvl="1"/>
            <a:r>
              <a:rPr lang="en-US" dirty="0" smtClean="0">
                <a:latin typeface="Arial" panose="020B0604020202020204" pitchFamily="34" charset="0"/>
                <a:cs typeface="Arial" panose="020B0604020202020204" pitchFamily="34" charset="0"/>
              </a:rPr>
              <a:t>Reduces turnover rates</a:t>
            </a:r>
            <a:endParaRPr lang="en-US" dirty="0" smtClean="0"/>
          </a:p>
          <a:p>
            <a:pPr marL="457200" lvl="1" indent="0">
              <a:buNone/>
            </a:pPr>
            <a:r>
              <a:rPr lang="en-US" sz="4000" dirty="0" smtClean="0">
                <a:solidFill>
                  <a:srgbClr val="FF0000"/>
                </a:solidFill>
                <a:latin typeface="Arial" panose="020B0604020202020204" pitchFamily="34" charset="0"/>
                <a:cs typeface="Arial" panose="020B0604020202020204" pitchFamily="34" charset="0"/>
              </a:rPr>
              <a:t>Major cost savings!! </a:t>
            </a:r>
          </a:p>
        </p:txBody>
      </p:sp>
      <p:sp>
        <p:nvSpPr>
          <p:cNvPr id="2" name="Title 1"/>
          <p:cNvSpPr>
            <a:spLocks noGrp="1"/>
          </p:cNvSpPr>
          <p:nvPr>
            <p:ph type="title"/>
          </p:nvPr>
        </p:nvSpPr>
        <p:spPr>
          <a:xfrm>
            <a:off x="431104" y="926291"/>
            <a:ext cx="8229600" cy="1143000"/>
          </a:xfrm>
        </p:spPr>
        <p:txBody>
          <a:bodyPr/>
          <a:lstStyle/>
          <a:p>
            <a:r>
              <a:rPr lang="en-US" dirty="0" smtClean="0">
                <a:solidFill>
                  <a:srgbClr val="FF0000"/>
                </a:solidFill>
                <a:latin typeface="Arial" panose="020B0604020202020204" pitchFamily="34" charset="0"/>
                <a:cs typeface="Arial" panose="020B0604020202020204" pitchFamily="34" charset="0"/>
              </a:rPr>
              <a:t>NRP Outcomes </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6615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728" y="1156082"/>
            <a:ext cx="8347587" cy="1143000"/>
          </a:xfrm>
        </p:spPr>
        <p:txBody>
          <a:bodyPr/>
          <a:lstStyle/>
          <a:p>
            <a:r>
              <a:rPr lang="en-US" dirty="0" smtClean="0">
                <a:solidFill>
                  <a:srgbClr val="FF0000"/>
                </a:solidFill>
                <a:latin typeface="Arial" panose="020B0604020202020204" pitchFamily="34" charset="0"/>
                <a:cs typeface="Arial" panose="020B0604020202020204" pitchFamily="34" charset="0"/>
              </a:rPr>
              <a:t>Nurse Support Program (NSP)</a:t>
            </a:r>
            <a:endParaRPr lang="en-US"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15728" y="2282924"/>
            <a:ext cx="8229600" cy="4267198"/>
          </a:xfrm>
        </p:spPr>
        <p:txBody>
          <a:bodyPr>
            <a:normAutofit/>
          </a:bodyPr>
          <a:lstStyle/>
          <a:p>
            <a:pPr marL="0" indent="0">
              <a:buNone/>
            </a:pPr>
            <a:r>
              <a:rPr lang="en-US" dirty="0" smtClean="0">
                <a:latin typeface="Arial" panose="020B0604020202020204" pitchFamily="34" charset="0"/>
                <a:cs typeface="Arial" panose="020B0604020202020204" pitchFamily="34" charset="0"/>
              </a:rPr>
              <a:t>Goal NSP:       number </a:t>
            </a:r>
            <a:r>
              <a:rPr lang="en-US" dirty="0">
                <a:latin typeface="Arial" panose="020B0604020202020204" pitchFamily="34" charset="0"/>
                <a:cs typeface="Arial" panose="020B0604020202020204" pitchFamily="34" charset="0"/>
              </a:rPr>
              <a:t>of </a:t>
            </a:r>
            <a:r>
              <a:rPr lang="en-US" dirty="0" smtClean="0">
                <a:latin typeface="Arial" panose="020B0604020202020204" pitchFamily="34" charset="0"/>
                <a:cs typeface="Arial" panose="020B0604020202020204" pitchFamily="34" charset="0"/>
              </a:rPr>
              <a:t>RNs in MD</a:t>
            </a:r>
          </a:p>
          <a:p>
            <a:r>
              <a:rPr lang="en-US" sz="2800" dirty="0" smtClean="0">
                <a:latin typeface="Arial" panose="020B0604020202020204" pitchFamily="34" charset="0"/>
                <a:cs typeface="Arial" panose="020B0604020202020204" pitchFamily="34" charset="0"/>
              </a:rPr>
              <a:t>NSP I: focus short </a:t>
            </a:r>
            <a:r>
              <a:rPr lang="en-US" sz="2800" dirty="0">
                <a:latin typeface="Arial" panose="020B0604020202020204" pitchFamily="34" charset="0"/>
                <a:cs typeface="Arial" panose="020B0604020202020204" pitchFamily="34" charset="0"/>
              </a:rPr>
              <a:t>and long-term issues </a:t>
            </a:r>
            <a:r>
              <a:rPr lang="en-US" sz="2800" dirty="0" smtClean="0">
                <a:latin typeface="Arial" panose="020B0604020202020204" pitchFamily="34" charset="0"/>
                <a:cs typeface="Arial" panose="020B0604020202020204" pitchFamily="34" charset="0"/>
              </a:rPr>
              <a:t>recruiting &amp; retaining </a:t>
            </a:r>
            <a:r>
              <a:rPr lang="en-US" sz="2800" dirty="0">
                <a:latin typeface="Arial" panose="020B0604020202020204" pitchFamily="34" charset="0"/>
                <a:cs typeface="Arial" panose="020B0604020202020204" pitchFamily="34" charset="0"/>
              </a:rPr>
              <a:t>nurses in </a:t>
            </a:r>
            <a:r>
              <a:rPr lang="en-US" sz="2800" dirty="0" smtClean="0">
                <a:latin typeface="Arial" panose="020B0604020202020204" pitchFamily="34" charset="0"/>
                <a:cs typeface="Arial" panose="020B0604020202020204" pitchFamily="34" charset="0"/>
              </a:rPr>
              <a:t>MD hospitals</a:t>
            </a:r>
          </a:p>
          <a:p>
            <a:r>
              <a:rPr lang="en-US" sz="2800" dirty="0" smtClean="0">
                <a:latin typeface="Arial" panose="020B0604020202020204" pitchFamily="34" charset="0"/>
                <a:cs typeface="Arial" panose="020B0604020202020204" pitchFamily="34" charset="0"/>
              </a:rPr>
              <a:t>NSP II: focus </a:t>
            </a:r>
            <a:r>
              <a:rPr lang="en-US" sz="2800" dirty="0">
                <a:latin typeface="Arial" panose="020B0604020202020204" pitchFamily="34" charset="0"/>
                <a:cs typeface="Arial" panose="020B0604020202020204" pitchFamily="34" charset="0"/>
              </a:rPr>
              <a:t>expanding </a:t>
            </a:r>
            <a:r>
              <a:rPr lang="en-US" sz="2800" dirty="0" smtClean="0">
                <a:latin typeface="Arial" panose="020B0604020202020204" pitchFamily="34" charset="0"/>
                <a:cs typeface="Arial" panose="020B0604020202020204" pitchFamily="34" charset="0"/>
              </a:rPr>
              <a:t>capacity </a:t>
            </a:r>
            <a:r>
              <a:rPr lang="en-US" sz="2800" dirty="0">
                <a:latin typeface="Arial" panose="020B0604020202020204" pitchFamily="34" charset="0"/>
                <a:cs typeface="Arial" panose="020B0604020202020204" pitchFamily="34" charset="0"/>
              </a:rPr>
              <a:t>to educate nurses through nursing education programs at </a:t>
            </a:r>
            <a:r>
              <a:rPr lang="en-US" sz="2800" dirty="0" smtClean="0">
                <a:latin typeface="Arial" panose="020B0604020202020204" pitchFamily="34" charset="0"/>
                <a:cs typeface="Arial" panose="020B0604020202020204" pitchFamily="34" charset="0"/>
              </a:rPr>
              <a:t>MD institutions</a:t>
            </a:r>
            <a:endParaRPr lang="en-US" sz="2800" dirty="0">
              <a:latin typeface="Arial" panose="020B0604020202020204" pitchFamily="34" charset="0"/>
              <a:cs typeface="Arial" panose="020B0604020202020204" pitchFamily="34" charset="0"/>
            </a:endParaRPr>
          </a:p>
          <a:p>
            <a:pPr marL="0" indent="0">
              <a:buNone/>
            </a:pPr>
            <a:endParaRPr lang="en-US" dirty="0"/>
          </a:p>
          <a:p>
            <a:endParaRPr lang="en-US" dirty="0"/>
          </a:p>
        </p:txBody>
      </p:sp>
      <p:sp>
        <p:nvSpPr>
          <p:cNvPr id="4" name="TextBox 3"/>
          <p:cNvSpPr txBox="1"/>
          <p:nvPr/>
        </p:nvSpPr>
        <p:spPr>
          <a:xfrm>
            <a:off x="1295400" y="6248400"/>
            <a:ext cx="184731" cy="369332"/>
          </a:xfrm>
          <a:prstGeom prst="rect">
            <a:avLst/>
          </a:prstGeom>
          <a:noFill/>
        </p:spPr>
        <p:txBody>
          <a:bodyPr wrap="none" rtlCol="0">
            <a:spAutoFit/>
          </a:bodyPr>
          <a:lstStyle/>
          <a:p>
            <a:endParaRPr lang="en-US" dirty="0"/>
          </a:p>
        </p:txBody>
      </p:sp>
      <p:sp>
        <p:nvSpPr>
          <p:cNvPr id="5" name="TextBox 4"/>
          <p:cNvSpPr txBox="1"/>
          <p:nvPr/>
        </p:nvSpPr>
        <p:spPr>
          <a:xfrm>
            <a:off x="574721" y="5490171"/>
            <a:ext cx="7133303" cy="584775"/>
          </a:xfrm>
          <a:prstGeom prst="rect">
            <a:avLst/>
          </a:prstGeom>
          <a:noFill/>
        </p:spPr>
        <p:txBody>
          <a:bodyPr wrap="square" rtlCol="0">
            <a:spAutoFit/>
          </a:bodyPr>
          <a:lstStyle/>
          <a:p>
            <a:r>
              <a:rPr lang="en-US" sz="1600" dirty="0">
                <a:solidFill>
                  <a:srgbClr val="FF0000"/>
                </a:solidFill>
                <a:latin typeface="Arial" panose="020B0604020202020204" pitchFamily="34" charset="0"/>
                <a:cs typeface="Arial" panose="020B0604020202020204" pitchFamily="34" charset="0"/>
              </a:rPr>
              <a:t>Health Services Cost Review </a:t>
            </a:r>
            <a:r>
              <a:rPr lang="en-US" sz="1600" dirty="0" smtClean="0">
                <a:solidFill>
                  <a:srgbClr val="FF0000"/>
                </a:solidFill>
                <a:latin typeface="Arial" panose="020B0604020202020204" pitchFamily="34" charset="0"/>
                <a:cs typeface="Arial" panose="020B0604020202020204" pitchFamily="34" charset="0"/>
              </a:rPr>
              <a:t>Commission (HSCRC), </a:t>
            </a:r>
            <a:r>
              <a:rPr lang="en-US" sz="1600" dirty="0">
                <a:solidFill>
                  <a:srgbClr val="FF0000"/>
                </a:solidFill>
                <a:latin typeface="Arial" panose="020B0604020202020204" pitchFamily="34" charset="0"/>
                <a:cs typeface="Arial" panose="020B0604020202020204" pitchFamily="34" charset="0"/>
              </a:rPr>
              <a:t>Nurse Support </a:t>
            </a:r>
            <a:r>
              <a:rPr lang="en-US" sz="1600" dirty="0" smtClean="0">
                <a:solidFill>
                  <a:srgbClr val="FF0000"/>
                </a:solidFill>
                <a:latin typeface="Arial" panose="020B0604020202020204" pitchFamily="34" charset="0"/>
                <a:cs typeface="Arial" panose="020B0604020202020204" pitchFamily="34" charset="0"/>
              </a:rPr>
              <a:t>Program, www.hscrc.gov </a:t>
            </a:r>
            <a:endParaRPr lang="en-US" sz="1600" dirty="0">
              <a:solidFill>
                <a:srgbClr val="FF0000"/>
              </a:solidFill>
              <a:latin typeface="Arial" panose="020B0604020202020204" pitchFamily="34" charset="0"/>
              <a:cs typeface="Arial" panose="020B0604020202020204" pitchFamily="34" charset="0"/>
            </a:endParaRPr>
          </a:p>
        </p:txBody>
      </p:sp>
      <p:sp>
        <p:nvSpPr>
          <p:cNvPr id="6" name="Up Arrow 5"/>
          <p:cNvSpPr/>
          <p:nvPr/>
        </p:nvSpPr>
        <p:spPr>
          <a:xfrm>
            <a:off x="2580966" y="2317889"/>
            <a:ext cx="608961" cy="489039"/>
          </a:xfrm>
          <a:prstGeom prst="up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339923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790</Words>
  <Application>Microsoft Office PowerPoint</Application>
  <PresentationFormat>On-screen Show (4:3)</PresentationFormat>
  <Paragraphs>163</Paragraphs>
  <Slides>22</Slides>
  <Notes>8</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Project Team</vt:lpstr>
      <vt:lpstr>Nurse Residency Programs (NRP)</vt:lpstr>
      <vt:lpstr>NRP Definition</vt:lpstr>
      <vt:lpstr>NRPs in Maryland</vt:lpstr>
      <vt:lpstr>PowerPoint Presentation</vt:lpstr>
      <vt:lpstr>Why Explore Offering of Academic Credit?</vt:lpstr>
      <vt:lpstr>NRP Outcomes </vt:lpstr>
      <vt:lpstr>Nurse Support Program (NSP)</vt:lpstr>
      <vt:lpstr>Nursing Shortage </vt:lpstr>
      <vt:lpstr>Nursing Shortage</vt:lpstr>
      <vt:lpstr> NSP II New Initiative:  Innovative Education Systems  </vt:lpstr>
      <vt:lpstr>NSP II: Academic Credit for NRP</vt:lpstr>
      <vt:lpstr>Models</vt:lpstr>
      <vt:lpstr>Models</vt:lpstr>
      <vt:lpstr>Information Exchange</vt:lpstr>
      <vt:lpstr>PowerPoint Presentation</vt:lpstr>
      <vt:lpstr>Major Finding</vt:lpstr>
      <vt:lpstr>Current Research Study</vt:lpstr>
      <vt:lpstr>Methods</vt:lpstr>
      <vt:lpstr>Response Rate</vt:lpstr>
      <vt:lpstr>Next Steps</vt:lpstr>
    </vt:vector>
  </TitlesOfParts>
  <Company>Univ of Maryland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White, Stephanie</cp:lastModifiedBy>
  <cp:revision>41</cp:revision>
  <cp:lastPrinted>2017-05-16T18:36:23Z</cp:lastPrinted>
  <dcterms:created xsi:type="dcterms:W3CDTF">2011-06-24T14:29:15Z</dcterms:created>
  <dcterms:modified xsi:type="dcterms:W3CDTF">2017-05-16T19:30:18Z</dcterms:modified>
</cp:coreProperties>
</file>