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9" r:id="rId3"/>
    <p:sldId id="270" r:id="rId4"/>
    <p:sldId id="271" r:id="rId5"/>
    <p:sldId id="258" r:id="rId6"/>
    <p:sldId id="272" r:id="rId7"/>
    <p:sldId id="260" r:id="rId8"/>
    <p:sldId id="273" r:id="rId9"/>
    <p:sldId id="265" r:id="rId10"/>
    <p:sldId id="267" r:id="rId11"/>
    <p:sldId id="263" r:id="rId12"/>
    <p:sldId id="274" r:id="rId13"/>
    <p:sldId id="268"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p:scale>
          <a:sx n="80" d="100"/>
          <a:sy n="80" d="100"/>
        </p:scale>
        <p:origin x="-84" y="-702"/>
      </p:cViewPr>
      <p:guideLst>
        <p:guide orient="horz" pos="2160"/>
        <p:guide pos="3840"/>
      </p:guideLst>
    </p:cSldViewPr>
  </p:slideViewPr>
  <p:notesTextViewPr>
    <p:cViewPr>
      <p:scale>
        <a:sx n="1" d="1"/>
        <a:sy n="1" d="1"/>
      </p:scale>
      <p:origin x="0" y="0"/>
    </p:cViewPr>
  </p:notesTextViewPr>
  <p:sorterViewPr>
    <p:cViewPr>
      <p:scale>
        <a:sx n="100" d="100"/>
        <a:sy n="100" d="100"/>
      </p:scale>
      <p:origin x="0" y="-10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NLN JST</c:v>
                </c:pt>
              </c:strCache>
            </c:strRef>
          </c:tx>
          <c:invertIfNegative val="0"/>
          <c:cat>
            <c:strRef>
              <c:f>Sheet1!$A$2:$A$4</c:f>
              <c:strCache>
                <c:ptCount val="3"/>
                <c:pt idx="0">
                  <c:v>Pre- TtT</c:v>
                </c:pt>
                <c:pt idx="1">
                  <c:v>SEL II</c:v>
                </c:pt>
                <c:pt idx="2">
                  <c:v>SEL III</c:v>
                </c:pt>
              </c:strCache>
            </c:strRef>
          </c:cat>
          <c:val>
            <c:numRef>
              <c:f>Sheet1!$B$2:$B$4</c:f>
              <c:numCache>
                <c:formatCode>0%</c:formatCode>
                <c:ptCount val="3"/>
                <c:pt idx="0">
                  <c:v>0.33</c:v>
                </c:pt>
                <c:pt idx="1">
                  <c:v>0.62</c:v>
                </c:pt>
                <c:pt idx="2">
                  <c:v>0.56000000000000005</c:v>
                </c:pt>
              </c:numCache>
            </c:numRef>
          </c:val>
          <c:extLst xmlns:c16r2="http://schemas.microsoft.com/office/drawing/2015/06/chart">
            <c:ext xmlns:c16="http://schemas.microsoft.com/office/drawing/2014/chart" uri="{C3380CC4-5D6E-409C-BE32-E72D297353CC}">
              <c16:uniqueId val="{00000000-987C-4FB0-B8D0-9FD06F936845}"/>
            </c:ext>
          </c:extLst>
        </c:ser>
        <c:ser>
          <c:idx val="1"/>
          <c:order val="1"/>
          <c:tx>
            <c:strRef>
              <c:f>Sheet1!$C$1</c:f>
              <c:strCache>
                <c:ptCount val="1"/>
                <c:pt idx="0">
                  <c:v>INACSL SOBP</c:v>
                </c:pt>
              </c:strCache>
            </c:strRef>
          </c:tx>
          <c:invertIfNegative val="0"/>
          <c:cat>
            <c:strRef>
              <c:f>Sheet1!$A$2:$A$4</c:f>
              <c:strCache>
                <c:ptCount val="3"/>
                <c:pt idx="0">
                  <c:v>Pre- TtT</c:v>
                </c:pt>
                <c:pt idx="1">
                  <c:v>SEL II</c:v>
                </c:pt>
                <c:pt idx="2">
                  <c:v>SEL III</c:v>
                </c:pt>
              </c:strCache>
            </c:strRef>
          </c:cat>
          <c:val>
            <c:numRef>
              <c:f>Sheet1!$C$2:$C$4</c:f>
              <c:numCache>
                <c:formatCode>0%</c:formatCode>
                <c:ptCount val="3"/>
                <c:pt idx="0">
                  <c:v>0.62</c:v>
                </c:pt>
                <c:pt idx="1">
                  <c:v>0.92</c:v>
                </c:pt>
                <c:pt idx="2">
                  <c:v>0.75</c:v>
                </c:pt>
              </c:numCache>
            </c:numRef>
          </c:val>
          <c:extLst xmlns:c16r2="http://schemas.microsoft.com/office/drawing/2015/06/chart">
            <c:ext xmlns:c16="http://schemas.microsoft.com/office/drawing/2014/chart" uri="{C3380CC4-5D6E-409C-BE32-E72D297353CC}">
              <c16:uniqueId val="{00000001-987C-4FB0-B8D0-9FD06F936845}"/>
            </c:ext>
          </c:extLst>
        </c:ser>
        <c:ser>
          <c:idx val="2"/>
          <c:order val="2"/>
          <c:tx>
            <c:strRef>
              <c:f>Sheet1!$D$1</c:f>
              <c:strCache>
                <c:ptCount val="1"/>
                <c:pt idx="0">
                  <c:v>TB Debriefing Method</c:v>
                </c:pt>
              </c:strCache>
            </c:strRef>
          </c:tx>
          <c:invertIfNegative val="0"/>
          <c:cat>
            <c:strRef>
              <c:f>Sheet1!$A$2:$A$4</c:f>
              <c:strCache>
                <c:ptCount val="3"/>
                <c:pt idx="0">
                  <c:v>Pre- TtT</c:v>
                </c:pt>
                <c:pt idx="1">
                  <c:v>SEL II</c:v>
                </c:pt>
                <c:pt idx="2">
                  <c:v>SEL III</c:v>
                </c:pt>
              </c:strCache>
            </c:strRef>
          </c:cat>
          <c:val>
            <c:numRef>
              <c:f>Sheet1!$D$2:$D$4</c:f>
              <c:numCache>
                <c:formatCode>0%</c:formatCode>
                <c:ptCount val="3"/>
                <c:pt idx="0">
                  <c:v>0.37</c:v>
                </c:pt>
                <c:pt idx="1">
                  <c:v>0.85</c:v>
                </c:pt>
                <c:pt idx="2">
                  <c:v>0.69</c:v>
                </c:pt>
              </c:numCache>
            </c:numRef>
          </c:val>
          <c:extLst xmlns:c16r2="http://schemas.microsoft.com/office/drawing/2015/06/chart">
            <c:ext xmlns:c16="http://schemas.microsoft.com/office/drawing/2014/chart" uri="{C3380CC4-5D6E-409C-BE32-E72D297353CC}">
              <c16:uniqueId val="{00000002-987C-4FB0-B8D0-9FD06F936845}"/>
            </c:ext>
          </c:extLst>
        </c:ser>
        <c:dLbls>
          <c:showLegendKey val="0"/>
          <c:showVal val="0"/>
          <c:showCatName val="0"/>
          <c:showSerName val="0"/>
          <c:showPercent val="0"/>
          <c:showBubbleSize val="0"/>
        </c:dLbls>
        <c:gapWidth val="150"/>
        <c:axId val="36649216"/>
        <c:axId val="36106624"/>
      </c:barChart>
      <c:catAx>
        <c:axId val="36649216"/>
        <c:scaling>
          <c:orientation val="minMax"/>
        </c:scaling>
        <c:delete val="0"/>
        <c:axPos val="b"/>
        <c:numFmt formatCode="General" sourceLinked="0"/>
        <c:majorTickMark val="out"/>
        <c:minorTickMark val="none"/>
        <c:tickLblPos val="nextTo"/>
        <c:crossAx val="36106624"/>
        <c:crosses val="autoZero"/>
        <c:auto val="1"/>
        <c:lblAlgn val="ctr"/>
        <c:lblOffset val="100"/>
        <c:noMultiLvlLbl val="0"/>
      </c:catAx>
      <c:valAx>
        <c:axId val="36106624"/>
        <c:scaling>
          <c:orientation val="minMax"/>
        </c:scaling>
        <c:delete val="0"/>
        <c:axPos val="l"/>
        <c:majorGridlines/>
        <c:numFmt formatCode="0%" sourceLinked="1"/>
        <c:majorTickMark val="out"/>
        <c:minorTickMark val="none"/>
        <c:tickLblPos val="nextTo"/>
        <c:crossAx val="3664921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0BD07F-F00C-4D61-BA3F-BC3032541A24}"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A3CB0CDB-88F0-4507-A92C-71A04DD5B10E}">
      <dgm:prSet phldrT="[Text]"/>
      <dgm:spPr/>
      <dgm:t>
        <a:bodyPr/>
        <a:lstStyle/>
        <a:p>
          <a:r>
            <a:rPr lang="en-US" dirty="0"/>
            <a:t>SEL I (Novice)</a:t>
          </a:r>
        </a:p>
      </dgm:t>
    </dgm:pt>
    <dgm:pt modelId="{7614296D-BDAC-4960-BD45-C4461EEAF535}" type="parTrans" cxnId="{6B06607C-B874-4AA1-BADB-F32F62493342}">
      <dgm:prSet/>
      <dgm:spPr/>
      <dgm:t>
        <a:bodyPr/>
        <a:lstStyle/>
        <a:p>
          <a:endParaRPr lang="en-US"/>
        </a:p>
      </dgm:t>
    </dgm:pt>
    <dgm:pt modelId="{F0F999DF-6E44-4524-815B-0492AAAD8C4E}" type="sibTrans" cxnId="{6B06607C-B874-4AA1-BADB-F32F62493342}">
      <dgm:prSet/>
      <dgm:spPr/>
      <dgm:t>
        <a:bodyPr/>
        <a:lstStyle/>
        <a:p>
          <a:endParaRPr lang="en-US"/>
        </a:p>
      </dgm:t>
    </dgm:pt>
    <dgm:pt modelId="{A54070CF-371B-4ED8-97BF-50050FB5EB26}">
      <dgm:prSet phldrT="[Text]"/>
      <dgm:spPr/>
      <dgm:t>
        <a:bodyPr/>
        <a:lstStyle/>
        <a:p>
          <a:r>
            <a:rPr lang="en-US" dirty="0"/>
            <a:t>Foundations</a:t>
          </a:r>
        </a:p>
        <a:p>
          <a:endParaRPr lang="en-US" dirty="0"/>
        </a:p>
        <a:p>
          <a:r>
            <a:rPr lang="en-US" dirty="0"/>
            <a:t>Theory</a:t>
          </a:r>
        </a:p>
        <a:p>
          <a:endParaRPr lang="en-US" dirty="0"/>
        </a:p>
        <a:p>
          <a:r>
            <a:rPr lang="en-US" dirty="0"/>
            <a:t>Standards</a:t>
          </a:r>
        </a:p>
        <a:p>
          <a:endParaRPr lang="en-US" dirty="0"/>
        </a:p>
        <a:p>
          <a:r>
            <a:rPr lang="en-US" dirty="0"/>
            <a:t>Methods</a:t>
          </a:r>
        </a:p>
      </dgm:t>
    </dgm:pt>
    <dgm:pt modelId="{74DFE29C-34B0-4161-B1A8-2FE3F8186A42}" type="parTrans" cxnId="{39CCDF86-3CB5-4360-B916-E166EF0E3538}">
      <dgm:prSet/>
      <dgm:spPr/>
      <dgm:t>
        <a:bodyPr/>
        <a:lstStyle/>
        <a:p>
          <a:endParaRPr lang="en-US"/>
        </a:p>
      </dgm:t>
    </dgm:pt>
    <dgm:pt modelId="{08C5FAC2-5655-4A90-9406-6FCE01F5FE5D}" type="sibTrans" cxnId="{39CCDF86-3CB5-4360-B916-E166EF0E3538}">
      <dgm:prSet/>
      <dgm:spPr/>
      <dgm:t>
        <a:bodyPr/>
        <a:lstStyle/>
        <a:p>
          <a:endParaRPr lang="en-US"/>
        </a:p>
      </dgm:t>
    </dgm:pt>
    <dgm:pt modelId="{BE2318AC-D135-4DAD-8285-14C5307B1FB9}">
      <dgm:prSet phldrT="[Text]"/>
      <dgm:spPr/>
      <dgm:t>
        <a:bodyPr/>
        <a:lstStyle/>
        <a:p>
          <a:r>
            <a:rPr lang="en-US" dirty="0"/>
            <a:t>Curriculum Integration</a:t>
          </a:r>
        </a:p>
        <a:p>
          <a:endParaRPr lang="en-US" dirty="0"/>
        </a:p>
        <a:p>
          <a:r>
            <a:rPr lang="en-US" dirty="0"/>
            <a:t>Advanced Debriefing</a:t>
          </a:r>
        </a:p>
        <a:p>
          <a:endParaRPr lang="en-US" dirty="0"/>
        </a:p>
        <a:p>
          <a:r>
            <a:rPr lang="en-US" dirty="0"/>
            <a:t>Evaluation</a:t>
          </a:r>
        </a:p>
        <a:p>
          <a:endParaRPr lang="en-US" dirty="0"/>
        </a:p>
      </dgm:t>
    </dgm:pt>
    <dgm:pt modelId="{951A0046-F9E8-411E-8BF7-B3D63C6C5C3E}" type="parTrans" cxnId="{8D843B4A-AD2E-4CF1-A090-0A13AA1907A1}">
      <dgm:prSet/>
      <dgm:spPr/>
      <dgm:t>
        <a:bodyPr/>
        <a:lstStyle/>
        <a:p>
          <a:endParaRPr lang="en-US"/>
        </a:p>
      </dgm:t>
    </dgm:pt>
    <dgm:pt modelId="{5A8067E4-77CB-4D2E-8237-188EE9B6F216}" type="sibTrans" cxnId="{8D843B4A-AD2E-4CF1-A090-0A13AA1907A1}">
      <dgm:prSet/>
      <dgm:spPr/>
      <dgm:t>
        <a:bodyPr/>
        <a:lstStyle/>
        <a:p>
          <a:endParaRPr lang="en-US"/>
        </a:p>
      </dgm:t>
    </dgm:pt>
    <dgm:pt modelId="{713922BC-539F-48EE-B5D9-8C3A6A8B8263}">
      <dgm:prSet phldrT="[Text]"/>
      <dgm:spPr/>
      <dgm:t>
        <a:bodyPr/>
        <a:lstStyle/>
        <a:p>
          <a:r>
            <a:rPr lang="en-US" dirty="0"/>
            <a:t>SEL III (Expert)</a:t>
          </a:r>
        </a:p>
      </dgm:t>
    </dgm:pt>
    <dgm:pt modelId="{EB8FF280-A7AE-4A5B-814E-27A2E8BAE2F8}" type="parTrans" cxnId="{DB7283AD-2E34-4D77-8AC3-78EB3A110BDC}">
      <dgm:prSet/>
      <dgm:spPr/>
      <dgm:t>
        <a:bodyPr/>
        <a:lstStyle/>
        <a:p>
          <a:endParaRPr lang="en-US"/>
        </a:p>
      </dgm:t>
    </dgm:pt>
    <dgm:pt modelId="{1B54DE92-6FB6-4802-A93C-F07CC794674C}" type="sibTrans" cxnId="{DB7283AD-2E34-4D77-8AC3-78EB3A110BDC}">
      <dgm:prSet/>
      <dgm:spPr/>
      <dgm:t>
        <a:bodyPr/>
        <a:lstStyle/>
        <a:p>
          <a:endParaRPr lang="en-US"/>
        </a:p>
      </dgm:t>
    </dgm:pt>
    <dgm:pt modelId="{AD8D5CA0-D298-47D7-B4D2-4A7A4CB28DE0}">
      <dgm:prSet phldrT="[Text]"/>
      <dgm:spPr/>
      <dgm:t>
        <a:bodyPr/>
        <a:lstStyle/>
        <a:p>
          <a:r>
            <a:rPr lang="en-US" dirty="0"/>
            <a:t>Leadership</a:t>
          </a:r>
        </a:p>
        <a:p>
          <a:endParaRPr lang="en-US" dirty="0"/>
        </a:p>
        <a:p>
          <a:r>
            <a:rPr lang="en-US" dirty="0"/>
            <a:t>Scholarship</a:t>
          </a:r>
        </a:p>
        <a:p>
          <a:endParaRPr lang="en-US" dirty="0"/>
        </a:p>
        <a:p>
          <a:r>
            <a:rPr lang="en-US" dirty="0"/>
            <a:t>Certification</a:t>
          </a:r>
        </a:p>
      </dgm:t>
    </dgm:pt>
    <dgm:pt modelId="{CB26252B-EB94-47A4-B2C2-F2A1AA7D3E8E}" type="parTrans" cxnId="{DB2597C6-1D36-47B6-A99F-63F8FD20CFF5}">
      <dgm:prSet/>
      <dgm:spPr/>
      <dgm:t>
        <a:bodyPr/>
        <a:lstStyle/>
        <a:p>
          <a:endParaRPr lang="en-US"/>
        </a:p>
      </dgm:t>
    </dgm:pt>
    <dgm:pt modelId="{8A4CEAEB-9B4F-484A-9573-8FA62A6A13BD}" type="sibTrans" cxnId="{DB2597C6-1D36-47B6-A99F-63F8FD20CFF5}">
      <dgm:prSet/>
      <dgm:spPr/>
      <dgm:t>
        <a:bodyPr/>
        <a:lstStyle/>
        <a:p>
          <a:endParaRPr lang="en-US"/>
        </a:p>
      </dgm:t>
    </dgm:pt>
    <dgm:pt modelId="{8D105DA5-E8B0-432C-A72F-8B75757C58DA}">
      <dgm:prSet phldrT="[Text]"/>
      <dgm:spPr/>
      <dgm:t>
        <a:bodyPr/>
        <a:lstStyle/>
        <a:p>
          <a:r>
            <a:rPr lang="en-US" dirty="0"/>
            <a:t>SEL II (Competent)</a:t>
          </a:r>
        </a:p>
      </dgm:t>
    </dgm:pt>
    <dgm:pt modelId="{51F73AC0-5099-4A3E-9530-E907695EDE6E}" type="sibTrans" cxnId="{99B49E7B-E984-4224-82D2-D642D55014EC}">
      <dgm:prSet/>
      <dgm:spPr/>
      <dgm:t>
        <a:bodyPr/>
        <a:lstStyle/>
        <a:p>
          <a:endParaRPr lang="en-US"/>
        </a:p>
      </dgm:t>
    </dgm:pt>
    <dgm:pt modelId="{75486C7B-4C50-4DBC-82A6-E5F98824EC6C}" type="parTrans" cxnId="{99B49E7B-E984-4224-82D2-D642D55014EC}">
      <dgm:prSet/>
      <dgm:spPr/>
      <dgm:t>
        <a:bodyPr/>
        <a:lstStyle/>
        <a:p>
          <a:endParaRPr lang="en-US"/>
        </a:p>
      </dgm:t>
    </dgm:pt>
    <dgm:pt modelId="{47C994A5-3820-4CB3-A763-94A629E0AEA7}" type="pres">
      <dgm:prSet presAssocID="{E10BD07F-F00C-4D61-BA3F-BC3032541A24}" presName="Name0" presStyleCnt="0">
        <dgm:presLayoutVars>
          <dgm:chMax val="5"/>
          <dgm:chPref val="5"/>
          <dgm:dir/>
          <dgm:animLvl val="lvl"/>
        </dgm:presLayoutVars>
      </dgm:prSet>
      <dgm:spPr/>
      <dgm:t>
        <a:bodyPr/>
        <a:lstStyle/>
        <a:p>
          <a:endParaRPr lang="en-US"/>
        </a:p>
      </dgm:t>
    </dgm:pt>
    <dgm:pt modelId="{F15B1DC8-458B-4C3D-A320-FA0DEDAAF57E}" type="pres">
      <dgm:prSet presAssocID="{A3CB0CDB-88F0-4507-A92C-71A04DD5B10E}" presName="parentText1" presStyleLbl="node1" presStyleIdx="0" presStyleCnt="3">
        <dgm:presLayoutVars>
          <dgm:chMax/>
          <dgm:chPref val="3"/>
          <dgm:bulletEnabled val="1"/>
        </dgm:presLayoutVars>
      </dgm:prSet>
      <dgm:spPr/>
      <dgm:t>
        <a:bodyPr/>
        <a:lstStyle/>
        <a:p>
          <a:endParaRPr lang="en-US"/>
        </a:p>
      </dgm:t>
    </dgm:pt>
    <dgm:pt modelId="{DA66A8DC-1880-4C43-9893-BE064BCBB2F6}" type="pres">
      <dgm:prSet presAssocID="{A3CB0CDB-88F0-4507-A92C-71A04DD5B10E}" presName="childText1" presStyleLbl="solidAlignAcc1" presStyleIdx="0" presStyleCnt="3">
        <dgm:presLayoutVars>
          <dgm:chMax val="0"/>
          <dgm:chPref val="0"/>
          <dgm:bulletEnabled val="1"/>
        </dgm:presLayoutVars>
      </dgm:prSet>
      <dgm:spPr/>
      <dgm:t>
        <a:bodyPr/>
        <a:lstStyle/>
        <a:p>
          <a:endParaRPr lang="en-US"/>
        </a:p>
      </dgm:t>
    </dgm:pt>
    <dgm:pt modelId="{D9E15907-E215-4B31-BAC7-9946DDA7A057}" type="pres">
      <dgm:prSet presAssocID="{8D105DA5-E8B0-432C-A72F-8B75757C58DA}" presName="parentText2" presStyleLbl="node1" presStyleIdx="1" presStyleCnt="3">
        <dgm:presLayoutVars>
          <dgm:chMax/>
          <dgm:chPref val="3"/>
          <dgm:bulletEnabled val="1"/>
        </dgm:presLayoutVars>
      </dgm:prSet>
      <dgm:spPr/>
      <dgm:t>
        <a:bodyPr/>
        <a:lstStyle/>
        <a:p>
          <a:endParaRPr lang="en-US"/>
        </a:p>
      </dgm:t>
    </dgm:pt>
    <dgm:pt modelId="{C7C1913F-BFB6-4550-8C60-11E8142B7C0D}" type="pres">
      <dgm:prSet presAssocID="{8D105DA5-E8B0-432C-A72F-8B75757C58DA}" presName="childText2" presStyleLbl="solidAlignAcc1" presStyleIdx="1" presStyleCnt="3">
        <dgm:presLayoutVars>
          <dgm:chMax val="0"/>
          <dgm:chPref val="0"/>
          <dgm:bulletEnabled val="1"/>
        </dgm:presLayoutVars>
      </dgm:prSet>
      <dgm:spPr/>
      <dgm:t>
        <a:bodyPr/>
        <a:lstStyle/>
        <a:p>
          <a:endParaRPr lang="en-US"/>
        </a:p>
      </dgm:t>
    </dgm:pt>
    <dgm:pt modelId="{5536FE45-E669-41F4-9629-A2840C3E41A8}" type="pres">
      <dgm:prSet presAssocID="{713922BC-539F-48EE-B5D9-8C3A6A8B8263}" presName="parentText3" presStyleLbl="node1" presStyleIdx="2" presStyleCnt="3">
        <dgm:presLayoutVars>
          <dgm:chMax/>
          <dgm:chPref val="3"/>
          <dgm:bulletEnabled val="1"/>
        </dgm:presLayoutVars>
      </dgm:prSet>
      <dgm:spPr/>
      <dgm:t>
        <a:bodyPr/>
        <a:lstStyle/>
        <a:p>
          <a:endParaRPr lang="en-US"/>
        </a:p>
      </dgm:t>
    </dgm:pt>
    <dgm:pt modelId="{FFD54ABB-70F4-4E84-BE03-1C09902B452A}" type="pres">
      <dgm:prSet presAssocID="{713922BC-539F-48EE-B5D9-8C3A6A8B8263}" presName="childText3" presStyleLbl="solidAlignAcc1" presStyleIdx="2" presStyleCnt="3">
        <dgm:presLayoutVars>
          <dgm:chMax val="0"/>
          <dgm:chPref val="0"/>
          <dgm:bulletEnabled val="1"/>
        </dgm:presLayoutVars>
      </dgm:prSet>
      <dgm:spPr/>
      <dgm:t>
        <a:bodyPr/>
        <a:lstStyle/>
        <a:p>
          <a:endParaRPr lang="en-US"/>
        </a:p>
      </dgm:t>
    </dgm:pt>
  </dgm:ptLst>
  <dgm:cxnLst>
    <dgm:cxn modelId="{47484602-11EE-44F7-BA2B-883FA76FC748}" type="presOf" srcId="{BE2318AC-D135-4DAD-8285-14C5307B1FB9}" destId="{C7C1913F-BFB6-4550-8C60-11E8142B7C0D}" srcOrd="0" destOrd="0" presId="urn:microsoft.com/office/officeart/2009/3/layout/IncreasingArrowsProcess"/>
    <dgm:cxn modelId="{8DA3C09D-764A-4BD5-82CB-274955B164D1}" type="presOf" srcId="{A3CB0CDB-88F0-4507-A92C-71A04DD5B10E}" destId="{F15B1DC8-458B-4C3D-A320-FA0DEDAAF57E}" srcOrd="0" destOrd="0" presId="urn:microsoft.com/office/officeart/2009/3/layout/IncreasingArrowsProcess"/>
    <dgm:cxn modelId="{E625FF10-8F74-4AB3-9203-2FB4D48EB3ED}" type="presOf" srcId="{A54070CF-371B-4ED8-97BF-50050FB5EB26}" destId="{DA66A8DC-1880-4C43-9893-BE064BCBB2F6}" srcOrd="0" destOrd="0" presId="urn:microsoft.com/office/officeart/2009/3/layout/IncreasingArrowsProcess"/>
    <dgm:cxn modelId="{CC04FB45-85D7-4943-A284-B878325E8E50}" type="presOf" srcId="{8D105DA5-E8B0-432C-A72F-8B75757C58DA}" destId="{D9E15907-E215-4B31-BAC7-9946DDA7A057}" srcOrd="0" destOrd="0" presId="urn:microsoft.com/office/officeart/2009/3/layout/IncreasingArrowsProcess"/>
    <dgm:cxn modelId="{39CCDF86-3CB5-4360-B916-E166EF0E3538}" srcId="{A3CB0CDB-88F0-4507-A92C-71A04DD5B10E}" destId="{A54070CF-371B-4ED8-97BF-50050FB5EB26}" srcOrd="0" destOrd="0" parTransId="{74DFE29C-34B0-4161-B1A8-2FE3F8186A42}" sibTransId="{08C5FAC2-5655-4A90-9406-6FCE01F5FE5D}"/>
    <dgm:cxn modelId="{8D843B4A-AD2E-4CF1-A090-0A13AA1907A1}" srcId="{8D105DA5-E8B0-432C-A72F-8B75757C58DA}" destId="{BE2318AC-D135-4DAD-8285-14C5307B1FB9}" srcOrd="0" destOrd="0" parTransId="{951A0046-F9E8-411E-8BF7-B3D63C6C5C3E}" sibTransId="{5A8067E4-77CB-4D2E-8237-188EE9B6F216}"/>
    <dgm:cxn modelId="{99B49E7B-E984-4224-82D2-D642D55014EC}" srcId="{E10BD07F-F00C-4D61-BA3F-BC3032541A24}" destId="{8D105DA5-E8B0-432C-A72F-8B75757C58DA}" srcOrd="1" destOrd="0" parTransId="{75486C7B-4C50-4DBC-82A6-E5F98824EC6C}" sibTransId="{51F73AC0-5099-4A3E-9530-E907695EDE6E}"/>
    <dgm:cxn modelId="{6B06607C-B874-4AA1-BADB-F32F62493342}" srcId="{E10BD07F-F00C-4D61-BA3F-BC3032541A24}" destId="{A3CB0CDB-88F0-4507-A92C-71A04DD5B10E}" srcOrd="0" destOrd="0" parTransId="{7614296D-BDAC-4960-BD45-C4461EEAF535}" sibTransId="{F0F999DF-6E44-4524-815B-0492AAAD8C4E}"/>
    <dgm:cxn modelId="{DB7283AD-2E34-4D77-8AC3-78EB3A110BDC}" srcId="{E10BD07F-F00C-4D61-BA3F-BC3032541A24}" destId="{713922BC-539F-48EE-B5D9-8C3A6A8B8263}" srcOrd="2" destOrd="0" parTransId="{EB8FF280-A7AE-4A5B-814E-27A2E8BAE2F8}" sibTransId="{1B54DE92-6FB6-4802-A93C-F07CC794674C}"/>
    <dgm:cxn modelId="{DB2597C6-1D36-47B6-A99F-63F8FD20CFF5}" srcId="{713922BC-539F-48EE-B5D9-8C3A6A8B8263}" destId="{AD8D5CA0-D298-47D7-B4D2-4A7A4CB28DE0}" srcOrd="0" destOrd="0" parTransId="{CB26252B-EB94-47A4-B2C2-F2A1AA7D3E8E}" sibTransId="{8A4CEAEB-9B4F-484A-9573-8FA62A6A13BD}"/>
    <dgm:cxn modelId="{611589D6-EFF6-4F26-AF47-0F67B2FA34F2}" type="presOf" srcId="{E10BD07F-F00C-4D61-BA3F-BC3032541A24}" destId="{47C994A5-3820-4CB3-A763-94A629E0AEA7}" srcOrd="0" destOrd="0" presId="urn:microsoft.com/office/officeart/2009/3/layout/IncreasingArrowsProcess"/>
    <dgm:cxn modelId="{2E7C376A-26BA-4869-B554-171DFE15D741}" type="presOf" srcId="{713922BC-539F-48EE-B5D9-8C3A6A8B8263}" destId="{5536FE45-E669-41F4-9629-A2840C3E41A8}" srcOrd="0" destOrd="0" presId="urn:microsoft.com/office/officeart/2009/3/layout/IncreasingArrowsProcess"/>
    <dgm:cxn modelId="{0DB43658-CE33-4AE2-9C1F-6F232585095C}" type="presOf" srcId="{AD8D5CA0-D298-47D7-B4D2-4A7A4CB28DE0}" destId="{FFD54ABB-70F4-4E84-BE03-1C09902B452A}" srcOrd="0" destOrd="0" presId="urn:microsoft.com/office/officeart/2009/3/layout/IncreasingArrowsProcess"/>
    <dgm:cxn modelId="{84CAC31E-F576-4141-AEAC-6B5355D19810}" type="presParOf" srcId="{47C994A5-3820-4CB3-A763-94A629E0AEA7}" destId="{F15B1DC8-458B-4C3D-A320-FA0DEDAAF57E}" srcOrd="0" destOrd="0" presId="urn:microsoft.com/office/officeart/2009/3/layout/IncreasingArrowsProcess"/>
    <dgm:cxn modelId="{7CDD2D20-9343-4D42-82F2-88606C3C52B8}" type="presParOf" srcId="{47C994A5-3820-4CB3-A763-94A629E0AEA7}" destId="{DA66A8DC-1880-4C43-9893-BE064BCBB2F6}" srcOrd="1" destOrd="0" presId="urn:microsoft.com/office/officeart/2009/3/layout/IncreasingArrowsProcess"/>
    <dgm:cxn modelId="{A093474A-348D-4896-BB6E-023F1DE9E1F2}" type="presParOf" srcId="{47C994A5-3820-4CB3-A763-94A629E0AEA7}" destId="{D9E15907-E215-4B31-BAC7-9946DDA7A057}" srcOrd="2" destOrd="0" presId="urn:microsoft.com/office/officeart/2009/3/layout/IncreasingArrowsProcess"/>
    <dgm:cxn modelId="{80D2A6D9-5371-4E12-AF52-DF3285DEB563}" type="presParOf" srcId="{47C994A5-3820-4CB3-A763-94A629E0AEA7}" destId="{C7C1913F-BFB6-4550-8C60-11E8142B7C0D}" srcOrd="3" destOrd="0" presId="urn:microsoft.com/office/officeart/2009/3/layout/IncreasingArrowsProcess"/>
    <dgm:cxn modelId="{4611D46D-1F97-4B37-B5E7-125DE0200002}" type="presParOf" srcId="{47C994A5-3820-4CB3-A763-94A629E0AEA7}" destId="{5536FE45-E669-41F4-9629-A2840C3E41A8}" srcOrd="4" destOrd="0" presId="urn:microsoft.com/office/officeart/2009/3/layout/IncreasingArrowsProcess"/>
    <dgm:cxn modelId="{E5F601D0-BF5B-471B-BCC5-CC4A106A12BC}" type="presParOf" srcId="{47C994A5-3820-4CB3-A763-94A629E0AEA7}" destId="{FFD54ABB-70F4-4E84-BE03-1C09902B452A}"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B1DC8-458B-4C3D-A320-FA0DEDAAF57E}">
      <dsp:nvSpPr>
        <dsp:cNvPr id="0" name=""/>
        <dsp:cNvSpPr/>
      </dsp:nvSpPr>
      <dsp:spPr>
        <a:xfrm>
          <a:off x="1353426" y="9627"/>
          <a:ext cx="8560402" cy="1246720"/>
        </a:xfrm>
        <a:prstGeom prst="rightArrow">
          <a:avLst>
            <a:gd name="adj1" fmla="val 50000"/>
            <a:gd name="adj2" fmla="val 5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7917" numCol="1" spcCol="1270" anchor="ctr" anchorCtr="0">
          <a:noAutofit/>
        </a:bodyPr>
        <a:lstStyle/>
        <a:p>
          <a:pPr lvl="0" algn="l" defTabSz="1066800">
            <a:lnSpc>
              <a:spcPct val="90000"/>
            </a:lnSpc>
            <a:spcBef>
              <a:spcPct val="0"/>
            </a:spcBef>
            <a:spcAft>
              <a:spcPct val="35000"/>
            </a:spcAft>
          </a:pPr>
          <a:r>
            <a:rPr lang="en-US" sz="2400" kern="1200" dirty="0"/>
            <a:t>SEL I (Novice)</a:t>
          </a:r>
        </a:p>
      </dsp:txBody>
      <dsp:txXfrm>
        <a:off x="1353426" y="321307"/>
        <a:ext cx="8248722" cy="623360"/>
      </dsp:txXfrm>
    </dsp:sp>
    <dsp:sp modelId="{DA66A8DC-1880-4C43-9893-BE064BCBB2F6}">
      <dsp:nvSpPr>
        <dsp:cNvPr id="0" name=""/>
        <dsp:cNvSpPr/>
      </dsp:nvSpPr>
      <dsp:spPr>
        <a:xfrm>
          <a:off x="1353426" y="971029"/>
          <a:ext cx="2636604" cy="2401643"/>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a:t>Foundations</a:t>
          </a:r>
        </a:p>
        <a:p>
          <a:pPr lvl="0" algn="l" defTabSz="800100">
            <a:lnSpc>
              <a:spcPct val="90000"/>
            </a:lnSpc>
            <a:spcBef>
              <a:spcPct val="0"/>
            </a:spcBef>
            <a:spcAft>
              <a:spcPct val="35000"/>
            </a:spcAft>
          </a:pPr>
          <a:endParaRPr lang="en-US" sz="1800" kern="1200" dirty="0"/>
        </a:p>
        <a:p>
          <a:pPr lvl="0" algn="l" defTabSz="800100">
            <a:lnSpc>
              <a:spcPct val="90000"/>
            </a:lnSpc>
            <a:spcBef>
              <a:spcPct val="0"/>
            </a:spcBef>
            <a:spcAft>
              <a:spcPct val="35000"/>
            </a:spcAft>
          </a:pPr>
          <a:r>
            <a:rPr lang="en-US" sz="1800" kern="1200" dirty="0"/>
            <a:t>Theory</a:t>
          </a:r>
        </a:p>
        <a:p>
          <a:pPr lvl="0" algn="l" defTabSz="800100">
            <a:lnSpc>
              <a:spcPct val="90000"/>
            </a:lnSpc>
            <a:spcBef>
              <a:spcPct val="0"/>
            </a:spcBef>
            <a:spcAft>
              <a:spcPct val="35000"/>
            </a:spcAft>
          </a:pPr>
          <a:endParaRPr lang="en-US" sz="1800" kern="1200" dirty="0"/>
        </a:p>
        <a:p>
          <a:pPr lvl="0" algn="l" defTabSz="800100">
            <a:lnSpc>
              <a:spcPct val="90000"/>
            </a:lnSpc>
            <a:spcBef>
              <a:spcPct val="0"/>
            </a:spcBef>
            <a:spcAft>
              <a:spcPct val="35000"/>
            </a:spcAft>
          </a:pPr>
          <a:r>
            <a:rPr lang="en-US" sz="1800" kern="1200" dirty="0"/>
            <a:t>Standards</a:t>
          </a:r>
        </a:p>
        <a:p>
          <a:pPr lvl="0" algn="l" defTabSz="800100">
            <a:lnSpc>
              <a:spcPct val="90000"/>
            </a:lnSpc>
            <a:spcBef>
              <a:spcPct val="0"/>
            </a:spcBef>
            <a:spcAft>
              <a:spcPct val="35000"/>
            </a:spcAft>
          </a:pPr>
          <a:endParaRPr lang="en-US" sz="1800" kern="1200" dirty="0"/>
        </a:p>
        <a:p>
          <a:pPr lvl="0" algn="l" defTabSz="800100">
            <a:lnSpc>
              <a:spcPct val="90000"/>
            </a:lnSpc>
            <a:spcBef>
              <a:spcPct val="0"/>
            </a:spcBef>
            <a:spcAft>
              <a:spcPct val="35000"/>
            </a:spcAft>
          </a:pPr>
          <a:r>
            <a:rPr lang="en-US" sz="1800" kern="1200" dirty="0"/>
            <a:t>Methods</a:t>
          </a:r>
        </a:p>
      </dsp:txBody>
      <dsp:txXfrm>
        <a:off x="1353426" y="971029"/>
        <a:ext cx="2636604" cy="2401643"/>
      </dsp:txXfrm>
    </dsp:sp>
    <dsp:sp modelId="{D9E15907-E215-4B31-BAC7-9946DDA7A057}">
      <dsp:nvSpPr>
        <dsp:cNvPr id="0" name=""/>
        <dsp:cNvSpPr/>
      </dsp:nvSpPr>
      <dsp:spPr>
        <a:xfrm>
          <a:off x="3990030" y="425201"/>
          <a:ext cx="5923798" cy="1246720"/>
        </a:xfrm>
        <a:prstGeom prst="rightArrow">
          <a:avLst>
            <a:gd name="adj1" fmla="val 50000"/>
            <a:gd name="adj2" fmla="val 5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7917" numCol="1" spcCol="1270" anchor="ctr" anchorCtr="0">
          <a:noAutofit/>
        </a:bodyPr>
        <a:lstStyle/>
        <a:p>
          <a:pPr lvl="0" algn="l" defTabSz="1066800">
            <a:lnSpc>
              <a:spcPct val="90000"/>
            </a:lnSpc>
            <a:spcBef>
              <a:spcPct val="0"/>
            </a:spcBef>
            <a:spcAft>
              <a:spcPct val="35000"/>
            </a:spcAft>
          </a:pPr>
          <a:r>
            <a:rPr lang="en-US" sz="2400" kern="1200" dirty="0"/>
            <a:t>SEL II (Competent)</a:t>
          </a:r>
        </a:p>
      </dsp:txBody>
      <dsp:txXfrm>
        <a:off x="3990030" y="736881"/>
        <a:ext cx="5612118" cy="623360"/>
      </dsp:txXfrm>
    </dsp:sp>
    <dsp:sp modelId="{C7C1913F-BFB6-4550-8C60-11E8142B7C0D}">
      <dsp:nvSpPr>
        <dsp:cNvPr id="0" name=""/>
        <dsp:cNvSpPr/>
      </dsp:nvSpPr>
      <dsp:spPr>
        <a:xfrm>
          <a:off x="3990030" y="1386603"/>
          <a:ext cx="2636604" cy="2401643"/>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a:t>Curriculum Integration</a:t>
          </a:r>
        </a:p>
        <a:p>
          <a:pPr lvl="0" algn="l" defTabSz="800100">
            <a:lnSpc>
              <a:spcPct val="90000"/>
            </a:lnSpc>
            <a:spcBef>
              <a:spcPct val="0"/>
            </a:spcBef>
            <a:spcAft>
              <a:spcPct val="35000"/>
            </a:spcAft>
          </a:pPr>
          <a:endParaRPr lang="en-US" sz="1800" kern="1200" dirty="0"/>
        </a:p>
        <a:p>
          <a:pPr lvl="0" algn="l" defTabSz="800100">
            <a:lnSpc>
              <a:spcPct val="90000"/>
            </a:lnSpc>
            <a:spcBef>
              <a:spcPct val="0"/>
            </a:spcBef>
            <a:spcAft>
              <a:spcPct val="35000"/>
            </a:spcAft>
          </a:pPr>
          <a:r>
            <a:rPr lang="en-US" sz="1800" kern="1200" dirty="0"/>
            <a:t>Advanced Debriefing</a:t>
          </a:r>
        </a:p>
        <a:p>
          <a:pPr lvl="0" algn="l" defTabSz="800100">
            <a:lnSpc>
              <a:spcPct val="90000"/>
            </a:lnSpc>
            <a:spcBef>
              <a:spcPct val="0"/>
            </a:spcBef>
            <a:spcAft>
              <a:spcPct val="35000"/>
            </a:spcAft>
          </a:pPr>
          <a:endParaRPr lang="en-US" sz="1800" kern="1200" dirty="0"/>
        </a:p>
        <a:p>
          <a:pPr lvl="0" algn="l" defTabSz="800100">
            <a:lnSpc>
              <a:spcPct val="90000"/>
            </a:lnSpc>
            <a:spcBef>
              <a:spcPct val="0"/>
            </a:spcBef>
            <a:spcAft>
              <a:spcPct val="35000"/>
            </a:spcAft>
          </a:pPr>
          <a:r>
            <a:rPr lang="en-US" sz="1800" kern="1200" dirty="0"/>
            <a:t>Evaluation</a:t>
          </a:r>
        </a:p>
        <a:p>
          <a:pPr lvl="0" algn="l" defTabSz="800100">
            <a:lnSpc>
              <a:spcPct val="90000"/>
            </a:lnSpc>
            <a:spcBef>
              <a:spcPct val="0"/>
            </a:spcBef>
            <a:spcAft>
              <a:spcPct val="35000"/>
            </a:spcAft>
          </a:pPr>
          <a:endParaRPr lang="en-US" sz="1800" kern="1200" dirty="0"/>
        </a:p>
      </dsp:txBody>
      <dsp:txXfrm>
        <a:off x="3990030" y="1386603"/>
        <a:ext cx="2636604" cy="2401643"/>
      </dsp:txXfrm>
    </dsp:sp>
    <dsp:sp modelId="{5536FE45-E669-41F4-9629-A2840C3E41A8}">
      <dsp:nvSpPr>
        <dsp:cNvPr id="0" name=""/>
        <dsp:cNvSpPr/>
      </dsp:nvSpPr>
      <dsp:spPr>
        <a:xfrm>
          <a:off x="6626634" y="840775"/>
          <a:ext cx="3287194" cy="1246720"/>
        </a:xfrm>
        <a:prstGeom prst="rightArrow">
          <a:avLst>
            <a:gd name="adj1" fmla="val 50000"/>
            <a:gd name="adj2" fmla="val 5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197917" numCol="1" spcCol="1270" anchor="ctr" anchorCtr="0">
          <a:noAutofit/>
        </a:bodyPr>
        <a:lstStyle/>
        <a:p>
          <a:pPr lvl="0" algn="l" defTabSz="1066800">
            <a:lnSpc>
              <a:spcPct val="90000"/>
            </a:lnSpc>
            <a:spcBef>
              <a:spcPct val="0"/>
            </a:spcBef>
            <a:spcAft>
              <a:spcPct val="35000"/>
            </a:spcAft>
          </a:pPr>
          <a:r>
            <a:rPr lang="en-US" sz="2400" kern="1200" dirty="0"/>
            <a:t>SEL III (Expert)</a:t>
          </a:r>
        </a:p>
      </dsp:txBody>
      <dsp:txXfrm>
        <a:off x="6626634" y="1152455"/>
        <a:ext cx="2975514" cy="623360"/>
      </dsp:txXfrm>
    </dsp:sp>
    <dsp:sp modelId="{FFD54ABB-70F4-4E84-BE03-1C09902B452A}">
      <dsp:nvSpPr>
        <dsp:cNvPr id="0" name=""/>
        <dsp:cNvSpPr/>
      </dsp:nvSpPr>
      <dsp:spPr>
        <a:xfrm>
          <a:off x="6626634" y="1802176"/>
          <a:ext cx="2636604" cy="2366495"/>
        </a:xfrm>
        <a:prstGeom prst="rect">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a:t>Leadership</a:t>
          </a:r>
        </a:p>
        <a:p>
          <a:pPr lvl="0" algn="l" defTabSz="800100">
            <a:lnSpc>
              <a:spcPct val="90000"/>
            </a:lnSpc>
            <a:spcBef>
              <a:spcPct val="0"/>
            </a:spcBef>
            <a:spcAft>
              <a:spcPct val="35000"/>
            </a:spcAft>
          </a:pPr>
          <a:endParaRPr lang="en-US" sz="1800" kern="1200" dirty="0"/>
        </a:p>
        <a:p>
          <a:pPr lvl="0" algn="l" defTabSz="800100">
            <a:lnSpc>
              <a:spcPct val="90000"/>
            </a:lnSpc>
            <a:spcBef>
              <a:spcPct val="0"/>
            </a:spcBef>
            <a:spcAft>
              <a:spcPct val="35000"/>
            </a:spcAft>
          </a:pPr>
          <a:r>
            <a:rPr lang="en-US" sz="1800" kern="1200" dirty="0"/>
            <a:t>Scholarship</a:t>
          </a:r>
        </a:p>
        <a:p>
          <a:pPr lvl="0" algn="l" defTabSz="800100">
            <a:lnSpc>
              <a:spcPct val="90000"/>
            </a:lnSpc>
            <a:spcBef>
              <a:spcPct val="0"/>
            </a:spcBef>
            <a:spcAft>
              <a:spcPct val="35000"/>
            </a:spcAft>
          </a:pPr>
          <a:endParaRPr lang="en-US" sz="1800" kern="1200" dirty="0"/>
        </a:p>
        <a:p>
          <a:pPr lvl="0" algn="l" defTabSz="800100">
            <a:lnSpc>
              <a:spcPct val="90000"/>
            </a:lnSpc>
            <a:spcBef>
              <a:spcPct val="0"/>
            </a:spcBef>
            <a:spcAft>
              <a:spcPct val="35000"/>
            </a:spcAft>
          </a:pPr>
          <a:r>
            <a:rPr lang="en-US" sz="1800" kern="1200" dirty="0"/>
            <a:t>Certification</a:t>
          </a:r>
        </a:p>
      </dsp:txBody>
      <dsp:txXfrm>
        <a:off x="6626634" y="1802176"/>
        <a:ext cx="2636604" cy="2366495"/>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DD0D46-431D-4E03-A199-B0D0B3F1C42E}" type="datetimeFigureOut">
              <a:rPr lang="en-US" smtClean="0"/>
              <a:t>5/15/2017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5C79F2-CD15-4632-B5C3-1330C8B919B7}" type="slidenum">
              <a:rPr lang="en-US" smtClean="0"/>
              <a:t>‹#›</a:t>
            </a:fld>
            <a:endParaRPr lang="en-US"/>
          </a:p>
        </p:txBody>
      </p:sp>
    </p:spTree>
    <p:extLst>
      <p:ext uri="{BB962C8B-B14F-4D97-AF65-F5344CB8AC3E}">
        <p14:creationId xmlns:p14="http://schemas.microsoft.com/office/powerpoint/2010/main" val="959139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indent="0">
              <a:lnSpc>
                <a:spcPct val="150000"/>
              </a:lnSpc>
              <a:buFont typeface="Arial" panose="020B0604020202020204" pitchFamily="34" charset="0"/>
              <a:buNone/>
            </a:pPr>
            <a:r>
              <a:rPr lang="en-US" baseline="0" dirty="0"/>
              <a:t>Plan for curriculum integration and evaluation of simulation:  </a:t>
            </a:r>
          </a:p>
          <a:p>
            <a:pPr marL="285750" indent="-285750">
              <a:lnSpc>
                <a:spcPct val="150000"/>
              </a:lnSpc>
              <a:buFont typeface="Arial" panose="020B0604020202020204" pitchFamily="34" charset="0"/>
              <a:buChar char="•"/>
            </a:pPr>
            <a:r>
              <a:rPr lang="en-US" baseline="0" dirty="0"/>
              <a:t>Curriculum integration </a:t>
            </a:r>
            <a:r>
              <a:rPr lang="en-US" baseline="0" dirty="0">
                <a:sym typeface="Wingdings" pitchFamily="2" charset="2"/>
              </a:rPr>
              <a:t> 59%</a:t>
            </a:r>
            <a:endParaRPr lang="en-US" baseline="0" dirty="0"/>
          </a:p>
          <a:p>
            <a:pPr marL="285750" indent="-285750">
              <a:lnSpc>
                <a:spcPct val="150000"/>
              </a:lnSpc>
              <a:buFont typeface="Arial" panose="020B0604020202020204" pitchFamily="34" charset="0"/>
              <a:buChar char="•"/>
            </a:pPr>
            <a:r>
              <a:rPr lang="en-US" baseline="0" dirty="0"/>
              <a:t>Evaluation process for QI </a:t>
            </a:r>
            <a:r>
              <a:rPr lang="en-US" baseline="0" dirty="0">
                <a:sym typeface="Wingdings" pitchFamily="2" charset="2"/>
              </a:rPr>
              <a:t> 59%</a:t>
            </a:r>
          </a:p>
          <a:p>
            <a:pPr marL="0" marR="0" indent="0" algn="l" defTabSz="914400" rtl="0" eaLnBrk="1" fontAlgn="auto" latinLnBrk="0" hangingPunct="1">
              <a:lnSpc>
                <a:spcPct val="150000"/>
              </a:lnSpc>
              <a:spcBef>
                <a:spcPts val="0"/>
              </a:spcBef>
              <a:spcAft>
                <a:spcPts val="0"/>
              </a:spcAft>
              <a:buClrTx/>
              <a:buSzTx/>
              <a:buFontTx/>
              <a:buNone/>
              <a:tabLst/>
              <a:defRPr/>
            </a:pPr>
            <a:r>
              <a:rPr lang="en-US" baseline="0" dirty="0"/>
              <a:t>Dedicated-trained simulation faculty </a:t>
            </a:r>
            <a:r>
              <a:rPr lang="en-US" baseline="0" dirty="0">
                <a:sym typeface="Wingdings" pitchFamily="2" charset="2"/>
              </a:rPr>
              <a:t></a:t>
            </a:r>
            <a:r>
              <a:rPr lang="en-US" baseline="0" dirty="0"/>
              <a:t>22%</a:t>
            </a:r>
          </a:p>
          <a:p>
            <a:pPr marL="0" marR="0" indent="0" algn="l" defTabSz="914400" rtl="0" eaLnBrk="1" fontAlgn="auto" latinLnBrk="0" hangingPunct="1">
              <a:lnSpc>
                <a:spcPct val="150000"/>
              </a:lnSpc>
              <a:spcBef>
                <a:spcPts val="0"/>
              </a:spcBef>
              <a:spcAft>
                <a:spcPts val="0"/>
              </a:spcAft>
              <a:buClrTx/>
              <a:buSzTx/>
              <a:buFontTx/>
              <a:buNone/>
              <a:tabLst/>
              <a:defRPr/>
            </a:pPr>
            <a:r>
              <a:rPr lang="en-US" baseline="0" dirty="0"/>
              <a:t>Simulation based on educational theory </a:t>
            </a:r>
            <a:r>
              <a:rPr lang="en-US" baseline="0" dirty="0">
                <a:sym typeface="Wingdings" pitchFamily="2" charset="2"/>
              </a:rPr>
              <a:t> 33%</a:t>
            </a:r>
            <a:endParaRPr lang="en-US" baseline="0" dirty="0"/>
          </a:p>
          <a:p>
            <a:pPr>
              <a:lnSpc>
                <a:spcPct val="150000"/>
              </a:lnSpc>
            </a:pPr>
            <a:r>
              <a:rPr lang="en-US" baseline="0" dirty="0"/>
              <a:t>INACSL Standards of Best Practice: Simulation</a:t>
            </a:r>
          </a:p>
          <a:p>
            <a:pPr marL="285750" indent="-285750">
              <a:lnSpc>
                <a:spcPct val="150000"/>
              </a:lnSpc>
              <a:buFont typeface="Arial" panose="020B0604020202020204" pitchFamily="34" charset="0"/>
              <a:buChar char="•"/>
            </a:pPr>
            <a:r>
              <a:rPr lang="en-US" baseline="0" dirty="0"/>
              <a:t>Formal debriefing training </a:t>
            </a:r>
            <a:r>
              <a:rPr lang="en-US" baseline="0" dirty="0">
                <a:sym typeface="Wingdings" pitchFamily="2" charset="2"/>
              </a:rPr>
              <a:t></a:t>
            </a:r>
            <a:r>
              <a:rPr lang="en-US" baseline="0" dirty="0"/>
              <a:t>44%</a:t>
            </a:r>
          </a:p>
          <a:p>
            <a:pPr marL="285750" indent="-285750">
              <a:lnSpc>
                <a:spcPct val="150000"/>
              </a:lnSpc>
              <a:buFont typeface="Arial" panose="020B0604020202020204" pitchFamily="34" charset="0"/>
              <a:buChar char="•"/>
            </a:pPr>
            <a:r>
              <a:rPr lang="en-US" baseline="0" dirty="0"/>
              <a:t>Use of theory-based debriefing method </a:t>
            </a:r>
            <a:r>
              <a:rPr lang="en-US" baseline="0" dirty="0">
                <a:sym typeface="Wingdings" pitchFamily="2" charset="2"/>
              </a:rPr>
              <a:t></a:t>
            </a:r>
            <a:r>
              <a:rPr lang="en-US" baseline="0" dirty="0"/>
              <a:t>37%</a:t>
            </a:r>
          </a:p>
          <a:p>
            <a:pPr marL="285750" indent="-285750">
              <a:lnSpc>
                <a:spcPct val="150000"/>
              </a:lnSpc>
              <a:buFont typeface="Arial" panose="020B0604020202020204" pitchFamily="34" charset="0"/>
              <a:buChar char="•"/>
            </a:pPr>
            <a:r>
              <a:rPr lang="en-US" baseline="0" dirty="0"/>
              <a:t>Debriefing competence assessed: </a:t>
            </a:r>
            <a:r>
              <a:rPr lang="en-US" baseline="0" dirty="0">
                <a:sym typeface="Wingdings" pitchFamily="2" charset="2"/>
              </a:rPr>
              <a:t></a:t>
            </a:r>
            <a:r>
              <a:rPr lang="en-US" baseline="0" dirty="0"/>
              <a:t>26%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Space, Time and Material/Equipment</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645C79F2-CD15-4632-B5C3-1330C8B919B7}" type="slidenum">
              <a:rPr lang="en-US" smtClean="0"/>
              <a:t>6</a:t>
            </a:fld>
            <a:endParaRPr lang="en-US"/>
          </a:p>
        </p:txBody>
      </p:sp>
    </p:spTree>
    <p:extLst>
      <p:ext uri="{BB962C8B-B14F-4D97-AF65-F5344CB8AC3E}">
        <p14:creationId xmlns:p14="http://schemas.microsoft.com/office/powerpoint/2010/main" val="1387299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F1981E-40DD-4BB5-BB55-BD486478CAC2}" type="datetimeFigureOut">
              <a:rPr lang="en-US" smtClean="0"/>
              <a:t>5/15/2017</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8FC331EB-2277-4DD8-B9FC-14737D806412}"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3639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F1981E-40DD-4BB5-BB55-BD486478CAC2}"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331EB-2277-4DD8-B9FC-14737D806412}"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367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F1981E-40DD-4BB5-BB55-BD486478CAC2}"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331EB-2277-4DD8-B9FC-14737D806412}"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0035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F1981E-40DD-4BB5-BB55-BD486478CAC2}"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331EB-2277-4DD8-B9FC-14737D806412}"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4300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F1981E-40DD-4BB5-BB55-BD486478CAC2}" type="datetimeFigureOut">
              <a:rPr lang="en-US" smtClean="0"/>
              <a:t>5/15/2017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331EB-2277-4DD8-B9FC-14737D806412}"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5077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F1981E-40DD-4BB5-BB55-BD486478CAC2}"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331EB-2277-4DD8-B9FC-14737D806412}"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051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F1981E-40DD-4BB5-BB55-BD486478CAC2}" type="datetimeFigureOut">
              <a:rPr lang="en-US" smtClean="0"/>
              <a:t>5/15/2017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331EB-2277-4DD8-B9FC-14737D806412}"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2410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F1981E-40DD-4BB5-BB55-BD486478CAC2}" type="datetimeFigureOut">
              <a:rPr lang="en-US" smtClean="0"/>
              <a:t>5/15/2017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331EB-2277-4DD8-B9FC-14737D806412}"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549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1981E-40DD-4BB5-BB55-BD486478CAC2}" type="datetimeFigureOut">
              <a:rPr lang="en-US" smtClean="0"/>
              <a:t>5/15/2017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331EB-2277-4DD8-B9FC-14737D806412}" type="slidenum">
              <a:rPr lang="en-US" smtClean="0"/>
              <a:t>‹#›</a:t>
            </a:fld>
            <a:endParaRPr lang="en-US"/>
          </a:p>
        </p:txBody>
      </p:sp>
    </p:spTree>
    <p:extLst>
      <p:ext uri="{BB962C8B-B14F-4D97-AF65-F5344CB8AC3E}">
        <p14:creationId xmlns:p14="http://schemas.microsoft.com/office/powerpoint/2010/main" val="3580319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F1981E-40DD-4BB5-BB55-BD486478CAC2}" type="datetimeFigureOut">
              <a:rPr lang="en-US" smtClean="0"/>
              <a:t>5/15/2017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331EB-2277-4DD8-B9FC-14737D806412}"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8707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8F1981E-40DD-4BB5-BB55-BD486478CAC2}" type="datetimeFigureOut">
              <a:rPr lang="en-US" smtClean="0"/>
              <a:t>5/15/2017</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8FC331EB-2277-4DD8-B9FC-14737D806412}"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0848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8F1981E-40DD-4BB5-BB55-BD486478CAC2}" type="datetimeFigureOut">
              <a:rPr lang="en-US" smtClean="0"/>
              <a:t>5/15/2017</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FC331EB-2277-4DD8-B9FC-14737D806412}"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128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Sabrina.beroz@montgomerycolleg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cms.montgomerycollege.edu/mcsrc/" TargetMode="Externa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a:t>Crucial Elements in Developing Maryland’s Simulation Education Leaders</a:t>
            </a:r>
            <a:br>
              <a:rPr lang="en-US" sz="4000" dirty="0"/>
            </a:br>
            <a:endParaRPr lang="en-US" sz="4000" dirty="0"/>
          </a:p>
        </p:txBody>
      </p:sp>
      <p:sp>
        <p:nvSpPr>
          <p:cNvPr id="3" name="Subtitle 2"/>
          <p:cNvSpPr>
            <a:spLocks noGrp="1"/>
          </p:cNvSpPr>
          <p:nvPr>
            <p:ph type="subTitle" idx="1"/>
          </p:nvPr>
        </p:nvSpPr>
        <p:spPr/>
        <p:txBody>
          <a:bodyPr>
            <a:noAutofit/>
          </a:bodyPr>
          <a:lstStyle/>
          <a:p>
            <a:pPr algn="ctr"/>
            <a:r>
              <a:rPr lang="en-US" sz="2400" dirty="0"/>
              <a:t>Sabrina Beroz, DNP, RN, CHSE</a:t>
            </a:r>
          </a:p>
          <a:p>
            <a:pPr algn="ctr"/>
            <a:r>
              <a:rPr lang="en-US" sz="2000" dirty="0"/>
              <a:t>Maryland Clinical Simulation Resource Consortium</a:t>
            </a:r>
          </a:p>
          <a:p>
            <a:pPr algn="ctr"/>
            <a:r>
              <a:rPr lang="en-US" sz="1600" i="1" dirty="0"/>
              <a:t>authorized under the auspices of the Nurse Support Program II (NSP II) and jointly approved by the Health Services Cost Review Commission (HSCRC) and the Maryland Higher Education Commission (MHEC). </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432" y="543386"/>
            <a:ext cx="1196924" cy="1196924"/>
          </a:xfrm>
          <a:prstGeom prst="rect">
            <a:avLst/>
          </a:prstGeom>
        </p:spPr>
      </p:pic>
    </p:spTree>
    <p:extLst>
      <p:ext uri="{BB962C8B-B14F-4D97-AF65-F5344CB8AC3E}">
        <p14:creationId xmlns:p14="http://schemas.microsoft.com/office/powerpoint/2010/main" val="3760572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152401" y="1107786"/>
            <a:ext cx="5510213" cy="5029778"/>
          </a:xfrm>
        </p:spPr>
        <p:txBody>
          <a:bodyPr>
            <a:normAutofit/>
          </a:bodyPr>
          <a:lstStyle/>
          <a:p>
            <a:r>
              <a:rPr lang="en-US" sz="2100" b="1" dirty="0"/>
              <a:t>SEL II</a:t>
            </a:r>
          </a:p>
          <a:p>
            <a:pPr lvl="1"/>
            <a:r>
              <a:rPr lang="en-US" sz="2100" b="1" dirty="0"/>
              <a:t>Standardized </a:t>
            </a:r>
            <a:r>
              <a:rPr lang="en-US" sz="2100" b="1" dirty="0" err="1"/>
              <a:t>prebriefing</a:t>
            </a:r>
            <a:endParaRPr lang="en-US" sz="2100" b="1" dirty="0"/>
          </a:p>
          <a:p>
            <a:pPr lvl="1"/>
            <a:r>
              <a:rPr lang="en-US" sz="2100" b="1" dirty="0"/>
              <a:t>Establish safe environment</a:t>
            </a:r>
          </a:p>
          <a:p>
            <a:pPr lvl="1"/>
            <a:r>
              <a:rPr lang="en-US" sz="2100" b="1" dirty="0"/>
              <a:t>Training faculty </a:t>
            </a:r>
          </a:p>
          <a:p>
            <a:pPr lvl="1"/>
            <a:r>
              <a:rPr lang="en-US" sz="2100" b="1" dirty="0"/>
              <a:t>Curriculum integration of simulation</a:t>
            </a:r>
          </a:p>
          <a:p>
            <a:r>
              <a:rPr lang="en-US" sz="2100" b="1" dirty="0"/>
              <a:t>SEL III</a:t>
            </a:r>
          </a:p>
          <a:p>
            <a:pPr lvl="1"/>
            <a:r>
              <a:rPr lang="en-US" sz="2100" b="1" dirty="0"/>
              <a:t>Developing curriculum maps</a:t>
            </a:r>
          </a:p>
          <a:p>
            <a:pPr lvl="1"/>
            <a:r>
              <a:rPr lang="en-US" sz="2100" b="1" dirty="0"/>
              <a:t>Evaluating simulations</a:t>
            </a:r>
          </a:p>
          <a:p>
            <a:pPr lvl="1"/>
            <a:r>
              <a:rPr lang="en-US" sz="2100" b="1" dirty="0"/>
              <a:t>Evaluating debriefing competence</a:t>
            </a:r>
          </a:p>
          <a:p>
            <a:pPr lvl="1"/>
            <a:r>
              <a:rPr lang="en-US" sz="2100" b="1" dirty="0"/>
              <a:t>Simulation Committee formation</a:t>
            </a:r>
          </a:p>
          <a:p>
            <a:pPr lvl="1"/>
            <a:r>
              <a:rPr lang="en-US" sz="2100" b="1" dirty="0"/>
              <a:t>Developing policies/procedures</a:t>
            </a:r>
          </a:p>
          <a:p>
            <a:pPr lvl="1"/>
            <a:endParaRPr lang="en-US" dirty="0"/>
          </a:p>
          <a:p>
            <a:pPr lvl="1"/>
            <a:endParaRPr lang="en-US" dirty="0"/>
          </a:p>
        </p:txBody>
      </p:sp>
      <p:sp>
        <p:nvSpPr>
          <p:cNvPr id="3" name="Title 2"/>
          <p:cNvSpPr>
            <a:spLocks noGrp="1"/>
          </p:cNvSpPr>
          <p:nvPr>
            <p:ph type="title" idx="4294967295"/>
          </p:nvPr>
        </p:nvSpPr>
        <p:spPr>
          <a:xfrm>
            <a:off x="1080654" y="339436"/>
            <a:ext cx="9601200" cy="768350"/>
          </a:xfrm>
        </p:spPr>
        <p:txBody>
          <a:bodyPr>
            <a:normAutofit/>
          </a:bodyPr>
          <a:lstStyle/>
          <a:p>
            <a:pPr algn="ctr"/>
            <a:r>
              <a:rPr lang="en-US" sz="4400" dirty="0"/>
              <a:t>Qualitative Data</a:t>
            </a:r>
          </a:p>
        </p:txBody>
      </p:sp>
      <p:pic>
        <p:nvPicPr>
          <p:cNvPr id="4" name="Picture 3" descr="SEl II .jpg"/>
          <p:cNvPicPr>
            <a:picLocks noChangeAspect="1"/>
          </p:cNvPicPr>
          <p:nvPr/>
        </p:nvPicPr>
        <p:blipFill>
          <a:blip r:embed="rId2"/>
          <a:stretch>
            <a:fillRect/>
          </a:stretch>
        </p:blipFill>
        <p:spPr>
          <a:xfrm>
            <a:off x="5934365" y="1205345"/>
            <a:ext cx="5929747" cy="4447310"/>
          </a:xfrm>
          <a:prstGeom prst="rect">
            <a:avLst/>
          </a:prstGeom>
        </p:spPr>
      </p:pic>
    </p:spTree>
    <p:extLst>
      <p:ext uri="{BB962C8B-B14F-4D97-AF65-F5344CB8AC3E}">
        <p14:creationId xmlns:p14="http://schemas.microsoft.com/office/powerpoint/2010/main" val="914084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Developing Sustainability</a:t>
            </a:r>
          </a:p>
        </p:txBody>
      </p:sp>
      <p:sp>
        <p:nvSpPr>
          <p:cNvPr id="3" name="Content Placeholder 2"/>
          <p:cNvSpPr>
            <a:spLocks noGrp="1"/>
          </p:cNvSpPr>
          <p:nvPr>
            <p:ph idx="1"/>
          </p:nvPr>
        </p:nvSpPr>
        <p:spPr>
          <a:xfrm>
            <a:off x="1451579" y="2015732"/>
            <a:ext cx="5461839" cy="3450613"/>
          </a:xfrm>
        </p:spPr>
        <p:txBody>
          <a:bodyPr>
            <a:noAutofit/>
          </a:bodyPr>
          <a:lstStyle/>
          <a:p>
            <a:r>
              <a:rPr lang="en-US" sz="2800" dirty="0"/>
              <a:t>Scholarship </a:t>
            </a:r>
            <a:r>
              <a:rPr lang="en-US" sz="2800" dirty="0">
                <a:sym typeface="Wingdings" panose="05000000000000000000" pitchFamily="2" charset="2"/>
              </a:rPr>
              <a:t> Train the Trainer program and workshops</a:t>
            </a:r>
            <a:endParaRPr lang="en-US" sz="2800" dirty="0"/>
          </a:p>
          <a:p>
            <a:r>
              <a:rPr lang="en-US" sz="2800" dirty="0"/>
              <a:t>Leadership and Teamwork </a:t>
            </a:r>
            <a:r>
              <a:rPr lang="en-US" sz="2800" dirty="0">
                <a:sym typeface="Wingdings" panose="05000000000000000000" pitchFamily="2" charset="2"/>
              </a:rPr>
              <a:t> SIM-Talks and SIM-Teach</a:t>
            </a:r>
            <a:endParaRPr lang="en-US" sz="2800" dirty="0"/>
          </a:p>
          <a:p>
            <a:r>
              <a:rPr lang="en-US" sz="2800" dirty="0"/>
              <a:t>Certification </a:t>
            </a:r>
            <a:r>
              <a:rPr lang="en-US" sz="2800" dirty="0">
                <a:sym typeface="Wingdings" panose="05000000000000000000" pitchFamily="2" charset="2"/>
              </a:rPr>
              <a:t> Certified Healthcare Simulation Educator</a:t>
            </a:r>
            <a:endParaRPr lang="en-US" sz="2800" dirty="0"/>
          </a:p>
        </p:txBody>
      </p:sp>
      <p:pic>
        <p:nvPicPr>
          <p:cNvPr id="5" name="Content Placeholder 4"/>
          <p:cNvPicPr>
            <a:picLocks noChangeAspect="1"/>
          </p:cNvPicPr>
          <p:nvPr/>
        </p:nvPicPr>
        <p:blipFill>
          <a:blip r:embed="rId2"/>
          <a:stretch>
            <a:fillRect/>
          </a:stretch>
        </p:blipFill>
        <p:spPr>
          <a:xfrm>
            <a:off x="7680622" y="3931007"/>
            <a:ext cx="3374232" cy="2189574"/>
          </a:xfrm>
          <a:prstGeom prst="rect">
            <a:avLst/>
          </a:prstGeom>
        </p:spPr>
      </p:pic>
      <p:pic>
        <p:nvPicPr>
          <p:cNvPr id="7" name="Picture 6"/>
          <p:cNvPicPr>
            <a:picLocks noChangeAspect="1"/>
          </p:cNvPicPr>
          <p:nvPr/>
        </p:nvPicPr>
        <p:blipFill>
          <a:blip r:embed="rId3"/>
          <a:stretch>
            <a:fillRect/>
          </a:stretch>
        </p:blipFill>
        <p:spPr>
          <a:xfrm>
            <a:off x="7734159" y="1981437"/>
            <a:ext cx="3320695" cy="1867891"/>
          </a:xfrm>
          <a:prstGeom prst="rect">
            <a:avLst/>
          </a:prstGeom>
        </p:spPr>
      </p:pic>
    </p:spTree>
    <p:extLst>
      <p:ext uri="{BB962C8B-B14F-4D97-AF65-F5344CB8AC3E}">
        <p14:creationId xmlns:p14="http://schemas.microsoft.com/office/powerpoint/2010/main" val="1909071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200" y="1644650"/>
            <a:ext cx="5435600" cy="3568700"/>
          </a:xfrm>
          <a:prstGeom prst="rect">
            <a:avLst/>
          </a:prstGeom>
        </p:spPr>
      </p:pic>
      <p:sp>
        <p:nvSpPr>
          <p:cNvPr id="6" name="TextBox 5"/>
          <p:cNvSpPr txBox="1"/>
          <p:nvPr/>
        </p:nvSpPr>
        <p:spPr>
          <a:xfrm>
            <a:off x="1920790" y="730919"/>
            <a:ext cx="8111613" cy="769441"/>
          </a:xfrm>
          <a:prstGeom prst="rect">
            <a:avLst/>
          </a:prstGeom>
          <a:noFill/>
        </p:spPr>
        <p:txBody>
          <a:bodyPr wrap="square" rtlCol="0">
            <a:spAutoFit/>
          </a:bodyPr>
          <a:lstStyle/>
          <a:p>
            <a:pPr algn="ctr"/>
            <a:r>
              <a:rPr lang="en-US" sz="4400" dirty="0"/>
              <a:t>QUESTIONS</a:t>
            </a:r>
          </a:p>
        </p:txBody>
      </p:sp>
    </p:spTree>
    <p:extLst>
      <p:ext uri="{BB962C8B-B14F-4D97-AF65-F5344CB8AC3E}">
        <p14:creationId xmlns:p14="http://schemas.microsoft.com/office/powerpoint/2010/main" val="926392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idx="1"/>
          </p:nvPr>
        </p:nvSpPr>
        <p:spPr>
          <a:xfrm>
            <a:off x="1451579" y="2015732"/>
            <a:ext cx="9603275" cy="3780384"/>
          </a:xfrm>
        </p:spPr>
        <p:txBody>
          <a:bodyPr>
            <a:normAutofit fontScale="92500" lnSpcReduction="10000"/>
          </a:bodyPr>
          <a:lstStyle/>
          <a:p>
            <a:pPr marL="0" indent="0">
              <a:buNone/>
            </a:pPr>
            <a:r>
              <a:rPr lang="en-US" dirty="0"/>
              <a:t>Alexander, M., Durham, C., Hooper, J., Jeffries, P., Goldman, N., </a:t>
            </a:r>
            <a:r>
              <a:rPr lang="en-US" dirty="0" err="1"/>
              <a:t>Kardong-Edgren</a:t>
            </a:r>
            <a:r>
              <a:rPr lang="en-US" dirty="0"/>
              <a:t>, S.,… Tillman, C. (2015). NCSBN simulation guidelines for prelicensure nursing programs. </a:t>
            </a:r>
            <a:r>
              <a:rPr lang="en-US" i="1" dirty="0"/>
              <a:t>Journal of Nursing Regulation</a:t>
            </a:r>
            <a:r>
              <a:rPr lang="en-US" dirty="0"/>
              <a:t>, 6, 39-42.</a:t>
            </a:r>
          </a:p>
          <a:p>
            <a:pPr marL="0" indent="0">
              <a:buNone/>
            </a:pPr>
            <a:r>
              <a:rPr lang="en-US" dirty="0"/>
              <a:t>Benner, P. (2001). </a:t>
            </a:r>
            <a:r>
              <a:rPr lang="en-US" i="1" dirty="0"/>
              <a:t>From novice to expert: Excellence and power in clinical nursing practice.</a:t>
            </a:r>
            <a:r>
              <a:rPr lang="en-US" dirty="0"/>
              <a:t> </a:t>
            </a:r>
            <a:r>
              <a:rPr lang="en-US" i="1" dirty="0"/>
              <a:t>Commemorative Edition</a:t>
            </a:r>
            <a:r>
              <a:rPr lang="en-US" dirty="0"/>
              <a:t>. Upper Saddle River, NJ: Prentice-Hall Health.</a:t>
            </a:r>
          </a:p>
          <a:p>
            <a:pPr marL="0" indent="0">
              <a:buNone/>
            </a:pPr>
            <a:r>
              <a:rPr lang="en-US" dirty="0"/>
              <a:t>Beroz, S. (2017).  A statewide survey of simulation practices using the NCSBN simulation guidelines. </a:t>
            </a:r>
            <a:r>
              <a:rPr lang="en-US" i="1" dirty="0"/>
              <a:t>Clinical Simulation in Nursing, </a:t>
            </a:r>
            <a:r>
              <a:rPr lang="en-US" dirty="0"/>
              <a:t>13, 270-277</a:t>
            </a:r>
            <a:r>
              <a:rPr lang="en-US" i="1" dirty="0"/>
              <a:t>.</a:t>
            </a:r>
            <a:endParaRPr lang="en-US" dirty="0"/>
          </a:p>
          <a:p>
            <a:pPr marL="0" indent="0">
              <a:buNone/>
            </a:pPr>
            <a:r>
              <a:rPr lang="en-US" dirty="0"/>
              <a:t>Hayden, J., Smiley, R., Alexander, M., </a:t>
            </a:r>
            <a:r>
              <a:rPr lang="en-US" dirty="0" err="1"/>
              <a:t>Kardong-Edgren</a:t>
            </a:r>
            <a:r>
              <a:rPr lang="en-US" dirty="0"/>
              <a:t>, S., &amp; Jeffries, P. (2014). NCSBN national simulation study:  A longitudinal, randomized, controlled study replacing clinical hours with simulation in prelicensure nursing education. </a:t>
            </a:r>
            <a:r>
              <a:rPr lang="en-US" i="1" dirty="0"/>
              <a:t>Journal of Nursing Regulation</a:t>
            </a:r>
            <a:r>
              <a:rPr lang="en-US" dirty="0"/>
              <a:t>, 5, S1-S64.</a:t>
            </a:r>
          </a:p>
          <a:p>
            <a:pPr marL="0" indent="0">
              <a:buNone/>
            </a:pPr>
            <a:endParaRPr lang="en-US" dirty="0"/>
          </a:p>
        </p:txBody>
      </p:sp>
    </p:spTree>
    <p:extLst>
      <p:ext uri="{BB962C8B-B14F-4D97-AF65-F5344CB8AC3E}">
        <p14:creationId xmlns:p14="http://schemas.microsoft.com/office/powerpoint/2010/main" val="1803806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contact</a:t>
            </a:r>
          </a:p>
        </p:txBody>
      </p:sp>
      <p:sp>
        <p:nvSpPr>
          <p:cNvPr id="3" name="Content Placeholder 2"/>
          <p:cNvSpPr>
            <a:spLocks noGrp="1"/>
          </p:cNvSpPr>
          <p:nvPr>
            <p:ph idx="1"/>
          </p:nvPr>
        </p:nvSpPr>
        <p:spPr/>
        <p:txBody>
          <a:bodyPr/>
          <a:lstStyle/>
          <a:p>
            <a:pPr marL="0" indent="0">
              <a:buNone/>
            </a:pPr>
            <a:r>
              <a:rPr lang="en-US" dirty="0"/>
              <a:t>Sabrina Beroz</a:t>
            </a:r>
          </a:p>
          <a:p>
            <a:pPr marL="0" indent="0">
              <a:buNone/>
            </a:pPr>
            <a:r>
              <a:rPr lang="en-US" dirty="0"/>
              <a:t>Montgomery College</a:t>
            </a:r>
          </a:p>
          <a:p>
            <a:pPr marL="0" indent="0">
              <a:buNone/>
            </a:pPr>
            <a:r>
              <a:rPr lang="en-US" dirty="0">
                <a:hlinkClick r:id="rId2"/>
              </a:rPr>
              <a:t>Sabrina.beroz@montgomerycollege.edu</a:t>
            </a:r>
            <a:endParaRPr lang="en-US" dirty="0"/>
          </a:p>
          <a:p>
            <a:pPr marL="0" indent="0">
              <a:buNone/>
            </a:pPr>
            <a:r>
              <a:rPr lang="en-US" dirty="0"/>
              <a:t>240-567-5547</a:t>
            </a:r>
          </a:p>
        </p:txBody>
      </p:sp>
    </p:spTree>
    <p:extLst>
      <p:ext uri="{BB962C8B-B14F-4D97-AF65-F5344CB8AC3E}">
        <p14:creationId xmlns:p14="http://schemas.microsoft.com/office/powerpoint/2010/main" val="4267831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t>disclosures</a:t>
            </a:r>
          </a:p>
        </p:txBody>
      </p:sp>
      <p:sp>
        <p:nvSpPr>
          <p:cNvPr id="5" name="Content Placeholder 4"/>
          <p:cNvSpPr>
            <a:spLocks noGrp="1"/>
          </p:cNvSpPr>
          <p:nvPr>
            <p:ph idx="1"/>
          </p:nvPr>
        </p:nvSpPr>
        <p:spPr/>
        <p:txBody>
          <a:bodyPr>
            <a:normAutofit/>
          </a:bodyPr>
          <a:lstStyle/>
          <a:p>
            <a:pPr marL="0" indent="0"/>
            <a:r>
              <a:rPr lang="en-US" sz="2400" dirty="0"/>
              <a:t>Conflict of Interest :</a:t>
            </a:r>
          </a:p>
          <a:p>
            <a:pPr marL="0" indent="0"/>
            <a:r>
              <a:rPr lang="en-US" dirty="0"/>
              <a:t>Sabrina Beroz (Nurse Planner, Content  Expert and Faculty) reports no conflict of interest.</a:t>
            </a:r>
          </a:p>
          <a:p>
            <a:pPr marL="0" indent="0">
              <a:buNone/>
            </a:pPr>
            <a:endParaRPr lang="en-US" dirty="0"/>
          </a:p>
          <a:p>
            <a:pPr marL="0" indent="0"/>
            <a:r>
              <a:rPr lang="en-US" dirty="0"/>
              <a:t>This work is authorized under the auspices of the Nurse Support Program II (NSP II) and jointly approved by the Health Services Cost Review Commission (HSCRC) and the Maryland Higher Education Commission (MHEC). Hosted by Montgomery College</a:t>
            </a:r>
          </a:p>
          <a:p>
            <a:pPr marL="0" indent="0"/>
            <a:endParaRPr lang="en-US" dirty="0"/>
          </a:p>
        </p:txBody>
      </p:sp>
    </p:spTree>
    <p:extLst>
      <p:ext uri="{BB962C8B-B14F-4D97-AF65-F5344CB8AC3E}">
        <p14:creationId xmlns:p14="http://schemas.microsoft.com/office/powerpoint/2010/main" val="2271266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objectives</a:t>
            </a:r>
          </a:p>
        </p:txBody>
      </p:sp>
      <p:sp>
        <p:nvSpPr>
          <p:cNvPr id="3" name="Content Placeholder 2"/>
          <p:cNvSpPr>
            <a:spLocks noGrp="1"/>
          </p:cNvSpPr>
          <p:nvPr>
            <p:ph idx="1"/>
          </p:nvPr>
        </p:nvSpPr>
        <p:spPr>
          <a:xfrm>
            <a:off x="728808" y="2202041"/>
            <a:ext cx="6055450" cy="3859546"/>
          </a:xfrm>
        </p:spPr>
        <p:txBody>
          <a:bodyPr>
            <a:normAutofit/>
          </a:bodyPr>
          <a:lstStyle/>
          <a:p>
            <a:r>
              <a:rPr lang="en-US" sz="2400" dirty="0"/>
              <a:t>Upon completion of the presentation, the participants will be able to:</a:t>
            </a:r>
          </a:p>
          <a:p>
            <a:pPr lvl="1"/>
            <a:r>
              <a:rPr lang="en-US" sz="2200" dirty="0"/>
              <a:t>Discuss salient factors impacting the quality of simulation practices.</a:t>
            </a:r>
          </a:p>
          <a:p>
            <a:pPr lvl="1"/>
            <a:r>
              <a:rPr lang="en-US" sz="2200" dirty="0"/>
              <a:t>List the key findings from the survey of simulation programs in Maryland.</a:t>
            </a:r>
          </a:p>
          <a:p>
            <a:pPr lvl="1"/>
            <a:r>
              <a:rPr lang="en-US" sz="2200" dirty="0"/>
              <a:t>Identify the crucial elements in developing simulation education leaders.</a:t>
            </a:r>
          </a:p>
          <a:p>
            <a:endParaRPr lang="en-US" dirty="0"/>
          </a:p>
        </p:txBody>
      </p:sp>
      <p:pic>
        <p:nvPicPr>
          <p:cNvPr id="6" name="Picture 5"/>
          <p:cNvPicPr>
            <a:picLocks noChangeAspect="1"/>
          </p:cNvPicPr>
          <p:nvPr/>
        </p:nvPicPr>
        <p:blipFill>
          <a:blip r:embed="rId2"/>
          <a:stretch>
            <a:fillRect/>
          </a:stretch>
        </p:blipFill>
        <p:spPr>
          <a:xfrm>
            <a:off x="6784258" y="2472141"/>
            <a:ext cx="5306243" cy="2984762"/>
          </a:xfrm>
          <a:prstGeom prst="rect">
            <a:avLst/>
          </a:prstGeom>
        </p:spPr>
      </p:pic>
    </p:spTree>
    <p:extLst>
      <p:ext uri="{BB962C8B-B14F-4D97-AF65-F5344CB8AC3E}">
        <p14:creationId xmlns:p14="http://schemas.microsoft.com/office/powerpoint/2010/main" val="716915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Background</a:t>
            </a:r>
          </a:p>
        </p:txBody>
      </p:sp>
      <p:sp>
        <p:nvSpPr>
          <p:cNvPr id="3" name="Content Placeholder 2"/>
          <p:cNvSpPr>
            <a:spLocks noGrp="1"/>
          </p:cNvSpPr>
          <p:nvPr>
            <p:ph idx="1"/>
          </p:nvPr>
        </p:nvSpPr>
        <p:spPr>
          <a:xfrm>
            <a:off x="1451578" y="2094271"/>
            <a:ext cx="9603275" cy="3849329"/>
          </a:xfrm>
        </p:spPr>
        <p:txBody>
          <a:bodyPr>
            <a:normAutofit fontScale="62500" lnSpcReduction="20000"/>
          </a:bodyPr>
          <a:lstStyle/>
          <a:p>
            <a:r>
              <a:rPr lang="en-US" sz="2800" dirty="0"/>
              <a:t>Development of commercially available high fidelity simulators </a:t>
            </a:r>
          </a:p>
          <a:p>
            <a:endParaRPr lang="en-US" sz="2800" dirty="0"/>
          </a:p>
          <a:p>
            <a:r>
              <a:rPr lang="en-US" sz="2800" dirty="0"/>
              <a:t>NLN Jeffries Simulation Framework </a:t>
            </a:r>
            <a:r>
              <a:rPr lang="en-US" sz="2800" dirty="0">
                <a:sym typeface="Wingdings" panose="05000000000000000000" pitchFamily="2" charset="2"/>
              </a:rPr>
              <a:t> NLN Jeffries Simulation Theory</a:t>
            </a:r>
            <a:endParaRPr lang="en-US" sz="2800" dirty="0"/>
          </a:p>
          <a:p>
            <a:endParaRPr lang="en-US" sz="2800" dirty="0"/>
          </a:p>
          <a:p>
            <a:r>
              <a:rPr lang="en-US" sz="2800" dirty="0"/>
              <a:t>INACSL Standards of Best Practice: </a:t>
            </a:r>
            <a:r>
              <a:rPr lang="en-US" sz="2800" dirty="0" err="1"/>
              <a:t>Simulation</a:t>
            </a:r>
            <a:r>
              <a:rPr lang="en-US" sz="2800" baseline="30000" dirty="0" err="1"/>
              <a:t>SM</a:t>
            </a:r>
            <a:r>
              <a:rPr lang="en-US" sz="2800" dirty="0"/>
              <a:t> (2011, 2013, 2015, 2016)</a:t>
            </a:r>
          </a:p>
          <a:p>
            <a:endParaRPr lang="en-US" sz="2800" dirty="0"/>
          </a:p>
          <a:p>
            <a:r>
              <a:rPr lang="en-US" sz="2800" dirty="0"/>
              <a:t>NCSBN National Simulation Study (Hayden et al., 2014)</a:t>
            </a:r>
          </a:p>
          <a:p>
            <a:pPr marL="0" indent="0">
              <a:buNone/>
            </a:pPr>
            <a:endParaRPr lang="en-US" sz="2800" dirty="0"/>
          </a:p>
          <a:p>
            <a:r>
              <a:rPr lang="en-US" sz="2800" dirty="0"/>
              <a:t>NCSBN Simulation Guidelines for Prelicensure Nursing Programs (Alexander et al., 2015)</a:t>
            </a:r>
          </a:p>
        </p:txBody>
      </p:sp>
    </p:spTree>
    <p:extLst>
      <p:ext uri="{BB962C8B-B14F-4D97-AF65-F5344CB8AC3E}">
        <p14:creationId xmlns:p14="http://schemas.microsoft.com/office/powerpoint/2010/main" val="770371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Descriptive Mixed Method Study</a:t>
            </a:r>
          </a:p>
        </p:txBody>
      </p:sp>
      <p:sp>
        <p:nvSpPr>
          <p:cNvPr id="3" name="Content Placeholder 2"/>
          <p:cNvSpPr>
            <a:spLocks noGrp="1"/>
          </p:cNvSpPr>
          <p:nvPr>
            <p:ph idx="1"/>
          </p:nvPr>
        </p:nvSpPr>
        <p:spPr>
          <a:xfrm>
            <a:off x="1451579" y="2015732"/>
            <a:ext cx="5129695" cy="3988026"/>
          </a:xfrm>
        </p:spPr>
        <p:txBody>
          <a:bodyPr>
            <a:normAutofit/>
          </a:bodyPr>
          <a:lstStyle/>
          <a:p>
            <a:r>
              <a:rPr lang="en-US" sz="2400" dirty="0"/>
              <a:t>Purpose: Identify faculty and program development needs in simulation-based education.</a:t>
            </a:r>
          </a:p>
          <a:p>
            <a:r>
              <a:rPr lang="en-US" sz="2400" dirty="0"/>
              <a:t>Method: Structured interview process with a survey for data collection.</a:t>
            </a:r>
          </a:p>
          <a:p>
            <a:r>
              <a:rPr lang="en-US" sz="2400" dirty="0"/>
              <a:t>Survey: NCSBN simulation guidelines for faculty and program preparation (checklists).</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31768" y="2340142"/>
            <a:ext cx="3906253" cy="2929690"/>
          </a:xfrm>
          <a:prstGeom prst="rect">
            <a:avLst/>
          </a:prstGeom>
        </p:spPr>
      </p:pic>
      <p:sp>
        <p:nvSpPr>
          <p:cNvPr id="6" name="TextBox 5"/>
          <p:cNvSpPr txBox="1"/>
          <p:nvPr/>
        </p:nvSpPr>
        <p:spPr>
          <a:xfrm>
            <a:off x="7892717" y="5415143"/>
            <a:ext cx="3368842" cy="461665"/>
          </a:xfrm>
          <a:prstGeom prst="rect">
            <a:avLst/>
          </a:prstGeom>
          <a:noFill/>
        </p:spPr>
        <p:txBody>
          <a:bodyPr wrap="square" rtlCol="0">
            <a:spAutoFit/>
          </a:bodyPr>
          <a:lstStyle/>
          <a:p>
            <a:pPr algn="ctr"/>
            <a:r>
              <a:rPr lang="en-US" sz="2400" dirty="0"/>
              <a:t>“The Foundation”</a:t>
            </a:r>
          </a:p>
        </p:txBody>
      </p:sp>
      <p:sp>
        <p:nvSpPr>
          <p:cNvPr id="4" name="TextBox 3"/>
          <p:cNvSpPr txBox="1"/>
          <p:nvPr/>
        </p:nvSpPr>
        <p:spPr>
          <a:xfrm>
            <a:off x="9277382" y="6341184"/>
            <a:ext cx="4321277" cy="369332"/>
          </a:xfrm>
          <a:prstGeom prst="rect">
            <a:avLst/>
          </a:prstGeom>
          <a:noFill/>
        </p:spPr>
        <p:txBody>
          <a:bodyPr wrap="square" rtlCol="0">
            <a:spAutoFit/>
          </a:bodyPr>
          <a:lstStyle/>
          <a:p>
            <a:r>
              <a:rPr lang="en-US" dirty="0"/>
              <a:t>(Beroz, 2017)</a:t>
            </a:r>
          </a:p>
        </p:txBody>
      </p:sp>
    </p:spTree>
    <p:extLst>
      <p:ext uri="{BB962C8B-B14F-4D97-AF65-F5344CB8AC3E}">
        <p14:creationId xmlns:p14="http://schemas.microsoft.com/office/powerpoint/2010/main" val="1346026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19064958"/>
              </p:ext>
            </p:extLst>
          </p:nvPr>
        </p:nvGraphicFramePr>
        <p:xfrm>
          <a:off x="1017639" y="221225"/>
          <a:ext cx="10191135" cy="5851777"/>
        </p:xfrm>
        <a:graphic>
          <a:graphicData uri="http://schemas.openxmlformats.org/drawingml/2006/table">
            <a:tbl>
              <a:tblPr firstRow="1" bandRow="1">
                <a:tableStyleId>{D7AC3CCA-C797-4891-BE02-D94E43425B78}</a:tableStyleId>
              </a:tblPr>
              <a:tblGrid>
                <a:gridCol w="2889419">
                  <a:extLst>
                    <a:ext uri="{9D8B030D-6E8A-4147-A177-3AD203B41FA5}">
                      <a16:colId xmlns:a16="http://schemas.microsoft.com/office/drawing/2014/main" xmlns="" val="935603481"/>
                    </a:ext>
                  </a:extLst>
                </a:gridCol>
                <a:gridCol w="7301716">
                  <a:extLst>
                    <a:ext uri="{9D8B030D-6E8A-4147-A177-3AD203B41FA5}">
                      <a16:colId xmlns:a16="http://schemas.microsoft.com/office/drawing/2014/main" xmlns="" val="3418940955"/>
                    </a:ext>
                  </a:extLst>
                </a:gridCol>
              </a:tblGrid>
              <a:tr h="356372">
                <a:tc>
                  <a:txBody>
                    <a:bodyPr/>
                    <a:lstStyle/>
                    <a:p>
                      <a:pPr algn="l"/>
                      <a:r>
                        <a:rPr lang="en-US" dirty="0"/>
                        <a:t>GUIDELINE</a:t>
                      </a:r>
                    </a:p>
                  </a:txBody>
                  <a:tcPr/>
                </a:tc>
                <a:tc>
                  <a:txBody>
                    <a:bodyPr/>
                    <a:lstStyle/>
                    <a:p>
                      <a:pPr algn="l"/>
                      <a:r>
                        <a:rPr lang="en-US" dirty="0"/>
                        <a:t>KEY RESULTS</a:t>
                      </a:r>
                    </a:p>
                  </a:txBody>
                  <a:tcPr/>
                </a:tc>
                <a:extLst>
                  <a:ext uri="{0D108BD9-81ED-4DB2-BD59-A6C34878D82A}">
                    <a16:rowId xmlns:a16="http://schemas.microsoft.com/office/drawing/2014/main" xmlns="" val="2282254702"/>
                  </a:ext>
                </a:extLst>
              </a:tr>
              <a:tr h="2316420">
                <a:tc>
                  <a:txBody>
                    <a:bodyPr/>
                    <a:lstStyle/>
                    <a:p>
                      <a:r>
                        <a:rPr lang="en-US" sz="2000" dirty="0"/>
                        <a:t>Administrative</a:t>
                      </a:r>
                      <a:endParaRPr lang="en-US" sz="2000" b="1" dirty="0"/>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000" baseline="0" dirty="0"/>
                        <a:t>Budgetary plan for sustainability: 30% (Human, fiscal and materials)</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2000" baseline="0" dirty="0"/>
                        <a:t>Plan for curriculum integration and evaluation of simulation:  </a:t>
                      </a:r>
                    </a:p>
                    <a:p>
                      <a:pPr marL="285750" indent="-285750">
                        <a:lnSpc>
                          <a:spcPct val="150000"/>
                        </a:lnSpc>
                        <a:buFont typeface="Arial" panose="020B0604020202020204" pitchFamily="34" charset="0"/>
                        <a:buChar char="•"/>
                      </a:pPr>
                      <a:r>
                        <a:rPr lang="en-US" sz="2000" baseline="0" dirty="0"/>
                        <a:t>Curriculum integration </a:t>
                      </a:r>
                      <a:r>
                        <a:rPr lang="en-US" sz="2000" baseline="0" dirty="0">
                          <a:sym typeface="Wingdings" panose="05000000000000000000" pitchFamily="2" charset="2"/>
                        </a:rPr>
                        <a:t> 59%</a:t>
                      </a:r>
                      <a:endParaRPr lang="en-US" sz="2000" baseline="0" dirty="0"/>
                    </a:p>
                    <a:p>
                      <a:pPr marL="285750" indent="-285750">
                        <a:lnSpc>
                          <a:spcPct val="150000"/>
                        </a:lnSpc>
                        <a:buFont typeface="Arial" panose="020B0604020202020204" pitchFamily="34" charset="0"/>
                        <a:buChar char="•"/>
                      </a:pPr>
                      <a:r>
                        <a:rPr lang="en-US" sz="2000" baseline="0" dirty="0"/>
                        <a:t>Evaluation process for quality improvement </a:t>
                      </a:r>
                      <a:r>
                        <a:rPr lang="en-US" sz="2000" baseline="0" dirty="0">
                          <a:sym typeface="Wingdings" panose="05000000000000000000" pitchFamily="2" charset="2"/>
                        </a:rPr>
                        <a:t> 59%</a:t>
                      </a:r>
                    </a:p>
                    <a:p>
                      <a:pPr marL="285750" indent="-285750">
                        <a:lnSpc>
                          <a:spcPct val="150000"/>
                        </a:lnSpc>
                        <a:buFont typeface="Arial" panose="020B0604020202020204" pitchFamily="34" charset="0"/>
                        <a:buChar char="•"/>
                      </a:pPr>
                      <a:endParaRPr lang="en-US" sz="2000" b="1" baseline="0" dirty="0"/>
                    </a:p>
                  </a:txBody>
                  <a:tcPr/>
                </a:tc>
                <a:extLst>
                  <a:ext uri="{0D108BD9-81ED-4DB2-BD59-A6C34878D82A}">
                    <a16:rowId xmlns:a16="http://schemas.microsoft.com/office/drawing/2014/main" xmlns="" val="2984763368"/>
                  </a:ext>
                </a:extLst>
              </a:tr>
              <a:tr h="3108577">
                <a:tc>
                  <a:txBody>
                    <a:bodyPr/>
                    <a:lstStyle/>
                    <a:p>
                      <a:r>
                        <a:rPr lang="en-US" sz="2000" dirty="0"/>
                        <a:t>Faculty Development</a:t>
                      </a:r>
                      <a:endParaRPr lang="en-US" sz="2000" b="1" dirty="0"/>
                    </a:p>
                  </a:txBody>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2000" baseline="0" dirty="0"/>
                        <a:t>Dedicated-trained simulation faculty </a:t>
                      </a:r>
                      <a:r>
                        <a:rPr lang="en-US" sz="2000" baseline="0" dirty="0">
                          <a:sym typeface="Wingdings" panose="05000000000000000000" pitchFamily="2" charset="2"/>
                        </a:rPr>
                        <a:t> 22%</a:t>
                      </a:r>
                      <a:endParaRPr lang="en-US" sz="2000" baseline="0" dirty="0"/>
                    </a:p>
                    <a:p>
                      <a:pPr marL="0" marR="0" indent="0" algn="l" defTabSz="914400" rtl="0" eaLnBrk="1" fontAlgn="auto" latinLnBrk="0" hangingPunct="1">
                        <a:lnSpc>
                          <a:spcPct val="150000"/>
                        </a:lnSpc>
                        <a:spcBef>
                          <a:spcPts val="0"/>
                        </a:spcBef>
                        <a:spcAft>
                          <a:spcPts val="0"/>
                        </a:spcAft>
                        <a:buClrTx/>
                        <a:buSzTx/>
                        <a:buFontTx/>
                        <a:buNone/>
                        <a:tabLst/>
                        <a:defRPr/>
                      </a:pPr>
                      <a:r>
                        <a:rPr lang="en-US" sz="2000" baseline="0" dirty="0"/>
                        <a:t>Simulation based on educational theory </a:t>
                      </a:r>
                      <a:r>
                        <a:rPr lang="en-US" sz="2000" baseline="0" dirty="0">
                          <a:sym typeface="Wingdings" panose="05000000000000000000" pitchFamily="2" charset="2"/>
                        </a:rPr>
                        <a:t> 33%</a:t>
                      </a:r>
                      <a:endParaRPr lang="en-US" sz="2000" baseline="0" dirty="0"/>
                    </a:p>
                    <a:p>
                      <a:pPr>
                        <a:lnSpc>
                          <a:spcPct val="150000"/>
                        </a:lnSpc>
                      </a:pPr>
                      <a:r>
                        <a:rPr lang="en-US" sz="2000" baseline="0" dirty="0"/>
                        <a:t>INACSL Standards of Best Practice: Simulation</a:t>
                      </a:r>
                    </a:p>
                    <a:p>
                      <a:pPr marL="285750" indent="-285750">
                        <a:lnSpc>
                          <a:spcPct val="150000"/>
                        </a:lnSpc>
                        <a:buFont typeface="Arial" panose="020B0604020202020204" pitchFamily="34" charset="0"/>
                        <a:buChar char="•"/>
                      </a:pPr>
                      <a:r>
                        <a:rPr lang="en-US" sz="2000" baseline="0" dirty="0"/>
                        <a:t>Formal debriefing training </a:t>
                      </a:r>
                      <a:r>
                        <a:rPr lang="en-US" sz="2000" baseline="0" dirty="0">
                          <a:sym typeface="Wingdings" panose="05000000000000000000" pitchFamily="2" charset="2"/>
                        </a:rPr>
                        <a:t> 44%</a:t>
                      </a:r>
                      <a:endParaRPr lang="en-US" sz="2000" baseline="0" dirty="0"/>
                    </a:p>
                    <a:p>
                      <a:pPr marL="285750" indent="-285750">
                        <a:lnSpc>
                          <a:spcPct val="150000"/>
                        </a:lnSpc>
                        <a:buFont typeface="Arial" panose="020B0604020202020204" pitchFamily="34" charset="0"/>
                        <a:buChar char="•"/>
                      </a:pPr>
                      <a:r>
                        <a:rPr lang="en-US" sz="2000" baseline="0" dirty="0"/>
                        <a:t>Use of theory-based debriefing method </a:t>
                      </a:r>
                      <a:r>
                        <a:rPr lang="en-US" sz="2000" baseline="0" dirty="0">
                          <a:sym typeface="Wingdings" panose="05000000000000000000" pitchFamily="2" charset="2"/>
                        </a:rPr>
                        <a:t> 37%</a:t>
                      </a:r>
                      <a:endParaRPr lang="en-US" sz="2000" baseline="0" dirty="0"/>
                    </a:p>
                    <a:p>
                      <a:pPr marL="285750" indent="-285750">
                        <a:lnSpc>
                          <a:spcPct val="150000"/>
                        </a:lnSpc>
                        <a:buFont typeface="Arial" panose="020B0604020202020204" pitchFamily="34" charset="0"/>
                        <a:buChar char="•"/>
                      </a:pPr>
                      <a:r>
                        <a:rPr lang="en-US" sz="2000" baseline="0" dirty="0"/>
                        <a:t>Debriefing competence assessed </a:t>
                      </a:r>
                      <a:r>
                        <a:rPr lang="en-US" sz="2000" baseline="0" dirty="0">
                          <a:sym typeface="Wingdings" panose="05000000000000000000" pitchFamily="2" charset="2"/>
                        </a:rPr>
                        <a:t> 26%</a:t>
                      </a:r>
                      <a:endParaRPr lang="en-US" sz="2000" baseline="0" dirty="0"/>
                    </a:p>
                  </a:txBody>
                  <a:tcPr/>
                </a:tc>
                <a:extLst>
                  <a:ext uri="{0D108BD9-81ED-4DB2-BD59-A6C34878D82A}">
                    <a16:rowId xmlns:a16="http://schemas.microsoft.com/office/drawing/2014/main" xmlns="" val="3877587665"/>
                  </a:ext>
                </a:extLst>
              </a:tr>
            </a:tbl>
          </a:graphicData>
        </a:graphic>
      </p:graphicFrame>
      <p:sp>
        <p:nvSpPr>
          <p:cNvPr id="4" name="TextBox 3"/>
          <p:cNvSpPr txBox="1"/>
          <p:nvPr/>
        </p:nvSpPr>
        <p:spPr>
          <a:xfrm>
            <a:off x="9668506" y="6356555"/>
            <a:ext cx="1740310" cy="369332"/>
          </a:xfrm>
          <a:prstGeom prst="rect">
            <a:avLst/>
          </a:prstGeom>
          <a:noFill/>
        </p:spPr>
        <p:txBody>
          <a:bodyPr wrap="square" rtlCol="0">
            <a:spAutoFit/>
          </a:bodyPr>
          <a:lstStyle/>
          <a:p>
            <a:r>
              <a:rPr lang="en-US" dirty="0"/>
              <a:t>Beroz, 2017</a:t>
            </a:r>
          </a:p>
        </p:txBody>
      </p:sp>
    </p:spTree>
    <p:extLst>
      <p:ext uri="{BB962C8B-B14F-4D97-AF65-F5344CB8AC3E}">
        <p14:creationId xmlns:p14="http://schemas.microsoft.com/office/powerpoint/2010/main" val="3212855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084" y="469233"/>
            <a:ext cx="10912641" cy="1384522"/>
          </a:xfrm>
        </p:spPr>
        <p:txBody>
          <a:bodyPr>
            <a:normAutofit fontScale="90000"/>
          </a:bodyPr>
          <a:lstStyle/>
          <a:p>
            <a:pPr algn="ctr"/>
            <a:r>
              <a:rPr lang="en-US" dirty="0"/>
              <a:t>Crucial Elements in Developing  </a:t>
            </a:r>
            <a:br>
              <a:rPr lang="en-US" dirty="0"/>
            </a:br>
            <a:r>
              <a:rPr lang="en-US" dirty="0"/>
              <a:t>Simulation education leaders</a:t>
            </a:r>
            <a:br>
              <a:rPr lang="en-US" dirty="0"/>
            </a:br>
            <a:endParaRPr lang="en-US" dirty="0"/>
          </a:p>
        </p:txBody>
      </p:sp>
      <p:sp>
        <p:nvSpPr>
          <p:cNvPr id="7" name="Content Placeholder 6"/>
          <p:cNvSpPr>
            <a:spLocks noGrp="1"/>
          </p:cNvSpPr>
          <p:nvPr>
            <p:ph idx="1"/>
          </p:nvPr>
        </p:nvSpPr>
        <p:spPr/>
        <p:txBody>
          <a:bodyPr/>
          <a:lstStyle/>
          <a:p>
            <a:endParaRPr lang="en-US" dirty="0"/>
          </a:p>
          <a:p>
            <a:endParaRPr lang="en-US" dirty="0"/>
          </a:p>
          <a:p>
            <a:endParaRPr lang="en-US" dirty="0"/>
          </a:p>
          <a:p>
            <a:endParaRPr lang="en-US" dirty="0"/>
          </a:p>
          <a:p>
            <a:pPr marL="0" indent="0">
              <a:buNone/>
            </a:pPr>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1579" y="2209800"/>
            <a:ext cx="6262830" cy="3716833"/>
          </a:xfrm>
          <a:prstGeom prst="rect">
            <a:avLst/>
          </a:prstGeom>
        </p:spPr>
      </p:pic>
      <p:sp>
        <p:nvSpPr>
          <p:cNvPr id="11" name="TextBox 10"/>
          <p:cNvSpPr txBox="1"/>
          <p:nvPr/>
        </p:nvSpPr>
        <p:spPr>
          <a:xfrm>
            <a:off x="8169443" y="5366713"/>
            <a:ext cx="3356810" cy="523220"/>
          </a:xfrm>
          <a:prstGeom prst="rect">
            <a:avLst/>
          </a:prstGeom>
          <a:noFill/>
        </p:spPr>
        <p:txBody>
          <a:bodyPr wrap="square" rtlCol="0">
            <a:spAutoFit/>
          </a:bodyPr>
          <a:lstStyle/>
          <a:p>
            <a:r>
              <a:rPr lang="en-US" sz="2800" dirty="0"/>
              <a:t>SEL I: Foundations</a:t>
            </a:r>
          </a:p>
        </p:txBody>
      </p:sp>
      <p:sp>
        <p:nvSpPr>
          <p:cNvPr id="12" name="TextBox 11"/>
          <p:cNvSpPr txBox="1"/>
          <p:nvPr/>
        </p:nvSpPr>
        <p:spPr>
          <a:xfrm>
            <a:off x="8157411" y="4543264"/>
            <a:ext cx="3368842" cy="523220"/>
          </a:xfrm>
          <a:prstGeom prst="rect">
            <a:avLst/>
          </a:prstGeom>
          <a:noFill/>
        </p:spPr>
        <p:txBody>
          <a:bodyPr wrap="square" rtlCol="0">
            <a:spAutoFit/>
          </a:bodyPr>
          <a:lstStyle/>
          <a:p>
            <a:r>
              <a:rPr lang="en-US" sz="2800" dirty="0"/>
              <a:t>SEL II:  Advanced</a:t>
            </a:r>
          </a:p>
        </p:txBody>
      </p:sp>
      <p:sp>
        <p:nvSpPr>
          <p:cNvPr id="14" name="TextBox 13"/>
          <p:cNvSpPr txBox="1"/>
          <p:nvPr/>
        </p:nvSpPr>
        <p:spPr>
          <a:xfrm>
            <a:off x="8157410" y="3620183"/>
            <a:ext cx="2897443" cy="523220"/>
          </a:xfrm>
          <a:prstGeom prst="rect">
            <a:avLst/>
          </a:prstGeom>
          <a:noFill/>
        </p:spPr>
        <p:txBody>
          <a:bodyPr wrap="square" rtlCol="0">
            <a:spAutoFit/>
          </a:bodyPr>
          <a:lstStyle/>
          <a:p>
            <a:r>
              <a:rPr lang="en-US" sz="2800" dirty="0"/>
              <a:t>SEL III: Leadership</a:t>
            </a:r>
          </a:p>
        </p:txBody>
      </p:sp>
      <p:sp>
        <p:nvSpPr>
          <p:cNvPr id="15" name="TextBox 14"/>
          <p:cNvSpPr txBox="1"/>
          <p:nvPr/>
        </p:nvSpPr>
        <p:spPr>
          <a:xfrm>
            <a:off x="8157410" y="2796734"/>
            <a:ext cx="2454443" cy="523220"/>
          </a:xfrm>
          <a:prstGeom prst="rect">
            <a:avLst/>
          </a:prstGeom>
          <a:noFill/>
        </p:spPr>
        <p:txBody>
          <a:bodyPr wrap="square" rtlCol="0">
            <a:spAutoFit/>
          </a:bodyPr>
          <a:lstStyle/>
          <a:p>
            <a:r>
              <a:rPr lang="en-US" sz="2800" dirty="0"/>
              <a:t>EXPERT</a:t>
            </a:r>
          </a:p>
        </p:txBody>
      </p:sp>
      <p:sp>
        <p:nvSpPr>
          <p:cNvPr id="16" name="TextBox 15"/>
          <p:cNvSpPr txBox="1"/>
          <p:nvPr/>
        </p:nvSpPr>
        <p:spPr>
          <a:xfrm>
            <a:off x="2105526" y="6244389"/>
            <a:ext cx="5101390" cy="523220"/>
          </a:xfrm>
          <a:prstGeom prst="rect">
            <a:avLst/>
          </a:prstGeom>
          <a:noFill/>
        </p:spPr>
        <p:txBody>
          <a:bodyPr wrap="square" rtlCol="0">
            <a:spAutoFit/>
          </a:bodyPr>
          <a:lstStyle/>
          <a:p>
            <a:pPr algn="ctr"/>
            <a:r>
              <a:rPr lang="en-US" sz="2800" b="1" dirty="0"/>
              <a:t>Train the Trainer Program</a:t>
            </a:r>
          </a:p>
        </p:txBody>
      </p:sp>
      <p:cxnSp>
        <p:nvCxnSpPr>
          <p:cNvPr id="4" name="Straight Arrow Connector 3"/>
          <p:cNvCxnSpPr>
            <a:stCxn id="15" idx="1"/>
          </p:cNvCxnSpPr>
          <p:nvPr/>
        </p:nvCxnSpPr>
        <p:spPr>
          <a:xfrm flipH="1" flipV="1">
            <a:off x="5534526" y="3043989"/>
            <a:ext cx="2622884" cy="1435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cxnSpLocks/>
            <a:stCxn id="14" idx="1"/>
          </p:cNvCxnSpPr>
          <p:nvPr/>
        </p:nvCxnSpPr>
        <p:spPr>
          <a:xfrm flipH="1">
            <a:off x="6075947" y="3881793"/>
            <a:ext cx="208146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p:cNvCxnSpPr>
          <p:nvPr/>
        </p:nvCxnSpPr>
        <p:spPr>
          <a:xfrm flipH="1">
            <a:off x="6545179" y="4804874"/>
            <a:ext cx="14919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1" idx="1"/>
          </p:cNvCxnSpPr>
          <p:nvPr/>
        </p:nvCxnSpPr>
        <p:spPr>
          <a:xfrm flipH="1">
            <a:off x="6845968" y="5628323"/>
            <a:ext cx="132347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9996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nvPr>
        </p:nvGraphicFramePr>
        <p:xfrm>
          <a:off x="693687" y="1267208"/>
          <a:ext cx="11267255" cy="4178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idx="4294967295"/>
          </p:nvPr>
        </p:nvSpPr>
        <p:spPr>
          <a:xfrm>
            <a:off x="427703" y="450850"/>
            <a:ext cx="11371007" cy="1049338"/>
          </a:xfrm>
        </p:spPr>
        <p:txBody>
          <a:bodyPr/>
          <a:lstStyle/>
          <a:p>
            <a:pPr algn="ctr"/>
            <a:r>
              <a:rPr lang="en-US" dirty="0"/>
              <a:t>Simulation Education Leader (SEL)</a:t>
            </a:r>
            <a:br>
              <a:rPr lang="en-US" dirty="0"/>
            </a:br>
            <a:r>
              <a:rPr lang="en-US" sz="2400" dirty="0"/>
              <a:t>Building Sustainability in Academia and Practice</a:t>
            </a:r>
          </a:p>
        </p:txBody>
      </p:sp>
      <p:sp>
        <p:nvSpPr>
          <p:cNvPr id="5" name="TextBox 4"/>
          <p:cNvSpPr txBox="1"/>
          <p:nvPr/>
        </p:nvSpPr>
        <p:spPr>
          <a:xfrm>
            <a:off x="8731045" y="6261866"/>
            <a:ext cx="3229897" cy="369332"/>
          </a:xfrm>
          <a:prstGeom prst="rect">
            <a:avLst/>
          </a:prstGeom>
          <a:noFill/>
        </p:spPr>
        <p:txBody>
          <a:bodyPr wrap="square" rtlCol="0">
            <a:spAutoFit/>
          </a:bodyPr>
          <a:lstStyle/>
          <a:p>
            <a:r>
              <a:rPr lang="en-US" dirty="0"/>
              <a:t>Benner, 2001</a:t>
            </a:r>
          </a:p>
        </p:txBody>
      </p:sp>
      <p:sp>
        <p:nvSpPr>
          <p:cNvPr id="6" name="TextBox 5"/>
          <p:cNvSpPr txBox="1"/>
          <p:nvPr/>
        </p:nvSpPr>
        <p:spPr>
          <a:xfrm>
            <a:off x="2629040" y="5669021"/>
            <a:ext cx="3698274" cy="369332"/>
          </a:xfrm>
          <a:prstGeom prst="rect">
            <a:avLst/>
          </a:prstGeom>
          <a:solidFill>
            <a:schemeClr val="bg1"/>
          </a:solidFill>
        </p:spPr>
        <p:txBody>
          <a:bodyPr wrap="square" rtlCol="0">
            <a:spAutoFit/>
          </a:bodyPr>
          <a:lstStyle/>
          <a:p>
            <a:r>
              <a:rPr lang="en-US" dirty="0"/>
              <a:t>Three Day Train the Trainer Program</a:t>
            </a:r>
          </a:p>
        </p:txBody>
      </p:sp>
      <p:cxnSp>
        <p:nvCxnSpPr>
          <p:cNvPr id="14" name="Straight Arrow Connector 13"/>
          <p:cNvCxnSpPr/>
          <p:nvPr/>
        </p:nvCxnSpPr>
        <p:spPr>
          <a:xfrm flipV="1">
            <a:off x="2949677" y="4921940"/>
            <a:ext cx="0" cy="28022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5860025" y="5202160"/>
            <a:ext cx="0" cy="28022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607966" y="5633326"/>
            <a:ext cx="5166338" cy="369332"/>
          </a:xfrm>
          <a:prstGeom prst="rect">
            <a:avLst/>
          </a:prstGeom>
          <a:noFill/>
        </p:spPr>
        <p:txBody>
          <a:bodyPr wrap="square" rtlCol="0">
            <a:spAutoFit/>
          </a:bodyPr>
          <a:lstStyle/>
          <a:p>
            <a:r>
              <a:rPr lang="en-US" dirty="0">
                <a:hlinkClick r:id="rId7"/>
              </a:rPr>
              <a:t>http://cms.montgomerycollege.edu/mcsrc/</a:t>
            </a:r>
            <a:endParaRPr lang="en-US" dirty="0"/>
          </a:p>
        </p:txBody>
      </p:sp>
    </p:spTree>
    <p:extLst>
      <p:ext uri="{BB962C8B-B14F-4D97-AF65-F5344CB8AC3E}">
        <p14:creationId xmlns:p14="http://schemas.microsoft.com/office/powerpoint/2010/main" val="758867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1612232" y="557463"/>
            <a:ext cx="9144000" cy="1143000"/>
          </a:xfrm>
        </p:spPr>
        <p:txBody>
          <a:bodyPr>
            <a:normAutofit fontScale="90000"/>
          </a:bodyPr>
          <a:lstStyle/>
          <a:p>
            <a:pPr algn="ctr"/>
            <a:r>
              <a:rPr lang="en-US" sz="5400" dirty="0"/>
              <a:t>Outcomes</a:t>
            </a:r>
            <a:br>
              <a:rPr lang="en-US" sz="5400" dirty="0"/>
            </a:br>
            <a:r>
              <a:rPr lang="en-US" sz="4000" dirty="0"/>
              <a:t>Six Months post Train the Trainer </a:t>
            </a:r>
          </a:p>
        </p:txBody>
      </p:sp>
      <p:graphicFrame>
        <p:nvGraphicFramePr>
          <p:cNvPr id="4" name="Chart 3"/>
          <p:cNvGraphicFramePr/>
          <p:nvPr>
            <p:extLst>
              <p:ext uri="{D42A27DB-BD31-4B8C-83A1-F6EECF244321}">
                <p14:modId xmlns:p14="http://schemas.microsoft.com/office/powerpoint/2010/main" val="3392582964"/>
              </p:ext>
            </p:extLst>
          </p:nvPr>
        </p:nvGraphicFramePr>
        <p:xfrm>
          <a:off x="2033060" y="2057400"/>
          <a:ext cx="8723172" cy="40802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692421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359</TotalTime>
  <Words>725</Words>
  <Application>Microsoft Office PowerPoint</Application>
  <PresentationFormat>Custom</PresentationFormat>
  <Paragraphs>118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Gallery</vt:lpstr>
      <vt:lpstr>Crucial Elements in Developing Maryland’s Simulation Education Leaders </vt:lpstr>
      <vt:lpstr>disclosures</vt:lpstr>
      <vt:lpstr>objectives</vt:lpstr>
      <vt:lpstr>Background</vt:lpstr>
      <vt:lpstr>Descriptive Mixed Method Study</vt:lpstr>
      <vt:lpstr>PowerPoint Presentation</vt:lpstr>
      <vt:lpstr>Crucial Elements in Developing   Simulation education leaders </vt:lpstr>
      <vt:lpstr>Simulation Education Leader (SEL) Building Sustainability in Academia and Practice</vt:lpstr>
      <vt:lpstr>Outcomes Six Months post Train the Trainer </vt:lpstr>
      <vt:lpstr>Qualitative Data</vt:lpstr>
      <vt:lpstr>Developing Sustainability</vt:lpstr>
      <vt:lpstr>PowerPoint Presentation</vt:lpstr>
      <vt:lpstr>references</vt:lpstr>
      <vt:lpstr>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Sabrina Beroz</dc:creator>
  <cp:lastModifiedBy>White, Stephanie</cp:lastModifiedBy>
  <cp:revision>73</cp:revision>
  <dcterms:created xsi:type="dcterms:W3CDTF">2017-04-02T12:35:11Z</dcterms:created>
  <dcterms:modified xsi:type="dcterms:W3CDTF">2017-05-15T14:33:32Z</dcterms:modified>
</cp:coreProperties>
</file>