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7" r:id="rId2"/>
    <p:sldId id="258" r:id="rId3"/>
    <p:sldId id="309" r:id="rId4"/>
    <p:sldId id="298" r:id="rId5"/>
    <p:sldId id="264" r:id="rId6"/>
    <p:sldId id="260" r:id="rId7"/>
    <p:sldId id="266" r:id="rId8"/>
    <p:sldId id="265" r:id="rId9"/>
    <p:sldId id="305" r:id="rId10"/>
    <p:sldId id="306" r:id="rId11"/>
    <p:sldId id="268" r:id="rId12"/>
    <p:sldId id="269" r:id="rId13"/>
    <p:sldId id="313" r:id="rId14"/>
    <p:sldId id="325" r:id="rId15"/>
    <p:sldId id="311" r:id="rId16"/>
    <p:sldId id="312" r:id="rId17"/>
    <p:sldId id="324" r:id="rId18"/>
    <p:sldId id="323" r:id="rId19"/>
    <p:sldId id="326" r:id="rId20"/>
    <p:sldId id="314" r:id="rId21"/>
    <p:sldId id="315" r:id="rId22"/>
    <p:sldId id="319" r:id="rId23"/>
    <p:sldId id="320" r:id="rId24"/>
    <p:sldId id="321" r:id="rId25"/>
    <p:sldId id="317" r:id="rId26"/>
    <p:sldId id="316" r:id="rId27"/>
    <p:sldId id="318" r:id="rId28"/>
    <p:sldId id="310" r:id="rId29"/>
    <p:sldId id="30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0969" autoAdjust="0"/>
  </p:normalViewPr>
  <p:slideViewPr>
    <p:cSldViewPr snapToGrid="0">
      <p:cViewPr varScale="1">
        <p:scale>
          <a:sx n="59" d="100"/>
          <a:sy n="59" d="100"/>
        </p:scale>
        <p:origin x="820" y="60"/>
      </p:cViewPr>
      <p:guideLst>
        <p:guide orient="horz" pos="1296"/>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1C0610-6172-4007-8850-154379183790}" type="datetimeFigureOut">
              <a:rPr lang="en-US" smtClean="0"/>
              <a:t>2/11/2019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6458F3-4654-42CA-BC0B-B3A596D2075D}" type="slidenum">
              <a:rPr lang="en-US" smtClean="0"/>
              <a:t>‹#›</a:t>
            </a:fld>
            <a:endParaRPr lang="en-US"/>
          </a:p>
        </p:txBody>
      </p:sp>
    </p:spTree>
    <p:extLst>
      <p:ext uri="{BB962C8B-B14F-4D97-AF65-F5344CB8AC3E}">
        <p14:creationId xmlns:p14="http://schemas.microsoft.com/office/powerpoint/2010/main" val="104693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29323-E036-4C73-92B8-C69812B2288D}" type="datetimeFigureOut">
              <a:rPr lang="en-US" smtClean="0"/>
              <a:t>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D63C0-CB60-4CCF-B066-73112E5608BF}" type="slidenum">
              <a:rPr lang="en-US" smtClean="0"/>
              <a:t>‹#›</a:t>
            </a:fld>
            <a:endParaRPr lang="en-US"/>
          </a:p>
        </p:txBody>
      </p:sp>
    </p:spTree>
    <p:extLst>
      <p:ext uri="{BB962C8B-B14F-4D97-AF65-F5344CB8AC3E}">
        <p14:creationId xmlns:p14="http://schemas.microsoft.com/office/powerpoint/2010/main" val="117424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B18A4-1C1F-4770-9637-EE65AB97F101}" type="slidenum">
              <a:rPr lang="en-US" smtClean="0"/>
              <a:t>3</a:t>
            </a:fld>
            <a:endParaRPr lang="en-US"/>
          </a:p>
        </p:txBody>
      </p:sp>
    </p:spTree>
    <p:extLst>
      <p:ext uri="{BB962C8B-B14F-4D97-AF65-F5344CB8AC3E}">
        <p14:creationId xmlns:p14="http://schemas.microsoft.com/office/powerpoint/2010/main" val="2808043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D63C0-CB60-4CCF-B066-73112E5608BF}" type="slidenum">
              <a:rPr lang="en-US" smtClean="0"/>
              <a:t>23</a:t>
            </a:fld>
            <a:endParaRPr lang="en-US"/>
          </a:p>
        </p:txBody>
      </p:sp>
    </p:spTree>
    <p:extLst>
      <p:ext uri="{BB962C8B-B14F-4D97-AF65-F5344CB8AC3E}">
        <p14:creationId xmlns:p14="http://schemas.microsoft.com/office/powerpoint/2010/main" val="337892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D63C0-CB60-4CCF-B066-73112E5608BF}" type="slidenum">
              <a:rPr lang="en-US" smtClean="0"/>
              <a:t>24</a:t>
            </a:fld>
            <a:endParaRPr lang="en-US"/>
          </a:p>
        </p:txBody>
      </p:sp>
    </p:spTree>
    <p:extLst>
      <p:ext uri="{BB962C8B-B14F-4D97-AF65-F5344CB8AC3E}">
        <p14:creationId xmlns:p14="http://schemas.microsoft.com/office/powerpoint/2010/main" val="5689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B18A4-1C1F-4770-9637-EE65AB97F101}" type="slidenum">
              <a:rPr lang="en-US" smtClean="0"/>
              <a:t>27</a:t>
            </a:fld>
            <a:endParaRPr lang="en-US"/>
          </a:p>
        </p:txBody>
      </p:sp>
    </p:spTree>
    <p:extLst>
      <p:ext uri="{BB962C8B-B14F-4D97-AF65-F5344CB8AC3E}">
        <p14:creationId xmlns:p14="http://schemas.microsoft.com/office/powerpoint/2010/main" val="65933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09298-2277-4B28-95C0-9E97152809B4}" type="slidenum">
              <a:rPr lang="en-US" altLang="en-US" smtClean="0"/>
              <a:pPr/>
              <a:t>29</a:t>
            </a:fld>
            <a:endParaRPr lang="en-US" altLang="en-US" dirty="0"/>
          </a:p>
        </p:txBody>
      </p:sp>
    </p:spTree>
    <p:extLst>
      <p:ext uri="{BB962C8B-B14F-4D97-AF65-F5344CB8AC3E}">
        <p14:creationId xmlns:p14="http://schemas.microsoft.com/office/powerpoint/2010/main" val="370171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B18A4-1C1F-4770-9637-EE65AB97F101}" type="slidenum">
              <a:rPr lang="en-US" smtClean="0"/>
              <a:t>4</a:t>
            </a:fld>
            <a:endParaRPr lang="en-US"/>
          </a:p>
        </p:txBody>
      </p:sp>
    </p:spTree>
    <p:extLst>
      <p:ext uri="{BB962C8B-B14F-4D97-AF65-F5344CB8AC3E}">
        <p14:creationId xmlns:p14="http://schemas.microsoft.com/office/powerpoint/2010/main" val="343264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B18A4-1C1F-4770-9637-EE65AB97F101}" type="slidenum">
              <a:rPr lang="en-US" smtClean="0"/>
              <a:t>9</a:t>
            </a:fld>
            <a:endParaRPr lang="en-US"/>
          </a:p>
        </p:txBody>
      </p:sp>
    </p:spTree>
    <p:extLst>
      <p:ext uri="{BB962C8B-B14F-4D97-AF65-F5344CB8AC3E}">
        <p14:creationId xmlns:p14="http://schemas.microsoft.com/office/powerpoint/2010/main" val="232883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B18A4-1C1F-4770-9637-EE65AB97F101}" type="slidenum">
              <a:rPr lang="en-US" smtClean="0"/>
              <a:t>10</a:t>
            </a:fld>
            <a:endParaRPr lang="en-US"/>
          </a:p>
        </p:txBody>
      </p:sp>
    </p:spTree>
    <p:extLst>
      <p:ext uri="{BB962C8B-B14F-4D97-AF65-F5344CB8AC3E}">
        <p14:creationId xmlns:p14="http://schemas.microsoft.com/office/powerpoint/2010/main" val="88794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D63C0-CB60-4CCF-B066-73112E5608BF}" type="slidenum">
              <a:rPr lang="en-US" smtClean="0"/>
              <a:t>15</a:t>
            </a:fld>
            <a:endParaRPr lang="en-US"/>
          </a:p>
        </p:txBody>
      </p:sp>
    </p:spTree>
    <p:extLst>
      <p:ext uri="{BB962C8B-B14F-4D97-AF65-F5344CB8AC3E}">
        <p14:creationId xmlns:p14="http://schemas.microsoft.com/office/powerpoint/2010/main" val="255644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B18A4-1C1F-4770-9637-EE65AB97F101}" type="slidenum">
              <a:rPr lang="en-US" smtClean="0"/>
              <a:t>16</a:t>
            </a:fld>
            <a:endParaRPr lang="en-US"/>
          </a:p>
        </p:txBody>
      </p:sp>
    </p:spTree>
    <p:extLst>
      <p:ext uri="{BB962C8B-B14F-4D97-AF65-F5344CB8AC3E}">
        <p14:creationId xmlns:p14="http://schemas.microsoft.com/office/powerpoint/2010/main" val="253768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D63C0-CB60-4CCF-B066-73112E5608BF}" type="slidenum">
              <a:rPr lang="en-US" smtClean="0"/>
              <a:t>17</a:t>
            </a:fld>
            <a:endParaRPr lang="en-US"/>
          </a:p>
        </p:txBody>
      </p:sp>
    </p:spTree>
    <p:extLst>
      <p:ext uri="{BB962C8B-B14F-4D97-AF65-F5344CB8AC3E}">
        <p14:creationId xmlns:p14="http://schemas.microsoft.com/office/powerpoint/2010/main" val="347834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B18A4-1C1F-4770-9637-EE65AB97F101}" type="slidenum">
              <a:rPr lang="en-US" smtClean="0"/>
              <a:t>18</a:t>
            </a:fld>
            <a:endParaRPr lang="en-US"/>
          </a:p>
        </p:txBody>
      </p:sp>
    </p:spTree>
    <p:extLst>
      <p:ext uri="{BB962C8B-B14F-4D97-AF65-F5344CB8AC3E}">
        <p14:creationId xmlns:p14="http://schemas.microsoft.com/office/powerpoint/2010/main" val="333045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B18A4-1C1F-4770-9637-EE65AB97F101}" type="slidenum">
              <a:rPr lang="en-US" smtClean="0"/>
              <a:t>19</a:t>
            </a:fld>
            <a:endParaRPr lang="en-US"/>
          </a:p>
        </p:txBody>
      </p:sp>
    </p:spTree>
    <p:extLst>
      <p:ext uri="{BB962C8B-B14F-4D97-AF65-F5344CB8AC3E}">
        <p14:creationId xmlns:p14="http://schemas.microsoft.com/office/powerpoint/2010/main" val="1348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0"/>
            <a:ext cx="12192000" cy="5334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smtClean="0">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5" y="1666997"/>
            <a:ext cx="9639299" cy="4373100"/>
          </a:xfrm>
          <a:prstGeom prst="rect">
            <a:avLst/>
          </a:prstGeom>
        </p:spPr>
      </p:pic>
      <p:sp>
        <p:nvSpPr>
          <p:cNvPr id="2" name="Title 1"/>
          <p:cNvSpPr>
            <a:spLocks noGrp="1"/>
          </p:cNvSpPr>
          <p:nvPr>
            <p:ph type="ctrTitle"/>
          </p:nvPr>
        </p:nvSpPr>
        <p:spPr>
          <a:xfrm>
            <a:off x="274864" y="5392057"/>
            <a:ext cx="9144000" cy="706097"/>
          </a:xfrm>
        </p:spPr>
        <p:txBody>
          <a:bodyPr anchor="b">
            <a:normAutofit/>
          </a:bodyPr>
          <a:lstStyle>
            <a:lvl1pPr algn="l">
              <a:defRPr sz="4800">
                <a:solidFill>
                  <a:srgbClr val="002D72"/>
                </a:solidFill>
              </a:defRPr>
            </a:lvl1pPr>
          </a:lstStyle>
          <a:p>
            <a:r>
              <a:rPr lang="en-US" smtClean="0"/>
              <a:t>Click to edit Master title style</a:t>
            </a:r>
            <a:endParaRPr lang="en-US"/>
          </a:p>
        </p:txBody>
      </p:sp>
      <p:sp>
        <p:nvSpPr>
          <p:cNvPr id="3" name="Subtitle 2"/>
          <p:cNvSpPr>
            <a:spLocks noGrp="1"/>
          </p:cNvSpPr>
          <p:nvPr>
            <p:ph type="subTitle" idx="1"/>
          </p:nvPr>
        </p:nvSpPr>
        <p:spPr>
          <a:xfrm>
            <a:off x="274864" y="6098154"/>
            <a:ext cx="9144000" cy="44960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71210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810"/>
            <a:ext cx="10515600" cy="1249133"/>
          </a:xfrm>
        </p:spPr>
        <p:txBody>
          <a:bodyPr anchor="ct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1600200"/>
            <a:ext cx="6172200" cy="4260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1600200"/>
            <a:ext cx="3932237" cy="4268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56191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811"/>
            <a:ext cx="10515600" cy="1289953"/>
          </a:xfrm>
        </p:spPr>
        <p:txBody>
          <a:bodyPr anchor="ctr">
            <a:normAutofit/>
          </a:bodyPr>
          <a:lstStyle>
            <a:lvl1pPr>
              <a:defRPr sz="4400"/>
            </a:lvl1pPr>
          </a:lstStyle>
          <a:p>
            <a:r>
              <a:rPr lang="en-US" smtClean="0"/>
              <a:t>Click to edit Master title style</a:t>
            </a:r>
            <a:endParaRPr lang="en-US"/>
          </a:p>
        </p:txBody>
      </p:sp>
      <p:sp>
        <p:nvSpPr>
          <p:cNvPr id="3" name="Picture Placeholder 2"/>
          <p:cNvSpPr>
            <a:spLocks noGrp="1"/>
          </p:cNvSpPr>
          <p:nvPr>
            <p:ph type="pic" idx="1"/>
          </p:nvPr>
        </p:nvSpPr>
        <p:spPr>
          <a:xfrm>
            <a:off x="5183188" y="1600200"/>
            <a:ext cx="6172200" cy="4260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25611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3455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ode">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0"/>
            <a:ext cx="12192000" cy="5334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smtClean="0">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5" y="1666997"/>
            <a:ext cx="9639299" cy="4373100"/>
          </a:xfrm>
          <a:prstGeom prst="rect">
            <a:avLst/>
          </a:prstGeom>
        </p:spPr>
      </p:pic>
      <p:sp>
        <p:nvSpPr>
          <p:cNvPr id="4" name="TextBox 3"/>
          <p:cNvSpPr txBox="1"/>
          <p:nvPr userDrawn="1"/>
        </p:nvSpPr>
        <p:spPr>
          <a:xfrm>
            <a:off x="7306870" y="5960225"/>
            <a:ext cx="4609980" cy="461665"/>
          </a:xfrm>
          <a:prstGeom prst="rect">
            <a:avLst/>
          </a:prstGeom>
          <a:noFill/>
        </p:spPr>
        <p:txBody>
          <a:bodyPr wrap="none" rtlCol="0">
            <a:spAutoFit/>
          </a:bodyPr>
          <a:lstStyle/>
          <a:p>
            <a:r>
              <a:rPr lang="en-US" sz="2400" dirty="0" smtClean="0">
                <a:solidFill>
                  <a:srgbClr val="002D72"/>
                </a:solidFill>
              </a:rPr>
              <a:t>Where Science and People Connect</a:t>
            </a:r>
            <a:endParaRPr lang="en-US" sz="2400" dirty="0">
              <a:solidFill>
                <a:srgbClr val="002D72"/>
              </a:solidFill>
            </a:endParaRPr>
          </a:p>
        </p:txBody>
      </p:sp>
    </p:spTree>
    <p:extLst>
      <p:ext uri="{BB962C8B-B14F-4D97-AF65-F5344CB8AC3E}">
        <p14:creationId xmlns:p14="http://schemas.microsoft.com/office/powerpoint/2010/main" val="156276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92000" cy="5715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smtClean="0">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69701"/>
            <a:ext cx="4368648" cy="4145299"/>
          </a:xfrm>
          <a:prstGeom prst="rect">
            <a:avLst/>
          </a:prstGeom>
        </p:spPr>
      </p:pic>
      <p:sp>
        <p:nvSpPr>
          <p:cNvPr id="3" name="Title 2"/>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768193" y="2939142"/>
            <a:ext cx="4585607" cy="198392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9028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64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05000"/>
            <a:ext cx="3353091" cy="4560203"/>
          </a:xfrm>
          <a:prstGeom prst="rect">
            <a:avLst/>
          </a:prstGeom>
        </p:spPr>
      </p:pic>
      <p:sp>
        <p:nvSpPr>
          <p:cNvPr id="5" name="Text Placeholder 4"/>
          <p:cNvSpPr>
            <a:spLocks noGrp="1"/>
          </p:cNvSpPr>
          <p:nvPr>
            <p:ph type="body" sz="quarter" idx="10"/>
          </p:nvPr>
        </p:nvSpPr>
        <p:spPr>
          <a:xfrm>
            <a:off x="4376738" y="1943100"/>
            <a:ext cx="6977062" cy="3706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610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0"/>
            <a:ext cx="12192000" cy="5715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smtClean="0">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352"/>
            <a:ext cx="3910960" cy="5311295"/>
          </a:xfrm>
          <a:prstGeom prst="rect">
            <a:avLst/>
          </a:prstGeom>
        </p:spPr>
      </p:pic>
      <p:sp>
        <p:nvSpPr>
          <p:cNvPr id="2" name="Title 1"/>
          <p:cNvSpPr>
            <a:spLocks noGrp="1"/>
          </p:cNvSpPr>
          <p:nvPr>
            <p:ph type="title"/>
          </p:nvPr>
        </p:nvSpPr>
        <p:spPr>
          <a:xfrm>
            <a:off x="4735286" y="787176"/>
            <a:ext cx="6612164"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4735286" y="3684484"/>
            <a:ext cx="6618514" cy="1494345"/>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88653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84547"/>
            <a:ext cx="5181600" cy="42509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584547"/>
            <a:ext cx="5181600" cy="42509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221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305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575707"/>
            <a:ext cx="5157787" cy="627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203007"/>
            <a:ext cx="5157787" cy="363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575707"/>
            <a:ext cx="5183188" cy="627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03007"/>
            <a:ext cx="5183188" cy="363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77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904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12192000" cy="57150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smtClean="0">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352"/>
            <a:ext cx="3910960" cy="5311295"/>
          </a:xfrm>
          <a:prstGeom prst="rect">
            <a:avLst/>
          </a:prstGeom>
        </p:spPr>
      </p:pic>
    </p:spTree>
    <p:extLst>
      <p:ext uri="{BB962C8B-B14F-4D97-AF65-F5344CB8AC3E}">
        <p14:creationId xmlns:p14="http://schemas.microsoft.com/office/powerpoint/2010/main" val="143463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17528" y="5690028"/>
            <a:ext cx="2574471" cy="1167971"/>
          </a:xfrm>
          <a:prstGeom prst="rect">
            <a:avLst/>
          </a:prstGeom>
        </p:spPr>
      </p:pic>
      <p:sp>
        <p:nvSpPr>
          <p:cNvPr id="7" name="Rectangle 7"/>
          <p:cNvSpPr>
            <a:spLocks noChangeArrowheads="1"/>
          </p:cNvSpPr>
          <p:nvPr userDrawn="1"/>
        </p:nvSpPr>
        <p:spPr bwMode="auto">
          <a:xfrm>
            <a:off x="0" y="0"/>
            <a:ext cx="12192000" cy="1447800"/>
          </a:xfrm>
          <a:prstGeom prst="rect">
            <a:avLst/>
          </a:prstGeom>
          <a:gradFill rotWithShape="1">
            <a:gsLst>
              <a:gs pos="0">
                <a:srgbClr val="6AADE4"/>
              </a:gs>
              <a:gs pos="100000">
                <a:srgbClr val="00239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600" smtClean="0">
              <a:cs typeface="+mn-cs"/>
            </a:endParaRPr>
          </a:p>
        </p:txBody>
      </p:sp>
      <p:sp>
        <p:nvSpPr>
          <p:cNvPr id="2" name="Title Placeholder 1"/>
          <p:cNvSpPr>
            <a:spLocks noGrp="1"/>
          </p:cNvSpPr>
          <p:nvPr>
            <p:ph type="title"/>
          </p:nvPr>
        </p:nvSpPr>
        <p:spPr>
          <a:xfrm>
            <a:off x="838200" y="6305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580705"/>
            <a:ext cx="10515600" cy="410932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74796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62" r:id="rId13"/>
  </p:sldLayoutIdLst>
  <p:hf hdr="0" ftr="0" dt="0"/>
  <p:txStyles>
    <p:title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icmje.org/about-icmje/faqsclinical-trials-registrat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federalregister.gov/documents/2016/09/21/2016-22379/nih-policy-on-the-dissemination-of-nih-funded-clinical-trial-information" TargetMode="External"/><Relationship Id="rId2" Type="http://schemas.openxmlformats.org/officeDocument/2006/relationships/hyperlink" Target="https://www.federalregister.gov/documents/2016/09/21/2016-22129/clinical-trials-registration-and-results-information-submission" TargetMode="External"/><Relationship Id="rId1" Type="http://schemas.openxmlformats.org/officeDocument/2006/relationships/slideLayout" Target="../slideLayouts/slideLayout3.xml"/><Relationship Id="rId5" Type="http://schemas.openxmlformats.org/officeDocument/2006/relationships/hyperlink" Target="https://www.research.va.gov/resources/ORD_Admin/clinical_trials/" TargetMode="External"/><Relationship Id="rId4" Type="http://schemas.openxmlformats.org/officeDocument/2006/relationships/hyperlink" Target="https://grants.nih.gov/grants/guide/notice-files/NOT-CA-15-011.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hyperlink" Target="https://register.clinicaltrials.gov/" TargetMode="Externa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text-idx?SID=83cd09e1c0f5c6937cd9d7513160fc3f&amp;pitd=20180719&amp;node=sp45.1.46.a&amp;rgn=div6#se45.1.46_110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register.clinicaltrials.gov/" TargetMode="Externa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ictr.johnshopkins.edu/clinicaltrials-go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mailto:registerclinicaltrials@jhmi.edu" TargetMode="External"/><Relationship Id="rId4" Type="http://schemas.openxmlformats.org/officeDocument/2006/relationships/hyperlink" Target="https://www.youtube.com/channel/UCOHlCGfU2xvxHpvRkV3357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grants.nih.gov/ClinicalTrials_fdaaa/ACTs_under_FDAAA.htm" TargetMode="External"/><Relationship Id="rId2" Type="http://schemas.openxmlformats.org/officeDocument/2006/relationships/hyperlink" Target="http://grants.nih.gov/clinicaltrials_fdaaa/docs/Flow_chart-ACT_only.pdf"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federalregister.gov/documents/2018/10/11/2018-22005/annual-civil-monetary-penalties-inflation-adjustment" TargetMode="External"/><Relationship Id="rId2" Type="http://schemas.openxmlformats.org/officeDocument/2006/relationships/hyperlink" Target="https://www.gpo.gov/fdsys/pkg/FR-2016-09-21/pdf/2016-22129.pdf" TargetMode="External"/><Relationship Id="rId1" Type="http://schemas.openxmlformats.org/officeDocument/2006/relationships/slideLayout" Target="../slideLayouts/slideLayout3.xml"/><Relationship Id="rId4" Type="http://schemas.openxmlformats.org/officeDocument/2006/relationships/hyperlink" Target="http://jama.jamanetwork.com/article.aspx?articleId=2553888&amp;guestAccessKey=554e0981-9434-45f2-b122-d0e673cd118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who.int/ictrp/results/jointstatement/en/"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SE1344.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normAutofit/>
          </a:bodyPr>
          <a:lstStyle/>
          <a:p>
            <a:r>
              <a:rPr lang="en-US" sz="4000" dirty="0" smtClean="0"/>
              <a:t>ClinicalTrials.gov</a:t>
            </a:r>
            <a:br>
              <a:rPr lang="en-US" sz="4000" dirty="0" smtClean="0"/>
            </a:br>
            <a:r>
              <a:rPr lang="en-US" sz="4000" b="1" dirty="0" smtClean="0"/>
              <a:t>Registration &amp; Reporting Requirements</a:t>
            </a:r>
            <a:endParaRPr lang="en-US" sz="4000" b="1" dirty="0"/>
          </a:p>
        </p:txBody>
      </p:sp>
      <p:sp>
        <p:nvSpPr>
          <p:cNvPr id="3" name="Text Placeholder 2"/>
          <p:cNvSpPr>
            <a:spLocks noGrp="1"/>
          </p:cNvSpPr>
          <p:nvPr>
            <p:ph type="body" idx="1"/>
          </p:nvPr>
        </p:nvSpPr>
        <p:spPr/>
        <p:txBody>
          <a:bodyPr>
            <a:normAutofit fontScale="92500" lnSpcReduction="10000"/>
          </a:bodyPr>
          <a:lstStyle/>
          <a:p>
            <a:r>
              <a:rPr lang="en-US" sz="3200" i="1" dirty="0" smtClean="0"/>
              <a:t>University of Maryland School of Nursing</a:t>
            </a:r>
          </a:p>
          <a:p>
            <a:r>
              <a:rPr lang="en-US" sz="3200" i="1" dirty="0" smtClean="0"/>
              <a:t>Noon Lecture</a:t>
            </a:r>
          </a:p>
          <a:p>
            <a:r>
              <a:rPr lang="en-US" sz="3200" i="1" dirty="0" smtClean="0"/>
              <a:t>February 12, 2019</a:t>
            </a:r>
          </a:p>
        </p:txBody>
      </p:sp>
      <p:sp>
        <p:nvSpPr>
          <p:cNvPr id="4" name="TextBox 3"/>
          <p:cNvSpPr txBox="1"/>
          <p:nvPr/>
        </p:nvSpPr>
        <p:spPr>
          <a:xfrm>
            <a:off x="155274" y="5969479"/>
            <a:ext cx="5279367" cy="646331"/>
          </a:xfrm>
          <a:prstGeom prst="rect">
            <a:avLst/>
          </a:prstGeom>
          <a:noFill/>
        </p:spPr>
        <p:txBody>
          <a:bodyPr wrap="square" rtlCol="0">
            <a:spAutoFit/>
          </a:bodyPr>
          <a:lstStyle/>
          <a:p>
            <a:r>
              <a:rPr lang="en-US" dirty="0" smtClean="0">
                <a:solidFill>
                  <a:srgbClr val="002D72"/>
                </a:solidFill>
              </a:rPr>
              <a:t>Presented by: Anthony Keyes, MBA, PMP</a:t>
            </a:r>
          </a:p>
          <a:p>
            <a:r>
              <a:rPr lang="en-US" dirty="0">
                <a:solidFill>
                  <a:srgbClr val="002D72"/>
                </a:solidFill>
              </a:rPr>
              <a:t> </a:t>
            </a:r>
            <a:r>
              <a:rPr lang="en-US" dirty="0" smtClean="0">
                <a:solidFill>
                  <a:srgbClr val="002D72"/>
                </a:solidFill>
              </a:rPr>
              <a:t>                        </a:t>
            </a:r>
            <a:r>
              <a:rPr lang="en-US" i="1" dirty="0" smtClean="0">
                <a:solidFill>
                  <a:srgbClr val="002D72"/>
                </a:solidFill>
              </a:rPr>
              <a:t>Director</a:t>
            </a:r>
            <a:endParaRPr lang="en-US" dirty="0">
              <a:solidFill>
                <a:srgbClr val="002D72"/>
              </a:solidFill>
            </a:endParaRPr>
          </a:p>
        </p:txBody>
      </p:sp>
      <p:sp>
        <p:nvSpPr>
          <p:cNvPr id="5" name="TextBox 4"/>
          <p:cNvSpPr txBox="1"/>
          <p:nvPr/>
        </p:nvSpPr>
        <p:spPr>
          <a:xfrm>
            <a:off x="5523132" y="5969479"/>
            <a:ext cx="5279367" cy="646331"/>
          </a:xfrm>
          <a:prstGeom prst="rect">
            <a:avLst/>
          </a:prstGeom>
          <a:noFill/>
        </p:spPr>
        <p:txBody>
          <a:bodyPr wrap="square" rtlCol="0">
            <a:spAutoFit/>
          </a:bodyPr>
          <a:lstStyle/>
          <a:p>
            <a:r>
              <a:rPr lang="en-US" dirty="0" smtClean="0">
                <a:solidFill>
                  <a:srgbClr val="002D72"/>
                </a:solidFill>
              </a:rPr>
              <a:t>Aliya Lalji, MD</a:t>
            </a:r>
          </a:p>
          <a:p>
            <a:r>
              <a:rPr lang="en-US" i="1" dirty="0" smtClean="0">
                <a:solidFill>
                  <a:srgbClr val="002D72"/>
                </a:solidFill>
              </a:rPr>
              <a:t>Clinical Research Compliance Specialist</a:t>
            </a:r>
            <a:endParaRPr lang="en-US" i="1" dirty="0">
              <a:solidFill>
                <a:srgbClr val="002D72"/>
              </a:solidFill>
            </a:endParaRPr>
          </a:p>
        </p:txBody>
      </p:sp>
    </p:spTree>
    <p:extLst>
      <p:ext uri="{BB962C8B-B14F-4D97-AF65-F5344CB8AC3E}">
        <p14:creationId xmlns:p14="http://schemas.microsoft.com/office/powerpoint/2010/main" val="1426913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Recommendations</a:t>
            </a:r>
            <a:endParaRPr lang="en-US" dirty="0"/>
          </a:p>
        </p:txBody>
      </p:sp>
      <p:sp>
        <p:nvSpPr>
          <p:cNvPr id="3" name="Content Placeholder 2"/>
          <p:cNvSpPr>
            <a:spLocks noGrp="1"/>
          </p:cNvSpPr>
          <p:nvPr>
            <p:ph idx="1"/>
          </p:nvPr>
        </p:nvSpPr>
        <p:spPr>
          <a:xfrm>
            <a:off x="838200" y="3311796"/>
            <a:ext cx="5379720" cy="2031325"/>
          </a:xfrm>
        </p:spPr>
        <p:txBody>
          <a:bodyPr>
            <a:normAutofit/>
          </a:bodyPr>
          <a:lstStyle/>
          <a:p>
            <a:pPr marL="0" indent="0">
              <a:lnSpc>
                <a:spcPct val="100000"/>
              </a:lnSpc>
              <a:buNone/>
              <a:tabLst>
                <a:tab pos="1431925" algn="l"/>
              </a:tabLst>
            </a:pPr>
            <a:r>
              <a:rPr lang="en-US" sz="2200" dirty="0" smtClean="0"/>
              <a:t>ICMJE journals will consider [for publication] trials beginning on or after July 1, 2005 </a:t>
            </a:r>
            <a:r>
              <a:rPr lang="en-US" sz="2200" b="1" dirty="0" smtClean="0"/>
              <a:t>only if</a:t>
            </a:r>
            <a:r>
              <a:rPr lang="en-US" sz="2200" dirty="0" smtClean="0"/>
              <a:t> registration occurred </a:t>
            </a:r>
            <a:r>
              <a:rPr lang="en-US" sz="2200" b="1" u="sng" dirty="0" smtClean="0"/>
              <a:t>before</a:t>
            </a:r>
            <a:r>
              <a:rPr lang="en-US" sz="2200" dirty="0" smtClean="0"/>
              <a:t> the first patient was enrolled (“prospective registration”)</a:t>
            </a:r>
          </a:p>
          <a:p>
            <a:pPr marL="0" indent="0">
              <a:lnSpc>
                <a:spcPct val="120000"/>
              </a:lnSpc>
              <a:buNone/>
              <a:tabLst>
                <a:tab pos="1431925" algn="l"/>
              </a:tabLst>
            </a:pPr>
            <a:endParaRPr lang="en-US" sz="2000" b="1" dirty="0"/>
          </a:p>
        </p:txBody>
      </p:sp>
      <p:sp>
        <p:nvSpPr>
          <p:cNvPr id="5" name="TextBox 4"/>
          <p:cNvSpPr txBox="1"/>
          <p:nvPr/>
        </p:nvSpPr>
        <p:spPr>
          <a:xfrm>
            <a:off x="6505755" y="3328301"/>
            <a:ext cx="4848046"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solidFill>
                  <a:srgbClr val="002D72"/>
                </a:solidFill>
              </a:rPr>
              <a:t>Many journals follow the ICMJE criteria for publication.  </a:t>
            </a:r>
            <a:endParaRPr lang="en-US" b="1" dirty="0">
              <a:solidFill>
                <a:srgbClr val="002D72"/>
              </a:solidFill>
            </a:endParaRPr>
          </a:p>
          <a:p>
            <a:pPr algn="ctr"/>
            <a:endParaRPr lang="en-US" b="1" dirty="0" smtClean="0">
              <a:solidFill>
                <a:srgbClr val="002D72"/>
              </a:solidFill>
            </a:endParaRPr>
          </a:p>
          <a:p>
            <a:pPr algn="ctr"/>
            <a:r>
              <a:rPr lang="en-US" b="1" dirty="0" smtClean="0">
                <a:solidFill>
                  <a:srgbClr val="002D72"/>
                </a:solidFill>
              </a:rPr>
              <a:t>There have been cases within our institution where a manuscript was rejected for publication simply because the study was not registered on ClinicalTrials.gov before enrolling participants!</a:t>
            </a:r>
          </a:p>
        </p:txBody>
      </p:sp>
      <p:sp>
        <p:nvSpPr>
          <p:cNvPr id="6" name="Content Placeholder 2"/>
          <p:cNvSpPr txBox="1">
            <a:spLocks/>
          </p:cNvSpPr>
          <p:nvPr/>
        </p:nvSpPr>
        <p:spPr>
          <a:xfrm>
            <a:off x="838201" y="1550790"/>
            <a:ext cx="5667554" cy="16927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1431925" algn="l"/>
              </a:tabLst>
            </a:pPr>
            <a:r>
              <a:rPr lang="en-US" sz="2400" b="1" i="1" dirty="0" smtClean="0"/>
              <a:t>Trials that meet the clinical trial definition of The International Committee of Medical Journal Editors (ICMJE) that the investigator may wish to publish...</a:t>
            </a:r>
            <a:endParaRPr lang="en-US" sz="2400" b="1" i="1" dirty="0"/>
          </a:p>
        </p:txBody>
      </p:sp>
      <p:sp>
        <p:nvSpPr>
          <p:cNvPr id="4" name="TextBox 3"/>
          <p:cNvSpPr txBox="1"/>
          <p:nvPr/>
        </p:nvSpPr>
        <p:spPr>
          <a:xfrm>
            <a:off x="838200" y="6195923"/>
            <a:ext cx="4281685" cy="276999"/>
          </a:xfrm>
          <a:prstGeom prst="rect">
            <a:avLst/>
          </a:prstGeom>
          <a:noFill/>
        </p:spPr>
        <p:txBody>
          <a:bodyPr wrap="none" rtlCol="0">
            <a:spAutoFit/>
          </a:bodyPr>
          <a:lstStyle/>
          <a:p>
            <a:r>
              <a:rPr lang="en-US" sz="1200" dirty="0">
                <a:cs typeface="Lucida Sans"/>
                <a:hlinkClick r:id="rId3"/>
              </a:rPr>
              <a:t>http://www.icmje.org/about-icmje/faqsclinical-trials-registration</a:t>
            </a:r>
            <a:r>
              <a:rPr lang="en-US" sz="1200" dirty="0" smtClean="0">
                <a:cs typeface="Lucida Sans"/>
                <a:hlinkClick r:id="rId3"/>
              </a:rPr>
              <a:t>/</a:t>
            </a:r>
            <a:endParaRPr lang="en-US" sz="1200" dirty="0">
              <a:cs typeface="Lucida Sans"/>
            </a:endParaRPr>
          </a:p>
        </p:txBody>
      </p:sp>
      <p:pic>
        <p:nvPicPr>
          <p:cNvPr id="7" name="Picture 6"/>
          <p:cNvPicPr>
            <a:picLocks noChangeAspect="1"/>
          </p:cNvPicPr>
          <p:nvPr/>
        </p:nvPicPr>
        <p:blipFill>
          <a:blip r:embed="rId4"/>
          <a:stretch>
            <a:fillRect/>
          </a:stretch>
        </p:blipFill>
        <p:spPr>
          <a:xfrm>
            <a:off x="7786679" y="1821903"/>
            <a:ext cx="2286198" cy="1176630"/>
          </a:xfrm>
          <a:prstGeom prst="rect">
            <a:avLst/>
          </a:prstGeom>
        </p:spPr>
      </p:pic>
    </p:spTree>
    <p:extLst>
      <p:ext uri="{BB962C8B-B14F-4D97-AF65-F5344CB8AC3E}">
        <p14:creationId xmlns:p14="http://schemas.microsoft.com/office/powerpoint/2010/main" val="184279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Requirements</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240689296"/>
              </p:ext>
            </p:extLst>
          </p:nvPr>
        </p:nvGraphicFramePr>
        <p:xfrm>
          <a:off x="838200" y="1901943"/>
          <a:ext cx="10505536" cy="3643111"/>
        </p:xfrm>
        <a:graphic>
          <a:graphicData uri="http://schemas.openxmlformats.org/drawingml/2006/table">
            <a:tbl>
              <a:tblPr firstRow="1" bandRow="1">
                <a:tableStyleId>{FABFCF23-3B69-468F-B69F-88F6DE6A72F2}</a:tableStyleId>
              </a:tblPr>
              <a:tblGrid>
                <a:gridCol w="2469046">
                  <a:extLst>
                    <a:ext uri="{9D8B030D-6E8A-4147-A177-3AD203B41FA5}">
                      <a16:colId xmlns:a16="http://schemas.microsoft.com/office/drawing/2014/main" val="3289106849"/>
                    </a:ext>
                  </a:extLst>
                </a:gridCol>
                <a:gridCol w="1672580">
                  <a:extLst>
                    <a:ext uri="{9D8B030D-6E8A-4147-A177-3AD203B41FA5}">
                      <a16:colId xmlns:a16="http://schemas.microsoft.com/office/drawing/2014/main" val="2835083489"/>
                    </a:ext>
                  </a:extLst>
                </a:gridCol>
                <a:gridCol w="4070513">
                  <a:extLst>
                    <a:ext uri="{9D8B030D-6E8A-4147-A177-3AD203B41FA5}">
                      <a16:colId xmlns:a16="http://schemas.microsoft.com/office/drawing/2014/main" val="4152378134"/>
                    </a:ext>
                  </a:extLst>
                </a:gridCol>
                <a:gridCol w="2293397">
                  <a:extLst>
                    <a:ext uri="{9D8B030D-6E8A-4147-A177-3AD203B41FA5}">
                      <a16:colId xmlns:a16="http://schemas.microsoft.com/office/drawing/2014/main" val="1897758781"/>
                    </a:ext>
                  </a:extLst>
                </a:gridCol>
              </a:tblGrid>
              <a:tr h="420193">
                <a:tc>
                  <a:txBody>
                    <a:bodyPr/>
                    <a:lstStyle/>
                    <a:p>
                      <a:r>
                        <a:rPr lang="en-US" sz="1600" dirty="0"/>
                        <a:t>Entity</a:t>
                      </a:r>
                    </a:p>
                  </a:txBody>
                  <a:tcPr anchor="b"/>
                </a:tc>
                <a:tc>
                  <a:txBody>
                    <a:bodyPr/>
                    <a:lstStyle/>
                    <a:p>
                      <a:r>
                        <a:rPr lang="en-US" sz="1600" dirty="0"/>
                        <a:t>Registration</a:t>
                      </a:r>
                    </a:p>
                  </a:txBody>
                  <a:tcPr anchor="b"/>
                </a:tc>
                <a:tc>
                  <a:txBody>
                    <a:bodyPr/>
                    <a:lstStyle/>
                    <a:p>
                      <a:r>
                        <a:rPr lang="en-US" sz="1600" dirty="0"/>
                        <a:t>Results</a:t>
                      </a:r>
                      <a:r>
                        <a:rPr lang="en-US" sz="1600" baseline="0" dirty="0"/>
                        <a:t> </a:t>
                      </a:r>
                      <a:r>
                        <a:rPr lang="en-US" sz="1600" baseline="0" dirty="0" smtClean="0"/>
                        <a:t>Reporting</a:t>
                      </a:r>
                      <a:endParaRPr lang="en-US" sz="1600" dirty="0"/>
                    </a:p>
                  </a:txBody>
                  <a:tcPr anchor="b"/>
                </a:tc>
                <a:tc>
                  <a:txBody>
                    <a:bodyPr/>
                    <a:lstStyle/>
                    <a:p>
                      <a:r>
                        <a:rPr lang="en-US" sz="1600" dirty="0"/>
                        <a:t>Penalties</a:t>
                      </a:r>
                    </a:p>
                  </a:txBody>
                  <a:tcPr anchor="b"/>
                </a:tc>
                <a:extLst>
                  <a:ext uri="{0D108BD9-81ED-4DB2-BD59-A6C34878D82A}">
                    <a16:rowId xmlns:a16="http://schemas.microsoft.com/office/drawing/2014/main" val="1120996354"/>
                  </a:ext>
                </a:extLst>
              </a:tr>
              <a:tr h="570262">
                <a:tc>
                  <a:txBody>
                    <a:bodyPr/>
                    <a:lstStyle/>
                    <a:p>
                      <a:r>
                        <a:rPr lang="en-US" sz="1600" dirty="0" smtClean="0">
                          <a:hlinkClick r:id="rId2"/>
                        </a:rPr>
                        <a:t>Health and Human Services</a:t>
                      </a:r>
                      <a:endParaRPr lang="en-US" sz="1600" dirty="0" smtClean="0"/>
                    </a:p>
                    <a:p>
                      <a:r>
                        <a:rPr lang="en-US" sz="1600" dirty="0" smtClean="0"/>
                        <a:t>(HHS)</a:t>
                      </a:r>
                      <a:endParaRPr lang="en-US" sz="1600" dirty="0"/>
                    </a:p>
                  </a:txBody>
                  <a:tcPr/>
                </a:tc>
                <a:tc>
                  <a:txBody>
                    <a:bodyPr/>
                    <a:lstStyle/>
                    <a:p>
                      <a:r>
                        <a:rPr lang="en-US" sz="1600" dirty="0"/>
                        <a:t>Within</a:t>
                      </a:r>
                      <a:r>
                        <a:rPr lang="en-US" sz="1600" baseline="0" dirty="0"/>
                        <a:t> 21 days of enrollment</a:t>
                      </a:r>
                      <a:endParaRPr lang="en-US" sz="1600" dirty="0"/>
                    </a:p>
                  </a:txBody>
                  <a:tcPr/>
                </a:tc>
                <a:tc>
                  <a:txBody>
                    <a:bodyPr/>
                    <a:lstStyle/>
                    <a:p>
                      <a:r>
                        <a:rPr lang="en-US" sz="1600" dirty="0"/>
                        <a:t>Within 365 days of primary</a:t>
                      </a:r>
                      <a:r>
                        <a:rPr lang="en-US" sz="1600" baseline="0" dirty="0"/>
                        <a:t> completion date for ACTs</a:t>
                      </a:r>
                      <a:endParaRPr lang="en-US" sz="1600" b="0" dirty="0"/>
                    </a:p>
                  </a:txBody>
                  <a:tcPr/>
                </a:tc>
                <a:tc>
                  <a:txBody>
                    <a:bodyPr/>
                    <a:lstStyle/>
                    <a:p>
                      <a:pPr marL="112713" indent="-112713">
                        <a:buFont typeface="Arial" panose="020B0604020202020204" pitchFamily="34" charset="0"/>
                        <a:buChar char="•"/>
                      </a:pPr>
                      <a:r>
                        <a:rPr lang="en-US" sz="1600" dirty="0"/>
                        <a:t>$</a:t>
                      </a:r>
                      <a:r>
                        <a:rPr lang="en-US" sz="1600" dirty="0" smtClean="0"/>
                        <a:t>11,805/study/day</a:t>
                      </a:r>
                      <a:endParaRPr lang="en-US" sz="1600" dirty="0"/>
                    </a:p>
                    <a:p>
                      <a:pPr marL="112713" indent="-112713">
                        <a:buFont typeface="Arial" panose="020B0604020202020204" pitchFamily="34" charset="0"/>
                        <a:buChar char="•"/>
                      </a:pPr>
                      <a:r>
                        <a:rPr lang="en-US" sz="1600" dirty="0"/>
                        <a:t>Criminal proceedings</a:t>
                      </a:r>
                    </a:p>
                  </a:txBody>
                  <a:tcPr/>
                </a:tc>
                <a:extLst>
                  <a:ext uri="{0D108BD9-81ED-4DB2-BD59-A6C34878D82A}">
                    <a16:rowId xmlns:a16="http://schemas.microsoft.com/office/drawing/2014/main" val="3362964339"/>
                  </a:ext>
                </a:extLst>
              </a:tr>
              <a:tr h="740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3"/>
                        </a:rPr>
                        <a:t>National Institutes </a:t>
                      </a:r>
                      <a:endParaRPr lang="en-US" sz="1600"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3"/>
                        </a:rPr>
                        <a:t>of </a:t>
                      </a:r>
                      <a:r>
                        <a:rPr lang="en-US" sz="1600" dirty="0">
                          <a:hlinkClick r:id="rId3"/>
                        </a:rPr>
                        <a:t>Health </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dirty="0"/>
                        <a:t>NIH)</a:t>
                      </a:r>
                      <a:endParaRPr lang="en-US" sz="1600" dirty="0">
                        <a:latin typeface="+mn-lt"/>
                      </a:endParaRPr>
                    </a:p>
                  </a:txBody>
                  <a:tcPr/>
                </a:tc>
                <a:tc>
                  <a:txBody>
                    <a:bodyPr/>
                    <a:lstStyle/>
                    <a:p>
                      <a:r>
                        <a:rPr lang="en-US" sz="1600" dirty="0"/>
                        <a:t>Within 21 days of enrollment</a:t>
                      </a:r>
                    </a:p>
                  </a:txBody>
                  <a:tcPr/>
                </a:tc>
                <a:tc>
                  <a:txBody>
                    <a:bodyPr/>
                    <a:lstStyle/>
                    <a:p>
                      <a:r>
                        <a:rPr lang="en-US" sz="1600" dirty="0"/>
                        <a:t>Within 365 days of primary completion date </a:t>
                      </a:r>
                    </a:p>
                    <a:p>
                      <a:r>
                        <a:rPr lang="en-US" sz="1600" dirty="0"/>
                        <a:t>for</a:t>
                      </a:r>
                      <a:r>
                        <a:rPr lang="en-US" sz="1600" baseline="0" dirty="0"/>
                        <a:t> clinical trials receiving NIH funding</a:t>
                      </a:r>
                      <a:endParaRPr lang="en-US" sz="1600" b="0" dirty="0"/>
                    </a:p>
                  </a:txBody>
                  <a:tcPr/>
                </a:tc>
                <a:tc>
                  <a:txBody>
                    <a:bodyPr/>
                    <a:lstStyle/>
                    <a:p>
                      <a:r>
                        <a:rPr lang="en-US" sz="1600" dirty="0"/>
                        <a:t>Loss of grant funding (to include the institution)</a:t>
                      </a:r>
                    </a:p>
                  </a:txBody>
                  <a:tcPr/>
                </a:tc>
                <a:extLst>
                  <a:ext uri="{0D108BD9-81ED-4DB2-BD59-A6C34878D82A}">
                    <a16:rowId xmlns:a16="http://schemas.microsoft.com/office/drawing/2014/main" val="3281186260"/>
                  </a:ext>
                </a:extLst>
              </a:tr>
              <a:tr h="910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kern="1200" dirty="0">
                          <a:hlinkClick r:id="rId4"/>
                        </a:rPr>
                        <a:t>National Cancer Institute </a:t>
                      </a:r>
                      <a:endParaRPr lang="en-US" sz="1600" u="none" kern="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kern="1200" dirty="0" smtClean="0"/>
                        <a:t>(</a:t>
                      </a:r>
                      <a:r>
                        <a:rPr lang="en-US" sz="1600" u="none" kern="1200" dirty="0"/>
                        <a:t>NCI)</a:t>
                      </a:r>
                      <a:endParaRPr lang="en-US" sz="1600" b="0" u="none"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Within 21 days of enrollment</a:t>
                      </a:r>
                    </a:p>
                  </a:txBody>
                  <a:tcPr/>
                </a:tc>
                <a:tc>
                  <a:txBody>
                    <a:bodyPr/>
                    <a:lstStyle/>
                    <a:p>
                      <a:r>
                        <a:rPr lang="en-US" sz="1600" dirty="0"/>
                        <a:t>Within 365 days of primary completion date of </a:t>
                      </a:r>
                      <a:r>
                        <a:rPr lang="en-US" sz="1600" kern="1200" dirty="0">
                          <a:effectLst/>
                        </a:rPr>
                        <a:t>NCI-supported clinical trials</a:t>
                      </a:r>
                      <a:r>
                        <a:rPr lang="en-US" sz="1600" kern="1200" baseline="0" dirty="0">
                          <a:effectLst/>
                        </a:rPr>
                        <a:t> (in a peer-reviewed journal and/</a:t>
                      </a:r>
                      <a:r>
                        <a:rPr lang="en-US" sz="1600" u="sng" kern="1200" baseline="0" dirty="0">
                          <a:effectLst/>
                        </a:rPr>
                        <a:t>or</a:t>
                      </a:r>
                      <a:r>
                        <a:rPr lang="en-US" sz="1600" kern="1200" baseline="0" dirty="0">
                          <a:effectLst/>
                        </a:rPr>
                        <a:t> ClinicalTrials.gov)</a:t>
                      </a:r>
                      <a:endParaRPr lang="en-US" sz="1600" b="0" dirty="0"/>
                    </a:p>
                  </a:txBody>
                  <a:tcPr/>
                </a:tc>
                <a:tc>
                  <a:txBody>
                    <a:bodyPr/>
                    <a:lstStyle/>
                    <a:p>
                      <a:r>
                        <a:rPr lang="en-US" sz="1600" dirty="0"/>
                        <a:t>Loss of grant funding</a:t>
                      </a:r>
                    </a:p>
                  </a:txBody>
                  <a:tcPr/>
                </a:tc>
                <a:extLst>
                  <a:ext uri="{0D108BD9-81ED-4DB2-BD59-A6C34878D82A}">
                    <a16:rowId xmlns:a16="http://schemas.microsoft.com/office/drawing/2014/main" val="1327727932"/>
                  </a:ext>
                </a:extLst>
              </a:tr>
              <a:tr h="910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5"/>
                        </a:rPr>
                        <a:t>Veterans Health Administration</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(VHA)</a:t>
                      </a:r>
                      <a:endParaRPr lang="en-US" sz="16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smtClean="0"/>
                        <a:t>Prior to release</a:t>
                      </a:r>
                      <a:r>
                        <a:rPr lang="en-US" sz="1600" kern="1200" baseline="0" dirty="0" smtClean="0"/>
                        <a:t> of funding. </a:t>
                      </a:r>
                      <a:r>
                        <a:rPr lang="en-US" sz="1600" dirty="0" smtClean="0"/>
                        <a:t>Prior to enrollment</a:t>
                      </a:r>
                    </a:p>
                  </a:txBody>
                  <a:tcPr/>
                </a:tc>
                <a:tc>
                  <a:txBody>
                    <a:bodyPr/>
                    <a:lstStyle/>
                    <a:p>
                      <a:r>
                        <a:rPr lang="en-US" sz="1600" dirty="0" smtClean="0"/>
                        <a:t>Within 365 days of primary</a:t>
                      </a:r>
                      <a:r>
                        <a:rPr lang="en-US" sz="1600" baseline="0" dirty="0" smtClean="0"/>
                        <a:t> completion date </a:t>
                      </a:r>
                      <a:endParaRPr lang="en-US" sz="1600" dirty="0"/>
                    </a:p>
                  </a:txBody>
                  <a:tcPr/>
                </a:tc>
                <a:tc>
                  <a:txBody>
                    <a:bodyPr/>
                    <a:lstStyle/>
                    <a:p>
                      <a:pPr marL="0" indent="0">
                        <a:buFont typeface="Arial" panose="020B0604020202020204" pitchFamily="34" charset="0"/>
                        <a:buNone/>
                      </a:pPr>
                      <a:r>
                        <a:rPr lang="en-US" sz="1600" dirty="0" smtClean="0"/>
                        <a:t>Loss</a:t>
                      </a:r>
                      <a:r>
                        <a:rPr lang="en-US" sz="1600" baseline="0" dirty="0" smtClean="0"/>
                        <a:t> of grant funding</a:t>
                      </a: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3328258041"/>
                  </a:ext>
                </a:extLst>
              </a:tr>
            </a:tbl>
          </a:graphicData>
        </a:graphic>
      </p:graphicFrame>
    </p:spTree>
    <p:extLst>
      <p:ext uri="{BB962C8B-B14F-4D97-AF65-F5344CB8AC3E}">
        <p14:creationId xmlns:p14="http://schemas.microsoft.com/office/powerpoint/2010/main" val="2069070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Requirements</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802423771"/>
              </p:ext>
            </p:extLst>
          </p:nvPr>
        </p:nvGraphicFramePr>
        <p:xfrm>
          <a:off x="838200" y="1894115"/>
          <a:ext cx="10515600" cy="2976532"/>
        </p:xfrm>
        <a:graphic>
          <a:graphicData uri="http://schemas.openxmlformats.org/drawingml/2006/table">
            <a:tbl>
              <a:tblPr firstRow="1" bandRow="1">
                <a:tableStyleId>{FABFCF23-3B69-468F-B69F-88F6DE6A72F2}</a:tableStyleId>
              </a:tblPr>
              <a:tblGrid>
                <a:gridCol w="2442805">
                  <a:extLst>
                    <a:ext uri="{9D8B030D-6E8A-4147-A177-3AD203B41FA5}">
                      <a16:colId xmlns:a16="http://schemas.microsoft.com/office/drawing/2014/main" val="3289106849"/>
                    </a:ext>
                  </a:extLst>
                </a:gridCol>
                <a:gridCol w="1654804">
                  <a:extLst>
                    <a:ext uri="{9D8B030D-6E8A-4147-A177-3AD203B41FA5}">
                      <a16:colId xmlns:a16="http://schemas.microsoft.com/office/drawing/2014/main" val="2835083489"/>
                    </a:ext>
                  </a:extLst>
                </a:gridCol>
                <a:gridCol w="4027251">
                  <a:extLst>
                    <a:ext uri="{9D8B030D-6E8A-4147-A177-3AD203B41FA5}">
                      <a16:colId xmlns:a16="http://schemas.microsoft.com/office/drawing/2014/main" val="4152378134"/>
                    </a:ext>
                  </a:extLst>
                </a:gridCol>
                <a:gridCol w="2390740">
                  <a:extLst>
                    <a:ext uri="{9D8B030D-6E8A-4147-A177-3AD203B41FA5}">
                      <a16:colId xmlns:a16="http://schemas.microsoft.com/office/drawing/2014/main" val="1897758781"/>
                    </a:ext>
                  </a:extLst>
                </a:gridCol>
              </a:tblGrid>
              <a:tr h="420193">
                <a:tc>
                  <a:txBody>
                    <a:bodyPr/>
                    <a:lstStyle/>
                    <a:p>
                      <a:r>
                        <a:rPr lang="en-US" sz="1600" dirty="0"/>
                        <a:t>Entity</a:t>
                      </a:r>
                    </a:p>
                  </a:txBody>
                  <a:tcPr anchor="b"/>
                </a:tc>
                <a:tc>
                  <a:txBody>
                    <a:bodyPr/>
                    <a:lstStyle/>
                    <a:p>
                      <a:r>
                        <a:rPr lang="en-US" sz="1600" dirty="0"/>
                        <a:t>Registration</a:t>
                      </a:r>
                    </a:p>
                  </a:txBody>
                  <a:tcPr anchor="b"/>
                </a:tc>
                <a:tc>
                  <a:txBody>
                    <a:bodyPr/>
                    <a:lstStyle/>
                    <a:p>
                      <a:r>
                        <a:rPr lang="en-US" sz="1600" dirty="0"/>
                        <a:t>Results</a:t>
                      </a:r>
                      <a:r>
                        <a:rPr lang="en-US" sz="1600" baseline="0" dirty="0"/>
                        <a:t> </a:t>
                      </a:r>
                      <a:r>
                        <a:rPr lang="en-US" sz="1600" baseline="0" dirty="0" smtClean="0"/>
                        <a:t>Reporting</a:t>
                      </a:r>
                      <a:endParaRPr lang="en-US" sz="1600" dirty="0"/>
                    </a:p>
                  </a:txBody>
                  <a:tcPr anchor="b"/>
                </a:tc>
                <a:tc>
                  <a:txBody>
                    <a:bodyPr/>
                    <a:lstStyle/>
                    <a:p>
                      <a:r>
                        <a:rPr lang="en-US" sz="1600" dirty="0"/>
                        <a:t>Penalties</a:t>
                      </a:r>
                    </a:p>
                  </a:txBody>
                  <a:tcPr anchor="b"/>
                </a:tc>
                <a:extLst>
                  <a:ext uri="{0D108BD9-81ED-4DB2-BD59-A6C34878D82A}">
                    <a16:rowId xmlns:a16="http://schemas.microsoft.com/office/drawing/2014/main" val="1120996354"/>
                  </a:ext>
                </a:extLst>
              </a:tr>
              <a:tr h="740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Centers for Medicare &amp; Medicaid Services </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dirty="0"/>
                        <a:t>CMS)</a:t>
                      </a:r>
                      <a:endParaRPr lang="en-US" sz="1600" dirty="0">
                        <a:latin typeface="+mn-lt"/>
                      </a:endParaRPr>
                    </a:p>
                  </a:txBody>
                  <a:tcPr/>
                </a:tc>
                <a:tc>
                  <a:txBody>
                    <a:bodyPr/>
                    <a:lstStyle/>
                    <a:p>
                      <a:r>
                        <a:rPr lang="en-US" sz="1600" kern="1200" dirty="0"/>
                        <a:t>All qualifying clinical trials</a:t>
                      </a:r>
                      <a:endParaRPr lang="en-US" sz="1600" kern="1200" dirty="0">
                        <a:solidFill>
                          <a:schemeClr val="dk1"/>
                        </a:solidFill>
                        <a:latin typeface="+mn-lt"/>
                        <a:ea typeface="+mn-ea"/>
                        <a:cs typeface="+mn-cs"/>
                      </a:endParaRPr>
                    </a:p>
                  </a:txBody>
                  <a:tcPr/>
                </a:tc>
                <a:tc>
                  <a:txBody>
                    <a:bodyPr/>
                    <a:lstStyle/>
                    <a:p>
                      <a:r>
                        <a:rPr lang="en-US" sz="1600" dirty="0" smtClean="0"/>
                        <a:t>Study-specific</a:t>
                      </a:r>
                      <a:endParaRPr lang="en-US" sz="1600" dirty="0"/>
                    </a:p>
                  </a:txBody>
                  <a:tcPr/>
                </a:tc>
                <a:tc>
                  <a:txBody>
                    <a:bodyPr/>
                    <a:lstStyle/>
                    <a:p>
                      <a:pPr marL="117475" indent="-117475">
                        <a:buFont typeface="Arial" panose="020B0604020202020204" pitchFamily="34" charset="0"/>
                        <a:buChar char="•"/>
                      </a:pPr>
                      <a:r>
                        <a:rPr lang="en-US" sz="1600" dirty="0" smtClean="0"/>
                        <a:t>Coverage denial</a:t>
                      </a:r>
                    </a:p>
                    <a:p>
                      <a:pPr marL="117475" indent="-117475">
                        <a:buFont typeface="Arial" panose="020B0604020202020204" pitchFamily="34" charset="0"/>
                        <a:buChar char="•"/>
                      </a:pPr>
                      <a:r>
                        <a:rPr lang="en-US" sz="1600" kern="1200" dirty="0" smtClean="0"/>
                        <a:t>Costs and fraud investigations</a:t>
                      </a: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4244441359"/>
                  </a:ext>
                </a:extLst>
              </a:tr>
              <a:tr h="740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International Committee of Medical Journal Editors (ICMJE)</a:t>
                      </a:r>
                      <a:endParaRPr lang="en-US" sz="1600" dirty="0">
                        <a:latin typeface="+mn-lt"/>
                      </a:endParaRPr>
                    </a:p>
                  </a:txBody>
                  <a:tcPr/>
                </a:tc>
                <a:tc>
                  <a:txBody>
                    <a:bodyPr/>
                    <a:lstStyle/>
                    <a:p>
                      <a:r>
                        <a:rPr lang="en-US" sz="1600" dirty="0" smtClean="0"/>
                        <a:t>Prior to enrollment</a:t>
                      </a:r>
                      <a:endParaRPr lang="en-US" sz="1600" dirty="0"/>
                    </a:p>
                  </a:txBody>
                  <a:tcPr/>
                </a:tc>
                <a:tc>
                  <a:txBody>
                    <a:bodyPr/>
                    <a:lstStyle/>
                    <a:p>
                      <a:endParaRPr lang="en-US" sz="1600" b="0" dirty="0"/>
                    </a:p>
                  </a:txBody>
                  <a:tcPr/>
                </a:tc>
                <a:tc>
                  <a:txBody>
                    <a:bodyPr/>
                    <a:lstStyle/>
                    <a:p>
                      <a:r>
                        <a:rPr lang="en-US" sz="1600" dirty="0" smtClean="0"/>
                        <a:t>Ineligibility</a:t>
                      </a:r>
                      <a:r>
                        <a:rPr lang="en-US" sz="1600" baseline="0" dirty="0" smtClean="0"/>
                        <a:t> to publish</a:t>
                      </a:r>
                      <a:endParaRPr lang="en-US" sz="1600" dirty="0"/>
                    </a:p>
                  </a:txBody>
                  <a:tcPr/>
                </a:tc>
                <a:extLst>
                  <a:ext uri="{0D108BD9-81ED-4DB2-BD59-A6C34878D82A}">
                    <a16:rowId xmlns:a16="http://schemas.microsoft.com/office/drawing/2014/main" val="3281186260"/>
                  </a:ext>
                </a:extLst>
              </a:tr>
              <a:tr h="910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kern="1200" dirty="0" smtClean="0"/>
                        <a:t>Foundations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kern="1200" dirty="0" smtClean="0"/>
                        <a:t>(</a:t>
                      </a:r>
                      <a:r>
                        <a:rPr lang="en-US" sz="1600" u="none" kern="1200" dirty="0" err="1" smtClean="0"/>
                        <a:t>ie</a:t>
                      </a:r>
                      <a:r>
                        <a:rPr lang="en-US" sz="1600" u="none" kern="1200" dirty="0" smtClean="0"/>
                        <a:t>: Gates)</a:t>
                      </a:r>
                      <a:endParaRPr lang="en-US" sz="1600" b="0" u="none" kern="1200" dirty="0">
                        <a:solidFill>
                          <a:schemeClr val="dk1"/>
                        </a:solidFill>
                        <a:latin typeface="+mn-lt"/>
                        <a:ea typeface="+mn-ea"/>
                        <a:cs typeface="+mn-cs"/>
                      </a:endParaRPr>
                    </a:p>
                  </a:txBody>
                  <a:tcPr/>
                </a:tc>
                <a:tc>
                  <a:txBody>
                    <a:bodyPr/>
                    <a:lstStyle/>
                    <a:p>
                      <a:r>
                        <a:rPr lang="en-US" sz="1600" kern="1200" dirty="0" smtClean="0"/>
                        <a:t>Study-specific</a:t>
                      </a:r>
                      <a:endParaRPr lang="en-US" sz="1600" kern="1200" dirty="0">
                        <a:solidFill>
                          <a:schemeClr val="dk1"/>
                        </a:solidFill>
                        <a:latin typeface="+mn-lt"/>
                        <a:ea typeface="+mn-ea"/>
                        <a:cs typeface="+mn-cs"/>
                      </a:endParaRPr>
                    </a:p>
                  </a:txBody>
                  <a:tcPr/>
                </a:tc>
                <a:tc>
                  <a:txBody>
                    <a:bodyPr/>
                    <a:lstStyle/>
                    <a:p>
                      <a:r>
                        <a:rPr lang="en-US" sz="1600" dirty="0" smtClean="0"/>
                        <a:t>Study-specific</a:t>
                      </a:r>
                      <a:endParaRPr lang="en-US" sz="1600" b="0" dirty="0"/>
                    </a:p>
                  </a:txBody>
                  <a:tcPr/>
                </a:tc>
                <a:tc>
                  <a:txBody>
                    <a:bodyPr/>
                    <a:lstStyle/>
                    <a:p>
                      <a:r>
                        <a:rPr lang="en-US" sz="1600" dirty="0"/>
                        <a:t>Loss of grant funding</a:t>
                      </a:r>
                    </a:p>
                  </a:txBody>
                  <a:tcPr/>
                </a:tc>
                <a:extLst>
                  <a:ext uri="{0D108BD9-81ED-4DB2-BD59-A6C34878D82A}">
                    <a16:rowId xmlns:a16="http://schemas.microsoft.com/office/drawing/2014/main" val="1327727932"/>
                  </a:ext>
                </a:extLst>
              </a:tr>
            </a:tbl>
          </a:graphicData>
        </a:graphic>
      </p:graphicFrame>
    </p:spTree>
    <p:extLst>
      <p:ext uri="{BB962C8B-B14F-4D97-AF65-F5344CB8AC3E}">
        <p14:creationId xmlns:p14="http://schemas.microsoft.com/office/powerpoint/2010/main" val="339396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register?</a:t>
            </a:r>
            <a:endParaRPr lang="en-US" dirty="0"/>
          </a:p>
        </p:txBody>
      </p:sp>
      <p:sp>
        <p:nvSpPr>
          <p:cNvPr id="3" name="Content Placeholder 2"/>
          <p:cNvSpPr>
            <a:spLocks noGrp="1"/>
          </p:cNvSpPr>
          <p:nvPr>
            <p:ph idx="1"/>
          </p:nvPr>
        </p:nvSpPr>
        <p:spPr>
          <a:xfrm>
            <a:off x="2857500" y="1580705"/>
            <a:ext cx="8496300" cy="4109323"/>
          </a:xfrm>
        </p:spPr>
        <p:txBody>
          <a:bodyPr>
            <a:normAutofit/>
          </a:bodyPr>
          <a:lstStyle/>
          <a:p>
            <a:pPr marL="514350" indent="-514350">
              <a:buFont typeface="+mj-lt"/>
              <a:buAutoNum type="arabicPeriod"/>
            </a:pPr>
            <a:r>
              <a:rPr lang="en-US" sz="2400" dirty="0" smtClean="0"/>
              <a:t>Request a new account (if you don’t already have one)</a:t>
            </a:r>
          </a:p>
          <a:p>
            <a:pPr marL="514350" indent="-514350">
              <a:buFont typeface="+mj-lt"/>
              <a:buAutoNum type="arabicPeriod"/>
            </a:pPr>
            <a:r>
              <a:rPr lang="en-US" sz="2400" dirty="0" smtClean="0"/>
              <a:t>Login to </a:t>
            </a:r>
            <a:r>
              <a:rPr lang="en-US" sz="2400" dirty="0" smtClean="0">
                <a:hlinkClick r:id="rId2"/>
              </a:rPr>
              <a:t>https://register.clinicaltrials.gov</a:t>
            </a:r>
            <a:endParaRPr lang="en-US" sz="2400" dirty="0" smtClean="0"/>
          </a:p>
          <a:p>
            <a:pPr marL="514350" indent="-514350">
              <a:buFont typeface="+mj-lt"/>
              <a:buAutoNum type="arabicPeriod"/>
            </a:pPr>
            <a:r>
              <a:rPr lang="en-US" sz="2400" dirty="0" smtClean="0"/>
              <a:t>Click on </a:t>
            </a:r>
            <a:r>
              <a:rPr lang="en-US" sz="2400" b="1" dirty="0" smtClean="0"/>
              <a:t>“New Record”</a:t>
            </a:r>
            <a:r>
              <a:rPr lang="en-US" sz="2400" dirty="0" smtClean="0"/>
              <a:t> under the Quick Links at the top left</a:t>
            </a:r>
            <a:endParaRPr lang="en-US" sz="2400" dirty="0"/>
          </a:p>
        </p:txBody>
      </p:sp>
      <p:grpSp>
        <p:nvGrpSpPr>
          <p:cNvPr id="8" name="Group 7"/>
          <p:cNvGrpSpPr/>
          <p:nvPr/>
        </p:nvGrpSpPr>
        <p:grpSpPr>
          <a:xfrm>
            <a:off x="2952391" y="3096354"/>
            <a:ext cx="6045679" cy="3488109"/>
            <a:chOff x="2908536" y="3122234"/>
            <a:chExt cx="6045679" cy="3488109"/>
          </a:xfrm>
          <a:effectLst>
            <a:outerShdw blurRad="50800" dist="38100" dir="2700000" algn="tl" rotWithShape="0">
              <a:prstClr val="black">
                <a:alpha val="40000"/>
              </a:prstClr>
            </a:outerShdw>
          </a:effectLst>
        </p:grpSpPr>
        <p:pic>
          <p:nvPicPr>
            <p:cNvPr id="6" name="Picture 5"/>
            <p:cNvPicPr>
              <a:picLocks noChangeAspect="1"/>
            </p:cNvPicPr>
            <p:nvPr/>
          </p:nvPicPr>
          <p:blipFill>
            <a:blip r:embed="rId3"/>
            <a:stretch>
              <a:fillRect/>
            </a:stretch>
          </p:blipFill>
          <p:spPr>
            <a:xfrm>
              <a:off x="2908536" y="3330744"/>
              <a:ext cx="6045679" cy="3279599"/>
            </a:xfrm>
            <a:prstGeom prst="rect">
              <a:avLst/>
            </a:prstGeom>
            <a:ln w="12700">
              <a:solidFill>
                <a:schemeClr val="accent1"/>
              </a:solidFill>
            </a:ln>
          </p:spPr>
        </p:pic>
        <p:pic>
          <p:nvPicPr>
            <p:cNvPr id="5" name="Picture 4"/>
            <p:cNvPicPr>
              <a:picLocks noChangeAspect="1"/>
            </p:cNvPicPr>
            <p:nvPr/>
          </p:nvPicPr>
          <p:blipFill>
            <a:blip r:embed="rId4"/>
            <a:stretch>
              <a:fillRect/>
            </a:stretch>
          </p:blipFill>
          <p:spPr>
            <a:xfrm>
              <a:off x="3820835" y="3122234"/>
              <a:ext cx="2657602" cy="1412599"/>
            </a:xfrm>
            <a:prstGeom prst="rect">
              <a:avLst/>
            </a:prstGeom>
            <a:ln w="12700">
              <a:solidFill>
                <a:schemeClr val="accent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flipH="1">
              <a:off x="3162251" y="3516390"/>
              <a:ext cx="770728" cy="624289"/>
            </a:xfrm>
            <a:prstGeom prst="rect">
              <a:avLst/>
            </a:prstGeom>
            <a:ln w="12700">
              <a:noFill/>
            </a:ln>
            <a:effectLst>
              <a:outerShdw blurRad="50800" dist="38100" dir="2700000" algn="tl" rotWithShape="0">
                <a:prstClr val="black">
                  <a:alpha val="40000"/>
                </a:prstClr>
              </a:outerShdw>
            </a:effectLst>
          </p:spPr>
        </p:pic>
      </p:grpSp>
      <p:sp>
        <p:nvSpPr>
          <p:cNvPr id="9" name="Rectangle 8"/>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TextBox 9"/>
          <p:cNvSpPr txBox="1"/>
          <p:nvPr/>
        </p:nvSpPr>
        <p:spPr>
          <a:xfrm>
            <a:off x="155275" y="1580705"/>
            <a:ext cx="2355012" cy="4462760"/>
          </a:xfrm>
          <a:prstGeom prst="rect">
            <a:avLst/>
          </a:prstGeom>
          <a:noFill/>
        </p:spPr>
        <p:txBody>
          <a:bodyPr wrap="square" rtlCol="0">
            <a:spAutoFit/>
          </a:bodyPr>
          <a:lstStyle/>
          <a:p>
            <a:r>
              <a:rPr lang="en-US" sz="1600" b="1" dirty="0" smtClean="0">
                <a:solidFill>
                  <a:srgbClr val="C00000"/>
                </a:solidFill>
              </a:rPr>
              <a:t>Protocol Section</a:t>
            </a:r>
          </a:p>
          <a:p>
            <a:pPr marL="285750" indent="-285750">
              <a:buFont typeface="Wingdings" panose="05000000000000000000" pitchFamily="2" charset="2"/>
              <a:buChar char="q"/>
            </a:pPr>
            <a:r>
              <a:rPr lang="en-US" sz="1600" dirty="0" smtClean="0">
                <a:solidFill>
                  <a:srgbClr val="002D72"/>
                </a:solidFill>
              </a:rPr>
              <a:t>Study Identification</a:t>
            </a:r>
          </a:p>
          <a:p>
            <a:pPr marL="285750" indent="-285750">
              <a:buFont typeface="Wingdings" panose="05000000000000000000" pitchFamily="2" charset="2"/>
              <a:buChar char="q"/>
            </a:pPr>
            <a:r>
              <a:rPr lang="en-US" sz="1600" dirty="0" smtClean="0">
                <a:solidFill>
                  <a:srgbClr val="002D72"/>
                </a:solidFill>
              </a:rPr>
              <a:t>Study Status</a:t>
            </a:r>
          </a:p>
          <a:p>
            <a:pPr marL="285750" indent="-285750">
              <a:buFont typeface="Wingdings" panose="05000000000000000000" pitchFamily="2" charset="2"/>
              <a:buChar char="q"/>
            </a:pPr>
            <a:r>
              <a:rPr lang="en-US" sz="1600" dirty="0" smtClean="0">
                <a:solidFill>
                  <a:srgbClr val="002D72"/>
                </a:solidFill>
              </a:rPr>
              <a:t>Sponsor/Collaborators</a:t>
            </a:r>
          </a:p>
          <a:p>
            <a:pPr marL="285750" indent="-285750">
              <a:buFont typeface="Wingdings" panose="05000000000000000000" pitchFamily="2" charset="2"/>
              <a:buChar char="q"/>
            </a:pPr>
            <a:r>
              <a:rPr lang="en-US" sz="1600" dirty="0" smtClean="0">
                <a:solidFill>
                  <a:srgbClr val="002D72"/>
                </a:solidFill>
              </a:rPr>
              <a:t>Oversight</a:t>
            </a:r>
          </a:p>
          <a:p>
            <a:pPr marL="285750" indent="-285750">
              <a:buFont typeface="Wingdings" panose="05000000000000000000" pitchFamily="2" charset="2"/>
              <a:buChar char="q"/>
            </a:pPr>
            <a:r>
              <a:rPr lang="en-US" sz="1600" dirty="0" smtClean="0">
                <a:solidFill>
                  <a:srgbClr val="002D72"/>
                </a:solidFill>
              </a:rPr>
              <a:t>Description</a:t>
            </a:r>
          </a:p>
          <a:p>
            <a:pPr marL="285750" indent="-285750">
              <a:buFont typeface="Wingdings" panose="05000000000000000000" pitchFamily="2" charset="2"/>
              <a:buChar char="q"/>
            </a:pPr>
            <a:r>
              <a:rPr lang="en-US" sz="1600" dirty="0" smtClean="0">
                <a:solidFill>
                  <a:srgbClr val="002D72"/>
                </a:solidFill>
              </a:rPr>
              <a:t>Conditions</a:t>
            </a:r>
          </a:p>
          <a:p>
            <a:pPr marL="285750" indent="-285750">
              <a:buFont typeface="Wingdings" panose="05000000000000000000" pitchFamily="2" charset="2"/>
              <a:buChar char="q"/>
            </a:pPr>
            <a:r>
              <a:rPr lang="en-US" sz="1600" dirty="0" smtClean="0">
                <a:solidFill>
                  <a:srgbClr val="002D72"/>
                </a:solidFill>
              </a:rPr>
              <a:t>Study Design</a:t>
            </a:r>
          </a:p>
          <a:p>
            <a:pPr marL="285750" indent="-285750">
              <a:buFont typeface="Wingdings" panose="05000000000000000000" pitchFamily="2" charset="2"/>
              <a:buChar char="q"/>
            </a:pPr>
            <a:r>
              <a:rPr lang="en-US" sz="1600" dirty="0">
                <a:solidFill>
                  <a:srgbClr val="002D72"/>
                </a:solidFill>
              </a:rPr>
              <a:t>Arms/Interventions</a:t>
            </a:r>
          </a:p>
          <a:p>
            <a:pPr marL="285750" indent="-285750">
              <a:buFont typeface="Wingdings" panose="05000000000000000000" pitchFamily="2" charset="2"/>
              <a:buChar char="q"/>
            </a:pPr>
            <a:r>
              <a:rPr lang="en-US" sz="1600" dirty="0">
                <a:solidFill>
                  <a:srgbClr val="002D72"/>
                </a:solidFill>
              </a:rPr>
              <a:t>Outcome Measures</a:t>
            </a:r>
          </a:p>
          <a:p>
            <a:pPr marL="285750" indent="-285750">
              <a:buFont typeface="Wingdings" panose="05000000000000000000" pitchFamily="2" charset="2"/>
              <a:buChar char="q"/>
            </a:pPr>
            <a:r>
              <a:rPr lang="en-US" sz="1600" dirty="0">
                <a:solidFill>
                  <a:srgbClr val="002D72"/>
                </a:solidFill>
              </a:rPr>
              <a:t>Eligibility</a:t>
            </a:r>
          </a:p>
          <a:p>
            <a:pPr marL="285750" indent="-285750">
              <a:buFont typeface="Wingdings" panose="05000000000000000000" pitchFamily="2" charset="2"/>
              <a:buChar char="q"/>
            </a:pPr>
            <a:r>
              <a:rPr lang="en-US" sz="1600" dirty="0">
                <a:solidFill>
                  <a:srgbClr val="002D72"/>
                </a:solidFill>
              </a:rPr>
              <a:t>Contacts/Locations</a:t>
            </a:r>
          </a:p>
          <a:p>
            <a:pPr marL="285750" indent="-285750">
              <a:buFont typeface="Wingdings" panose="05000000000000000000" pitchFamily="2" charset="2"/>
              <a:buChar char="q"/>
            </a:pPr>
            <a:r>
              <a:rPr lang="en-US" sz="1600" dirty="0">
                <a:solidFill>
                  <a:srgbClr val="002D72"/>
                </a:solidFill>
              </a:rPr>
              <a:t>References</a:t>
            </a:r>
          </a:p>
          <a:p>
            <a:pPr marL="285750" indent="-285750">
              <a:buFont typeface="Wingdings" panose="05000000000000000000" pitchFamily="2" charset="2"/>
              <a:buChar char="q"/>
            </a:pPr>
            <a:endParaRPr lang="en-US" sz="1600"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11" name="Picture 10"/>
          <p:cNvPicPr>
            <a:picLocks noChangeAspect="1"/>
          </p:cNvPicPr>
          <p:nvPr/>
        </p:nvPicPr>
        <p:blipFill rotWithShape="1">
          <a:blip r:embed="rId7"/>
          <a:srcRect t="17692"/>
          <a:stretch/>
        </p:blipFill>
        <p:spPr>
          <a:xfrm>
            <a:off x="549935" y="6104083"/>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7270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register?</a:t>
            </a:r>
            <a:endParaRPr lang="en-US" dirty="0"/>
          </a:p>
        </p:txBody>
      </p:sp>
      <p:sp>
        <p:nvSpPr>
          <p:cNvPr id="3" name="Content Placeholder 2"/>
          <p:cNvSpPr>
            <a:spLocks noGrp="1"/>
          </p:cNvSpPr>
          <p:nvPr>
            <p:ph idx="1"/>
          </p:nvPr>
        </p:nvSpPr>
        <p:spPr>
          <a:xfrm>
            <a:off x="2857500" y="1580705"/>
            <a:ext cx="8496300" cy="4523378"/>
          </a:xfrm>
        </p:spPr>
        <p:txBody>
          <a:bodyPr>
            <a:normAutofit fontScale="92500" lnSpcReduction="20000"/>
          </a:bodyPr>
          <a:lstStyle/>
          <a:p>
            <a:pPr marL="0" indent="0">
              <a:buNone/>
            </a:pPr>
            <a:r>
              <a:rPr lang="en-US" sz="2400" dirty="0" smtClean="0"/>
              <a:t>Please refer to the checklist provided for details on what elements are required for registration.</a:t>
            </a:r>
            <a:endParaRPr lang="en-US" sz="2400" dirty="0"/>
          </a:p>
          <a:p>
            <a:pPr marL="0" indent="0">
              <a:buNone/>
            </a:pPr>
            <a:r>
              <a:rPr lang="en-US" sz="2400" b="1" dirty="0" smtClean="0"/>
              <a:t>Consider:</a:t>
            </a:r>
          </a:p>
          <a:p>
            <a:pPr marL="685800"/>
            <a:r>
              <a:rPr lang="en-US" sz="2400" dirty="0" smtClean="0"/>
              <a:t>The individual who creates the new record, automatically becomes the Record Owner. </a:t>
            </a:r>
            <a:r>
              <a:rPr lang="en-US" sz="2400" dirty="0"/>
              <a:t> </a:t>
            </a:r>
            <a:r>
              <a:rPr lang="en-US" sz="2400" dirty="0" smtClean="0"/>
              <a:t>If this needs to be changed, contact Martina/Latoya</a:t>
            </a:r>
          </a:p>
          <a:p>
            <a:pPr marL="685800"/>
            <a:r>
              <a:rPr lang="en-US" sz="2400" dirty="0" smtClean="0"/>
              <a:t>Assign </a:t>
            </a:r>
            <a:r>
              <a:rPr lang="en-US" sz="2400" dirty="0" smtClean="0"/>
              <a:t>necessary individuals </a:t>
            </a:r>
            <a:r>
              <a:rPr lang="en-US" sz="2400" dirty="0" smtClean="0"/>
              <a:t>to the access list</a:t>
            </a:r>
            <a:endParaRPr lang="en-US" sz="2400" dirty="0" smtClean="0"/>
          </a:p>
          <a:p>
            <a:pPr marL="685800"/>
            <a:r>
              <a:rPr lang="en-US" sz="2400" dirty="0" smtClean="0"/>
              <a:t>When determining anticipated completion dates, consider the time frames for outcome measures and intervention durations (per protocol)</a:t>
            </a:r>
          </a:p>
          <a:p>
            <a:pPr marL="685800"/>
            <a:r>
              <a:rPr lang="en-US" sz="2400" dirty="0" smtClean="0"/>
              <a:t>Define each arm, then assign individual interventions as specified in the protocol</a:t>
            </a:r>
          </a:p>
          <a:p>
            <a:pPr marL="685800"/>
            <a:r>
              <a:rPr lang="en-US" sz="2400" dirty="0" smtClean="0"/>
              <a:t>Make sure all study sites are listed</a:t>
            </a:r>
          </a:p>
          <a:p>
            <a:pPr marL="685800"/>
            <a:r>
              <a:rPr lang="en-US" sz="2400" dirty="0" smtClean="0"/>
              <a:t>Make sure accurate contact information is listed</a:t>
            </a:r>
          </a:p>
          <a:p>
            <a:pPr marL="0" indent="0">
              <a:buNone/>
            </a:pPr>
            <a:endParaRPr lang="en-US" sz="2400" dirty="0" smtClean="0"/>
          </a:p>
          <a:p>
            <a:pPr marL="0" indent="0">
              <a:buNone/>
            </a:pPr>
            <a:endParaRPr lang="en-US" sz="2400" dirty="0"/>
          </a:p>
        </p:txBody>
      </p:sp>
      <p:sp>
        <p:nvSpPr>
          <p:cNvPr id="9" name="Rectangle 8"/>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TextBox 9"/>
          <p:cNvSpPr txBox="1"/>
          <p:nvPr/>
        </p:nvSpPr>
        <p:spPr>
          <a:xfrm>
            <a:off x="155275" y="1580705"/>
            <a:ext cx="2355012" cy="4462760"/>
          </a:xfrm>
          <a:prstGeom prst="rect">
            <a:avLst/>
          </a:prstGeom>
          <a:noFill/>
        </p:spPr>
        <p:txBody>
          <a:bodyPr wrap="square" rtlCol="0">
            <a:spAutoFit/>
          </a:bodyPr>
          <a:lstStyle/>
          <a:p>
            <a:r>
              <a:rPr lang="en-US" sz="1600" b="1" dirty="0" smtClean="0">
                <a:solidFill>
                  <a:srgbClr val="C00000"/>
                </a:solidFill>
              </a:rPr>
              <a:t>Protocol Section</a:t>
            </a:r>
          </a:p>
          <a:p>
            <a:pPr marL="285750" indent="-285750">
              <a:buFont typeface="Wingdings" panose="05000000000000000000" pitchFamily="2" charset="2"/>
              <a:buChar char="q"/>
            </a:pPr>
            <a:r>
              <a:rPr lang="en-US" sz="1600" dirty="0" smtClean="0">
                <a:solidFill>
                  <a:srgbClr val="002D72"/>
                </a:solidFill>
              </a:rPr>
              <a:t>Study Identification</a:t>
            </a:r>
          </a:p>
          <a:p>
            <a:pPr marL="285750" indent="-285750">
              <a:buFont typeface="Wingdings" panose="05000000000000000000" pitchFamily="2" charset="2"/>
              <a:buChar char="q"/>
            </a:pPr>
            <a:r>
              <a:rPr lang="en-US" sz="1600" dirty="0" smtClean="0">
                <a:solidFill>
                  <a:srgbClr val="002D72"/>
                </a:solidFill>
              </a:rPr>
              <a:t>Study Status</a:t>
            </a:r>
          </a:p>
          <a:p>
            <a:pPr marL="285750" indent="-285750">
              <a:buFont typeface="Wingdings" panose="05000000000000000000" pitchFamily="2" charset="2"/>
              <a:buChar char="q"/>
            </a:pPr>
            <a:r>
              <a:rPr lang="en-US" sz="1600" dirty="0" smtClean="0">
                <a:solidFill>
                  <a:srgbClr val="002D72"/>
                </a:solidFill>
              </a:rPr>
              <a:t>Sponsor/Collaborators</a:t>
            </a:r>
          </a:p>
          <a:p>
            <a:pPr marL="285750" indent="-285750">
              <a:buFont typeface="Wingdings" panose="05000000000000000000" pitchFamily="2" charset="2"/>
              <a:buChar char="q"/>
            </a:pPr>
            <a:r>
              <a:rPr lang="en-US" sz="1600" dirty="0" smtClean="0">
                <a:solidFill>
                  <a:srgbClr val="002D72"/>
                </a:solidFill>
              </a:rPr>
              <a:t>Oversight</a:t>
            </a:r>
          </a:p>
          <a:p>
            <a:pPr marL="285750" indent="-285750">
              <a:buFont typeface="Wingdings" panose="05000000000000000000" pitchFamily="2" charset="2"/>
              <a:buChar char="q"/>
            </a:pPr>
            <a:r>
              <a:rPr lang="en-US" sz="1600" dirty="0" smtClean="0">
                <a:solidFill>
                  <a:srgbClr val="002D72"/>
                </a:solidFill>
              </a:rPr>
              <a:t>Description</a:t>
            </a:r>
          </a:p>
          <a:p>
            <a:pPr marL="285750" indent="-285750">
              <a:buFont typeface="Wingdings" panose="05000000000000000000" pitchFamily="2" charset="2"/>
              <a:buChar char="q"/>
            </a:pPr>
            <a:r>
              <a:rPr lang="en-US" sz="1600" dirty="0" smtClean="0">
                <a:solidFill>
                  <a:srgbClr val="002D72"/>
                </a:solidFill>
              </a:rPr>
              <a:t>Conditions</a:t>
            </a:r>
          </a:p>
          <a:p>
            <a:pPr marL="285750" indent="-285750">
              <a:buFont typeface="Wingdings" panose="05000000000000000000" pitchFamily="2" charset="2"/>
              <a:buChar char="q"/>
            </a:pPr>
            <a:r>
              <a:rPr lang="en-US" sz="1600" dirty="0" smtClean="0">
                <a:solidFill>
                  <a:srgbClr val="002D72"/>
                </a:solidFill>
              </a:rPr>
              <a:t>Study Design</a:t>
            </a:r>
          </a:p>
          <a:p>
            <a:pPr marL="285750" indent="-285750">
              <a:buFont typeface="Wingdings" panose="05000000000000000000" pitchFamily="2" charset="2"/>
              <a:buChar char="q"/>
            </a:pPr>
            <a:r>
              <a:rPr lang="en-US" sz="1600" dirty="0">
                <a:solidFill>
                  <a:srgbClr val="002D72"/>
                </a:solidFill>
              </a:rPr>
              <a:t>Arms/Interventions</a:t>
            </a:r>
          </a:p>
          <a:p>
            <a:pPr marL="285750" indent="-285750">
              <a:buFont typeface="Wingdings" panose="05000000000000000000" pitchFamily="2" charset="2"/>
              <a:buChar char="q"/>
            </a:pPr>
            <a:r>
              <a:rPr lang="en-US" sz="1600" dirty="0">
                <a:solidFill>
                  <a:srgbClr val="002D72"/>
                </a:solidFill>
              </a:rPr>
              <a:t>Outcome Measures</a:t>
            </a:r>
          </a:p>
          <a:p>
            <a:pPr marL="285750" indent="-285750">
              <a:buFont typeface="Wingdings" panose="05000000000000000000" pitchFamily="2" charset="2"/>
              <a:buChar char="q"/>
            </a:pPr>
            <a:r>
              <a:rPr lang="en-US" sz="1600" dirty="0">
                <a:solidFill>
                  <a:srgbClr val="002D72"/>
                </a:solidFill>
              </a:rPr>
              <a:t>Eligibility</a:t>
            </a:r>
          </a:p>
          <a:p>
            <a:pPr marL="285750" indent="-285750">
              <a:buFont typeface="Wingdings" panose="05000000000000000000" pitchFamily="2" charset="2"/>
              <a:buChar char="q"/>
            </a:pPr>
            <a:r>
              <a:rPr lang="en-US" sz="1600" dirty="0">
                <a:solidFill>
                  <a:srgbClr val="002D72"/>
                </a:solidFill>
              </a:rPr>
              <a:t>Contacts/Locations</a:t>
            </a:r>
          </a:p>
          <a:p>
            <a:pPr marL="285750" indent="-285750">
              <a:buFont typeface="Wingdings" panose="05000000000000000000" pitchFamily="2" charset="2"/>
              <a:buChar char="q"/>
            </a:pPr>
            <a:r>
              <a:rPr lang="en-US" sz="1600" dirty="0">
                <a:solidFill>
                  <a:srgbClr val="002D72"/>
                </a:solidFill>
              </a:rPr>
              <a:t>References</a:t>
            </a:r>
          </a:p>
          <a:p>
            <a:pPr marL="285750" indent="-285750">
              <a:buFont typeface="Wingdings" panose="05000000000000000000" pitchFamily="2" charset="2"/>
              <a:buChar char="q"/>
            </a:pPr>
            <a:endParaRPr lang="en-US" sz="1600"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11" name="Picture 10"/>
          <p:cNvPicPr>
            <a:picLocks noChangeAspect="1"/>
          </p:cNvPicPr>
          <p:nvPr/>
        </p:nvPicPr>
        <p:blipFill rotWithShape="1">
          <a:blip r:embed="rId2"/>
          <a:srcRect t="17692"/>
          <a:stretch/>
        </p:blipFill>
        <p:spPr>
          <a:xfrm>
            <a:off x="549935" y="6104083"/>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2201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register?</a:t>
            </a:r>
            <a:endParaRPr lang="en-US" dirty="0"/>
          </a:p>
        </p:txBody>
      </p:sp>
      <p:sp>
        <p:nvSpPr>
          <p:cNvPr id="3" name="Content Placeholder 2"/>
          <p:cNvSpPr>
            <a:spLocks noGrp="1"/>
          </p:cNvSpPr>
          <p:nvPr>
            <p:ph idx="1"/>
          </p:nvPr>
        </p:nvSpPr>
        <p:spPr>
          <a:xfrm>
            <a:off x="2836442" y="1580705"/>
            <a:ext cx="8816196" cy="1820174"/>
          </a:xfrm>
        </p:spPr>
        <p:txBody>
          <a:bodyPr>
            <a:normAutofit/>
          </a:bodyPr>
          <a:lstStyle/>
          <a:p>
            <a:pPr marL="0" indent="0">
              <a:lnSpc>
                <a:spcPct val="100000"/>
              </a:lnSpc>
              <a:buNone/>
            </a:pPr>
            <a:r>
              <a:rPr lang="en-US" sz="2400" b="1" i="1" dirty="0" smtClean="0"/>
              <a:t>Finalizing and Submitting the Record</a:t>
            </a:r>
            <a:endParaRPr lang="en-US" sz="2400" i="1" dirty="0" smtClean="0"/>
          </a:p>
          <a:p>
            <a:pPr marL="0" indent="0">
              <a:lnSpc>
                <a:spcPct val="100000"/>
              </a:lnSpc>
              <a:buNone/>
            </a:pPr>
            <a:r>
              <a:rPr lang="en-US" sz="2000" i="1" dirty="0" smtClean="0"/>
              <a:t>Once you have completed all sections of the record using your new checklist, and verified that all errors and warnings have been addressed, you must </a:t>
            </a:r>
            <a:r>
              <a:rPr lang="en-US" sz="2000" b="1" i="1" dirty="0" smtClean="0"/>
              <a:t>release </a:t>
            </a:r>
            <a:r>
              <a:rPr lang="en-US" sz="2000" i="1" dirty="0" smtClean="0"/>
              <a:t>the record.  This will now enter the CT.gov PRS review.</a:t>
            </a:r>
            <a:endParaRPr lang="en-US" sz="2000" i="1" dirty="0" smtClean="0"/>
          </a:p>
          <a:p>
            <a:pPr marL="457200" indent="-457200">
              <a:lnSpc>
                <a:spcPct val="100000"/>
              </a:lnSpc>
              <a:buFont typeface="+mj-lt"/>
              <a:buAutoNum type="arabicPeriod"/>
            </a:pPr>
            <a:endParaRPr lang="en-US" sz="2400" dirty="0" smtClean="0"/>
          </a:p>
        </p:txBody>
      </p:sp>
      <p:sp>
        <p:nvSpPr>
          <p:cNvPr id="5" name="Rectangle 4"/>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a:off x="155275" y="1580705"/>
            <a:ext cx="2355012" cy="4462760"/>
          </a:xfrm>
          <a:prstGeom prst="rect">
            <a:avLst/>
          </a:prstGeom>
          <a:noFill/>
        </p:spPr>
        <p:txBody>
          <a:bodyPr wrap="square" rtlCol="0">
            <a:spAutoFit/>
          </a:bodyPr>
          <a:lstStyle/>
          <a:p>
            <a:r>
              <a:rPr lang="en-US" sz="1600" b="1" dirty="0" smtClean="0">
                <a:solidFill>
                  <a:srgbClr val="C00000"/>
                </a:solidFill>
              </a:rPr>
              <a:t>Protocol Section</a:t>
            </a:r>
          </a:p>
          <a:p>
            <a:pPr marL="285750" indent="-285750">
              <a:buClr>
                <a:srgbClr val="00B050"/>
              </a:buClr>
              <a:buFont typeface="Wingdings" panose="05000000000000000000" pitchFamily="2" charset="2"/>
              <a:buChar char="ü"/>
            </a:pPr>
            <a:r>
              <a:rPr lang="en-US" sz="1600" dirty="0" smtClean="0">
                <a:solidFill>
                  <a:srgbClr val="002D72"/>
                </a:solidFill>
              </a:rPr>
              <a:t>Study Identification</a:t>
            </a:r>
          </a:p>
          <a:p>
            <a:pPr marL="285750" indent="-285750">
              <a:buClr>
                <a:srgbClr val="00B050"/>
              </a:buClr>
              <a:buFont typeface="Wingdings" panose="05000000000000000000" pitchFamily="2" charset="2"/>
              <a:buChar char="ü"/>
            </a:pPr>
            <a:r>
              <a:rPr lang="en-US" sz="1600" dirty="0" smtClean="0">
                <a:solidFill>
                  <a:srgbClr val="002D72"/>
                </a:solidFill>
              </a:rPr>
              <a:t>Study Status</a:t>
            </a:r>
          </a:p>
          <a:p>
            <a:pPr marL="285750" indent="-285750">
              <a:buClr>
                <a:srgbClr val="00B050"/>
              </a:buClr>
              <a:buFont typeface="Wingdings" panose="05000000000000000000" pitchFamily="2" charset="2"/>
              <a:buChar char="ü"/>
            </a:pPr>
            <a:r>
              <a:rPr lang="en-US" sz="1600" dirty="0" smtClean="0">
                <a:solidFill>
                  <a:srgbClr val="002D72"/>
                </a:solidFill>
              </a:rPr>
              <a:t>Sponsor/Collaborators</a:t>
            </a:r>
          </a:p>
          <a:p>
            <a:pPr marL="285750" indent="-285750">
              <a:buClr>
                <a:srgbClr val="00B050"/>
              </a:buClr>
              <a:buFont typeface="Wingdings" panose="05000000000000000000" pitchFamily="2" charset="2"/>
              <a:buChar char="ü"/>
            </a:pPr>
            <a:r>
              <a:rPr lang="en-US" sz="1600" dirty="0" smtClean="0">
                <a:solidFill>
                  <a:srgbClr val="002D72"/>
                </a:solidFill>
              </a:rPr>
              <a:t>Oversight</a:t>
            </a:r>
          </a:p>
          <a:p>
            <a:pPr marL="285750" indent="-285750">
              <a:buClr>
                <a:srgbClr val="00B050"/>
              </a:buClr>
              <a:buFont typeface="Wingdings" panose="05000000000000000000" pitchFamily="2" charset="2"/>
              <a:buChar char="ü"/>
            </a:pPr>
            <a:r>
              <a:rPr lang="en-US" sz="1600" dirty="0" smtClean="0">
                <a:solidFill>
                  <a:srgbClr val="002D72"/>
                </a:solidFill>
              </a:rPr>
              <a:t>Description</a:t>
            </a:r>
          </a:p>
          <a:p>
            <a:pPr marL="285750" indent="-285750">
              <a:buClr>
                <a:srgbClr val="00B050"/>
              </a:buClr>
              <a:buFont typeface="Wingdings" panose="05000000000000000000" pitchFamily="2" charset="2"/>
              <a:buChar char="ü"/>
            </a:pPr>
            <a:r>
              <a:rPr lang="en-US" sz="1600" dirty="0" smtClean="0">
                <a:solidFill>
                  <a:srgbClr val="002D72"/>
                </a:solidFill>
              </a:rPr>
              <a:t>Conditions</a:t>
            </a:r>
          </a:p>
          <a:p>
            <a:pPr marL="285750" indent="-285750">
              <a:buClr>
                <a:srgbClr val="00B050"/>
              </a:buClr>
              <a:buFont typeface="Wingdings" panose="05000000000000000000" pitchFamily="2" charset="2"/>
              <a:buChar char="ü"/>
            </a:pPr>
            <a:r>
              <a:rPr lang="en-US" sz="1600" dirty="0" smtClean="0">
                <a:solidFill>
                  <a:srgbClr val="002D72"/>
                </a:solidFill>
              </a:rPr>
              <a:t>Study Design</a:t>
            </a:r>
          </a:p>
          <a:p>
            <a:pPr marL="285750" indent="-285750">
              <a:buClr>
                <a:srgbClr val="00B050"/>
              </a:buClr>
              <a:buFont typeface="Wingdings" panose="05000000000000000000" pitchFamily="2" charset="2"/>
              <a:buChar char="ü"/>
            </a:pPr>
            <a:r>
              <a:rPr lang="en-US" sz="1600" dirty="0">
                <a:solidFill>
                  <a:srgbClr val="002D72"/>
                </a:solidFill>
              </a:rPr>
              <a:t>Arms/Interventions</a:t>
            </a:r>
          </a:p>
          <a:p>
            <a:pPr marL="285750" indent="-285750">
              <a:buClr>
                <a:srgbClr val="00B050"/>
              </a:buClr>
              <a:buFont typeface="Wingdings" panose="05000000000000000000" pitchFamily="2" charset="2"/>
              <a:buChar char="ü"/>
            </a:pPr>
            <a:r>
              <a:rPr lang="en-US" sz="1600" dirty="0" smtClean="0">
                <a:solidFill>
                  <a:srgbClr val="002D72"/>
                </a:solidFill>
              </a:rPr>
              <a:t>Outcome Measures</a:t>
            </a:r>
          </a:p>
          <a:p>
            <a:pPr marL="285750" indent="-285750">
              <a:buClr>
                <a:srgbClr val="00B050"/>
              </a:buClr>
              <a:buFont typeface="Wingdings" panose="05000000000000000000" pitchFamily="2" charset="2"/>
              <a:buChar char="ü"/>
            </a:pPr>
            <a:r>
              <a:rPr lang="en-US" sz="1600" dirty="0" smtClean="0">
                <a:solidFill>
                  <a:srgbClr val="002D72"/>
                </a:solidFill>
              </a:rPr>
              <a:t>Eligibility</a:t>
            </a:r>
          </a:p>
          <a:p>
            <a:pPr marL="285750" indent="-285750">
              <a:buClr>
                <a:srgbClr val="00B050"/>
              </a:buClr>
              <a:buFont typeface="Wingdings" panose="05000000000000000000" pitchFamily="2" charset="2"/>
              <a:buChar char="ü"/>
            </a:pPr>
            <a:r>
              <a:rPr lang="en-US" sz="1600" dirty="0" smtClean="0">
                <a:solidFill>
                  <a:srgbClr val="002D72"/>
                </a:solidFill>
              </a:rPr>
              <a:t>Contacts/Locations</a:t>
            </a:r>
          </a:p>
          <a:p>
            <a:pPr marL="284163" indent="-284163">
              <a:buClr>
                <a:srgbClr val="00B050"/>
              </a:buClr>
              <a:buFont typeface="Wingdings" panose="05000000000000000000" pitchFamily="2" charset="2"/>
              <a:buChar char="ü"/>
            </a:pPr>
            <a:r>
              <a:rPr lang="en-US" sz="1600" dirty="0" smtClean="0">
                <a:solidFill>
                  <a:srgbClr val="002D72"/>
                </a:solidFill>
              </a:rPr>
              <a:t>References</a:t>
            </a:r>
          </a:p>
          <a:p>
            <a:endParaRPr lang="en-US" sz="1600"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7" name="Picture 6"/>
          <p:cNvPicPr>
            <a:picLocks noChangeAspect="1"/>
          </p:cNvPicPr>
          <p:nvPr/>
        </p:nvPicPr>
        <p:blipFill rotWithShape="1">
          <a:blip r:embed="rId3"/>
          <a:srcRect t="17692"/>
          <a:stretch/>
        </p:blipFill>
        <p:spPr>
          <a:xfrm>
            <a:off x="549935" y="6104083"/>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rotWithShape="1">
          <a:blip r:embed="rId4"/>
          <a:srcRect l="23443"/>
          <a:stretch/>
        </p:blipFill>
        <p:spPr>
          <a:xfrm>
            <a:off x="4184581" y="4119711"/>
            <a:ext cx="2820738" cy="2311613"/>
          </a:xfrm>
          <a:prstGeom prst="rect">
            <a:avLst/>
          </a:prstGeom>
        </p:spPr>
      </p:pic>
      <p:pic>
        <p:nvPicPr>
          <p:cNvPr id="12" name="Picture 11"/>
          <p:cNvPicPr>
            <a:picLocks noChangeAspect="1"/>
          </p:cNvPicPr>
          <p:nvPr/>
        </p:nvPicPr>
        <p:blipFill>
          <a:blip r:embed="rId5"/>
          <a:stretch>
            <a:fillRect/>
          </a:stretch>
        </p:blipFill>
        <p:spPr>
          <a:xfrm>
            <a:off x="7493743" y="4119712"/>
            <a:ext cx="1582702" cy="2311612"/>
          </a:xfrm>
          <a:prstGeom prst="rect">
            <a:avLst/>
          </a:prstGeom>
        </p:spPr>
      </p:pic>
      <p:sp>
        <p:nvSpPr>
          <p:cNvPr id="13" name="&quot;No&quot; Symbol 12"/>
          <p:cNvSpPr/>
          <p:nvPr/>
        </p:nvSpPr>
        <p:spPr>
          <a:xfrm>
            <a:off x="4673005" y="4627104"/>
            <a:ext cx="1672086" cy="1369917"/>
          </a:xfrm>
          <a:prstGeom prst="noSmoking">
            <a:avLst/>
          </a:prstGeom>
          <a:solidFill>
            <a:srgbClr val="FF00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6"/>
          <a:stretch>
            <a:fillRect/>
          </a:stretch>
        </p:blipFill>
        <p:spPr>
          <a:xfrm>
            <a:off x="2836442" y="3107189"/>
            <a:ext cx="8234329" cy="945835"/>
          </a:xfrm>
          <a:prstGeom prst="rect">
            <a:avLst/>
          </a:prstGeom>
        </p:spPr>
      </p:pic>
    </p:spTree>
    <p:extLst>
      <p:ext uri="{BB962C8B-B14F-4D97-AF65-F5344CB8AC3E}">
        <p14:creationId xmlns:p14="http://schemas.microsoft.com/office/powerpoint/2010/main" val="60057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submitted my new record, now what?</a:t>
            </a:r>
            <a:endParaRPr lang="en-US" dirty="0"/>
          </a:p>
        </p:txBody>
      </p:sp>
      <p:sp>
        <p:nvSpPr>
          <p:cNvPr id="3" name="Content Placeholder 2"/>
          <p:cNvSpPr>
            <a:spLocks noGrp="1"/>
          </p:cNvSpPr>
          <p:nvPr>
            <p:ph idx="1"/>
          </p:nvPr>
        </p:nvSpPr>
        <p:spPr>
          <a:xfrm>
            <a:off x="2863970" y="1647644"/>
            <a:ext cx="8816196" cy="4754351"/>
          </a:xfrm>
        </p:spPr>
        <p:txBody>
          <a:bodyPr>
            <a:normAutofit/>
          </a:bodyPr>
          <a:lstStyle/>
          <a:p>
            <a:pPr marL="0" indent="0">
              <a:lnSpc>
                <a:spcPct val="100000"/>
              </a:lnSpc>
              <a:buNone/>
            </a:pPr>
            <a:r>
              <a:rPr lang="en-US" sz="2400" b="1" i="1" dirty="0" smtClean="0"/>
              <a:t>Next steps…</a:t>
            </a:r>
            <a:endParaRPr lang="en-US" sz="2400" i="1" dirty="0" smtClean="0"/>
          </a:p>
          <a:p>
            <a:pPr marL="457200" indent="-457200">
              <a:lnSpc>
                <a:spcPct val="100000"/>
              </a:lnSpc>
              <a:buFont typeface="+mj-lt"/>
              <a:buAutoNum type="arabicPeriod"/>
            </a:pPr>
            <a:r>
              <a:rPr lang="en-US" sz="2000" b="1" dirty="0" smtClean="0"/>
              <a:t>ClinicalTrials.gov PRS Review (up to 2-7 business days)</a:t>
            </a:r>
          </a:p>
          <a:p>
            <a:pPr marL="457200" indent="-457200">
              <a:lnSpc>
                <a:spcPct val="100000"/>
              </a:lnSpc>
              <a:buFont typeface="+mj-lt"/>
              <a:buAutoNum type="arabicPeriod"/>
            </a:pPr>
            <a:r>
              <a:rPr lang="en-US" sz="2000" b="1" dirty="0" smtClean="0"/>
              <a:t>Reply </a:t>
            </a:r>
            <a:r>
              <a:rPr lang="en-US" sz="2000" dirty="0" smtClean="0"/>
              <a:t>to Reviewer Comments (if applicable) </a:t>
            </a:r>
            <a:r>
              <a:rPr lang="en-US" sz="2000" b="1" dirty="0" smtClean="0"/>
              <a:t>within 15 </a:t>
            </a:r>
            <a:r>
              <a:rPr lang="en-US" sz="2000" b="1" u="sng" dirty="0" smtClean="0"/>
              <a:t>calendar</a:t>
            </a:r>
            <a:r>
              <a:rPr lang="en-US" sz="2000" b="1" dirty="0" smtClean="0"/>
              <a:t> days</a:t>
            </a:r>
          </a:p>
          <a:p>
            <a:pPr marL="457200" indent="-457200">
              <a:lnSpc>
                <a:spcPct val="100000"/>
              </a:lnSpc>
              <a:buFont typeface="+mj-lt"/>
              <a:buAutoNum type="arabicPeriod"/>
            </a:pPr>
            <a:r>
              <a:rPr lang="en-US" sz="2000" b="1" dirty="0" smtClean="0"/>
              <a:t>Record will be made public after it clears PRS Review</a:t>
            </a:r>
          </a:p>
          <a:p>
            <a:pPr marL="457200" indent="-457200">
              <a:lnSpc>
                <a:spcPct val="100000"/>
              </a:lnSpc>
              <a:buFont typeface="+mj-lt"/>
              <a:buAutoNum type="arabicPeriod"/>
            </a:pPr>
            <a:r>
              <a:rPr lang="en-US" sz="2000" b="1" dirty="0"/>
              <a:t>Update </a:t>
            </a:r>
            <a:r>
              <a:rPr lang="en-US" sz="2000" dirty="0"/>
              <a:t>your record </a:t>
            </a:r>
            <a:r>
              <a:rPr lang="en-US" sz="2000" b="1" dirty="0"/>
              <a:t>within 30 days </a:t>
            </a:r>
            <a:r>
              <a:rPr lang="en-US" sz="2000" dirty="0"/>
              <a:t>of any changes to the study</a:t>
            </a:r>
          </a:p>
          <a:p>
            <a:pPr marL="457200" indent="-457200">
              <a:lnSpc>
                <a:spcPct val="100000"/>
              </a:lnSpc>
              <a:buFont typeface="+mj-lt"/>
              <a:buAutoNum type="arabicPeriod"/>
            </a:pPr>
            <a:r>
              <a:rPr lang="en-US" sz="2000" b="1" dirty="0" smtClean="0"/>
              <a:t>Verify </a:t>
            </a:r>
            <a:r>
              <a:rPr lang="en-US" sz="2000" dirty="0" smtClean="0"/>
              <a:t>your record at least </a:t>
            </a:r>
            <a:r>
              <a:rPr lang="en-US" sz="2000" b="1" dirty="0" smtClean="0"/>
              <a:t>once a year</a:t>
            </a:r>
          </a:p>
          <a:p>
            <a:pPr marL="457200" indent="-457200">
              <a:lnSpc>
                <a:spcPct val="100000"/>
              </a:lnSpc>
              <a:buFont typeface="+mj-lt"/>
              <a:buAutoNum type="arabicPeriod"/>
            </a:pPr>
            <a:r>
              <a:rPr lang="en-US" sz="2000" b="1" dirty="0" smtClean="0"/>
              <a:t>Results entry </a:t>
            </a:r>
            <a:r>
              <a:rPr lang="en-US" sz="2000" dirty="0" smtClean="0"/>
              <a:t>within 12 months of the Primary Completion Date</a:t>
            </a:r>
          </a:p>
          <a:p>
            <a:pPr marL="457200" indent="-457200">
              <a:lnSpc>
                <a:spcPct val="100000"/>
              </a:lnSpc>
              <a:buFont typeface="+mj-lt"/>
              <a:buAutoNum type="arabicPeriod"/>
            </a:pPr>
            <a:endParaRPr lang="en-US" sz="2000" dirty="0" smtClean="0"/>
          </a:p>
          <a:p>
            <a:pPr marL="457200" indent="-457200">
              <a:lnSpc>
                <a:spcPct val="100000"/>
              </a:lnSpc>
              <a:buFont typeface="+mj-lt"/>
              <a:buAutoNum type="arabicPeriod"/>
            </a:pPr>
            <a:endParaRPr lang="en-US" sz="2400" dirty="0" smtClean="0"/>
          </a:p>
        </p:txBody>
      </p:sp>
      <p:sp>
        <p:nvSpPr>
          <p:cNvPr id="5" name="Rectangle 4"/>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a:off x="155275" y="1580705"/>
            <a:ext cx="2355012" cy="4462760"/>
          </a:xfrm>
          <a:prstGeom prst="rect">
            <a:avLst/>
          </a:prstGeom>
          <a:noFill/>
        </p:spPr>
        <p:txBody>
          <a:bodyPr wrap="square" rtlCol="0">
            <a:spAutoFit/>
          </a:bodyPr>
          <a:lstStyle/>
          <a:p>
            <a:r>
              <a:rPr lang="en-US" sz="1600" b="1" dirty="0" smtClean="0">
                <a:solidFill>
                  <a:srgbClr val="C00000"/>
                </a:solidFill>
              </a:rPr>
              <a:t>Protocol Section</a:t>
            </a:r>
          </a:p>
          <a:p>
            <a:pPr marL="285750" indent="-285750">
              <a:buClr>
                <a:srgbClr val="00B050"/>
              </a:buClr>
              <a:buFont typeface="Wingdings" panose="05000000000000000000" pitchFamily="2" charset="2"/>
              <a:buChar char="ü"/>
            </a:pPr>
            <a:r>
              <a:rPr lang="en-US" sz="1600" dirty="0" smtClean="0">
                <a:solidFill>
                  <a:srgbClr val="002D72"/>
                </a:solidFill>
              </a:rPr>
              <a:t>Study Identification</a:t>
            </a:r>
          </a:p>
          <a:p>
            <a:pPr marL="285750" indent="-285750">
              <a:buClr>
                <a:srgbClr val="00B050"/>
              </a:buClr>
              <a:buFont typeface="Wingdings" panose="05000000000000000000" pitchFamily="2" charset="2"/>
              <a:buChar char="ü"/>
            </a:pPr>
            <a:r>
              <a:rPr lang="en-US" sz="1600" dirty="0" smtClean="0">
                <a:solidFill>
                  <a:srgbClr val="002D72"/>
                </a:solidFill>
              </a:rPr>
              <a:t>Study Status</a:t>
            </a:r>
          </a:p>
          <a:p>
            <a:pPr marL="285750" indent="-285750">
              <a:buClr>
                <a:srgbClr val="00B050"/>
              </a:buClr>
              <a:buFont typeface="Wingdings" panose="05000000000000000000" pitchFamily="2" charset="2"/>
              <a:buChar char="ü"/>
            </a:pPr>
            <a:r>
              <a:rPr lang="en-US" sz="1600" dirty="0" smtClean="0">
                <a:solidFill>
                  <a:srgbClr val="002D72"/>
                </a:solidFill>
              </a:rPr>
              <a:t>Sponsor/Collaborators</a:t>
            </a:r>
          </a:p>
          <a:p>
            <a:pPr marL="285750" indent="-285750">
              <a:buClr>
                <a:srgbClr val="00B050"/>
              </a:buClr>
              <a:buFont typeface="Wingdings" panose="05000000000000000000" pitchFamily="2" charset="2"/>
              <a:buChar char="ü"/>
            </a:pPr>
            <a:r>
              <a:rPr lang="en-US" sz="1600" dirty="0" smtClean="0">
                <a:solidFill>
                  <a:srgbClr val="002D72"/>
                </a:solidFill>
              </a:rPr>
              <a:t>Oversight</a:t>
            </a:r>
          </a:p>
          <a:p>
            <a:pPr marL="285750" indent="-285750">
              <a:buClr>
                <a:srgbClr val="00B050"/>
              </a:buClr>
              <a:buFont typeface="Wingdings" panose="05000000000000000000" pitchFamily="2" charset="2"/>
              <a:buChar char="ü"/>
            </a:pPr>
            <a:r>
              <a:rPr lang="en-US" sz="1600" dirty="0" smtClean="0">
                <a:solidFill>
                  <a:srgbClr val="002D72"/>
                </a:solidFill>
              </a:rPr>
              <a:t>Description</a:t>
            </a:r>
          </a:p>
          <a:p>
            <a:pPr marL="285750" indent="-285750">
              <a:buClr>
                <a:srgbClr val="00B050"/>
              </a:buClr>
              <a:buFont typeface="Wingdings" panose="05000000000000000000" pitchFamily="2" charset="2"/>
              <a:buChar char="ü"/>
            </a:pPr>
            <a:r>
              <a:rPr lang="en-US" sz="1600" dirty="0" smtClean="0">
                <a:solidFill>
                  <a:srgbClr val="002D72"/>
                </a:solidFill>
              </a:rPr>
              <a:t>Conditions</a:t>
            </a:r>
          </a:p>
          <a:p>
            <a:pPr marL="285750" indent="-285750">
              <a:buClr>
                <a:srgbClr val="00B050"/>
              </a:buClr>
              <a:buFont typeface="Wingdings" panose="05000000000000000000" pitchFamily="2" charset="2"/>
              <a:buChar char="ü"/>
            </a:pPr>
            <a:r>
              <a:rPr lang="en-US" sz="1600" dirty="0" smtClean="0">
                <a:solidFill>
                  <a:srgbClr val="002D72"/>
                </a:solidFill>
              </a:rPr>
              <a:t>Study Design</a:t>
            </a:r>
          </a:p>
          <a:p>
            <a:pPr marL="285750" indent="-285750">
              <a:buClr>
                <a:srgbClr val="00B050"/>
              </a:buClr>
              <a:buFont typeface="Wingdings" panose="05000000000000000000" pitchFamily="2" charset="2"/>
              <a:buChar char="ü"/>
            </a:pPr>
            <a:r>
              <a:rPr lang="en-US" sz="1600" dirty="0">
                <a:solidFill>
                  <a:srgbClr val="002D72"/>
                </a:solidFill>
              </a:rPr>
              <a:t>Arms/Interventions</a:t>
            </a:r>
          </a:p>
          <a:p>
            <a:pPr marL="285750" indent="-285750">
              <a:buClr>
                <a:srgbClr val="00B050"/>
              </a:buClr>
              <a:buFont typeface="Wingdings" panose="05000000000000000000" pitchFamily="2" charset="2"/>
              <a:buChar char="ü"/>
            </a:pPr>
            <a:r>
              <a:rPr lang="en-US" sz="1600" dirty="0" smtClean="0">
                <a:solidFill>
                  <a:srgbClr val="002D72"/>
                </a:solidFill>
              </a:rPr>
              <a:t>Outcome Measures</a:t>
            </a:r>
          </a:p>
          <a:p>
            <a:pPr marL="285750" indent="-285750">
              <a:buClr>
                <a:srgbClr val="00B050"/>
              </a:buClr>
              <a:buFont typeface="Wingdings" panose="05000000000000000000" pitchFamily="2" charset="2"/>
              <a:buChar char="ü"/>
            </a:pPr>
            <a:r>
              <a:rPr lang="en-US" sz="1600" dirty="0" smtClean="0">
                <a:solidFill>
                  <a:srgbClr val="002D72"/>
                </a:solidFill>
              </a:rPr>
              <a:t>Eligibility</a:t>
            </a:r>
          </a:p>
          <a:p>
            <a:pPr marL="285750" indent="-285750">
              <a:buClr>
                <a:srgbClr val="00B050"/>
              </a:buClr>
              <a:buFont typeface="Wingdings" panose="05000000000000000000" pitchFamily="2" charset="2"/>
              <a:buChar char="ü"/>
            </a:pPr>
            <a:r>
              <a:rPr lang="en-US" sz="1600" dirty="0" smtClean="0">
                <a:solidFill>
                  <a:srgbClr val="002D72"/>
                </a:solidFill>
              </a:rPr>
              <a:t>Contacts/Locations</a:t>
            </a:r>
          </a:p>
          <a:p>
            <a:pPr marL="284163" indent="-284163">
              <a:buClr>
                <a:srgbClr val="00B050"/>
              </a:buClr>
              <a:buFont typeface="Wingdings" panose="05000000000000000000" pitchFamily="2" charset="2"/>
              <a:buChar char="ü"/>
            </a:pPr>
            <a:r>
              <a:rPr lang="en-US" sz="1600" dirty="0" smtClean="0">
                <a:solidFill>
                  <a:srgbClr val="002D72"/>
                </a:solidFill>
              </a:rPr>
              <a:t>References</a:t>
            </a:r>
          </a:p>
          <a:p>
            <a:endParaRPr lang="en-US" sz="1600"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7" name="Picture 6"/>
          <p:cNvPicPr>
            <a:picLocks noChangeAspect="1"/>
          </p:cNvPicPr>
          <p:nvPr/>
        </p:nvPicPr>
        <p:blipFill rotWithShape="1">
          <a:blip r:embed="rId3"/>
          <a:srcRect t="17692"/>
          <a:stretch/>
        </p:blipFill>
        <p:spPr>
          <a:xfrm>
            <a:off x="549935" y="6104083"/>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6170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 do I need to update my record?</a:t>
            </a:r>
            <a:endParaRPr lang="en-US" dirty="0"/>
          </a:p>
        </p:txBody>
      </p:sp>
      <p:sp>
        <p:nvSpPr>
          <p:cNvPr id="3" name="Content Placeholder 2"/>
          <p:cNvSpPr>
            <a:spLocks noGrp="1"/>
          </p:cNvSpPr>
          <p:nvPr>
            <p:ph idx="1"/>
          </p:nvPr>
        </p:nvSpPr>
        <p:spPr>
          <a:xfrm>
            <a:off x="2857500" y="1580705"/>
            <a:ext cx="8496300" cy="1097181"/>
          </a:xfrm>
        </p:spPr>
        <p:txBody>
          <a:bodyPr>
            <a:normAutofit/>
          </a:bodyPr>
          <a:lstStyle/>
          <a:p>
            <a:pPr marL="514350" indent="-514350">
              <a:buFont typeface="+mj-lt"/>
              <a:buAutoNum type="arabicPeriod"/>
            </a:pPr>
            <a:r>
              <a:rPr lang="en-US" sz="2400" dirty="0"/>
              <a:t>Record should be updated within 30 days of any study change</a:t>
            </a:r>
          </a:p>
          <a:p>
            <a:pPr marL="514350" indent="-514350">
              <a:buFont typeface="+mj-lt"/>
              <a:buAutoNum type="arabicPeriod"/>
            </a:pPr>
            <a:r>
              <a:rPr lang="en-US" sz="2400" dirty="0" smtClean="0"/>
              <a:t>Study status must be verified at least once-a-year</a:t>
            </a:r>
          </a:p>
        </p:txBody>
      </p:sp>
      <p:pic>
        <p:nvPicPr>
          <p:cNvPr id="4" name="Picture 3"/>
          <p:cNvPicPr>
            <a:picLocks noChangeAspect="1"/>
          </p:cNvPicPr>
          <p:nvPr/>
        </p:nvPicPr>
        <p:blipFill>
          <a:blip r:embed="rId3"/>
          <a:stretch>
            <a:fillRect/>
          </a:stretch>
        </p:blipFill>
        <p:spPr>
          <a:xfrm>
            <a:off x="2857500" y="2492829"/>
            <a:ext cx="8885039" cy="1902959"/>
          </a:xfrm>
          <a:prstGeom prst="rect">
            <a:avLst/>
          </a:prstGeom>
        </p:spPr>
      </p:pic>
      <p:sp>
        <p:nvSpPr>
          <p:cNvPr id="13" name="TextBox 12"/>
          <p:cNvSpPr txBox="1"/>
          <p:nvPr/>
        </p:nvSpPr>
        <p:spPr>
          <a:xfrm>
            <a:off x="2901044" y="4529099"/>
            <a:ext cx="6787242" cy="215443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i="1" dirty="0">
                <a:solidFill>
                  <a:srgbClr val="002D72"/>
                </a:solidFill>
              </a:rPr>
              <a:t>Primary Completion Date: </a:t>
            </a:r>
            <a:r>
              <a:rPr lang="en-US" sz="2000" dirty="0">
                <a:solidFill>
                  <a:srgbClr val="002D72"/>
                </a:solidFill>
              </a:rPr>
              <a:t>the date that the last data point for the primary outcome measure was </a:t>
            </a:r>
            <a:r>
              <a:rPr lang="en-US" sz="2000" u="sng" dirty="0">
                <a:solidFill>
                  <a:srgbClr val="002D72"/>
                </a:solidFill>
              </a:rPr>
              <a:t>collected</a:t>
            </a:r>
            <a:r>
              <a:rPr lang="en-US" sz="2000" dirty="0">
                <a:solidFill>
                  <a:srgbClr val="002D72"/>
                </a:solidFill>
              </a:rPr>
              <a:t> from the last enrolled participant</a:t>
            </a:r>
            <a:r>
              <a:rPr lang="en-US" sz="2000" dirty="0" smtClean="0">
                <a:solidFill>
                  <a:srgbClr val="002D72"/>
                </a:solidFill>
              </a:rPr>
              <a:t>.</a:t>
            </a:r>
          </a:p>
          <a:p>
            <a:endParaRPr lang="en-US" sz="1200" dirty="0">
              <a:solidFill>
                <a:srgbClr val="002D72"/>
              </a:solidFill>
            </a:endParaRPr>
          </a:p>
          <a:p>
            <a:endParaRPr lang="en-US" sz="200" b="1" i="1" dirty="0">
              <a:solidFill>
                <a:srgbClr val="002D72"/>
              </a:solidFill>
            </a:endParaRPr>
          </a:p>
          <a:p>
            <a:r>
              <a:rPr lang="en-US" sz="2000" b="1" i="1" dirty="0">
                <a:solidFill>
                  <a:srgbClr val="002D72"/>
                </a:solidFill>
              </a:rPr>
              <a:t>Study Completion Date: </a:t>
            </a:r>
            <a:r>
              <a:rPr lang="en-US" sz="2000" dirty="0">
                <a:solidFill>
                  <a:srgbClr val="002D72"/>
                </a:solidFill>
              </a:rPr>
              <a:t>the date that the last data point for all remaining outcome measures was </a:t>
            </a:r>
            <a:r>
              <a:rPr lang="en-US" sz="2000" u="sng" dirty="0">
                <a:solidFill>
                  <a:srgbClr val="002D72"/>
                </a:solidFill>
              </a:rPr>
              <a:t>collected</a:t>
            </a:r>
            <a:r>
              <a:rPr lang="en-US" sz="2000" dirty="0">
                <a:solidFill>
                  <a:srgbClr val="002D72"/>
                </a:solidFill>
              </a:rPr>
              <a:t> from the last enrolled participant.</a:t>
            </a:r>
          </a:p>
        </p:txBody>
      </p:sp>
      <p:sp>
        <p:nvSpPr>
          <p:cNvPr id="14" name="Oval 13"/>
          <p:cNvSpPr/>
          <p:nvPr/>
        </p:nvSpPr>
        <p:spPr>
          <a:xfrm>
            <a:off x="4909457" y="2677886"/>
            <a:ext cx="1436914" cy="4572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6433457" y="3243943"/>
            <a:ext cx="1524000" cy="108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57457" y="3055826"/>
            <a:ext cx="3396343" cy="646331"/>
          </a:xfrm>
          <a:prstGeom prst="rect">
            <a:avLst/>
          </a:prstGeom>
          <a:noFill/>
        </p:spPr>
        <p:txBody>
          <a:bodyPr wrap="square" rtlCol="0">
            <a:spAutoFit/>
          </a:bodyPr>
          <a:lstStyle/>
          <a:p>
            <a:r>
              <a:rPr lang="en-US" b="1" dirty="0" smtClean="0">
                <a:solidFill>
                  <a:srgbClr val="FF0000"/>
                </a:solidFill>
              </a:rPr>
              <a:t>Must be updated within 30 days of change in status</a:t>
            </a:r>
            <a:endParaRPr lang="en-US" b="1" dirty="0">
              <a:solidFill>
                <a:srgbClr val="FF0000"/>
              </a:solidFill>
            </a:endParaRPr>
          </a:p>
        </p:txBody>
      </p:sp>
      <p:sp>
        <p:nvSpPr>
          <p:cNvPr id="20" name="Rectangle 19"/>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TextBox 20"/>
          <p:cNvSpPr txBox="1"/>
          <p:nvPr/>
        </p:nvSpPr>
        <p:spPr>
          <a:xfrm>
            <a:off x="155275" y="1580705"/>
            <a:ext cx="2355012" cy="4462760"/>
          </a:xfrm>
          <a:prstGeom prst="rect">
            <a:avLst/>
          </a:prstGeom>
          <a:noFill/>
        </p:spPr>
        <p:txBody>
          <a:bodyPr wrap="square" rtlCol="0">
            <a:spAutoFit/>
          </a:bodyPr>
          <a:lstStyle/>
          <a:p>
            <a:r>
              <a:rPr lang="en-US" sz="1600" b="1" dirty="0" smtClean="0">
                <a:solidFill>
                  <a:srgbClr val="C00000"/>
                </a:solidFill>
              </a:rPr>
              <a:t>Protocol Section</a:t>
            </a:r>
          </a:p>
          <a:p>
            <a:pPr marL="285750" indent="-285750">
              <a:buClr>
                <a:srgbClr val="00B050"/>
              </a:buClr>
              <a:buFont typeface="Wingdings" panose="05000000000000000000" pitchFamily="2" charset="2"/>
              <a:buChar char="ü"/>
            </a:pPr>
            <a:r>
              <a:rPr lang="en-US" sz="1600" dirty="0" smtClean="0">
                <a:solidFill>
                  <a:srgbClr val="002D72"/>
                </a:solidFill>
              </a:rPr>
              <a:t>Study Identification</a:t>
            </a:r>
          </a:p>
          <a:p>
            <a:pPr marL="285750" indent="-285750">
              <a:buClr>
                <a:srgbClr val="00B050"/>
              </a:buClr>
              <a:buFont typeface="Wingdings" panose="05000000000000000000" pitchFamily="2" charset="2"/>
              <a:buChar char="ü"/>
            </a:pPr>
            <a:r>
              <a:rPr lang="en-US" sz="1600" dirty="0" smtClean="0">
                <a:solidFill>
                  <a:srgbClr val="002D72"/>
                </a:solidFill>
              </a:rPr>
              <a:t>Study Status</a:t>
            </a:r>
          </a:p>
          <a:p>
            <a:pPr marL="285750" indent="-285750">
              <a:buClr>
                <a:srgbClr val="00B050"/>
              </a:buClr>
              <a:buFont typeface="Wingdings" panose="05000000000000000000" pitchFamily="2" charset="2"/>
              <a:buChar char="ü"/>
            </a:pPr>
            <a:r>
              <a:rPr lang="en-US" sz="1600" dirty="0" smtClean="0">
                <a:solidFill>
                  <a:srgbClr val="002D72"/>
                </a:solidFill>
              </a:rPr>
              <a:t>Sponsor/Collaborators</a:t>
            </a:r>
          </a:p>
          <a:p>
            <a:pPr marL="285750" indent="-285750">
              <a:buClr>
                <a:srgbClr val="00B050"/>
              </a:buClr>
              <a:buFont typeface="Wingdings" panose="05000000000000000000" pitchFamily="2" charset="2"/>
              <a:buChar char="ü"/>
            </a:pPr>
            <a:r>
              <a:rPr lang="en-US" sz="1600" dirty="0" smtClean="0">
                <a:solidFill>
                  <a:srgbClr val="002D72"/>
                </a:solidFill>
              </a:rPr>
              <a:t>Oversight</a:t>
            </a:r>
          </a:p>
          <a:p>
            <a:pPr marL="285750" indent="-285750">
              <a:buClr>
                <a:srgbClr val="00B050"/>
              </a:buClr>
              <a:buFont typeface="Wingdings" panose="05000000000000000000" pitchFamily="2" charset="2"/>
              <a:buChar char="ü"/>
            </a:pPr>
            <a:r>
              <a:rPr lang="en-US" sz="1600" dirty="0" smtClean="0">
                <a:solidFill>
                  <a:srgbClr val="002D72"/>
                </a:solidFill>
              </a:rPr>
              <a:t>Description</a:t>
            </a:r>
          </a:p>
          <a:p>
            <a:pPr marL="285750" indent="-285750">
              <a:buClr>
                <a:srgbClr val="00B050"/>
              </a:buClr>
              <a:buFont typeface="Wingdings" panose="05000000000000000000" pitchFamily="2" charset="2"/>
              <a:buChar char="ü"/>
            </a:pPr>
            <a:r>
              <a:rPr lang="en-US" sz="1600" dirty="0" smtClean="0">
                <a:solidFill>
                  <a:srgbClr val="002D72"/>
                </a:solidFill>
              </a:rPr>
              <a:t>Conditions</a:t>
            </a:r>
          </a:p>
          <a:p>
            <a:pPr marL="285750" indent="-285750">
              <a:buClr>
                <a:srgbClr val="00B050"/>
              </a:buClr>
              <a:buFont typeface="Wingdings" panose="05000000000000000000" pitchFamily="2" charset="2"/>
              <a:buChar char="ü"/>
            </a:pPr>
            <a:r>
              <a:rPr lang="en-US" sz="1600" dirty="0" smtClean="0">
                <a:solidFill>
                  <a:srgbClr val="002D72"/>
                </a:solidFill>
              </a:rPr>
              <a:t>Study Design</a:t>
            </a:r>
          </a:p>
          <a:p>
            <a:pPr marL="285750" indent="-285750">
              <a:buClr>
                <a:srgbClr val="00B050"/>
              </a:buClr>
              <a:buFont typeface="Wingdings" panose="05000000000000000000" pitchFamily="2" charset="2"/>
              <a:buChar char="ü"/>
            </a:pPr>
            <a:r>
              <a:rPr lang="en-US" sz="1600" dirty="0">
                <a:solidFill>
                  <a:srgbClr val="002D72"/>
                </a:solidFill>
              </a:rPr>
              <a:t>Arms/Interventions</a:t>
            </a:r>
          </a:p>
          <a:p>
            <a:pPr marL="285750" indent="-285750">
              <a:buClr>
                <a:srgbClr val="00B050"/>
              </a:buClr>
              <a:buFont typeface="Wingdings" panose="05000000000000000000" pitchFamily="2" charset="2"/>
              <a:buChar char="ü"/>
            </a:pPr>
            <a:r>
              <a:rPr lang="en-US" sz="1600" dirty="0" smtClean="0">
                <a:solidFill>
                  <a:srgbClr val="002D72"/>
                </a:solidFill>
              </a:rPr>
              <a:t>Outcome Measures</a:t>
            </a:r>
          </a:p>
          <a:p>
            <a:pPr marL="285750" indent="-285750">
              <a:buClr>
                <a:srgbClr val="00B050"/>
              </a:buClr>
              <a:buFont typeface="Wingdings" panose="05000000000000000000" pitchFamily="2" charset="2"/>
              <a:buChar char="ü"/>
            </a:pPr>
            <a:r>
              <a:rPr lang="en-US" sz="1600" dirty="0" smtClean="0">
                <a:solidFill>
                  <a:srgbClr val="002D72"/>
                </a:solidFill>
              </a:rPr>
              <a:t>Eligibility</a:t>
            </a:r>
          </a:p>
          <a:p>
            <a:pPr marL="285750" indent="-285750">
              <a:buClr>
                <a:srgbClr val="00B050"/>
              </a:buClr>
              <a:buFont typeface="Wingdings" panose="05000000000000000000" pitchFamily="2" charset="2"/>
              <a:buChar char="ü"/>
            </a:pPr>
            <a:r>
              <a:rPr lang="en-US" sz="1600" dirty="0" smtClean="0">
                <a:solidFill>
                  <a:srgbClr val="002D72"/>
                </a:solidFill>
              </a:rPr>
              <a:t>Contacts/Locations</a:t>
            </a:r>
          </a:p>
          <a:p>
            <a:pPr marL="284163" indent="-284163">
              <a:buClr>
                <a:srgbClr val="00B050"/>
              </a:buClr>
              <a:buFont typeface="Wingdings" panose="05000000000000000000" pitchFamily="2" charset="2"/>
              <a:buChar char="ü"/>
            </a:pPr>
            <a:r>
              <a:rPr lang="en-US" sz="1600" dirty="0" smtClean="0">
                <a:solidFill>
                  <a:srgbClr val="002D72"/>
                </a:solidFill>
              </a:rPr>
              <a:t>References</a:t>
            </a:r>
          </a:p>
          <a:p>
            <a:endParaRPr lang="en-US" sz="1600"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22" name="Picture 21"/>
          <p:cNvPicPr>
            <a:picLocks noChangeAspect="1"/>
          </p:cNvPicPr>
          <p:nvPr/>
        </p:nvPicPr>
        <p:blipFill rotWithShape="1">
          <a:blip r:embed="rId4"/>
          <a:srcRect t="17692"/>
          <a:stretch/>
        </p:blipFill>
        <p:spPr>
          <a:xfrm>
            <a:off x="549935" y="6104083"/>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62954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need to update?</a:t>
            </a:r>
            <a:endParaRPr lang="en-US" dirty="0"/>
          </a:p>
        </p:txBody>
      </p:sp>
      <p:sp>
        <p:nvSpPr>
          <p:cNvPr id="9" name="Content Placeholder 2"/>
          <p:cNvSpPr txBox="1">
            <a:spLocks/>
          </p:cNvSpPr>
          <p:nvPr/>
        </p:nvSpPr>
        <p:spPr>
          <a:xfrm>
            <a:off x="609600" y="1610541"/>
            <a:ext cx="7217229" cy="17171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More rapid updating is required for several data elements to help ensure that users of ClinicalTrials.gov have access to </a:t>
            </a:r>
            <a:r>
              <a:rPr lang="en-US" sz="2000" u="sng" dirty="0" smtClean="0"/>
              <a:t>accurate</a:t>
            </a:r>
            <a:r>
              <a:rPr lang="en-US" sz="2000" dirty="0" smtClean="0"/>
              <a:t>, </a:t>
            </a:r>
            <a:r>
              <a:rPr lang="en-US" sz="2000" u="sng" dirty="0" smtClean="0"/>
              <a:t>up-to-date information</a:t>
            </a:r>
            <a:r>
              <a:rPr lang="en-US" sz="2000" dirty="0" smtClean="0"/>
              <a:t> about important aspects of an applicable clinical trial or other clinical trial</a:t>
            </a:r>
          </a:p>
          <a:p>
            <a:pPr marL="0" indent="0">
              <a:buFont typeface="Arial" panose="020B0604020202020204" pitchFamily="34" charset="0"/>
              <a:buNone/>
            </a:pPr>
            <a:r>
              <a:rPr lang="en-US" sz="2000" dirty="0" smtClean="0"/>
              <a:t>The following data elements must be updated not later than </a:t>
            </a:r>
            <a:r>
              <a:rPr lang="en-US" sz="2000" b="1" dirty="0" smtClean="0"/>
              <a:t>30 calendar days after a change occurs</a:t>
            </a:r>
            <a:endParaRPr lang="en-US" sz="2000" dirty="0"/>
          </a:p>
        </p:txBody>
      </p:sp>
      <p:sp>
        <p:nvSpPr>
          <p:cNvPr id="10" name="TextBox 9"/>
          <p:cNvSpPr txBox="1"/>
          <p:nvPr/>
        </p:nvSpPr>
        <p:spPr>
          <a:xfrm>
            <a:off x="141514" y="3451608"/>
            <a:ext cx="10287000" cy="2438400"/>
          </a:xfrm>
          <a:prstGeom prst="rect">
            <a:avLst/>
          </a:prstGeom>
          <a:noFill/>
        </p:spPr>
        <p:txBody>
          <a:bodyPr wrap="none" numCol="2" rtlCol="0">
            <a:noAutofit/>
          </a:bodyPr>
          <a:lstStyle/>
          <a:p>
            <a:pPr marL="800100" lvl="1" indent="-342900">
              <a:buFont typeface="Arial" panose="020B0604020202020204" pitchFamily="34" charset="0"/>
              <a:buChar char="•"/>
            </a:pPr>
            <a:r>
              <a:rPr lang="en-US" sz="2000" dirty="0">
                <a:solidFill>
                  <a:srgbClr val="002C77"/>
                </a:solidFill>
                <a:latin typeface="+mn-lt"/>
              </a:rPr>
              <a:t>Study start date</a:t>
            </a:r>
          </a:p>
          <a:p>
            <a:pPr marL="800100" lvl="1" indent="-342900">
              <a:buFont typeface="Arial" panose="020B0604020202020204" pitchFamily="34" charset="0"/>
              <a:buChar char="•"/>
            </a:pPr>
            <a:r>
              <a:rPr lang="en-US" sz="2000" dirty="0">
                <a:solidFill>
                  <a:srgbClr val="002C77"/>
                </a:solidFill>
                <a:latin typeface="+mn-lt"/>
              </a:rPr>
              <a:t>Intervention name(s)</a:t>
            </a:r>
          </a:p>
          <a:p>
            <a:pPr marL="800100" lvl="1" indent="-342900">
              <a:buFont typeface="Arial" panose="020B0604020202020204" pitchFamily="34" charset="0"/>
              <a:buChar char="•"/>
            </a:pPr>
            <a:r>
              <a:rPr lang="en-US" sz="2000" dirty="0">
                <a:solidFill>
                  <a:srgbClr val="002C77"/>
                </a:solidFill>
                <a:latin typeface="+mn-lt"/>
              </a:rPr>
              <a:t>Availability of Expanded Access</a:t>
            </a:r>
          </a:p>
          <a:p>
            <a:pPr marL="800100" lvl="1" indent="-342900">
              <a:buFont typeface="Arial" panose="020B0604020202020204" pitchFamily="34" charset="0"/>
              <a:buChar char="•"/>
            </a:pPr>
            <a:r>
              <a:rPr lang="en-US" sz="2000" dirty="0">
                <a:solidFill>
                  <a:srgbClr val="002C77"/>
                </a:solidFill>
                <a:latin typeface="+mn-lt"/>
              </a:rPr>
              <a:t>Expanded Access status</a:t>
            </a:r>
          </a:p>
          <a:p>
            <a:pPr marL="800100" lvl="1" indent="-342900">
              <a:buFont typeface="Arial" panose="020B0604020202020204" pitchFamily="34" charset="0"/>
              <a:buChar char="•"/>
            </a:pPr>
            <a:r>
              <a:rPr lang="en-US" sz="2000" dirty="0">
                <a:solidFill>
                  <a:srgbClr val="002C77"/>
                </a:solidFill>
                <a:latin typeface="+mn-lt"/>
              </a:rPr>
              <a:t>Overall recruitment </a:t>
            </a:r>
            <a:r>
              <a:rPr lang="en-US" sz="2000" dirty="0" smtClean="0">
                <a:solidFill>
                  <a:srgbClr val="002C77"/>
                </a:solidFill>
                <a:latin typeface="+mn-lt"/>
              </a:rPr>
              <a:t>status</a:t>
            </a:r>
          </a:p>
          <a:p>
            <a:pPr marL="800100" lvl="1" indent="-342900">
              <a:buFont typeface="Arial" panose="020B0604020202020204" pitchFamily="34" charset="0"/>
              <a:buChar char="•"/>
            </a:pPr>
            <a:r>
              <a:rPr lang="en-US" sz="2000" dirty="0" smtClean="0">
                <a:solidFill>
                  <a:srgbClr val="002C77"/>
                </a:solidFill>
                <a:latin typeface="+mn-lt"/>
              </a:rPr>
              <a:t>Explanation for change in status</a:t>
            </a:r>
          </a:p>
          <a:p>
            <a:pPr marL="800100" lvl="1" indent="-342900">
              <a:buFont typeface="Arial" panose="020B0604020202020204" pitchFamily="34" charset="0"/>
              <a:buChar char="•"/>
            </a:pPr>
            <a:r>
              <a:rPr lang="en-US" sz="2000" dirty="0" smtClean="0">
                <a:solidFill>
                  <a:srgbClr val="002C77"/>
                </a:solidFill>
                <a:latin typeface="+mn-lt"/>
              </a:rPr>
              <a:t>Actual enrollment data</a:t>
            </a:r>
            <a:endParaRPr lang="en-US" sz="2000" dirty="0">
              <a:solidFill>
                <a:srgbClr val="002C77"/>
              </a:solidFill>
              <a:latin typeface="+mn-lt"/>
            </a:endParaRPr>
          </a:p>
          <a:p>
            <a:pPr marL="347663" lvl="1" indent="-347663">
              <a:buFont typeface="Arial" panose="020B0604020202020204" pitchFamily="34" charset="0"/>
              <a:buChar char="•"/>
            </a:pPr>
            <a:r>
              <a:rPr lang="en-US" sz="2000" dirty="0">
                <a:solidFill>
                  <a:srgbClr val="002C77"/>
                </a:solidFill>
                <a:latin typeface="+mn-lt"/>
              </a:rPr>
              <a:t>Individual site status</a:t>
            </a:r>
          </a:p>
          <a:p>
            <a:pPr marL="347663" lvl="1" indent="-347663">
              <a:buFont typeface="Arial" panose="020B0604020202020204" pitchFamily="34" charset="0"/>
              <a:buChar char="•"/>
            </a:pPr>
            <a:r>
              <a:rPr lang="en-US" sz="2000" dirty="0">
                <a:solidFill>
                  <a:srgbClr val="002C77"/>
                </a:solidFill>
                <a:latin typeface="+mn-lt"/>
              </a:rPr>
              <a:t>IRB status</a:t>
            </a:r>
          </a:p>
          <a:p>
            <a:pPr marL="347663" lvl="1" indent="-347663">
              <a:buFont typeface="Arial" panose="020B0604020202020204" pitchFamily="34" charset="0"/>
              <a:buChar char="•"/>
            </a:pPr>
            <a:r>
              <a:rPr lang="en-US" sz="2000" dirty="0" smtClean="0">
                <a:solidFill>
                  <a:srgbClr val="002C77"/>
                </a:solidFill>
                <a:latin typeface="+mn-lt"/>
              </a:rPr>
              <a:t>Completion Date</a:t>
            </a:r>
          </a:p>
          <a:p>
            <a:pPr marL="347663" lvl="1" indent="-347663">
              <a:buFont typeface="Arial" panose="020B0604020202020204" pitchFamily="34" charset="0"/>
              <a:buChar char="•"/>
            </a:pPr>
            <a:r>
              <a:rPr lang="en-US" sz="2000" dirty="0" smtClean="0">
                <a:solidFill>
                  <a:srgbClr val="002C77"/>
                </a:solidFill>
                <a:latin typeface="+mn-lt"/>
              </a:rPr>
              <a:t>Responsible Party</a:t>
            </a:r>
          </a:p>
          <a:p>
            <a:pPr marL="347663" lvl="1" indent="-347663">
              <a:buFont typeface="Arial" panose="020B0604020202020204" pitchFamily="34" charset="0"/>
              <a:buChar char="•"/>
            </a:pPr>
            <a:r>
              <a:rPr lang="en-US" sz="2000" dirty="0" smtClean="0">
                <a:solidFill>
                  <a:srgbClr val="002C77"/>
                </a:solidFill>
                <a:latin typeface="+mn-lt"/>
              </a:rPr>
              <a:t>Official Title</a:t>
            </a:r>
            <a:endParaRPr lang="en-US" sz="2000" dirty="0">
              <a:solidFill>
                <a:srgbClr val="002C77"/>
              </a:solidFill>
              <a:latin typeface="+mn-lt"/>
            </a:endParaRPr>
          </a:p>
          <a:p>
            <a:pPr marL="347663" lvl="1" indent="-347663">
              <a:buFont typeface="Arial" panose="020B0604020202020204" pitchFamily="34" charset="0"/>
              <a:buChar char="•"/>
            </a:pPr>
            <a:r>
              <a:rPr lang="en-US" sz="2000" dirty="0">
                <a:solidFill>
                  <a:srgbClr val="002C77"/>
                </a:solidFill>
                <a:latin typeface="+mn-lt"/>
              </a:rPr>
              <a:t>Contact Information</a:t>
            </a:r>
          </a:p>
          <a:p>
            <a:pPr marL="347663" indent="-347663"/>
            <a:endParaRPr lang="en-US" dirty="0"/>
          </a:p>
        </p:txBody>
      </p:sp>
      <p:sp>
        <p:nvSpPr>
          <p:cNvPr id="11" name="TextBox 10"/>
          <p:cNvSpPr txBox="1"/>
          <p:nvPr/>
        </p:nvSpPr>
        <p:spPr>
          <a:xfrm>
            <a:off x="8109857" y="2363036"/>
            <a:ext cx="3721587"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i="1" dirty="0" smtClean="0">
                <a:solidFill>
                  <a:srgbClr val="002D72"/>
                </a:solidFill>
              </a:rPr>
              <a:t>When do I upload my ICF?</a:t>
            </a:r>
          </a:p>
          <a:p>
            <a:r>
              <a:rPr lang="en-US" sz="2000" b="1" dirty="0">
                <a:solidFill>
                  <a:srgbClr val="002060"/>
                </a:solidFill>
              </a:rPr>
              <a:t>As per the Common Rule, your informed consent form (ICF) must be uploaded within </a:t>
            </a:r>
            <a:r>
              <a:rPr lang="en-US" sz="2000" b="1" dirty="0" smtClean="0">
                <a:solidFill>
                  <a:srgbClr val="002060"/>
                </a:solidFill>
              </a:rPr>
              <a:t>60 </a:t>
            </a:r>
            <a:r>
              <a:rPr lang="en-US" sz="2000" b="1" dirty="0">
                <a:solidFill>
                  <a:srgbClr val="002060"/>
                </a:solidFill>
              </a:rPr>
              <a:t>days of the last enrolled participant.  </a:t>
            </a:r>
            <a:r>
              <a:rPr lang="en-US" sz="2000" dirty="0">
                <a:solidFill>
                  <a:srgbClr val="002060"/>
                </a:solidFill>
              </a:rPr>
              <a:t>This would be at the same time that you update your study status from “Recruiting” to “Active, not recruiting”.</a:t>
            </a:r>
          </a:p>
          <a:p>
            <a:endParaRPr lang="en-US" sz="2000" dirty="0">
              <a:solidFill>
                <a:srgbClr val="002D72"/>
              </a:solidFill>
            </a:endParaRPr>
          </a:p>
        </p:txBody>
      </p:sp>
    </p:spTree>
    <p:extLst>
      <p:ext uri="{BB962C8B-B14F-4D97-AF65-F5344CB8AC3E}">
        <p14:creationId xmlns:p14="http://schemas.microsoft.com/office/powerpoint/2010/main" val="1139552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I upload the Consent Form</a:t>
            </a:r>
            <a:r>
              <a:rPr lang="en-US" dirty="0" smtClean="0"/>
              <a:t>?</a:t>
            </a:r>
            <a:endParaRPr lang="en-US" dirty="0"/>
          </a:p>
        </p:txBody>
      </p:sp>
      <p:sp>
        <p:nvSpPr>
          <p:cNvPr id="9" name="Content Placeholder 2"/>
          <p:cNvSpPr txBox="1">
            <a:spLocks/>
          </p:cNvSpPr>
          <p:nvPr/>
        </p:nvSpPr>
        <p:spPr>
          <a:xfrm>
            <a:off x="609600" y="1610541"/>
            <a:ext cx="11139577" cy="3910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According to the revised Common Rule, effective January 21, 2019…</a:t>
            </a:r>
          </a:p>
          <a:p>
            <a:pPr marL="0" indent="0">
              <a:buNone/>
            </a:pPr>
            <a:r>
              <a:rPr lang="en-US" sz="2400" b="1" i="1" dirty="0" smtClean="0"/>
              <a:t>Important considerations regarding the uploading of the informed consent form (ICF):</a:t>
            </a:r>
            <a:endParaRPr lang="en-US" sz="2400" b="1" i="1" dirty="0"/>
          </a:p>
          <a:p>
            <a:pPr marL="396875"/>
            <a:r>
              <a:rPr lang="en-US" sz="2000" dirty="0" smtClean="0"/>
              <a:t>Applies to clinical trials </a:t>
            </a:r>
            <a:r>
              <a:rPr lang="en-US" sz="2000" dirty="0"/>
              <a:t>conducted or supported by a Federal department or </a:t>
            </a:r>
            <a:r>
              <a:rPr lang="en-US" sz="2000" dirty="0" smtClean="0"/>
              <a:t>agency</a:t>
            </a:r>
          </a:p>
          <a:p>
            <a:pPr marL="396875"/>
            <a:r>
              <a:rPr lang="en-US" sz="2000" dirty="0" smtClean="0"/>
              <a:t>The </a:t>
            </a:r>
            <a:r>
              <a:rPr lang="en-US" sz="2000" dirty="0"/>
              <a:t>consent form must have been used in enrolling participants</a:t>
            </a:r>
          </a:p>
          <a:p>
            <a:pPr marL="396875"/>
            <a:r>
              <a:rPr lang="en-US" sz="2000" dirty="0" smtClean="0"/>
              <a:t>Should be uploaded </a:t>
            </a:r>
            <a:r>
              <a:rPr lang="en-US" sz="2000" b="1" dirty="0" smtClean="0"/>
              <a:t>no </a:t>
            </a:r>
            <a:r>
              <a:rPr lang="en-US" sz="2000" b="1" dirty="0"/>
              <a:t>later than 60 days </a:t>
            </a:r>
            <a:r>
              <a:rPr lang="en-US" sz="2000" dirty="0"/>
              <a:t>after the last study visit by any subject, as required by the </a:t>
            </a:r>
            <a:r>
              <a:rPr lang="en-US" sz="2000" dirty="0" smtClean="0"/>
              <a:t>protocol</a:t>
            </a:r>
          </a:p>
          <a:p>
            <a:pPr marL="396875"/>
            <a:r>
              <a:rPr lang="en-US" sz="2000" dirty="0" smtClean="0"/>
              <a:t>Must </a:t>
            </a:r>
            <a:r>
              <a:rPr lang="en-US" sz="2000" dirty="0"/>
              <a:t>be uploaded to either ClinicalTrials.gov or a docket folder on </a:t>
            </a:r>
            <a:r>
              <a:rPr lang="en-US" sz="2000" dirty="0" smtClean="0"/>
              <a:t>Regulations.gov</a:t>
            </a:r>
            <a:endParaRPr lang="en-US" sz="2000" dirty="0"/>
          </a:p>
        </p:txBody>
      </p:sp>
      <p:sp>
        <p:nvSpPr>
          <p:cNvPr id="3" name="Rectangle 2"/>
          <p:cNvSpPr/>
          <p:nvPr/>
        </p:nvSpPr>
        <p:spPr>
          <a:xfrm>
            <a:off x="609600" y="5970281"/>
            <a:ext cx="5247783" cy="369332"/>
          </a:xfrm>
          <a:prstGeom prst="rect">
            <a:avLst/>
          </a:prstGeom>
        </p:spPr>
        <p:txBody>
          <a:bodyPr wrap="none">
            <a:spAutoFit/>
          </a:bodyPr>
          <a:lstStyle/>
          <a:p>
            <a:r>
              <a:rPr lang="en-US" dirty="0">
                <a:solidFill>
                  <a:srgbClr val="002060"/>
                </a:solidFill>
              </a:rPr>
              <a:t>§46.116   </a:t>
            </a:r>
            <a:r>
              <a:rPr lang="en-US" dirty="0">
                <a:solidFill>
                  <a:srgbClr val="002060"/>
                </a:solidFill>
                <a:hlinkClick r:id="rId3"/>
              </a:rPr>
              <a:t>General requirements for informed consent.</a:t>
            </a:r>
            <a:endParaRPr lang="en-US" dirty="0">
              <a:solidFill>
                <a:srgbClr val="002060"/>
              </a:solidFill>
            </a:endParaRPr>
          </a:p>
        </p:txBody>
      </p:sp>
    </p:spTree>
    <p:extLst>
      <p:ext uri="{BB962C8B-B14F-4D97-AF65-F5344CB8AC3E}">
        <p14:creationId xmlns:p14="http://schemas.microsoft.com/office/powerpoint/2010/main" val="185901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ClinicalTrials.gov</a:t>
            </a:r>
            <a:endParaRPr lang="en-US" dirty="0"/>
          </a:p>
        </p:txBody>
      </p:sp>
      <p:pic>
        <p:nvPicPr>
          <p:cNvPr id="3" name="Picture 2"/>
          <p:cNvPicPr>
            <a:picLocks noChangeAspect="1"/>
          </p:cNvPicPr>
          <p:nvPr/>
        </p:nvPicPr>
        <p:blipFill rotWithShape="1">
          <a:blip r:embed="rId2"/>
          <a:srcRect l="51370" r="10164" b="3704"/>
          <a:stretch/>
        </p:blipFill>
        <p:spPr>
          <a:xfrm>
            <a:off x="372569" y="1269932"/>
            <a:ext cx="5872950" cy="4832173"/>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4" name="Pentagon 3"/>
          <p:cNvSpPr/>
          <p:nvPr/>
        </p:nvSpPr>
        <p:spPr bwMode="auto">
          <a:xfrm>
            <a:off x="0" y="4779192"/>
            <a:ext cx="2590800" cy="657957"/>
          </a:xfrm>
          <a:prstGeom prst="homePlate">
            <a:avLst/>
          </a:prstGeom>
          <a:solidFill>
            <a:srgbClr val="C00000">
              <a:alpha val="6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5" name="TextBox 4"/>
          <p:cNvSpPr txBox="1"/>
          <p:nvPr/>
        </p:nvSpPr>
        <p:spPr>
          <a:xfrm>
            <a:off x="76200" y="4779192"/>
            <a:ext cx="2057400" cy="584775"/>
          </a:xfrm>
          <a:prstGeom prst="rect">
            <a:avLst/>
          </a:prstGeom>
          <a:noFill/>
        </p:spPr>
        <p:txBody>
          <a:bodyPr wrap="square" rtlCol="0">
            <a:spAutoFit/>
          </a:bodyPr>
          <a:lstStyle/>
          <a:p>
            <a:r>
              <a:rPr lang="en-US" sz="1800" b="1" dirty="0" smtClean="0">
                <a:solidFill>
                  <a:schemeClr val="bg1"/>
                </a:solidFill>
                <a:effectLst>
                  <a:outerShdw blurRad="50800" dist="38100" dir="8100000" algn="tr" rotWithShape="0">
                    <a:prstClr val="black">
                      <a:alpha val="40000"/>
                    </a:prstClr>
                  </a:outerShdw>
                </a:effectLst>
                <a:latin typeface="+mn-lt"/>
              </a:rPr>
              <a:t>Public Site</a:t>
            </a:r>
          </a:p>
          <a:p>
            <a:r>
              <a:rPr lang="en-US" sz="1400" dirty="0" smtClean="0">
                <a:solidFill>
                  <a:schemeClr val="bg1"/>
                </a:solidFill>
                <a:effectLst>
                  <a:outerShdw blurRad="50800" dist="38100" dir="8100000" algn="tr" rotWithShape="0">
                    <a:prstClr val="black">
                      <a:alpha val="40000"/>
                    </a:prstClr>
                  </a:outerShdw>
                </a:effectLst>
                <a:latin typeface="+mn-lt"/>
              </a:rPr>
              <a:t>https://clinicaltrials.gov</a:t>
            </a:r>
            <a:endParaRPr lang="en-US" sz="1400" dirty="0">
              <a:solidFill>
                <a:schemeClr val="bg1"/>
              </a:solidFill>
              <a:effectLst>
                <a:outerShdw blurRad="50800" dist="38100" dir="8100000" algn="tr" rotWithShape="0">
                  <a:prstClr val="black">
                    <a:alpha val="40000"/>
                  </a:prstClr>
                </a:outerShdw>
              </a:effectLst>
              <a:latin typeface="+mn-lt"/>
            </a:endParaRPr>
          </a:p>
        </p:txBody>
      </p:sp>
      <p:pic>
        <p:nvPicPr>
          <p:cNvPr id="6" name="Picture 5"/>
          <p:cNvPicPr>
            <a:picLocks noChangeAspect="1"/>
          </p:cNvPicPr>
          <p:nvPr/>
        </p:nvPicPr>
        <p:blipFill rotWithShape="1">
          <a:blip r:embed="rId3"/>
          <a:srcRect l="51461" r="10073" b="4074"/>
          <a:stretch/>
        </p:blipFill>
        <p:spPr>
          <a:xfrm>
            <a:off x="5257800" y="1260526"/>
            <a:ext cx="5907100" cy="4841579"/>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7" name="Pentagon 6"/>
          <p:cNvSpPr/>
          <p:nvPr/>
        </p:nvSpPr>
        <p:spPr bwMode="auto">
          <a:xfrm flipH="1">
            <a:off x="8534400" y="2995305"/>
            <a:ext cx="3657600" cy="890895"/>
          </a:xfrm>
          <a:prstGeom prst="homePlate">
            <a:avLst/>
          </a:prstGeom>
          <a:solidFill>
            <a:srgbClr val="C00000">
              <a:alpha val="6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8" name="TextBox 7"/>
          <p:cNvSpPr txBox="1"/>
          <p:nvPr/>
        </p:nvSpPr>
        <p:spPr>
          <a:xfrm>
            <a:off x="8534400" y="2971800"/>
            <a:ext cx="3581400" cy="861774"/>
          </a:xfrm>
          <a:prstGeom prst="rect">
            <a:avLst/>
          </a:prstGeom>
          <a:noFill/>
        </p:spPr>
        <p:txBody>
          <a:bodyPr wrap="square" rtlCol="0">
            <a:spAutoFit/>
          </a:bodyPr>
          <a:lstStyle/>
          <a:p>
            <a:pPr algn="r"/>
            <a:r>
              <a:rPr lang="en-US" sz="1800" b="1" dirty="0" smtClean="0">
                <a:solidFill>
                  <a:schemeClr val="bg1"/>
                </a:solidFill>
                <a:effectLst>
                  <a:outerShdw blurRad="50800" dist="38100" dir="8100000" algn="tr" rotWithShape="0">
                    <a:prstClr val="black">
                      <a:alpha val="40000"/>
                    </a:prstClr>
                  </a:outerShdw>
                </a:effectLst>
                <a:latin typeface="+mn-lt"/>
              </a:rPr>
              <a:t>Protocol Registration &amp; Results System (PRS)</a:t>
            </a:r>
          </a:p>
          <a:p>
            <a:pPr algn="r"/>
            <a:r>
              <a:rPr lang="en-US" sz="1400" dirty="0" smtClean="0">
                <a:solidFill>
                  <a:schemeClr val="bg1"/>
                </a:solidFill>
                <a:effectLst>
                  <a:outerShdw blurRad="50800" dist="38100" dir="8100000" algn="tr" rotWithShape="0">
                    <a:prstClr val="black">
                      <a:alpha val="40000"/>
                    </a:prstClr>
                  </a:outerShdw>
                </a:effectLst>
                <a:latin typeface="+mn-lt"/>
              </a:rPr>
              <a:t>https://register.clinicaltrials.gov</a:t>
            </a:r>
            <a:endParaRPr lang="en-US" sz="1400" dirty="0">
              <a:solidFill>
                <a:schemeClr val="bg1"/>
              </a:solidFill>
              <a:effectLst>
                <a:outerShdw blurRad="50800" dist="38100" dir="8100000" algn="tr" rotWithShape="0">
                  <a:prstClr val="black">
                    <a:alpha val="40000"/>
                  </a:prstClr>
                </a:outerShdw>
              </a:effectLst>
              <a:latin typeface="+mn-lt"/>
            </a:endParaRPr>
          </a:p>
        </p:txBody>
      </p:sp>
    </p:spTree>
    <p:extLst>
      <p:ext uri="{BB962C8B-B14F-4D97-AF65-F5344CB8AC3E}">
        <p14:creationId xmlns:p14="http://schemas.microsoft.com/office/powerpoint/2010/main" val="2914764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I enter results?</a:t>
            </a:r>
            <a:endParaRPr lang="en-US" dirty="0"/>
          </a:p>
        </p:txBody>
      </p:sp>
      <p:sp>
        <p:nvSpPr>
          <p:cNvPr id="3" name="Content Placeholder 2"/>
          <p:cNvSpPr>
            <a:spLocks noGrp="1"/>
          </p:cNvSpPr>
          <p:nvPr>
            <p:ph idx="1"/>
          </p:nvPr>
        </p:nvSpPr>
        <p:spPr>
          <a:xfrm>
            <a:off x="838200" y="1580705"/>
            <a:ext cx="10515600" cy="4648645"/>
          </a:xfrm>
        </p:spPr>
        <p:txBody>
          <a:bodyPr>
            <a:normAutofit/>
          </a:bodyPr>
          <a:lstStyle/>
          <a:p>
            <a:pPr marL="0" indent="0">
              <a:buNone/>
            </a:pPr>
            <a:r>
              <a:rPr lang="en-US" b="1" dirty="0" smtClean="0">
                <a:solidFill>
                  <a:srgbClr val="C00000"/>
                </a:solidFill>
              </a:rPr>
              <a:t>Results for the primary outcome measure are due within </a:t>
            </a:r>
            <a:r>
              <a:rPr lang="en-US" b="1" u="sng" dirty="0" smtClean="0">
                <a:solidFill>
                  <a:srgbClr val="C00000"/>
                </a:solidFill>
              </a:rPr>
              <a:t>12 months</a:t>
            </a:r>
            <a:r>
              <a:rPr lang="en-US" b="1" dirty="0" smtClean="0">
                <a:solidFill>
                  <a:srgbClr val="C00000"/>
                </a:solidFill>
              </a:rPr>
              <a:t> of the Primary Completion Date.  </a:t>
            </a:r>
            <a:r>
              <a:rPr lang="en-US" dirty="0" smtClean="0">
                <a:solidFill>
                  <a:srgbClr val="C00000"/>
                </a:solidFill>
              </a:rPr>
              <a:t>All remaining results must be reported within 12 months of the Study Completion Date.</a:t>
            </a:r>
            <a:endParaRPr lang="en-US" b="1" i="1" dirty="0" smtClean="0"/>
          </a:p>
          <a:p>
            <a:pPr marL="457200"/>
            <a:r>
              <a:rPr lang="en-US" sz="2200" dirty="0"/>
              <a:t>Estimated time to enter results: </a:t>
            </a:r>
            <a:r>
              <a:rPr lang="en-US" sz="2200" b="1" dirty="0"/>
              <a:t>up to 40 hours </a:t>
            </a:r>
            <a:r>
              <a:rPr lang="en-US" sz="2200" dirty="0"/>
              <a:t>(depends on proficiency and quality of data sets available)</a:t>
            </a:r>
          </a:p>
          <a:p>
            <a:pPr marL="457200"/>
            <a:r>
              <a:rPr lang="en-US" sz="2200" dirty="0" smtClean="0"/>
              <a:t>It may take multiple review cycles to post your results</a:t>
            </a:r>
          </a:p>
        </p:txBody>
      </p:sp>
      <p:sp>
        <p:nvSpPr>
          <p:cNvPr id="4" name="TextBox 3"/>
          <p:cNvSpPr txBox="1"/>
          <p:nvPr/>
        </p:nvSpPr>
        <p:spPr>
          <a:xfrm>
            <a:off x="838200" y="4192936"/>
            <a:ext cx="1051560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i="1" dirty="0">
                <a:solidFill>
                  <a:srgbClr val="002D72"/>
                </a:solidFill>
              </a:rPr>
              <a:t>Primary Completion Date: </a:t>
            </a:r>
            <a:r>
              <a:rPr lang="en-US" sz="2000" dirty="0">
                <a:solidFill>
                  <a:srgbClr val="002D72"/>
                </a:solidFill>
              </a:rPr>
              <a:t>the date that the last data point for the primary outcome measure was </a:t>
            </a:r>
            <a:r>
              <a:rPr lang="en-US" sz="2000" u="sng" dirty="0">
                <a:solidFill>
                  <a:srgbClr val="002D72"/>
                </a:solidFill>
              </a:rPr>
              <a:t>collected</a:t>
            </a:r>
            <a:r>
              <a:rPr lang="en-US" sz="2000" dirty="0">
                <a:solidFill>
                  <a:srgbClr val="002D72"/>
                </a:solidFill>
              </a:rPr>
              <a:t> from the last enrolled participant</a:t>
            </a:r>
            <a:r>
              <a:rPr lang="en-US" sz="2000" dirty="0" smtClean="0">
                <a:solidFill>
                  <a:srgbClr val="002D72"/>
                </a:solidFill>
              </a:rPr>
              <a:t>.</a:t>
            </a:r>
          </a:p>
          <a:p>
            <a:endParaRPr lang="en-US" sz="1200" dirty="0">
              <a:solidFill>
                <a:srgbClr val="002D72"/>
              </a:solidFill>
            </a:endParaRPr>
          </a:p>
          <a:p>
            <a:endParaRPr lang="en-US" sz="200" b="1" i="1" dirty="0">
              <a:solidFill>
                <a:srgbClr val="002D72"/>
              </a:solidFill>
            </a:endParaRPr>
          </a:p>
          <a:p>
            <a:r>
              <a:rPr lang="en-US" sz="2000" b="1" i="1" dirty="0">
                <a:solidFill>
                  <a:srgbClr val="002D72"/>
                </a:solidFill>
              </a:rPr>
              <a:t>Study Completion Date: </a:t>
            </a:r>
            <a:r>
              <a:rPr lang="en-US" sz="2000" dirty="0">
                <a:solidFill>
                  <a:srgbClr val="002D72"/>
                </a:solidFill>
              </a:rPr>
              <a:t>the date that the last data point for all remaining outcome measures was </a:t>
            </a:r>
            <a:r>
              <a:rPr lang="en-US" sz="2000" u="sng" dirty="0">
                <a:solidFill>
                  <a:srgbClr val="002D72"/>
                </a:solidFill>
              </a:rPr>
              <a:t>collected</a:t>
            </a:r>
            <a:r>
              <a:rPr lang="en-US" sz="2000" dirty="0">
                <a:solidFill>
                  <a:srgbClr val="002D72"/>
                </a:solidFill>
              </a:rPr>
              <a:t> from the last enrolled participant.</a:t>
            </a:r>
          </a:p>
        </p:txBody>
      </p:sp>
    </p:spTree>
    <p:extLst>
      <p:ext uri="{BB962C8B-B14F-4D97-AF65-F5344CB8AC3E}">
        <p14:creationId xmlns:p14="http://schemas.microsoft.com/office/powerpoint/2010/main" val="1956825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enter results?</a:t>
            </a:r>
            <a:endParaRPr lang="en-US" dirty="0"/>
          </a:p>
        </p:txBody>
      </p:sp>
      <p:sp>
        <p:nvSpPr>
          <p:cNvPr id="3" name="Content Placeholder 2"/>
          <p:cNvSpPr>
            <a:spLocks noGrp="1"/>
          </p:cNvSpPr>
          <p:nvPr>
            <p:ph idx="1"/>
          </p:nvPr>
        </p:nvSpPr>
        <p:spPr>
          <a:xfrm>
            <a:off x="2780839" y="1580705"/>
            <a:ext cx="8572960" cy="4109323"/>
          </a:xfrm>
        </p:spPr>
        <p:txBody>
          <a:bodyPr>
            <a:normAutofit/>
          </a:bodyPr>
          <a:lstStyle/>
          <a:p>
            <a:pPr marL="514350" indent="-514350">
              <a:buFont typeface="+mj-lt"/>
              <a:buAutoNum type="arabicPeriod"/>
            </a:pPr>
            <a:r>
              <a:rPr lang="en-US" sz="2400" dirty="0" smtClean="0"/>
              <a:t>Login to </a:t>
            </a:r>
            <a:r>
              <a:rPr lang="en-US" sz="2400" dirty="0" smtClean="0">
                <a:hlinkClick r:id="rId2"/>
              </a:rPr>
              <a:t>https://register.clinicaltrials.gov</a:t>
            </a:r>
            <a:endParaRPr lang="en-US" sz="2400" dirty="0" smtClean="0"/>
          </a:p>
          <a:p>
            <a:pPr marL="514350" indent="-514350">
              <a:buFont typeface="+mj-lt"/>
              <a:buAutoNum type="arabicPeriod"/>
            </a:pPr>
            <a:r>
              <a:rPr lang="en-US" sz="2400" dirty="0" smtClean="0"/>
              <a:t>Open the record for which you will be entering results</a:t>
            </a:r>
          </a:p>
          <a:p>
            <a:pPr marL="514350" indent="-514350">
              <a:buFont typeface="+mj-lt"/>
              <a:buAutoNum type="arabicPeriod"/>
            </a:pPr>
            <a:r>
              <a:rPr lang="en-US" sz="2400" dirty="0" smtClean="0"/>
              <a:t>Update the Protocol section if necessary</a:t>
            </a:r>
          </a:p>
          <a:p>
            <a:pPr marL="514350" indent="-514350">
              <a:buFont typeface="+mj-lt"/>
              <a:buAutoNum type="arabicPeriod"/>
            </a:pPr>
            <a:r>
              <a:rPr lang="en-US" sz="2400" dirty="0" smtClean="0"/>
              <a:t>Verify that the study status and all study dates are accurate</a:t>
            </a:r>
          </a:p>
          <a:p>
            <a:pPr marL="514350" indent="-514350">
              <a:buFont typeface="+mj-lt"/>
              <a:buAutoNum type="arabicPeriod"/>
            </a:pPr>
            <a:r>
              <a:rPr lang="en-US" sz="2400" dirty="0" smtClean="0"/>
              <a:t>On the Record Summary page, scroll down to the Results Section and click on </a:t>
            </a:r>
            <a:r>
              <a:rPr lang="en-US" sz="2400" b="1" dirty="0" smtClean="0"/>
              <a:t>“Enter Results”</a:t>
            </a:r>
            <a:endParaRPr lang="en-US" sz="2400" b="1" dirty="0"/>
          </a:p>
        </p:txBody>
      </p:sp>
      <p:pic>
        <p:nvPicPr>
          <p:cNvPr id="9" name="Picture 8"/>
          <p:cNvPicPr>
            <a:picLocks noChangeAspect="1"/>
          </p:cNvPicPr>
          <p:nvPr/>
        </p:nvPicPr>
        <p:blipFill rotWithShape="1">
          <a:blip r:embed="rId3"/>
          <a:srcRect l="61486" t="38956" r="7203" b="41727"/>
          <a:stretch/>
        </p:blipFill>
        <p:spPr>
          <a:xfrm>
            <a:off x="2812208" y="4279074"/>
            <a:ext cx="8806265" cy="1527919"/>
          </a:xfrm>
          <a:prstGeom prst="rect">
            <a:avLst/>
          </a:prstGeom>
        </p:spPr>
      </p:pic>
      <p:sp>
        <p:nvSpPr>
          <p:cNvPr id="6" name="Rectangle 5"/>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155274" y="1580705"/>
            <a:ext cx="2501661" cy="4893647"/>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en-US" sz="1400" dirty="0" smtClean="0">
                <a:solidFill>
                  <a:srgbClr val="002D72"/>
                </a:solidFill>
              </a:rPr>
              <a:t>Protocol Section</a:t>
            </a:r>
          </a:p>
          <a:p>
            <a:pPr>
              <a:buClr>
                <a:srgbClr val="00B050"/>
              </a:buClr>
            </a:pPr>
            <a:r>
              <a:rPr lang="en-US" sz="1400" b="1" dirty="0" smtClean="0">
                <a:solidFill>
                  <a:srgbClr val="C00000"/>
                </a:solidFill>
              </a:rPr>
              <a:t>Results Section</a:t>
            </a:r>
          </a:p>
          <a:p>
            <a:pPr marL="285750" indent="-285750">
              <a:buFont typeface="Wingdings" panose="05000000000000000000" pitchFamily="2" charset="2"/>
              <a:buChar char="q"/>
            </a:pPr>
            <a:r>
              <a:rPr lang="en-US" sz="1400" dirty="0" smtClean="0">
                <a:solidFill>
                  <a:srgbClr val="002D72"/>
                </a:solidFill>
              </a:rPr>
              <a:t>Participant Flow</a:t>
            </a:r>
          </a:p>
          <a:p>
            <a:pPr marL="285750" indent="-285750">
              <a:buFont typeface="Wingdings" panose="05000000000000000000" pitchFamily="2" charset="2"/>
              <a:buChar char="q"/>
            </a:pPr>
            <a:r>
              <a:rPr lang="en-US" sz="1400" dirty="0" smtClean="0">
                <a:solidFill>
                  <a:srgbClr val="002D72"/>
                </a:solidFill>
              </a:rPr>
              <a:t>Baseline Characteristics</a:t>
            </a:r>
          </a:p>
          <a:p>
            <a:pPr marL="285750" indent="-285750">
              <a:buFont typeface="Wingdings" panose="05000000000000000000" pitchFamily="2" charset="2"/>
              <a:buChar char="q"/>
            </a:pPr>
            <a:r>
              <a:rPr lang="en-US" sz="1400" dirty="0" smtClean="0">
                <a:solidFill>
                  <a:srgbClr val="002D72"/>
                </a:solidFill>
              </a:rPr>
              <a:t>Outcome Measure Results</a:t>
            </a:r>
          </a:p>
          <a:p>
            <a:pPr marL="285750" indent="-285750">
              <a:buFont typeface="Wingdings" panose="05000000000000000000" pitchFamily="2" charset="2"/>
              <a:buChar char="q"/>
            </a:pPr>
            <a:r>
              <a:rPr lang="en-US" sz="1400" dirty="0" smtClean="0">
                <a:solidFill>
                  <a:srgbClr val="002D72"/>
                </a:solidFill>
              </a:rPr>
              <a:t>Report Adverse Events</a:t>
            </a:r>
          </a:p>
          <a:p>
            <a:pPr marL="285750" indent="-285750">
              <a:buFont typeface="Wingdings" panose="05000000000000000000" pitchFamily="2" charset="2"/>
              <a:buChar char="q"/>
            </a:pPr>
            <a:r>
              <a:rPr lang="en-US" sz="1400" dirty="0" smtClean="0">
                <a:solidFill>
                  <a:srgbClr val="002D72"/>
                </a:solidFill>
              </a:rPr>
              <a:t>Other Information</a:t>
            </a:r>
          </a:p>
          <a:p>
            <a:pPr marL="285750" indent="-285750">
              <a:buFont typeface="Wingdings" panose="05000000000000000000" pitchFamily="2" charset="2"/>
              <a:buChar char="q"/>
            </a:pPr>
            <a:endParaRPr lang="en-US" sz="1400" b="1" dirty="0" smtClean="0">
              <a:solidFill>
                <a:srgbClr val="C00000"/>
              </a:solidFill>
            </a:endParaRPr>
          </a:p>
          <a:p>
            <a:r>
              <a:rPr lang="en-US" sz="1400" b="1" dirty="0" smtClean="0">
                <a:solidFill>
                  <a:srgbClr val="C00000"/>
                </a:solidFill>
              </a:rPr>
              <a:t>Documents </a:t>
            </a:r>
            <a:r>
              <a:rPr lang="en-US" sz="1400" b="1" dirty="0">
                <a:solidFill>
                  <a:srgbClr val="C00000"/>
                </a:solidFill>
              </a:rPr>
              <a:t>Section</a:t>
            </a:r>
          </a:p>
          <a:p>
            <a:pPr marL="285750" indent="-285750">
              <a:buFont typeface="Wingdings" panose="05000000000000000000" pitchFamily="2" charset="2"/>
              <a:buChar char="q"/>
            </a:pPr>
            <a:r>
              <a:rPr lang="en-US" sz="1400" dirty="0" smtClean="0">
                <a:solidFill>
                  <a:srgbClr val="002D72"/>
                </a:solidFill>
              </a:rPr>
              <a:t>Protocol</a:t>
            </a:r>
            <a:endParaRPr lang="en-US" sz="1400" dirty="0">
              <a:solidFill>
                <a:srgbClr val="002D72"/>
              </a:solidFill>
            </a:endParaRPr>
          </a:p>
          <a:p>
            <a:pPr marL="285750" indent="-285750">
              <a:buFont typeface="Wingdings" panose="05000000000000000000" pitchFamily="2" charset="2"/>
              <a:buChar char="q"/>
            </a:pPr>
            <a:r>
              <a:rPr lang="en-US" sz="1400" dirty="0" smtClean="0">
                <a:solidFill>
                  <a:srgbClr val="002D72"/>
                </a:solidFill>
              </a:rPr>
              <a:t>Statistical Plan</a:t>
            </a:r>
          </a:p>
          <a:p>
            <a:pPr marL="285750" indent="-285750">
              <a:buFont typeface="Wingdings" panose="05000000000000000000" pitchFamily="2" charset="2"/>
              <a:buChar char="q"/>
            </a:pPr>
            <a:r>
              <a:rPr lang="en-US" sz="1400" dirty="0" smtClean="0">
                <a:solidFill>
                  <a:srgbClr val="002D72"/>
                </a:solidFill>
              </a:rPr>
              <a:t>Informed Consent Form (optional)</a:t>
            </a:r>
          </a:p>
          <a:p>
            <a:pPr marL="285750" indent="-285750">
              <a:buFont typeface="Wingdings" panose="05000000000000000000" pitchFamily="2" charset="2"/>
              <a:buChar char="q"/>
            </a:pPr>
            <a:r>
              <a:rPr lang="en-US" sz="1400" dirty="0" smtClean="0">
                <a:solidFill>
                  <a:srgbClr val="002D72"/>
                </a:solidFill>
              </a:rPr>
              <a:t>Cover page (each doc)</a:t>
            </a:r>
            <a:endParaRPr lang="en-US" sz="1400" dirty="0">
              <a:solidFill>
                <a:srgbClr val="002D72"/>
              </a:solidFill>
            </a:endParaRPr>
          </a:p>
          <a:p>
            <a:endParaRPr lang="en-US" sz="1600" dirty="0" smtClean="0">
              <a:solidFill>
                <a:srgbClr val="002D72"/>
              </a:solidFill>
            </a:endParaRPr>
          </a:p>
          <a:p>
            <a:endParaRPr lang="en-US" sz="1600" dirty="0" smtClean="0">
              <a:solidFill>
                <a:srgbClr val="002D72"/>
              </a:solidFill>
            </a:endParaRPr>
          </a:p>
          <a:p>
            <a:endParaRPr lang="en-US" sz="1200" b="1" i="1" dirty="0" smtClean="0">
              <a:solidFill>
                <a:srgbClr val="002D72"/>
              </a:solidFill>
            </a:endParaRPr>
          </a:p>
          <a:p>
            <a:endParaRPr lang="en-US" sz="1200" b="1" i="1"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8" name="Picture 7"/>
          <p:cNvPicPr>
            <a:picLocks noChangeAspect="1"/>
          </p:cNvPicPr>
          <p:nvPr/>
        </p:nvPicPr>
        <p:blipFill rotWithShape="1">
          <a:blip r:embed="rId4"/>
          <a:srcRect t="17692"/>
          <a:stretch/>
        </p:blipFill>
        <p:spPr>
          <a:xfrm>
            <a:off x="562872" y="5043034"/>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Oval 9"/>
          <p:cNvSpPr/>
          <p:nvPr/>
        </p:nvSpPr>
        <p:spPr>
          <a:xfrm>
            <a:off x="2943304" y="4472310"/>
            <a:ext cx="1000660" cy="2497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456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enter results?</a:t>
            </a:r>
            <a:endParaRPr lang="en-US" dirty="0"/>
          </a:p>
        </p:txBody>
      </p:sp>
      <p:sp>
        <p:nvSpPr>
          <p:cNvPr id="3" name="Content Placeholder 2"/>
          <p:cNvSpPr>
            <a:spLocks noGrp="1"/>
          </p:cNvSpPr>
          <p:nvPr>
            <p:ph idx="1"/>
          </p:nvPr>
        </p:nvSpPr>
        <p:spPr>
          <a:xfrm>
            <a:off x="2863971" y="1647645"/>
            <a:ext cx="8721304" cy="4856672"/>
          </a:xfrm>
        </p:spPr>
        <p:txBody>
          <a:bodyPr>
            <a:normAutofit/>
          </a:bodyPr>
          <a:lstStyle/>
          <a:p>
            <a:pPr marL="0" indent="0">
              <a:lnSpc>
                <a:spcPct val="100000"/>
              </a:lnSpc>
              <a:buNone/>
            </a:pPr>
            <a:r>
              <a:rPr lang="en-US" sz="2000" b="1" i="1" dirty="0" smtClean="0"/>
              <a:t>Outcome Measures</a:t>
            </a:r>
            <a:r>
              <a:rPr lang="en-US" sz="2400" b="1" i="1" dirty="0" smtClean="0"/>
              <a:t/>
            </a:r>
            <a:br>
              <a:rPr lang="en-US" sz="2400" b="1" i="1" dirty="0" smtClean="0"/>
            </a:br>
            <a:r>
              <a:rPr lang="en-US" sz="1600" b="1" i="1" dirty="0" smtClean="0"/>
              <a:t>Primary Outcome Measure results must be reported within 12 months of the Primary completion date, </a:t>
            </a:r>
            <a:r>
              <a:rPr lang="en-US" sz="1600" b="1" i="1" u="sng" dirty="0" smtClean="0"/>
              <a:t>regardless of publication status</a:t>
            </a:r>
            <a:r>
              <a:rPr lang="en-US" sz="1600" b="1" i="1" dirty="0" smtClean="0"/>
              <a:t>.  All other outcome measures must be reported within 12 months of the Study completion date.</a:t>
            </a:r>
          </a:p>
          <a:p>
            <a:pPr marL="342900" indent="-342900">
              <a:lnSpc>
                <a:spcPct val="100000"/>
              </a:lnSpc>
              <a:buFont typeface="+mj-lt"/>
              <a:buAutoNum type="arabicPeriod"/>
            </a:pPr>
            <a:r>
              <a:rPr lang="en-US" sz="1800" b="1" dirty="0" smtClean="0"/>
              <a:t>Data must be reported per Arm</a:t>
            </a:r>
          </a:p>
          <a:p>
            <a:pPr marL="342900" indent="-342900">
              <a:lnSpc>
                <a:spcPct val="100000"/>
              </a:lnSpc>
              <a:buFont typeface="+mj-lt"/>
              <a:buAutoNum type="arabicPeriod"/>
            </a:pPr>
            <a:r>
              <a:rPr lang="en-US" sz="1800" b="1" dirty="0" smtClean="0"/>
              <a:t>Population Analysis Description </a:t>
            </a:r>
            <a:r>
              <a:rPr lang="en-US" sz="1800" dirty="0" smtClean="0"/>
              <a:t>should include explanation why “Number of Participants Analyzed” is different from number of participants who completed</a:t>
            </a:r>
          </a:p>
          <a:p>
            <a:pPr marL="342900" indent="-342900">
              <a:lnSpc>
                <a:spcPct val="100000"/>
              </a:lnSpc>
              <a:buFont typeface="+mj-lt"/>
              <a:buAutoNum type="arabicPeriod"/>
            </a:pPr>
            <a:r>
              <a:rPr lang="en-US" sz="1800" b="1" dirty="0" smtClean="0"/>
              <a:t>Number &amp; Type of Units Analyzed </a:t>
            </a:r>
            <a:r>
              <a:rPr lang="en-US" sz="1800" dirty="0" smtClean="0"/>
              <a:t>is indicated if, other than “participants” (For example, if analyzing lesions rather than individual participants)</a:t>
            </a:r>
          </a:p>
          <a:p>
            <a:pPr marL="342900" indent="-342900">
              <a:lnSpc>
                <a:spcPct val="100000"/>
              </a:lnSpc>
              <a:buFont typeface="+mj-lt"/>
              <a:buAutoNum type="arabicPeriod"/>
            </a:pPr>
            <a:r>
              <a:rPr lang="en-US" sz="1800" b="1" dirty="0" smtClean="0"/>
              <a:t>Specify unit of measure </a:t>
            </a:r>
            <a:r>
              <a:rPr lang="en-US" sz="1800" dirty="0" smtClean="0"/>
              <a:t>(</a:t>
            </a:r>
            <a:r>
              <a:rPr lang="en-US" sz="1800" dirty="0" err="1" smtClean="0"/>
              <a:t>ie</a:t>
            </a:r>
            <a:r>
              <a:rPr lang="en-US" sz="1800" dirty="0" smtClean="0"/>
              <a:t>: “percentage of participants,” “ng/mL,” “months”)</a:t>
            </a:r>
          </a:p>
          <a:p>
            <a:pPr marL="342900" indent="-342900">
              <a:lnSpc>
                <a:spcPct val="100000"/>
              </a:lnSpc>
              <a:buFont typeface="+mj-lt"/>
              <a:buAutoNum type="arabicPeriod"/>
            </a:pPr>
            <a:r>
              <a:rPr lang="en-US" sz="1800" b="1" dirty="0" smtClean="0"/>
              <a:t>There should NOT be any placeholders within the data tables</a:t>
            </a:r>
          </a:p>
          <a:p>
            <a:pPr marL="342900" indent="-342900">
              <a:lnSpc>
                <a:spcPct val="100000"/>
              </a:lnSpc>
              <a:buFont typeface="+mj-lt"/>
              <a:buAutoNum type="arabicPeriod"/>
            </a:pPr>
            <a:r>
              <a:rPr lang="en-US" sz="1800" dirty="0" smtClean="0"/>
              <a:t>Statistical Analysis is optional</a:t>
            </a:r>
          </a:p>
        </p:txBody>
      </p:sp>
      <p:sp>
        <p:nvSpPr>
          <p:cNvPr id="8" name="Rectangle 7"/>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155274" y="1580705"/>
            <a:ext cx="2501661" cy="4893647"/>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en-US" sz="1400" dirty="0" smtClean="0">
                <a:solidFill>
                  <a:srgbClr val="002D72"/>
                </a:solidFill>
              </a:rPr>
              <a:t>Protocol Section</a:t>
            </a:r>
          </a:p>
          <a:p>
            <a:pPr>
              <a:buClr>
                <a:srgbClr val="00B050"/>
              </a:buClr>
            </a:pPr>
            <a:r>
              <a:rPr lang="en-US" sz="1400" b="1" dirty="0" smtClean="0">
                <a:solidFill>
                  <a:srgbClr val="C00000"/>
                </a:solidFill>
              </a:rPr>
              <a:t>Results Section</a:t>
            </a:r>
          </a:p>
          <a:p>
            <a:pPr marL="285750" indent="-285750">
              <a:buClr>
                <a:srgbClr val="00B050"/>
              </a:buClr>
              <a:buFont typeface="Wingdings" panose="05000000000000000000" pitchFamily="2" charset="2"/>
              <a:buChar char="ü"/>
            </a:pPr>
            <a:r>
              <a:rPr lang="en-US" sz="1400" dirty="0" smtClean="0">
                <a:solidFill>
                  <a:srgbClr val="002D72"/>
                </a:solidFill>
              </a:rPr>
              <a:t>Participant Flow</a:t>
            </a:r>
          </a:p>
          <a:p>
            <a:pPr marL="285750" indent="-285750">
              <a:buClr>
                <a:srgbClr val="00B050"/>
              </a:buClr>
              <a:buFont typeface="Wingdings" panose="05000000000000000000" pitchFamily="2" charset="2"/>
              <a:buChar char="ü"/>
            </a:pPr>
            <a:r>
              <a:rPr lang="en-US" sz="1400" dirty="0" smtClean="0">
                <a:solidFill>
                  <a:srgbClr val="002D72"/>
                </a:solidFill>
              </a:rPr>
              <a:t>Baseline Characteristics</a:t>
            </a:r>
          </a:p>
          <a:p>
            <a:pPr marL="285750" indent="-285750">
              <a:buFont typeface="Wingdings" panose="05000000000000000000" pitchFamily="2" charset="2"/>
              <a:buChar char="Ü"/>
            </a:pPr>
            <a:r>
              <a:rPr lang="en-US" sz="1400" dirty="0" smtClean="0">
                <a:solidFill>
                  <a:srgbClr val="002D72"/>
                </a:solidFill>
              </a:rPr>
              <a:t>Outcome Measure Results</a:t>
            </a:r>
          </a:p>
          <a:p>
            <a:pPr marL="285750" indent="-285750">
              <a:buFont typeface="Wingdings" panose="05000000000000000000" pitchFamily="2" charset="2"/>
              <a:buChar char="q"/>
            </a:pPr>
            <a:r>
              <a:rPr lang="en-US" sz="1400" dirty="0" smtClean="0">
                <a:solidFill>
                  <a:srgbClr val="002D72"/>
                </a:solidFill>
              </a:rPr>
              <a:t>Report Adverse Events</a:t>
            </a:r>
          </a:p>
          <a:p>
            <a:pPr marL="285750" indent="-285750">
              <a:buFont typeface="Wingdings" panose="05000000000000000000" pitchFamily="2" charset="2"/>
              <a:buChar char="q"/>
            </a:pPr>
            <a:r>
              <a:rPr lang="en-US" sz="1400" dirty="0" smtClean="0">
                <a:solidFill>
                  <a:srgbClr val="002D72"/>
                </a:solidFill>
              </a:rPr>
              <a:t>Other Information</a:t>
            </a:r>
          </a:p>
          <a:p>
            <a:endParaRPr lang="en-US" sz="1400" b="1" dirty="0" smtClean="0">
              <a:solidFill>
                <a:srgbClr val="C00000"/>
              </a:solidFill>
            </a:endParaRPr>
          </a:p>
          <a:p>
            <a:r>
              <a:rPr lang="en-US" sz="1400" b="1" dirty="0" smtClean="0">
                <a:solidFill>
                  <a:srgbClr val="C00000"/>
                </a:solidFill>
              </a:rPr>
              <a:t>Documents </a:t>
            </a:r>
            <a:r>
              <a:rPr lang="en-US" sz="1400" b="1" dirty="0">
                <a:solidFill>
                  <a:srgbClr val="C00000"/>
                </a:solidFill>
              </a:rPr>
              <a:t>Section</a:t>
            </a:r>
          </a:p>
          <a:p>
            <a:pPr marL="285750" indent="-285750">
              <a:buFont typeface="Wingdings" panose="05000000000000000000" pitchFamily="2" charset="2"/>
              <a:buChar char="q"/>
            </a:pPr>
            <a:r>
              <a:rPr lang="en-US" sz="1400" dirty="0" smtClean="0">
                <a:solidFill>
                  <a:srgbClr val="002D72"/>
                </a:solidFill>
              </a:rPr>
              <a:t>Protocol</a:t>
            </a:r>
            <a:endParaRPr lang="en-US" sz="1400" dirty="0">
              <a:solidFill>
                <a:srgbClr val="002D72"/>
              </a:solidFill>
            </a:endParaRPr>
          </a:p>
          <a:p>
            <a:pPr marL="285750" indent="-285750">
              <a:buFont typeface="Wingdings" panose="05000000000000000000" pitchFamily="2" charset="2"/>
              <a:buChar char="q"/>
            </a:pPr>
            <a:r>
              <a:rPr lang="en-US" sz="1400" dirty="0" smtClean="0">
                <a:solidFill>
                  <a:srgbClr val="002D72"/>
                </a:solidFill>
              </a:rPr>
              <a:t>Statistical Plan</a:t>
            </a:r>
          </a:p>
          <a:p>
            <a:pPr marL="285750" indent="-285750">
              <a:buFont typeface="Wingdings" panose="05000000000000000000" pitchFamily="2" charset="2"/>
              <a:buChar char="q"/>
            </a:pPr>
            <a:r>
              <a:rPr lang="en-US" sz="1400" dirty="0" smtClean="0">
                <a:solidFill>
                  <a:srgbClr val="002D72"/>
                </a:solidFill>
              </a:rPr>
              <a:t>Informed Consent Form (optional)</a:t>
            </a:r>
          </a:p>
          <a:p>
            <a:pPr marL="285750" indent="-285750">
              <a:buFont typeface="Wingdings" panose="05000000000000000000" pitchFamily="2" charset="2"/>
              <a:buChar char="q"/>
            </a:pPr>
            <a:r>
              <a:rPr lang="en-US" sz="1400" dirty="0" smtClean="0">
                <a:solidFill>
                  <a:srgbClr val="002D72"/>
                </a:solidFill>
              </a:rPr>
              <a:t>Cover page (each doc)</a:t>
            </a:r>
            <a:endParaRPr lang="en-US" sz="1400" dirty="0">
              <a:solidFill>
                <a:srgbClr val="002D72"/>
              </a:solidFill>
            </a:endParaRPr>
          </a:p>
          <a:p>
            <a:endParaRPr lang="en-US" sz="1600" dirty="0" smtClean="0">
              <a:solidFill>
                <a:srgbClr val="002D72"/>
              </a:solidFill>
            </a:endParaRPr>
          </a:p>
          <a:p>
            <a:endParaRPr lang="en-US" sz="1600" dirty="0" smtClean="0">
              <a:solidFill>
                <a:srgbClr val="002D72"/>
              </a:solidFill>
            </a:endParaRPr>
          </a:p>
          <a:p>
            <a:endParaRPr lang="en-US" sz="1200" b="1" i="1" dirty="0" smtClean="0">
              <a:solidFill>
                <a:srgbClr val="002D72"/>
              </a:solidFill>
            </a:endParaRPr>
          </a:p>
          <a:p>
            <a:endParaRPr lang="en-US" sz="1200" b="1" i="1"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10" name="Picture 9"/>
          <p:cNvPicPr>
            <a:picLocks noChangeAspect="1"/>
          </p:cNvPicPr>
          <p:nvPr/>
        </p:nvPicPr>
        <p:blipFill rotWithShape="1">
          <a:blip r:embed="rId2"/>
          <a:srcRect t="17692"/>
          <a:stretch/>
        </p:blipFill>
        <p:spPr>
          <a:xfrm>
            <a:off x="562872" y="5043034"/>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7220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enter results?</a:t>
            </a:r>
            <a:endParaRPr lang="en-US" dirty="0"/>
          </a:p>
        </p:txBody>
      </p:sp>
      <p:sp>
        <p:nvSpPr>
          <p:cNvPr id="3" name="Content Placeholder 2"/>
          <p:cNvSpPr>
            <a:spLocks noGrp="1"/>
          </p:cNvSpPr>
          <p:nvPr>
            <p:ph idx="1"/>
          </p:nvPr>
        </p:nvSpPr>
        <p:spPr>
          <a:xfrm>
            <a:off x="2863971" y="1647645"/>
            <a:ext cx="8489829" cy="4826707"/>
          </a:xfrm>
        </p:spPr>
        <p:txBody>
          <a:bodyPr>
            <a:normAutofit fontScale="62500" lnSpcReduction="20000"/>
          </a:bodyPr>
          <a:lstStyle/>
          <a:p>
            <a:pPr marL="0" indent="0">
              <a:lnSpc>
                <a:spcPct val="100000"/>
              </a:lnSpc>
              <a:buNone/>
            </a:pPr>
            <a:r>
              <a:rPr lang="en-US" sz="3200" b="1" i="1" dirty="0" smtClean="0"/>
              <a:t>Outcome </a:t>
            </a:r>
            <a:r>
              <a:rPr lang="en-US" sz="3200" b="1" i="1" dirty="0" smtClean="0"/>
              <a:t>Measures</a:t>
            </a:r>
            <a:endParaRPr lang="en-US" sz="2200" b="1" i="1" dirty="0" smtClean="0"/>
          </a:p>
          <a:p>
            <a:pPr marL="457200" indent="-457200">
              <a:lnSpc>
                <a:spcPct val="100000"/>
              </a:lnSpc>
              <a:buFont typeface="+mj-lt"/>
              <a:buAutoNum type="arabicPeriod"/>
            </a:pPr>
            <a:r>
              <a:rPr lang="en-US" sz="2600" b="1" dirty="0" smtClean="0"/>
              <a:t>Title: </a:t>
            </a:r>
            <a:r>
              <a:rPr lang="en-US" sz="2600" dirty="0" smtClean="0"/>
              <a:t>A detailed title describing </a:t>
            </a:r>
            <a:r>
              <a:rPr lang="en-US" sz="2600" b="1" dirty="0" smtClean="0"/>
              <a:t>WHAT</a:t>
            </a:r>
            <a:r>
              <a:rPr lang="en-US" sz="2600" dirty="0" smtClean="0"/>
              <a:t> is being measured</a:t>
            </a:r>
            <a:br>
              <a:rPr lang="en-US" sz="2600" dirty="0" smtClean="0"/>
            </a:br>
            <a:r>
              <a:rPr lang="en-US" sz="2600" dirty="0" smtClean="0">
                <a:solidFill>
                  <a:srgbClr val="FF0000"/>
                </a:solidFill>
              </a:rPr>
              <a:t>INCORRECT – “Communication”</a:t>
            </a:r>
            <a:r>
              <a:rPr lang="en-US" sz="2600" dirty="0" smtClean="0"/>
              <a:t/>
            </a:r>
            <a:br>
              <a:rPr lang="en-US" sz="2600" dirty="0" smtClean="0"/>
            </a:br>
            <a:r>
              <a:rPr lang="en-US" sz="2600" dirty="0" smtClean="0">
                <a:solidFill>
                  <a:srgbClr val="00B050"/>
                </a:solidFill>
              </a:rPr>
              <a:t>CORRECT – “Patient verbal activity”</a:t>
            </a:r>
            <a:endParaRPr lang="en-US" sz="2600" dirty="0" smtClean="0"/>
          </a:p>
          <a:p>
            <a:pPr marL="457200" indent="-457200">
              <a:lnSpc>
                <a:spcPct val="100000"/>
              </a:lnSpc>
              <a:buFont typeface="+mj-lt"/>
              <a:buAutoNum type="arabicPeriod"/>
            </a:pPr>
            <a:r>
              <a:rPr lang="en-US" sz="2600" b="1" dirty="0" smtClean="0"/>
              <a:t>Description</a:t>
            </a:r>
            <a:r>
              <a:rPr lang="en-US" sz="2600" b="1" dirty="0" smtClean="0"/>
              <a:t>: </a:t>
            </a:r>
            <a:r>
              <a:rPr lang="en-US" sz="2600" dirty="0" smtClean="0"/>
              <a:t>A detailed description of </a:t>
            </a:r>
            <a:r>
              <a:rPr lang="en-US" sz="2600" b="1" dirty="0" smtClean="0"/>
              <a:t>HOW</a:t>
            </a:r>
            <a:r>
              <a:rPr lang="en-US" sz="2600" dirty="0" smtClean="0"/>
              <a:t> this outcome measure is being assessed. You must make sure to include applicable units of measure.  If you’re using a scoring scale, you must include the name and description of the scale being used, including the possible score range, the significance of a high/low score.</a:t>
            </a:r>
            <a:br>
              <a:rPr lang="en-US" sz="2600" dirty="0" smtClean="0"/>
            </a:br>
            <a:r>
              <a:rPr lang="en-US" sz="2600" dirty="0" smtClean="0">
                <a:solidFill>
                  <a:srgbClr val="FF0000"/>
                </a:solidFill>
              </a:rPr>
              <a:t>INCORRECT – “proportion of visit statements by patient”</a:t>
            </a:r>
            <a:br>
              <a:rPr lang="en-US" sz="2600" dirty="0" smtClean="0">
                <a:solidFill>
                  <a:srgbClr val="FF0000"/>
                </a:solidFill>
              </a:rPr>
            </a:br>
            <a:r>
              <a:rPr lang="en-US" sz="2600" dirty="0" smtClean="0">
                <a:solidFill>
                  <a:srgbClr val="00B050"/>
                </a:solidFill>
              </a:rPr>
              <a:t>CORRECT – “Patient verbal activity is the proportion of visit statements contributed by the patient in relation to overall visit statements, including statements by the companion and primary care provider.”</a:t>
            </a:r>
          </a:p>
          <a:p>
            <a:pPr marL="457200" indent="-457200">
              <a:lnSpc>
                <a:spcPct val="100000"/>
              </a:lnSpc>
              <a:buFont typeface="+mj-lt"/>
              <a:buAutoNum type="arabicPeriod"/>
            </a:pPr>
            <a:r>
              <a:rPr lang="en-US" sz="2600" b="1" dirty="0" smtClean="0"/>
              <a:t>Time Frame: </a:t>
            </a:r>
            <a:r>
              <a:rPr lang="en-US" sz="2600" dirty="0" smtClean="0"/>
              <a:t>This must be a specific point in time when data for this outcome measure will be assessed or a change between 2 time points*.  </a:t>
            </a:r>
            <a:r>
              <a:rPr lang="en-US" sz="2600" b="1" dirty="0" smtClean="0"/>
              <a:t/>
            </a:r>
            <a:br>
              <a:rPr lang="en-US" sz="2600" b="1" dirty="0" smtClean="0"/>
            </a:br>
            <a:r>
              <a:rPr lang="en-US" sz="2600" dirty="0" smtClean="0">
                <a:solidFill>
                  <a:srgbClr val="FF0000"/>
                </a:solidFill>
              </a:rPr>
              <a:t>INCORRECT – “at start of study”</a:t>
            </a:r>
            <a:r>
              <a:rPr lang="en-US" sz="2600" dirty="0">
                <a:solidFill>
                  <a:srgbClr val="FF0000"/>
                </a:solidFill>
              </a:rPr>
              <a:t/>
            </a:r>
            <a:br>
              <a:rPr lang="en-US" sz="2600" dirty="0">
                <a:solidFill>
                  <a:srgbClr val="FF0000"/>
                </a:solidFill>
              </a:rPr>
            </a:br>
            <a:r>
              <a:rPr lang="en-US" sz="2600" dirty="0" smtClean="0">
                <a:solidFill>
                  <a:srgbClr val="00B050"/>
                </a:solidFill>
              </a:rPr>
              <a:t>CORRECT – “During enrollment visit, up to 77 minutes”</a:t>
            </a:r>
            <a:r>
              <a:rPr lang="en-US" sz="2600" dirty="0">
                <a:solidFill>
                  <a:srgbClr val="00B050"/>
                </a:solidFill>
              </a:rPr>
              <a:t/>
            </a:r>
            <a:br>
              <a:rPr lang="en-US" sz="2600" dirty="0">
                <a:solidFill>
                  <a:srgbClr val="00B050"/>
                </a:solidFill>
              </a:rPr>
            </a:br>
            <a:r>
              <a:rPr lang="en-US" sz="2600" i="1" dirty="0" smtClean="0"/>
              <a:t>*For outcome measures that are assessing a change between different time points, you must report the results as different outcome measures for each pair of time points (For example, one outcome for “change from baseline to Day 28”, a separate outcome for change from Day 1 to Day 60”</a:t>
            </a:r>
            <a:endParaRPr lang="en-US" sz="2600" dirty="0" smtClean="0"/>
          </a:p>
        </p:txBody>
      </p:sp>
      <p:sp>
        <p:nvSpPr>
          <p:cNvPr id="8" name="Rectangle 7"/>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155274" y="1580705"/>
            <a:ext cx="2501661" cy="4893647"/>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en-US" sz="1400" dirty="0" smtClean="0">
                <a:solidFill>
                  <a:srgbClr val="002D72"/>
                </a:solidFill>
              </a:rPr>
              <a:t>Protocol Section</a:t>
            </a:r>
          </a:p>
          <a:p>
            <a:pPr>
              <a:buClr>
                <a:srgbClr val="00B050"/>
              </a:buClr>
            </a:pPr>
            <a:r>
              <a:rPr lang="en-US" sz="1400" b="1" dirty="0" smtClean="0">
                <a:solidFill>
                  <a:srgbClr val="C00000"/>
                </a:solidFill>
              </a:rPr>
              <a:t>Results Section</a:t>
            </a:r>
          </a:p>
          <a:p>
            <a:pPr marL="285750" indent="-285750">
              <a:buClr>
                <a:srgbClr val="00B050"/>
              </a:buClr>
              <a:buFont typeface="Wingdings" panose="05000000000000000000" pitchFamily="2" charset="2"/>
              <a:buChar char="ü"/>
            </a:pPr>
            <a:r>
              <a:rPr lang="en-US" sz="1400" dirty="0" smtClean="0">
                <a:solidFill>
                  <a:srgbClr val="002D72"/>
                </a:solidFill>
              </a:rPr>
              <a:t>Participant Flow</a:t>
            </a:r>
          </a:p>
          <a:p>
            <a:pPr marL="285750" indent="-285750">
              <a:buClr>
                <a:srgbClr val="00B050"/>
              </a:buClr>
              <a:buFont typeface="Wingdings" panose="05000000000000000000" pitchFamily="2" charset="2"/>
              <a:buChar char="ü"/>
            </a:pPr>
            <a:r>
              <a:rPr lang="en-US" sz="1400" dirty="0" smtClean="0">
                <a:solidFill>
                  <a:srgbClr val="002D72"/>
                </a:solidFill>
              </a:rPr>
              <a:t>Baseline Characteristics</a:t>
            </a:r>
          </a:p>
          <a:p>
            <a:pPr marL="285750" indent="-285750">
              <a:buFont typeface="Wingdings" panose="05000000000000000000" pitchFamily="2" charset="2"/>
              <a:buChar char="Ü"/>
            </a:pPr>
            <a:r>
              <a:rPr lang="en-US" sz="1400" dirty="0" smtClean="0">
                <a:solidFill>
                  <a:srgbClr val="002D72"/>
                </a:solidFill>
              </a:rPr>
              <a:t>Outcome Measure Results</a:t>
            </a:r>
          </a:p>
          <a:p>
            <a:pPr marL="285750" indent="-285750">
              <a:buFont typeface="Wingdings" panose="05000000000000000000" pitchFamily="2" charset="2"/>
              <a:buChar char="q"/>
            </a:pPr>
            <a:r>
              <a:rPr lang="en-US" sz="1400" dirty="0" smtClean="0">
                <a:solidFill>
                  <a:srgbClr val="002D72"/>
                </a:solidFill>
              </a:rPr>
              <a:t>Report Adverse Events</a:t>
            </a:r>
          </a:p>
          <a:p>
            <a:pPr marL="285750" indent="-285750">
              <a:buFont typeface="Wingdings" panose="05000000000000000000" pitchFamily="2" charset="2"/>
              <a:buChar char="q"/>
            </a:pPr>
            <a:r>
              <a:rPr lang="en-US" sz="1400" dirty="0" smtClean="0">
                <a:solidFill>
                  <a:srgbClr val="002D72"/>
                </a:solidFill>
              </a:rPr>
              <a:t>Other Information</a:t>
            </a:r>
          </a:p>
          <a:p>
            <a:endParaRPr lang="en-US" sz="1400" b="1" dirty="0" smtClean="0">
              <a:solidFill>
                <a:srgbClr val="C00000"/>
              </a:solidFill>
            </a:endParaRPr>
          </a:p>
          <a:p>
            <a:r>
              <a:rPr lang="en-US" sz="1400" b="1" dirty="0" smtClean="0">
                <a:solidFill>
                  <a:srgbClr val="C00000"/>
                </a:solidFill>
              </a:rPr>
              <a:t>Documents </a:t>
            </a:r>
            <a:r>
              <a:rPr lang="en-US" sz="1400" b="1" dirty="0">
                <a:solidFill>
                  <a:srgbClr val="C00000"/>
                </a:solidFill>
              </a:rPr>
              <a:t>Section</a:t>
            </a:r>
          </a:p>
          <a:p>
            <a:pPr marL="285750" indent="-285750">
              <a:buFont typeface="Wingdings" panose="05000000000000000000" pitchFamily="2" charset="2"/>
              <a:buChar char="q"/>
            </a:pPr>
            <a:r>
              <a:rPr lang="en-US" sz="1400" dirty="0" smtClean="0">
                <a:solidFill>
                  <a:srgbClr val="002D72"/>
                </a:solidFill>
              </a:rPr>
              <a:t>Protocol</a:t>
            </a:r>
            <a:endParaRPr lang="en-US" sz="1400" dirty="0">
              <a:solidFill>
                <a:srgbClr val="002D72"/>
              </a:solidFill>
            </a:endParaRPr>
          </a:p>
          <a:p>
            <a:pPr marL="285750" indent="-285750">
              <a:buFont typeface="Wingdings" panose="05000000000000000000" pitchFamily="2" charset="2"/>
              <a:buChar char="q"/>
            </a:pPr>
            <a:r>
              <a:rPr lang="en-US" sz="1400" dirty="0" smtClean="0">
                <a:solidFill>
                  <a:srgbClr val="002D72"/>
                </a:solidFill>
              </a:rPr>
              <a:t>Statistical Plan</a:t>
            </a:r>
          </a:p>
          <a:p>
            <a:pPr marL="285750" indent="-285750">
              <a:buFont typeface="Wingdings" panose="05000000000000000000" pitchFamily="2" charset="2"/>
              <a:buChar char="q"/>
            </a:pPr>
            <a:r>
              <a:rPr lang="en-US" sz="1400" dirty="0" smtClean="0">
                <a:solidFill>
                  <a:srgbClr val="002D72"/>
                </a:solidFill>
              </a:rPr>
              <a:t>Informed Consent Form (optional)</a:t>
            </a:r>
          </a:p>
          <a:p>
            <a:pPr marL="285750" indent="-285750">
              <a:buFont typeface="Wingdings" panose="05000000000000000000" pitchFamily="2" charset="2"/>
              <a:buChar char="q"/>
            </a:pPr>
            <a:r>
              <a:rPr lang="en-US" sz="1400" dirty="0" smtClean="0">
                <a:solidFill>
                  <a:srgbClr val="002D72"/>
                </a:solidFill>
              </a:rPr>
              <a:t>Cover page (each doc)</a:t>
            </a:r>
            <a:endParaRPr lang="en-US" sz="1400" dirty="0">
              <a:solidFill>
                <a:srgbClr val="002D72"/>
              </a:solidFill>
            </a:endParaRPr>
          </a:p>
          <a:p>
            <a:endParaRPr lang="en-US" sz="1600" dirty="0" smtClean="0">
              <a:solidFill>
                <a:srgbClr val="002D72"/>
              </a:solidFill>
            </a:endParaRPr>
          </a:p>
          <a:p>
            <a:endParaRPr lang="en-US" sz="1600" dirty="0" smtClean="0">
              <a:solidFill>
                <a:srgbClr val="002D72"/>
              </a:solidFill>
            </a:endParaRPr>
          </a:p>
          <a:p>
            <a:endParaRPr lang="en-US" sz="1200" b="1" i="1" dirty="0" smtClean="0">
              <a:solidFill>
                <a:srgbClr val="002D72"/>
              </a:solidFill>
            </a:endParaRPr>
          </a:p>
          <a:p>
            <a:endParaRPr lang="en-US" sz="1200" b="1" i="1"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10" name="Picture 9"/>
          <p:cNvPicPr>
            <a:picLocks noChangeAspect="1"/>
          </p:cNvPicPr>
          <p:nvPr/>
        </p:nvPicPr>
        <p:blipFill rotWithShape="1">
          <a:blip r:embed="rId3"/>
          <a:srcRect t="17692"/>
          <a:stretch/>
        </p:blipFill>
        <p:spPr>
          <a:xfrm>
            <a:off x="562872" y="5043034"/>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76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enter results?</a:t>
            </a:r>
            <a:endParaRPr lang="en-US" dirty="0"/>
          </a:p>
        </p:txBody>
      </p:sp>
      <p:sp>
        <p:nvSpPr>
          <p:cNvPr id="3" name="Content Placeholder 2"/>
          <p:cNvSpPr>
            <a:spLocks noGrp="1"/>
          </p:cNvSpPr>
          <p:nvPr>
            <p:ph idx="1"/>
          </p:nvPr>
        </p:nvSpPr>
        <p:spPr>
          <a:xfrm>
            <a:off x="2863971" y="1647645"/>
            <a:ext cx="8721304" cy="4856672"/>
          </a:xfrm>
        </p:spPr>
        <p:txBody>
          <a:bodyPr>
            <a:normAutofit/>
          </a:bodyPr>
          <a:lstStyle/>
          <a:p>
            <a:pPr marL="0" indent="0">
              <a:lnSpc>
                <a:spcPct val="100000"/>
              </a:lnSpc>
              <a:buNone/>
            </a:pPr>
            <a:r>
              <a:rPr lang="en-US" sz="2000" b="1" i="1" dirty="0" smtClean="0"/>
              <a:t>Outcome Measures</a:t>
            </a:r>
            <a:r>
              <a:rPr lang="en-US" sz="2400" b="1" i="1" dirty="0" smtClean="0"/>
              <a:t/>
            </a:r>
            <a:br>
              <a:rPr lang="en-US" sz="2400" b="1" i="1" dirty="0" smtClean="0"/>
            </a:br>
            <a:endParaRPr lang="en-US" sz="1800" dirty="0" smtClean="0"/>
          </a:p>
        </p:txBody>
      </p:sp>
      <p:sp>
        <p:nvSpPr>
          <p:cNvPr id="8" name="Rectangle 7"/>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155274" y="1580705"/>
            <a:ext cx="2501661" cy="4893647"/>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en-US" sz="1400" dirty="0" smtClean="0">
                <a:solidFill>
                  <a:srgbClr val="002D72"/>
                </a:solidFill>
              </a:rPr>
              <a:t>Protocol Section</a:t>
            </a:r>
          </a:p>
          <a:p>
            <a:pPr>
              <a:buClr>
                <a:srgbClr val="00B050"/>
              </a:buClr>
            </a:pPr>
            <a:r>
              <a:rPr lang="en-US" sz="1400" b="1" dirty="0" smtClean="0">
                <a:solidFill>
                  <a:srgbClr val="C00000"/>
                </a:solidFill>
              </a:rPr>
              <a:t>Results Section</a:t>
            </a:r>
          </a:p>
          <a:p>
            <a:pPr marL="285750" indent="-285750">
              <a:buClr>
                <a:srgbClr val="00B050"/>
              </a:buClr>
              <a:buFont typeface="Wingdings" panose="05000000000000000000" pitchFamily="2" charset="2"/>
              <a:buChar char="ü"/>
            </a:pPr>
            <a:r>
              <a:rPr lang="en-US" sz="1400" dirty="0" smtClean="0">
                <a:solidFill>
                  <a:srgbClr val="002D72"/>
                </a:solidFill>
              </a:rPr>
              <a:t>Participant Flow</a:t>
            </a:r>
          </a:p>
          <a:p>
            <a:pPr marL="285750" indent="-285750">
              <a:buClr>
                <a:srgbClr val="00B050"/>
              </a:buClr>
              <a:buFont typeface="Wingdings" panose="05000000000000000000" pitchFamily="2" charset="2"/>
              <a:buChar char="ü"/>
            </a:pPr>
            <a:r>
              <a:rPr lang="en-US" sz="1400" dirty="0" smtClean="0">
                <a:solidFill>
                  <a:srgbClr val="002D72"/>
                </a:solidFill>
              </a:rPr>
              <a:t>Baseline Characteristics</a:t>
            </a:r>
          </a:p>
          <a:p>
            <a:pPr marL="285750" indent="-285750">
              <a:buFont typeface="Wingdings" panose="05000000000000000000" pitchFamily="2" charset="2"/>
              <a:buChar char="Ü"/>
            </a:pPr>
            <a:r>
              <a:rPr lang="en-US" sz="1400" dirty="0" smtClean="0">
                <a:solidFill>
                  <a:srgbClr val="002D72"/>
                </a:solidFill>
              </a:rPr>
              <a:t>Outcome Measure Results</a:t>
            </a:r>
          </a:p>
          <a:p>
            <a:pPr marL="285750" indent="-285750">
              <a:buFont typeface="Wingdings" panose="05000000000000000000" pitchFamily="2" charset="2"/>
              <a:buChar char="q"/>
            </a:pPr>
            <a:r>
              <a:rPr lang="en-US" sz="1400" dirty="0" smtClean="0">
                <a:solidFill>
                  <a:srgbClr val="002D72"/>
                </a:solidFill>
              </a:rPr>
              <a:t>Report Adverse Events</a:t>
            </a:r>
          </a:p>
          <a:p>
            <a:pPr marL="285750" indent="-285750">
              <a:buFont typeface="Wingdings" panose="05000000000000000000" pitchFamily="2" charset="2"/>
              <a:buChar char="q"/>
            </a:pPr>
            <a:r>
              <a:rPr lang="en-US" sz="1400" dirty="0" smtClean="0">
                <a:solidFill>
                  <a:srgbClr val="002D72"/>
                </a:solidFill>
              </a:rPr>
              <a:t>Other Information</a:t>
            </a:r>
          </a:p>
          <a:p>
            <a:endParaRPr lang="en-US" sz="1400" dirty="0">
              <a:solidFill>
                <a:srgbClr val="002D72"/>
              </a:solidFill>
            </a:endParaRPr>
          </a:p>
          <a:p>
            <a:r>
              <a:rPr lang="en-US" sz="1400" b="1" dirty="0" smtClean="0">
                <a:solidFill>
                  <a:srgbClr val="C00000"/>
                </a:solidFill>
              </a:rPr>
              <a:t>Documents </a:t>
            </a:r>
            <a:r>
              <a:rPr lang="en-US" sz="1400" b="1" dirty="0">
                <a:solidFill>
                  <a:srgbClr val="C00000"/>
                </a:solidFill>
              </a:rPr>
              <a:t>Section</a:t>
            </a:r>
          </a:p>
          <a:p>
            <a:pPr marL="285750" indent="-285750">
              <a:buFont typeface="Wingdings" panose="05000000000000000000" pitchFamily="2" charset="2"/>
              <a:buChar char="q"/>
            </a:pPr>
            <a:r>
              <a:rPr lang="en-US" sz="1400" dirty="0" smtClean="0">
                <a:solidFill>
                  <a:srgbClr val="002D72"/>
                </a:solidFill>
              </a:rPr>
              <a:t>Protocol</a:t>
            </a:r>
            <a:endParaRPr lang="en-US" sz="1400" dirty="0">
              <a:solidFill>
                <a:srgbClr val="002D72"/>
              </a:solidFill>
            </a:endParaRPr>
          </a:p>
          <a:p>
            <a:pPr marL="285750" indent="-285750">
              <a:buFont typeface="Wingdings" panose="05000000000000000000" pitchFamily="2" charset="2"/>
              <a:buChar char="q"/>
            </a:pPr>
            <a:r>
              <a:rPr lang="en-US" sz="1400" dirty="0" smtClean="0">
                <a:solidFill>
                  <a:srgbClr val="002D72"/>
                </a:solidFill>
              </a:rPr>
              <a:t>Statistical Plan</a:t>
            </a:r>
          </a:p>
          <a:p>
            <a:pPr marL="285750" indent="-285750">
              <a:buFont typeface="Wingdings" panose="05000000000000000000" pitchFamily="2" charset="2"/>
              <a:buChar char="q"/>
            </a:pPr>
            <a:r>
              <a:rPr lang="en-US" sz="1400" dirty="0" smtClean="0">
                <a:solidFill>
                  <a:srgbClr val="002D72"/>
                </a:solidFill>
              </a:rPr>
              <a:t>Informed Consent Form (optional)</a:t>
            </a:r>
          </a:p>
          <a:p>
            <a:pPr marL="285750" indent="-285750">
              <a:buFont typeface="Wingdings" panose="05000000000000000000" pitchFamily="2" charset="2"/>
              <a:buChar char="q"/>
            </a:pPr>
            <a:r>
              <a:rPr lang="en-US" sz="1400" dirty="0" smtClean="0">
                <a:solidFill>
                  <a:srgbClr val="002D72"/>
                </a:solidFill>
              </a:rPr>
              <a:t>Cover page (each doc)</a:t>
            </a:r>
            <a:endParaRPr lang="en-US" sz="1400" dirty="0">
              <a:solidFill>
                <a:srgbClr val="002D72"/>
              </a:solidFill>
            </a:endParaRPr>
          </a:p>
          <a:p>
            <a:endParaRPr lang="en-US" sz="1600" dirty="0" smtClean="0">
              <a:solidFill>
                <a:srgbClr val="002D72"/>
              </a:solidFill>
            </a:endParaRPr>
          </a:p>
          <a:p>
            <a:endParaRPr lang="en-US" sz="1600" dirty="0" smtClean="0">
              <a:solidFill>
                <a:srgbClr val="002D72"/>
              </a:solidFill>
            </a:endParaRPr>
          </a:p>
          <a:p>
            <a:endParaRPr lang="en-US" sz="1200" b="1" i="1" dirty="0" smtClean="0">
              <a:solidFill>
                <a:srgbClr val="002D72"/>
              </a:solidFill>
            </a:endParaRPr>
          </a:p>
          <a:p>
            <a:endParaRPr lang="en-US" sz="1200" b="1" i="1"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10" name="Picture 9"/>
          <p:cNvPicPr>
            <a:picLocks noChangeAspect="1"/>
          </p:cNvPicPr>
          <p:nvPr/>
        </p:nvPicPr>
        <p:blipFill rotWithShape="1">
          <a:blip r:embed="rId3"/>
          <a:srcRect t="17692"/>
          <a:stretch/>
        </p:blipFill>
        <p:spPr>
          <a:xfrm>
            <a:off x="562872" y="5043034"/>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stretch>
            <a:fillRect/>
          </a:stretch>
        </p:blipFill>
        <p:spPr>
          <a:xfrm>
            <a:off x="2863971" y="2062654"/>
            <a:ext cx="7031143" cy="4452523"/>
          </a:xfrm>
          <a:prstGeom prst="rect">
            <a:avLst/>
          </a:prstGeom>
        </p:spPr>
      </p:pic>
      <p:cxnSp>
        <p:nvCxnSpPr>
          <p:cNvPr id="11" name="Straight Arrow Connector 10"/>
          <p:cNvCxnSpPr/>
          <p:nvPr/>
        </p:nvCxnSpPr>
        <p:spPr>
          <a:xfrm flipH="1" flipV="1">
            <a:off x="6756023" y="2122714"/>
            <a:ext cx="1524000" cy="108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03978" y="1964323"/>
            <a:ext cx="3396343" cy="338554"/>
          </a:xfrm>
          <a:prstGeom prst="rect">
            <a:avLst/>
          </a:prstGeom>
          <a:noFill/>
        </p:spPr>
        <p:txBody>
          <a:bodyPr wrap="square" rtlCol="0">
            <a:spAutoFit/>
          </a:bodyPr>
          <a:lstStyle/>
          <a:p>
            <a:r>
              <a:rPr lang="en-US" sz="1600" b="1" dirty="0" smtClean="0">
                <a:solidFill>
                  <a:srgbClr val="FF0000"/>
                </a:solidFill>
              </a:rPr>
              <a:t>Title clearly states WHAT is measured</a:t>
            </a:r>
            <a:endParaRPr lang="en-US" sz="1600" b="1" dirty="0">
              <a:solidFill>
                <a:srgbClr val="FF0000"/>
              </a:solidFill>
            </a:endParaRPr>
          </a:p>
        </p:txBody>
      </p:sp>
      <p:cxnSp>
        <p:nvCxnSpPr>
          <p:cNvPr id="13" name="Straight Arrow Connector 12"/>
          <p:cNvCxnSpPr/>
          <p:nvPr/>
        </p:nvCxnSpPr>
        <p:spPr>
          <a:xfrm flipH="1" flipV="1">
            <a:off x="6756023" y="2521328"/>
            <a:ext cx="2497247" cy="272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253270" y="2401208"/>
            <a:ext cx="2547051" cy="1323439"/>
          </a:xfrm>
          <a:prstGeom prst="rect">
            <a:avLst/>
          </a:prstGeom>
          <a:noFill/>
        </p:spPr>
        <p:txBody>
          <a:bodyPr wrap="square" rtlCol="0">
            <a:spAutoFit/>
          </a:bodyPr>
          <a:lstStyle/>
          <a:p>
            <a:r>
              <a:rPr lang="en-US" sz="1600" b="1" dirty="0" smtClean="0">
                <a:solidFill>
                  <a:srgbClr val="FF0000"/>
                </a:solidFill>
              </a:rPr>
              <a:t>Description clearly explains HOW it is being measured (</a:t>
            </a:r>
            <a:r>
              <a:rPr lang="en-US" sz="1600" b="1" dirty="0" err="1" smtClean="0">
                <a:solidFill>
                  <a:srgbClr val="FF0000"/>
                </a:solidFill>
              </a:rPr>
              <a:t>ie</a:t>
            </a:r>
            <a:r>
              <a:rPr lang="en-US" sz="1600" b="1" dirty="0" smtClean="0">
                <a:solidFill>
                  <a:srgbClr val="FF0000"/>
                </a:solidFill>
              </a:rPr>
              <a:t>: how measures are being quantified to assess the outcome)</a:t>
            </a:r>
            <a:endParaRPr lang="en-US" sz="1600" b="1" dirty="0">
              <a:solidFill>
                <a:srgbClr val="FF0000"/>
              </a:solidFill>
            </a:endParaRPr>
          </a:p>
        </p:txBody>
      </p:sp>
      <p:cxnSp>
        <p:nvCxnSpPr>
          <p:cNvPr id="15" name="Straight Arrow Connector 14"/>
          <p:cNvCxnSpPr/>
          <p:nvPr/>
        </p:nvCxnSpPr>
        <p:spPr>
          <a:xfrm flipH="1" flipV="1">
            <a:off x="4855029" y="2807634"/>
            <a:ext cx="1519787" cy="1559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98772" y="2794341"/>
            <a:ext cx="2275114" cy="338554"/>
          </a:xfrm>
          <a:prstGeom prst="rect">
            <a:avLst/>
          </a:prstGeom>
          <a:noFill/>
        </p:spPr>
        <p:txBody>
          <a:bodyPr wrap="square" rtlCol="0">
            <a:spAutoFit/>
          </a:bodyPr>
          <a:lstStyle/>
          <a:p>
            <a:r>
              <a:rPr lang="en-US" sz="1600" b="1" dirty="0" smtClean="0">
                <a:solidFill>
                  <a:srgbClr val="FF0000"/>
                </a:solidFill>
              </a:rPr>
              <a:t>Time Frame is specific</a:t>
            </a:r>
            <a:endParaRPr lang="en-US" sz="1600" b="1" dirty="0">
              <a:solidFill>
                <a:srgbClr val="FF0000"/>
              </a:solidFill>
            </a:endParaRPr>
          </a:p>
        </p:txBody>
      </p:sp>
      <p:cxnSp>
        <p:nvCxnSpPr>
          <p:cNvPr id="18" name="Straight Arrow Connector 17"/>
          <p:cNvCxnSpPr/>
          <p:nvPr/>
        </p:nvCxnSpPr>
        <p:spPr>
          <a:xfrm flipH="1">
            <a:off x="8582364" y="4156328"/>
            <a:ext cx="1312750" cy="11846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840685" y="3983984"/>
            <a:ext cx="2416629" cy="2062103"/>
          </a:xfrm>
          <a:prstGeom prst="rect">
            <a:avLst/>
          </a:prstGeom>
          <a:noFill/>
        </p:spPr>
        <p:txBody>
          <a:bodyPr wrap="square" rtlCol="0">
            <a:spAutoFit/>
          </a:bodyPr>
          <a:lstStyle/>
          <a:p>
            <a:r>
              <a:rPr lang="en-US" sz="1600" b="1" dirty="0" smtClean="0">
                <a:solidFill>
                  <a:srgbClr val="FF0000"/>
                </a:solidFill>
              </a:rPr>
              <a:t>Results reported per Arm</a:t>
            </a:r>
          </a:p>
          <a:p>
            <a:r>
              <a:rPr lang="en-US" sz="1600" dirty="0" smtClean="0">
                <a:solidFill>
                  <a:srgbClr val="FF0000"/>
                </a:solidFill>
              </a:rPr>
              <a:t>If number of participants analyzed is different from total participants who started the study, you must explain under “Analysis Population Description”</a:t>
            </a:r>
            <a:endParaRPr lang="en-US" sz="1600" dirty="0">
              <a:solidFill>
                <a:srgbClr val="FF0000"/>
              </a:solidFill>
            </a:endParaRPr>
          </a:p>
        </p:txBody>
      </p:sp>
      <p:sp>
        <p:nvSpPr>
          <p:cNvPr id="21" name="Oval 20"/>
          <p:cNvSpPr/>
          <p:nvPr/>
        </p:nvSpPr>
        <p:spPr>
          <a:xfrm>
            <a:off x="2863971" y="5573486"/>
            <a:ext cx="1327029" cy="21771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flipV="1">
            <a:off x="4005943" y="5910943"/>
            <a:ext cx="620487" cy="6917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26429" y="6504317"/>
            <a:ext cx="5214256" cy="338554"/>
          </a:xfrm>
          <a:prstGeom prst="rect">
            <a:avLst/>
          </a:prstGeom>
          <a:noFill/>
        </p:spPr>
        <p:txBody>
          <a:bodyPr wrap="square" rtlCol="0">
            <a:spAutoFit/>
          </a:bodyPr>
          <a:lstStyle/>
          <a:p>
            <a:r>
              <a:rPr lang="en-US" sz="1600" b="1" dirty="0" smtClean="0">
                <a:solidFill>
                  <a:srgbClr val="FF0000"/>
                </a:solidFill>
              </a:rPr>
              <a:t>Unit of measure matches what is in description</a:t>
            </a:r>
            <a:endParaRPr lang="en-US" sz="1600" b="1" dirty="0">
              <a:solidFill>
                <a:srgbClr val="FF0000"/>
              </a:solidFill>
            </a:endParaRPr>
          </a:p>
        </p:txBody>
      </p:sp>
    </p:spTree>
    <p:extLst>
      <p:ext uri="{BB962C8B-B14F-4D97-AF65-F5344CB8AC3E}">
        <p14:creationId xmlns:p14="http://schemas.microsoft.com/office/powerpoint/2010/main" val="2711847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submit my results?</a:t>
            </a:r>
            <a:endParaRPr lang="en-US" dirty="0"/>
          </a:p>
        </p:txBody>
      </p:sp>
      <p:sp>
        <p:nvSpPr>
          <p:cNvPr id="8" name="Rectangle 7"/>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155274" y="1580705"/>
            <a:ext cx="2501661" cy="4893647"/>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en-US" sz="1400" dirty="0" smtClean="0">
                <a:solidFill>
                  <a:srgbClr val="002D72"/>
                </a:solidFill>
              </a:rPr>
              <a:t>Protocol Section</a:t>
            </a:r>
          </a:p>
          <a:p>
            <a:pPr>
              <a:buClr>
                <a:srgbClr val="00B050"/>
              </a:buClr>
            </a:pPr>
            <a:r>
              <a:rPr lang="en-US" sz="1400" b="1" dirty="0" smtClean="0">
                <a:solidFill>
                  <a:srgbClr val="C00000"/>
                </a:solidFill>
              </a:rPr>
              <a:t>Results Section</a:t>
            </a:r>
          </a:p>
          <a:p>
            <a:pPr marL="285750" indent="-285750">
              <a:buClr>
                <a:srgbClr val="00B050"/>
              </a:buClr>
              <a:buFont typeface="Wingdings" panose="05000000000000000000" pitchFamily="2" charset="2"/>
              <a:buChar char="ü"/>
            </a:pPr>
            <a:r>
              <a:rPr lang="en-US" sz="1400" dirty="0" smtClean="0">
                <a:solidFill>
                  <a:srgbClr val="002D72"/>
                </a:solidFill>
              </a:rPr>
              <a:t>Participant Flow</a:t>
            </a:r>
          </a:p>
          <a:p>
            <a:pPr marL="285750" indent="-285750">
              <a:buClr>
                <a:srgbClr val="00B050"/>
              </a:buClr>
              <a:buFont typeface="Wingdings" panose="05000000000000000000" pitchFamily="2" charset="2"/>
              <a:buChar char="ü"/>
            </a:pPr>
            <a:r>
              <a:rPr lang="en-US" sz="1400" dirty="0" smtClean="0">
                <a:solidFill>
                  <a:srgbClr val="002D72"/>
                </a:solidFill>
              </a:rPr>
              <a:t>Baseline Characteristics</a:t>
            </a:r>
          </a:p>
          <a:p>
            <a:pPr marL="285750" indent="-285750">
              <a:buClr>
                <a:srgbClr val="00B050"/>
              </a:buClr>
              <a:buFont typeface="Wingdings" panose="05000000000000000000" pitchFamily="2" charset="2"/>
              <a:buChar char="ü"/>
            </a:pPr>
            <a:r>
              <a:rPr lang="en-US" sz="1400" dirty="0" smtClean="0">
                <a:solidFill>
                  <a:srgbClr val="002D72"/>
                </a:solidFill>
              </a:rPr>
              <a:t>Outcome Measure Results</a:t>
            </a:r>
          </a:p>
          <a:p>
            <a:pPr marL="285750" indent="-285750">
              <a:buClr>
                <a:srgbClr val="00B050"/>
              </a:buClr>
              <a:buFont typeface="Wingdings" panose="05000000000000000000" pitchFamily="2" charset="2"/>
              <a:buChar char="ü"/>
            </a:pPr>
            <a:r>
              <a:rPr lang="en-US" sz="1400" dirty="0" smtClean="0">
                <a:solidFill>
                  <a:srgbClr val="002D72"/>
                </a:solidFill>
              </a:rPr>
              <a:t>Report Adverse Events</a:t>
            </a:r>
          </a:p>
          <a:p>
            <a:pPr marL="285750" indent="-285750">
              <a:buClr>
                <a:srgbClr val="00B050"/>
              </a:buClr>
              <a:buFont typeface="Wingdings" panose="05000000000000000000" pitchFamily="2" charset="2"/>
              <a:buChar char="ü"/>
            </a:pPr>
            <a:r>
              <a:rPr lang="en-US" sz="1400" dirty="0" smtClean="0">
                <a:solidFill>
                  <a:srgbClr val="002D72"/>
                </a:solidFill>
              </a:rPr>
              <a:t>Other Information</a:t>
            </a:r>
          </a:p>
          <a:p>
            <a:pPr>
              <a:buClr>
                <a:srgbClr val="00B050"/>
              </a:buClr>
            </a:pPr>
            <a:endParaRPr lang="en-US" sz="1400" dirty="0">
              <a:solidFill>
                <a:srgbClr val="002D72"/>
              </a:solidFill>
            </a:endParaRPr>
          </a:p>
          <a:p>
            <a:r>
              <a:rPr lang="en-US" sz="1400" b="1" dirty="0" smtClean="0">
                <a:solidFill>
                  <a:srgbClr val="C00000"/>
                </a:solidFill>
              </a:rPr>
              <a:t>Documents </a:t>
            </a:r>
            <a:r>
              <a:rPr lang="en-US" sz="1400" b="1" dirty="0">
                <a:solidFill>
                  <a:srgbClr val="C00000"/>
                </a:solidFill>
              </a:rPr>
              <a:t>Section</a:t>
            </a:r>
          </a:p>
          <a:p>
            <a:pPr marL="285750" indent="-285750">
              <a:buClr>
                <a:srgbClr val="00B050"/>
              </a:buClr>
              <a:buFont typeface="Wingdings" panose="05000000000000000000" pitchFamily="2" charset="2"/>
              <a:buChar char="ü"/>
            </a:pPr>
            <a:r>
              <a:rPr lang="en-US" sz="1400" dirty="0" smtClean="0">
                <a:solidFill>
                  <a:srgbClr val="002D72"/>
                </a:solidFill>
              </a:rPr>
              <a:t>Protocol</a:t>
            </a:r>
            <a:endParaRPr lang="en-US" sz="1400" dirty="0">
              <a:solidFill>
                <a:srgbClr val="002D72"/>
              </a:solidFill>
            </a:endParaRPr>
          </a:p>
          <a:p>
            <a:pPr marL="285750" indent="-285750">
              <a:buClr>
                <a:srgbClr val="00B050"/>
              </a:buClr>
              <a:buFont typeface="Wingdings" panose="05000000000000000000" pitchFamily="2" charset="2"/>
              <a:buChar char="ü"/>
            </a:pPr>
            <a:r>
              <a:rPr lang="en-US" sz="1400" dirty="0" smtClean="0">
                <a:solidFill>
                  <a:srgbClr val="002D72"/>
                </a:solidFill>
              </a:rPr>
              <a:t>Statistical Plan</a:t>
            </a:r>
          </a:p>
          <a:p>
            <a:pPr marL="285750" indent="-285750">
              <a:buClr>
                <a:srgbClr val="00B050"/>
              </a:buClr>
              <a:buFont typeface="Wingdings" panose="05000000000000000000" pitchFamily="2" charset="2"/>
              <a:buChar char="ü"/>
            </a:pPr>
            <a:r>
              <a:rPr lang="en-US" sz="1400" dirty="0" smtClean="0">
                <a:solidFill>
                  <a:srgbClr val="002D72"/>
                </a:solidFill>
              </a:rPr>
              <a:t>Informed Consent Form (optional)</a:t>
            </a:r>
          </a:p>
          <a:p>
            <a:pPr marL="285750" indent="-285750">
              <a:buClr>
                <a:srgbClr val="00B050"/>
              </a:buClr>
              <a:buFont typeface="Wingdings" panose="05000000000000000000" pitchFamily="2" charset="2"/>
              <a:buChar char="ü"/>
            </a:pPr>
            <a:r>
              <a:rPr lang="en-US" sz="1400" dirty="0" smtClean="0">
                <a:solidFill>
                  <a:srgbClr val="002D72"/>
                </a:solidFill>
              </a:rPr>
              <a:t>Cover page (each doc)</a:t>
            </a:r>
            <a:endParaRPr lang="en-US" sz="1400" dirty="0">
              <a:solidFill>
                <a:srgbClr val="002D72"/>
              </a:solidFill>
            </a:endParaRPr>
          </a:p>
          <a:p>
            <a:endParaRPr lang="en-US" sz="1600" dirty="0" smtClean="0">
              <a:solidFill>
                <a:srgbClr val="002D72"/>
              </a:solidFill>
            </a:endParaRPr>
          </a:p>
          <a:p>
            <a:endParaRPr lang="en-US" sz="1600" dirty="0" smtClean="0">
              <a:solidFill>
                <a:srgbClr val="002D72"/>
              </a:solidFill>
            </a:endParaRPr>
          </a:p>
          <a:p>
            <a:endParaRPr lang="en-US" sz="1200" b="1" i="1" dirty="0" smtClean="0">
              <a:solidFill>
                <a:srgbClr val="002D72"/>
              </a:solidFill>
            </a:endParaRPr>
          </a:p>
          <a:p>
            <a:endParaRPr lang="en-US" sz="1200" b="1" i="1"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10" name="Picture 9"/>
          <p:cNvPicPr>
            <a:picLocks noChangeAspect="1"/>
          </p:cNvPicPr>
          <p:nvPr/>
        </p:nvPicPr>
        <p:blipFill rotWithShape="1">
          <a:blip r:embed="rId2"/>
          <a:srcRect t="17692"/>
          <a:stretch/>
        </p:blipFill>
        <p:spPr>
          <a:xfrm>
            <a:off x="562872" y="5043034"/>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Content Placeholder 2"/>
          <p:cNvSpPr>
            <a:spLocks noGrp="1"/>
          </p:cNvSpPr>
          <p:nvPr>
            <p:ph idx="1"/>
          </p:nvPr>
        </p:nvSpPr>
        <p:spPr>
          <a:xfrm>
            <a:off x="2863970" y="1647646"/>
            <a:ext cx="8781690" cy="3131183"/>
          </a:xfrm>
        </p:spPr>
        <p:txBody>
          <a:bodyPr>
            <a:normAutofit fontScale="92500" lnSpcReduction="10000"/>
          </a:bodyPr>
          <a:lstStyle/>
          <a:p>
            <a:pPr marL="0" indent="0">
              <a:lnSpc>
                <a:spcPct val="100000"/>
              </a:lnSpc>
              <a:buNone/>
            </a:pPr>
            <a:r>
              <a:rPr lang="en-US" sz="2400" b="1" i="1" dirty="0" smtClean="0"/>
              <a:t>Finalizing and Submitting the Record</a:t>
            </a:r>
          </a:p>
          <a:p>
            <a:pPr marL="457200" indent="-457200">
              <a:lnSpc>
                <a:spcPct val="100000"/>
              </a:lnSpc>
              <a:buFont typeface="+mj-lt"/>
              <a:buAutoNum type="arabicPeriod"/>
            </a:pPr>
            <a:r>
              <a:rPr lang="en-US" sz="2400" dirty="0" smtClean="0"/>
              <a:t>Click on </a:t>
            </a:r>
            <a:r>
              <a:rPr lang="en-US" sz="2400" b="1" dirty="0" smtClean="0"/>
              <a:t>“Record Summary” </a:t>
            </a:r>
            <a:r>
              <a:rPr lang="en-US" sz="2400" dirty="0" smtClean="0"/>
              <a:t>at the top left of the screen</a:t>
            </a:r>
          </a:p>
          <a:p>
            <a:pPr marL="457200" indent="-457200">
              <a:lnSpc>
                <a:spcPct val="100000"/>
              </a:lnSpc>
              <a:buFont typeface="+mj-lt"/>
              <a:buAutoNum type="arabicPeriod"/>
            </a:pPr>
            <a:r>
              <a:rPr lang="en-US" sz="2400" dirty="0"/>
              <a:t>Make sure to clear ALL errors and warnings (flagged in red)</a:t>
            </a:r>
          </a:p>
          <a:p>
            <a:pPr marL="457200" indent="-457200">
              <a:lnSpc>
                <a:spcPct val="100000"/>
              </a:lnSpc>
              <a:buFont typeface="+mj-lt"/>
              <a:buAutoNum type="arabicPeriod"/>
            </a:pPr>
            <a:r>
              <a:rPr lang="en-US" sz="2400" dirty="0"/>
              <a:t>Perform spell-check by clicking on the “Spelling” link on the left top third of the page.  Make sure to expand all acronyms within each section of the record. </a:t>
            </a:r>
            <a:endParaRPr lang="en-US" sz="2400" dirty="0" smtClean="0"/>
          </a:p>
          <a:p>
            <a:pPr marL="457200" indent="-457200">
              <a:lnSpc>
                <a:spcPct val="100000"/>
              </a:lnSpc>
              <a:buFont typeface="+mj-lt"/>
              <a:buAutoNum type="arabicPeriod"/>
            </a:pPr>
            <a:r>
              <a:rPr lang="en-US" sz="2400" dirty="0" smtClean="0"/>
              <a:t>Confirm that all sections within the Protocol, Results, and Document sections are complete (indicated by     )</a:t>
            </a:r>
          </a:p>
          <a:p>
            <a:pPr marL="0" indent="0">
              <a:lnSpc>
                <a:spcPct val="100000"/>
              </a:lnSpc>
              <a:buNone/>
            </a:pPr>
            <a:endParaRPr lang="en-US" sz="2400" i="1" dirty="0" smtClean="0"/>
          </a:p>
          <a:p>
            <a:pPr marL="0" indent="0">
              <a:lnSpc>
                <a:spcPct val="100000"/>
              </a:lnSpc>
              <a:buNone/>
            </a:pPr>
            <a:endParaRPr lang="en-US" sz="2400" i="1" dirty="0" smtClean="0"/>
          </a:p>
          <a:p>
            <a:pPr marL="457200" indent="-457200">
              <a:lnSpc>
                <a:spcPct val="100000"/>
              </a:lnSpc>
              <a:buFont typeface="+mj-lt"/>
              <a:buAutoNum type="arabicPeriod"/>
            </a:pPr>
            <a:endParaRPr lang="en-US" sz="2400" dirty="0" smtClean="0"/>
          </a:p>
        </p:txBody>
      </p:sp>
      <p:pic>
        <p:nvPicPr>
          <p:cNvPr id="15" name="Picture 14"/>
          <p:cNvPicPr>
            <a:picLocks noChangeAspect="1"/>
          </p:cNvPicPr>
          <p:nvPr/>
        </p:nvPicPr>
        <p:blipFill>
          <a:blip r:embed="rId3"/>
          <a:stretch>
            <a:fillRect/>
          </a:stretch>
        </p:blipFill>
        <p:spPr>
          <a:xfrm>
            <a:off x="7457557" y="4349616"/>
            <a:ext cx="247650" cy="238125"/>
          </a:xfrm>
          <a:prstGeom prst="rect">
            <a:avLst/>
          </a:prstGeom>
        </p:spPr>
      </p:pic>
      <p:pic>
        <p:nvPicPr>
          <p:cNvPr id="17" name="Picture 16"/>
          <p:cNvPicPr>
            <a:picLocks noChangeAspect="1"/>
          </p:cNvPicPr>
          <p:nvPr/>
        </p:nvPicPr>
        <p:blipFill>
          <a:blip r:embed="rId4"/>
          <a:stretch>
            <a:fillRect/>
          </a:stretch>
        </p:blipFill>
        <p:spPr>
          <a:xfrm>
            <a:off x="9677808" y="1647646"/>
            <a:ext cx="1121212" cy="308333"/>
          </a:xfrm>
          <a:prstGeom prst="rect">
            <a:avLst/>
          </a:prstGeom>
          <a:ln w="12700">
            <a:solidFill>
              <a:schemeClr val="accent1"/>
            </a:solidFill>
          </a:ln>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5"/>
          <a:srcRect l="11617" t="13324"/>
          <a:stretch/>
        </p:blipFill>
        <p:spPr>
          <a:xfrm>
            <a:off x="10738601" y="1749539"/>
            <a:ext cx="991625" cy="319529"/>
          </a:xfrm>
          <a:prstGeom prst="rect">
            <a:avLst/>
          </a:prstGeom>
          <a:ln w="12700">
            <a:solidFill>
              <a:schemeClr val="accent1"/>
            </a:solidFill>
          </a:ln>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a:stretch>
            <a:fillRect/>
          </a:stretch>
        </p:blipFill>
        <p:spPr>
          <a:xfrm>
            <a:off x="10069750" y="2014676"/>
            <a:ext cx="1337702" cy="307671"/>
          </a:xfrm>
          <a:prstGeom prst="rect">
            <a:avLst/>
          </a:prstGeom>
          <a:ln w="127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279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Done!</a:t>
            </a:r>
            <a:endParaRPr lang="en-US" dirty="0"/>
          </a:p>
        </p:txBody>
      </p:sp>
      <p:sp>
        <p:nvSpPr>
          <p:cNvPr id="3" name="Content Placeholder 2"/>
          <p:cNvSpPr>
            <a:spLocks noGrp="1"/>
          </p:cNvSpPr>
          <p:nvPr>
            <p:ph idx="1"/>
          </p:nvPr>
        </p:nvSpPr>
        <p:spPr>
          <a:xfrm>
            <a:off x="2863970" y="1647645"/>
            <a:ext cx="8816196" cy="1820174"/>
          </a:xfrm>
        </p:spPr>
        <p:txBody>
          <a:bodyPr>
            <a:normAutofit/>
          </a:bodyPr>
          <a:lstStyle/>
          <a:p>
            <a:pPr marL="0" indent="0">
              <a:lnSpc>
                <a:spcPct val="100000"/>
              </a:lnSpc>
              <a:buNone/>
            </a:pPr>
            <a:r>
              <a:rPr lang="en-US" sz="2400" b="1" i="1" dirty="0" smtClean="0"/>
              <a:t>Finalizing and Submitting the Record</a:t>
            </a:r>
            <a:endParaRPr lang="en-US" sz="2400" i="1" dirty="0" smtClean="0"/>
          </a:p>
          <a:p>
            <a:pPr marL="0" indent="0">
              <a:lnSpc>
                <a:spcPct val="100000"/>
              </a:lnSpc>
              <a:buNone/>
            </a:pPr>
            <a:r>
              <a:rPr lang="en-US" sz="2000" i="1" dirty="0" smtClean="0"/>
              <a:t>Once you have marked the record as </a:t>
            </a:r>
            <a:r>
              <a:rPr lang="en-US" sz="2000" i="1" dirty="0" smtClean="0"/>
              <a:t>complete, you must release the record for PRS review.</a:t>
            </a:r>
            <a:endParaRPr lang="en-US" sz="2400" dirty="0" smtClean="0"/>
          </a:p>
        </p:txBody>
      </p:sp>
      <p:pic>
        <p:nvPicPr>
          <p:cNvPr id="14" name="Picture 13"/>
          <p:cNvPicPr>
            <a:picLocks noChangeAspect="1"/>
          </p:cNvPicPr>
          <p:nvPr/>
        </p:nvPicPr>
        <p:blipFill>
          <a:blip r:embed="rId2"/>
          <a:stretch>
            <a:fillRect/>
          </a:stretch>
        </p:blipFill>
        <p:spPr>
          <a:xfrm>
            <a:off x="3800693" y="4186399"/>
            <a:ext cx="4073269" cy="1713269"/>
          </a:xfrm>
          <a:prstGeom prst="rect">
            <a:avLst/>
          </a:prstGeom>
        </p:spPr>
      </p:pic>
      <p:sp>
        <p:nvSpPr>
          <p:cNvPr id="13" name="&quot;No&quot; Symbol 12"/>
          <p:cNvSpPr/>
          <p:nvPr/>
        </p:nvSpPr>
        <p:spPr>
          <a:xfrm>
            <a:off x="4889328" y="4057003"/>
            <a:ext cx="1984075" cy="1915064"/>
          </a:xfrm>
          <a:prstGeom prst="noSmoking">
            <a:avLst/>
          </a:prstGeom>
          <a:solidFill>
            <a:srgbClr val="FF00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p:cNvPicPr>
            <a:picLocks noChangeAspect="1"/>
          </p:cNvPicPr>
          <p:nvPr/>
        </p:nvPicPr>
        <p:blipFill>
          <a:blip r:embed="rId3"/>
          <a:stretch>
            <a:fillRect/>
          </a:stretch>
        </p:blipFill>
        <p:spPr>
          <a:xfrm>
            <a:off x="8072468" y="4186664"/>
            <a:ext cx="2066656" cy="1713004"/>
          </a:xfrm>
          <a:prstGeom prst="rect">
            <a:avLst/>
          </a:prstGeom>
        </p:spPr>
      </p:pic>
      <p:sp>
        <p:nvSpPr>
          <p:cNvPr id="10" name="Rectangle 9"/>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p:cNvSpPr txBox="1"/>
          <p:nvPr/>
        </p:nvSpPr>
        <p:spPr>
          <a:xfrm>
            <a:off x="155274" y="1580705"/>
            <a:ext cx="2501661" cy="4893647"/>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en-US" sz="1400" dirty="0" smtClean="0">
                <a:solidFill>
                  <a:srgbClr val="002D72"/>
                </a:solidFill>
              </a:rPr>
              <a:t>Protocol Section</a:t>
            </a:r>
          </a:p>
          <a:p>
            <a:pPr>
              <a:buClr>
                <a:srgbClr val="00B050"/>
              </a:buClr>
            </a:pPr>
            <a:r>
              <a:rPr lang="en-US" sz="1400" b="1" dirty="0" smtClean="0">
                <a:solidFill>
                  <a:srgbClr val="C00000"/>
                </a:solidFill>
              </a:rPr>
              <a:t>Results Section</a:t>
            </a:r>
          </a:p>
          <a:p>
            <a:pPr marL="285750" indent="-285750">
              <a:buClr>
                <a:srgbClr val="00B050"/>
              </a:buClr>
              <a:buFont typeface="Wingdings" panose="05000000000000000000" pitchFamily="2" charset="2"/>
              <a:buChar char="ü"/>
            </a:pPr>
            <a:r>
              <a:rPr lang="en-US" sz="1400" dirty="0" smtClean="0">
                <a:solidFill>
                  <a:srgbClr val="002D72"/>
                </a:solidFill>
              </a:rPr>
              <a:t>Participant Flow</a:t>
            </a:r>
          </a:p>
          <a:p>
            <a:pPr marL="285750" indent="-285750">
              <a:buClr>
                <a:srgbClr val="00B050"/>
              </a:buClr>
              <a:buFont typeface="Wingdings" panose="05000000000000000000" pitchFamily="2" charset="2"/>
              <a:buChar char="ü"/>
            </a:pPr>
            <a:r>
              <a:rPr lang="en-US" sz="1400" dirty="0" smtClean="0">
                <a:solidFill>
                  <a:srgbClr val="002D72"/>
                </a:solidFill>
              </a:rPr>
              <a:t>Baseline Characteristics</a:t>
            </a:r>
          </a:p>
          <a:p>
            <a:pPr marL="285750" indent="-285750">
              <a:buClr>
                <a:srgbClr val="00B050"/>
              </a:buClr>
              <a:buFont typeface="Wingdings" panose="05000000000000000000" pitchFamily="2" charset="2"/>
              <a:buChar char="ü"/>
            </a:pPr>
            <a:r>
              <a:rPr lang="en-US" sz="1400" dirty="0" smtClean="0">
                <a:solidFill>
                  <a:srgbClr val="002D72"/>
                </a:solidFill>
              </a:rPr>
              <a:t>Outcome Measure Results</a:t>
            </a:r>
          </a:p>
          <a:p>
            <a:pPr marL="285750" indent="-285750">
              <a:buClr>
                <a:srgbClr val="00B050"/>
              </a:buClr>
              <a:buFont typeface="Wingdings" panose="05000000000000000000" pitchFamily="2" charset="2"/>
              <a:buChar char="ü"/>
            </a:pPr>
            <a:r>
              <a:rPr lang="en-US" sz="1400" dirty="0" smtClean="0">
                <a:solidFill>
                  <a:srgbClr val="002D72"/>
                </a:solidFill>
              </a:rPr>
              <a:t>Report Adverse Events</a:t>
            </a:r>
          </a:p>
          <a:p>
            <a:pPr marL="285750" indent="-285750">
              <a:buClr>
                <a:srgbClr val="00B050"/>
              </a:buClr>
              <a:buFont typeface="Wingdings" panose="05000000000000000000" pitchFamily="2" charset="2"/>
              <a:buChar char="ü"/>
            </a:pPr>
            <a:r>
              <a:rPr lang="en-US" sz="1400" dirty="0" smtClean="0">
                <a:solidFill>
                  <a:srgbClr val="002D72"/>
                </a:solidFill>
              </a:rPr>
              <a:t>Other Information</a:t>
            </a:r>
          </a:p>
          <a:p>
            <a:pPr>
              <a:buClr>
                <a:srgbClr val="00B050"/>
              </a:buClr>
            </a:pPr>
            <a:endParaRPr lang="en-US" sz="1400" dirty="0">
              <a:solidFill>
                <a:srgbClr val="002D72"/>
              </a:solidFill>
            </a:endParaRPr>
          </a:p>
          <a:p>
            <a:r>
              <a:rPr lang="en-US" sz="1400" b="1" dirty="0" smtClean="0">
                <a:solidFill>
                  <a:srgbClr val="C00000"/>
                </a:solidFill>
              </a:rPr>
              <a:t>Documents </a:t>
            </a:r>
            <a:r>
              <a:rPr lang="en-US" sz="1400" b="1" dirty="0">
                <a:solidFill>
                  <a:srgbClr val="C00000"/>
                </a:solidFill>
              </a:rPr>
              <a:t>Section</a:t>
            </a:r>
          </a:p>
          <a:p>
            <a:pPr marL="285750" indent="-285750">
              <a:buClr>
                <a:srgbClr val="00B050"/>
              </a:buClr>
              <a:buFont typeface="Wingdings" panose="05000000000000000000" pitchFamily="2" charset="2"/>
              <a:buChar char="ü"/>
            </a:pPr>
            <a:r>
              <a:rPr lang="en-US" sz="1400" dirty="0" smtClean="0">
                <a:solidFill>
                  <a:srgbClr val="002D72"/>
                </a:solidFill>
              </a:rPr>
              <a:t>Protocol</a:t>
            </a:r>
            <a:endParaRPr lang="en-US" sz="1400" dirty="0">
              <a:solidFill>
                <a:srgbClr val="002D72"/>
              </a:solidFill>
            </a:endParaRPr>
          </a:p>
          <a:p>
            <a:pPr marL="285750" indent="-285750">
              <a:buClr>
                <a:srgbClr val="00B050"/>
              </a:buClr>
              <a:buFont typeface="Wingdings" panose="05000000000000000000" pitchFamily="2" charset="2"/>
              <a:buChar char="ü"/>
            </a:pPr>
            <a:r>
              <a:rPr lang="en-US" sz="1400" dirty="0" smtClean="0">
                <a:solidFill>
                  <a:srgbClr val="002D72"/>
                </a:solidFill>
              </a:rPr>
              <a:t>Statistical Plan</a:t>
            </a:r>
          </a:p>
          <a:p>
            <a:pPr marL="285750" indent="-285750">
              <a:buClr>
                <a:srgbClr val="00B050"/>
              </a:buClr>
              <a:buFont typeface="Wingdings" panose="05000000000000000000" pitchFamily="2" charset="2"/>
              <a:buChar char="ü"/>
            </a:pPr>
            <a:r>
              <a:rPr lang="en-US" sz="1400" dirty="0" smtClean="0">
                <a:solidFill>
                  <a:srgbClr val="002D72"/>
                </a:solidFill>
              </a:rPr>
              <a:t>Informed Consent Form (optional)</a:t>
            </a:r>
          </a:p>
          <a:p>
            <a:pPr marL="285750" indent="-285750">
              <a:buClr>
                <a:srgbClr val="00B050"/>
              </a:buClr>
              <a:buFont typeface="Wingdings" panose="05000000000000000000" pitchFamily="2" charset="2"/>
              <a:buChar char="ü"/>
            </a:pPr>
            <a:r>
              <a:rPr lang="en-US" sz="1400" dirty="0" smtClean="0">
                <a:solidFill>
                  <a:srgbClr val="002D72"/>
                </a:solidFill>
              </a:rPr>
              <a:t>Cover page (each doc)</a:t>
            </a:r>
            <a:endParaRPr lang="en-US" sz="1400" dirty="0">
              <a:solidFill>
                <a:srgbClr val="002D72"/>
              </a:solidFill>
            </a:endParaRPr>
          </a:p>
          <a:p>
            <a:endParaRPr lang="en-US" sz="1600" dirty="0" smtClean="0">
              <a:solidFill>
                <a:srgbClr val="002D72"/>
              </a:solidFill>
            </a:endParaRPr>
          </a:p>
          <a:p>
            <a:endParaRPr lang="en-US" sz="1600" dirty="0" smtClean="0">
              <a:solidFill>
                <a:srgbClr val="002D72"/>
              </a:solidFill>
            </a:endParaRPr>
          </a:p>
          <a:p>
            <a:endParaRPr lang="en-US" sz="1200" b="1" i="1" dirty="0" smtClean="0">
              <a:solidFill>
                <a:srgbClr val="002D72"/>
              </a:solidFill>
            </a:endParaRPr>
          </a:p>
          <a:p>
            <a:endParaRPr lang="en-US" sz="1200" b="1" i="1"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12" name="Picture 11"/>
          <p:cNvPicPr>
            <a:picLocks noChangeAspect="1"/>
          </p:cNvPicPr>
          <p:nvPr/>
        </p:nvPicPr>
        <p:blipFill rotWithShape="1">
          <a:blip r:embed="rId4"/>
          <a:srcRect t="17692"/>
          <a:stretch/>
        </p:blipFill>
        <p:spPr>
          <a:xfrm>
            <a:off x="562872" y="5043034"/>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5"/>
          <a:stretch>
            <a:fillRect/>
          </a:stretch>
        </p:blipFill>
        <p:spPr>
          <a:xfrm>
            <a:off x="3119471" y="2994901"/>
            <a:ext cx="8234329" cy="945835"/>
          </a:xfrm>
          <a:prstGeom prst="rect">
            <a:avLst/>
          </a:prstGeom>
        </p:spPr>
      </p:pic>
    </p:spTree>
    <p:extLst>
      <p:ext uri="{BB962C8B-B14F-4D97-AF65-F5344CB8AC3E}">
        <p14:creationId xmlns:p14="http://schemas.microsoft.com/office/powerpoint/2010/main" val="184773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submitted my results, now what?</a:t>
            </a:r>
            <a:endParaRPr lang="en-US" dirty="0"/>
          </a:p>
        </p:txBody>
      </p:sp>
      <p:sp>
        <p:nvSpPr>
          <p:cNvPr id="3" name="Content Placeholder 2"/>
          <p:cNvSpPr>
            <a:spLocks noGrp="1"/>
          </p:cNvSpPr>
          <p:nvPr>
            <p:ph idx="1"/>
          </p:nvPr>
        </p:nvSpPr>
        <p:spPr>
          <a:xfrm>
            <a:off x="2863970" y="1647644"/>
            <a:ext cx="8816196" cy="4754351"/>
          </a:xfrm>
        </p:spPr>
        <p:txBody>
          <a:bodyPr>
            <a:normAutofit/>
          </a:bodyPr>
          <a:lstStyle/>
          <a:p>
            <a:pPr marL="0" indent="0">
              <a:lnSpc>
                <a:spcPct val="100000"/>
              </a:lnSpc>
              <a:buNone/>
            </a:pPr>
            <a:r>
              <a:rPr lang="en-US" sz="2400" b="1" i="1" dirty="0" smtClean="0"/>
              <a:t>Next steps…</a:t>
            </a:r>
            <a:endParaRPr lang="en-US" sz="2400" i="1" dirty="0" smtClean="0"/>
          </a:p>
          <a:p>
            <a:pPr marL="457200" indent="-457200">
              <a:lnSpc>
                <a:spcPct val="100000"/>
              </a:lnSpc>
              <a:buFont typeface="+mj-lt"/>
              <a:buAutoNum type="arabicPeriod"/>
            </a:pPr>
            <a:r>
              <a:rPr lang="en-US" sz="2000" b="1" dirty="0" smtClean="0"/>
              <a:t>ClinicalTrials.gov PRS Review (up to 30 business days)</a:t>
            </a:r>
          </a:p>
          <a:p>
            <a:pPr marL="457200" indent="-457200">
              <a:lnSpc>
                <a:spcPct val="100000"/>
              </a:lnSpc>
              <a:buFont typeface="+mj-lt"/>
              <a:buAutoNum type="arabicPeriod"/>
            </a:pPr>
            <a:r>
              <a:rPr lang="en-US" sz="2000" b="1" dirty="0" smtClean="0"/>
              <a:t>Reply </a:t>
            </a:r>
            <a:r>
              <a:rPr lang="en-US" sz="2000" dirty="0" smtClean="0"/>
              <a:t>to Reviewer Comments (if applicable) </a:t>
            </a:r>
            <a:r>
              <a:rPr lang="en-US" sz="2000" b="1" dirty="0" smtClean="0"/>
              <a:t>within 25 </a:t>
            </a:r>
            <a:r>
              <a:rPr lang="en-US" sz="2000" b="1" u="sng" dirty="0" smtClean="0"/>
              <a:t>calendar</a:t>
            </a:r>
            <a:r>
              <a:rPr lang="en-US" sz="2000" b="1" dirty="0" smtClean="0"/>
              <a:t> days</a:t>
            </a:r>
          </a:p>
          <a:p>
            <a:pPr marL="457200" indent="-457200">
              <a:lnSpc>
                <a:spcPct val="100000"/>
              </a:lnSpc>
              <a:buFont typeface="+mj-lt"/>
              <a:buAutoNum type="arabicPeriod"/>
            </a:pPr>
            <a:r>
              <a:rPr lang="en-US" sz="2000" b="1" dirty="0" smtClean="0"/>
              <a:t>Record will be Posted after it clears PRS Review</a:t>
            </a:r>
          </a:p>
          <a:p>
            <a:pPr marL="457200" indent="-457200">
              <a:lnSpc>
                <a:spcPct val="100000"/>
              </a:lnSpc>
              <a:buFont typeface="+mj-lt"/>
              <a:buAutoNum type="arabicPeriod"/>
            </a:pPr>
            <a:r>
              <a:rPr lang="en-US" sz="2000" b="1" dirty="0" smtClean="0"/>
              <a:t>Results entry </a:t>
            </a:r>
            <a:r>
              <a:rPr lang="en-US" sz="2000" dirty="0" smtClean="0"/>
              <a:t>for additional outcomes and adverse events (if applicable) within 12 months of study completion date</a:t>
            </a:r>
            <a:endParaRPr lang="en-US" sz="2000" b="1" dirty="0" smtClean="0"/>
          </a:p>
          <a:p>
            <a:pPr marL="457200" indent="-457200">
              <a:lnSpc>
                <a:spcPct val="100000"/>
              </a:lnSpc>
              <a:buFont typeface="+mj-lt"/>
              <a:buAutoNum type="arabicPeriod"/>
            </a:pPr>
            <a:endParaRPr lang="en-US" sz="2000" dirty="0" smtClean="0"/>
          </a:p>
          <a:p>
            <a:pPr marL="457200" indent="-457200">
              <a:lnSpc>
                <a:spcPct val="100000"/>
              </a:lnSpc>
              <a:buFont typeface="+mj-lt"/>
              <a:buAutoNum type="arabicPeriod"/>
            </a:pPr>
            <a:endParaRPr lang="en-US" sz="2400" dirty="0" smtClean="0"/>
          </a:p>
        </p:txBody>
      </p:sp>
      <p:sp>
        <p:nvSpPr>
          <p:cNvPr id="8" name="Rectangle 7"/>
          <p:cNvSpPr/>
          <p:nvPr/>
        </p:nvSpPr>
        <p:spPr>
          <a:xfrm>
            <a:off x="1" y="1449238"/>
            <a:ext cx="2579298" cy="540876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155274" y="1580705"/>
            <a:ext cx="2501661" cy="4893647"/>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en-US" sz="1400" dirty="0" smtClean="0">
                <a:solidFill>
                  <a:srgbClr val="002D72"/>
                </a:solidFill>
              </a:rPr>
              <a:t>Protocol Section</a:t>
            </a:r>
          </a:p>
          <a:p>
            <a:pPr>
              <a:buClr>
                <a:srgbClr val="00B050"/>
              </a:buClr>
            </a:pPr>
            <a:r>
              <a:rPr lang="en-US" sz="1400" b="1" dirty="0" smtClean="0">
                <a:solidFill>
                  <a:srgbClr val="C00000"/>
                </a:solidFill>
              </a:rPr>
              <a:t>Results Section</a:t>
            </a:r>
          </a:p>
          <a:p>
            <a:pPr marL="285750" indent="-285750">
              <a:buClr>
                <a:srgbClr val="00B050"/>
              </a:buClr>
              <a:buFont typeface="Wingdings" panose="05000000000000000000" pitchFamily="2" charset="2"/>
              <a:buChar char="ü"/>
            </a:pPr>
            <a:r>
              <a:rPr lang="en-US" sz="1400" dirty="0" smtClean="0">
                <a:solidFill>
                  <a:srgbClr val="002D72"/>
                </a:solidFill>
              </a:rPr>
              <a:t>Participant Flow</a:t>
            </a:r>
          </a:p>
          <a:p>
            <a:pPr marL="285750" indent="-285750">
              <a:buClr>
                <a:srgbClr val="00B050"/>
              </a:buClr>
              <a:buFont typeface="Wingdings" panose="05000000000000000000" pitchFamily="2" charset="2"/>
              <a:buChar char="ü"/>
            </a:pPr>
            <a:r>
              <a:rPr lang="en-US" sz="1400" dirty="0" smtClean="0">
                <a:solidFill>
                  <a:srgbClr val="002D72"/>
                </a:solidFill>
              </a:rPr>
              <a:t>Baseline Characteristics</a:t>
            </a:r>
          </a:p>
          <a:p>
            <a:pPr marL="285750" indent="-285750">
              <a:buClr>
                <a:srgbClr val="00B050"/>
              </a:buClr>
              <a:buFont typeface="Wingdings" panose="05000000000000000000" pitchFamily="2" charset="2"/>
              <a:buChar char="ü"/>
            </a:pPr>
            <a:r>
              <a:rPr lang="en-US" sz="1400" dirty="0" smtClean="0">
                <a:solidFill>
                  <a:srgbClr val="002D72"/>
                </a:solidFill>
              </a:rPr>
              <a:t>Outcome Measure Results</a:t>
            </a:r>
          </a:p>
          <a:p>
            <a:pPr marL="285750" indent="-285750">
              <a:buClr>
                <a:srgbClr val="00B050"/>
              </a:buClr>
              <a:buFont typeface="Wingdings" panose="05000000000000000000" pitchFamily="2" charset="2"/>
              <a:buChar char="ü"/>
            </a:pPr>
            <a:r>
              <a:rPr lang="en-US" sz="1400" dirty="0" smtClean="0">
                <a:solidFill>
                  <a:srgbClr val="002D72"/>
                </a:solidFill>
              </a:rPr>
              <a:t>Report Adverse Events</a:t>
            </a:r>
          </a:p>
          <a:p>
            <a:pPr marL="285750" indent="-285750">
              <a:buClr>
                <a:srgbClr val="00B050"/>
              </a:buClr>
              <a:buFont typeface="Wingdings" panose="05000000000000000000" pitchFamily="2" charset="2"/>
              <a:buChar char="ü"/>
            </a:pPr>
            <a:r>
              <a:rPr lang="en-US" sz="1400" dirty="0" smtClean="0">
                <a:solidFill>
                  <a:srgbClr val="002D72"/>
                </a:solidFill>
              </a:rPr>
              <a:t>Other Information</a:t>
            </a:r>
          </a:p>
          <a:p>
            <a:pPr>
              <a:buClr>
                <a:srgbClr val="00B050"/>
              </a:buClr>
            </a:pPr>
            <a:endParaRPr lang="en-US" sz="1400" dirty="0">
              <a:solidFill>
                <a:srgbClr val="002D72"/>
              </a:solidFill>
            </a:endParaRPr>
          </a:p>
          <a:p>
            <a:r>
              <a:rPr lang="en-US" sz="1400" b="1" dirty="0" smtClean="0">
                <a:solidFill>
                  <a:srgbClr val="C00000"/>
                </a:solidFill>
              </a:rPr>
              <a:t>Documents </a:t>
            </a:r>
            <a:r>
              <a:rPr lang="en-US" sz="1400" b="1" dirty="0">
                <a:solidFill>
                  <a:srgbClr val="C00000"/>
                </a:solidFill>
              </a:rPr>
              <a:t>Section</a:t>
            </a:r>
          </a:p>
          <a:p>
            <a:pPr marL="285750" indent="-285750">
              <a:buClr>
                <a:srgbClr val="00B050"/>
              </a:buClr>
              <a:buFont typeface="Wingdings" panose="05000000000000000000" pitchFamily="2" charset="2"/>
              <a:buChar char="ü"/>
            </a:pPr>
            <a:r>
              <a:rPr lang="en-US" sz="1400" dirty="0" smtClean="0">
                <a:solidFill>
                  <a:srgbClr val="002D72"/>
                </a:solidFill>
              </a:rPr>
              <a:t>Protocol</a:t>
            </a:r>
            <a:endParaRPr lang="en-US" sz="1400" dirty="0">
              <a:solidFill>
                <a:srgbClr val="002D72"/>
              </a:solidFill>
            </a:endParaRPr>
          </a:p>
          <a:p>
            <a:pPr marL="285750" indent="-285750">
              <a:buClr>
                <a:srgbClr val="00B050"/>
              </a:buClr>
              <a:buFont typeface="Wingdings" panose="05000000000000000000" pitchFamily="2" charset="2"/>
              <a:buChar char="ü"/>
            </a:pPr>
            <a:r>
              <a:rPr lang="en-US" sz="1400" dirty="0" smtClean="0">
                <a:solidFill>
                  <a:srgbClr val="002D72"/>
                </a:solidFill>
              </a:rPr>
              <a:t>Statistical Plan</a:t>
            </a:r>
          </a:p>
          <a:p>
            <a:pPr marL="285750" indent="-285750">
              <a:buClr>
                <a:srgbClr val="00B050"/>
              </a:buClr>
              <a:buFont typeface="Wingdings" panose="05000000000000000000" pitchFamily="2" charset="2"/>
              <a:buChar char="ü"/>
            </a:pPr>
            <a:r>
              <a:rPr lang="en-US" sz="1400" dirty="0" smtClean="0">
                <a:solidFill>
                  <a:srgbClr val="002D72"/>
                </a:solidFill>
              </a:rPr>
              <a:t>Informed Consent Form (optional)</a:t>
            </a:r>
          </a:p>
          <a:p>
            <a:pPr marL="285750" indent="-285750">
              <a:buClr>
                <a:srgbClr val="00B050"/>
              </a:buClr>
              <a:buFont typeface="Wingdings" panose="05000000000000000000" pitchFamily="2" charset="2"/>
              <a:buChar char="ü"/>
            </a:pPr>
            <a:r>
              <a:rPr lang="en-US" sz="1400" dirty="0" smtClean="0">
                <a:solidFill>
                  <a:srgbClr val="002D72"/>
                </a:solidFill>
              </a:rPr>
              <a:t>Cover page (each doc)</a:t>
            </a:r>
            <a:endParaRPr lang="en-US" sz="1400" dirty="0">
              <a:solidFill>
                <a:srgbClr val="002D72"/>
              </a:solidFill>
            </a:endParaRPr>
          </a:p>
          <a:p>
            <a:endParaRPr lang="en-US" sz="1600" dirty="0" smtClean="0">
              <a:solidFill>
                <a:srgbClr val="002D72"/>
              </a:solidFill>
            </a:endParaRPr>
          </a:p>
          <a:p>
            <a:endParaRPr lang="en-US" sz="1600" dirty="0" smtClean="0">
              <a:solidFill>
                <a:srgbClr val="002D72"/>
              </a:solidFill>
            </a:endParaRPr>
          </a:p>
          <a:p>
            <a:endParaRPr lang="en-US" sz="1200" b="1" i="1" dirty="0" smtClean="0">
              <a:solidFill>
                <a:srgbClr val="002D72"/>
              </a:solidFill>
            </a:endParaRPr>
          </a:p>
          <a:p>
            <a:endParaRPr lang="en-US" sz="1200" b="1" i="1" dirty="0" smtClean="0">
              <a:solidFill>
                <a:srgbClr val="002D72"/>
              </a:solidFill>
            </a:endParaRPr>
          </a:p>
          <a:p>
            <a:r>
              <a:rPr lang="en-US" sz="1200" b="1" i="1" dirty="0" smtClean="0">
                <a:solidFill>
                  <a:srgbClr val="002D72"/>
                </a:solidFill>
              </a:rPr>
              <a:t>*If you need clarification about a term within the application, you may refer to the “Help” and “Definitions” links towards the top of the page.</a:t>
            </a:r>
            <a:endParaRPr lang="en-US" sz="1200" b="1" i="1" dirty="0">
              <a:solidFill>
                <a:srgbClr val="002D72"/>
              </a:solidFill>
            </a:endParaRPr>
          </a:p>
        </p:txBody>
      </p:sp>
      <p:pic>
        <p:nvPicPr>
          <p:cNvPr id="10" name="Picture 9"/>
          <p:cNvPicPr>
            <a:picLocks noChangeAspect="1"/>
          </p:cNvPicPr>
          <p:nvPr/>
        </p:nvPicPr>
        <p:blipFill rotWithShape="1">
          <a:blip r:embed="rId3"/>
          <a:srcRect t="17692"/>
          <a:stretch/>
        </p:blipFill>
        <p:spPr>
          <a:xfrm>
            <a:off x="562872" y="5043034"/>
            <a:ext cx="1447800" cy="29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6421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a:t>
            </a:r>
            <a:endParaRPr lang="en-US" dirty="0"/>
          </a:p>
        </p:txBody>
      </p:sp>
      <p:sp>
        <p:nvSpPr>
          <p:cNvPr id="3" name="Content Placeholder 2"/>
          <p:cNvSpPr>
            <a:spLocks noGrp="1"/>
          </p:cNvSpPr>
          <p:nvPr>
            <p:ph idx="1"/>
          </p:nvPr>
        </p:nvSpPr>
        <p:spPr>
          <a:xfrm>
            <a:off x="838199" y="1796144"/>
            <a:ext cx="10515601" cy="4212238"/>
          </a:xfrm>
        </p:spPr>
        <p:txBody>
          <a:bodyPr>
            <a:normAutofit/>
          </a:bodyPr>
          <a:lstStyle/>
          <a:p>
            <a:pPr marL="0" indent="0">
              <a:lnSpc>
                <a:spcPct val="100000"/>
              </a:lnSpc>
              <a:buNone/>
              <a:tabLst>
                <a:tab pos="1431925" algn="l"/>
              </a:tabLst>
            </a:pPr>
            <a:r>
              <a:rPr lang="en-US" sz="2200" b="1" dirty="0" smtClean="0"/>
              <a:t>If a PI is leaving the institution, then you must update your ClinicalTrials.gov record:</a:t>
            </a:r>
          </a:p>
          <a:p>
            <a:pPr>
              <a:lnSpc>
                <a:spcPct val="100000"/>
              </a:lnSpc>
              <a:tabLst>
                <a:tab pos="1431925" algn="l"/>
              </a:tabLst>
            </a:pPr>
            <a:r>
              <a:rPr lang="en-US" sz="2200" dirty="0" smtClean="0"/>
              <a:t>If there is a Change in PI, update this information in the record</a:t>
            </a:r>
          </a:p>
          <a:p>
            <a:pPr>
              <a:lnSpc>
                <a:spcPct val="100000"/>
              </a:lnSpc>
              <a:tabLst>
                <a:tab pos="1431925" algn="l"/>
              </a:tabLst>
            </a:pPr>
            <a:r>
              <a:rPr lang="en-US" sz="2200" dirty="0" smtClean="0"/>
              <a:t>If the study is being transferred to the PI’s new institution, you must transfer this record to the new </a:t>
            </a:r>
            <a:r>
              <a:rPr lang="en-US" sz="2200" dirty="0" smtClean="0"/>
              <a:t>institution and it must be accepted by the new institution</a:t>
            </a:r>
            <a:endParaRPr lang="en-US" sz="2200" dirty="0" smtClean="0"/>
          </a:p>
          <a:p>
            <a:pPr>
              <a:lnSpc>
                <a:spcPct val="100000"/>
              </a:lnSpc>
              <a:tabLst>
                <a:tab pos="1431925" algn="l"/>
              </a:tabLst>
            </a:pPr>
            <a:r>
              <a:rPr lang="en-US" sz="2200" dirty="0" smtClean="0"/>
              <a:t>If the study is being closed or terminated, you must update the Study Status.</a:t>
            </a:r>
            <a:endParaRPr lang="en-US" sz="2200" dirty="0"/>
          </a:p>
        </p:txBody>
      </p:sp>
      <p:sp>
        <p:nvSpPr>
          <p:cNvPr id="6" name="Content Placeholder 2"/>
          <p:cNvSpPr txBox="1">
            <a:spLocks/>
          </p:cNvSpPr>
          <p:nvPr/>
        </p:nvSpPr>
        <p:spPr>
          <a:xfrm>
            <a:off x="838200" y="1550790"/>
            <a:ext cx="10515600" cy="1347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1431925" algn="l"/>
              </a:tabLst>
            </a:pPr>
            <a:endParaRPr lang="en-US" sz="2000" b="1" i="1" dirty="0"/>
          </a:p>
        </p:txBody>
      </p:sp>
    </p:spTree>
    <p:extLst>
      <p:ext uri="{BB962C8B-B14F-4D97-AF65-F5344CB8AC3E}">
        <p14:creationId xmlns:p14="http://schemas.microsoft.com/office/powerpoint/2010/main" val="70899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38200" y="2819400"/>
            <a:ext cx="10515600" cy="2870628"/>
          </a:xfrm>
        </p:spPr>
        <p:txBody>
          <a:bodyPr/>
          <a:lstStyle/>
          <a:p>
            <a:pPr marL="0" indent="0" algn="ctr">
              <a:buNone/>
            </a:pPr>
            <a:r>
              <a:rPr lang="en-US" sz="2000" dirty="0"/>
              <a:t>Please visit our website </a:t>
            </a:r>
            <a:r>
              <a:rPr lang="en-US" sz="2000" dirty="0" smtClean="0"/>
              <a:t>for tutorials and </a:t>
            </a:r>
            <a:r>
              <a:rPr lang="en-US" sz="2000" dirty="0"/>
              <a:t>more detailed information:</a:t>
            </a:r>
          </a:p>
          <a:p>
            <a:pPr marL="0" indent="0" algn="ctr">
              <a:buNone/>
            </a:pPr>
            <a:r>
              <a:rPr lang="en-US" sz="2000" dirty="0">
                <a:hlinkClick r:id="rId3"/>
              </a:rPr>
              <a:t>https://</a:t>
            </a:r>
            <a:r>
              <a:rPr lang="en-US" sz="2000" dirty="0" smtClean="0">
                <a:hlinkClick r:id="rId3"/>
              </a:rPr>
              <a:t>ictr.johnshopkins.edu/clinicaltrials-gov</a:t>
            </a:r>
            <a:endParaRPr lang="en-US" sz="2000" dirty="0" smtClean="0"/>
          </a:p>
          <a:p>
            <a:pPr marL="0" indent="0" algn="ctr">
              <a:buNone/>
            </a:pPr>
            <a:r>
              <a:rPr lang="en-US" sz="2000" dirty="0"/>
              <a:t>See us on YouTube at “</a:t>
            </a:r>
            <a:r>
              <a:rPr lang="en-US" sz="2000" dirty="0" err="1">
                <a:hlinkClick r:id="rId4"/>
              </a:rPr>
              <a:t>JohnsHopkinsCTgov</a:t>
            </a:r>
            <a:r>
              <a:rPr lang="en-US" sz="2000" dirty="0"/>
              <a:t>”</a:t>
            </a:r>
          </a:p>
          <a:p>
            <a:pPr marL="0" indent="0" algn="ctr">
              <a:buNone/>
            </a:pPr>
            <a:endParaRPr lang="en-US" sz="2000" dirty="0"/>
          </a:p>
          <a:p>
            <a:pPr marL="0" indent="0" algn="ctr">
              <a:buNone/>
            </a:pPr>
            <a:r>
              <a:rPr lang="en-US" sz="2000" dirty="0"/>
              <a:t>Email us with any questions at </a:t>
            </a:r>
          </a:p>
          <a:p>
            <a:pPr marL="0" indent="0" algn="ctr">
              <a:buNone/>
            </a:pPr>
            <a:r>
              <a:rPr lang="en-US" sz="2000" dirty="0">
                <a:hlinkClick r:id="rId5"/>
              </a:rPr>
              <a:t>registerclinicaltrials@jhmi.edu</a:t>
            </a:r>
            <a:r>
              <a:rPr lang="en-US" sz="2000" dirty="0"/>
              <a:t> </a:t>
            </a:r>
          </a:p>
          <a:p>
            <a:pPr marL="0" indent="0">
              <a:buNone/>
            </a:pPr>
            <a:endParaRPr lang="en-US" sz="2000" dirty="0"/>
          </a:p>
        </p:txBody>
      </p:sp>
    </p:spTree>
    <p:extLst>
      <p:ext uri="{BB962C8B-B14F-4D97-AF65-F5344CB8AC3E}">
        <p14:creationId xmlns:p14="http://schemas.microsoft.com/office/powerpoint/2010/main" val="391928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necessary? </a:t>
            </a:r>
            <a:endParaRPr lang="en-US" dirty="0"/>
          </a:p>
        </p:txBody>
      </p:sp>
      <p:sp>
        <p:nvSpPr>
          <p:cNvPr id="3" name="Content Placeholder 2"/>
          <p:cNvSpPr>
            <a:spLocks noGrp="1"/>
          </p:cNvSpPr>
          <p:nvPr>
            <p:ph idx="1"/>
          </p:nvPr>
        </p:nvSpPr>
        <p:spPr>
          <a:xfrm>
            <a:off x="838200" y="1716656"/>
            <a:ext cx="10678886" cy="4856672"/>
          </a:xfrm>
        </p:spPr>
        <p:txBody>
          <a:bodyPr>
            <a:normAutofit fontScale="92500" lnSpcReduction="10000"/>
          </a:bodyPr>
          <a:lstStyle/>
          <a:p>
            <a:pPr marL="347663" indent="-347663">
              <a:lnSpc>
                <a:spcPct val="100000"/>
              </a:lnSpc>
              <a:buFont typeface="Wingdings" panose="05000000000000000000" pitchFamily="2" charset="2"/>
              <a:buChar char="ü"/>
            </a:pPr>
            <a:r>
              <a:rPr lang="en-US" sz="2400" dirty="0" smtClean="0"/>
              <a:t>Commitment to research participants (including recruitment)</a:t>
            </a:r>
          </a:p>
          <a:p>
            <a:pPr marL="347663" indent="-347663">
              <a:lnSpc>
                <a:spcPct val="100000"/>
              </a:lnSpc>
              <a:buFont typeface="Wingdings" panose="05000000000000000000" pitchFamily="2" charset="2"/>
              <a:buChar char="ü"/>
            </a:pPr>
            <a:r>
              <a:rPr lang="en-US" sz="2400" dirty="0" smtClean="0"/>
              <a:t>Scientific validity/transparency</a:t>
            </a:r>
          </a:p>
          <a:p>
            <a:pPr marL="347663" indent="-347663">
              <a:lnSpc>
                <a:spcPct val="100000"/>
              </a:lnSpc>
              <a:buFont typeface="Wingdings" panose="05000000000000000000" pitchFamily="2" charset="2"/>
              <a:buChar char="ü"/>
            </a:pPr>
            <a:r>
              <a:rPr lang="en-US" sz="2400" dirty="0" smtClean="0"/>
              <a:t>Ethical standards</a:t>
            </a:r>
          </a:p>
          <a:p>
            <a:pPr marL="347663" indent="-347663">
              <a:lnSpc>
                <a:spcPct val="100000"/>
              </a:lnSpc>
              <a:buFont typeface="Wingdings" panose="05000000000000000000" pitchFamily="2" charset="2"/>
              <a:buChar char="ü"/>
            </a:pPr>
            <a:r>
              <a:rPr lang="en-US" sz="2400" dirty="0" smtClean="0"/>
              <a:t>Responsible stewardship of federal funds</a:t>
            </a:r>
          </a:p>
          <a:p>
            <a:pPr marL="347663" indent="-347663">
              <a:lnSpc>
                <a:spcPct val="100000"/>
              </a:lnSpc>
              <a:buFont typeface="Wingdings" panose="05000000000000000000" pitchFamily="2" charset="2"/>
              <a:buChar char="ü"/>
            </a:pPr>
            <a:r>
              <a:rPr lang="en-US" sz="2400" dirty="0" smtClean="0"/>
              <a:t>Help IRB assess value of new studies</a:t>
            </a:r>
          </a:p>
          <a:p>
            <a:pPr marL="347663" indent="-347663">
              <a:lnSpc>
                <a:spcPct val="100000"/>
              </a:lnSpc>
              <a:buFont typeface="Wingdings" panose="05000000000000000000" pitchFamily="2" charset="2"/>
              <a:buChar char="ü"/>
            </a:pPr>
            <a:r>
              <a:rPr lang="en-US" sz="2400" dirty="0" smtClean="0"/>
              <a:t>Required for journal publication (ICMJE)</a:t>
            </a:r>
          </a:p>
          <a:p>
            <a:pPr marL="347663" indent="-347663">
              <a:lnSpc>
                <a:spcPct val="100000"/>
              </a:lnSpc>
              <a:buFont typeface="Wingdings" panose="05000000000000000000" pitchFamily="2" charset="2"/>
              <a:buChar char="ü"/>
            </a:pPr>
            <a:r>
              <a:rPr lang="en-US" sz="2400" dirty="0" smtClean="0"/>
              <a:t>Required by law (FDAAA) and regulations (42 CFR Part 11)</a:t>
            </a:r>
          </a:p>
          <a:p>
            <a:pPr marL="347663" indent="-347663">
              <a:lnSpc>
                <a:spcPct val="100000"/>
              </a:lnSpc>
              <a:buFont typeface="Wingdings" panose="05000000000000000000" pitchFamily="2" charset="2"/>
              <a:buChar char="ü"/>
            </a:pPr>
            <a:r>
              <a:rPr lang="en-US" sz="2400" dirty="0" smtClean="0"/>
              <a:t>Required for all NIH-supported clinical trials (including NCI)</a:t>
            </a:r>
          </a:p>
          <a:p>
            <a:pPr marL="347663" indent="-347663">
              <a:lnSpc>
                <a:spcPct val="100000"/>
              </a:lnSpc>
              <a:buFont typeface="Wingdings" panose="05000000000000000000" pitchFamily="2" charset="2"/>
              <a:buChar char="ü"/>
            </a:pPr>
            <a:r>
              <a:rPr lang="en-US" sz="2400" dirty="0" smtClean="0"/>
              <a:t>Required for CMS</a:t>
            </a:r>
          </a:p>
          <a:p>
            <a:pPr marL="347663" indent="-347663">
              <a:lnSpc>
                <a:spcPct val="100000"/>
              </a:lnSpc>
              <a:buFont typeface="Wingdings" panose="05000000000000000000" pitchFamily="2" charset="2"/>
              <a:buChar char="ü"/>
            </a:pPr>
            <a:r>
              <a:rPr lang="en-US" sz="2400" dirty="0" smtClean="0"/>
              <a:t>Required by WHO</a:t>
            </a:r>
          </a:p>
          <a:p>
            <a:pPr marL="347663" indent="-347663">
              <a:lnSpc>
                <a:spcPct val="100000"/>
              </a:lnSpc>
              <a:buFont typeface="Wingdings" panose="05000000000000000000" pitchFamily="2" charset="2"/>
              <a:buChar char="ü"/>
            </a:pPr>
            <a:r>
              <a:rPr lang="en-US" sz="2400" dirty="0" smtClean="0"/>
              <a:t>Required by grantor foundations, such as Bill &amp; Melinda Gates Foundation</a:t>
            </a:r>
          </a:p>
        </p:txBody>
      </p:sp>
    </p:spTree>
    <p:extLst>
      <p:ext uri="{BB962C8B-B14F-4D97-AF65-F5344CB8AC3E}">
        <p14:creationId xmlns:p14="http://schemas.microsoft.com/office/powerpoint/2010/main" val="240997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ClinicalTrials.gov Overview</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75642912"/>
              </p:ext>
            </p:extLst>
          </p:nvPr>
        </p:nvGraphicFramePr>
        <p:xfrm>
          <a:off x="883114" y="1605352"/>
          <a:ext cx="10425771" cy="4311972"/>
        </p:xfrm>
        <a:graphic>
          <a:graphicData uri="http://schemas.openxmlformats.org/drawingml/2006/table">
            <a:tbl>
              <a:tblPr firstRow="1" bandRow="1">
                <a:tableStyleId>{FABFCF23-3B69-468F-B69F-88F6DE6A72F2}</a:tableStyleId>
              </a:tblPr>
              <a:tblGrid>
                <a:gridCol w="928988">
                  <a:extLst>
                    <a:ext uri="{9D8B030D-6E8A-4147-A177-3AD203B41FA5}">
                      <a16:colId xmlns:a16="http://schemas.microsoft.com/office/drawing/2014/main" val="20000"/>
                    </a:ext>
                  </a:extLst>
                </a:gridCol>
                <a:gridCol w="1002398">
                  <a:extLst>
                    <a:ext uri="{9D8B030D-6E8A-4147-A177-3AD203B41FA5}">
                      <a16:colId xmlns:a16="http://schemas.microsoft.com/office/drawing/2014/main" val="20001"/>
                    </a:ext>
                  </a:extLst>
                </a:gridCol>
                <a:gridCol w="8494385">
                  <a:extLst>
                    <a:ext uri="{9D8B030D-6E8A-4147-A177-3AD203B41FA5}">
                      <a16:colId xmlns:a16="http://schemas.microsoft.com/office/drawing/2014/main" val="20002"/>
                    </a:ext>
                  </a:extLst>
                </a:gridCol>
              </a:tblGrid>
              <a:tr h="402483">
                <a:tc>
                  <a:txBody>
                    <a:bodyPr/>
                    <a:lstStyle/>
                    <a:p>
                      <a:r>
                        <a:rPr lang="en-US" sz="1600" dirty="0" smtClean="0"/>
                        <a:t>Year</a:t>
                      </a:r>
                      <a:endParaRPr lang="en-US" sz="1600" dirty="0"/>
                    </a:p>
                  </a:txBody>
                  <a:tcPr marL="46653" marR="46653" marT="23327" marB="23327" anchor="ctr"/>
                </a:tc>
                <a:tc>
                  <a:txBody>
                    <a:bodyPr/>
                    <a:lstStyle/>
                    <a:p>
                      <a:r>
                        <a:rPr lang="en-US" sz="1600" dirty="0" smtClean="0"/>
                        <a:t>Entity</a:t>
                      </a:r>
                      <a:endParaRPr lang="en-US" sz="1600" dirty="0"/>
                    </a:p>
                  </a:txBody>
                  <a:tcPr marL="46653" marR="46653" marT="23327" marB="23327" anchor="ctr"/>
                </a:tc>
                <a:tc>
                  <a:txBody>
                    <a:bodyPr/>
                    <a:lstStyle/>
                    <a:p>
                      <a:r>
                        <a:rPr lang="en-US" sz="1600" dirty="0" smtClean="0"/>
                        <a:t>Event</a:t>
                      </a:r>
                      <a:endParaRPr lang="en-US" sz="1600" dirty="0"/>
                    </a:p>
                  </a:txBody>
                  <a:tcPr marL="46653" marR="46653" marT="23327" marB="23327" anchor="ctr"/>
                </a:tc>
                <a:extLst>
                  <a:ext uri="{0D108BD9-81ED-4DB2-BD59-A6C34878D82A}">
                    <a16:rowId xmlns:a16="http://schemas.microsoft.com/office/drawing/2014/main" val="10000"/>
                  </a:ext>
                </a:extLst>
              </a:tr>
              <a:tr h="360791">
                <a:tc>
                  <a:txBody>
                    <a:bodyPr/>
                    <a:lstStyle/>
                    <a:p>
                      <a:r>
                        <a:rPr lang="en-US" sz="1600" dirty="0" smtClean="0"/>
                        <a:t>1997</a:t>
                      </a:r>
                      <a:endParaRPr lang="en-US" sz="1600" dirty="0"/>
                    </a:p>
                  </a:txBody>
                  <a:tcPr marL="46653" marR="46653" marT="23327" marB="23327" anchor="ctr"/>
                </a:tc>
                <a:tc>
                  <a:txBody>
                    <a:bodyPr/>
                    <a:lstStyle/>
                    <a:p>
                      <a:r>
                        <a:rPr lang="en-US" sz="1600" dirty="0" smtClean="0"/>
                        <a:t>Congress</a:t>
                      </a:r>
                      <a:endParaRPr lang="en-US" sz="1600" dirty="0"/>
                    </a:p>
                  </a:txBody>
                  <a:tcPr marL="46653" marR="46653" marT="23327" marB="2332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1st U.S. law to require trial registration (FDAMA)</a:t>
                      </a:r>
                      <a:endParaRPr lang="en-US" sz="1600" dirty="0"/>
                    </a:p>
                  </a:txBody>
                  <a:tcPr marL="46653" marR="46653" marT="23327" marB="23327" anchor="ctr"/>
                </a:tc>
                <a:extLst>
                  <a:ext uri="{0D108BD9-81ED-4DB2-BD59-A6C34878D82A}">
                    <a16:rowId xmlns:a16="http://schemas.microsoft.com/office/drawing/2014/main" val="10001"/>
                  </a:ext>
                </a:extLst>
              </a:tr>
              <a:tr h="365216">
                <a:tc>
                  <a:txBody>
                    <a:bodyPr/>
                    <a:lstStyle/>
                    <a:p>
                      <a:pPr marL="0" algn="l" defTabSz="457200" rtl="0" eaLnBrk="1" latinLnBrk="0" hangingPunct="1"/>
                      <a:r>
                        <a:rPr lang="en-US" sz="1600" kern="1200" dirty="0" smtClean="0"/>
                        <a:t>2000</a:t>
                      </a:r>
                      <a:endParaRPr lang="en-US" sz="1600" kern="1200" dirty="0">
                        <a:solidFill>
                          <a:schemeClr val="dk1"/>
                        </a:solidFill>
                        <a:latin typeface="+mn-lt"/>
                        <a:ea typeface="+mn-ea"/>
                        <a:cs typeface="+mn-cs"/>
                      </a:endParaRPr>
                    </a:p>
                  </a:txBody>
                  <a:tcPr marL="46653" marR="46653" marT="23327" marB="23327" anchor="ctr"/>
                </a:tc>
                <a:tc>
                  <a:txBody>
                    <a:bodyPr/>
                    <a:lstStyle/>
                    <a:p>
                      <a:pPr marL="0" algn="l" defTabSz="457200" rtl="0" eaLnBrk="1" latinLnBrk="0" hangingPunct="1"/>
                      <a:r>
                        <a:rPr lang="en-US" sz="1600" kern="1200" dirty="0" smtClean="0"/>
                        <a:t>NIH </a:t>
                      </a:r>
                      <a:endParaRPr lang="en-US" sz="1600" kern="1200" dirty="0">
                        <a:solidFill>
                          <a:schemeClr val="dk1"/>
                        </a:solidFill>
                        <a:latin typeface="+mn-lt"/>
                        <a:ea typeface="+mn-ea"/>
                        <a:cs typeface="+mn-cs"/>
                      </a:endParaRPr>
                    </a:p>
                  </a:txBody>
                  <a:tcPr marL="46653" marR="46653" marT="23327" marB="23327" anchor="ctr"/>
                </a:tc>
                <a:tc>
                  <a:txBody>
                    <a:bodyPr/>
                    <a:lstStyle/>
                    <a:p>
                      <a:pPr marL="0" algn="l" defTabSz="457200" rtl="0" eaLnBrk="1" latinLnBrk="0" hangingPunct="1"/>
                      <a:r>
                        <a:rPr lang="en-US" sz="1600" kern="1200" dirty="0" smtClean="0"/>
                        <a:t>Releases ClinicalTrials.gov website </a:t>
                      </a:r>
                      <a:endParaRPr lang="en-US" sz="1600" i="1" kern="1200" dirty="0">
                        <a:solidFill>
                          <a:schemeClr val="dk1"/>
                        </a:solidFill>
                        <a:latin typeface="+mn-lt"/>
                        <a:ea typeface="+mn-ea"/>
                        <a:cs typeface="+mn-cs"/>
                      </a:endParaRPr>
                    </a:p>
                  </a:txBody>
                  <a:tcPr marL="46653" marR="46653" marT="23327" marB="23327" anchor="ctr"/>
                </a:tc>
                <a:extLst>
                  <a:ext uri="{0D108BD9-81ED-4DB2-BD59-A6C34878D82A}">
                    <a16:rowId xmlns:a16="http://schemas.microsoft.com/office/drawing/2014/main" val="10002"/>
                  </a:ext>
                </a:extLst>
              </a:tr>
              <a:tr h="402483">
                <a:tc>
                  <a:txBody>
                    <a:bodyPr/>
                    <a:lstStyle/>
                    <a:p>
                      <a:r>
                        <a:rPr lang="en-US" sz="1600" dirty="0" smtClean="0"/>
                        <a:t>2005</a:t>
                      </a:r>
                      <a:endParaRPr lang="en-US" sz="1600" dirty="0"/>
                    </a:p>
                  </a:txBody>
                  <a:tcPr marL="46653" marR="46653" marT="23327" marB="23327" anchor="ctr"/>
                </a:tc>
                <a:tc>
                  <a:txBody>
                    <a:bodyPr/>
                    <a:lstStyle/>
                    <a:p>
                      <a:r>
                        <a:rPr lang="en-US" sz="1600" dirty="0" smtClean="0"/>
                        <a:t>ICMJE</a:t>
                      </a:r>
                      <a:endParaRPr lang="en-US" sz="1600" dirty="0"/>
                    </a:p>
                  </a:txBody>
                  <a:tcPr marL="46653" marR="46653" marT="23327" marB="23327" anchor="ctr"/>
                </a:tc>
                <a:tc>
                  <a:txBody>
                    <a:bodyPr/>
                    <a:lstStyle/>
                    <a:p>
                      <a:r>
                        <a:rPr lang="en-US" sz="1600" dirty="0" smtClean="0"/>
                        <a:t>Requires registration before enrollment</a:t>
                      </a:r>
                      <a:endParaRPr lang="en-US" sz="1600" i="1" dirty="0"/>
                    </a:p>
                  </a:txBody>
                  <a:tcPr marL="46653" marR="46653" marT="23327" marB="23327" anchor="ctr"/>
                </a:tc>
                <a:extLst>
                  <a:ext uri="{0D108BD9-81ED-4DB2-BD59-A6C34878D82A}">
                    <a16:rowId xmlns:a16="http://schemas.microsoft.com/office/drawing/2014/main" val="10003"/>
                  </a:ext>
                </a:extLst>
              </a:tr>
              <a:tr h="402483">
                <a:tc>
                  <a:txBody>
                    <a:bodyPr/>
                    <a:lstStyle/>
                    <a:p>
                      <a:r>
                        <a:rPr lang="en-US" sz="1600" dirty="0" smtClean="0"/>
                        <a:t>2006</a:t>
                      </a:r>
                      <a:endParaRPr lang="en-US" sz="1600" dirty="0"/>
                    </a:p>
                  </a:txBody>
                  <a:tcPr marL="46653" marR="46653" marT="23327" marB="23327" anchor="ctr"/>
                </a:tc>
                <a:tc>
                  <a:txBody>
                    <a:bodyPr/>
                    <a:lstStyle/>
                    <a:p>
                      <a:r>
                        <a:rPr lang="en-US" sz="1600" dirty="0" smtClean="0"/>
                        <a:t>WHO</a:t>
                      </a:r>
                      <a:endParaRPr lang="en-US" sz="1600" dirty="0"/>
                    </a:p>
                  </a:txBody>
                  <a:tcPr marL="46653" marR="46653" marT="23327" marB="23327" anchor="ctr"/>
                </a:tc>
                <a:tc>
                  <a:txBody>
                    <a:bodyPr/>
                    <a:lstStyle/>
                    <a:p>
                      <a:r>
                        <a:rPr lang="en-US" altLang="en-US" sz="1600" kern="1200" dirty="0" smtClean="0"/>
                        <a:t>All clinical trials should be registered</a:t>
                      </a:r>
                      <a:endParaRPr lang="en-US" sz="1600" i="1" kern="1200" dirty="0">
                        <a:solidFill>
                          <a:schemeClr val="dk1"/>
                        </a:solidFill>
                        <a:latin typeface="+mn-lt"/>
                        <a:ea typeface="+mn-ea"/>
                        <a:cs typeface="+mn-cs"/>
                      </a:endParaRPr>
                    </a:p>
                  </a:txBody>
                  <a:tcPr marL="46653" marR="46653" marT="23327" marB="23327" anchor="ctr"/>
                </a:tc>
                <a:extLst>
                  <a:ext uri="{0D108BD9-81ED-4DB2-BD59-A6C34878D82A}">
                    <a16:rowId xmlns:a16="http://schemas.microsoft.com/office/drawing/2014/main" val="10004"/>
                  </a:ext>
                </a:extLst>
              </a:tr>
              <a:tr h="413213">
                <a:tc>
                  <a:txBody>
                    <a:bodyPr/>
                    <a:lstStyle/>
                    <a:p>
                      <a:r>
                        <a:rPr lang="en-US" sz="1600" dirty="0" smtClean="0"/>
                        <a:t>2007</a:t>
                      </a:r>
                      <a:endParaRPr lang="en-US" sz="1600" dirty="0"/>
                    </a:p>
                  </a:txBody>
                  <a:tcPr marL="46653" marR="46653" marT="23327" marB="23327" anchor="ctr"/>
                </a:tc>
                <a:tc>
                  <a:txBody>
                    <a:bodyPr/>
                    <a:lstStyle/>
                    <a:p>
                      <a:r>
                        <a:rPr lang="en-US" sz="1600" dirty="0" smtClean="0"/>
                        <a:t>Congress</a:t>
                      </a:r>
                      <a:endParaRPr lang="en-US" sz="1600" dirty="0"/>
                    </a:p>
                  </a:txBody>
                  <a:tcPr marL="46653" marR="46653" marT="23327" marB="23327" anchor="ctr"/>
                </a:tc>
                <a:tc>
                  <a:txBody>
                    <a:bodyPr/>
                    <a:lstStyle/>
                    <a:p>
                      <a:r>
                        <a:rPr lang="en-US" sz="1600" dirty="0" smtClean="0"/>
                        <a:t>Expanded registration, submission of results</a:t>
                      </a:r>
                      <a:r>
                        <a:rPr lang="en-US" sz="1600" baseline="0" dirty="0" smtClean="0"/>
                        <a:t> and </a:t>
                      </a:r>
                      <a:r>
                        <a:rPr lang="en-US" sz="1600" dirty="0" smtClean="0"/>
                        <a:t>adverse events, civil penalties (FDAAA)</a:t>
                      </a:r>
                      <a:endParaRPr lang="en-US" sz="1600" i="1" dirty="0"/>
                    </a:p>
                  </a:txBody>
                  <a:tcPr marL="46653" marR="46653" marT="23327" marB="23327" anchor="ctr"/>
                </a:tc>
                <a:extLst>
                  <a:ext uri="{0D108BD9-81ED-4DB2-BD59-A6C34878D82A}">
                    <a16:rowId xmlns:a16="http://schemas.microsoft.com/office/drawing/2014/main" val="10006"/>
                  </a:ext>
                </a:extLst>
              </a:tr>
              <a:tr h="402483">
                <a:tc>
                  <a:txBody>
                    <a:bodyPr/>
                    <a:lstStyle/>
                    <a:p>
                      <a:r>
                        <a:rPr lang="en-US" sz="1600" dirty="0" smtClean="0"/>
                        <a:t>2008</a:t>
                      </a:r>
                      <a:endParaRPr lang="en-US" sz="1600" dirty="0"/>
                    </a:p>
                  </a:txBody>
                  <a:tcPr marL="46653" marR="46653" marT="23327" marB="23327" anchor="ctr"/>
                </a:tc>
                <a:tc>
                  <a:txBody>
                    <a:bodyPr/>
                    <a:lstStyle/>
                    <a:p>
                      <a:r>
                        <a:rPr lang="en-US" sz="1600" dirty="0" smtClean="0"/>
                        <a:t>NIH</a:t>
                      </a:r>
                      <a:endParaRPr lang="en-US" sz="1600" dirty="0"/>
                    </a:p>
                  </a:txBody>
                  <a:tcPr marL="46653" marR="46653" marT="23327" marB="23327" anchor="ctr"/>
                </a:tc>
                <a:tc>
                  <a:txBody>
                    <a:bodyPr/>
                    <a:lstStyle/>
                    <a:p>
                      <a:r>
                        <a:rPr lang="en-US" sz="1600" dirty="0" smtClean="0"/>
                        <a:t>Releases results database</a:t>
                      </a:r>
                      <a:endParaRPr lang="en-US" sz="1600" i="1" dirty="0" smtClean="0"/>
                    </a:p>
                  </a:txBody>
                  <a:tcPr marL="46653" marR="46653" marT="23327" marB="23327" anchor="ctr"/>
                </a:tc>
                <a:extLst>
                  <a:ext uri="{0D108BD9-81ED-4DB2-BD59-A6C34878D82A}">
                    <a16:rowId xmlns:a16="http://schemas.microsoft.com/office/drawing/2014/main" val="10007"/>
                  </a:ext>
                </a:extLst>
              </a:tr>
              <a:tr h="378927">
                <a:tc>
                  <a:txBody>
                    <a:bodyPr/>
                    <a:lstStyle/>
                    <a:p>
                      <a:r>
                        <a:rPr lang="en-US" sz="1600" dirty="0" smtClean="0"/>
                        <a:t>2015</a:t>
                      </a:r>
                      <a:endParaRPr lang="en-US" sz="1600" dirty="0"/>
                    </a:p>
                  </a:txBody>
                  <a:tcPr marL="46653" marR="46653" marT="23327" marB="23327" anchor="ctr"/>
                </a:tc>
                <a:tc>
                  <a:txBody>
                    <a:bodyPr/>
                    <a:lstStyle/>
                    <a:p>
                      <a:r>
                        <a:rPr lang="en-US" sz="1600" dirty="0" smtClean="0"/>
                        <a:t>CMS</a:t>
                      </a:r>
                      <a:endParaRPr lang="en-US" sz="1600" dirty="0"/>
                    </a:p>
                  </a:txBody>
                  <a:tcPr marL="46653" marR="46653" marT="23327" marB="23327" anchor="ctr"/>
                </a:tc>
                <a:tc>
                  <a:txBody>
                    <a:bodyPr/>
                    <a:lstStyle/>
                    <a:p>
                      <a:r>
                        <a:rPr lang="en-US" sz="1600" dirty="0" smtClean="0"/>
                        <a:t>Mandatory Reporting of Clinical Trial Number on Claims</a:t>
                      </a:r>
                      <a:endParaRPr lang="en-US" sz="1600" i="1" dirty="0" smtClean="0"/>
                    </a:p>
                  </a:txBody>
                  <a:tcPr marL="46653" marR="46653" marT="23327" marB="23327" anchor="ctr"/>
                </a:tc>
                <a:extLst>
                  <a:ext uri="{0D108BD9-81ED-4DB2-BD59-A6C34878D82A}">
                    <a16:rowId xmlns:a16="http://schemas.microsoft.com/office/drawing/2014/main" val="10008"/>
                  </a:ext>
                </a:extLst>
              </a:tr>
              <a:tr h="378927">
                <a:tc>
                  <a:txBody>
                    <a:bodyPr/>
                    <a:lstStyle/>
                    <a:p>
                      <a:r>
                        <a:rPr lang="en-US" sz="1600" dirty="0" smtClean="0"/>
                        <a:t>2015</a:t>
                      </a:r>
                      <a:endParaRPr lang="en-US" sz="1600" dirty="0"/>
                    </a:p>
                  </a:txBody>
                  <a:tcPr marL="46653" marR="46653" marT="23327" marB="23327" anchor="ctr"/>
                </a:tc>
                <a:tc>
                  <a:txBody>
                    <a:bodyPr/>
                    <a:lstStyle/>
                    <a:p>
                      <a:r>
                        <a:rPr lang="en-US" sz="1600" dirty="0" smtClean="0"/>
                        <a:t>NCI</a:t>
                      </a:r>
                      <a:endParaRPr lang="en-US" sz="1600" dirty="0"/>
                    </a:p>
                  </a:txBody>
                  <a:tcPr marL="46653" marR="46653" marT="23327" marB="23327" anchor="ctr"/>
                </a:tc>
                <a:tc>
                  <a:txBody>
                    <a:bodyPr/>
                    <a:lstStyle/>
                    <a:p>
                      <a:r>
                        <a:rPr lang="en-US" sz="1600" dirty="0" smtClean="0"/>
                        <a:t>Policy Ensuring Public Availability of Results from NCI-supported Clinical Trials</a:t>
                      </a:r>
                      <a:endParaRPr lang="en-US" sz="1600" i="1" dirty="0" smtClean="0"/>
                    </a:p>
                  </a:txBody>
                  <a:tcPr marL="46653" marR="46653" marT="23327" marB="23327" anchor="ctr"/>
                </a:tc>
                <a:extLst>
                  <a:ext uri="{0D108BD9-81ED-4DB2-BD59-A6C34878D82A}">
                    <a16:rowId xmlns:a16="http://schemas.microsoft.com/office/drawing/2014/main" val="2891761994"/>
                  </a:ext>
                </a:extLst>
              </a:tr>
              <a:tr h="402483">
                <a:tc>
                  <a:txBody>
                    <a:bodyPr/>
                    <a:lstStyle/>
                    <a:p>
                      <a:r>
                        <a:rPr lang="en-US" sz="1600" dirty="0" smtClean="0"/>
                        <a:t>2016</a:t>
                      </a:r>
                      <a:endParaRPr lang="en-US" sz="1600" dirty="0"/>
                    </a:p>
                  </a:txBody>
                  <a:tcPr marL="46653" marR="46653" marT="23327" marB="23327" anchor="ctr"/>
                </a:tc>
                <a:tc>
                  <a:txBody>
                    <a:bodyPr/>
                    <a:lstStyle/>
                    <a:p>
                      <a:r>
                        <a:rPr lang="en-US" sz="1600" dirty="0" smtClean="0"/>
                        <a:t>FDA/NIH</a:t>
                      </a:r>
                      <a:endParaRPr lang="en-US" sz="1600" dirty="0"/>
                    </a:p>
                  </a:txBody>
                  <a:tcPr marL="46653" marR="46653" marT="23327" marB="23327" anchor="ctr"/>
                </a:tc>
                <a:tc>
                  <a:txBody>
                    <a:bodyPr/>
                    <a:lstStyle/>
                    <a:p>
                      <a:r>
                        <a:rPr lang="en-US" sz="1600" baseline="0" dirty="0" smtClean="0"/>
                        <a:t>Final Rule and Companion Policy (effective January 18, 2017)</a:t>
                      </a:r>
                      <a:endParaRPr lang="en-US" sz="1600" i="1" baseline="0" dirty="0" smtClean="0"/>
                    </a:p>
                  </a:txBody>
                  <a:tcPr marL="46653" marR="46653" marT="23327" marB="23327" anchor="ctr"/>
                </a:tc>
                <a:extLst>
                  <a:ext uri="{0D108BD9-81ED-4DB2-BD59-A6C34878D82A}">
                    <a16:rowId xmlns:a16="http://schemas.microsoft.com/office/drawing/2014/main" val="10009"/>
                  </a:ext>
                </a:extLst>
              </a:tr>
              <a:tr h="402483">
                <a:tc>
                  <a:txBody>
                    <a:bodyPr/>
                    <a:lstStyle/>
                    <a:p>
                      <a:r>
                        <a:rPr lang="en-US" sz="1600" dirty="0" smtClean="0"/>
                        <a:t>2017      </a:t>
                      </a:r>
                      <a:endParaRPr lang="en-US" sz="1600" dirty="0"/>
                    </a:p>
                  </a:txBody>
                  <a:tcPr marL="46653" marR="46653" marT="23327" marB="23327" anchor="ctr"/>
                </a:tc>
                <a:tc>
                  <a:txBody>
                    <a:bodyPr/>
                    <a:lstStyle/>
                    <a:p>
                      <a:r>
                        <a:rPr lang="en-US" sz="1600" dirty="0" smtClean="0"/>
                        <a:t>FDA</a:t>
                      </a:r>
                      <a:endParaRPr lang="en-US" sz="1600" dirty="0"/>
                    </a:p>
                  </a:txBody>
                  <a:tcPr marL="46653" marR="46653" marT="23327" marB="23327" anchor="ctr"/>
                </a:tc>
                <a:tc>
                  <a:txBody>
                    <a:bodyPr/>
                    <a:lstStyle/>
                    <a:p>
                      <a:r>
                        <a:rPr lang="en-US" sz="1600" baseline="0" dirty="0" smtClean="0"/>
                        <a:t>Final Rule compliance date (April 18, 2017)</a:t>
                      </a:r>
                      <a:endParaRPr lang="en-US" sz="1600" i="1" baseline="0" dirty="0" smtClean="0"/>
                    </a:p>
                  </a:txBody>
                  <a:tcPr marL="46653" marR="46653" marT="23327" marB="23327" anchor="ctr"/>
                </a:tc>
                <a:extLst>
                  <a:ext uri="{0D108BD9-81ED-4DB2-BD59-A6C34878D82A}">
                    <a16:rowId xmlns:a16="http://schemas.microsoft.com/office/drawing/2014/main" val="2979489541"/>
                  </a:ext>
                </a:extLst>
              </a:tr>
            </a:tbl>
          </a:graphicData>
        </a:graphic>
      </p:graphicFrame>
      <p:sp>
        <p:nvSpPr>
          <p:cNvPr id="7" name="TextBox 6"/>
          <p:cNvSpPr txBox="1"/>
          <p:nvPr/>
        </p:nvSpPr>
        <p:spPr>
          <a:xfrm>
            <a:off x="4733510" y="5918876"/>
            <a:ext cx="4156490" cy="769441"/>
          </a:xfrm>
          <a:prstGeom prst="rect">
            <a:avLst/>
          </a:prstGeom>
          <a:noFill/>
        </p:spPr>
        <p:txBody>
          <a:bodyPr wrap="square" rtlCol="0">
            <a:spAutoFit/>
          </a:bodyPr>
          <a:lstStyle/>
          <a:p>
            <a:r>
              <a:rPr lang="en-US" sz="1100" dirty="0">
                <a:latin typeface="+mn-lt"/>
              </a:rPr>
              <a:t>WHO: World Health Organization </a:t>
            </a:r>
          </a:p>
          <a:p>
            <a:r>
              <a:rPr lang="en-US" sz="1100" dirty="0">
                <a:latin typeface="+mn-lt"/>
              </a:rPr>
              <a:t>FDAAA: Food and Drug Administration Amendments Act</a:t>
            </a:r>
          </a:p>
          <a:p>
            <a:r>
              <a:rPr lang="en-US" sz="1100" dirty="0" smtClean="0">
                <a:latin typeface="+mn-lt"/>
              </a:rPr>
              <a:t>CMS</a:t>
            </a:r>
            <a:r>
              <a:rPr lang="en-US" sz="1100" dirty="0">
                <a:latin typeface="+mn-lt"/>
              </a:rPr>
              <a:t>: Centers for Medicare &amp; Medicaid </a:t>
            </a:r>
            <a:r>
              <a:rPr lang="en-US" sz="1100" dirty="0" smtClean="0">
                <a:latin typeface="+mn-lt"/>
              </a:rPr>
              <a:t>Services</a:t>
            </a:r>
          </a:p>
          <a:p>
            <a:r>
              <a:rPr lang="en-US" sz="1100" dirty="0">
                <a:latin typeface="+mn-lt"/>
              </a:rPr>
              <a:t>NCI: National Cancer Institute</a:t>
            </a:r>
          </a:p>
        </p:txBody>
      </p:sp>
      <p:sp>
        <p:nvSpPr>
          <p:cNvPr id="8" name="TextBox 7"/>
          <p:cNvSpPr txBox="1"/>
          <p:nvPr/>
        </p:nvSpPr>
        <p:spPr>
          <a:xfrm>
            <a:off x="797718" y="5918876"/>
            <a:ext cx="4119707" cy="600164"/>
          </a:xfrm>
          <a:prstGeom prst="rect">
            <a:avLst/>
          </a:prstGeom>
          <a:noFill/>
        </p:spPr>
        <p:txBody>
          <a:bodyPr wrap="square" rtlCol="0">
            <a:spAutoFit/>
          </a:bodyPr>
          <a:lstStyle/>
          <a:p>
            <a:r>
              <a:rPr lang="en-US" sz="1100" dirty="0" smtClean="0">
                <a:latin typeface="+mn-lt"/>
              </a:rPr>
              <a:t>FDAMA</a:t>
            </a:r>
            <a:r>
              <a:rPr lang="en-US" sz="1100" dirty="0">
                <a:latin typeface="+mn-lt"/>
              </a:rPr>
              <a:t>: Food and Drug Administration Modernization Act</a:t>
            </a:r>
          </a:p>
          <a:p>
            <a:r>
              <a:rPr lang="en-US" sz="1100" dirty="0">
                <a:latin typeface="+mn-lt"/>
              </a:rPr>
              <a:t>NIH: National Institutes of Health</a:t>
            </a:r>
          </a:p>
          <a:p>
            <a:r>
              <a:rPr lang="en-US" sz="1100" dirty="0">
                <a:latin typeface="+mn-lt"/>
              </a:rPr>
              <a:t>ICMJE: International Committee of Medical Journal Editors</a:t>
            </a:r>
          </a:p>
        </p:txBody>
      </p:sp>
    </p:spTree>
    <p:extLst>
      <p:ext uri="{BB962C8B-B14F-4D97-AF65-F5344CB8AC3E}">
        <p14:creationId xmlns:p14="http://schemas.microsoft.com/office/powerpoint/2010/main" val="1783632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Regulations</a:t>
            </a:r>
            <a:endParaRPr lang="en-US" dirty="0"/>
          </a:p>
        </p:txBody>
      </p:sp>
      <p:sp>
        <p:nvSpPr>
          <p:cNvPr id="3" name="Content Placeholder 2"/>
          <p:cNvSpPr>
            <a:spLocks noGrp="1"/>
          </p:cNvSpPr>
          <p:nvPr>
            <p:ph idx="1"/>
          </p:nvPr>
        </p:nvSpPr>
        <p:spPr>
          <a:xfrm>
            <a:off x="838199" y="2234243"/>
            <a:ext cx="10738450" cy="3390180"/>
          </a:xfrm>
        </p:spPr>
        <p:txBody>
          <a:bodyPr>
            <a:normAutofit lnSpcReduction="10000"/>
          </a:bodyPr>
          <a:lstStyle/>
          <a:p>
            <a:pPr>
              <a:lnSpc>
                <a:spcPct val="100000"/>
              </a:lnSpc>
              <a:tabLst>
                <a:tab pos="1431925" algn="l"/>
              </a:tabLst>
            </a:pPr>
            <a:r>
              <a:rPr lang="en-US" sz="2200" b="1" dirty="0" smtClean="0"/>
              <a:t>Trials of drugs/biologics: </a:t>
            </a:r>
            <a:r>
              <a:rPr lang="en-US" sz="2200" dirty="0" smtClean="0"/>
              <a:t>Controlled clinical investigations, other than </a:t>
            </a:r>
            <a:br>
              <a:rPr lang="en-US" sz="2200" dirty="0" smtClean="0"/>
            </a:br>
            <a:r>
              <a:rPr lang="en-US" sz="2200" dirty="0" smtClean="0"/>
              <a:t>Phase 1 trials of drugs/biological products subject to FDA regulations.</a:t>
            </a:r>
          </a:p>
          <a:p>
            <a:pPr>
              <a:lnSpc>
                <a:spcPct val="100000"/>
              </a:lnSpc>
              <a:tabLst>
                <a:tab pos="1431925" algn="l"/>
              </a:tabLst>
            </a:pPr>
            <a:r>
              <a:rPr lang="en-US" sz="2200" b="1" dirty="0" smtClean="0"/>
              <a:t>Trials of devices: </a:t>
            </a:r>
          </a:p>
          <a:p>
            <a:pPr lvl="1">
              <a:lnSpc>
                <a:spcPct val="100000"/>
              </a:lnSpc>
              <a:tabLst>
                <a:tab pos="1431925" algn="l"/>
              </a:tabLst>
            </a:pPr>
            <a:r>
              <a:rPr lang="en-US" sz="1800" dirty="0" smtClean="0"/>
              <a:t>Controlled trials with health outcomes of devices subject to FDA regulation (other than feasibility studies)</a:t>
            </a:r>
          </a:p>
          <a:p>
            <a:pPr lvl="1">
              <a:lnSpc>
                <a:spcPct val="100000"/>
              </a:lnSpc>
              <a:tabLst>
                <a:tab pos="1431925" algn="l"/>
              </a:tabLst>
            </a:pPr>
            <a:r>
              <a:rPr lang="en-US" sz="1800" dirty="0"/>
              <a:t>P</a:t>
            </a:r>
            <a:r>
              <a:rPr lang="en-US" sz="1800" dirty="0" smtClean="0"/>
              <a:t>ediatric post-market surveillance required by FDA</a:t>
            </a:r>
          </a:p>
          <a:p>
            <a:pPr>
              <a:lnSpc>
                <a:spcPct val="100000"/>
              </a:lnSpc>
              <a:tabLst>
                <a:tab pos="1431925" algn="l"/>
              </a:tabLst>
            </a:pPr>
            <a:r>
              <a:rPr lang="en-US" sz="2200" b="1" dirty="0" smtClean="0"/>
              <a:t>Trial has one or more sites in the U.S.</a:t>
            </a:r>
          </a:p>
          <a:p>
            <a:pPr>
              <a:lnSpc>
                <a:spcPct val="100000"/>
              </a:lnSpc>
              <a:tabLst>
                <a:tab pos="1431925" algn="l"/>
              </a:tabLst>
            </a:pPr>
            <a:r>
              <a:rPr lang="en-US" sz="2200" b="1" dirty="0" smtClean="0"/>
              <a:t>Trial is conducted under an FDA IND/IDE application</a:t>
            </a:r>
          </a:p>
          <a:p>
            <a:pPr>
              <a:lnSpc>
                <a:spcPct val="100000"/>
              </a:lnSpc>
              <a:tabLst>
                <a:tab pos="1431925" algn="l"/>
              </a:tabLst>
            </a:pPr>
            <a:r>
              <a:rPr lang="en-US" sz="2200" b="1" dirty="0" smtClean="0"/>
              <a:t>Trial involves a drug, biologic or device that is </a:t>
            </a:r>
            <a:r>
              <a:rPr lang="en-US" sz="2200" b="1" u="sng" dirty="0" smtClean="0"/>
              <a:t>manufactured in the U.S.</a:t>
            </a:r>
            <a:r>
              <a:rPr lang="en-US" sz="2200" b="1" dirty="0" smtClean="0"/>
              <a:t> or its territories and </a:t>
            </a:r>
            <a:r>
              <a:rPr lang="en-US" sz="2200" b="1" u="sng" dirty="0" smtClean="0"/>
              <a:t>exported</a:t>
            </a:r>
            <a:r>
              <a:rPr lang="en-US" sz="2200" b="1" dirty="0" smtClean="0"/>
              <a:t> for research</a:t>
            </a:r>
          </a:p>
          <a:p>
            <a:pPr marL="0" indent="0">
              <a:lnSpc>
                <a:spcPct val="120000"/>
              </a:lnSpc>
              <a:buNone/>
              <a:tabLst>
                <a:tab pos="1431925" algn="l"/>
              </a:tabLst>
            </a:pPr>
            <a:endParaRPr lang="en-US" sz="2000" b="1" dirty="0"/>
          </a:p>
        </p:txBody>
      </p:sp>
      <p:sp>
        <p:nvSpPr>
          <p:cNvPr id="6" name="Content Placeholder 2"/>
          <p:cNvSpPr txBox="1">
            <a:spLocks/>
          </p:cNvSpPr>
          <p:nvPr/>
        </p:nvSpPr>
        <p:spPr>
          <a:xfrm>
            <a:off x="838200" y="1550790"/>
            <a:ext cx="9970699" cy="768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1431925" algn="l"/>
              </a:tabLst>
            </a:pPr>
            <a:r>
              <a:rPr lang="en-US" sz="2400" b="1" i="1" dirty="0" smtClean="0"/>
              <a:t>“Applicable Clinical Trials” per FDAAA</a:t>
            </a:r>
            <a:endParaRPr lang="en-US" sz="2400" b="1" i="1" dirty="0"/>
          </a:p>
        </p:txBody>
      </p:sp>
      <p:sp>
        <p:nvSpPr>
          <p:cNvPr id="4" name="TextBox 3"/>
          <p:cNvSpPr txBox="1"/>
          <p:nvPr/>
        </p:nvSpPr>
        <p:spPr>
          <a:xfrm>
            <a:off x="838199" y="6008381"/>
            <a:ext cx="6371488" cy="461665"/>
          </a:xfrm>
          <a:prstGeom prst="rect">
            <a:avLst/>
          </a:prstGeom>
          <a:noFill/>
        </p:spPr>
        <p:txBody>
          <a:bodyPr wrap="none" rtlCol="0">
            <a:spAutoFit/>
          </a:bodyPr>
          <a:lstStyle/>
          <a:p>
            <a:pPr>
              <a:defRPr/>
            </a:pPr>
            <a:r>
              <a:rPr lang="en-US" altLang="en-US" sz="1200" dirty="0"/>
              <a:t>ACT Wizard: </a:t>
            </a:r>
            <a:r>
              <a:rPr lang="en-US" altLang="en-US" sz="1200" dirty="0">
                <a:hlinkClick r:id="rId2"/>
              </a:rPr>
              <a:t>http://grants.nih.gov/clinicaltrials_fdaaa/docs/Flow_chart-ACT_only.pdf</a:t>
            </a:r>
            <a:r>
              <a:rPr lang="en-US" altLang="en-US" sz="1200" dirty="0"/>
              <a:t> </a:t>
            </a:r>
          </a:p>
          <a:p>
            <a:pPr>
              <a:defRPr/>
            </a:pPr>
            <a:r>
              <a:rPr lang="en-US" sz="1200" dirty="0"/>
              <a:t>Identifying an ACT under FDAAA </a:t>
            </a:r>
            <a:r>
              <a:rPr lang="en-US" altLang="en-US" sz="1200" dirty="0">
                <a:hlinkClick r:id="rId3"/>
              </a:rPr>
              <a:t>http://grants.nih.gov/ClinicalTrials_fdaaa/ACTs_under_FDAAA.htm</a:t>
            </a:r>
            <a:endParaRPr lang="en-US" altLang="en-US" sz="1200" dirty="0"/>
          </a:p>
        </p:txBody>
      </p:sp>
      <p:pic>
        <p:nvPicPr>
          <p:cNvPr id="5" name="Picture 4"/>
          <p:cNvPicPr>
            <a:picLocks noChangeAspect="1"/>
          </p:cNvPicPr>
          <p:nvPr/>
        </p:nvPicPr>
        <p:blipFill>
          <a:blip r:embed="rId4"/>
          <a:stretch>
            <a:fillRect/>
          </a:stretch>
        </p:blipFill>
        <p:spPr>
          <a:xfrm>
            <a:off x="9651422" y="1793442"/>
            <a:ext cx="1925227" cy="831698"/>
          </a:xfrm>
          <a:prstGeom prst="rect">
            <a:avLst/>
          </a:prstGeom>
        </p:spPr>
      </p:pic>
    </p:spTree>
    <p:extLst>
      <p:ext uri="{BB962C8B-B14F-4D97-AF65-F5344CB8AC3E}">
        <p14:creationId xmlns:p14="http://schemas.microsoft.com/office/powerpoint/2010/main" val="4081787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Regulations</a:t>
            </a:r>
          </a:p>
        </p:txBody>
      </p:sp>
      <p:sp>
        <p:nvSpPr>
          <p:cNvPr id="3" name="Content Placeholder 2"/>
          <p:cNvSpPr>
            <a:spLocks noGrp="1"/>
          </p:cNvSpPr>
          <p:nvPr>
            <p:ph idx="1"/>
          </p:nvPr>
        </p:nvSpPr>
        <p:spPr>
          <a:xfrm>
            <a:off x="838200" y="2157515"/>
            <a:ext cx="5165785" cy="4408918"/>
          </a:xfrm>
        </p:spPr>
        <p:txBody>
          <a:bodyPr>
            <a:normAutofit fontScale="77500" lnSpcReduction="20000"/>
          </a:bodyPr>
          <a:lstStyle/>
          <a:p>
            <a:pPr marL="0" indent="0">
              <a:lnSpc>
                <a:spcPct val="120000"/>
              </a:lnSpc>
              <a:buNone/>
              <a:tabLst>
                <a:tab pos="1431925" algn="l"/>
              </a:tabLst>
            </a:pPr>
            <a:r>
              <a:rPr lang="en-US" dirty="0" smtClean="0"/>
              <a:t>If you answer “yes” to any of the following questions, your study meets the NIH definition of a clinical trial and registration IS required.</a:t>
            </a:r>
          </a:p>
          <a:p>
            <a:pPr marL="514350" indent="-514350">
              <a:buAutoNum type="arabicPeriod"/>
            </a:pPr>
            <a:r>
              <a:rPr lang="en-US" b="1" dirty="0" smtClean="0"/>
              <a:t>Does the study involve human participants?</a:t>
            </a:r>
          </a:p>
          <a:p>
            <a:pPr marL="514350" indent="-514350">
              <a:buAutoNum type="arabicPeriod"/>
            </a:pPr>
            <a:r>
              <a:rPr lang="en-US" b="1" dirty="0" smtClean="0"/>
              <a:t>Are the participants prospectively assigned to an intervention?</a:t>
            </a:r>
          </a:p>
          <a:p>
            <a:pPr marL="514350" indent="-514350">
              <a:buAutoNum type="arabicPeriod"/>
            </a:pPr>
            <a:r>
              <a:rPr lang="en-US" b="1" dirty="0" smtClean="0"/>
              <a:t>Is the study designed to evaluate the effect of the intervention on the participants?</a:t>
            </a:r>
          </a:p>
          <a:p>
            <a:pPr marL="514350" indent="-514350">
              <a:buAutoNum type="arabicPeriod"/>
            </a:pPr>
            <a:r>
              <a:rPr lang="en-US" b="1" dirty="0" smtClean="0"/>
              <a:t>Is the effect being evaluated, a health-related biomedical or behavioral outcome?</a:t>
            </a:r>
            <a:endParaRPr lang="en-US" b="1" dirty="0"/>
          </a:p>
        </p:txBody>
      </p:sp>
      <p:sp>
        <p:nvSpPr>
          <p:cNvPr id="5" name="TextBox 4"/>
          <p:cNvSpPr txBox="1"/>
          <p:nvPr/>
        </p:nvSpPr>
        <p:spPr>
          <a:xfrm>
            <a:off x="6809831" y="2905432"/>
            <a:ext cx="4848046"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solidFill>
                  <a:srgbClr val="002D72"/>
                </a:solidFill>
              </a:rPr>
              <a:t>If you answered YES to all 4 the NIH Criteria (on the left), </a:t>
            </a:r>
            <a:r>
              <a:rPr lang="en-US" b="1" dirty="0" smtClean="0">
                <a:solidFill>
                  <a:srgbClr val="002D72"/>
                </a:solidFill>
              </a:rPr>
              <a:t>your study is a clinical trial </a:t>
            </a:r>
            <a:r>
              <a:rPr lang="en-US" b="1" dirty="0" smtClean="0">
                <a:solidFill>
                  <a:srgbClr val="002D72"/>
                </a:solidFill>
              </a:rPr>
              <a:t>even if it is one of the following scenarios:</a:t>
            </a:r>
            <a:endParaRPr lang="en-US" b="1" dirty="0" smtClean="0">
              <a:solidFill>
                <a:srgbClr val="002D72"/>
              </a:solidFill>
            </a:endParaRPr>
          </a:p>
          <a:p>
            <a:endParaRPr lang="en-US" b="1" dirty="0">
              <a:solidFill>
                <a:srgbClr val="002D72"/>
              </a:solidFill>
            </a:endParaRPr>
          </a:p>
          <a:p>
            <a:pPr marL="285750" indent="-285750">
              <a:buFont typeface="Arial" panose="020B0604020202020204" pitchFamily="34" charset="0"/>
              <a:buChar char="•"/>
            </a:pPr>
            <a:r>
              <a:rPr lang="en-US" dirty="0" smtClean="0">
                <a:solidFill>
                  <a:srgbClr val="002D72"/>
                </a:solidFill>
              </a:rPr>
              <a:t>Studying healthy participants</a:t>
            </a:r>
          </a:p>
          <a:p>
            <a:pPr marL="285750" indent="-285750">
              <a:buFont typeface="Arial" panose="020B0604020202020204" pitchFamily="34" charset="0"/>
              <a:buChar char="•"/>
            </a:pPr>
            <a:r>
              <a:rPr lang="en-US" dirty="0" smtClean="0">
                <a:solidFill>
                  <a:srgbClr val="002D72"/>
                </a:solidFill>
              </a:rPr>
              <a:t>Do not have a comparison group</a:t>
            </a:r>
          </a:p>
          <a:p>
            <a:pPr marL="285750" indent="-285750">
              <a:buFont typeface="Arial" panose="020B0604020202020204" pitchFamily="34" charset="0"/>
              <a:buChar char="•"/>
            </a:pPr>
            <a:r>
              <a:rPr lang="en-US" dirty="0" smtClean="0">
                <a:solidFill>
                  <a:srgbClr val="002D72"/>
                </a:solidFill>
              </a:rPr>
              <a:t>Only designed to assess the pharmacokinetics, safety, and/or maximum tolerated dose of an investigational drug</a:t>
            </a:r>
          </a:p>
          <a:p>
            <a:pPr marL="285750" indent="-285750">
              <a:buFont typeface="Arial" panose="020B0604020202020204" pitchFamily="34" charset="0"/>
              <a:buChar char="•"/>
            </a:pPr>
            <a:r>
              <a:rPr lang="en-US" dirty="0" smtClean="0">
                <a:solidFill>
                  <a:srgbClr val="002D72"/>
                </a:solidFill>
              </a:rPr>
              <a:t>Behavioral intervention</a:t>
            </a:r>
            <a:endParaRPr lang="en-US" dirty="0">
              <a:solidFill>
                <a:srgbClr val="002D72"/>
              </a:solidFill>
            </a:endParaRPr>
          </a:p>
        </p:txBody>
      </p:sp>
      <p:sp>
        <p:nvSpPr>
          <p:cNvPr id="6" name="Content Placeholder 2"/>
          <p:cNvSpPr txBox="1">
            <a:spLocks/>
          </p:cNvSpPr>
          <p:nvPr/>
        </p:nvSpPr>
        <p:spPr>
          <a:xfrm>
            <a:off x="838200" y="1550790"/>
            <a:ext cx="9970699" cy="60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tabLst>
                <a:tab pos="1431925" algn="l"/>
              </a:tabLst>
            </a:pPr>
            <a:r>
              <a:rPr lang="en-US" sz="2400" b="1" i="1" dirty="0" smtClean="0"/>
              <a:t>Trials that meet the NIH Definition of a Clinical Trial</a:t>
            </a:r>
            <a:endParaRPr lang="en-US" sz="2400" b="1" i="1" dirty="0"/>
          </a:p>
        </p:txBody>
      </p:sp>
      <p:pic>
        <p:nvPicPr>
          <p:cNvPr id="9" name="Picture 8"/>
          <p:cNvPicPr>
            <a:picLocks noChangeAspect="1"/>
          </p:cNvPicPr>
          <p:nvPr/>
        </p:nvPicPr>
        <p:blipFill rotWithShape="1">
          <a:blip r:embed="rId2"/>
          <a:srcRect l="1116" t="26596" r="1239" b="27061"/>
          <a:stretch/>
        </p:blipFill>
        <p:spPr>
          <a:xfrm>
            <a:off x="7620000" y="1693523"/>
            <a:ext cx="3188900" cy="1008575"/>
          </a:xfrm>
          <a:prstGeom prst="rect">
            <a:avLst/>
          </a:prstGeom>
        </p:spPr>
      </p:pic>
    </p:spTree>
    <p:extLst>
      <p:ext uri="{BB962C8B-B14F-4D97-AF65-F5344CB8AC3E}">
        <p14:creationId xmlns:p14="http://schemas.microsoft.com/office/powerpoint/2010/main" val="2619205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Content Placeholder 2"/>
          <p:cNvSpPr>
            <a:spLocks noGrp="1"/>
          </p:cNvSpPr>
          <p:nvPr>
            <p:ph idx="1"/>
          </p:nvPr>
        </p:nvSpPr>
        <p:spPr>
          <a:xfrm>
            <a:off x="838199" y="2449902"/>
            <a:ext cx="10515601" cy="3558479"/>
          </a:xfrm>
        </p:spPr>
        <p:txBody>
          <a:bodyPr>
            <a:normAutofit/>
          </a:bodyPr>
          <a:lstStyle/>
          <a:p>
            <a:pPr>
              <a:lnSpc>
                <a:spcPct val="100000"/>
              </a:lnSpc>
              <a:tabLst>
                <a:tab pos="1431925" algn="l"/>
              </a:tabLst>
            </a:pPr>
            <a:r>
              <a:rPr lang="en-US" sz="2200" dirty="0" smtClean="0"/>
              <a:t>Under FDAAA an organization can be fined up to </a:t>
            </a:r>
            <a:r>
              <a:rPr lang="en-US" sz="2200" b="1" dirty="0" smtClean="0">
                <a:solidFill>
                  <a:srgbClr val="C00000"/>
                </a:solidFill>
              </a:rPr>
              <a:t>$11,805</a:t>
            </a:r>
            <a:r>
              <a:rPr lang="en-US" sz="2200" dirty="0" smtClean="0">
                <a:solidFill>
                  <a:srgbClr val="C00000"/>
                </a:solidFill>
              </a:rPr>
              <a:t> </a:t>
            </a:r>
            <a:r>
              <a:rPr lang="en-US" sz="2200" b="1" dirty="0" smtClean="0">
                <a:solidFill>
                  <a:srgbClr val="C00000"/>
                </a:solidFill>
              </a:rPr>
              <a:t>per study, per </a:t>
            </a:r>
            <a:r>
              <a:rPr lang="en-US" sz="2200" b="1" dirty="0" smtClean="0">
                <a:solidFill>
                  <a:srgbClr val="C00000"/>
                </a:solidFill>
              </a:rPr>
              <a:t>day*</a:t>
            </a:r>
            <a:r>
              <a:rPr lang="en-US" sz="2200" dirty="0" smtClean="0">
                <a:solidFill>
                  <a:srgbClr val="C00000"/>
                </a:solidFill>
              </a:rPr>
              <a:t> </a:t>
            </a:r>
            <a:r>
              <a:rPr lang="en-US" sz="2200" dirty="0" smtClean="0"/>
              <a:t>for any issue of non-compliance, not only late results.</a:t>
            </a:r>
          </a:p>
          <a:p>
            <a:pPr>
              <a:lnSpc>
                <a:spcPct val="100000"/>
              </a:lnSpc>
              <a:tabLst>
                <a:tab pos="1431925" algn="l"/>
              </a:tabLst>
            </a:pPr>
            <a:r>
              <a:rPr lang="en-US" sz="2200" dirty="0" smtClean="0"/>
              <a:t>NIH may consider compliance as a term and condition of individual awards</a:t>
            </a:r>
            <a:endParaRPr lang="en-US" sz="2200" dirty="0"/>
          </a:p>
          <a:p>
            <a:pPr>
              <a:lnSpc>
                <a:spcPct val="100000"/>
              </a:lnSpc>
              <a:tabLst>
                <a:tab pos="1431925" algn="l"/>
              </a:tabLst>
            </a:pPr>
            <a:r>
              <a:rPr lang="en-US" sz="2200" dirty="0" smtClean="0"/>
              <a:t>NIH can withhold funding to organizations that are out of compliance</a:t>
            </a:r>
          </a:p>
          <a:p>
            <a:pPr marL="0" indent="0">
              <a:lnSpc>
                <a:spcPct val="100000"/>
              </a:lnSpc>
              <a:buNone/>
              <a:tabLst>
                <a:tab pos="1431925" algn="l"/>
              </a:tabLst>
            </a:pPr>
            <a:endParaRPr lang="en-US" sz="1800" i="1" dirty="0" smtClean="0"/>
          </a:p>
          <a:p>
            <a:pPr marL="0" indent="0">
              <a:lnSpc>
                <a:spcPct val="100000"/>
              </a:lnSpc>
              <a:buNone/>
              <a:tabLst>
                <a:tab pos="1431925" algn="l"/>
              </a:tabLst>
            </a:pPr>
            <a:r>
              <a:rPr lang="en-US" sz="1800" i="1" dirty="0" smtClean="0"/>
              <a:t>“</a:t>
            </a:r>
            <a:r>
              <a:rPr lang="en-US" sz="1800" i="1" dirty="0"/>
              <a:t>In addition, NIH will withhold clinical trial funding to grantee </a:t>
            </a:r>
            <a:r>
              <a:rPr lang="en-US" sz="1800" i="1" dirty="0" smtClean="0"/>
              <a:t>institutions if the agency is unable to verify adequate registration and results reporting from all trials funded at that institution.”</a:t>
            </a:r>
          </a:p>
          <a:p>
            <a:pPr marL="0" indent="0">
              <a:lnSpc>
                <a:spcPct val="100000"/>
              </a:lnSpc>
              <a:buNone/>
              <a:tabLst>
                <a:tab pos="1431925" algn="l"/>
              </a:tabLst>
            </a:pPr>
            <a:r>
              <a:rPr lang="en-US" sz="1800" dirty="0" smtClean="0"/>
              <a:t>- Francis Collins, NIH Director</a:t>
            </a:r>
            <a:br>
              <a:rPr lang="en-US" sz="1800" dirty="0" smtClean="0"/>
            </a:br>
            <a:r>
              <a:rPr lang="en-US" sz="1800" dirty="0" smtClean="0"/>
              <a:t> </a:t>
            </a:r>
            <a:r>
              <a:rPr lang="en-US" sz="1200" dirty="0" smtClean="0"/>
              <a:t>  (published viewpoint in JAMA)</a:t>
            </a:r>
            <a:endParaRPr lang="en-US" sz="1200" dirty="0"/>
          </a:p>
          <a:p>
            <a:pPr marL="0" indent="0">
              <a:lnSpc>
                <a:spcPct val="100000"/>
              </a:lnSpc>
              <a:buNone/>
              <a:tabLst>
                <a:tab pos="1431925" algn="l"/>
              </a:tabLst>
            </a:pPr>
            <a:endParaRPr lang="en-US" sz="2200" dirty="0"/>
          </a:p>
        </p:txBody>
      </p:sp>
      <p:sp>
        <p:nvSpPr>
          <p:cNvPr id="6" name="Content Placeholder 2"/>
          <p:cNvSpPr txBox="1">
            <a:spLocks/>
          </p:cNvSpPr>
          <p:nvPr/>
        </p:nvSpPr>
        <p:spPr>
          <a:xfrm>
            <a:off x="838200" y="1550790"/>
            <a:ext cx="10515600" cy="1347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1431925" algn="l"/>
              </a:tabLst>
            </a:pPr>
            <a:r>
              <a:rPr lang="en-US" sz="2400" b="1" i="1" dirty="0" smtClean="0"/>
              <a:t>Penalties outlined in the FDA Final Rule</a:t>
            </a:r>
            <a:br>
              <a:rPr lang="en-US" sz="2400" b="1" i="1" dirty="0" smtClean="0"/>
            </a:br>
            <a:r>
              <a:rPr lang="en-US" sz="2000" dirty="0">
                <a:hlinkClick r:id="rId2" tooltip="NIH Policy on the Dissemination of NIH-Funded Clinical Trial Information - opens new window"/>
              </a:rPr>
              <a:t>Final Rule (42 CFR Part 11)</a:t>
            </a:r>
            <a:r>
              <a:rPr lang="en-US" sz="2000" dirty="0"/>
              <a:t> </a:t>
            </a:r>
            <a:r>
              <a:rPr lang="en-US" sz="2000" b="1" i="1" dirty="0" smtClean="0"/>
              <a:t>Released: 09/2016, Effective: 01/2017, Compliance date: 04/2017</a:t>
            </a:r>
            <a:endParaRPr lang="en-US" sz="2000" b="1" i="1" dirty="0"/>
          </a:p>
        </p:txBody>
      </p:sp>
      <p:sp>
        <p:nvSpPr>
          <p:cNvPr id="4" name="TextBox 3"/>
          <p:cNvSpPr txBox="1"/>
          <p:nvPr/>
        </p:nvSpPr>
        <p:spPr>
          <a:xfrm>
            <a:off x="838199" y="6008381"/>
            <a:ext cx="8039101" cy="646331"/>
          </a:xfrm>
          <a:prstGeom prst="rect">
            <a:avLst/>
          </a:prstGeom>
          <a:noFill/>
        </p:spPr>
        <p:txBody>
          <a:bodyPr wrap="square" rtlCol="0">
            <a:spAutoFit/>
          </a:bodyPr>
          <a:lstStyle/>
          <a:p>
            <a:r>
              <a:rPr lang="en-US" sz="1200" dirty="0" smtClean="0"/>
              <a:t>*</a:t>
            </a:r>
            <a:r>
              <a:rPr lang="en-US" sz="1200" dirty="0" smtClean="0">
                <a:hlinkClick r:id="rId3"/>
              </a:rPr>
              <a:t>https</a:t>
            </a:r>
            <a:r>
              <a:rPr lang="en-US" sz="1200" dirty="0">
                <a:hlinkClick r:id="rId3"/>
              </a:rPr>
              <a:t>://</a:t>
            </a:r>
            <a:r>
              <a:rPr lang="en-US" sz="1200" dirty="0" smtClean="0">
                <a:hlinkClick r:id="rId3"/>
              </a:rPr>
              <a:t>www.federalregister.gov/documents/2018/10/11/2018-22005/annual-civil-monetary-penalties-inflation-adjustment</a:t>
            </a:r>
            <a:r>
              <a:rPr lang="en-US" sz="1200" dirty="0" smtClean="0"/>
              <a:t> </a:t>
            </a:r>
            <a:endParaRPr lang="en-US" sz="1200" dirty="0" smtClean="0"/>
          </a:p>
          <a:p>
            <a:r>
              <a:rPr lang="en-US" sz="1200" dirty="0" smtClean="0">
                <a:hlinkClick r:id="rId4"/>
              </a:rPr>
              <a:t>JAMA</a:t>
            </a:r>
            <a:r>
              <a:rPr lang="en-US" sz="1200" dirty="0">
                <a:hlinkClick r:id="rId4"/>
              </a:rPr>
              <a:t>: Toward a New Era of Trust and Transparency in Clinical Trials</a:t>
            </a:r>
            <a:endParaRPr lang="en-US" sz="1200" dirty="0"/>
          </a:p>
          <a:p>
            <a:endParaRPr lang="en-US" sz="1200" dirty="0"/>
          </a:p>
        </p:txBody>
      </p:sp>
    </p:spTree>
    <p:extLst>
      <p:ext uri="{BB962C8B-B14F-4D97-AF65-F5344CB8AC3E}">
        <p14:creationId xmlns:p14="http://schemas.microsoft.com/office/powerpoint/2010/main" val="88029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Stipulations</a:t>
            </a:r>
            <a:endParaRPr lang="en-US" dirty="0"/>
          </a:p>
        </p:txBody>
      </p:sp>
      <p:sp>
        <p:nvSpPr>
          <p:cNvPr id="3" name="Content Placeholder 2"/>
          <p:cNvSpPr>
            <a:spLocks noGrp="1"/>
          </p:cNvSpPr>
          <p:nvPr>
            <p:ph idx="1"/>
          </p:nvPr>
        </p:nvSpPr>
        <p:spPr>
          <a:xfrm>
            <a:off x="838199" y="2865813"/>
            <a:ext cx="7218873" cy="3142568"/>
          </a:xfrm>
        </p:spPr>
        <p:txBody>
          <a:bodyPr>
            <a:normAutofit lnSpcReduction="10000"/>
          </a:bodyPr>
          <a:lstStyle/>
          <a:p>
            <a:pPr marL="0" indent="0">
              <a:lnSpc>
                <a:spcPct val="100000"/>
              </a:lnSpc>
              <a:buNone/>
              <a:tabLst>
                <a:tab pos="1431925" algn="l"/>
              </a:tabLst>
            </a:pPr>
            <a:r>
              <a:rPr lang="en-US" sz="2200" i="1" dirty="0" smtClean="0"/>
              <a:t>“It’s a 21</a:t>
            </a:r>
            <a:r>
              <a:rPr lang="en-US" sz="2200" i="1" baseline="30000" dirty="0" smtClean="0"/>
              <a:t>st</a:t>
            </a:r>
            <a:r>
              <a:rPr lang="en-US" sz="2200" i="1" dirty="0"/>
              <a:t> </a:t>
            </a:r>
            <a:r>
              <a:rPr lang="en-US" sz="2200" i="1" dirty="0" smtClean="0"/>
              <a:t>century best practice – and an essential part of the social contract that underlies medical research – that clinical trial data should be made publicly available less than one year after a clinical trial’s completion.  We strongly support WHO’s effort to establish a global standard for reporting data within this timeframe, which is a practice we require of our grantees as well.”</a:t>
            </a:r>
          </a:p>
          <a:p>
            <a:pPr marL="0" indent="0">
              <a:lnSpc>
                <a:spcPct val="100000"/>
              </a:lnSpc>
              <a:buNone/>
              <a:tabLst>
                <a:tab pos="1431925" algn="l"/>
              </a:tabLst>
            </a:pPr>
            <a:r>
              <a:rPr lang="en-US" sz="2200" dirty="0" smtClean="0"/>
              <a:t>- </a:t>
            </a:r>
            <a:r>
              <a:rPr lang="en-US" sz="2200" b="1" dirty="0" smtClean="0"/>
              <a:t>Dr. Trevor </a:t>
            </a:r>
            <a:r>
              <a:rPr lang="en-US" sz="2200" b="1" dirty="0" err="1" smtClean="0"/>
              <a:t>Mundel</a:t>
            </a:r>
            <a:r>
              <a:rPr lang="en-US" sz="2200" dirty="0" smtClean="0"/>
              <a:t/>
            </a:r>
            <a:br>
              <a:rPr lang="en-US" sz="2200" dirty="0" smtClean="0"/>
            </a:br>
            <a:r>
              <a:rPr lang="en-US" sz="2200" dirty="0" smtClean="0"/>
              <a:t>  President, Global Health, Bill &amp; Melinda Gates Foundation</a:t>
            </a:r>
            <a:endParaRPr lang="en-US" sz="2200" dirty="0"/>
          </a:p>
        </p:txBody>
      </p:sp>
      <p:sp>
        <p:nvSpPr>
          <p:cNvPr id="6" name="Content Placeholder 2"/>
          <p:cNvSpPr txBox="1">
            <a:spLocks/>
          </p:cNvSpPr>
          <p:nvPr/>
        </p:nvSpPr>
        <p:spPr>
          <a:xfrm>
            <a:off x="838200" y="1550790"/>
            <a:ext cx="6787551" cy="1347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1431925" algn="l"/>
              </a:tabLst>
            </a:pPr>
            <a:r>
              <a:rPr lang="en-US" sz="2400" b="1" i="1" dirty="0" smtClean="0"/>
              <a:t>Studies that are supported by a foundation who is a signatory to the May 18, 2017 WHO, International Clinical Trials Registry Platform (ICTRP)</a:t>
            </a:r>
            <a:endParaRPr lang="en-US" sz="2400" b="1" i="1" dirty="0"/>
          </a:p>
        </p:txBody>
      </p:sp>
      <p:sp>
        <p:nvSpPr>
          <p:cNvPr id="4" name="TextBox 3"/>
          <p:cNvSpPr txBox="1"/>
          <p:nvPr/>
        </p:nvSpPr>
        <p:spPr>
          <a:xfrm>
            <a:off x="838199" y="6008381"/>
            <a:ext cx="3511410" cy="276999"/>
          </a:xfrm>
          <a:prstGeom prst="rect">
            <a:avLst/>
          </a:prstGeom>
          <a:noFill/>
        </p:spPr>
        <p:txBody>
          <a:bodyPr wrap="none" rtlCol="0">
            <a:spAutoFit/>
          </a:bodyPr>
          <a:lstStyle/>
          <a:p>
            <a:pPr marL="287338" indent="-287338" fontAlgn="auto">
              <a:spcBef>
                <a:spcPts val="400"/>
              </a:spcBef>
              <a:spcAft>
                <a:spcPts val="400"/>
              </a:spcAft>
              <a:buNone/>
              <a:defRPr/>
            </a:pPr>
            <a:r>
              <a:rPr lang="en-US" sz="1200" u="sng" dirty="0">
                <a:solidFill>
                  <a:srgbClr val="0563C1"/>
                </a:solidFill>
                <a:ea typeface="Calibri" panose="020F0502020204030204" pitchFamily="34" charset="0"/>
                <a:hlinkClick r:id="rId2"/>
              </a:rPr>
              <a:t>http://www.who.int/ictrp/results/jointstatement/en/</a:t>
            </a:r>
            <a:endParaRPr lang="en-US" sz="1200" dirty="0">
              <a:ea typeface="Calibri" panose="020F0502020204030204" pitchFamily="34" charset="0"/>
            </a:endParaRPr>
          </a:p>
        </p:txBody>
      </p:sp>
      <p:pic>
        <p:nvPicPr>
          <p:cNvPr id="7" name="Picture 6"/>
          <p:cNvPicPr>
            <a:picLocks noChangeAspect="1"/>
          </p:cNvPicPr>
          <p:nvPr/>
        </p:nvPicPr>
        <p:blipFill>
          <a:blip r:embed="rId3"/>
          <a:stretch>
            <a:fillRect/>
          </a:stretch>
        </p:blipFill>
        <p:spPr>
          <a:xfrm>
            <a:off x="9098764" y="1799564"/>
            <a:ext cx="2103302" cy="1792379"/>
          </a:xfrm>
          <a:prstGeom prst="rect">
            <a:avLst/>
          </a:prstGeom>
        </p:spPr>
      </p:pic>
    </p:spTree>
    <p:extLst>
      <p:ext uri="{BB962C8B-B14F-4D97-AF65-F5344CB8AC3E}">
        <p14:creationId xmlns:p14="http://schemas.microsoft.com/office/powerpoint/2010/main" val="4290923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Requirements</a:t>
            </a:r>
            <a:endParaRPr lang="en-US" dirty="0"/>
          </a:p>
        </p:txBody>
      </p:sp>
      <p:sp>
        <p:nvSpPr>
          <p:cNvPr id="3" name="Content Placeholder 2"/>
          <p:cNvSpPr>
            <a:spLocks noGrp="1"/>
          </p:cNvSpPr>
          <p:nvPr>
            <p:ph idx="1"/>
          </p:nvPr>
        </p:nvSpPr>
        <p:spPr>
          <a:xfrm>
            <a:off x="838199" y="2865813"/>
            <a:ext cx="7218873" cy="3142568"/>
          </a:xfrm>
        </p:spPr>
        <p:txBody>
          <a:bodyPr>
            <a:normAutofit/>
          </a:bodyPr>
          <a:lstStyle/>
          <a:p>
            <a:pPr marL="0" indent="0">
              <a:lnSpc>
                <a:spcPct val="100000"/>
              </a:lnSpc>
              <a:buNone/>
              <a:tabLst>
                <a:tab pos="1431925" algn="l"/>
              </a:tabLst>
            </a:pPr>
            <a:r>
              <a:rPr lang="en-US" sz="2200" dirty="0" smtClean="0"/>
              <a:t>The National Clinical Trial (NCT) number must be included on claims for items and services provided in clinical trials that are qualified for coverage as specified in the “Medicare National Coverage Determination (NCD) Manual,” Section 310.1</a:t>
            </a:r>
            <a:endParaRPr lang="en-US" sz="2200" dirty="0"/>
          </a:p>
        </p:txBody>
      </p:sp>
      <p:sp>
        <p:nvSpPr>
          <p:cNvPr id="6" name="Content Placeholder 2"/>
          <p:cNvSpPr txBox="1">
            <a:spLocks/>
          </p:cNvSpPr>
          <p:nvPr/>
        </p:nvSpPr>
        <p:spPr>
          <a:xfrm>
            <a:off x="838200" y="1550790"/>
            <a:ext cx="6157823" cy="1347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D7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002D7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D7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002D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1431925" algn="l"/>
              </a:tabLst>
            </a:pPr>
            <a:r>
              <a:rPr lang="en-US" sz="2400" b="1" i="1" dirty="0" smtClean="0"/>
              <a:t>Qualifying clinical trials which will render claims for items and services to the Centers for Medicare and Medicaid Services (CMS):</a:t>
            </a:r>
            <a:endParaRPr lang="en-US" sz="2400" b="1" i="1" dirty="0"/>
          </a:p>
        </p:txBody>
      </p:sp>
      <p:sp>
        <p:nvSpPr>
          <p:cNvPr id="4" name="TextBox 3"/>
          <p:cNvSpPr txBox="1"/>
          <p:nvPr/>
        </p:nvSpPr>
        <p:spPr>
          <a:xfrm>
            <a:off x="838199" y="6008381"/>
            <a:ext cx="8119017" cy="276999"/>
          </a:xfrm>
          <a:prstGeom prst="rect">
            <a:avLst/>
          </a:prstGeom>
          <a:noFill/>
        </p:spPr>
        <p:txBody>
          <a:bodyPr wrap="none" rtlCol="0">
            <a:spAutoFit/>
          </a:bodyPr>
          <a:lstStyle/>
          <a:p>
            <a:pPr marL="287338" indent="-287338" fontAlgn="auto">
              <a:spcBef>
                <a:spcPts val="400"/>
              </a:spcBef>
              <a:spcAft>
                <a:spcPts val="400"/>
              </a:spcAft>
              <a:buNone/>
              <a:defRPr/>
            </a:pPr>
            <a:r>
              <a:rPr lang="en-US" sz="1200" dirty="0">
                <a:cs typeface="Lucida Sans"/>
                <a:hlinkClick r:id="rId3"/>
              </a:rPr>
              <a:t>https://www.cms.gov/Outreach-and-Education/Medicare-Learning-Network-MLN/MLNMattersArticles/Downloads/SE1344.pdf</a:t>
            </a:r>
            <a:endParaRPr lang="en-US" sz="1200" dirty="0">
              <a:cs typeface="Lucida Sans"/>
            </a:endParaRPr>
          </a:p>
        </p:txBody>
      </p:sp>
      <p:pic>
        <p:nvPicPr>
          <p:cNvPr id="5" name="Picture 4"/>
          <p:cNvPicPr>
            <a:picLocks noChangeAspect="1"/>
          </p:cNvPicPr>
          <p:nvPr/>
        </p:nvPicPr>
        <p:blipFill>
          <a:blip r:embed="rId4"/>
          <a:stretch>
            <a:fillRect/>
          </a:stretch>
        </p:blipFill>
        <p:spPr>
          <a:xfrm>
            <a:off x="9067602" y="1706823"/>
            <a:ext cx="2286198" cy="1408298"/>
          </a:xfrm>
          <a:prstGeom prst="rect">
            <a:avLst/>
          </a:prstGeom>
        </p:spPr>
      </p:pic>
    </p:spTree>
    <p:extLst>
      <p:ext uri="{BB962C8B-B14F-4D97-AF65-F5344CB8AC3E}">
        <p14:creationId xmlns:p14="http://schemas.microsoft.com/office/powerpoint/2010/main" val="420461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60C6C9E-E306-4417-9CAE-64B0A8FFFDA5}" vid="{5F6ADEB0-61B2-4BF3-986A-6E394E8917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ICTR_Template_HD</Template>
  <TotalTime>2405</TotalTime>
  <Words>2906</Words>
  <Application>Microsoft Office PowerPoint</Application>
  <PresentationFormat>Widescreen</PresentationFormat>
  <Paragraphs>498</Paragraphs>
  <Slides>29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Arial</vt:lpstr>
      <vt:lpstr>Calibri</vt:lpstr>
      <vt:lpstr>Calibri Light</vt:lpstr>
      <vt:lpstr>Courier New</vt:lpstr>
      <vt:lpstr>Lucida Sans</vt:lpstr>
      <vt:lpstr>Times</vt:lpstr>
      <vt:lpstr>Wingdings</vt:lpstr>
      <vt:lpstr>Office Theme</vt:lpstr>
      <vt:lpstr>ClinicalTrials.gov Registration &amp; Reporting Requirements</vt:lpstr>
      <vt:lpstr>ClinicalTrials.gov</vt:lpstr>
      <vt:lpstr>Why is this necessary? </vt:lpstr>
      <vt:lpstr>ClinicalTrials.gov Overview</vt:lpstr>
      <vt:lpstr>Federal Regulations</vt:lpstr>
      <vt:lpstr>Federal Regulations</vt:lpstr>
      <vt:lpstr>Penalties</vt:lpstr>
      <vt:lpstr>Funding Stipulations</vt:lpstr>
      <vt:lpstr>CMS Requirements</vt:lpstr>
      <vt:lpstr>Publication Recommendations</vt:lpstr>
      <vt:lpstr>Summary of Requirements</vt:lpstr>
      <vt:lpstr>Summary of Requirements</vt:lpstr>
      <vt:lpstr>How do I register?</vt:lpstr>
      <vt:lpstr>How do I register?</vt:lpstr>
      <vt:lpstr>How do I register?</vt:lpstr>
      <vt:lpstr>I submitted my new record, now what?</vt:lpstr>
      <vt:lpstr>How often do I need to update my record?</vt:lpstr>
      <vt:lpstr>What do I need to update?</vt:lpstr>
      <vt:lpstr>When do I upload the Consent Form?</vt:lpstr>
      <vt:lpstr>When do I enter results?</vt:lpstr>
      <vt:lpstr>How do I enter results?</vt:lpstr>
      <vt:lpstr>How do I enter results?</vt:lpstr>
      <vt:lpstr>How do I enter results?</vt:lpstr>
      <vt:lpstr>How do I enter results?</vt:lpstr>
      <vt:lpstr>How do I submit my results?</vt:lpstr>
      <vt:lpstr>Done!</vt:lpstr>
      <vt:lpstr>I submitted my results, now what?</vt:lpstr>
      <vt:lpstr>Special Considerations</vt:lpstr>
      <vt:lpstr>Questions?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ClinicalTrials.gov Tutorial Protocol Registration &amp; Results System (PRS)</dc:title>
  <dc:creator>Aliya Lalji</dc:creator>
  <cp:lastModifiedBy>Aliya Lalji</cp:lastModifiedBy>
  <cp:revision>124</cp:revision>
  <dcterms:created xsi:type="dcterms:W3CDTF">2018-06-28T15:13:06Z</dcterms:created>
  <dcterms:modified xsi:type="dcterms:W3CDTF">2019-02-11T18:48:54Z</dcterms:modified>
</cp:coreProperties>
</file>